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370" r:id="rId4"/>
    <p:sldId id="289" r:id="rId5"/>
    <p:sldId id="385" r:id="rId6"/>
    <p:sldId id="386" r:id="rId7"/>
    <p:sldId id="387" r:id="rId8"/>
    <p:sldId id="377" r:id="rId9"/>
    <p:sldId id="388" r:id="rId10"/>
    <p:sldId id="380" r:id="rId11"/>
    <p:sldId id="393" r:id="rId12"/>
    <p:sldId id="389" r:id="rId13"/>
    <p:sldId id="381" r:id="rId14"/>
    <p:sldId id="382" r:id="rId15"/>
    <p:sldId id="390" r:id="rId16"/>
    <p:sldId id="392" r:id="rId17"/>
    <p:sldId id="383" r:id="rId18"/>
    <p:sldId id="375" r:id="rId19"/>
    <p:sldId id="323" r:id="rId20"/>
    <p:sldId id="329" r:id="rId21"/>
    <p:sldId id="322" r:id="rId22"/>
    <p:sldId id="325" r:id="rId23"/>
    <p:sldId id="326" r:id="rId24"/>
    <p:sldId id="327" r:id="rId25"/>
    <p:sldId id="339" r:id="rId26"/>
    <p:sldId id="336" r:id="rId27"/>
    <p:sldId id="341" r:id="rId28"/>
    <p:sldId id="342" r:id="rId29"/>
    <p:sldId id="343" r:id="rId30"/>
    <p:sldId id="344" r:id="rId31"/>
    <p:sldId id="345" r:id="rId32"/>
    <p:sldId id="348" r:id="rId33"/>
    <p:sldId id="346" r:id="rId34"/>
    <p:sldId id="349" r:id="rId35"/>
    <p:sldId id="338" r:id="rId36"/>
    <p:sldId id="352" r:id="rId37"/>
    <p:sldId id="353" r:id="rId38"/>
    <p:sldId id="354" r:id="rId39"/>
    <p:sldId id="347" r:id="rId40"/>
    <p:sldId id="356" r:id="rId41"/>
    <p:sldId id="357" r:id="rId42"/>
    <p:sldId id="358" r:id="rId43"/>
    <p:sldId id="359" r:id="rId44"/>
    <p:sldId id="355" r:id="rId45"/>
    <p:sldId id="366" r:id="rId46"/>
    <p:sldId id="367" r:id="rId47"/>
    <p:sldId id="368" r:id="rId48"/>
    <p:sldId id="361" r:id="rId49"/>
    <p:sldId id="362" r:id="rId50"/>
    <p:sldId id="369" r:id="rId51"/>
    <p:sldId id="384" r:id="rId52"/>
    <p:sldId id="364" r:id="rId53"/>
    <p:sldId id="328" r:id="rId54"/>
    <p:sldId id="332" r:id="rId55"/>
    <p:sldId id="331" r:id="rId56"/>
    <p:sldId id="379" r:id="rId5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2" autoAdjust="0"/>
    <p:restoredTop sz="80542" autoAdjust="0"/>
  </p:normalViewPr>
  <p:slideViewPr>
    <p:cSldViewPr>
      <p:cViewPr varScale="1">
        <p:scale>
          <a:sx n="94" d="100"/>
          <a:sy n="94" d="100"/>
        </p:scale>
        <p:origin x="210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79C2F3F-24D2-451F-818A-4F1ACF99EA7A}" type="datetimeFigureOut">
              <a:rPr lang="zh-TW" altLang="en-US"/>
              <a:pPr>
                <a:defRPr/>
              </a:pPr>
              <a:t>2017/10/16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E9EBFCC-5A52-4B96-8BD3-BBBE52D6C0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061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225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As well as an extended set of 8 new instructions, for the optimization of code that is recursive or that utilizes a software stack.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But</a:t>
            </a:r>
            <a:r>
              <a:rPr lang="en-US" altLang="zh-TW" baseline="0" dirty="0" smtClean="0"/>
              <a:t> the OPCODE is not definitely the 4-bit, see next page.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85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aseline="0" dirty="0" smtClean="0"/>
              <a:t>1. OPCODE is 6-bit, and it also can be 4-bit. </a:t>
            </a:r>
          </a:p>
          <a:p>
            <a:pPr marL="0" indent="0">
              <a:buNone/>
            </a:pPr>
            <a:endParaRPr lang="en-US" altLang="zh-TW" baseline="0" dirty="0" smtClean="0"/>
          </a:p>
          <a:p>
            <a:pPr marL="0" indent="0">
              <a:buNone/>
            </a:pPr>
            <a:r>
              <a:rPr lang="en-US" altLang="zh-TW" baseline="0" dirty="0" smtClean="0"/>
              <a:t>OPCODE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just like your Student ID Card.</a:t>
            </a:r>
          </a:p>
          <a:p>
            <a:pPr marL="0" indent="0">
              <a:buNone/>
            </a:pPr>
            <a:endParaRPr lang="en-US" altLang="zh-TW" baseline="0" dirty="0" smtClean="0"/>
          </a:p>
          <a:p>
            <a:pPr marL="0" indent="0">
              <a:buNone/>
            </a:pPr>
            <a:r>
              <a:rPr lang="en-US" altLang="zh-TW" baseline="0" dirty="0" smtClean="0"/>
              <a:t>2. Most of the instructions are single-word, but there are 4 instructions are 2-word</a:t>
            </a:r>
          </a:p>
          <a:p>
            <a:pPr marL="0" indent="0">
              <a:buNone/>
            </a:pPr>
            <a:r>
              <a:rPr lang="en-US" altLang="zh-TW" baseline="0" dirty="0" smtClean="0"/>
              <a:t>(So it need 32-bit length. </a:t>
            </a:r>
            <a:r>
              <a:rPr lang="en-US" altLang="zh-TW" dirty="0" smtClean="0"/>
              <a:t>If this second word is executed as an instruction (by itself), it will execute as a NOP. </a:t>
            </a:r>
            <a:r>
              <a:rPr lang="en-US" altLang="zh-TW" baseline="0" dirty="0" smtClean="0"/>
              <a:t>).</a:t>
            </a:r>
          </a:p>
          <a:p>
            <a:pPr marL="0" indent="0">
              <a:buNone/>
            </a:pPr>
            <a:r>
              <a:rPr lang="en-US" altLang="zh-TW" baseline="0" dirty="0" smtClean="0"/>
              <a:t>3. The file register always is 8-bit, but it can be 12-bit because add the BSR&lt;3:0&gt; to select Bank by your wish, as the speech last TA said.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8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Most byte-oriented instructions have three operands: </a:t>
            </a:r>
          </a:p>
          <a:p>
            <a:r>
              <a:rPr lang="en-US" altLang="zh-TW" dirty="0" smtClean="0"/>
              <a:t>1. The file register (specified by ‘f’) </a:t>
            </a:r>
          </a:p>
          <a:p>
            <a:r>
              <a:rPr lang="en-US" altLang="zh-TW" dirty="0" smtClean="0"/>
              <a:t>2. The destination of the result (specified by ‘d’) </a:t>
            </a:r>
          </a:p>
          <a:p>
            <a:r>
              <a:rPr lang="en-US" altLang="zh-TW" dirty="0" smtClean="0"/>
              <a:t>3. The accessed memory (specified by ‘a’)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file register designator ‘f’ specifies which file register is to be used by the instruction. </a:t>
            </a:r>
          </a:p>
          <a:p>
            <a:r>
              <a:rPr lang="en-US" altLang="zh-TW" dirty="0" smtClean="0"/>
              <a:t>The destination designator ‘d’ specifies where the result of the operation is to be placed. </a:t>
            </a:r>
          </a:p>
          <a:p>
            <a:r>
              <a:rPr lang="en-US" altLang="zh-TW" dirty="0" smtClean="0"/>
              <a:t>	d = 0: store result in WREG </a:t>
            </a:r>
          </a:p>
          <a:p>
            <a:r>
              <a:rPr lang="en-US" altLang="zh-TW" dirty="0" smtClean="0"/>
              <a:t>	d = 1: store result in file register f </a:t>
            </a:r>
          </a:p>
          <a:p>
            <a:r>
              <a:rPr lang="en-US" altLang="zh-TW" dirty="0" smtClean="0"/>
              <a:t>‘a’ is</a:t>
            </a:r>
            <a:r>
              <a:rPr lang="en-US" altLang="zh-TW" baseline="0" dirty="0" smtClean="0"/>
              <a:t> RAM access bit</a:t>
            </a:r>
          </a:p>
          <a:p>
            <a:r>
              <a:rPr lang="en-US" altLang="zh-TW" baseline="0" dirty="0" smtClean="0"/>
              <a:t>	</a:t>
            </a:r>
            <a:r>
              <a:rPr lang="en-US" altLang="zh-TW" dirty="0" smtClean="0"/>
              <a:t>a = 0: RAM location in Access RAM (BSR register is ignored)</a:t>
            </a:r>
          </a:p>
          <a:p>
            <a:r>
              <a:rPr lang="en-US" altLang="zh-TW" dirty="0" smtClean="0"/>
              <a:t>	a = 1: RAM bank is specified by BSR register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947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All bit-oriented instructions have three operands: </a:t>
            </a:r>
          </a:p>
          <a:p>
            <a:r>
              <a:rPr lang="en-US" altLang="zh-TW" dirty="0" smtClean="0"/>
              <a:t>1. The file register (specified by ‘f’) </a:t>
            </a:r>
          </a:p>
          <a:p>
            <a:r>
              <a:rPr lang="en-US" altLang="zh-TW" dirty="0" smtClean="0"/>
              <a:t>2. The bit in the file register (specified by ‘b’) </a:t>
            </a:r>
          </a:p>
          <a:p>
            <a:r>
              <a:rPr lang="en-US" altLang="zh-TW" dirty="0" smtClean="0"/>
              <a:t>3. The accessed memory (specified by ‘a’) </a:t>
            </a:r>
          </a:p>
          <a:p>
            <a:r>
              <a:rPr lang="en-US" altLang="zh-TW" dirty="0" smtClean="0"/>
              <a:t>The bit field designator ‘b’ selects the number of the bit affected by the operation</a:t>
            </a:r>
          </a:p>
          <a:p>
            <a:r>
              <a:rPr lang="en-US" altLang="zh-TW" dirty="0" smtClean="0"/>
              <a:t>, while the file register designator ‘f’ represents the number of the file in which the bit is located.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control instructions may use some of the following operands: </a:t>
            </a:r>
          </a:p>
          <a:p>
            <a:r>
              <a:rPr lang="en-US" altLang="zh-TW" dirty="0" smtClean="0"/>
              <a:t>• A program memory address (specified by ‘n’) </a:t>
            </a:r>
          </a:p>
          <a:p>
            <a:r>
              <a:rPr lang="en-US" altLang="zh-TW" dirty="0" smtClean="0"/>
              <a:t>• The mode of the CALL or RETURN instructions (specified by ‘s’) </a:t>
            </a:r>
          </a:p>
          <a:p>
            <a:r>
              <a:rPr lang="en-US" altLang="zh-TW" dirty="0" smtClean="0"/>
              <a:t>• The mode of the table read and table write instructions (specified by ‘m’) </a:t>
            </a:r>
          </a:p>
          <a:p>
            <a:r>
              <a:rPr lang="en-US" altLang="zh-TW" dirty="0" smtClean="0"/>
              <a:t>• No operand required (specified by ‘—’)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629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literal instructions may use some of the following operands: </a:t>
            </a:r>
          </a:p>
          <a:p>
            <a:r>
              <a:rPr lang="en-US" altLang="zh-TW" dirty="0" smtClean="0"/>
              <a:t>• A literal value to be loaded into a file register (specified by ‘k’) </a:t>
            </a:r>
          </a:p>
          <a:p>
            <a:r>
              <a:rPr lang="en-US" altLang="zh-TW" dirty="0" smtClean="0"/>
              <a:t>• The desired FSR register to load the literal value into (specified by ‘f’) </a:t>
            </a:r>
          </a:p>
          <a:p>
            <a:r>
              <a:rPr lang="en-US" altLang="zh-TW" dirty="0" smtClean="0"/>
              <a:t>• No operand required (specified by ‘—’)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TBLRD instruction is used to retrieve data from program memory and places it into data RAM. </a:t>
            </a:r>
          </a:p>
          <a:p>
            <a:r>
              <a:rPr lang="zh-TW" altLang="en-US" dirty="0" smtClean="0"/>
              <a:t>主要用在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Memory</a:t>
            </a:r>
            <a:r>
              <a:rPr lang="zh-TW" altLang="en-US" dirty="0" smtClean="0"/>
              <a:t> 與 </a:t>
            </a:r>
            <a:r>
              <a:rPr lang="en-US" altLang="zh-TW" dirty="0" smtClean="0"/>
              <a:t>Program</a:t>
            </a:r>
            <a:r>
              <a:rPr lang="zh-TW" altLang="en-US" dirty="0" smtClean="0"/>
              <a:t> </a:t>
            </a:r>
            <a:r>
              <a:rPr lang="en-US" altLang="zh-TW" dirty="0" smtClean="0"/>
              <a:t>Memory</a:t>
            </a:r>
            <a:r>
              <a:rPr lang="zh-TW" altLang="en-US" dirty="0" smtClean="0"/>
              <a:t>的位址搬動 </a:t>
            </a:r>
            <a:r>
              <a:rPr lang="zh-TW" altLang="en-US" baseline="0" dirty="0" smtClean="0"/>
              <a:t>就是前面上課講過的</a:t>
            </a:r>
            <a:r>
              <a:rPr lang="en-US" altLang="zh-TW" baseline="0" dirty="0" smtClean="0"/>
              <a:t>(P: 21-bit D: 16 banks)</a:t>
            </a:r>
            <a:r>
              <a:rPr lang="zh-TW" altLang="en-US" baseline="0" dirty="0" smtClean="0"/>
              <a:t> 但</a:t>
            </a:r>
            <a:r>
              <a:rPr lang="zh-TW" altLang="en-US" dirty="0" smtClean="0"/>
              <a:t>我們自己也不常用哈哈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466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Remember the exam</a:t>
            </a:r>
            <a:r>
              <a:rPr lang="en-US" altLang="zh-TW" baseline="0" dirty="0" smtClean="0"/>
              <a:t> last week, the five steps of a instruction cycle is like this: IF -&gt; ID -&gt; EX -&gt; MM -&gt; WB (and also in pipeline)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65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76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05Fh care</a:t>
            </a:r>
            <a:r>
              <a:rPr lang="en-US" altLang="zh-TW" baseline="0" dirty="0" smtClean="0"/>
              <a:t> about the “0”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22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BTFSS’s Datasheet</a:t>
            </a:r>
            <a:r>
              <a:rPr lang="en-US" altLang="zh-TW" baseline="0" dirty="0" smtClean="0"/>
              <a:t> cycle is important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784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46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707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600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358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438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294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083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如何解決 </a:t>
            </a:r>
            <a:r>
              <a:rPr lang="en-US" altLang="zh-TW" dirty="0" smtClean="0"/>
              <a:t>Read-Modify-Write</a:t>
            </a:r>
            <a:r>
              <a:rPr lang="en-US" altLang="zh-TW" baseline="0" dirty="0" smtClean="0"/>
              <a:t>?</a:t>
            </a:r>
            <a:endParaRPr lang="en-US" altLang="zh-TW" dirty="0" smtClean="0"/>
          </a:p>
          <a:p>
            <a:r>
              <a:rPr lang="en-US" altLang="zh-TW" dirty="0" smtClean="0"/>
              <a:t>1. </a:t>
            </a:r>
            <a:r>
              <a:rPr lang="zh-TW" altLang="en-US" dirty="0" smtClean="0"/>
              <a:t>如果對相同的</a:t>
            </a:r>
            <a:r>
              <a:rPr lang="en-US" altLang="zh-TW" dirty="0" err="1" smtClean="0"/>
              <a:t>PORTx</a:t>
            </a:r>
            <a:r>
              <a:rPr lang="zh-TW" altLang="en-US" dirty="0" smtClean="0"/>
              <a:t>連續操作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加個</a:t>
            </a:r>
            <a:r>
              <a:rPr lang="en-US" altLang="zh-TW" dirty="0" smtClean="0"/>
              <a:t>NOP</a:t>
            </a:r>
            <a:r>
              <a:rPr lang="zh-TW" altLang="en-US" dirty="0" smtClean="0"/>
              <a:t>吧</a:t>
            </a:r>
          </a:p>
          <a:p>
            <a:r>
              <a:rPr lang="en-US" altLang="zh-TW" dirty="0" smtClean="0"/>
              <a:t>BSF	PORTA, 5</a:t>
            </a:r>
          </a:p>
          <a:p>
            <a:r>
              <a:rPr lang="en-US" altLang="zh-TW" dirty="0" smtClean="0"/>
              <a:t>NOP</a:t>
            </a:r>
          </a:p>
          <a:p>
            <a:r>
              <a:rPr lang="en-US" altLang="zh-TW" dirty="0" smtClean="0"/>
              <a:t>BSF	PORTA, 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建議直接使用</a:t>
            </a:r>
            <a:r>
              <a:rPr lang="en-US" altLang="zh-TW" dirty="0" err="1" smtClean="0"/>
              <a:t>LATx</a:t>
            </a:r>
            <a:r>
              <a:rPr lang="zh-TW" altLang="en-US" dirty="0" smtClean="0"/>
              <a:t>來取代</a:t>
            </a:r>
            <a:r>
              <a:rPr lang="en-US" altLang="zh-TW" dirty="0" err="1" smtClean="0"/>
              <a:t>PORTx</a:t>
            </a:r>
            <a:r>
              <a:rPr lang="zh-TW" altLang="en-US" dirty="0" smtClean="0"/>
              <a:t>的操作</a:t>
            </a:r>
          </a:p>
          <a:p>
            <a:r>
              <a:rPr lang="en-US" altLang="zh-TW" dirty="0" smtClean="0"/>
              <a:t>BSF	LATA, 5</a:t>
            </a:r>
          </a:p>
          <a:p>
            <a:r>
              <a:rPr lang="en-US" altLang="zh-TW" dirty="0" smtClean="0"/>
              <a:t>BSF	LATA, 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341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613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7703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9620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739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6015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Remember the exam Prof. Yang give</a:t>
            </a:r>
            <a:r>
              <a:rPr lang="en-US" altLang="zh-TW" baseline="0" dirty="0" smtClean="0"/>
              <a:t> them before, this is for example, not our PIC18F4520.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Structural hazards is: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Lack of hardware resources is not enough and lead to the same time to execute a number of instructions can not be implemented.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7059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Not necessary which is more easy.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7362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778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253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5. Status (one of three colors) </a:t>
            </a:r>
          </a:p>
          <a:p>
            <a:r>
              <a:rPr lang="en-US" altLang="zh-TW" dirty="0" smtClean="0"/>
              <a:t>Success (green) – ready to start, or successful completion </a:t>
            </a:r>
          </a:p>
          <a:p>
            <a:r>
              <a:rPr lang="en-US" altLang="zh-TW" dirty="0" smtClean="0"/>
              <a:t>Busy (orange) – busy with a function in progress, e.g., programming </a:t>
            </a:r>
          </a:p>
          <a:p>
            <a:r>
              <a:rPr lang="en-US" altLang="zh-TW" dirty="0" smtClean="0"/>
              <a:t>Error (red) – an error has occurred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6. Push Button </a:t>
            </a:r>
          </a:p>
          <a:p>
            <a:r>
              <a:rPr lang="en-US" altLang="zh-TW" dirty="0" smtClean="0"/>
              <a:t>The push button is used for Programmer-To-Go operations.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428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MCLR</a:t>
            </a:r>
            <a:r>
              <a:rPr lang="en-US" altLang="zh-TW" baseline="0" dirty="0" smtClean="0"/>
              <a:t> </a:t>
            </a:r>
          </a:p>
          <a:p>
            <a:r>
              <a:rPr lang="zh-TW" altLang="en-US" baseline="0" dirty="0" smtClean="0"/>
              <a:t>內建電壓比較裝置 當</a:t>
            </a:r>
            <a:r>
              <a:rPr lang="en-US" altLang="zh-TW" baseline="0" dirty="0" smtClean="0"/>
              <a:t>VDD</a:t>
            </a:r>
            <a:r>
              <a:rPr lang="zh-TW" altLang="en-US" baseline="0" dirty="0" smtClean="0"/>
              <a:t>上升的同時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上電時</a:t>
            </a:r>
            <a:r>
              <a:rPr lang="en-US" altLang="zh-TW" baseline="0" dirty="0" smtClean="0"/>
              <a:t>)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MCLR</a:t>
            </a:r>
            <a:r>
              <a:rPr lang="zh-TW" altLang="en-US" baseline="0" dirty="0" smtClean="0"/>
              <a:t>同時給</a:t>
            </a:r>
            <a:r>
              <a:rPr lang="en-US" altLang="zh-TW" baseline="0" dirty="0" smtClean="0"/>
              <a:t>&gt;7.5V</a:t>
            </a:r>
            <a:r>
              <a:rPr lang="zh-TW" altLang="en-US" baseline="0" dirty="0" smtClean="0"/>
              <a:t>的電壓 進入燒錄模式</a:t>
            </a:r>
            <a:endParaRPr lang="en-US" altLang="zh-TW" baseline="0" dirty="0" smtClean="0"/>
          </a:p>
          <a:p>
            <a:r>
              <a:rPr lang="zh-TW" altLang="en-US" baseline="0" dirty="0" smtClean="0"/>
              <a:t>若外接外部燒錄器先燒錄 </a:t>
            </a:r>
            <a:r>
              <a:rPr lang="en-US" altLang="zh-TW" baseline="0" dirty="0" smtClean="0"/>
              <a:t>MCLR</a:t>
            </a:r>
            <a:r>
              <a:rPr lang="zh-TW" altLang="en-US" baseline="0" dirty="0" smtClean="0"/>
              <a:t>直接接</a:t>
            </a:r>
            <a:r>
              <a:rPr lang="en-US" altLang="zh-TW" baseline="0" dirty="0" smtClean="0"/>
              <a:t>VDD</a:t>
            </a:r>
            <a:r>
              <a:rPr lang="zh-TW" altLang="en-US" baseline="0" dirty="0" smtClean="0"/>
              <a:t>或電阻電容之類的</a:t>
            </a:r>
            <a:r>
              <a:rPr lang="en-US" altLang="zh-TW" baseline="0" dirty="0" smtClean="0"/>
              <a:t>Reset</a:t>
            </a:r>
            <a:r>
              <a:rPr lang="zh-TW" altLang="en-US" baseline="0" dirty="0" smtClean="0"/>
              <a:t>專用</a:t>
            </a:r>
            <a:r>
              <a:rPr lang="en-US" altLang="zh-TW" baseline="0" dirty="0" smtClean="0"/>
              <a:t>IC</a:t>
            </a:r>
            <a:r>
              <a:rPr lang="zh-TW" altLang="en-US" baseline="0" dirty="0" smtClean="0"/>
              <a:t> 就可以做</a:t>
            </a:r>
            <a:r>
              <a:rPr lang="en-US" altLang="zh-TW" baseline="0" dirty="0" smtClean="0"/>
              <a:t>Reset</a:t>
            </a:r>
            <a:r>
              <a:rPr lang="zh-TW" altLang="en-US" baseline="0" dirty="0" smtClean="0"/>
              <a:t>動作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4.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PGD</a:t>
            </a:r>
            <a:r>
              <a:rPr lang="zh-TW" altLang="en-US" baseline="0" dirty="0" smtClean="0"/>
              <a:t> 傳</a:t>
            </a:r>
            <a:r>
              <a:rPr lang="en-US" altLang="zh-TW" baseline="0" dirty="0" smtClean="0"/>
              <a:t>Data</a:t>
            </a:r>
          </a:p>
          <a:p>
            <a:r>
              <a:rPr lang="en-US" altLang="zh-TW" baseline="0" dirty="0" smtClean="0"/>
              <a:t>5.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PGC</a:t>
            </a:r>
            <a:r>
              <a:rPr lang="zh-TW" altLang="en-US" baseline="0" dirty="0" smtClean="0"/>
              <a:t> 傳</a:t>
            </a:r>
            <a:r>
              <a:rPr lang="en-US" altLang="zh-TW" baseline="0" dirty="0" smtClean="0"/>
              <a:t>Clock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6.</a:t>
            </a:r>
            <a:r>
              <a:rPr lang="zh-TW" altLang="en-US" baseline="0" dirty="0" smtClean="0"/>
              <a:t> 支持</a:t>
            </a:r>
            <a:r>
              <a:rPr lang="en-US" altLang="zh-TW" baseline="0" dirty="0" smtClean="0"/>
              <a:t>LVP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LVP : Low Voltage Programming)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PICKit3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不支援此功能 所以目前第六腳是保留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防呆專用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076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 smtClean="0"/>
              <a:t>Lack: </a:t>
            </a:r>
          </a:p>
          <a:p>
            <a:r>
              <a:rPr lang="en-US" altLang="zh-TW" dirty="0" smtClean="0"/>
              <a:t>1. pictures</a:t>
            </a:r>
          </a:p>
          <a:p>
            <a:r>
              <a:rPr lang="en-US" altLang="zh-TW" dirty="0" smtClean="0"/>
              <a:t>2. board’s pic +- lines</a:t>
            </a:r>
            <a:r>
              <a:rPr lang="en-US" altLang="zh-TW" baseline="0" dirty="0" smtClean="0"/>
              <a:t> introduction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eZ</a:t>
            </a:r>
            <a:r>
              <a:rPr lang="en-US" altLang="zh-TW" dirty="0" smtClean="0"/>
              <a:t>-FET USB</a:t>
            </a:r>
            <a:r>
              <a:rPr lang="zh-TW" altLang="en-US" dirty="0" smtClean="0"/>
              <a:t> </a:t>
            </a:r>
            <a:r>
              <a:rPr lang="en-US" altLang="zh-TW" dirty="0" smtClean="0"/>
              <a:t>to UART </a:t>
            </a:r>
            <a:r>
              <a:rPr lang="zh-TW" altLang="en-US" dirty="0" smtClean="0"/>
              <a:t>的介面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http://processors.wiki.ti.com/index.php/EZ-FET_lite</a:t>
            </a:r>
            <a:endParaRPr lang="zh-TW" altLang="en-US" dirty="0" smtClean="0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85C47CA-AD97-4F11-B180-A9BEE8F5C6F4}" type="slidenum">
              <a:rPr lang="zh-TW" altLang="en-US" smtClean="0">
                <a:latin typeface="Calibri" panose="020F0502020204030204" pitchFamily="34" charset="0"/>
              </a:rPr>
              <a:pPr/>
              <a:t>8</a:t>
            </a:fld>
            <a:endParaRPr lang="en-US" altLang="zh-TW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254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5.6K</a:t>
            </a:r>
            <a:r>
              <a:rPr lang="zh-TW" altLang="en-US" dirty="0" smtClean="0"/>
              <a:t>歐姆</a:t>
            </a:r>
            <a:r>
              <a:rPr lang="en-US" altLang="zh-TW" dirty="0" smtClean="0"/>
              <a:t>for</a:t>
            </a:r>
            <a:r>
              <a:rPr lang="zh-TW" altLang="en-US" dirty="0" smtClean="0"/>
              <a:t>上升電壓 穩壓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101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37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4"/>
          <p:cNvSpPr/>
          <p:nvPr/>
        </p:nvSpPr>
        <p:spPr>
          <a:xfrm>
            <a:off x="90488" y="214313"/>
            <a:ext cx="8964612" cy="428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" name="圓角化對角線角落矩形 15"/>
          <p:cNvSpPr/>
          <p:nvPr/>
        </p:nvSpPr>
        <p:spPr>
          <a:xfrm>
            <a:off x="98425" y="428625"/>
            <a:ext cx="8755063" cy="3500438"/>
          </a:xfrm>
          <a:prstGeom prst="round2DiagRect">
            <a:avLst>
              <a:gd name="adj1" fmla="val 577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f</a:t>
            </a:r>
            <a:endParaRPr kumimoji="0"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23888"/>
            <a:ext cx="8747125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6084888" y="5145088"/>
            <a:ext cx="237648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10000"/>
              </a:spcBef>
              <a:defRPr/>
            </a:pPr>
            <a:r>
              <a:rPr kumimoji="0" lang="en-US" altLang="zh-TW" sz="2000" smtClean="0"/>
              <a:t>Chung-Ping Young</a:t>
            </a:r>
          </a:p>
          <a:p>
            <a:pPr algn="r" eaLnBrk="1" hangingPunct="1">
              <a:spcBef>
                <a:spcPct val="10000"/>
              </a:spcBef>
              <a:defRPr/>
            </a:pPr>
            <a:r>
              <a:rPr kumimoji="0" lang="zh-TW" altLang="en-US" sz="2000" smtClean="0"/>
              <a:t>楊中平</a:t>
            </a:r>
          </a:p>
        </p:txBody>
      </p:sp>
      <p:pic>
        <p:nvPicPr>
          <p:cNvPr id="8" name="圖片 17" descr="Logo_NCKU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78550"/>
            <a:ext cx="5286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18"/>
          <p:cNvSpPr txBox="1">
            <a:spLocks noChangeArrowheads="1"/>
          </p:cNvSpPr>
          <p:nvPr/>
        </p:nvSpPr>
        <p:spPr bwMode="auto">
          <a:xfrm>
            <a:off x="1997075" y="6000750"/>
            <a:ext cx="51228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 sz="1400" b="1" i="1" u="sng" smtClean="0">
                <a:latin typeface="Berlin Sans FB" panose="020E0602020502020306" pitchFamily="34" charset="0"/>
              </a:rPr>
              <a:t>Networked Embedded Applications and Technologies Lab</a:t>
            </a:r>
            <a:r>
              <a:rPr kumimoji="0" lang="en-US" altLang="zh-TW" sz="1400" u="sng" smtClean="0">
                <a:latin typeface="Berlin Sans FB" panose="020E0602020502020306" pitchFamily="34" charset="0"/>
              </a:rPr>
              <a:t> 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zh-TW" sz="1200" smtClean="0">
                <a:latin typeface="Berlin Sans FB" panose="020E0602020502020306" pitchFamily="34" charset="0"/>
              </a:rPr>
              <a:t>Department of Computer Science and Information Engineering </a:t>
            </a:r>
          </a:p>
          <a:p>
            <a:pPr algn="ctr" eaLnBrk="1" hangingPunct="1">
              <a:defRPr/>
            </a:pPr>
            <a:r>
              <a:rPr kumimoji="0" lang="en-US" altLang="zh-TW" sz="1200" smtClean="0">
                <a:latin typeface="Berlin Sans FB" panose="020E0602020502020306" pitchFamily="34" charset="0"/>
              </a:rPr>
              <a:t>National Cheng Kung University, TAIWAN</a:t>
            </a:r>
            <a:endParaRPr kumimoji="0" lang="zh-TW" altLang="en-US" sz="1200" smtClean="0">
              <a:latin typeface="Berlin Sans FB" panose="020E0602020502020306" pitchFamily="34" charset="0"/>
            </a:endParaRPr>
          </a:p>
        </p:txBody>
      </p:sp>
      <p:pic>
        <p:nvPicPr>
          <p:cNvPr id="10" name="Picture 5" descr="C:\Documents and Settings\lufe\桌面\hanel ppt templet\NEATlogo2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6191250"/>
            <a:ext cx="496887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標題版面配置區 1"/>
          <p:cNvSpPr>
            <a:spLocks noGrp="1"/>
          </p:cNvSpPr>
          <p:nvPr>
            <p:ph type="ctrTitle"/>
          </p:nvPr>
        </p:nvSpPr>
        <p:spPr>
          <a:xfrm>
            <a:off x="685800" y="2276475"/>
            <a:ext cx="7772400" cy="1443038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 smtClean="0"/>
              <a:t>按一下以編輯母片標題樣式</a:t>
            </a:r>
          </a:p>
        </p:txBody>
      </p:sp>
      <p:sp>
        <p:nvSpPr>
          <p:cNvPr id="17411" name="文字版面配置區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zh-TW" altLang="en-US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23590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8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8750" y="0"/>
            <a:ext cx="8229600" cy="9080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850" y="1268413"/>
            <a:ext cx="8569325" cy="48577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85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352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9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43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76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35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156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194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15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圓角化對角線角落矩形 8"/>
          <p:cNvSpPr/>
          <p:nvPr/>
        </p:nvSpPr>
        <p:spPr>
          <a:xfrm flipH="1">
            <a:off x="0" y="0"/>
            <a:ext cx="9001125" cy="928688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rgbClr val="B0110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357938"/>
            <a:ext cx="9144000" cy="5000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1029" name="文字方塊 10"/>
          <p:cNvSpPr txBox="1">
            <a:spLocks noChangeArrowheads="1"/>
          </p:cNvSpPr>
          <p:nvPr/>
        </p:nvSpPr>
        <p:spPr bwMode="auto">
          <a:xfrm>
            <a:off x="2725738" y="6381750"/>
            <a:ext cx="53609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" bIns="10800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400" b="1" smtClean="0">
                <a:solidFill>
                  <a:schemeClr val="bg1"/>
                </a:solidFill>
                <a:latin typeface="Berlin Sans FB" panose="020E0602020502020306" pitchFamily="34" charset="0"/>
              </a:rPr>
              <a:t>Department of Computer Science and Information Engineering</a:t>
            </a:r>
          </a:p>
          <a:p>
            <a:pPr algn="r" eaLnBrk="1" hangingPunct="1">
              <a:defRPr/>
            </a:pPr>
            <a:r>
              <a:rPr kumimoji="0" lang="en-US" altLang="zh-TW" sz="1400" b="1" smtClean="0">
                <a:solidFill>
                  <a:schemeClr val="bg1"/>
                </a:solidFill>
                <a:latin typeface="Berlin Sans FB" panose="020E0602020502020306" pitchFamily="34" charset="0"/>
              </a:rPr>
              <a:t>National Cheng Kung University, TAIWAN</a:t>
            </a:r>
            <a:endParaRPr kumimoji="0" lang="zh-TW" altLang="en-US" sz="1400" b="1" smtClean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030" name="投影片編號版面配置區 23"/>
          <p:cNvSpPr txBox="1">
            <a:spLocks/>
          </p:cNvSpPr>
          <p:nvPr/>
        </p:nvSpPr>
        <p:spPr bwMode="auto">
          <a:xfrm>
            <a:off x="8643938" y="6492875"/>
            <a:ext cx="428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fld id="{13E2B9ED-800C-4C5F-BF42-CCF7E6FD39D9}" type="slidenum">
              <a:rPr kumimoji="0" lang="zh-TW" altLang="en-US" sz="1600" smtClean="0">
                <a:solidFill>
                  <a:schemeClr val="bg1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kumimoji="0" lang="en-US" altLang="zh-TW" sz="16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31" name="文字方塊 12"/>
          <p:cNvSpPr txBox="1">
            <a:spLocks noChangeArrowheads="1"/>
          </p:cNvSpPr>
          <p:nvPr/>
        </p:nvSpPr>
        <p:spPr bwMode="auto">
          <a:xfrm>
            <a:off x="622300" y="6410325"/>
            <a:ext cx="877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2000" b="1" i="1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NEAT</a:t>
            </a:r>
            <a:endParaRPr kumimoji="0" lang="zh-TW" altLang="en-US" sz="2000" b="1" i="1" smtClean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032" name="Picture 5" descr="C:\Documents and Settings\lufe\桌面\hanel ppt templet\NEATlogo2-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640238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" descr="C:\Documents and Settings\lufe\桌面\hanel ppt templet\Logo_NCKU darkRed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408738"/>
            <a:ext cx="457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8750" y="0"/>
            <a:ext cx="82296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5693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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anose="02020603050405020304" pitchFamily="18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>
          <a:xfrm>
            <a:off x="107950" y="2346325"/>
            <a:ext cx="8640763" cy="1443038"/>
          </a:xfrm>
        </p:spPr>
        <p:txBody>
          <a:bodyPr/>
          <a:lstStyle/>
          <a:p>
            <a:pPr eaLnBrk="1" hangingPunct="1"/>
            <a:r>
              <a:rPr lang="en-US" altLang="zh-TW" sz="3600" dirty="0" smtClean="0"/>
              <a:t>PIC18F4520</a:t>
            </a:r>
            <a:r>
              <a:rPr lang="en-US" altLang="zh-TW" sz="3600" dirty="0"/>
              <a:t/>
            </a:r>
            <a:br>
              <a:rPr lang="en-US" altLang="zh-TW" sz="3600" dirty="0"/>
            </a:br>
            <a:r>
              <a:rPr lang="en-US" altLang="zh-TW" sz="3600" dirty="0" smtClean="0"/>
              <a:t>Assembly </a:t>
            </a:r>
            <a:r>
              <a:rPr lang="en-US" altLang="zh-TW" sz="3600" dirty="0"/>
              <a:t>L</a:t>
            </a:r>
            <a:r>
              <a:rPr lang="en-US" altLang="zh-TW" sz="3600" dirty="0" smtClean="0"/>
              <a:t>anguage </a:t>
            </a:r>
            <a:r>
              <a:rPr lang="en-US" altLang="zh-TW" sz="3600" dirty="0"/>
              <a:t>P</a:t>
            </a:r>
            <a:r>
              <a:rPr lang="en-US" altLang="zh-TW" sz="3600" dirty="0" smtClean="0"/>
              <a:t>rogramming </a:t>
            </a:r>
            <a:r>
              <a:rPr lang="en-US" altLang="zh-TW" sz="3600" dirty="0"/>
              <a:t>(II)</a:t>
            </a:r>
            <a:endParaRPr lang="zh-TW" altLang="en-US" sz="3600" dirty="0"/>
          </a:p>
        </p:txBody>
      </p:sp>
      <p:sp>
        <p:nvSpPr>
          <p:cNvPr id="4099" name="副標題 2"/>
          <p:cNvSpPr>
            <a:spLocks noGrp="1"/>
          </p:cNvSpPr>
          <p:nvPr>
            <p:ph type="subTitle" idx="1"/>
          </p:nvPr>
        </p:nvSpPr>
        <p:spPr>
          <a:xfrm>
            <a:off x="468313" y="3959225"/>
            <a:ext cx="6400800" cy="1198563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Instruction </a:t>
            </a:r>
            <a:r>
              <a:rPr lang="en-US" altLang="zh-TW" sz="3200" dirty="0" smtClean="0"/>
              <a:t>Set (Logic and Branch)</a:t>
            </a:r>
            <a:endParaRPr lang="en-US" altLang="zh-TW" sz="3200" dirty="0"/>
          </a:p>
          <a:p>
            <a:pPr eaLnBrk="1" hangingPunct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68988" y="5084763"/>
            <a:ext cx="2879725" cy="9366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Yu-</a:t>
            </a:r>
            <a:r>
              <a:rPr kumimoji="0" lang="en-US" altLang="zh-TW" sz="24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Syuan</a:t>
            </a:r>
            <a:r>
              <a:rPr kumimoji="0"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Liu</a:t>
            </a:r>
            <a:endParaRPr kumimoji="0"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劉宇軒</a:t>
            </a:r>
            <a:endParaRPr kumimoji="0"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060848"/>
            <a:ext cx="5675563" cy="4125409"/>
          </a:xfr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7504" y="7145"/>
            <a:ext cx="9381802" cy="908050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dirty="0"/>
              <a:t>Setup </a:t>
            </a:r>
            <a:r>
              <a:rPr lang="en-US" altLang="zh-TW" sz="2800" dirty="0" smtClean="0"/>
              <a:t>your PIC18F4520 </a:t>
            </a:r>
            <a:r>
              <a:rPr lang="en-US" altLang="zh-TW" sz="2800" dirty="0"/>
              <a:t>MCU and Pickit3 Debug </a:t>
            </a:r>
            <a:r>
              <a:rPr lang="en-US" altLang="zh-TW" sz="2800" dirty="0" smtClean="0"/>
              <a:t>Board(cont.)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35738" y="1476073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err="1" smtClean="0">
                <a:solidFill>
                  <a:srgbClr val="FF0000"/>
                </a:solidFill>
              </a:rPr>
              <a:t>BreadBoard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82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Easy</a:t>
            </a:r>
            <a:r>
              <a:rPr lang="zh-TW" altLang="en-US" dirty="0" smtClean="0"/>
              <a:t> </a:t>
            </a:r>
            <a:r>
              <a:rPr lang="en-US" altLang="zh-TW" dirty="0" smtClean="0"/>
              <a:t>version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88" y="2060848"/>
            <a:ext cx="6804248" cy="3827390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07504" y="7145"/>
            <a:ext cx="9381802" cy="908050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dirty="0"/>
              <a:t>Setup </a:t>
            </a:r>
            <a:r>
              <a:rPr lang="en-US" altLang="zh-TW" sz="2800" dirty="0" smtClean="0"/>
              <a:t>your PIC18F4520 </a:t>
            </a:r>
            <a:r>
              <a:rPr lang="en-US" altLang="zh-TW" sz="2800" dirty="0"/>
              <a:t>MCU and Pickit3 Debug </a:t>
            </a:r>
            <a:r>
              <a:rPr lang="en-US" altLang="zh-TW" sz="2800" dirty="0" smtClean="0"/>
              <a:t>Board(cont.)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272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270" y="1268413"/>
            <a:ext cx="2732484" cy="4857750"/>
          </a:xfr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07504" y="7145"/>
            <a:ext cx="9381802" cy="908050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dirty="0"/>
              <a:t>Setup </a:t>
            </a:r>
            <a:r>
              <a:rPr lang="en-US" altLang="zh-TW" sz="2800" dirty="0" smtClean="0"/>
              <a:t>your PIC18F4520 </a:t>
            </a:r>
            <a:r>
              <a:rPr lang="en-US" altLang="zh-TW" sz="2800" dirty="0"/>
              <a:t>MCU and Pickit3 Debug </a:t>
            </a:r>
            <a:r>
              <a:rPr lang="en-US" altLang="zh-TW" sz="2800" dirty="0" smtClean="0"/>
              <a:t>Board(cont.)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875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287165"/>
            <a:ext cx="8569325" cy="4820245"/>
          </a:xfr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7504" y="7145"/>
            <a:ext cx="9381802" cy="908050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dirty="0"/>
              <a:t>Setup </a:t>
            </a:r>
            <a:r>
              <a:rPr lang="en-US" altLang="zh-TW" sz="2800" dirty="0" smtClean="0"/>
              <a:t>your PIC18F4520 </a:t>
            </a:r>
            <a:r>
              <a:rPr lang="en-US" altLang="zh-TW" sz="2800" dirty="0"/>
              <a:t>MCU and Pickit3 Debug </a:t>
            </a:r>
            <a:r>
              <a:rPr lang="en-US" altLang="zh-TW" sz="2800" dirty="0" smtClean="0"/>
              <a:t>Board(cont.)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0410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270" y="1268413"/>
            <a:ext cx="2732484" cy="4857750"/>
          </a:xfr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7504" y="7145"/>
            <a:ext cx="9381802" cy="908050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dirty="0"/>
              <a:t>Setup </a:t>
            </a:r>
            <a:r>
              <a:rPr lang="en-US" altLang="zh-TW" sz="2800" dirty="0" smtClean="0"/>
              <a:t>your PIC18F4520 </a:t>
            </a:r>
            <a:r>
              <a:rPr lang="en-US" altLang="zh-TW" sz="2800" dirty="0"/>
              <a:t>MCU and Pickit3 Debug </a:t>
            </a:r>
            <a:r>
              <a:rPr lang="en-US" altLang="zh-TW" sz="2800" dirty="0" smtClean="0"/>
              <a:t>Board(cont.)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406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270" y="1268413"/>
            <a:ext cx="2732484" cy="4857750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07504" y="7145"/>
            <a:ext cx="9381802" cy="908050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dirty="0"/>
              <a:t>Setup </a:t>
            </a:r>
            <a:r>
              <a:rPr lang="en-US" altLang="zh-TW" sz="2800" dirty="0" smtClean="0"/>
              <a:t>your PIC18F4520 </a:t>
            </a:r>
            <a:r>
              <a:rPr lang="en-US" altLang="zh-TW" sz="2800" dirty="0"/>
              <a:t>MCU and Pickit3 Debug </a:t>
            </a:r>
            <a:r>
              <a:rPr lang="en-US" altLang="zh-TW" sz="2800" dirty="0" smtClean="0"/>
              <a:t>Board(cont.)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3166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270" y="1268413"/>
            <a:ext cx="2732484" cy="4857750"/>
          </a:xfr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07504" y="7145"/>
            <a:ext cx="9381802" cy="908050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dirty="0"/>
              <a:t>Setup </a:t>
            </a:r>
            <a:r>
              <a:rPr lang="en-US" altLang="zh-TW" sz="2800" dirty="0" smtClean="0"/>
              <a:t>your PIC18F4520 </a:t>
            </a:r>
            <a:r>
              <a:rPr lang="en-US" altLang="zh-TW" sz="2800" dirty="0"/>
              <a:t>MCU and Pickit3 Debug </a:t>
            </a:r>
            <a:r>
              <a:rPr lang="en-US" altLang="zh-TW" sz="2800" dirty="0" smtClean="0"/>
              <a:t>Board(cont.)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2781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- </a:t>
            </a:r>
            <a:r>
              <a:rPr lang="en-US" altLang="zh-TW" dirty="0" smtClean="0"/>
              <a:t>Lab3-0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Lab3-0</a:t>
            </a:r>
          </a:p>
          <a:p>
            <a:endParaRPr lang="en-US" altLang="zh-TW" dirty="0"/>
          </a:p>
          <a:p>
            <a:r>
              <a:rPr lang="en-US" altLang="zh-TW" dirty="0" smtClean="0"/>
              <a:t>Try to set up your </a:t>
            </a:r>
            <a:r>
              <a:rPr lang="en-US" altLang="zh-TW" dirty="0"/>
              <a:t>PIC18F4520 MCU and Pickit3 Debug </a:t>
            </a:r>
            <a:r>
              <a:rPr lang="en-US" altLang="zh-TW" dirty="0" smtClean="0"/>
              <a:t>Board, for the development environment in the future.</a:t>
            </a:r>
          </a:p>
          <a:p>
            <a:pPr lvl="1"/>
            <a:r>
              <a:rPr lang="en-US" altLang="zh-TW" dirty="0"/>
              <a:t>If everything is well, choose the </a:t>
            </a:r>
            <a:r>
              <a:rPr lang="en-US" altLang="zh-TW" dirty="0">
                <a:solidFill>
                  <a:srgbClr val="FF0000"/>
                </a:solidFill>
              </a:rPr>
              <a:t>Pickit3</a:t>
            </a:r>
            <a:r>
              <a:rPr lang="en-US" altLang="zh-TW" dirty="0"/>
              <a:t> as Hardware tool in MPLAB X IDE.</a:t>
            </a:r>
          </a:p>
          <a:p>
            <a:pPr lvl="1"/>
            <a:r>
              <a:rPr lang="en-US" altLang="zh-TW" dirty="0"/>
              <a:t>If you don’t have the material enough or something error when you set up, choose the </a:t>
            </a:r>
            <a:r>
              <a:rPr lang="en-US" altLang="zh-TW" dirty="0">
                <a:solidFill>
                  <a:srgbClr val="FF0000"/>
                </a:solidFill>
              </a:rPr>
              <a:t>Simulator</a:t>
            </a:r>
            <a:r>
              <a:rPr lang="en-US" altLang="zh-TW" dirty="0"/>
              <a:t> as Hardware tool in MPLAB X IDE,  just like the class last week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Run the code “Lab3_lab3-0” for testing Pickit3.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248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381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6600" b="1" dirty="0"/>
              <a:t>Instruction set</a:t>
            </a:r>
            <a:endParaRPr kumimoji="0"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8198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Standard Instruction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196752"/>
            <a:ext cx="8569325" cy="4857750"/>
          </a:xfrm>
        </p:spPr>
        <p:txBody>
          <a:bodyPr/>
          <a:lstStyle/>
          <a:p>
            <a:r>
              <a:rPr lang="en-US" altLang="zh-TW" dirty="0"/>
              <a:t>PIC18F2420/2520/4420/4520 devices incorporate the standard set of 75 PIC18 core </a:t>
            </a:r>
            <a:r>
              <a:rPr lang="en-US" altLang="zh-TW" dirty="0" smtClean="0"/>
              <a:t>instructions.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Each single-word instruction is a 16-bit word divided into an opcode, which specifies the instruction type and one or more operands, which further specify the operation of the instruction.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725144"/>
            <a:ext cx="587371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Setup your PIC18F4520 MCU and Pickit3 Debug Board</a:t>
            </a:r>
          </a:p>
          <a:p>
            <a:pPr lvl="1" eaLnBrk="1" hangingPunct="1"/>
            <a:r>
              <a:rPr lang="en-US" altLang="zh-TW" b="1" dirty="0" smtClean="0"/>
              <a:t>Lab3-0</a:t>
            </a:r>
          </a:p>
          <a:p>
            <a:pPr eaLnBrk="1" hangingPunct="1"/>
            <a:r>
              <a:rPr lang="en-US" altLang="zh-TW" b="1" dirty="0" smtClean="0"/>
              <a:t>Instruction set</a:t>
            </a:r>
          </a:p>
          <a:p>
            <a:pPr eaLnBrk="1" hangingPunct="1"/>
            <a:r>
              <a:rPr lang="en-US" altLang="zh-TW" b="1" dirty="0" smtClean="0"/>
              <a:t>Logical Instructions</a:t>
            </a:r>
          </a:p>
          <a:p>
            <a:pPr lvl="1" eaLnBrk="1" hangingPunct="1"/>
            <a:r>
              <a:rPr lang="en-US" altLang="zh-TW" b="1" dirty="0" smtClean="0"/>
              <a:t>Lab3-1</a:t>
            </a:r>
          </a:p>
          <a:p>
            <a:pPr eaLnBrk="1" hangingPunct="1"/>
            <a:r>
              <a:rPr lang="en-US" altLang="zh-TW" b="1" dirty="0" smtClean="0"/>
              <a:t>Control Operations</a:t>
            </a:r>
          </a:p>
          <a:p>
            <a:pPr lvl="1" eaLnBrk="1" hangingPunct="1"/>
            <a:r>
              <a:rPr lang="en-US" altLang="zh-TW" b="1" dirty="0" smtClean="0"/>
              <a:t>Lab3-2</a:t>
            </a:r>
          </a:p>
          <a:p>
            <a:pPr eaLnBrk="1" hangingPunct="1"/>
            <a:r>
              <a:rPr lang="en-US" altLang="zh-TW" b="1" dirty="0" smtClean="0"/>
              <a:t>Instruction timing</a:t>
            </a:r>
          </a:p>
          <a:p>
            <a:pPr eaLnBrk="1" hangingPunct="1"/>
            <a:r>
              <a:rPr lang="en-US" altLang="zh-TW" b="1" dirty="0" smtClean="0"/>
              <a:t>LAB</a:t>
            </a:r>
          </a:p>
          <a:p>
            <a:pPr lvl="1" eaLnBrk="1" hangingPunct="1"/>
            <a:r>
              <a:rPr lang="en-US" altLang="zh-TW" b="1" dirty="0" smtClean="0"/>
              <a:t>Lab Bonus</a:t>
            </a:r>
          </a:p>
        </p:txBody>
      </p:sp>
      <p:sp>
        <p:nvSpPr>
          <p:cNvPr id="4" name="矩形 3"/>
          <p:cNvSpPr/>
          <p:nvPr/>
        </p:nvSpPr>
        <p:spPr>
          <a:xfrm>
            <a:off x="179388" y="260350"/>
            <a:ext cx="1871662" cy="50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dirty="0"/>
              <a:t>Outline</a:t>
            </a:r>
            <a:endParaRPr kumimoji="0" lang="zh-TW" alt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Standard</a:t>
            </a:r>
            <a:r>
              <a:rPr lang="zh-TW" altLang="en-US" dirty="0"/>
              <a:t> </a:t>
            </a:r>
            <a:r>
              <a:rPr lang="en-US" altLang="zh-TW" dirty="0"/>
              <a:t>Instruction</a:t>
            </a:r>
            <a:r>
              <a:rPr lang="zh-TW" altLang="en-US" dirty="0"/>
              <a:t> </a:t>
            </a:r>
            <a:r>
              <a:rPr lang="en-US" altLang="zh-TW" dirty="0" smtClean="0"/>
              <a:t>Set (cont.)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6638208" cy="1854793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85" y="3789040"/>
            <a:ext cx="642573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2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Standard</a:t>
            </a:r>
            <a:r>
              <a:rPr lang="zh-TW" altLang="en-US" dirty="0"/>
              <a:t> </a:t>
            </a:r>
            <a:r>
              <a:rPr lang="en-US" altLang="zh-TW" dirty="0"/>
              <a:t>Instruction</a:t>
            </a:r>
            <a:r>
              <a:rPr lang="zh-TW" altLang="en-US" dirty="0"/>
              <a:t> </a:t>
            </a:r>
            <a:r>
              <a:rPr lang="en-US" altLang="zh-TW" dirty="0" smtClean="0"/>
              <a:t>Set (cont.)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24744"/>
            <a:ext cx="6203106" cy="5212259"/>
          </a:xfrm>
        </p:spPr>
      </p:pic>
    </p:spTree>
    <p:extLst>
      <p:ext uri="{BB962C8B-B14F-4D97-AF65-F5344CB8AC3E}">
        <p14:creationId xmlns:p14="http://schemas.microsoft.com/office/powerpoint/2010/main" val="66711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Standard</a:t>
            </a:r>
            <a:r>
              <a:rPr lang="zh-TW" altLang="en-US" dirty="0"/>
              <a:t> </a:t>
            </a:r>
            <a:r>
              <a:rPr lang="en-US" altLang="zh-TW" dirty="0"/>
              <a:t>Instruction</a:t>
            </a:r>
            <a:r>
              <a:rPr lang="zh-TW" altLang="en-US" dirty="0"/>
              <a:t> </a:t>
            </a:r>
            <a:r>
              <a:rPr lang="en-US" altLang="zh-TW" dirty="0"/>
              <a:t>Set (cont.)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62834"/>
            <a:ext cx="6552728" cy="5268090"/>
          </a:xfrm>
        </p:spPr>
      </p:pic>
    </p:spTree>
    <p:extLst>
      <p:ext uri="{BB962C8B-B14F-4D97-AF65-F5344CB8AC3E}">
        <p14:creationId xmlns:p14="http://schemas.microsoft.com/office/powerpoint/2010/main" val="12982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Standard</a:t>
            </a:r>
            <a:r>
              <a:rPr lang="zh-TW" altLang="en-US" dirty="0"/>
              <a:t> </a:t>
            </a:r>
            <a:r>
              <a:rPr lang="en-US" altLang="zh-TW" smtClean="0"/>
              <a:t>Instruction</a:t>
            </a:r>
            <a:r>
              <a:rPr lang="zh-TW" altLang="en-US" smtClean="0"/>
              <a:t> </a:t>
            </a:r>
            <a:r>
              <a:rPr lang="en-US" altLang="zh-TW" dirty="0"/>
              <a:t>Set (cont.)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7167462" cy="4156641"/>
          </a:xfrm>
        </p:spPr>
      </p:pic>
    </p:spTree>
    <p:extLst>
      <p:ext uri="{BB962C8B-B14F-4D97-AF65-F5344CB8AC3E}">
        <p14:creationId xmlns:p14="http://schemas.microsoft.com/office/powerpoint/2010/main" val="14240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altLang="zh-TW" dirty="0"/>
              <a:t>How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see</a:t>
            </a:r>
            <a:r>
              <a:rPr lang="zh-TW" altLang="en-US" dirty="0"/>
              <a:t> </a:t>
            </a:r>
            <a:r>
              <a:rPr lang="en-US" altLang="zh-TW" dirty="0"/>
              <a:t>Instruction</a:t>
            </a:r>
            <a:r>
              <a:rPr lang="zh-TW" altLang="en-US" dirty="0"/>
              <a:t> </a:t>
            </a:r>
            <a:r>
              <a:rPr lang="en-US" altLang="zh-TW" dirty="0"/>
              <a:t>spec. in Datasheet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96752"/>
            <a:ext cx="4104456" cy="4991907"/>
          </a:xfrm>
        </p:spPr>
      </p:pic>
      <p:sp>
        <p:nvSpPr>
          <p:cNvPr id="6" name="矩形 5"/>
          <p:cNvSpPr/>
          <p:nvPr/>
        </p:nvSpPr>
        <p:spPr>
          <a:xfrm>
            <a:off x="2483768" y="1628800"/>
            <a:ext cx="2304256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83768" y="1844824"/>
            <a:ext cx="2304256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483768" y="2060848"/>
            <a:ext cx="2304256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483768" y="2351102"/>
            <a:ext cx="2520280" cy="18047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483768" y="2539842"/>
            <a:ext cx="3960440" cy="28043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83768" y="2821834"/>
            <a:ext cx="3888432" cy="5351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483768" y="3378420"/>
            <a:ext cx="2304256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483768" y="3623377"/>
            <a:ext cx="2304256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83768" y="3847664"/>
            <a:ext cx="3960440" cy="102149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483768" y="4888212"/>
            <a:ext cx="2448272" cy="120508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59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381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6600" b="1" dirty="0" smtClean="0"/>
              <a:t>Logical Instructions</a:t>
            </a:r>
          </a:p>
        </p:txBody>
      </p:sp>
    </p:spTree>
    <p:extLst>
      <p:ext uri="{BB962C8B-B14F-4D97-AF65-F5344CB8AC3E}">
        <p14:creationId xmlns:p14="http://schemas.microsoft.com/office/powerpoint/2010/main" val="10745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Logical </a:t>
            </a:r>
            <a:r>
              <a:rPr lang="en-US" altLang="zh-TW" dirty="0" smtClean="0"/>
              <a:t>Instructions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AND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ANDLW</a:t>
            </a:r>
            <a:r>
              <a:rPr lang="en-US" altLang="zh-TW" dirty="0" smtClean="0"/>
              <a:t> - AND literal with W (with </a:t>
            </a:r>
            <a:r>
              <a:rPr lang="en-US" altLang="zh-TW" dirty="0"/>
              <a:t>O</a:t>
            </a:r>
            <a:r>
              <a:rPr lang="en-US" altLang="zh-TW" dirty="0" smtClean="0"/>
              <a:t>ne Operand)</a:t>
            </a:r>
          </a:p>
          <a:p>
            <a:pPr lvl="1"/>
            <a:r>
              <a:rPr lang="en-US" altLang="zh-TW" dirty="0" smtClean="0"/>
              <a:t>Ex.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ANDWF</a:t>
            </a:r>
            <a:r>
              <a:rPr lang="en-US" altLang="zh-TW" dirty="0" smtClean="0"/>
              <a:t> - AND W with f (with Two Operands)</a:t>
            </a:r>
          </a:p>
          <a:p>
            <a:pPr lvl="1"/>
            <a:r>
              <a:rPr lang="en-US" altLang="zh-TW" dirty="0" smtClean="0"/>
              <a:t>Ex.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1788318" y="2420888"/>
            <a:ext cx="6312074" cy="108012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Before: W = A3h</a:t>
            </a:r>
            <a:r>
              <a:rPr kumimoji="0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1010 0011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ANDLW 05Fh  ;05Fh = 0000 0101 1111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After:  W </a:t>
            </a:r>
            <a:r>
              <a:rPr kumimoji="0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03h = 0000 0011</a:t>
            </a:r>
            <a:r>
              <a:rPr kumimoji="0" lang="en-US" altLang="zh-TW" b="1" baseline="-25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0x03</a:t>
            </a:r>
            <a:r>
              <a:rPr kumimoji="0" lang="en-US" altLang="zh-TW" b="1" baseline="-25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(16)</a:t>
            </a:r>
            <a:endParaRPr kumimoji="0" lang="zh-TW" altLang="en-US" b="1" baseline="-25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88318" y="4642335"/>
            <a:ext cx="6312074" cy="108012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Before: W = 17h, REG = C2h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ANDWF REG, 0, 0  </a:t>
            </a:r>
            <a:r>
              <a:rPr kumimoji="0"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;d=0 in W, a=0 Access Bank</a:t>
            </a:r>
            <a:endParaRPr kumimoji="0" lang="en-US" altLang="zh-TW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After:  W </a:t>
            </a:r>
            <a:r>
              <a:rPr kumimoji="0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02h, REG = C2h</a:t>
            </a:r>
            <a:endParaRPr kumimoji="0" lang="zh-TW" altLang="en-US" b="1" baseline="-25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4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</a:t>
            </a:r>
            <a:r>
              <a:rPr lang="en-US" altLang="zh-TW" dirty="0" smtClean="0"/>
              <a:t>Instructions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OR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IORLW</a:t>
            </a:r>
            <a:r>
              <a:rPr lang="en-US" altLang="zh-TW" dirty="0" smtClean="0"/>
              <a:t> - Inclusive OR literal with W (with </a:t>
            </a:r>
            <a:r>
              <a:rPr lang="en-US" altLang="zh-TW" dirty="0"/>
              <a:t>O</a:t>
            </a:r>
            <a:r>
              <a:rPr lang="en-US" altLang="zh-TW" dirty="0" smtClean="0"/>
              <a:t>ne Operand)</a:t>
            </a:r>
          </a:p>
          <a:p>
            <a:pPr lvl="1"/>
            <a:r>
              <a:rPr lang="en-US" altLang="zh-TW" dirty="0" smtClean="0"/>
              <a:t>Ex.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IORWF</a:t>
            </a:r>
            <a:r>
              <a:rPr lang="en-US" altLang="zh-TW" dirty="0" smtClean="0"/>
              <a:t> - Inclusive OR W with f (with Two Operands)</a:t>
            </a:r>
          </a:p>
          <a:p>
            <a:pPr lvl="1"/>
            <a:r>
              <a:rPr lang="en-US" altLang="zh-TW" dirty="0" smtClean="0"/>
              <a:t>Ex.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1788318" y="2420888"/>
            <a:ext cx="6312074" cy="108012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Before: W = 9Ah = 1001 1010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IORLW 35h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After:  W </a:t>
            </a:r>
            <a:r>
              <a:rPr kumimoji="0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BFh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1011 1111</a:t>
            </a:r>
            <a:endParaRPr kumimoji="0" lang="zh-TW" altLang="en-US" b="1" baseline="-25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88318" y="4642335"/>
            <a:ext cx="6312074" cy="108012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Before: RESULT = 13h, </a:t>
            </a:r>
            <a:r>
              <a:rPr kumimoji="0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91h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IORWF RESULT, 0, 1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After:  RESULT </a:t>
            </a:r>
            <a:r>
              <a:rPr kumimoji="0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13h, W = 93h</a:t>
            </a:r>
            <a:endParaRPr kumimoji="0" lang="zh-TW" altLang="en-US" b="1" baseline="-25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</a:t>
            </a:r>
            <a:r>
              <a:rPr lang="en-US" altLang="zh-TW" dirty="0" smtClean="0"/>
              <a:t>Instructions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3. XOR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 smtClean="0">
                <a:solidFill>
                  <a:srgbClr val="FF0000"/>
                </a:solidFill>
              </a:rPr>
              <a:t>ORLW</a:t>
            </a:r>
            <a:r>
              <a:rPr lang="en-US" altLang="zh-TW" dirty="0" smtClean="0"/>
              <a:t> - Exclusive OR literal with W (with </a:t>
            </a:r>
            <a:r>
              <a:rPr lang="en-US" altLang="zh-TW" dirty="0"/>
              <a:t>O</a:t>
            </a:r>
            <a:r>
              <a:rPr lang="en-US" altLang="zh-TW" dirty="0" smtClean="0"/>
              <a:t>ne Operand)</a:t>
            </a:r>
          </a:p>
          <a:p>
            <a:pPr lvl="1"/>
            <a:r>
              <a:rPr lang="en-US" altLang="zh-TW" dirty="0" smtClean="0"/>
              <a:t>Ex.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 smtClean="0">
                <a:solidFill>
                  <a:srgbClr val="FF0000"/>
                </a:solidFill>
              </a:rPr>
              <a:t>ORWF</a:t>
            </a:r>
            <a:r>
              <a:rPr lang="en-US" altLang="zh-TW" dirty="0" smtClean="0"/>
              <a:t> - Exclusive OR W with f (with Two Operands)</a:t>
            </a:r>
          </a:p>
          <a:p>
            <a:pPr lvl="1"/>
            <a:r>
              <a:rPr lang="en-US" altLang="zh-TW" dirty="0" smtClean="0"/>
              <a:t>Ex.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1788318" y="2420888"/>
            <a:ext cx="6312074" cy="108012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Before: W = B5h = 1011 0101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XORLW 0AFh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After:  W </a:t>
            </a:r>
            <a:r>
              <a:rPr kumimoji="0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1Ah = 0001 1010</a:t>
            </a:r>
            <a:endParaRPr kumimoji="0" lang="zh-TW" altLang="en-US" b="1" baseline="-25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88318" y="4642335"/>
            <a:ext cx="6312074" cy="108012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Before: REG = </a:t>
            </a:r>
            <a:r>
              <a:rPr kumimoji="0"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AFh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B5h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ORWF REG, </a:t>
            </a:r>
            <a:r>
              <a:rPr kumimoji="0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After:  REG </a:t>
            </a:r>
            <a:r>
              <a:rPr kumimoji="0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1Ah, W = B5h</a:t>
            </a:r>
            <a:endParaRPr kumimoji="0" lang="zh-TW" altLang="en-US" b="1" baseline="-25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6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</a:t>
            </a:r>
            <a:r>
              <a:rPr lang="en-US" altLang="zh-TW" dirty="0" smtClean="0"/>
              <a:t>Instructions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 Bitwise Operations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BSF</a:t>
            </a:r>
            <a:r>
              <a:rPr lang="en-US" altLang="zh-TW" dirty="0" smtClean="0"/>
              <a:t> - Bit Set f (with Two Operands)</a:t>
            </a:r>
          </a:p>
          <a:p>
            <a:pPr lvl="1"/>
            <a:r>
              <a:rPr lang="en-US" altLang="zh-TW" dirty="0" smtClean="0"/>
              <a:t>Ex. 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BTFSS</a:t>
            </a:r>
            <a:r>
              <a:rPr lang="en-US" altLang="zh-TW" dirty="0" smtClean="0"/>
              <a:t> - Bit Test File, Skip if Set (with Two Operands)</a:t>
            </a:r>
          </a:p>
          <a:p>
            <a:pPr lvl="1"/>
            <a:r>
              <a:rPr lang="en-US" altLang="zh-TW" dirty="0" smtClean="0"/>
              <a:t>Ex.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1788318" y="2420888"/>
            <a:ext cx="6312074" cy="108012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Before: FLAG_REG = 0Ah = 0000 1010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BSF FLAG_REG, 7, 1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After:  FLAG_REG </a:t>
            </a:r>
            <a:r>
              <a:rPr kumimoji="0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8Ah = 1000 1010</a:t>
            </a:r>
            <a:endParaRPr kumimoji="0" lang="zh-TW" altLang="en-US" b="1" baseline="-25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88318" y="4149079"/>
            <a:ext cx="6312074" cy="197708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Before: PC = address(HERE)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BTFSS FLAG, </a:t>
            </a:r>
            <a:r>
              <a:rPr kumimoji="0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 ;HERE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;FALSE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;TRUE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After: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If FLAG&lt;1&gt; = 0, PC = address(FALSE)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If FLAG&lt;1&gt; = 1, PC = address(TRUE)</a:t>
            </a:r>
          </a:p>
        </p:txBody>
      </p:sp>
    </p:spTree>
    <p:extLst>
      <p:ext uri="{BB962C8B-B14F-4D97-AF65-F5344CB8AC3E}">
        <p14:creationId xmlns:p14="http://schemas.microsoft.com/office/powerpoint/2010/main" val="16971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1600" b="1" dirty="0" smtClean="0">
                <a:solidFill>
                  <a:srgbClr val="FF0000"/>
                </a:solidFill>
              </a:rPr>
              <a:t>Setup your PIC18F4520 MCU and Pickit3 board</a:t>
            </a:r>
          </a:p>
          <a:p>
            <a:pPr eaLnBrk="1" hangingPunct="1"/>
            <a:r>
              <a:rPr lang="en-US" altLang="zh-TW" sz="1600" b="1" dirty="0" smtClean="0"/>
              <a:t>Instruction set</a:t>
            </a:r>
          </a:p>
          <a:p>
            <a:pPr lvl="1" eaLnBrk="1" hangingPunct="1"/>
            <a:r>
              <a:rPr lang="en-US" altLang="zh-TW" sz="1600" b="1" dirty="0" smtClean="0"/>
              <a:t>Standard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Instruction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Set</a:t>
            </a:r>
          </a:p>
          <a:p>
            <a:pPr lvl="1" eaLnBrk="1" hangingPunct="1"/>
            <a:r>
              <a:rPr lang="en-US" altLang="zh-TW" sz="1600" b="1" dirty="0" smtClean="0"/>
              <a:t>How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to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see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Instruction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spec. in Datasheet</a:t>
            </a:r>
          </a:p>
          <a:p>
            <a:pPr eaLnBrk="1" hangingPunct="1"/>
            <a:r>
              <a:rPr lang="en-US" altLang="zh-TW" sz="1600" b="1" dirty="0" smtClean="0"/>
              <a:t>Logical Instructions</a:t>
            </a:r>
          </a:p>
          <a:p>
            <a:pPr lvl="1" eaLnBrk="1" hangingPunct="1"/>
            <a:r>
              <a:rPr lang="en-US" altLang="zh-TW" sz="1600" b="1" dirty="0" smtClean="0"/>
              <a:t>AND: ANDLW, ANDWF</a:t>
            </a:r>
          </a:p>
          <a:p>
            <a:pPr lvl="1" eaLnBrk="1" hangingPunct="1"/>
            <a:r>
              <a:rPr lang="en-US" altLang="zh-TW" sz="1600" b="1" dirty="0" smtClean="0"/>
              <a:t>OR: IORLW, IORWF</a:t>
            </a:r>
          </a:p>
          <a:p>
            <a:pPr lvl="1" eaLnBrk="1" hangingPunct="1"/>
            <a:r>
              <a:rPr lang="en-US" altLang="zh-TW" sz="1600" b="1" dirty="0" smtClean="0"/>
              <a:t>XOR: XORLW, XORWF</a:t>
            </a:r>
          </a:p>
          <a:p>
            <a:pPr lvl="1" eaLnBrk="1" hangingPunct="1"/>
            <a:r>
              <a:rPr lang="en-US" altLang="zh-TW" sz="1600" b="1" dirty="0" smtClean="0"/>
              <a:t>Bitwise Operations: BSF, BTFSS, BCF, BTFSC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(last week BTG)</a:t>
            </a:r>
          </a:p>
          <a:p>
            <a:pPr lvl="1" eaLnBrk="1" hangingPunct="1"/>
            <a:r>
              <a:rPr lang="en-US" altLang="zh-TW" sz="1600" b="1" dirty="0" smtClean="0"/>
              <a:t>Rotate Operations: RLCF, RLNCF, RRCF, RRNCF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(last semester MSP430 had Shift)</a:t>
            </a:r>
          </a:p>
          <a:p>
            <a:pPr eaLnBrk="1" hangingPunct="1"/>
            <a:r>
              <a:rPr lang="en-US" altLang="zh-TW" sz="1600" b="1" dirty="0" smtClean="0"/>
              <a:t>Control Operations</a:t>
            </a:r>
          </a:p>
          <a:p>
            <a:pPr lvl="1" eaLnBrk="1" hangingPunct="1"/>
            <a:r>
              <a:rPr lang="en-US" altLang="zh-TW" sz="1600" b="1" dirty="0" smtClean="0"/>
              <a:t>Control Operations: BC, GOTO, NOP (BN, BNC, BNN, BNOV, BNZ, BOV, BZ)</a:t>
            </a:r>
            <a:endParaRPr lang="en-US" altLang="zh-TW" sz="1600" b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 sz="1600" b="1" dirty="0"/>
              <a:t>Instruction </a:t>
            </a:r>
            <a:r>
              <a:rPr lang="en-US" altLang="zh-TW" sz="1600" b="1" dirty="0" smtClean="0"/>
              <a:t>timing</a:t>
            </a:r>
          </a:p>
          <a:p>
            <a:pPr eaLnBrk="1" hangingPunct="1"/>
            <a:r>
              <a:rPr lang="en-US" altLang="zh-TW" sz="1600" b="1" dirty="0" smtClean="0"/>
              <a:t>LAB</a:t>
            </a:r>
          </a:p>
          <a:p>
            <a:pPr lvl="1" eaLnBrk="1" hangingPunct="1"/>
            <a:r>
              <a:rPr lang="en-US" altLang="zh-TW" sz="1600" b="1" dirty="0" smtClean="0"/>
              <a:t>Lab3-1</a:t>
            </a:r>
            <a:r>
              <a:rPr lang="en-US" altLang="zh-TW" sz="1600" b="1" dirty="0"/>
              <a:t>: Implement two logic </a:t>
            </a:r>
            <a:r>
              <a:rPr lang="en-US" altLang="zh-TW" sz="1600" b="1" dirty="0" smtClean="0"/>
              <a:t>operations: 1. NAND  2. NOR</a:t>
            </a:r>
          </a:p>
          <a:p>
            <a:pPr lvl="1" eaLnBrk="1" hangingPunct="1"/>
            <a:r>
              <a:rPr lang="en-US" altLang="zh-TW" sz="1600" b="1" dirty="0" smtClean="0"/>
              <a:t>Lab3-2</a:t>
            </a:r>
            <a:r>
              <a:rPr lang="en-US" altLang="zh-TW" sz="1600" b="1" dirty="0"/>
              <a:t>: </a:t>
            </a:r>
            <a:r>
              <a:rPr lang="en-US" altLang="zh-TW" sz="1600" b="1" dirty="0" smtClean="0"/>
              <a:t>Practice </a:t>
            </a:r>
            <a:r>
              <a:rPr lang="en-US" altLang="zh-TW" sz="1600" b="1" dirty="0"/>
              <a:t>Logical Instructions and Control Operations step by step</a:t>
            </a:r>
            <a:r>
              <a:rPr lang="en-US" altLang="zh-TW" sz="1600" b="1" dirty="0" smtClean="0"/>
              <a:t>.</a:t>
            </a:r>
          </a:p>
          <a:p>
            <a:pPr lvl="1" eaLnBrk="1" hangingPunct="1"/>
            <a:r>
              <a:rPr lang="en-US" altLang="zh-TW" sz="1600" b="1" dirty="0" smtClean="0"/>
              <a:t>Bonus:  Explain one instruction of four categories to </a:t>
            </a:r>
            <a:r>
              <a:rPr lang="en-US" altLang="zh-TW" sz="1600" b="1" dirty="0" err="1" smtClean="0"/>
              <a:t>TAs.</a:t>
            </a:r>
            <a:endParaRPr lang="en-US" altLang="zh-TW" sz="1600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179388" y="260350"/>
            <a:ext cx="1871662" cy="50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dirty="0"/>
              <a:t>Outline</a:t>
            </a:r>
            <a:endParaRPr kumimoji="0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98678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</a:t>
            </a:r>
            <a:r>
              <a:rPr lang="en-US" altLang="zh-TW" dirty="0" smtClean="0"/>
              <a:t>Instructions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 Bitwise Operations (cont.)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BCF</a:t>
            </a:r>
            <a:r>
              <a:rPr lang="en-US" altLang="zh-TW" dirty="0" smtClean="0"/>
              <a:t> - Bit Clear f (with Two Operands)</a:t>
            </a:r>
          </a:p>
          <a:p>
            <a:pPr lvl="1"/>
            <a:r>
              <a:rPr lang="en-US" altLang="zh-TW" dirty="0" smtClean="0"/>
              <a:t>Ex. 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BTFSC</a:t>
            </a:r>
            <a:r>
              <a:rPr lang="en-US" altLang="zh-TW" dirty="0" smtClean="0"/>
              <a:t> - Bit Test File, Skip if Clear (with Two Operands)</a:t>
            </a:r>
          </a:p>
          <a:p>
            <a:pPr lvl="1"/>
            <a:r>
              <a:rPr lang="en-US" altLang="zh-TW" dirty="0" smtClean="0"/>
              <a:t>Ex.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1788318" y="2420888"/>
            <a:ext cx="6312074" cy="108012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Before: FLAG_REG = C7h = 1100 0111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BCF FLAG_REG, 7, 0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After:  FLAG_REG </a:t>
            </a:r>
            <a:r>
              <a:rPr kumimoji="0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47h = 0100 0111</a:t>
            </a:r>
            <a:endParaRPr kumimoji="0" lang="zh-TW" altLang="en-US" b="1" baseline="-25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88318" y="4149079"/>
            <a:ext cx="6312074" cy="197708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Before: PC = address(HERE)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BTFSS FLAG, </a:t>
            </a:r>
            <a:r>
              <a:rPr kumimoji="0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 ;HERE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;FALSE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;TRUE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After: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If FLAG&lt;1&gt; = 0, PC = address(TRUE)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If FLAG&lt;1&gt; = 1, PC = address(FALSE)</a:t>
            </a:r>
          </a:p>
        </p:txBody>
      </p:sp>
    </p:spTree>
    <p:extLst>
      <p:ext uri="{BB962C8B-B14F-4D97-AF65-F5344CB8AC3E}">
        <p14:creationId xmlns:p14="http://schemas.microsoft.com/office/powerpoint/2010/main" val="10538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</a:t>
            </a:r>
            <a:r>
              <a:rPr lang="en-US" altLang="zh-TW" dirty="0" smtClean="0"/>
              <a:t>Instructions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5. Rotation Operations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RLCF</a:t>
            </a:r>
            <a:r>
              <a:rPr lang="en-US" altLang="zh-TW" dirty="0" smtClean="0"/>
              <a:t> - Rotate Left f </a:t>
            </a:r>
            <a:r>
              <a:rPr lang="en-US" altLang="zh-TW" dirty="0" err="1" smtClean="0"/>
              <a:t>throught</a:t>
            </a:r>
            <a:r>
              <a:rPr lang="en-US" altLang="zh-TW" dirty="0" smtClean="0"/>
              <a:t> Carry (with Two Operands)</a:t>
            </a:r>
          </a:p>
          <a:p>
            <a:pPr lvl="1"/>
            <a:r>
              <a:rPr lang="en-US" altLang="zh-TW" dirty="0" smtClean="0"/>
              <a:t>Ex. 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Flow Diagram.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1788318" y="2420888"/>
            <a:ext cx="6672114" cy="108012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Before: REG = 1110 0110, C = 0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RLCF REG, </a:t>
            </a:r>
            <a:r>
              <a:rPr kumimoji="0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After:  REG = 1110 0110, W = 1100 110</a:t>
            </a:r>
            <a:r>
              <a:rPr kumimoji="0"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 = 1</a:t>
            </a:r>
            <a:endParaRPr kumimoji="0" lang="zh-TW" altLang="en-US" b="1" baseline="-25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38" y="4653483"/>
            <a:ext cx="4127548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</a:t>
            </a:r>
            <a:r>
              <a:rPr lang="en-US" altLang="zh-TW" dirty="0" smtClean="0"/>
              <a:t>Instructions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5. Rotation Operations (cont.)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RLNCF</a:t>
            </a:r>
            <a:r>
              <a:rPr lang="en-US" altLang="zh-TW" dirty="0" smtClean="0"/>
              <a:t> – Rotate Left f No Carry (with Two Operands)</a:t>
            </a:r>
          </a:p>
          <a:p>
            <a:pPr lvl="1"/>
            <a:r>
              <a:rPr lang="en-US" altLang="zh-TW" dirty="0" smtClean="0"/>
              <a:t>Ex.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Flow Diagram.</a:t>
            </a:r>
          </a:p>
          <a:p>
            <a:pPr lvl="1"/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1835696" y="2420889"/>
            <a:ext cx="6672114" cy="100811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Before: REG = 1010 1011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RLNCF REG, </a:t>
            </a:r>
            <a:r>
              <a:rPr kumimoji="0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After:  REG = 0101 011</a:t>
            </a:r>
            <a:r>
              <a:rPr kumimoji="0"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729" y="4437112"/>
            <a:ext cx="3915566" cy="100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3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</a:t>
            </a:r>
            <a:r>
              <a:rPr lang="en-US" altLang="zh-TW" dirty="0" smtClean="0"/>
              <a:t>Instructions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5. Rotation Operations (cont.)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RRCF</a:t>
            </a:r>
            <a:r>
              <a:rPr lang="en-US" altLang="zh-TW" dirty="0" smtClean="0"/>
              <a:t> – Rotate Right f </a:t>
            </a:r>
            <a:r>
              <a:rPr lang="en-US" altLang="zh-TW" dirty="0" err="1" smtClean="0"/>
              <a:t>throught</a:t>
            </a:r>
            <a:r>
              <a:rPr lang="en-US" altLang="zh-TW" dirty="0" smtClean="0"/>
              <a:t> Carry (with Two Operands)</a:t>
            </a:r>
          </a:p>
          <a:p>
            <a:pPr lvl="1"/>
            <a:r>
              <a:rPr lang="en-US" altLang="zh-TW" dirty="0" smtClean="0"/>
              <a:t>Ex. 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Flow Diagram.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1788318" y="2420888"/>
            <a:ext cx="6672114" cy="108012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Before: REG = 1110 0110, C = 0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RRCF REG, </a:t>
            </a:r>
            <a:r>
              <a:rPr kumimoji="0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After:  REG = 1110 0110, W = </a:t>
            </a:r>
            <a:r>
              <a:rPr kumimoji="0"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 0011, C = </a:t>
            </a:r>
            <a:r>
              <a:rPr kumimoji="0"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kumimoji="0" lang="zh-TW" altLang="en-US" b="1" baseline="-25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441" y="4509120"/>
            <a:ext cx="4296141" cy="8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</a:t>
            </a:r>
            <a:r>
              <a:rPr lang="en-US" altLang="zh-TW" dirty="0" smtClean="0"/>
              <a:t>Instructions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5. Rotation Operations (cont.)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RRNCF</a:t>
            </a:r>
            <a:r>
              <a:rPr lang="en-US" altLang="zh-TW" dirty="0" smtClean="0"/>
              <a:t> – Rotate Right f No Carry (with Two Operands)</a:t>
            </a:r>
          </a:p>
          <a:p>
            <a:pPr lvl="1"/>
            <a:r>
              <a:rPr lang="en-US" altLang="zh-TW" dirty="0" smtClean="0"/>
              <a:t>Ex.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Flow Diagram.</a:t>
            </a:r>
          </a:p>
          <a:p>
            <a:pPr lvl="1"/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1716236" y="2420888"/>
            <a:ext cx="6672114" cy="100811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Before: REG = 1101 0111, W = ?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RLNCF REG, 0, 0 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After:  REG = 1101 0111, W = </a:t>
            </a:r>
            <a:r>
              <a:rPr kumimoji="0"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110 1011</a:t>
            </a:r>
            <a:endParaRPr kumimoji="0" lang="en-US" altLang="zh-TW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46" y="4437112"/>
            <a:ext cx="3860932" cy="100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- Lab3-1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Lab3-1</a:t>
            </a:r>
            <a:endParaRPr lang="en-US" altLang="zh-TW" dirty="0"/>
          </a:p>
          <a:p>
            <a:r>
              <a:rPr lang="en-US" altLang="zh-TW" dirty="0" smtClean="0"/>
              <a:t>Recall what you had learned in Digital Logic Design (</a:t>
            </a:r>
            <a:r>
              <a:rPr lang="zh-TW" altLang="en-US" dirty="0" smtClean="0"/>
              <a:t>數位邏輯設計</a:t>
            </a:r>
            <a:r>
              <a:rPr lang="en-US" altLang="zh-TW" dirty="0" smtClean="0"/>
              <a:t>) class. (If you have already forgot all thing, Google is always your best friend.)</a:t>
            </a:r>
          </a:p>
          <a:p>
            <a:r>
              <a:rPr lang="en-US" altLang="zh-TW" dirty="0" smtClean="0"/>
              <a:t>Implement two logic operations below:</a:t>
            </a:r>
          </a:p>
          <a:p>
            <a:pPr lvl="1"/>
            <a:r>
              <a:rPr lang="en-US" altLang="zh-TW" dirty="0"/>
              <a:t>1. </a:t>
            </a:r>
            <a:r>
              <a:rPr lang="en-US" altLang="zh-TW" dirty="0" smtClean="0"/>
              <a:t>NAND: </a:t>
            </a:r>
            <a:r>
              <a:rPr lang="en-US" altLang="zh-TW" dirty="0" smtClean="0">
                <a:solidFill>
                  <a:srgbClr val="FF0000"/>
                </a:solidFill>
              </a:rPr>
              <a:t>10110101 NAND 01111100</a:t>
            </a:r>
            <a:r>
              <a:rPr lang="en-US" altLang="zh-TW" dirty="0" smtClean="0"/>
              <a:t>, and store result in </a:t>
            </a:r>
            <a:r>
              <a:rPr lang="en-US" altLang="zh-TW" dirty="0" smtClean="0">
                <a:solidFill>
                  <a:srgbClr val="FF0000"/>
                </a:solidFill>
              </a:rPr>
              <a:t>LATD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2. </a:t>
            </a:r>
            <a:r>
              <a:rPr lang="en-US" altLang="zh-TW" dirty="0" smtClean="0"/>
              <a:t>NOR: </a:t>
            </a:r>
            <a:r>
              <a:rPr lang="en-US" altLang="zh-TW" dirty="0" smtClean="0">
                <a:solidFill>
                  <a:srgbClr val="FF0000"/>
                </a:solidFill>
              </a:rPr>
              <a:t>10010110 NOR 01101001</a:t>
            </a:r>
            <a:r>
              <a:rPr lang="en-US" altLang="zh-TW" dirty="0" smtClean="0"/>
              <a:t>, and store result in </a:t>
            </a:r>
            <a:r>
              <a:rPr lang="en-US" altLang="zh-TW" dirty="0" smtClean="0">
                <a:solidFill>
                  <a:srgbClr val="FF0000"/>
                </a:solidFill>
              </a:rPr>
              <a:t>LATC</a:t>
            </a:r>
          </a:p>
          <a:p>
            <a:r>
              <a:rPr lang="en-US" altLang="zh-TW" dirty="0" smtClean="0"/>
              <a:t>Tips:</a:t>
            </a:r>
          </a:p>
          <a:p>
            <a:pPr lvl="1"/>
            <a:r>
              <a:rPr lang="en-US" altLang="zh-TW" dirty="0" smtClean="0"/>
              <a:t>Use WREG as your temporary register.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 smtClean="0">
                <a:solidFill>
                  <a:srgbClr val="FF0000"/>
                </a:solidFill>
              </a:rPr>
              <a:t>AND, OR, XOR</a:t>
            </a:r>
            <a:r>
              <a:rPr lang="en-US" altLang="zh-TW" dirty="0" smtClean="0"/>
              <a:t> instructions to finish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ONLY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DO NOT </a:t>
            </a:r>
            <a:r>
              <a:rPr lang="en-US" altLang="zh-TW" dirty="0" smtClean="0"/>
              <a:t>give the LATD and LATC values </a:t>
            </a:r>
            <a:r>
              <a:rPr lang="en-US" altLang="zh-TW" dirty="0" smtClean="0">
                <a:solidFill>
                  <a:srgbClr val="FF0000"/>
                </a:solidFill>
              </a:rPr>
              <a:t>DIRECTLY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3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- Lab3-1 -</a:t>
            </a:r>
            <a:r>
              <a:rPr lang="en-US" altLang="zh-TW" dirty="0" smtClean="0"/>
              <a:t> Restriction of LATE and PORTE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3" y="1944536"/>
            <a:ext cx="7361558" cy="3505504"/>
          </a:xfrm>
        </p:spPr>
      </p:pic>
    </p:spTree>
    <p:extLst>
      <p:ext uri="{BB962C8B-B14F-4D97-AF65-F5344CB8AC3E}">
        <p14:creationId xmlns:p14="http://schemas.microsoft.com/office/powerpoint/2010/main" val="12849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如果</a:t>
            </a:r>
            <a:r>
              <a:rPr lang="zh-TW" altLang="en-US" dirty="0"/>
              <a:t>工作在較低頻率 或 較小的附載電容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如果</a:t>
            </a:r>
            <a:r>
              <a:rPr lang="zh-TW" altLang="en-US" dirty="0"/>
              <a:t>工作在較高頻率 或 較大的附載電容環境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- Lab3-1 </a:t>
            </a:r>
            <a:r>
              <a:rPr lang="en-US" altLang="zh-TW" dirty="0" smtClean="0"/>
              <a:t>- Why use </a:t>
            </a:r>
            <a:r>
              <a:rPr lang="en-US" altLang="zh-TW" dirty="0" err="1" smtClean="0"/>
              <a:t>LATx</a:t>
            </a:r>
            <a:r>
              <a:rPr lang="en-US" altLang="zh-TW" dirty="0" smtClean="0"/>
              <a:t> instead of </a:t>
            </a:r>
            <a:r>
              <a:rPr lang="en-US" altLang="zh-TW" dirty="0" err="1" smtClean="0"/>
              <a:t>PORTx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16832"/>
            <a:ext cx="5787307" cy="18810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67" y="4446277"/>
            <a:ext cx="6308916" cy="176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5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381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6600" b="1" dirty="0" smtClean="0"/>
              <a:t>Control Operations</a:t>
            </a:r>
          </a:p>
        </p:txBody>
      </p:sp>
    </p:spTree>
    <p:extLst>
      <p:ext uri="{BB962C8B-B14F-4D97-AF65-F5344CB8AC3E}">
        <p14:creationId xmlns:p14="http://schemas.microsoft.com/office/powerpoint/2010/main" val="11379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</a:t>
            </a:r>
            <a:r>
              <a:rPr lang="en-US" altLang="zh-TW" dirty="0" smtClean="0"/>
              <a:t>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BC (Branch if Carry)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Ex.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76164" y="4077072"/>
            <a:ext cx="6264696" cy="154503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Before: PC = address(HERE)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BC 5  ;HERE</a:t>
            </a:r>
            <a:endParaRPr kumimoji="0"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After: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If CARRY = 1, PC = address(HERE + 12)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If CARRY = </a:t>
            </a:r>
            <a:r>
              <a:rPr kumimoji="0"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PC = address(HERE + 2)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53597"/>
            <a:ext cx="4462223" cy="136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381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6600" b="1" dirty="0" smtClean="0"/>
              <a:t>Setup your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6600" b="1" dirty="0" smtClean="0"/>
              <a:t>PIC18F4520 </a:t>
            </a:r>
            <a:r>
              <a:rPr lang="en-US" altLang="zh-TW" sz="6600" b="1" dirty="0"/>
              <a:t>MCU and Pickit3 Debug Board</a:t>
            </a:r>
            <a:endParaRPr kumimoji="0" lang="zh-TW" alt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</a:t>
            </a:r>
            <a:r>
              <a:rPr lang="en-US" altLang="zh-TW" dirty="0" smtClean="0"/>
              <a:t>Operations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BN (Branch if Negative)</a:t>
            </a:r>
          </a:p>
          <a:p>
            <a:r>
              <a:rPr lang="en-US" altLang="zh-TW" dirty="0" smtClean="0"/>
              <a:t>BNC (Branch if Not Carry)</a:t>
            </a:r>
          </a:p>
          <a:p>
            <a:r>
              <a:rPr lang="en-US" altLang="zh-TW" dirty="0" smtClean="0"/>
              <a:t>BNN (Branch if Not Negative)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BNOV (Branch if Not Overflow)</a:t>
            </a:r>
          </a:p>
          <a:p>
            <a:r>
              <a:rPr lang="en-US" altLang="zh-TW" dirty="0" smtClean="0"/>
              <a:t>BNZ (Branch if Not Zero)</a:t>
            </a:r>
          </a:p>
          <a:p>
            <a:r>
              <a:rPr lang="en-US" altLang="zh-TW" dirty="0" smtClean="0"/>
              <a:t>BOV (Branch if Overflow)</a:t>
            </a:r>
          </a:p>
          <a:p>
            <a:r>
              <a:rPr lang="en-US" altLang="zh-TW" dirty="0" smtClean="0"/>
              <a:t>BZ (Branch if Zero)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29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</a:t>
            </a:r>
            <a:r>
              <a:rPr lang="en-US" altLang="zh-TW" dirty="0" smtClean="0"/>
              <a:t>Operations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3. GOTO (Unconditional Branch)</a:t>
            </a:r>
          </a:p>
          <a:p>
            <a:pPr lvl="1"/>
            <a:r>
              <a:rPr lang="en-US" altLang="zh-TW" dirty="0" smtClean="0"/>
              <a:t>Description: GOTO </a:t>
            </a:r>
            <a:r>
              <a:rPr lang="en-US" altLang="zh-TW" dirty="0"/>
              <a:t>allows an unconditional </a:t>
            </a:r>
            <a:r>
              <a:rPr lang="en-US" altLang="zh-TW" dirty="0" smtClean="0"/>
              <a:t>branch anywhere </a:t>
            </a:r>
            <a:r>
              <a:rPr lang="en-US" altLang="zh-TW" dirty="0"/>
              <a:t>within </a:t>
            </a:r>
            <a:r>
              <a:rPr lang="en-US" altLang="zh-TW" dirty="0" smtClean="0"/>
              <a:t>entire 2-Mbyte </a:t>
            </a:r>
            <a:r>
              <a:rPr lang="en-US" altLang="zh-TW" dirty="0"/>
              <a:t>memory range. The </a:t>
            </a:r>
            <a:r>
              <a:rPr lang="en-US" altLang="zh-TW" dirty="0" smtClean="0"/>
              <a:t>20-bit value </a:t>
            </a:r>
            <a:r>
              <a:rPr lang="en-US" altLang="zh-TW" dirty="0"/>
              <a:t>‘k’ </a:t>
            </a:r>
            <a:r>
              <a:rPr lang="en-US" altLang="zh-TW" dirty="0" smtClean="0"/>
              <a:t>is loaded </a:t>
            </a:r>
            <a:r>
              <a:rPr lang="en-US" altLang="zh-TW" dirty="0"/>
              <a:t>into PC&lt;20:1&gt;.</a:t>
            </a:r>
          </a:p>
          <a:p>
            <a:pPr lvl="1"/>
            <a:r>
              <a:rPr lang="en-US" altLang="zh-TW" dirty="0"/>
              <a:t>GOTO is always a </a:t>
            </a:r>
            <a:r>
              <a:rPr lang="en-US" altLang="zh-TW" dirty="0" smtClean="0"/>
              <a:t>two-cycle instruction.</a:t>
            </a:r>
          </a:p>
          <a:p>
            <a:endParaRPr lang="en-US" altLang="zh-TW" dirty="0"/>
          </a:p>
          <a:p>
            <a:r>
              <a:rPr lang="en-US" altLang="zh-TW" dirty="0" smtClean="0"/>
              <a:t>4. NOP (No Operation)</a:t>
            </a:r>
          </a:p>
          <a:p>
            <a:pPr lvl="1"/>
            <a:r>
              <a:rPr lang="en-US" altLang="zh-TW" dirty="0" smtClean="0"/>
              <a:t>Description: No </a:t>
            </a:r>
            <a:r>
              <a:rPr lang="en-US" altLang="zh-TW" dirty="0"/>
              <a:t>operation.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249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- Lab3-2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Lab3-2</a:t>
            </a:r>
            <a:endParaRPr lang="en-US" altLang="zh-TW" dirty="0"/>
          </a:p>
          <a:p>
            <a:r>
              <a:rPr lang="en-US" altLang="zh-TW" dirty="0" smtClean="0"/>
              <a:t>Practice following Logical Instructions and Control Operations step by step.</a:t>
            </a:r>
          </a:p>
          <a:p>
            <a:r>
              <a:rPr lang="en-US" altLang="zh-TW" dirty="0" smtClean="0"/>
              <a:t>1. Add from 1, 2, … to XX, and store in LATA.</a:t>
            </a:r>
          </a:p>
          <a:p>
            <a:pPr lvl="1"/>
            <a:r>
              <a:rPr lang="en-US" altLang="zh-TW" dirty="0" smtClean="0"/>
              <a:t>Tips: </a:t>
            </a:r>
          </a:p>
          <a:p>
            <a:pPr lvl="1"/>
            <a:r>
              <a:rPr lang="en-US" altLang="zh-TW" dirty="0" smtClean="0"/>
              <a:t>a. Use WREG as a incrementally temporary register.</a:t>
            </a:r>
          </a:p>
          <a:p>
            <a:pPr lvl="1"/>
            <a:r>
              <a:rPr lang="en-US" altLang="zh-TW" dirty="0" smtClean="0"/>
              <a:t>b. ADDWF is a good instruction for sum of two registers.</a:t>
            </a:r>
          </a:p>
          <a:p>
            <a:pPr lvl="1"/>
            <a:r>
              <a:rPr lang="en-US" altLang="zh-TW" dirty="0" smtClean="0"/>
              <a:t>c. If there are nothing change about Overflow Bit in STATUS register, Branch back and do this sum loop.</a:t>
            </a:r>
            <a:endParaRPr lang="en-US" altLang="zh-TW" dirty="0"/>
          </a:p>
          <a:p>
            <a:pPr lvl="1"/>
            <a:r>
              <a:rPr lang="en-US" altLang="zh-TW" dirty="0"/>
              <a:t>d</a:t>
            </a:r>
            <a:r>
              <a:rPr lang="en-US" altLang="zh-TW" dirty="0" smtClean="0"/>
              <a:t>. Use above Control Operation and </a:t>
            </a:r>
            <a:r>
              <a:rPr lang="en-US" altLang="zh-TW" dirty="0" smtClean="0">
                <a:solidFill>
                  <a:srgbClr val="FF0000"/>
                </a:solidFill>
              </a:rPr>
              <a:t>see the result, what happen? And what is the value of XX finally?</a:t>
            </a:r>
          </a:p>
        </p:txBody>
      </p:sp>
    </p:spTree>
    <p:extLst>
      <p:ext uri="{BB962C8B-B14F-4D97-AF65-F5344CB8AC3E}">
        <p14:creationId xmlns:p14="http://schemas.microsoft.com/office/powerpoint/2010/main" val="25909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- Lab3-2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850" y="1268413"/>
            <a:ext cx="8928670" cy="4857750"/>
          </a:xfrm>
        </p:spPr>
        <p:txBody>
          <a:bodyPr/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After finishing the summation, use </a:t>
            </a:r>
            <a:r>
              <a:rPr lang="en-US" altLang="zh-TW" dirty="0" smtClean="0">
                <a:solidFill>
                  <a:srgbClr val="FF0000"/>
                </a:solidFill>
              </a:rPr>
              <a:t>GOTO</a:t>
            </a:r>
            <a:r>
              <a:rPr lang="en-US" altLang="zh-TW" dirty="0" smtClean="0"/>
              <a:t> to the label named Rotate. And </a:t>
            </a:r>
            <a:r>
              <a:rPr lang="en-US" altLang="zh-TW" dirty="0" smtClean="0">
                <a:solidFill>
                  <a:srgbClr val="FF0000"/>
                </a:solidFill>
              </a:rPr>
              <a:t>label Rotate must under these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/>
              <a:t>NOP</a:t>
            </a:r>
          </a:p>
          <a:p>
            <a:pPr lvl="1"/>
            <a:r>
              <a:rPr lang="en-US" altLang="zh-TW" dirty="0"/>
              <a:t>NOP</a:t>
            </a:r>
          </a:p>
          <a:p>
            <a:pPr lvl="1"/>
            <a:r>
              <a:rPr lang="en-US" altLang="zh-TW" dirty="0"/>
              <a:t>NOP</a:t>
            </a:r>
          </a:p>
          <a:p>
            <a:pPr lvl="1"/>
            <a:r>
              <a:rPr lang="en-US" altLang="zh-TW" dirty="0"/>
              <a:t>GOTO </a:t>
            </a:r>
            <a:r>
              <a:rPr lang="en-US" altLang="zh-TW" dirty="0" smtClean="0"/>
              <a:t>Initial</a:t>
            </a:r>
            <a:endParaRPr lang="en-US" altLang="zh-TW" dirty="0"/>
          </a:p>
          <a:p>
            <a:r>
              <a:rPr lang="en-US" altLang="zh-TW" dirty="0" smtClean="0"/>
              <a:t>3. Give value 0x8F to your LATB register, and </a:t>
            </a:r>
            <a:r>
              <a:rPr lang="en-US" altLang="zh-TW" dirty="0" smtClean="0">
                <a:solidFill>
                  <a:srgbClr val="FF0000"/>
                </a:solidFill>
              </a:rPr>
              <a:t>do any one </a:t>
            </a:r>
            <a:r>
              <a:rPr lang="en-US" altLang="zh-TW" dirty="0" smtClean="0"/>
              <a:t>of following two options:</a:t>
            </a:r>
          </a:p>
          <a:p>
            <a:pPr lvl="1"/>
            <a:r>
              <a:rPr lang="en-US" altLang="zh-TW" dirty="0" smtClean="0"/>
              <a:t>Option A: Rotate Left and store in WREG, C = 1, what is result?</a:t>
            </a:r>
          </a:p>
          <a:p>
            <a:pPr lvl="1"/>
            <a:r>
              <a:rPr lang="en-US" altLang="zh-TW" dirty="0" smtClean="0"/>
              <a:t>Option B: Rotate Right and store in WREG, C = 1, what is result?</a:t>
            </a:r>
          </a:p>
          <a:p>
            <a:pPr lvl="1"/>
            <a:r>
              <a:rPr lang="en-US" altLang="zh-TW" dirty="0" smtClean="0"/>
              <a:t>Take Care about your STATUS register. </a:t>
            </a:r>
          </a:p>
        </p:txBody>
      </p:sp>
    </p:spTree>
    <p:extLst>
      <p:ext uri="{BB962C8B-B14F-4D97-AF65-F5344CB8AC3E}">
        <p14:creationId xmlns:p14="http://schemas.microsoft.com/office/powerpoint/2010/main" val="42936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內容版面配置區 2"/>
          <p:cNvSpPr>
            <a:spLocks noGrp="1"/>
          </p:cNvSpPr>
          <p:nvPr>
            <p:ph idx="1"/>
          </p:nvPr>
        </p:nvSpPr>
        <p:spPr>
          <a:xfrm>
            <a:off x="323850" y="1268413"/>
            <a:ext cx="8928670" cy="4857750"/>
          </a:xfrm>
        </p:spPr>
        <p:txBody>
          <a:bodyPr/>
          <a:lstStyle/>
          <a:p>
            <a:r>
              <a:rPr lang="en-US" altLang="zh-TW" dirty="0" smtClean="0"/>
              <a:t>Flow Diagram: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- Lab3-2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69041" y="2766108"/>
            <a:ext cx="295232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Bit change?</a:t>
            </a:r>
          </a:p>
        </p:txBody>
      </p:sp>
      <p:cxnSp>
        <p:nvCxnSpPr>
          <p:cNvPr id="14" name="直線接點 13"/>
          <p:cNvCxnSpPr/>
          <p:nvPr/>
        </p:nvCxnSpPr>
        <p:spPr>
          <a:xfrm>
            <a:off x="7310162" y="2019224"/>
            <a:ext cx="0" cy="9989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10004" y="1767196"/>
            <a:ext cx="307075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Adding loop in LATA</a:t>
            </a:r>
          </a:p>
        </p:txBody>
      </p:sp>
      <p:cxnSp>
        <p:nvCxnSpPr>
          <p:cNvPr id="18" name="直線單箭頭接點 17"/>
          <p:cNvCxnSpPr>
            <a:stCxn id="16" idx="2"/>
            <a:endCxn id="6" idx="0"/>
          </p:cNvCxnSpPr>
          <p:nvPr/>
        </p:nvCxnSpPr>
        <p:spPr>
          <a:xfrm flipH="1">
            <a:off x="4945205" y="2271252"/>
            <a:ext cx="178" cy="4948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6422339" y="3018136"/>
            <a:ext cx="88968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308304" y="23275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NO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988628" y="3276563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YES (when XX = ?)</a:t>
            </a:r>
            <a:endParaRPr lang="zh-TW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3476889" y="3652295"/>
            <a:ext cx="2944658" cy="8548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GOTO Rotate Label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Must jump over the NOP and GOTO instr. )</a:t>
            </a:r>
          </a:p>
        </p:txBody>
      </p:sp>
      <p:cxnSp>
        <p:nvCxnSpPr>
          <p:cNvPr id="33" name="直線單箭頭接點 32"/>
          <p:cNvCxnSpPr>
            <a:stCxn id="6" idx="2"/>
            <a:endCxn id="32" idx="0"/>
          </p:cNvCxnSpPr>
          <p:nvPr/>
        </p:nvCxnSpPr>
        <p:spPr>
          <a:xfrm>
            <a:off x="4945205" y="3270164"/>
            <a:ext cx="4013" cy="3821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469041" y="4781310"/>
            <a:ext cx="295232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Give 0x8F to LATB</a:t>
            </a:r>
          </a:p>
        </p:txBody>
      </p:sp>
      <p:cxnSp>
        <p:nvCxnSpPr>
          <p:cNvPr id="62" name="直線單箭頭接點 61"/>
          <p:cNvCxnSpPr>
            <a:endCxn id="54" idx="0"/>
          </p:cNvCxnSpPr>
          <p:nvPr/>
        </p:nvCxnSpPr>
        <p:spPr>
          <a:xfrm flipH="1">
            <a:off x="4945205" y="4507099"/>
            <a:ext cx="790" cy="27421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059879" y="4672425"/>
            <a:ext cx="1584176" cy="907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WREG = ??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Carry = 1</a:t>
            </a:r>
          </a:p>
        </p:txBody>
      </p:sp>
      <p:sp>
        <p:nvSpPr>
          <p:cNvPr id="67" name="矩形 66"/>
          <p:cNvSpPr/>
          <p:nvPr/>
        </p:nvSpPr>
        <p:spPr>
          <a:xfrm>
            <a:off x="7248720" y="4672425"/>
            <a:ext cx="1584176" cy="907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WREG = ??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Carry = 1</a:t>
            </a:r>
          </a:p>
        </p:txBody>
      </p:sp>
      <p:cxnSp>
        <p:nvCxnSpPr>
          <p:cNvPr id="68" name="直線單箭頭接點 67"/>
          <p:cNvCxnSpPr/>
          <p:nvPr/>
        </p:nvCxnSpPr>
        <p:spPr>
          <a:xfrm>
            <a:off x="6421369" y="5033338"/>
            <a:ext cx="83046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rot="10800000">
            <a:off x="6480762" y="2021860"/>
            <a:ext cx="83046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rot="10800000">
            <a:off x="2638574" y="5033338"/>
            <a:ext cx="83046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2446397" y="5565934"/>
            <a:ext cx="12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Option A.</a:t>
            </a:r>
            <a:endParaRPr lang="zh-TW" altLang="en-US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6217390" y="558416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Option B.</a:t>
            </a:r>
            <a:endParaRPr lang="zh-TW" altLang="en-US" b="1" dirty="0"/>
          </a:p>
        </p:txBody>
      </p:sp>
      <p:sp>
        <p:nvSpPr>
          <p:cNvPr id="73" name="橢圓形圖說文字 72"/>
          <p:cNvSpPr/>
          <p:nvPr/>
        </p:nvSpPr>
        <p:spPr>
          <a:xfrm rot="10800000">
            <a:off x="-1" y="2323881"/>
            <a:ext cx="3275856" cy="1815948"/>
          </a:xfrm>
          <a:prstGeom prst="wedgeEllipseCallout">
            <a:avLst>
              <a:gd name="adj1" fmla="val -49129"/>
              <a:gd name="adj2" fmla="val 5076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wqweq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174094" y="2732114"/>
            <a:ext cx="30828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In C code:</a:t>
            </a:r>
          </a:p>
          <a:p>
            <a:r>
              <a:rPr lang="en-US" altLang="zh-TW" sz="1400" b="1" dirty="0" smtClean="0">
                <a:solidFill>
                  <a:srgbClr val="FF0000"/>
                </a:solidFill>
              </a:rPr>
              <a:t>for(WREG = 0; OV != 1; WREG++){</a:t>
            </a:r>
          </a:p>
          <a:p>
            <a:r>
              <a:rPr lang="en-US" altLang="zh-TW" sz="1400" b="1" dirty="0">
                <a:solidFill>
                  <a:srgbClr val="FF0000"/>
                </a:solidFill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       LATA += WREG;</a:t>
            </a:r>
            <a:endParaRPr lang="en-US" altLang="zh-TW" sz="1400" b="1" dirty="0">
              <a:solidFill>
                <a:srgbClr val="FF0000"/>
              </a:solidFill>
            </a:endParaRPr>
          </a:p>
          <a:p>
            <a:r>
              <a:rPr lang="en-US" altLang="zh-TW" sz="1400" b="1" dirty="0" smtClean="0">
                <a:solidFill>
                  <a:srgbClr val="FF0000"/>
                </a:solidFill>
              </a:rPr>
              <a:t>}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086592" y="445002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Label Rotate: 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955441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內容版面配置區 2"/>
          <p:cNvSpPr>
            <a:spLocks noGrp="1"/>
          </p:cNvSpPr>
          <p:nvPr>
            <p:ph idx="1"/>
          </p:nvPr>
        </p:nvSpPr>
        <p:spPr>
          <a:xfrm>
            <a:off x="323850" y="1268413"/>
            <a:ext cx="8928670" cy="4857750"/>
          </a:xfrm>
        </p:spPr>
        <p:txBody>
          <a:bodyPr/>
          <a:lstStyle/>
          <a:p>
            <a:r>
              <a:rPr lang="en-US" altLang="zh-TW" dirty="0" smtClean="0"/>
              <a:t>Flow Diagram: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- Lab3-2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69041" y="2766108"/>
            <a:ext cx="295232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Bit change?</a:t>
            </a:r>
          </a:p>
        </p:txBody>
      </p:sp>
      <p:cxnSp>
        <p:nvCxnSpPr>
          <p:cNvPr id="14" name="直線接點 13"/>
          <p:cNvCxnSpPr/>
          <p:nvPr/>
        </p:nvCxnSpPr>
        <p:spPr>
          <a:xfrm>
            <a:off x="7310162" y="2019224"/>
            <a:ext cx="0" cy="9989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10004" y="1767196"/>
            <a:ext cx="307075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Adding loop in LATA</a:t>
            </a:r>
          </a:p>
        </p:txBody>
      </p:sp>
      <p:cxnSp>
        <p:nvCxnSpPr>
          <p:cNvPr id="18" name="直線單箭頭接點 17"/>
          <p:cNvCxnSpPr>
            <a:stCxn id="16" idx="2"/>
            <a:endCxn id="6" idx="0"/>
          </p:cNvCxnSpPr>
          <p:nvPr/>
        </p:nvCxnSpPr>
        <p:spPr>
          <a:xfrm flipH="1">
            <a:off x="4945205" y="2271252"/>
            <a:ext cx="178" cy="4948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6422339" y="3018136"/>
            <a:ext cx="88968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308304" y="23275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NO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988628" y="3276563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YES (when XX = ?)</a:t>
            </a:r>
            <a:endParaRPr lang="zh-TW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3476889" y="3652295"/>
            <a:ext cx="2944658" cy="8548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GOTO Rotate Label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Must jump over the NOP and GOTO instr. )</a:t>
            </a:r>
          </a:p>
        </p:txBody>
      </p:sp>
      <p:cxnSp>
        <p:nvCxnSpPr>
          <p:cNvPr id="33" name="直線單箭頭接點 32"/>
          <p:cNvCxnSpPr>
            <a:stCxn id="6" idx="2"/>
            <a:endCxn id="32" idx="0"/>
          </p:cNvCxnSpPr>
          <p:nvPr/>
        </p:nvCxnSpPr>
        <p:spPr>
          <a:xfrm>
            <a:off x="4945205" y="3270164"/>
            <a:ext cx="4013" cy="3821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469041" y="4781310"/>
            <a:ext cx="295232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Give 0x8F to LATB</a:t>
            </a:r>
          </a:p>
        </p:txBody>
      </p:sp>
      <p:cxnSp>
        <p:nvCxnSpPr>
          <p:cNvPr id="62" name="直線單箭頭接點 61"/>
          <p:cNvCxnSpPr>
            <a:endCxn id="54" idx="0"/>
          </p:cNvCxnSpPr>
          <p:nvPr/>
        </p:nvCxnSpPr>
        <p:spPr>
          <a:xfrm flipH="1">
            <a:off x="4945205" y="4507099"/>
            <a:ext cx="790" cy="27421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059879" y="4672425"/>
            <a:ext cx="1584176" cy="907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WREG = ??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Carry = 1</a:t>
            </a:r>
          </a:p>
        </p:txBody>
      </p:sp>
      <p:sp>
        <p:nvSpPr>
          <p:cNvPr id="67" name="矩形 66"/>
          <p:cNvSpPr/>
          <p:nvPr/>
        </p:nvSpPr>
        <p:spPr>
          <a:xfrm>
            <a:off x="7248720" y="4672425"/>
            <a:ext cx="1584176" cy="907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WREG = ??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Carry = 1</a:t>
            </a:r>
          </a:p>
        </p:txBody>
      </p:sp>
      <p:cxnSp>
        <p:nvCxnSpPr>
          <p:cNvPr id="68" name="直線單箭頭接點 67"/>
          <p:cNvCxnSpPr/>
          <p:nvPr/>
        </p:nvCxnSpPr>
        <p:spPr>
          <a:xfrm>
            <a:off x="6421369" y="5033338"/>
            <a:ext cx="83046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rot="10800000">
            <a:off x="6480762" y="2021860"/>
            <a:ext cx="83046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rot="10800000">
            <a:off x="2638574" y="5033338"/>
            <a:ext cx="83046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2446397" y="5565934"/>
            <a:ext cx="12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Option A.</a:t>
            </a:r>
            <a:endParaRPr lang="zh-TW" altLang="en-US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6217390" y="558416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Option B.</a:t>
            </a:r>
            <a:endParaRPr lang="zh-TW" altLang="en-US" b="1" dirty="0"/>
          </a:p>
        </p:txBody>
      </p:sp>
      <p:sp>
        <p:nvSpPr>
          <p:cNvPr id="73" name="橢圓形圖說文字 72"/>
          <p:cNvSpPr/>
          <p:nvPr/>
        </p:nvSpPr>
        <p:spPr>
          <a:xfrm rot="10800000">
            <a:off x="-1" y="2323881"/>
            <a:ext cx="3275856" cy="1815948"/>
          </a:xfrm>
          <a:prstGeom prst="wedgeEllipseCallout">
            <a:avLst>
              <a:gd name="adj1" fmla="val -49129"/>
              <a:gd name="adj2" fmla="val 5076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wqweq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174094" y="2732114"/>
            <a:ext cx="30828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 C code:</a:t>
            </a:r>
          </a:p>
          <a:p>
            <a:r>
              <a:rPr lang="en-US" altLang="zh-TW" sz="1400" b="1" dirty="0" smtClean="0"/>
              <a:t>for(WREG = 0; OV != 1; WREG++){</a:t>
            </a:r>
          </a:p>
          <a:p>
            <a:r>
              <a:rPr lang="en-US" altLang="zh-TW" sz="1400" b="1" dirty="0"/>
              <a:t> </a:t>
            </a:r>
            <a:r>
              <a:rPr lang="en-US" altLang="zh-TW" sz="1400" b="1" dirty="0" smtClean="0"/>
              <a:t>       LATA += WREG;</a:t>
            </a:r>
            <a:endParaRPr lang="en-US" altLang="zh-TW" sz="1400" b="1" dirty="0"/>
          </a:p>
          <a:p>
            <a:r>
              <a:rPr lang="en-US" altLang="zh-TW" sz="1400" b="1" dirty="0" smtClean="0"/>
              <a:t>}</a:t>
            </a:r>
            <a:endParaRPr lang="zh-TW" altLang="en-US" sz="1400" b="1" dirty="0"/>
          </a:p>
        </p:txBody>
      </p:sp>
      <p:sp>
        <p:nvSpPr>
          <p:cNvPr id="24" name="矩形 23"/>
          <p:cNvSpPr/>
          <p:nvPr/>
        </p:nvSpPr>
        <p:spPr>
          <a:xfrm>
            <a:off x="158751" y="1665962"/>
            <a:ext cx="7680468" cy="19799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886515" y="16498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1.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086592" y="445002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Label Rotate: 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94803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內容版面配置區 2"/>
          <p:cNvSpPr>
            <a:spLocks noGrp="1"/>
          </p:cNvSpPr>
          <p:nvPr>
            <p:ph idx="1"/>
          </p:nvPr>
        </p:nvSpPr>
        <p:spPr>
          <a:xfrm>
            <a:off x="323850" y="1268413"/>
            <a:ext cx="8928670" cy="4857750"/>
          </a:xfrm>
        </p:spPr>
        <p:txBody>
          <a:bodyPr/>
          <a:lstStyle/>
          <a:p>
            <a:r>
              <a:rPr lang="en-US" altLang="zh-TW" dirty="0" smtClean="0"/>
              <a:t>Flow Diagram: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- Lab3-2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69041" y="2766108"/>
            <a:ext cx="295232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Bit change?</a:t>
            </a:r>
          </a:p>
        </p:txBody>
      </p:sp>
      <p:cxnSp>
        <p:nvCxnSpPr>
          <p:cNvPr id="14" name="直線接點 13"/>
          <p:cNvCxnSpPr/>
          <p:nvPr/>
        </p:nvCxnSpPr>
        <p:spPr>
          <a:xfrm>
            <a:off x="7310162" y="2019224"/>
            <a:ext cx="0" cy="9989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10004" y="1767196"/>
            <a:ext cx="307075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Adding loop in LATA</a:t>
            </a:r>
          </a:p>
        </p:txBody>
      </p:sp>
      <p:cxnSp>
        <p:nvCxnSpPr>
          <p:cNvPr id="18" name="直線單箭頭接點 17"/>
          <p:cNvCxnSpPr>
            <a:stCxn id="16" idx="2"/>
            <a:endCxn id="6" idx="0"/>
          </p:cNvCxnSpPr>
          <p:nvPr/>
        </p:nvCxnSpPr>
        <p:spPr>
          <a:xfrm flipH="1">
            <a:off x="4945205" y="2271252"/>
            <a:ext cx="178" cy="4948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6422339" y="3018136"/>
            <a:ext cx="88968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308304" y="23275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NO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988628" y="3276563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YES (when XX = ?)</a:t>
            </a:r>
            <a:endParaRPr lang="zh-TW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3476889" y="3652295"/>
            <a:ext cx="2944658" cy="8548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GOTO Rotate Label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Must jump over the NOP and GOTO instr. )</a:t>
            </a:r>
          </a:p>
        </p:txBody>
      </p:sp>
      <p:cxnSp>
        <p:nvCxnSpPr>
          <p:cNvPr id="33" name="直線單箭頭接點 32"/>
          <p:cNvCxnSpPr>
            <a:stCxn id="6" idx="2"/>
            <a:endCxn id="32" idx="0"/>
          </p:cNvCxnSpPr>
          <p:nvPr/>
        </p:nvCxnSpPr>
        <p:spPr>
          <a:xfrm>
            <a:off x="4945205" y="3270164"/>
            <a:ext cx="4013" cy="3821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469041" y="4781310"/>
            <a:ext cx="295232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Give 0x8F to LATB</a:t>
            </a:r>
          </a:p>
        </p:txBody>
      </p:sp>
      <p:cxnSp>
        <p:nvCxnSpPr>
          <p:cNvPr id="62" name="直線單箭頭接點 61"/>
          <p:cNvCxnSpPr>
            <a:endCxn id="54" idx="0"/>
          </p:cNvCxnSpPr>
          <p:nvPr/>
        </p:nvCxnSpPr>
        <p:spPr>
          <a:xfrm flipH="1">
            <a:off x="4945205" y="4507099"/>
            <a:ext cx="790" cy="27421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059879" y="4672425"/>
            <a:ext cx="1584176" cy="907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WREG = ??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Carry = 1</a:t>
            </a:r>
          </a:p>
        </p:txBody>
      </p:sp>
      <p:sp>
        <p:nvSpPr>
          <p:cNvPr id="67" name="矩形 66"/>
          <p:cNvSpPr/>
          <p:nvPr/>
        </p:nvSpPr>
        <p:spPr>
          <a:xfrm>
            <a:off x="7248720" y="4672425"/>
            <a:ext cx="1584176" cy="907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WREG = ??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Carry = 1</a:t>
            </a:r>
          </a:p>
        </p:txBody>
      </p:sp>
      <p:cxnSp>
        <p:nvCxnSpPr>
          <p:cNvPr id="68" name="直線單箭頭接點 67"/>
          <p:cNvCxnSpPr/>
          <p:nvPr/>
        </p:nvCxnSpPr>
        <p:spPr>
          <a:xfrm>
            <a:off x="6421369" y="5033338"/>
            <a:ext cx="83046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rot="10800000">
            <a:off x="6480762" y="2021860"/>
            <a:ext cx="83046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rot="10800000">
            <a:off x="2638574" y="5033338"/>
            <a:ext cx="83046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2446397" y="5565934"/>
            <a:ext cx="12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Option A.</a:t>
            </a:r>
            <a:endParaRPr lang="zh-TW" altLang="en-US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6217390" y="558416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Option B.</a:t>
            </a:r>
            <a:endParaRPr lang="zh-TW" altLang="en-US" b="1" dirty="0"/>
          </a:p>
        </p:txBody>
      </p:sp>
      <p:sp>
        <p:nvSpPr>
          <p:cNvPr id="73" name="橢圓形圖說文字 72"/>
          <p:cNvSpPr/>
          <p:nvPr/>
        </p:nvSpPr>
        <p:spPr>
          <a:xfrm rot="10800000">
            <a:off x="-1" y="2323881"/>
            <a:ext cx="3275856" cy="1815948"/>
          </a:xfrm>
          <a:prstGeom prst="wedgeEllipseCallout">
            <a:avLst>
              <a:gd name="adj1" fmla="val -49129"/>
              <a:gd name="adj2" fmla="val 5076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wqweq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174094" y="2732114"/>
            <a:ext cx="30828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 C code:</a:t>
            </a:r>
          </a:p>
          <a:p>
            <a:r>
              <a:rPr lang="en-US" altLang="zh-TW" sz="1400" b="1" dirty="0" smtClean="0"/>
              <a:t>for(WREG = 0; OV != 1; WREG++){</a:t>
            </a:r>
          </a:p>
          <a:p>
            <a:r>
              <a:rPr lang="en-US" altLang="zh-TW" sz="1400" b="1" dirty="0"/>
              <a:t> </a:t>
            </a:r>
            <a:r>
              <a:rPr lang="en-US" altLang="zh-TW" sz="1400" b="1" dirty="0" smtClean="0"/>
              <a:t>       LATA += WREG;</a:t>
            </a:r>
            <a:endParaRPr lang="en-US" altLang="zh-TW" sz="1400" b="1" dirty="0"/>
          </a:p>
          <a:p>
            <a:r>
              <a:rPr lang="en-US" altLang="zh-TW" sz="1400" b="1" dirty="0" smtClean="0"/>
              <a:t>}</a:t>
            </a:r>
            <a:endParaRPr lang="zh-TW" altLang="en-US" sz="1400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6979923" y="35871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r>
              <a:rPr lang="en-US" altLang="zh-TW" b="1" dirty="0" smtClean="0">
                <a:solidFill>
                  <a:srgbClr val="FF0000"/>
                </a:solidFill>
              </a:rPr>
              <a:t>.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56250" y="3587138"/>
            <a:ext cx="3992013" cy="9586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086592" y="445002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Label Rotate: 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05894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內容版面配置區 2"/>
          <p:cNvSpPr>
            <a:spLocks noGrp="1"/>
          </p:cNvSpPr>
          <p:nvPr>
            <p:ph idx="1"/>
          </p:nvPr>
        </p:nvSpPr>
        <p:spPr>
          <a:xfrm>
            <a:off x="323850" y="1268413"/>
            <a:ext cx="8928670" cy="4857750"/>
          </a:xfrm>
        </p:spPr>
        <p:txBody>
          <a:bodyPr/>
          <a:lstStyle/>
          <a:p>
            <a:r>
              <a:rPr lang="en-US" altLang="zh-TW" dirty="0" smtClean="0"/>
              <a:t>Flow Diagram: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- Lab3-2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69041" y="2766108"/>
            <a:ext cx="295232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Bit change?</a:t>
            </a:r>
          </a:p>
        </p:txBody>
      </p:sp>
      <p:cxnSp>
        <p:nvCxnSpPr>
          <p:cNvPr id="14" name="直線接點 13"/>
          <p:cNvCxnSpPr/>
          <p:nvPr/>
        </p:nvCxnSpPr>
        <p:spPr>
          <a:xfrm>
            <a:off x="7310162" y="2019224"/>
            <a:ext cx="0" cy="9989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10004" y="1767196"/>
            <a:ext cx="307075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Adding loop in LATA</a:t>
            </a:r>
          </a:p>
        </p:txBody>
      </p:sp>
      <p:cxnSp>
        <p:nvCxnSpPr>
          <p:cNvPr id="18" name="直線單箭頭接點 17"/>
          <p:cNvCxnSpPr>
            <a:stCxn id="16" idx="2"/>
            <a:endCxn id="6" idx="0"/>
          </p:cNvCxnSpPr>
          <p:nvPr/>
        </p:nvCxnSpPr>
        <p:spPr>
          <a:xfrm flipH="1">
            <a:off x="4945205" y="2271252"/>
            <a:ext cx="178" cy="4948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6422339" y="3018136"/>
            <a:ext cx="88968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308304" y="23275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NO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988628" y="3276563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YES (when XX = ?)</a:t>
            </a:r>
            <a:endParaRPr lang="zh-TW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3476889" y="3652295"/>
            <a:ext cx="2944658" cy="8548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GOTO Rotate Label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Must jump over the NOP and GOTO instr. )</a:t>
            </a:r>
          </a:p>
        </p:txBody>
      </p:sp>
      <p:cxnSp>
        <p:nvCxnSpPr>
          <p:cNvPr id="33" name="直線單箭頭接點 32"/>
          <p:cNvCxnSpPr>
            <a:stCxn id="6" idx="2"/>
            <a:endCxn id="32" idx="0"/>
          </p:cNvCxnSpPr>
          <p:nvPr/>
        </p:nvCxnSpPr>
        <p:spPr>
          <a:xfrm>
            <a:off x="4945205" y="3270164"/>
            <a:ext cx="4013" cy="3821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469041" y="4781310"/>
            <a:ext cx="295232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Give 0x8F to LATB</a:t>
            </a:r>
          </a:p>
        </p:txBody>
      </p:sp>
      <p:cxnSp>
        <p:nvCxnSpPr>
          <p:cNvPr id="62" name="直線單箭頭接點 61"/>
          <p:cNvCxnSpPr>
            <a:endCxn id="54" idx="0"/>
          </p:cNvCxnSpPr>
          <p:nvPr/>
        </p:nvCxnSpPr>
        <p:spPr>
          <a:xfrm flipH="1">
            <a:off x="4945205" y="4507099"/>
            <a:ext cx="790" cy="27421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059879" y="4672425"/>
            <a:ext cx="1584176" cy="907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WREG = ??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Carry = 1</a:t>
            </a:r>
          </a:p>
        </p:txBody>
      </p:sp>
      <p:sp>
        <p:nvSpPr>
          <p:cNvPr id="67" name="矩形 66"/>
          <p:cNvSpPr/>
          <p:nvPr/>
        </p:nvSpPr>
        <p:spPr>
          <a:xfrm>
            <a:off x="7248720" y="4672425"/>
            <a:ext cx="1584176" cy="9073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WREG = ??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Carry = 1</a:t>
            </a:r>
          </a:p>
        </p:txBody>
      </p:sp>
      <p:cxnSp>
        <p:nvCxnSpPr>
          <p:cNvPr id="68" name="直線單箭頭接點 67"/>
          <p:cNvCxnSpPr/>
          <p:nvPr/>
        </p:nvCxnSpPr>
        <p:spPr>
          <a:xfrm>
            <a:off x="6421369" y="5033338"/>
            <a:ext cx="83046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rot="10800000">
            <a:off x="6480762" y="2021860"/>
            <a:ext cx="83046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rot="10800000">
            <a:off x="2638574" y="5033338"/>
            <a:ext cx="83046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2446397" y="5565934"/>
            <a:ext cx="12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Option A.</a:t>
            </a:r>
            <a:endParaRPr lang="zh-TW" altLang="en-US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6217390" y="558416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Option B.</a:t>
            </a:r>
            <a:endParaRPr lang="zh-TW" altLang="en-US" b="1" dirty="0"/>
          </a:p>
        </p:txBody>
      </p:sp>
      <p:sp>
        <p:nvSpPr>
          <p:cNvPr id="73" name="橢圓形圖說文字 72"/>
          <p:cNvSpPr/>
          <p:nvPr/>
        </p:nvSpPr>
        <p:spPr>
          <a:xfrm rot="10800000">
            <a:off x="-1" y="2323881"/>
            <a:ext cx="3275856" cy="1815948"/>
          </a:xfrm>
          <a:prstGeom prst="wedgeEllipseCallout">
            <a:avLst>
              <a:gd name="adj1" fmla="val -49129"/>
              <a:gd name="adj2" fmla="val 5076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wqweq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174094" y="2732114"/>
            <a:ext cx="30828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 C code:</a:t>
            </a:r>
          </a:p>
          <a:p>
            <a:r>
              <a:rPr lang="en-US" altLang="zh-TW" sz="1400" b="1" dirty="0" smtClean="0"/>
              <a:t>for(WREG = 0; OV != 1; WREG++){</a:t>
            </a:r>
          </a:p>
          <a:p>
            <a:r>
              <a:rPr lang="en-US" altLang="zh-TW" sz="1400" b="1" dirty="0"/>
              <a:t> </a:t>
            </a:r>
            <a:r>
              <a:rPr lang="en-US" altLang="zh-TW" sz="1400" b="1" dirty="0" smtClean="0"/>
              <a:t>       LATA += WREG;</a:t>
            </a:r>
            <a:endParaRPr lang="en-US" altLang="zh-TW" sz="1400" b="1" dirty="0"/>
          </a:p>
          <a:p>
            <a:r>
              <a:rPr lang="en-US" altLang="zh-TW" sz="1400" b="1" dirty="0" smtClean="0"/>
              <a:t>}</a:t>
            </a:r>
            <a:endParaRPr lang="zh-TW" altLang="en-US" sz="1400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8595350" y="41889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3.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7584" y="4521961"/>
            <a:ext cx="8208912" cy="141330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086592" y="445002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Label Rotate: 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6537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381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6600" b="1" dirty="0"/>
              <a:t>Instruction timing</a:t>
            </a:r>
            <a:endParaRPr kumimoji="0"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75275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timing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Pipeline:</a:t>
            </a:r>
          </a:p>
          <a:p>
            <a:pPr lvl="1"/>
            <a:r>
              <a:rPr lang="en-US" altLang="zh-TW" dirty="0" smtClean="0"/>
              <a:t>Fetch-Execute pipeline </a:t>
            </a:r>
          </a:p>
          <a:p>
            <a:pPr lvl="1"/>
            <a:r>
              <a:rPr lang="en-US" altLang="zh-TW" dirty="0"/>
              <a:t>An “Instruction Cycle” consists of four </a:t>
            </a:r>
            <a:r>
              <a:rPr lang="en-US" altLang="zh-TW" dirty="0" smtClean="0"/>
              <a:t>clock </a:t>
            </a:r>
            <a:r>
              <a:rPr lang="en-US" altLang="zh-TW" dirty="0"/>
              <a:t>cycles: Q</a:t>
            </a:r>
            <a:r>
              <a:rPr lang="en-US" altLang="zh-TW" dirty="0" smtClean="0"/>
              <a:t>1 </a:t>
            </a:r>
            <a:r>
              <a:rPr lang="en-US" altLang="zh-TW" dirty="0"/>
              <a:t>through Q</a:t>
            </a:r>
            <a:r>
              <a:rPr lang="en-US" altLang="zh-TW" dirty="0" smtClean="0"/>
              <a:t>4</a:t>
            </a:r>
          </a:p>
          <a:p>
            <a:pPr lvl="1"/>
            <a:r>
              <a:rPr lang="en-US" altLang="zh-TW" dirty="0"/>
              <a:t>During the</a:t>
            </a:r>
            <a:r>
              <a:rPr lang="en-US" altLang="zh-TW" dirty="0" smtClean="0"/>
              <a:t> </a:t>
            </a:r>
            <a:r>
              <a:rPr lang="en-US" altLang="zh-TW" dirty="0"/>
              <a:t>fetch cycle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begins with the Program Counter (PC) incrementing in Q1</a:t>
            </a:r>
          </a:p>
          <a:p>
            <a:pPr lvl="1"/>
            <a:r>
              <a:rPr lang="en-US" altLang="zh-TW" dirty="0" smtClean="0"/>
              <a:t>During </a:t>
            </a:r>
            <a:r>
              <a:rPr lang="en-US" altLang="zh-TW" dirty="0"/>
              <a:t>the execution </a:t>
            </a:r>
            <a:r>
              <a:rPr lang="en-US" altLang="zh-TW" dirty="0" smtClean="0"/>
              <a:t>cycle</a:t>
            </a:r>
          </a:p>
          <a:p>
            <a:pPr lvl="2"/>
            <a:r>
              <a:rPr lang="en-US" altLang="zh-TW" dirty="0" smtClean="0"/>
              <a:t>fetched </a:t>
            </a:r>
            <a:r>
              <a:rPr lang="en-US" altLang="zh-TW" dirty="0"/>
              <a:t>instruction is latched into the Instruction Register (IR) in cycle Q1.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This </a:t>
            </a:r>
            <a:r>
              <a:rPr lang="en-US" altLang="zh-TW" dirty="0"/>
              <a:t>instruction is then decoded and executed during the </a:t>
            </a:r>
            <a:r>
              <a:rPr lang="en-US" altLang="zh-TW" dirty="0" smtClean="0"/>
              <a:t>Q2</a:t>
            </a:r>
            <a:r>
              <a:rPr lang="en-US" altLang="zh-TW" dirty="0"/>
              <a:t> (operand read)</a:t>
            </a:r>
            <a:r>
              <a:rPr lang="en-US" altLang="zh-TW" dirty="0" smtClean="0"/>
              <a:t>, </a:t>
            </a:r>
            <a:r>
              <a:rPr lang="en-US" altLang="zh-TW" dirty="0"/>
              <a:t>Q3 and Q4 </a:t>
            </a:r>
            <a:r>
              <a:rPr lang="en-US" altLang="zh-TW" dirty="0" smtClean="0"/>
              <a:t>cycles</a:t>
            </a:r>
            <a:r>
              <a:rPr lang="en-US" altLang="zh-TW" dirty="0"/>
              <a:t> (destination write)</a:t>
            </a:r>
            <a:r>
              <a:rPr lang="en-US" altLang="zh-TW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303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Material list:</a:t>
            </a:r>
          </a:p>
          <a:p>
            <a:pPr lvl="1"/>
            <a:r>
              <a:rPr lang="en-US" altLang="zh-TW" dirty="0" smtClean="0"/>
              <a:t>PIC18F4520</a:t>
            </a:r>
            <a:r>
              <a:rPr lang="zh-TW" altLang="en-US" dirty="0" smtClean="0"/>
              <a:t> </a:t>
            </a:r>
            <a:r>
              <a:rPr lang="en-US" altLang="zh-TW" dirty="0" smtClean="0"/>
              <a:t>MCU</a:t>
            </a:r>
            <a:r>
              <a:rPr lang="zh-TW" altLang="en-US" dirty="0" smtClean="0"/>
              <a:t> </a:t>
            </a:r>
            <a:r>
              <a:rPr lang="en-US" altLang="zh-TW" dirty="0" smtClean="0"/>
              <a:t>		</a:t>
            </a:r>
            <a:r>
              <a:rPr lang="zh-TW" altLang="en-US" dirty="0" smtClean="0"/>
              <a:t>* </a:t>
            </a:r>
            <a:r>
              <a:rPr lang="en-US" altLang="zh-TW" dirty="0" smtClean="0"/>
              <a:t>1</a:t>
            </a:r>
          </a:p>
          <a:p>
            <a:pPr lvl="1"/>
            <a:r>
              <a:rPr lang="en-US" altLang="zh-TW" dirty="0" smtClean="0"/>
              <a:t>Pickit3</a:t>
            </a:r>
            <a:r>
              <a:rPr lang="zh-TW" altLang="en-US" dirty="0" smtClean="0"/>
              <a:t> </a:t>
            </a:r>
            <a:r>
              <a:rPr lang="en-US" altLang="zh-TW" dirty="0" smtClean="0"/>
              <a:t>Debug</a:t>
            </a:r>
            <a:r>
              <a:rPr lang="zh-TW" altLang="en-US" dirty="0" smtClean="0"/>
              <a:t> </a:t>
            </a:r>
            <a:r>
              <a:rPr lang="en-US" altLang="zh-TW" dirty="0" smtClean="0"/>
              <a:t>Board		</a:t>
            </a:r>
            <a:r>
              <a:rPr lang="zh-TW" altLang="en-US" dirty="0" smtClean="0"/>
              <a:t>* 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麵包板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				* 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請自備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PL2303TA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(USB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TTL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	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杜邦雙頭線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		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2)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電阻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(5.6K</a:t>
            </a:r>
            <a:r>
              <a:rPr lang="el-GR" altLang="zh-TW" dirty="0" smtClean="0"/>
              <a:t>Ω</a:t>
            </a:r>
            <a:r>
              <a:rPr lang="en-US" altLang="zh-TW" dirty="0" smtClean="0"/>
              <a:t>)			</a:t>
            </a:r>
            <a:r>
              <a:rPr lang="zh-TW" altLang="en-US" dirty="0" smtClean="0"/>
              <a:t>* 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電阻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(300</a:t>
            </a:r>
            <a:r>
              <a:rPr lang="el-GR" altLang="zh-TW" dirty="0"/>
              <a:t>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			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(in the future lessons)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		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(in the future lessons)</a:t>
            </a: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7504" y="7145"/>
            <a:ext cx="9381802" cy="908050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dirty="0"/>
              <a:t>Setup </a:t>
            </a:r>
            <a:r>
              <a:rPr lang="en-US" altLang="zh-TW" sz="2800" dirty="0" smtClean="0"/>
              <a:t>your PIC18F4520 </a:t>
            </a:r>
            <a:r>
              <a:rPr lang="en-US" altLang="zh-TW" sz="2800" dirty="0"/>
              <a:t>MCU and Pickit3 Debug </a:t>
            </a:r>
            <a:r>
              <a:rPr lang="en-US" altLang="zh-TW" sz="2800" dirty="0" smtClean="0"/>
              <a:t>Board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49809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323850" y="1268413"/>
            <a:ext cx="85693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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" panose="02020603050405020304" pitchFamily="18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TW" dirty="0" smtClean="0"/>
              <a:t>Pipeline concept for example:</a:t>
            </a:r>
          </a:p>
          <a:p>
            <a:endParaRPr kumimoji="0" lang="en-US" altLang="zh-TW" dirty="0"/>
          </a:p>
          <a:p>
            <a:endParaRPr kumimoji="0" lang="en-US" altLang="zh-TW" dirty="0" smtClean="0"/>
          </a:p>
          <a:p>
            <a:endParaRPr kumimoji="0" lang="en-US" altLang="zh-TW" dirty="0"/>
          </a:p>
          <a:p>
            <a:pPr marL="0" indent="0">
              <a:buNone/>
            </a:pPr>
            <a:endParaRPr kumimoji="0" lang="en-US" altLang="zh-TW" dirty="0"/>
          </a:p>
          <a:p>
            <a:r>
              <a:rPr kumimoji="0" lang="en-US" altLang="zh-TW" dirty="0" smtClean="0"/>
              <a:t>Pipeline Hazards:</a:t>
            </a:r>
          </a:p>
          <a:p>
            <a:pPr lvl="1"/>
            <a:r>
              <a:rPr kumimoji="0" lang="en-US" altLang="zh-TW" dirty="0" smtClean="0"/>
              <a:t>Data hazards (RAW, WAR, WAW)</a:t>
            </a:r>
          </a:p>
          <a:p>
            <a:pPr lvl="1"/>
            <a:r>
              <a:rPr kumimoji="0" lang="en-US" altLang="zh-TW" dirty="0" smtClean="0">
                <a:solidFill>
                  <a:srgbClr val="000000"/>
                </a:solidFill>
              </a:rPr>
              <a:t>Structural hazards (Hardware)</a:t>
            </a:r>
          </a:p>
          <a:p>
            <a:pPr lvl="1"/>
            <a:r>
              <a:rPr kumimoji="0" lang="en-US" altLang="zh-TW" dirty="0" smtClean="0"/>
              <a:t>Control hazards (Branch)</a:t>
            </a:r>
            <a:endParaRPr kumimoji="0"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timing (cont.)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15" y="1844824"/>
            <a:ext cx="5309270" cy="2095764"/>
          </a:xfrm>
        </p:spPr>
      </p:pic>
    </p:spTree>
    <p:extLst>
      <p:ext uri="{BB962C8B-B14F-4D97-AF65-F5344CB8AC3E}">
        <p14:creationId xmlns:p14="http://schemas.microsoft.com/office/powerpoint/2010/main" val="2904682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</a:t>
            </a:r>
            <a:r>
              <a:rPr lang="en-US" altLang="zh-TW" dirty="0" smtClean="0"/>
              <a:t>timing (cont.)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124744"/>
            <a:ext cx="6658876" cy="5108553"/>
          </a:xfrm>
          <a:prstGeom prst="rect">
            <a:avLst/>
          </a:prstGeom>
        </p:spPr>
      </p:pic>
      <p:cxnSp>
        <p:nvCxnSpPr>
          <p:cNvPr id="4" name="直線接點 3"/>
          <p:cNvCxnSpPr/>
          <p:nvPr/>
        </p:nvCxnSpPr>
        <p:spPr>
          <a:xfrm>
            <a:off x="2411760" y="3356992"/>
            <a:ext cx="360040" cy="12241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3563888" y="3338534"/>
            <a:ext cx="324036" cy="12425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4273550" y="3338534"/>
            <a:ext cx="1057084" cy="12425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75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timing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</a:t>
            </a:r>
            <a:r>
              <a:rPr lang="en-US" altLang="zh-TW" baseline="-25000" dirty="0" smtClean="0"/>
              <a:t>CY</a:t>
            </a:r>
            <a:r>
              <a:rPr lang="en-US" altLang="zh-TW" dirty="0" smtClean="0"/>
              <a:t> = 4 * T</a:t>
            </a:r>
            <a:r>
              <a:rPr lang="en-US" altLang="zh-TW" baseline="-25000" dirty="0" smtClean="0"/>
              <a:t>OSC</a:t>
            </a:r>
          </a:p>
          <a:p>
            <a:r>
              <a:rPr lang="en-US" altLang="zh-TW" dirty="0"/>
              <a:t>each instruction effectively executes in one </a:t>
            </a:r>
            <a:r>
              <a:rPr lang="en-US" altLang="zh-TW" dirty="0" smtClean="0"/>
              <a:t>cycle(T</a:t>
            </a:r>
            <a:r>
              <a:rPr lang="en-US" altLang="zh-TW" baseline="-25000" dirty="0" smtClean="0"/>
              <a:t>CY</a:t>
            </a:r>
            <a:r>
              <a:rPr lang="en-US" altLang="zh-TW" dirty="0" smtClean="0"/>
              <a:t>).</a:t>
            </a:r>
          </a:p>
          <a:p>
            <a:r>
              <a:rPr lang="en-US" altLang="zh-TW" dirty="0" smtClean="0"/>
              <a:t>An </a:t>
            </a:r>
            <a:r>
              <a:rPr lang="en-US" altLang="zh-TW" dirty="0"/>
              <a:t>instruction causes the program counter to </a:t>
            </a:r>
            <a:r>
              <a:rPr lang="en-US" altLang="zh-TW" dirty="0" smtClean="0"/>
              <a:t>change then </a:t>
            </a:r>
            <a:r>
              <a:rPr lang="en-US" altLang="zh-TW" dirty="0"/>
              <a:t>two cycle(T</a:t>
            </a:r>
            <a:r>
              <a:rPr lang="en-US" altLang="zh-TW" baseline="-25000" dirty="0"/>
              <a:t>CY</a:t>
            </a:r>
            <a:r>
              <a:rPr lang="en-US" altLang="zh-TW" dirty="0"/>
              <a:t>)</a:t>
            </a:r>
            <a:r>
              <a:rPr lang="en-US" altLang="zh-TW" dirty="0" smtClean="0"/>
              <a:t> </a:t>
            </a:r>
            <a:r>
              <a:rPr lang="en-US" altLang="zh-TW" dirty="0"/>
              <a:t>are required </a:t>
            </a:r>
            <a:r>
              <a:rPr lang="en-US" altLang="zh-TW" dirty="0" smtClean="0"/>
              <a:t>to complete </a:t>
            </a:r>
            <a:r>
              <a:rPr lang="en-US" altLang="zh-TW" dirty="0"/>
              <a:t>the </a:t>
            </a:r>
            <a:r>
              <a:rPr lang="en-US" altLang="zh-TW" dirty="0" smtClean="0"/>
              <a:t>instruction</a:t>
            </a:r>
          </a:p>
          <a:p>
            <a:r>
              <a:rPr lang="en-US" altLang="zh-TW" dirty="0" smtClean="0"/>
              <a:t>Two-word instruction b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866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- Bonus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Read four </a:t>
            </a:r>
            <a:r>
              <a:rPr lang="en-US" altLang="zh-TW" dirty="0" smtClean="0"/>
              <a:t>instructions of the four basic categories and </a:t>
            </a:r>
            <a:r>
              <a:rPr lang="en-US" altLang="zh-TW" dirty="0" smtClean="0">
                <a:solidFill>
                  <a:srgbClr val="FF0000"/>
                </a:solidFill>
              </a:rPr>
              <a:t>explain to TA. (Instr. is selected by TA)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1. Open the PIC18FXXXX Data Sheet website and find out the instruction </a:t>
            </a:r>
            <a:r>
              <a:rPr lang="en-US" altLang="zh-TW" dirty="0" smtClean="0">
                <a:solidFill>
                  <a:srgbClr val="FF0000"/>
                </a:solidFill>
              </a:rPr>
              <a:t>by your own hands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en-US" altLang="zh-TW" dirty="0" smtClean="0">
                <a:solidFill>
                  <a:srgbClr val="FF0000"/>
                </a:solidFill>
              </a:rPr>
              <a:t>Explain each step of spec. </a:t>
            </a:r>
            <a:r>
              <a:rPr lang="en-US" altLang="zh-TW" dirty="0" smtClean="0"/>
              <a:t>as clearly as possible.</a:t>
            </a:r>
          </a:p>
          <a:p>
            <a:endParaRPr lang="en-US" altLang="zh-TW" dirty="0"/>
          </a:p>
          <a:p>
            <a:r>
              <a:rPr lang="en-US" altLang="zh-TW" dirty="0"/>
              <a:t>3</a:t>
            </a:r>
            <a:r>
              <a:rPr lang="en-US" altLang="zh-TW" dirty="0" smtClean="0"/>
              <a:t>. You can do this Bonus </a:t>
            </a:r>
            <a:r>
              <a:rPr lang="en-US" altLang="zh-TW" dirty="0" smtClean="0">
                <a:solidFill>
                  <a:srgbClr val="FF0000"/>
                </a:solidFill>
              </a:rPr>
              <a:t>ONLY after you finish two Labs above (Lab3-1 and Lab3-2)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91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altLang="zh-TW" dirty="0" smtClean="0"/>
              <a:t>LAB – Bonus (cont.)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96752"/>
            <a:ext cx="4104456" cy="4991907"/>
          </a:xfrm>
        </p:spPr>
      </p:pic>
      <p:sp>
        <p:nvSpPr>
          <p:cNvPr id="6" name="矩形 5"/>
          <p:cNvSpPr/>
          <p:nvPr/>
        </p:nvSpPr>
        <p:spPr>
          <a:xfrm>
            <a:off x="2483768" y="1628800"/>
            <a:ext cx="2304256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83768" y="1844824"/>
            <a:ext cx="2304256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483768" y="2060848"/>
            <a:ext cx="2304256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483768" y="2351102"/>
            <a:ext cx="2520280" cy="18047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483768" y="2539842"/>
            <a:ext cx="3960440" cy="28043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83768" y="2821834"/>
            <a:ext cx="3888432" cy="5351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483768" y="3378420"/>
            <a:ext cx="2304256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483768" y="3623377"/>
            <a:ext cx="2304256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83768" y="3847664"/>
            <a:ext cx="3960440" cy="102149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483768" y="4888212"/>
            <a:ext cx="2448272" cy="120508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9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Choice 1.</a:t>
            </a:r>
          </a:p>
          <a:p>
            <a:r>
              <a:rPr lang="en-US" altLang="zh-TW" sz="2400" dirty="0" smtClean="0"/>
              <a:t>BYTE-ORIENTED OPERATIONS - ADDWF</a:t>
            </a:r>
          </a:p>
          <a:p>
            <a:endParaRPr lang="en-US" altLang="zh-TW" sz="2400" dirty="0"/>
          </a:p>
          <a:p>
            <a:r>
              <a:rPr lang="en-US" altLang="zh-TW" sz="2400" dirty="0"/>
              <a:t>Choice 2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BIT-ORIENTED </a:t>
            </a:r>
            <a:r>
              <a:rPr lang="en-US" altLang="zh-TW" sz="2400" dirty="0" smtClean="0"/>
              <a:t>OPERATIONS - </a:t>
            </a:r>
            <a:r>
              <a:rPr lang="en-US" altLang="zh-TW" sz="2400" dirty="0"/>
              <a:t>BCF</a:t>
            </a:r>
          </a:p>
          <a:p>
            <a:endParaRPr lang="en-US" altLang="zh-TW" sz="2400" dirty="0" smtClean="0"/>
          </a:p>
          <a:p>
            <a:r>
              <a:rPr lang="en-US" altLang="zh-TW" sz="2400" dirty="0"/>
              <a:t>Choice </a:t>
            </a:r>
            <a:r>
              <a:rPr lang="en-US" altLang="zh-TW" sz="2400" dirty="0" smtClean="0"/>
              <a:t>3.</a:t>
            </a:r>
          </a:p>
          <a:p>
            <a:r>
              <a:rPr lang="en-US" altLang="zh-TW" sz="2400" dirty="0" smtClean="0"/>
              <a:t>CONTROL OPERATIONS – BC</a:t>
            </a:r>
          </a:p>
          <a:p>
            <a:endParaRPr lang="en-US" altLang="zh-TW" sz="2400" dirty="0"/>
          </a:p>
          <a:p>
            <a:r>
              <a:rPr lang="en-US" altLang="zh-TW" sz="2400" dirty="0"/>
              <a:t>Choice </a:t>
            </a:r>
            <a:r>
              <a:rPr lang="en-US" altLang="zh-TW" sz="2400" dirty="0" smtClean="0"/>
              <a:t>4.</a:t>
            </a:r>
          </a:p>
          <a:p>
            <a:r>
              <a:rPr lang="en-US" altLang="zh-TW" sz="2400" dirty="0" smtClean="0"/>
              <a:t>LITERAL OPERATIONS - </a:t>
            </a:r>
            <a:r>
              <a:rPr lang="en-US" altLang="zh-TW" sz="2400" dirty="0"/>
              <a:t>MOVWF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altLang="zh-TW" dirty="0" smtClean="0"/>
              <a:t>LAB – Bonus (cont.)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20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381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6600" b="1" dirty="0" smtClean="0"/>
              <a:t>Thanks you for listening</a:t>
            </a:r>
            <a:endParaRPr kumimoji="0"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46896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Pickit3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7504" y="7145"/>
            <a:ext cx="9381802" cy="908050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dirty="0"/>
              <a:t>Setup </a:t>
            </a:r>
            <a:r>
              <a:rPr lang="en-US" altLang="zh-TW" sz="2800" dirty="0" smtClean="0"/>
              <a:t>your PIC18F4520 </a:t>
            </a:r>
            <a:r>
              <a:rPr lang="en-US" altLang="zh-TW" sz="2800" dirty="0"/>
              <a:t>MCU and Pickit3 Debug </a:t>
            </a:r>
            <a:r>
              <a:rPr lang="en-US" altLang="zh-TW" sz="2800" dirty="0" smtClean="0"/>
              <a:t>Board(cont.)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694" y="1083401"/>
            <a:ext cx="5029636" cy="52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Pickit3 pins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7504" y="7145"/>
            <a:ext cx="9381802" cy="908050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dirty="0"/>
              <a:t>Setup </a:t>
            </a:r>
            <a:r>
              <a:rPr lang="en-US" altLang="zh-TW" sz="2800" dirty="0" smtClean="0"/>
              <a:t>your PIC18F4520 </a:t>
            </a:r>
            <a:r>
              <a:rPr lang="en-US" altLang="zh-TW" sz="2800" dirty="0"/>
              <a:t>MCU and Pickit3 Debug </a:t>
            </a:r>
            <a:r>
              <a:rPr lang="en-US" altLang="zh-TW" sz="2800" dirty="0" smtClean="0"/>
              <a:t>Board(cont.)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16832"/>
            <a:ext cx="551667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2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1838" y="1331913"/>
            <a:ext cx="5414962" cy="3417887"/>
          </a:xfrm>
        </p:spPr>
      </p:pic>
      <p:pic>
        <p:nvPicPr>
          <p:cNvPr id="13316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4254500"/>
            <a:ext cx="2620963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4405313"/>
            <a:ext cx="12731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4035425" y="1450975"/>
            <a:ext cx="1679575" cy="179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471988" y="3060700"/>
            <a:ext cx="1312862" cy="13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471988" y="3200400"/>
            <a:ext cx="1312862" cy="149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580188" y="1450975"/>
            <a:ext cx="1670050" cy="179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559550" y="1630363"/>
            <a:ext cx="1709738" cy="168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0" name="直線接點 29"/>
          <p:cNvCxnSpPr/>
          <p:nvPr/>
        </p:nvCxnSpPr>
        <p:spPr>
          <a:xfrm>
            <a:off x="2346325" y="4910138"/>
            <a:ext cx="5572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V="1">
            <a:off x="2903538" y="1630363"/>
            <a:ext cx="0" cy="3279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2903538" y="1539875"/>
            <a:ext cx="0" cy="90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endCxn id="12" idx="1"/>
          </p:cNvCxnSpPr>
          <p:nvPr/>
        </p:nvCxnSpPr>
        <p:spPr>
          <a:xfrm>
            <a:off x="2903538" y="1539875"/>
            <a:ext cx="11318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2346325" y="5019675"/>
            <a:ext cx="7842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3" idx="1"/>
          </p:cNvCxnSpPr>
          <p:nvPr/>
        </p:nvCxnSpPr>
        <p:spPr>
          <a:xfrm flipH="1">
            <a:off x="3130550" y="3130550"/>
            <a:ext cx="13414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>
            <a:off x="3130550" y="3130550"/>
            <a:ext cx="9525" cy="188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16" idx="1"/>
          </p:cNvCxnSpPr>
          <p:nvPr/>
        </p:nvCxnSpPr>
        <p:spPr>
          <a:xfrm flipH="1" flipV="1">
            <a:off x="3349625" y="3270250"/>
            <a:ext cx="1122363" cy="4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3349625" y="3270250"/>
            <a:ext cx="19050" cy="1882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346325" y="5153025"/>
            <a:ext cx="1003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17" idx="3"/>
          </p:cNvCxnSpPr>
          <p:nvPr/>
        </p:nvCxnSpPr>
        <p:spPr>
          <a:xfrm>
            <a:off x="8250238" y="1539875"/>
            <a:ext cx="4365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8686800" y="1539875"/>
            <a:ext cx="0" cy="3687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2" name="直線接點 13311"/>
          <p:cNvCxnSpPr/>
          <p:nvPr/>
        </p:nvCxnSpPr>
        <p:spPr>
          <a:xfrm flipV="1">
            <a:off x="2346325" y="5227638"/>
            <a:ext cx="6340475" cy="206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9" name="直線接點 13318"/>
          <p:cNvCxnSpPr/>
          <p:nvPr/>
        </p:nvCxnSpPr>
        <p:spPr>
          <a:xfrm>
            <a:off x="8269288" y="1714500"/>
            <a:ext cx="6556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1" name="直線接點 13320"/>
          <p:cNvCxnSpPr/>
          <p:nvPr/>
        </p:nvCxnSpPr>
        <p:spPr>
          <a:xfrm flipH="1">
            <a:off x="8924925" y="1714500"/>
            <a:ext cx="11113" cy="3632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3" name="直線接點 13322"/>
          <p:cNvCxnSpPr/>
          <p:nvPr/>
        </p:nvCxnSpPr>
        <p:spPr>
          <a:xfrm flipV="1">
            <a:off x="2346325" y="5327650"/>
            <a:ext cx="6577013" cy="19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107504" y="7145"/>
            <a:ext cx="9381802" cy="908050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dirty="0"/>
              <a:t>Setup </a:t>
            </a:r>
            <a:r>
              <a:rPr lang="en-US" altLang="zh-TW" sz="2800" dirty="0" smtClean="0"/>
              <a:t>your PIC18F4520 </a:t>
            </a:r>
            <a:r>
              <a:rPr lang="en-US" altLang="zh-TW" sz="2800" dirty="0"/>
              <a:t>MCU and Pickit3 Debug </a:t>
            </a:r>
            <a:r>
              <a:rPr lang="en-US" altLang="zh-TW" sz="2800" dirty="0" smtClean="0"/>
              <a:t>Board(cont.)</a:t>
            </a:r>
            <a:endParaRPr lang="zh-TW" altLang="en-US" sz="2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393110" y="3668138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Pickit3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875212" y="5346700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PIC18F4520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1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16832"/>
            <a:ext cx="5758475" cy="3362740"/>
          </a:xfr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7504" y="7145"/>
            <a:ext cx="9381802" cy="908050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dirty="0"/>
              <a:t>Setup </a:t>
            </a:r>
            <a:r>
              <a:rPr lang="en-US" altLang="zh-TW" sz="2800" dirty="0" smtClean="0"/>
              <a:t>your PIC18F4520 </a:t>
            </a:r>
            <a:r>
              <a:rPr lang="en-US" altLang="zh-TW" sz="2800" dirty="0"/>
              <a:t>MCU and Pickit3 Debug </a:t>
            </a:r>
            <a:r>
              <a:rPr lang="en-US" altLang="zh-TW" sz="2800" dirty="0" smtClean="0"/>
              <a:t>Board(cont.)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6563205"/>
      </p:ext>
    </p:extLst>
  </p:cSld>
  <p:clrMapOvr>
    <a:masterClrMapping/>
  </p:clrMapOvr>
</p:sld>
</file>

<file path=ppt/theme/theme1.xml><?xml version="1.0" encoding="utf-8"?>
<a:theme xmlns:a="http://schemas.openxmlformats.org/drawingml/2006/main" name="NEAT Template_r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19507</TotalTime>
  <Words>3062</Words>
  <Application>Microsoft Office PowerPoint</Application>
  <PresentationFormat>如螢幕大小 (4:3)</PresentationFormat>
  <Paragraphs>520</Paragraphs>
  <Slides>56</Slides>
  <Notes>32</Notes>
  <HiddenSlides>1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6" baseType="lpstr">
      <vt:lpstr>Arial Unicode MS</vt:lpstr>
      <vt:lpstr>微軟正黑體</vt:lpstr>
      <vt:lpstr>新細明體</vt:lpstr>
      <vt:lpstr>Arial</vt:lpstr>
      <vt:lpstr>Berlin Sans FB</vt:lpstr>
      <vt:lpstr>Calibri</vt:lpstr>
      <vt:lpstr>Courier New</vt:lpstr>
      <vt:lpstr>Times New Roman</vt:lpstr>
      <vt:lpstr>Wingdings</vt:lpstr>
      <vt:lpstr>NEAT Template_red</vt:lpstr>
      <vt:lpstr>PIC18F4520 Assembly Language Programming (II)</vt:lpstr>
      <vt:lpstr>PowerPoint 簡報</vt:lpstr>
      <vt:lpstr>PowerPoint 簡報</vt:lpstr>
      <vt:lpstr>PowerPoint 簡報</vt:lpstr>
      <vt:lpstr>Setup your PIC18F4520 MCU and Pickit3 Debug Board</vt:lpstr>
      <vt:lpstr>Setup your PIC18F4520 MCU and Pickit3 Debug Board(cont.)</vt:lpstr>
      <vt:lpstr>Setup your PIC18F4520 MCU and Pickit3 Debug Board(cont.)</vt:lpstr>
      <vt:lpstr>Setup your PIC18F4520 MCU and Pickit3 Debug Board(cont.)</vt:lpstr>
      <vt:lpstr>Setup your PIC18F4520 MCU and Pickit3 Debug Board(cont.)</vt:lpstr>
      <vt:lpstr>Setup your PIC18F4520 MCU and Pickit3 Debug Board(cont.)</vt:lpstr>
      <vt:lpstr>Setup your PIC18F4520 MCU and Pickit3 Debug Board(cont.)</vt:lpstr>
      <vt:lpstr>Setup your PIC18F4520 MCU and Pickit3 Debug Board(cont.)</vt:lpstr>
      <vt:lpstr>Setup your PIC18F4520 MCU and Pickit3 Debug Board(cont.)</vt:lpstr>
      <vt:lpstr>Setup your PIC18F4520 MCU and Pickit3 Debug Board(cont.)</vt:lpstr>
      <vt:lpstr>Setup your PIC18F4520 MCU and Pickit3 Debug Board(cont.)</vt:lpstr>
      <vt:lpstr>Setup your PIC18F4520 MCU and Pickit3 Debug Board(cont.)</vt:lpstr>
      <vt:lpstr>LAB - Lab3-0</vt:lpstr>
      <vt:lpstr>PowerPoint 簡報</vt:lpstr>
      <vt:lpstr>Standard Instruction Set</vt:lpstr>
      <vt:lpstr>Standard Instruction Set (cont.)</vt:lpstr>
      <vt:lpstr>Standard Instruction Set (cont.)</vt:lpstr>
      <vt:lpstr>Standard Instruction Set (cont.)</vt:lpstr>
      <vt:lpstr>Standard Instruction Set (cont.)</vt:lpstr>
      <vt:lpstr>How to see Instruction spec. in Datasheet</vt:lpstr>
      <vt:lpstr>PowerPoint 簡報</vt:lpstr>
      <vt:lpstr>Logical Instructions</vt:lpstr>
      <vt:lpstr>Logical Instructions (cont.)</vt:lpstr>
      <vt:lpstr>Logical Instructions (cont.)</vt:lpstr>
      <vt:lpstr>Logical Instructions (cont.)</vt:lpstr>
      <vt:lpstr>Logical Instructions (cont.)</vt:lpstr>
      <vt:lpstr>Logical Instructions (cont.)</vt:lpstr>
      <vt:lpstr>Logical Instructions (cont.)</vt:lpstr>
      <vt:lpstr>Logical Instructions (cont.)</vt:lpstr>
      <vt:lpstr>Logical Instructions (cont.)</vt:lpstr>
      <vt:lpstr>LAB - Lab3-1</vt:lpstr>
      <vt:lpstr>LAB - Lab3-1 - Restriction of LATE and PORTE</vt:lpstr>
      <vt:lpstr>LAB - Lab3-1 - Why use LATx instead of PORTx</vt:lpstr>
      <vt:lpstr>PowerPoint 簡報</vt:lpstr>
      <vt:lpstr>Control Operations</vt:lpstr>
      <vt:lpstr>Control Operations (cont.)</vt:lpstr>
      <vt:lpstr>Control Operations (cont.)</vt:lpstr>
      <vt:lpstr>LAB - Lab3-2</vt:lpstr>
      <vt:lpstr>LAB - Lab3-2</vt:lpstr>
      <vt:lpstr>LAB - Lab3-2</vt:lpstr>
      <vt:lpstr>LAB - Lab3-2</vt:lpstr>
      <vt:lpstr>LAB - Lab3-2</vt:lpstr>
      <vt:lpstr>LAB - Lab3-2</vt:lpstr>
      <vt:lpstr>PowerPoint 簡報</vt:lpstr>
      <vt:lpstr>Instruction timing</vt:lpstr>
      <vt:lpstr>Instruction timing (cont.)</vt:lpstr>
      <vt:lpstr>Instruction timing (cont.)</vt:lpstr>
      <vt:lpstr>Instruction timing (cont.)</vt:lpstr>
      <vt:lpstr>LAB - Bonus</vt:lpstr>
      <vt:lpstr>LAB – Bonus (cont.)</vt:lpstr>
      <vt:lpstr>LAB – Bonus (cont.)</vt:lpstr>
      <vt:lpstr>PowerPoint 簡報</vt:lpstr>
    </vt:vector>
  </TitlesOfParts>
  <Company>謝氏企業有限公司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MSP430 Assembly language programming (II)</dc:title>
  <dc:creator>柯凱仁</dc:creator>
  <cp:lastModifiedBy>劉宇軒</cp:lastModifiedBy>
  <cp:revision>409</cp:revision>
  <dcterms:created xsi:type="dcterms:W3CDTF">2011-08-18T05:33:42Z</dcterms:created>
  <dcterms:modified xsi:type="dcterms:W3CDTF">2017-10-16T08:50:18Z</dcterms:modified>
</cp:coreProperties>
</file>