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58" r:id="rId3"/>
    <p:sldId id="281" r:id="rId4"/>
    <p:sldId id="265" r:id="rId5"/>
    <p:sldId id="260" r:id="rId6"/>
    <p:sldId id="290" r:id="rId7"/>
    <p:sldId id="261" r:id="rId8"/>
    <p:sldId id="262" r:id="rId9"/>
    <p:sldId id="288" r:id="rId10"/>
    <p:sldId id="263" r:id="rId11"/>
    <p:sldId id="289" r:id="rId12"/>
    <p:sldId id="270" r:id="rId13"/>
    <p:sldId id="259" r:id="rId14"/>
    <p:sldId id="264" r:id="rId15"/>
    <p:sldId id="266" r:id="rId16"/>
    <p:sldId id="287" r:id="rId17"/>
    <p:sldId id="268" r:id="rId18"/>
    <p:sldId id="267" r:id="rId19"/>
    <p:sldId id="269" r:id="rId20"/>
    <p:sldId id="282" r:id="rId21"/>
    <p:sldId id="283" r:id="rId22"/>
    <p:sldId id="284" r:id="rId23"/>
    <p:sldId id="271" r:id="rId24"/>
    <p:sldId id="285" r:id="rId25"/>
    <p:sldId id="286" r:id="rId26"/>
    <p:sldId id="291" r:id="rId27"/>
    <p:sldId id="292" r:id="rId28"/>
    <p:sldId id="293" r:id="rId29"/>
    <p:sldId id="295" r:id="rId30"/>
    <p:sldId id="272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3A3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2" autoAdjust="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E53E4-2090-42B2-A25A-E04B330BB48E}" type="datetimeFigureOut">
              <a:rPr lang="zh-TW" altLang="en-US" smtClean="0"/>
              <a:t>2017/11/4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0287E-34F7-4F8D-BD4F-028D450B21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49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9EBFCC-5A52-4B96-8BD3-BBBE52D6C04E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1596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TRISE  register  (TRISE&lt;2:0&gt;)  used</a:t>
            </a:r>
            <a:r>
              <a:rPr lang="en-US" altLang="zh-TW" baseline="0" dirty="0" smtClean="0">
                <a:solidFill>
                  <a:srgbClr val="0000FF"/>
                </a:solidFill>
              </a:rPr>
              <a:t> to judge read or write operation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0287E-34F7-4F8D-BD4F-028D450B219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951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CCP</a:t>
            </a:r>
            <a:r>
              <a:rPr lang="en-US" altLang="zh-TW" baseline="0" dirty="0" smtClean="0"/>
              <a:t> -&gt;PWM related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0287E-34F7-4F8D-BD4F-028D450B219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797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Hint: use a bit to store on/off state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0287E-34F7-4F8D-BD4F-028D450B2198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585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TTL 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輸出高電平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Uoh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和輸出低電平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Uol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Uoh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2.4V,Uol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≤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0.4V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輸入高電平和輸入低電平</a:t>
            </a: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Uih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2.0V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≤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0.8V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CMOS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輸出高電平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Uoh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和輸出低電平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Uol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Uoh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Uol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GND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輸入高電平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Uoh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和輸入低電平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Uol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Uih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0.7VCC,Uil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≤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0.2VCC            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為電源電壓，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為地）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0287E-34F7-4F8D-BD4F-028D450B219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732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If pull up without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resistor: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problem with short circuits is they allow too much current to flow from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GND. This causes heat to be generated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0287E-34F7-4F8D-BD4F-028D450B219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185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0287E-34F7-4F8D-BD4F-028D450B219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192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http://billsuen.pixnet.net/blog/post/100228247 interrupt</a:t>
            </a:r>
            <a:r>
              <a:rPr lang="en-US" altLang="zh-TW" baseline="0" dirty="0" smtClean="0"/>
              <a:t> on change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0287E-34F7-4F8D-BD4F-028D450B219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923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0287E-34F7-4F8D-BD4F-028D450B219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727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CONFIG  OSC = INTIO67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0287E-34F7-4F8D-BD4F-028D450B219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823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CCP2 module: 15.0 CAPTURE/COMPARE/PWM (CCP) MODULES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CCP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模組是一個允許使用者測量事件的時間和控制事件的周邊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0287E-34F7-4F8D-BD4F-028D450B219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815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Some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peripherals override the TRIS bit to make a pin an output,</a:t>
            </a:r>
          </a:p>
          <a:p>
            <a:r>
              <a:rPr lang="en-US" altLang="zh-TW" dirty="0" smtClean="0"/>
              <a:t>while other peripherals override the TRIS bit to make a</a:t>
            </a:r>
          </a:p>
          <a:p>
            <a:r>
              <a:rPr lang="en-US" altLang="zh-TW" dirty="0" smtClean="0"/>
              <a:t>pin an input. The user should refer to the corresponding</a:t>
            </a:r>
          </a:p>
          <a:p>
            <a:r>
              <a:rPr lang="en-US" altLang="zh-TW" dirty="0" smtClean="0"/>
              <a:t>peripheral section for additional information.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0287E-34F7-4F8D-BD4F-028D450B219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37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4"/>
          <p:cNvSpPr/>
          <p:nvPr/>
        </p:nvSpPr>
        <p:spPr>
          <a:xfrm>
            <a:off x="120651" y="214313"/>
            <a:ext cx="11952816" cy="428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圓角化對角線角落矩形 15"/>
          <p:cNvSpPr/>
          <p:nvPr/>
        </p:nvSpPr>
        <p:spPr>
          <a:xfrm>
            <a:off x="131234" y="428625"/>
            <a:ext cx="11673417" cy="3500438"/>
          </a:xfrm>
          <a:prstGeom prst="round2DiagRect">
            <a:avLst>
              <a:gd name="adj1" fmla="val 577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f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8" y="623888"/>
            <a:ext cx="11662833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8113185" y="5145089"/>
            <a:ext cx="316864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Chung-Ping Young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楊中平</a:t>
            </a:r>
          </a:p>
        </p:txBody>
      </p:sp>
      <p:pic>
        <p:nvPicPr>
          <p:cNvPr id="8" name="圖片 17" descr="Logo_NCKU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67" y="6178551"/>
            <a:ext cx="704851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18"/>
          <p:cNvSpPr txBox="1">
            <a:spLocks noChangeArrowheads="1"/>
          </p:cNvSpPr>
          <p:nvPr/>
        </p:nvSpPr>
        <p:spPr bwMode="auto">
          <a:xfrm>
            <a:off x="3512242" y="6000750"/>
            <a:ext cx="513153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1" u="sng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新細明體" panose="02020500000000000000" pitchFamily="18" charset="-120"/>
                <a:cs typeface="+mn-cs"/>
              </a:rPr>
              <a:t>Networked Embedded Applications and Technologies Lab</a:t>
            </a:r>
            <a:r>
              <a:rPr kumimoji="0" lang="en-US" altLang="zh-TW" sz="1400" b="0" i="0" u="sng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新細明體" panose="02020500000000000000" pitchFamily="18" charset="-120"/>
                <a:cs typeface="+mn-cs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新細明體" panose="02020500000000000000" pitchFamily="18" charset="-120"/>
                <a:cs typeface="+mn-cs"/>
              </a:rPr>
              <a:t>Department of Computer Science and Information Engineering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新細明體" panose="02020500000000000000" pitchFamily="18" charset="-120"/>
                <a:cs typeface="+mn-cs"/>
              </a:rPr>
              <a:t>National Cheng Kung University, TAIWAN</a:t>
            </a:r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rlin Sans FB" panose="020E0602020502020306" pitchFamily="34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0" name="Picture 5" descr="C:\Documents and Settings\lufe\桌面\hanel ppt templet\NEATlogo2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518" y="6191250"/>
            <a:ext cx="662516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標題版面配置區 1"/>
          <p:cNvSpPr>
            <a:spLocks noGrp="1"/>
          </p:cNvSpPr>
          <p:nvPr>
            <p:ph type="ctrTitle"/>
          </p:nvPr>
        </p:nvSpPr>
        <p:spPr>
          <a:xfrm>
            <a:off x="914400" y="2276475"/>
            <a:ext cx="10363200" cy="1443038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TW" altLang="en-US" smtClean="0"/>
              <a:t>按一下以編輯母片標題樣式</a:t>
            </a:r>
          </a:p>
        </p:txBody>
      </p:sp>
      <p:sp>
        <p:nvSpPr>
          <p:cNvPr id="17411" name="文字版面配置區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1985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zh-TW" altLang="en-US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96563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49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1667" y="0"/>
            <a:ext cx="10972800" cy="9080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801" y="1268413"/>
            <a:ext cx="11425767" cy="48577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47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9019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2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79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09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22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7241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0013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78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"/>
            <a:ext cx="12192000" cy="1071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圓角化對角線角落矩形 8"/>
          <p:cNvSpPr/>
          <p:nvPr/>
        </p:nvSpPr>
        <p:spPr>
          <a:xfrm flipH="1">
            <a:off x="1" y="0"/>
            <a:ext cx="12001500" cy="928688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B0110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357938"/>
            <a:ext cx="12192000" cy="50006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9" name="文字方塊 10"/>
          <p:cNvSpPr txBox="1">
            <a:spLocks noChangeArrowheads="1"/>
          </p:cNvSpPr>
          <p:nvPr/>
        </p:nvSpPr>
        <p:spPr bwMode="auto">
          <a:xfrm>
            <a:off x="3634318" y="6381751"/>
            <a:ext cx="7147983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" bIns="10800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新細明體" panose="02020500000000000000" pitchFamily="18" charset="-120"/>
                <a:cs typeface="+mn-cs"/>
              </a:rPr>
              <a:t>Department of Computer Science and Information Engineering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ea typeface="新細明體" panose="02020500000000000000" pitchFamily="18" charset="-120"/>
                <a:cs typeface="+mn-cs"/>
              </a:rPr>
              <a:t>National Cheng Kung University, TAIWAN</a:t>
            </a:r>
            <a:endParaRPr kumimoji="0" lang="zh-TW" altLang="en-US" sz="1400" b="1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lin Sans FB" panose="020E0602020502020306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30" name="投影片編號版面配置區 23"/>
          <p:cNvSpPr txBox="1">
            <a:spLocks/>
          </p:cNvSpPr>
          <p:nvPr/>
        </p:nvSpPr>
        <p:spPr bwMode="auto">
          <a:xfrm>
            <a:off x="11525251" y="6492876"/>
            <a:ext cx="571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36000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E2B9ED-800C-4C5F-BF42-CCF7E6FD39D9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6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31" name="文字方塊 12"/>
          <p:cNvSpPr txBox="1">
            <a:spLocks noChangeArrowheads="1"/>
          </p:cNvSpPr>
          <p:nvPr/>
        </p:nvSpPr>
        <p:spPr bwMode="auto">
          <a:xfrm>
            <a:off x="829734" y="6410326"/>
            <a:ext cx="8707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NEAT</a:t>
            </a:r>
            <a:endParaRPr kumimoji="0" lang="zh-TW" altLang="en-US" sz="2000" b="1" i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1032" name="Picture 5" descr="C:\Documents and Settings\lufe\桌面\hanel ppt templet\NEATlogo2-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18" y="6402388"/>
            <a:ext cx="57573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" descr="C:\Documents and Settings\lufe\桌面\hanel ppt templet\Logo_NCKU darkRed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367" y="6408738"/>
            <a:ext cx="60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11667" y="0"/>
            <a:ext cx="109728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5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1268413"/>
            <a:ext cx="11425767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0790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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anose="02020603050405020304" pitchFamily="18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uppyodie.blogspot.tw/2016/04/button-debounc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>
          <a:xfrm>
            <a:off x="1631951" y="2346325"/>
            <a:ext cx="8640763" cy="1443038"/>
          </a:xfrm>
        </p:spPr>
        <p:txBody>
          <a:bodyPr/>
          <a:lstStyle/>
          <a:p>
            <a:pPr algn="ctr" eaLnBrk="1" hangingPunct="1"/>
            <a:r>
              <a:rPr lang="en-US" altLang="zh-TW" sz="6000" dirty="0" smtClean="0"/>
              <a:t>PIC18F4520</a:t>
            </a:r>
            <a:r>
              <a:rPr lang="en-US" altLang="zh-TW" sz="6000" dirty="0"/>
              <a:t> </a:t>
            </a:r>
            <a:r>
              <a:rPr lang="en-US" altLang="zh-TW" sz="6000" dirty="0" smtClean="0"/>
              <a:t>Digital I/O</a:t>
            </a:r>
            <a:endParaRPr lang="zh-TW" altLang="en-US" sz="6000" dirty="0"/>
          </a:p>
        </p:txBody>
      </p:sp>
      <p:sp>
        <p:nvSpPr>
          <p:cNvPr id="4" name="矩形 3"/>
          <p:cNvSpPr/>
          <p:nvPr/>
        </p:nvSpPr>
        <p:spPr>
          <a:xfrm>
            <a:off x="7719647" y="4615475"/>
            <a:ext cx="4185138" cy="14243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TW" sz="2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Wei Jhen Kao</a:t>
            </a:r>
          </a:p>
          <a:p>
            <a:pPr algn="r">
              <a:defRPr/>
            </a:pPr>
            <a:r>
              <a:rPr lang="zh-TW" altLang="en-US" sz="2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高威</a:t>
            </a:r>
            <a:r>
              <a:rPr lang="zh-TW" altLang="en-US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震</a:t>
            </a:r>
            <a:endParaRPr lang="en-US" altLang="zh-TW" sz="2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307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Digital Output: Electrical consideration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801" y="4633546"/>
            <a:ext cx="11425767" cy="149261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lang="en-US" altLang="zh-TW" spc="-5" dirty="0">
                <a:solidFill>
                  <a:srgbClr val="0000FF"/>
                </a:solidFill>
                <a:latin typeface="Arial"/>
                <a:cs typeface="Arial"/>
              </a:rPr>
              <a:t>Writing “1” implies to </a:t>
            </a:r>
            <a:r>
              <a:rPr lang="en-US" altLang="zh-TW" spc="-10" dirty="0">
                <a:solidFill>
                  <a:srgbClr val="0000FF"/>
                </a:solidFill>
                <a:latin typeface="Arial"/>
                <a:cs typeface="Arial"/>
              </a:rPr>
              <a:t>drive </a:t>
            </a:r>
            <a:r>
              <a:rPr lang="en-US" altLang="zh-TW" spc="-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lang="en-US" altLang="zh-TW" b="1" spc="-5" dirty="0">
                <a:solidFill>
                  <a:srgbClr val="0000FF"/>
                </a:solidFill>
                <a:latin typeface="Arial"/>
                <a:cs typeface="Arial"/>
              </a:rPr>
              <a:t>output </a:t>
            </a:r>
            <a:r>
              <a:rPr lang="en-US" altLang="zh-TW" spc="-5" dirty="0">
                <a:solidFill>
                  <a:srgbClr val="0000FF"/>
                </a:solidFill>
                <a:latin typeface="Arial"/>
                <a:cs typeface="Arial"/>
              </a:rPr>
              <a:t>to generate</a:t>
            </a:r>
            <a:r>
              <a:rPr lang="en-US" altLang="zh-TW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TW" b="1" spc="-5" dirty="0">
                <a:solidFill>
                  <a:srgbClr val="0000FF"/>
                </a:solidFill>
                <a:latin typeface="Arial"/>
                <a:cs typeface="Arial"/>
              </a:rPr>
              <a:t>VDD</a:t>
            </a:r>
            <a:endParaRPr lang="en-US" altLang="zh-TW" dirty="0">
              <a:solidFill>
                <a:srgbClr val="0000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altLang="zh-TW" spc="-5" dirty="0">
                <a:solidFill>
                  <a:srgbClr val="0000FF"/>
                </a:solidFill>
                <a:latin typeface="Arial"/>
                <a:cs typeface="Arial"/>
              </a:rPr>
              <a:t>Writing “0” implies to </a:t>
            </a:r>
            <a:r>
              <a:rPr lang="en-US" altLang="zh-TW" spc="-10" dirty="0">
                <a:solidFill>
                  <a:srgbClr val="0000FF"/>
                </a:solidFill>
                <a:latin typeface="Arial"/>
                <a:cs typeface="Arial"/>
              </a:rPr>
              <a:t>drive </a:t>
            </a:r>
            <a:r>
              <a:rPr lang="en-US" altLang="zh-TW" spc="-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lang="en-US" altLang="zh-TW" b="1" spc="-5" dirty="0">
                <a:solidFill>
                  <a:srgbClr val="0000FF"/>
                </a:solidFill>
                <a:latin typeface="Arial"/>
                <a:cs typeface="Arial"/>
              </a:rPr>
              <a:t>output </a:t>
            </a:r>
            <a:r>
              <a:rPr lang="en-US" altLang="zh-TW" spc="-5" dirty="0">
                <a:solidFill>
                  <a:srgbClr val="0000FF"/>
                </a:solidFill>
                <a:latin typeface="Arial"/>
                <a:cs typeface="Arial"/>
              </a:rPr>
              <a:t>to generate</a:t>
            </a:r>
            <a:r>
              <a:rPr lang="en-US" altLang="zh-TW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TW" b="1" spc="-5" dirty="0">
                <a:solidFill>
                  <a:srgbClr val="0000FF"/>
                </a:solidFill>
                <a:latin typeface="Arial"/>
                <a:cs typeface="Arial"/>
              </a:rPr>
              <a:t>0V</a:t>
            </a:r>
            <a:endParaRPr lang="en-US" altLang="zh-TW" dirty="0">
              <a:solidFill>
                <a:srgbClr val="0000FF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654" y="1253461"/>
            <a:ext cx="7535008" cy="33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Connecting a LED: calculating the limiting resistor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36" y="1341329"/>
            <a:ext cx="4604337" cy="327549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040" y="1776767"/>
            <a:ext cx="6367773" cy="240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1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4400" b="1" dirty="0" smtClean="0">
                <a:solidFill>
                  <a:schemeClr val="tx1"/>
                </a:solidFill>
              </a:rPr>
              <a:t>I/O </a:t>
            </a:r>
            <a:r>
              <a:rPr lang="en-US" altLang="zh-TW" sz="4400" b="1" dirty="0">
                <a:solidFill>
                  <a:schemeClr val="tx1"/>
                </a:solidFill>
              </a:rPr>
              <a:t>ports of PIC18F4520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9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The pinout of PIC18F4520</a:t>
            </a:r>
            <a:endParaRPr lang="zh-TW" altLang="en-US" sz="4000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024" y="1268413"/>
            <a:ext cx="8648790" cy="4857750"/>
          </a:xfrm>
        </p:spPr>
      </p:pic>
    </p:spTree>
    <p:extLst>
      <p:ext uri="{BB962C8B-B14F-4D97-AF65-F5344CB8AC3E}">
        <p14:creationId xmlns:p14="http://schemas.microsoft.com/office/powerpoint/2010/main" val="311105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I/O ports of PIC18F4520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PIC184520 has five I/O ports</a:t>
            </a:r>
            <a:r>
              <a:rPr lang="en-US" altLang="zh-TW" dirty="0">
                <a:solidFill>
                  <a:srgbClr val="0000FF"/>
                </a:solidFill>
              </a:rPr>
              <a:t>,</a:t>
            </a:r>
            <a:r>
              <a:rPr lang="en-US" altLang="zh-TW" dirty="0" smtClean="0">
                <a:solidFill>
                  <a:srgbClr val="0000FF"/>
                </a:solidFill>
              </a:rPr>
              <a:t> called PORTA,PORTB,…,PORTE.</a:t>
            </a:r>
          </a:p>
          <a:p>
            <a:r>
              <a:rPr lang="en-US" altLang="zh-TW" dirty="0">
                <a:solidFill>
                  <a:srgbClr val="0000FF"/>
                </a:solidFill>
              </a:rPr>
              <a:t>Each port has 8 bits and thus 8 electrical pins</a:t>
            </a:r>
          </a:p>
          <a:p>
            <a:pPr marR="5080">
              <a:lnSpc>
                <a:spcPct val="101099"/>
              </a:lnSpc>
            </a:pPr>
            <a:r>
              <a:rPr lang="en-US" altLang="zh-TW" dirty="0">
                <a:solidFill>
                  <a:srgbClr val="FF0000"/>
                </a:solidFill>
              </a:rPr>
              <a:t>Pins are referred as </a:t>
            </a:r>
            <a:r>
              <a:rPr lang="en-US" altLang="zh-TW" dirty="0" err="1">
                <a:solidFill>
                  <a:srgbClr val="FF0000"/>
                </a:solidFill>
              </a:rPr>
              <a:t>Rxy</a:t>
            </a:r>
            <a:r>
              <a:rPr lang="en-US" altLang="zh-TW" dirty="0">
                <a:solidFill>
                  <a:srgbClr val="FF0000"/>
                </a:solidFill>
              </a:rPr>
              <a:t>, where x is the port name (A, B, ..., E) and y is  the bit (0, 1, ..., 7).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solidFill>
                  <a:srgbClr val="0000FF"/>
                </a:solidFill>
              </a:rPr>
              <a:t> Some </a:t>
            </a:r>
            <a:r>
              <a:rPr lang="en-US" altLang="zh-TW" dirty="0" smtClean="0">
                <a:solidFill>
                  <a:srgbClr val="0000FF"/>
                </a:solidFill>
              </a:rPr>
              <a:t>pins of  </a:t>
            </a:r>
            <a:r>
              <a:rPr lang="en-US" altLang="zh-TW" dirty="0">
                <a:solidFill>
                  <a:srgbClr val="0000FF"/>
                </a:solidFill>
              </a:rPr>
              <a:t>the  I/O  ports  are  multiplexed  with  an  </a:t>
            </a:r>
            <a:r>
              <a:rPr lang="en-US" altLang="zh-TW" dirty="0" smtClean="0">
                <a:solidFill>
                  <a:srgbClr val="0000FF"/>
                </a:solidFill>
              </a:rPr>
              <a:t>alternate function </a:t>
            </a:r>
            <a:r>
              <a:rPr lang="en-US" altLang="zh-TW" dirty="0">
                <a:solidFill>
                  <a:srgbClr val="0000FF"/>
                </a:solidFill>
              </a:rPr>
              <a:t>from the peripheral features on the device. </a:t>
            </a:r>
            <a:r>
              <a:rPr lang="en-US" altLang="zh-TW" dirty="0" smtClean="0">
                <a:solidFill>
                  <a:srgbClr val="0000FF"/>
                </a:solidFill>
              </a:rPr>
              <a:t>In general</a:t>
            </a:r>
            <a:r>
              <a:rPr lang="en-US" altLang="zh-TW" dirty="0">
                <a:solidFill>
                  <a:srgbClr val="0000FF"/>
                </a:solidFill>
              </a:rPr>
              <a:t>, when a peripheral is enabled, </a:t>
            </a:r>
            <a:r>
              <a:rPr lang="en-US" altLang="zh-TW" b="1" dirty="0">
                <a:solidFill>
                  <a:srgbClr val="0000FF"/>
                </a:solidFill>
              </a:rPr>
              <a:t>that pin may </a:t>
            </a:r>
            <a:r>
              <a:rPr lang="en-US" altLang="zh-TW" b="1" dirty="0" smtClean="0">
                <a:solidFill>
                  <a:srgbClr val="0000FF"/>
                </a:solidFill>
              </a:rPr>
              <a:t>not be </a:t>
            </a:r>
            <a:r>
              <a:rPr lang="en-US" altLang="zh-TW" b="1" dirty="0">
                <a:solidFill>
                  <a:srgbClr val="0000FF"/>
                </a:solidFill>
              </a:rPr>
              <a:t>used as a general purpose I/O pin</a:t>
            </a:r>
            <a:r>
              <a:rPr lang="en-US" altLang="zh-TW" dirty="0" smtClean="0">
                <a:solidFill>
                  <a:srgbClr val="0000FF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zh-TW" dirty="0" smtClean="0">
                <a:solidFill>
                  <a:srgbClr val="0000FF"/>
                </a:solidFill>
              </a:rPr>
              <a:t>However</a:t>
            </a:r>
            <a:r>
              <a:rPr lang="en-US" altLang="zh-TW" dirty="0">
                <a:solidFill>
                  <a:srgbClr val="0000FF"/>
                </a:solidFill>
              </a:rPr>
              <a:t>, not all bits are mapped to electrical pins. This is a choice  “by-design”.</a:t>
            </a:r>
          </a:p>
          <a:p>
            <a:endParaRPr lang="en-US" altLang="zh-TW" dirty="0" smtClean="0">
              <a:solidFill>
                <a:srgbClr val="0070C0"/>
              </a:solidFill>
              <a:latin typeface="Arial"/>
              <a:cs typeface="Arial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4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SFR of </a:t>
            </a:r>
            <a:r>
              <a:rPr lang="en-US" altLang="zh-TW" dirty="0"/>
              <a:t>PIC18F4520 </a:t>
            </a:r>
            <a:r>
              <a:rPr lang="en-US" altLang="zh-TW" dirty="0" smtClean="0"/>
              <a:t>I/O </a:t>
            </a:r>
            <a:r>
              <a:rPr lang="en-US" altLang="zh-TW" dirty="0"/>
              <a:t>ports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Each port has three registers for its operation. </a:t>
            </a:r>
            <a:r>
              <a:rPr lang="en-US" altLang="zh-TW" dirty="0" smtClean="0">
                <a:solidFill>
                  <a:srgbClr val="0000FF"/>
                </a:solidFill>
              </a:rPr>
              <a:t>These registers are:</a:t>
            </a:r>
          </a:p>
          <a:p>
            <a:pPr marL="40005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• TRIS register (data direction register)</a:t>
            </a:r>
          </a:p>
          <a:p>
            <a:pPr marL="40005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• PORT register (reads the levels on the pins of the </a:t>
            </a:r>
            <a:r>
              <a:rPr lang="en-US" altLang="zh-TW" dirty="0" smtClean="0">
                <a:solidFill>
                  <a:srgbClr val="FF0000"/>
                </a:solidFill>
              </a:rPr>
              <a:t>device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• LAT register (output latch)</a:t>
            </a:r>
          </a:p>
          <a:p>
            <a:r>
              <a:rPr lang="en-US" altLang="zh-TW" dirty="0"/>
              <a:t>The Data Latch (LAT register) is useful for </a:t>
            </a:r>
            <a:r>
              <a:rPr lang="en-US" altLang="zh-TW" dirty="0" smtClean="0"/>
              <a:t>read-modify-write  </a:t>
            </a:r>
            <a:r>
              <a:rPr lang="en-US" altLang="zh-TW" dirty="0"/>
              <a:t>operations  on  the  value  that  the  I/O  pins  </a:t>
            </a:r>
            <a:r>
              <a:rPr lang="en-US" altLang="zh-TW" dirty="0" smtClean="0"/>
              <a:t>are driving</a:t>
            </a:r>
            <a:r>
              <a:rPr lang="en-US" altLang="zh-TW" dirty="0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4413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SFR of PIC18F4520 I/O ports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>
                <a:solidFill>
                  <a:srgbClr val="0000FF"/>
                </a:solidFill>
              </a:rPr>
              <a:t>TRISx</a:t>
            </a:r>
            <a:r>
              <a:rPr lang="en-US" altLang="zh-TW" dirty="0">
                <a:solidFill>
                  <a:srgbClr val="0000FF"/>
                </a:solidFill>
              </a:rPr>
              <a:t>: each bit of this SFR programs the relevant PIN as input or output: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/>
              <a:t>A 0 means output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/>
              <a:t>A 1 means input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Example:</a:t>
            </a:r>
            <a:r>
              <a:rPr lang="en-US" altLang="zh-TW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/>
              <a:t>TRISC = 0x30; // 0x30 = 0011 0000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/>
              <a:t>RC0 to RC3:outputs;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/>
              <a:t>RC4, RC5: inputs;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/>
              <a:t>RC6, RC7:outputs;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29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SFR of PIC18F4520 I/O ports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>
                <a:solidFill>
                  <a:srgbClr val="0000FF"/>
                </a:solidFill>
              </a:rPr>
              <a:t>LATx</a:t>
            </a:r>
            <a:r>
              <a:rPr lang="en-US" altLang="zh-TW" dirty="0">
                <a:solidFill>
                  <a:srgbClr val="0000FF"/>
                </a:solidFill>
              </a:rPr>
              <a:t>: each bit of this SFR programs the output status </a:t>
            </a:r>
            <a:r>
              <a:rPr lang="en-US" altLang="zh-TW" dirty="0" smtClean="0">
                <a:solidFill>
                  <a:srgbClr val="0000FF"/>
                </a:solidFill>
              </a:rPr>
              <a:t>of the </a:t>
            </a:r>
            <a:r>
              <a:rPr lang="en-US" altLang="zh-TW" dirty="0">
                <a:solidFill>
                  <a:srgbClr val="0000FF"/>
                </a:solidFill>
              </a:rPr>
              <a:t>relevant PIN (if it is programmed as output, otherwise </a:t>
            </a:r>
            <a:r>
              <a:rPr lang="en-US" altLang="zh-TW" dirty="0" smtClean="0">
                <a:solidFill>
                  <a:srgbClr val="0000FF"/>
                </a:solidFill>
              </a:rPr>
              <a:t>itis </a:t>
            </a:r>
            <a:r>
              <a:rPr lang="en-US" altLang="zh-TW" dirty="0">
                <a:solidFill>
                  <a:srgbClr val="0000FF"/>
                </a:solidFill>
              </a:rPr>
              <a:t>ignored).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Example:</a:t>
            </a:r>
          </a:p>
          <a:p>
            <a:pPr lvl="1"/>
            <a:r>
              <a:rPr lang="en-US" altLang="zh-TW" dirty="0"/>
              <a:t>LATB = 0xe0; // 0xe0 = 1110 0000</a:t>
            </a:r>
          </a:p>
          <a:p>
            <a:pPr lvl="1"/>
            <a:r>
              <a:rPr lang="en-US" altLang="zh-TW" dirty="0"/>
              <a:t>RB0 to RB4 output 0;</a:t>
            </a:r>
          </a:p>
          <a:p>
            <a:pPr lvl="1"/>
            <a:r>
              <a:rPr lang="en-US" altLang="zh-TW" dirty="0"/>
              <a:t>RB5 to RB7 output 1.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15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SFR of PIC18F4520 I/O ports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>
                <a:solidFill>
                  <a:srgbClr val="0000FF"/>
                </a:solidFill>
              </a:rPr>
              <a:t>PORTx</a:t>
            </a:r>
            <a:r>
              <a:rPr lang="en-US" altLang="zh-TW" dirty="0">
                <a:solidFill>
                  <a:srgbClr val="0000FF"/>
                </a:solidFill>
              </a:rPr>
              <a:t>: each bit of this SFR reﬂects the </a:t>
            </a:r>
            <a:r>
              <a:rPr lang="en-US" altLang="zh-TW" b="1" dirty="0">
                <a:solidFill>
                  <a:srgbClr val="0000FF"/>
                </a:solidFill>
              </a:rPr>
              <a:t>input status </a:t>
            </a:r>
            <a:r>
              <a:rPr lang="en-US" altLang="zh-TW" dirty="0" smtClean="0">
                <a:solidFill>
                  <a:srgbClr val="0000FF"/>
                </a:solidFill>
              </a:rPr>
              <a:t>of the </a:t>
            </a:r>
            <a:r>
              <a:rPr lang="en-US" altLang="zh-TW" dirty="0">
                <a:solidFill>
                  <a:srgbClr val="0000FF"/>
                </a:solidFill>
              </a:rPr>
              <a:t>relevant PIN (if the pin is conﬁgured as input, </a:t>
            </a:r>
            <a:r>
              <a:rPr lang="en-US" altLang="zh-TW" dirty="0" smtClean="0">
                <a:solidFill>
                  <a:srgbClr val="0000FF"/>
                </a:solidFill>
              </a:rPr>
              <a:t>otherwise it </a:t>
            </a:r>
            <a:r>
              <a:rPr lang="en-US" altLang="zh-TW" dirty="0">
                <a:solidFill>
                  <a:srgbClr val="0000FF"/>
                </a:solidFill>
              </a:rPr>
              <a:t>replies the bit of the </a:t>
            </a:r>
            <a:r>
              <a:rPr lang="en-US" altLang="zh-TW" dirty="0" err="1">
                <a:solidFill>
                  <a:srgbClr val="0000FF"/>
                </a:solidFill>
              </a:rPr>
              <a:t>LATx</a:t>
            </a:r>
            <a:r>
              <a:rPr lang="en-US" altLang="zh-TW" dirty="0">
                <a:solidFill>
                  <a:srgbClr val="0000FF"/>
                </a:solidFill>
              </a:rPr>
              <a:t> register</a:t>
            </a:r>
            <a:r>
              <a:rPr lang="en-US" altLang="zh-TW" dirty="0" smtClean="0">
                <a:solidFill>
                  <a:srgbClr val="0000FF"/>
                </a:solidFill>
              </a:rPr>
              <a:t>):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Example:</a:t>
            </a:r>
          </a:p>
          <a:p>
            <a:pPr marL="400050" lvl="1" indent="0">
              <a:buNone/>
            </a:pPr>
            <a:r>
              <a:rPr lang="en-US" altLang="zh-TW" dirty="0" smtClean="0"/>
              <a:t>	Let </a:t>
            </a:r>
            <a:r>
              <a:rPr lang="en-US" altLang="zh-TW" dirty="0"/>
              <a:t>us </a:t>
            </a:r>
            <a:r>
              <a:rPr lang="en-US" altLang="zh-TW" dirty="0" smtClean="0"/>
              <a:t>read into </a:t>
            </a:r>
            <a:r>
              <a:rPr lang="en-US" altLang="zh-TW" dirty="0"/>
              <a:t>button variable, the status of the </a:t>
            </a:r>
            <a:r>
              <a:rPr lang="en-US" altLang="zh-TW" dirty="0" smtClean="0"/>
              <a:t>RA5 input </a:t>
            </a:r>
            <a:r>
              <a:rPr lang="en-US" altLang="zh-TW" dirty="0"/>
              <a:t>pin:</a:t>
            </a:r>
          </a:p>
          <a:p>
            <a:pPr marL="400050" lvl="1" indent="0">
              <a:buNone/>
            </a:pPr>
            <a:r>
              <a:rPr lang="en-US" altLang="zh-TW" dirty="0" smtClean="0"/>
              <a:t> 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button = (PORTA &amp; 0x20) </a:t>
            </a:r>
            <a:r>
              <a:rPr lang="en-US" altLang="zh-TW" dirty="0" smtClean="0"/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295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SFR of PIC18F4520 I/O ports </a:t>
            </a:r>
            <a:r>
              <a:rPr lang="en-US" altLang="zh-TW" dirty="0" smtClean="0"/>
              <a:t>: </a:t>
            </a:r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>
                <a:solidFill>
                  <a:srgbClr val="0000FF"/>
                </a:solidFill>
              </a:rPr>
              <a:t>TRISx</a:t>
            </a:r>
            <a:r>
              <a:rPr lang="en-US" altLang="zh-TW" dirty="0">
                <a:solidFill>
                  <a:srgbClr val="0000FF"/>
                </a:solidFill>
              </a:rPr>
              <a:t>: programs the relevant PIN as input or output: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dirty="0"/>
              <a:t>0</a:t>
            </a:r>
            <a:r>
              <a:rPr lang="en-US" altLang="zh-TW" dirty="0"/>
              <a:t> means </a:t>
            </a:r>
            <a:r>
              <a:rPr lang="en-US" altLang="zh-TW" b="1" dirty="0"/>
              <a:t>output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dirty="0"/>
              <a:t>1</a:t>
            </a:r>
            <a:r>
              <a:rPr lang="en-US" altLang="zh-TW" dirty="0"/>
              <a:t> means </a:t>
            </a:r>
            <a:r>
              <a:rPr lang="en-US" altLang="zh-TW" b="1" dirty="0"/>
              <a:t>input</a:t>
            </a:r>
          </a:p>
          <a:p>
            <a:r>
              <a:rPr lang="en-US" altLang="zh-TW" b="1" dirty="0" err="1">
                <a:solidFill>
                  <a:srgbClr val="FF0000"/>
                </a:solidFill>
              </a:rPr>
              <a:t>LATx</a:t>
            </a:r>
            <a:r>
              <a:rPr lang="en-US" altLang="zh-TW" b="1" dirty="0">
                <a:solidFill>
                  <a:srgbClr val="FF0000"/>
                </a:solidFill>
              </a:rPr>
              <a:t>: output status </a:t>
            </a:r>
            <a:r>
              <a:rPr lang="en-US" altLang="zh-TW" dirty="0">
                <a:solidFill>
                  <a:srgbClr val="FF0000"/>
                </a:solidFill>
              </a:rPr>
              <a:t>of the relevant PIN (if it </a:t>
            </a:r>
            <a:r>
              <a:rPr lang="en-US" altLang="zh-TW" dirty="0" smtClean="0">
                <a:solidFill>
                  <a:srgbClr val="FF0000"/>
                </a:solidFill>
              </a:rPr>
              <a:t>is programmed </a:t>
            </a:r>
            <a:r>
              <a:rPr lang="en-US" altLang="zh-TW" dirty="0">
                <a:solidFill>
                  <a:srgbClr val="FF0000"/>
                </a:solidFill>
              </a:rPr>
              <a:t>as output, otherwise it is ignored).</a:t>
            </a:r>
          </a:p>
          <a:p>
            <a:r>
              <a:rPr lang="en-US" altLang="zh-TW" b="1" dirty="0" err="1">
                <a:solidFill>
                  <a:srgbClr val="0000FF"/>
                </a:solidFill>
              </a:rPr>
              <a:t>PORTx</a:t>
            </a:r>
            <a:r>
              <a:rPr lang="en-US" altLang="zh-TW" b="1" dirty="0">
                <a:solidFill>
                  <a:srgbClr val="0000FF"/>
                </a:solidFill>
              </a:rPr>
              <a:t>: input status </a:t>
            </a:r>
            <a:r>
              <a:rPr lang="en-US" altLang="zh-TW" dirty="0">
                <a:solidFill>
                  <a:srgbClr val="0000FF"/>
                </a:solidFill>
              </a:rPr>
              <a:t>of the relevant PINs (if the pin </a:t>
            </a:r>
            <a:r>
              <a:rPr lang="en-US" altLang="zh-TW" dirty="0" smtClean="0">
                <a:solidFill>
                  <a:srgbClr val="0000FF"/>
                </a:solidFill>
              </a:rPr>
              <a:t>is conﬁgured </a:t>
            </a:r>
            <a:r>
              <a:rPr lang="en-US" altLang="zh-TW" dirty="0">
                <a:solidFill>
                  <a:srgbClr val="0000FF"/>
                </a:solidFill>
              </a:rPr>
              <a:t>as input, otherwise it replies the bit of the </a:t>
            </a:r>
            <a:r>
              <a:rPr lang="en-US" altLang="zh-TW" dirty="0" err="1" smtClean="0">
                <a:solidFill>
                  <a:srgbClr val="0000FF"/>
                </a:solidFill>
              </a:rPr>
              <a:t>LATx</a:t>
            </a:r>
            <a:r>
              <a:rPr lang="en-US" altLang="zh-TW" dirty="0" smtClean="0">
                <a:solidFill>
                  <a:srgbClr val="0000FF"/>
                </a:solidFill>
              </a:rPr>
              <a:t> register</a:t>
            </a:r>
            <a:r>
              <a:rPr lang="en-US" altLang="zh-TW" dirty="0">
                <a:solidFill>
                  <a:srgbClr val="0000FF"/>
                </a:solidFill>
              </a:rPr>
              <a:t>)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81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 smtClean="0"/>
              <a:t>Outline</a:t>
            </a:r>
            <a:endParaRPr lang="zh-TW" altLang="en-US" sz="48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Digital I/O Introduction</a:t>
            </a:r>
          </a:p>
          <a:p>
            <a:r>
              <a:rPr lang="en-US" altLang="zh-TW" dirty="0" smtClean="0"/>
              <a:t>I/O ports of </a:t>
            </a:r>
            <a:r>
              <a:rPr lang="en-US" altLang="zh-TW" dirty="0" smtClean="0"/>
              <a:t>PIC18F4520</a:t>
            </a:r>
          </a:p>
          <a:p>
            <a:r>
              <a:rPr lang="en-US" altLang="zh-TW" dirty="0"/>
              <a:t>Bit Field Manipulation</a:t>
            </a:r>
            <a:endParaRPr lang="en-US" altLang="zh-TW" dirty="0" smtClean="0"/>
          </a:p>
          <a:p>
            <a:r>
              <a:rPr lang="en-US" altLang="zh-TW" dirty="0" smtClean="0"/>
              <a:t>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100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Features of PORTA register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The </a:t>
            </a:r>
            <a:r>
              <a:rPr lang="en-US" altLang="zh-TW" b="1" dirty="0" smtClean="0">
                <a:solidFill>
                  <a:srgbClr val="0000FF"/>
                </a:solidFill>
              </a:rPr>
              <a:t>RA4</a:t>
            </a:r>
            <a:r>
              <a:rPr lang="en-US" altLang="zh-TW" dirty="0" smtClean="0">
                <a:solidFill>
                  <a:srgbClr val="0000FF"/>
                </a:solidFill>
              </a:rPr>
              <a:t> pin is multiplexed with the Timer0 module.</a:t>
            </a:r>
          </a:p>
          <a:p>
            <a:r>
              <a:rPr lang="en-US" altLang="zh-TW" dirty="0" smtClean="0">
                <a:solidFill>
                  <a:srgbClr val="0000FF"/>
                </a:solidFill>
              </a:rPr>
              <a:t>Pins </a:t>
            </a:r>
            <a:r>
              <a:rPr lang="en-US" altLang="zh-TW" b="1" dirty="0" smtClean="0">
                <a:solidFill>
                  <a:srgbClr val="0000FF"/>
                </a:solidFill>
              </a:rPr>
              <a:t>RA6 and RA7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are multiplexed with the main oscillator </a:t>
            </a:r>
            <a:r>
              <a:rPr lang="en-US" altLang="zh-TW" dirty="0" smtClean="0">
                <a:solidFill>
                  <a:srgbClr val="0000FF"/>
                </a:solidFill>
              </a:rPr>
              <a:t>pins.</a:t>
            </a:r>
          </a:p>
          <a:p>
            <a:r>
              <a:rPr lang="en-US" altLang="zh-TW" dirty="0">
                <a:solidFill>
                  <a:srgbClr val="0000FF"/>
                </a:solidFill>
              </a:rPr>
              <a:t>The  </a:t>
            </a:r>
            <a:r>
              <a:rPr lang="en-US" altLang="zh-TW" dirty="0" smtClean="0">
                <a:solidFill>
                  <a:srgbClr val="0000FF"/>
                </a:solidFill>
              </a:rPr>
              <a:t>other </a:t>
            </a:r>
            <a:r>
              <a:rPr lang="en-US" altLang="zh-TW" dirty="0">
                <a:solidFill>
                  <a:srgbClr val="0000FF"/>
                </a:solidFill>
              </a:rPr>
              <a:t>PORTA </a:t>
            </a:r>
            <a:r>
              <a:rPr lang="en-US" altLang="zh-TW" dirty="0" smtClean="0">
                <a:solidFill>
                  <a:srgbClr val="0000FF"/>
                </a:solidFill>
              </a:rPr>
              <a:t>pins are multiplexed with </a:t>
            </a:r>
            <a:r>
              <a:rPr lang="en-US" altLang="zh-TW" b="1" dirty="0" smtClean="0">
                <a:solidFill>
                  <a:srgbClr val="0000FF"/>
                </a:solidFill>
              </a:rPr>
              <a:t>analog </a:t>
            </a:r>
            <a:r>
              <a:rPr lang="en-US" altLang="zh-TW" b="1" dirty="0">
                <a:solidFill>
                  <a:srgbClr val="0000FF"/>
                </a:solidFill>
              </a:rPr>
              <a:t>inputs</a:t>
            </a:r>
            <a:r>
              <a:rPr lang="en-US" altLang="zh-TW" dirty="0">
                <a:solidFill>
                  <a:srgbClr val="0000FF"/>
                </a:solidFill>
              </a:rPr>
              <a:t>(RA3:RA0 and </a:t>
            </a:r>
            <a:r>
              <a:rPr lang="en-US" altLang="zh-TW" dirty="0" smtClean="0">
                <a:solidFill>
                  <a:srgbClr val="0000FF"/>
                </a:solidFill>
              </a:rPr>
              <a:t>RA5)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47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Features of </a:t>
            </a:r>
            <a:r>
              <a:rPr lang="en-US" altLang="zh-TW" dirty="0" smtClean="0"/>
              <a:t>PORTB </a:t>
            </a:r>
            <a:r>
              <a:rPr lang="en-US" altLang="zh-TW" dirty="0"/>
              <a:t>register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Each of the PORTB pins has a weak internal </a:t>
            </a:r>
            <a:r>
              <a:rPr lang="en-US" altLang="zh-TW" b="1" dirty="0">
                <a:solidFill>
                  <a:srgbClr val="FF0000"/>
                </a:solidFill>
              </a:rPr>
              <a:t>pull-up</a:t>
            </a:r>
            <a:r>
              <a:rPr lang="en-US" altLang="zh-TW" dirty="0">
                <a:solidFill>
                  <a:srgbClr val="FF0000"/>
                </a:solidFill>
              </a:rPr>
              <a:t>. </a:t>
            </a:r>
            <a:r>
              <a:rPr lang="en-US" altLang="zh-TW" dirty="0" smtClean="0">
                <a:solidFill>
                  <a:srgbClr val="FF0000"/>
                </a:solidFill>
              </a:rPr>
              <a:t>The weak </a:t>
            </a:r>
            <a:r>
              <a:rPr lang="en-US" altLang="zh-TW" dirty="0">
                <a:solidFill>
                  <a:srgbClr val="FF0000"/>
                </a:solidFill>
              </a:rPr>
              <a:t>pull-up is automatically turned off when the </a:t>
            </a:r>
            <a:r>
              <a:rPr lang="en-US" altLang="zh-TW" dirty="0" smtClean="0">
                <a:solidFill>
                  <a:srgbClr val="FF0000"/>
                </a:solidFill>
              </a:rPr>
              <a:t>port pin </a:t>
            </a:r>
            <a:r>
              <a:rPr lang="en-US" altLang="zh-TW" dirty="0">
                <a:solidFill>
                  <a:srgbClr val="FF0000"/>
                </a:solidFill>
              </a:rPr>
              <a:t>is </a:t>
            </a:r>
            <a:r>
              <a:rPr lang="en-US" altLang="zh-TW" dirty="0" smtClean="0">
                <a:solidFill>
                  <a:srgbClr val="FF0000"/>
                </a:solidFill>
              </a:rPr>
              <a:t>configured as an output.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0000FF"/>
                </a:solidFill>
              </a:rPr>
              <a:t>Four </a:t>
            </a:r>
            <a:r>
              <a:rPr lang="en-US" altLang="zh-TW" dirty="0">
                <a:solidFill>
                  <a:srgbClr val="0000FF"/>
                </a:solidFill>
              </a:rPr>
              <a:t>of the PORTB pins (</a:t>
            </a:r>
            <a:r>
              <a:rPr lang="en-US" altLang="zh-TW" b="1" dirty="0">
                <a:solidFill>
                  <a:srgbClr val="0000FF"/>
                </a:solidFill>
              </a:rPr>
              <a:t>RB7:RB4</a:t>
            </a:r>
            <a:r>
              <a:rPr lang="en-US" altLang="zh-TW" dirty="0">
                <a:solidFill>
                  <a:srgbClr val="0000FF"/>
                </a:solidFill>
              </a:rPr>
              <a:t>) have an </a:t>
            </a:r>
            <a:r>
              <a:rPr lang="en-US" altLang="zh-TW" b="1" dirty="0" smtClean="0">
                <a:solidFill>
                  <a:srgbClr val="0000FF"/>
                </a:solidFill>
              </a:rPr>
              <a:t>interrupt-on-change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feature. Only pins configured as </a:t>
            </a:r>
            <a:r>
              <a:rPr lang="en-US" altLang="zh-TW" b="1" dirty="0">
                <a:solidFill>
                  <a:srgbClr val="0000FF"/>
                </a:solidFill>
              </a:rPr>
              <a:t>inputs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can cause  </a:t>
            </a:r>
            <a:r>
              <a:rPr lang="en-US" altLang="zh-TW" dirty="0">
                <a:solidFill>
                  <a:srgbClr val="0000FF"/>
                </a:solidFill>
              </a:rPr>
              <a:t>this  interrupt  to  </a:t>
            </a:r>
            <a:r>
              <a:rPr lang="en-US" altLang="zh-TW" dirty="0" smtClean="0">
                <a:solidFill>
                  <a:srgbClr val="0000FF"/>
                </a:solidFill>
              </a:rPr>
              <a:t>occur.</a:t>
            </a:r>
          </a:p>
          <a:p>
            <a:r>
              <a:rPr lang="en-US" altLang="zh-TW" b="1" dirty="0">
                <a:solidFill>
                  <a:srgbClr val="0000FF"/>
                </a:solidFill>
              </a:rPr>
              <a:t>RB3</a:t>
            </a:r>
            <a:r>
              <a:rPr lang="en-US" altLang="zh-TW" dirty="0">
                <a:solidFill>
                  <a:srgbClr val="0000FF"/>
                </a:solidFill>
              </a:rPr>
              <a:t>  can  be  configured  by  the  configuration  </a:t>
            </a:r>
            <a:r>
              <a:rPr lang="en-US" altLang="zh-TW" dirty="0" smtClean="0">
                <a:solidFill>
                  <a:srgbClr val="0000FF"/>
                </a:solidFill>
              </a:rPr>
              <a:t>bit,CCP2MX</a:t>
            </a:r>
            <a:r>
              <a:rPr lang="en-US" altLang="zh-TW" dirty="0">
                <a:solidFill>
                  <a:srgbClr val="0000FF"/>
                </a:solidFill>
              </a:rPr>
              <a:t>, as the alternate peripheral pin for the </a:t>
            </a:r>
            <a:r>
              <a:rPr lang="en-US" altLang="zh-TW" dirty="0" smtClean="0">
                <a:solidFill>
                  <a:srgbClr val="0000FF"/>
                </a:solidFill>
              </a:rPr>
              <a:t>CCP2 module </a:t>
            </a:r>
            <a:r>
              <a:rPr lang="en-US" altLang="zh-TW" dirty="0">
                <a:solidFill>
                  <a:srgbClr val="0000FF"/>
                </a:solidFill>
              </a:rPr>
              <a:t>(CCP2MX = 0).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586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Features of </a:t>
            </a:r>
            <a:r>
              <a:rPr lang="en-US" altLang="zh-TW" dirty="0" smtClean="0"/>
              <a:t>PORTC </a:t>
            </a:r>
            <a:r>
              <a:rPr lang="en-US" altLang="zh-TW" dirty="0"/>
              <a:t>register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PORTC is </a:t>
            </a:r>
            <a:r>
              <a:rPr lang="en-US" altLang="zh-TW" dirty="0" smtClean="0">
                <a:solidFill>
                  <a:srgbClr val="0000FF"/>
                </a:solidFill>
              </a:rPr>
              <a:t>multiplexed </a:t>
            </a:r>
            <a:r>
              <a:rPr lang="en-US" altLang="zh-TW" dirty="0">
                <a:solidFill>
                  <a:srgbClr val="0000FF"/>
                </a:solidFill>
              </a:rPr>
              <a:t>with several peripheral </a:t>
            </a:r>
            <a:r>
              <a:rPr lang="en-US" altLang="zh-TW" dirty="0" smtClean="0">
                <a:solidFill>
                  <a:srgbClr val="0000FF"/>
                </a:solidFill>
              </a:rPr>
              <a:t>functions, like timer1, USART, MSSP(Refer </a:t>
            </a:r>
            <a:r>
              <a:rPr lang="en-US" altLang="zh-TW" dirty="0" smtClean="0">
                <a:solidFill>
                  <a:srgbClr val="0000FF"/>
                </a:solidFill>
              </a:rPr>
              <a:t>data sheet Table </a:t>
            </a:r>
            <a:r>
              <a:rPr lang="en-US" altLang="zh-TW" dirty="0">
                <a:solidFill>
                  <a:srgbClr val="0000FF"/>
                </a:solidFill>
              </a:rPr>
              <a:t>10-5</a:t>
            </a:r>
            <a:r>
              <a:rPr lang="en-US" altLang="zh-TW" dirty="0" smtClean="0">
                <a:solidFill>
                  <a:srgbClr val="0000FF"/>
                </a:solidFill>
              </a:rPr>
              <a:t>).</a:t>
            </a:r>
          </a:p>
          <a:p>
            <a:r>
              <a:rPr lang="en-US" altLang="zh-TW" dirty="0">
                <a:solidFill>
                  <a:srgbClr val="0000FF"/>
                </a:solidFill>
              </a:rPr>
              <a:t>When  enabling  peripheral  functions,  care  should  </a:t>
            </a:r>
            <a:r>
              <a:rPr lang="en-US" altLang="zh-TW" dirty="0" smtClean="0">
                <a:solidFill>
                  <a:srgbClr val="0000FF"/>
                </a:solidFill>
              </a:rPr>
              <a:t>be taken </a:t>
            </a:r>
            <a:r>
              <a:rPr lang="en-US" altLang="zh-TW" dirty="0">
                <a:solidFill>
                  <a:srgbClr val="0000FF"/>
                </a:solidFill>
              </a:rPr>
              <a:t>in defining TRIS bits for each PORTC pin.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 Slave 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A </a:t>
            </a:r>
            <a:r>
              <a:rPr lang="en-US" altLang="zh-TW" b="1" dirty="0">
                <a:solidFill>
                  <a:srgbClr val="0000FF"/>
                </a:solidFill>
              </a:rPr>
              <a:t>parallel slave port</a:t>
            </a:r>
            <a:r>
              <a:rPr lang="en-US" altLang="zh-TW" dirty="0">
                <a:solidFill>
                  <a:srgbClr val="0000FF"/>
                </a:solidFill>
              </a:rPr>
              <a:t> (PSP) is an </a:t>
            </a:r>
            <a:r>
              <a:rPr lang="en-US" altLang="zh-TW" dirty="0" smtClean="0">
                <a:solidFill>
                  <a:srgbClr val="0000FF"/>
                </a:solidFill>
              </a:rPr>
              <a:t>interface allows </a:t>
            </a:r>
            <a:r>
              <a:rPr lang="en-US" altLang="zh-TW" dirty="0">
                <a:solidFill>
                  <a:srgbClr val="0000FF"/>
                </a:solidFill>
              </a:rPr>
              <a:t>8-bit asynchronous bidirectional data transfer between the PIC and external devices, 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The external microprocessor </a:t>
            </a:r>
            <a:r>
              <a:rPr lang="en-US" altLang="zh-TW" dirty="0" smtClean="0">
                <a:solidFill>
                  <a:srgbClr val="0000FF"/>
                </a:solidFill>
              </a:rPr>
              <a:t>can read </a:t>
            </a:r>
            <a:r>
              <a:rPr lang="en-US" altLang="zh-TW" dirty="0">
                <a:solidFill>
                  <a:srgbClr val="0000FF"/>
                </a:solidFill>
              </a:rPr>
              <a:t>or write the </a:t>
            </a:r>
            <a:r>
              <a:rPr lang="en-US" altLang="zh-TW" b="1" dirty="0">
                <a:solidFill>
                  <a:srgbClr val="0000FF"/>
                </a:solidFill>
              </a:rPr>
              <a:t>PORTD</a:t>
            </a:r>
            <a:r>
              <a:rPr lang="en-US" altLang="zh-TW" dirty="0">
                <a:solidFill>
                  <a:srgbClr val="0000FF"/>
                </a:solidFill>
              </a:rPr>
              <a:t> latch as an 8-bit latch</a:t>
            </a:r>
            <a:r>
              <a:rPr lang="en-US" altLang="zh-TW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altLang="zh-TW" dirty="0">
                <a:solidFill>
                  <a:srgbClr val="0000FF"/>
                </a:solidFill>
              </a:rPr>
              <a:t> TRISE  register  (TRISE&lt;2:0&gt;)  must  be  </a:t>
            </a:r>
            <a:r>
              <a:rPr lang="en-US" altLang="zh-TW" dirty="0" smtClean="0">
                <a:solidFill>
                  <a:srgbClr val="0000FF"/>
                </a:solidFill>
              </a:rPr>
              <a:t>config</a:t>
            </a:r>
            <a:r>
              <a:rPr lang="en-US" altLang="zh-TW" dirty="0">
                <a:solidFill>
                  <a:srgbClr val="0000FF"/>
                </a:solidFill>
              </a:rPr>
              <a:t>u</a:t>
            </a:r>
            <a:r>
              <a:rPr lang="en-US" altLang="zh-TW" dirty="0" smtClean="0">
                <a:solidFill>
                  <a:srgbClr val="0000FF"/>
                </a:solidFill>
              </a:rPr>
              <a:t>red </a:t>
            </a:r>
            <a:r>
              <a:rPr lang="en-US" altLang="zh-TW" dirty="0">
                <a:solidFill>
                  <a:srgbClr val="0000FF"/>
                </a:solidFill>
              </a:rPr>
              <a:t>as  inputs  (set</a:t>
            </a:r>
            <a:r>
              <a:rPr lang="en-US" altLang="zh-TW" dirty="0" smtClean="0">
                <a:solidFill>
                  <a:srgbClr val="0000FF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229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Features of </a:t>
            </a:r>
            <a:r>
              <a:rPr lang="en-US" altLang="zh-TW" dirty="0" smtClean="0"/>
              <a:t>PORTD </a:t>
            </a:r>
            <a:r>
              <a:rPr lang="en-US" altLang="zh-TW" dirty="0"/>
              <a:t>register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Three of the PORTD pins are multiplexed with </a:t>
            </a:r>
            <a:r>
              <a:rPr lang="en-US" altLang="zh-TW" dirty="0" smtClean="0">
                <a:solidFill>
                  <a:srgbClr val="0000FF"/>
                </a:solidFill>
              </a:rPr>
              <a:t>outputs P1B</a:t>
            </a:r>
            <a:r>
              <a:rPr lang="en-US" altLang="zh-TW" dirty="0">
                <a:solidFill>
                  <a:srgbClr val="0000FF"/>
                </a:solidFill>
              </a:rPr>
              <a:t>, P1C and </a:t>
            </a:r>
            <a:r>
              <a:rPr lang="en-US" altLang="zh-TW" dirty="0" smtClean="0">
                <a:solidFill>
                  <a:srgbClr val="0000FF"/>
                </a:solidFill>
              </a:rPr>
              <a:t>P1D(RD5,RD6 and RD7) </a:t>
            </a:r>
            <a:r>
              <a:rPr lang="en-US" altLang="zh-TW" dirty="0">
                <a:solidFill>
                  <a:srgbClr val="0000FF"/>
                </a:solidFill>
              </a:rPr>
              <a:t>of the enhanced CCP module</a:t>
            </a:r>
            <a:r>
              <a:rPr lang="en-US" altLang="zh-TW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altLang="zh-TW" dirty="0">
                <a:solidFill>
                  <a:srgbClr val="0000FF"/>
                </a:solidFill>
              </a:rPr>
              <a:t>PORTD can also be configured as an 8-bit wide </a:t>
            </a:r>
            <a:r>
              <a:rPr lang="en-US" altLang="zh-TW" dirty="0" smtClean="0">
                <a:solidFill>
                  <a:srgbClr val="0000FF"/>
                </a:solidFill>
              </a:rPr>
              <a:t>micro-processor </a:t>
            </a:r>
            <a:r>
              <a:rPr lang="en-US" altLang="zh-TW" dirty="0">
                <a:solidFill>
                  <a:srgbClr val="0000FF"/>
                </a:solidFill>
              </a:rPr>
              <a:t>port (Parallel Slave Port) by setting </a:t>
            </a:r>
            <a:r>
              <a:rPr lang="en-US" altLang="zh-TW" dirty="0" smtClean="0">
                <a:solidFill>
                  <a:srgbClr val="0000FF"/>
                </a:solidFill>
              </a:rPr>
              <a:t>control bit, PSPMODE(TRISE&lt;4</a:t>
            </a:r>
            <a:r>
              <a:rPr lang="en-US" altLang="zh-TW" dirty="0">
                <a:solidFill>
                  <a:srgbClr val="0000FF"/>
                </a:solidFill>
              </a:rPr>
              <a:t>&gt;).  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59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Features of </a:t>
            </a:r>
            <a:r>
              <a:rPr lang="en-US" altLang="zh-TW" dirty="0" smtClean="0"/>
              <a:t>PORTE </a:t>
            </a:r>
            <a:r>
              <a:rPr lang="en-US" altLang="zh-TW" dirty="0"/>
              <a:t>register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For </a:t>
            </a:r>
            <a:r>
              <a:rPr lang="en-US" altLang="zh-TW" dirty="0" smtClean="0">
                <a:solidFill>
                  <a:srgbClr val="FF0000"/>
                </a:solidFill>
              </a:rPr>
              <a:t>40 pin devices, </a:t>
            </a:r>
            <a:r>
              <a:rPr lang="en-US" altLang="zh-TW" dirty="0">
                <a:solidFill>
                  <a:srgbClr val="FF0000"/>
                </a:solidFill>
              </a:rPr>
              <a:t>PORTE </a:t>
            </a:r>
            <a:r>
              <a:rPr lang="en-US" altLang="zh-TW" dirty="0" smtClean="0">
                <a:solidFill>
                  <a:srgbClr val="FF0000"/>
                </a:solidFill>
              </a:rPr>
              <a:t>is a </a:t>
            </a:r>
            <a:r>
              <a:rPr lang="en-US" altLang="zh-TW" b="1" dirty="0" smtClean="0">
                <a:solidFill>
                  <a:srgbClr val="FF0000"/>
                </a:solidFill>
              </a:rPr>
              <a:t>4-bit wide </a:t>
            </a:r>
            <a:r>
              <a:rPr lang="en-US" altLang="zh-TW" dirty="0" smtClean="0">
                <a:solidFill>
                  <a:srgbClr val="FF0000"/>
                </a:solidFill>
              </a:rPr>
              <a:t>port.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b="1" dirty="0">
                <a:solidFill>
                  <a:srgbClr val="0000FF"/>
                </a:solidFill>
              </a:rPr>
              <a:t>Three pins </a:t>
            </a:r>
            <a:r>
              <a:rPr lang="en-US" altLang="zh-TW" dirty="0">
                <a:solidFill>
                  <a:srgbClr val="0000FF"/>
                </a:solidFill>
              </a:rPr>
              <a:t>(RE0/RD/AN5, </a:t>
            </a:r>
            <a:r>
              <a:rPr lang="en-US" altLang="zh-TW" dirty="0" smtClean="0">
                <a:solidFill>
                  <a:srgbClr val="0000FF"/>
                </a:solidFill>
              </a:rPr>
              <a:t>RE1/WR/AN6 </a:t>
            </a:r>
            <a:r>
              <a:rPr lang="en-US" altLang="zh-TW" dirty="0">
                <a:solidFill>
                  <a:srgbClr val="0000FF"/>
                </a:solidFill>
              </a:rPr>
              <a:t>and </a:t>
            </a:r>
            <a:r>
              <a:rPr lang="en-US" altLang="zh-TW" dirty="0" smtClean="0">
                <a:solidFill>
                  <a:srgbClr val="0000FF"/>
                </a:solidFill>
              </a:rPr>
              <a:t>RE2/CS/AN7</a:t>
            </a:r>
            <a:r>
              <a:rPr lang="en-US" altLang="zh-TW" dirty="0">
                <a:solidFill>
                  <a:srgbClr val="0000FF"/>
                </a:solidFill>
              </a:rPr>
              <a:t>) are individually configurable as </a:t>
            </a:r>
            <a:r>
              <a:rPr lang="en-US" altLang="zh-TW" dirty="0" smtClean="0">
                <a:solidFill>
                  <a:srgbClr val="0000FF"/>
                </a:solidFill>
              </a:rPr>
              <a:t>inputs </a:t>
            </a:r>
            <a:r>
              <a:rPr lang="en-US" altLang="zh-TW" dirty="0">
                <a:solidFill>
                  <a:srgbClr val="0000FF"/>
                </a:solidFill>
              </a:rPr>
              <a:t>or outputs</a:t>
            </a:r>
            <a:r>
              <a:rPr lang="en-US" altLang="zh-TW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The fourth pin of PORTE (MCLR/VPP/RE3) is an </a:t>
            </a:r>
            <a:r>
              <a:rPr lang="en-US" altLang="zh-TW" b="1" dirty="0" smtClean="0">
                <a:solidFill>
                  <a:srgbClr val="FF0000"/>
                </a:solidFill>
              </a:rPr>
              <a:t>input only </a:t>
            </a:r>
            <a:r>
              <a:rPr lang="en-US" altLang="zh-TW" dirty="0" smtClean="0">
                <a:solidFill>
                  <a:srgbClr val="FF0000"/>
                </a:solidFill>
              </a:rPr>
              <a:t>pin</a:t>
            </a:r>
            <a:r>
              <a:rPr lang="en-US" altLang="zh-TW" dirty="0">
                <a:solidFill>
                  <a:srgbClr val="FF0000"/>
                </a:solidFill>
              </a:rPr>
              <a:t>, RE3 also functions as </a:t>
            </a:r>
            <a:r>
              <a:rPr lang="en-US" altLang="zh-TW" dirty="0" smtClean="0">
                <a:solidFill>
                  <a:srgbClr val="FF0000"/>
                </a:solidFill>
              </a:rPr>
              <a:t>the programming </a:t>
            </a:r>
            <a:r>
              <a:rPr lang="en-US" altLang="zh-TW" dirty="0">
                <a:solidFill>
                  <a:srgbClr val="FF0000"/>
                </a:solidFill>
              </a:rPr>
              <a:t>voltage input during programming.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0000FF"/>
                </a:solidFill>
              </a:rPr>
              <a:t>The upper four bits of the TRISE register also </a:t>
            </a:r>
            <a:r>
              <a:rPr lang="en-US" altLang="zh-TW" dirty="0" smtClean="0">
                <a:solidFill>
                  <a:srgbClr val="0000FF"/>
                </a:solidFill>
              </a:rPr>
              <a:t>control the </a:t>
            </a:r>
            <a:r>
              <a:rPr lang="en-US" altLang="zh-TW" dirty="0">
                <a:solidFill>
                  <a:srgbClr val="0000FF"/>
                </a:solidFill>
              </a:rPr>
              <a:t>operation of the Parallel Slave Port</a:t>
            </a:r>
            <a:r>
              <a:rPr lang="en-US" altLang="zh-TW" dirty="0" smtClean="0">
                <a:solidFill>
                  <a:srgbClr val="0000FF"/>
                </a:solidFill>
              </a:rPr>
              <a:t>.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0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5400" b="1" dirty="0">
                <a:solidFill>
                  <a:schemeClr val="tx1"/>
                </a:solidFill>
              </a:rPr>
              <a:t>Bit Field Manipulation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8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 Field Manipulation in </a:t>
            </a:r>
            <a:r>
              <a:rPr lang="en-US" altLang="zh-TW" dirty="0" smtClean="0"/>
              <a:t>assembly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For </a:t>
            </a:r>
            <a:r>
              <a:rPr lang="en-US" altLang="zh-TW" b="1" dirty="0" smtClean="0">
                <a:solidFill>
                  <a:srgbClr val="0000FF"/>
                </a:solidFill>
              </a:rPr>
              <a:t>single bit </a:t>
            </a:r>
            <a:r>
              <a:rPr lang="en-US" altLang="zh-TW" dirty="0" smtClean="0">
                <a:solidFill>
                  <a:srgbClr val="0000FF"/>
                </a:solidFill>
              </a:rPr>
              <a:t>manipulation</a:t>
            </a:r>
          </a:p>
          <a:p>
            <a:pPr lvl="1"/>
            <a:r>
              <a:rPr lang="en-US" altLang="zh-TW" dirty="0" smtClean="0"/>
              <a:t>BCF </a:t>
            </a:r>
            <a:r>
              <a:rPr lang="en-US" altLang="zh-TW" dirty="0"/>
              <a:t>f, b, a ; clear bit b of register f </a:t>
            </a:r>
            <a:r>
              <a:rPr lang="en-US" altLang="zh-TW" dirty="0" smtClean="0"/>
              <a:t>;</a:t>
            </a:r>
            <a:r>
              <a:rPr lang="en-US" altLang="zh-TW" dirty="0"/>
              <a:t> BCF LATB,0,0 //will clear LATB bit </a:t>
            </a:r>
            <a:r>
              <a:rPr lang="en-US" altLang="zh-TW" dirty="0" smtClean="0"/>
              <a:t>0</a:t>
            </a:r>
          </a:p>
          <a:p>
            <a:pPr lvl="1"/>
            <a:r>
              <a:rPr lang="en-US" altLang="zh-TW" dirty="0" smtClean="0"/>
              <a:t>BSF </a:t>
            </a:r>
            <a:r>
              <a:rPr lang="en-US" altLang="zh-TW" dirty="0"/>
              <a:t>f, b, a ; set bit b of register f </a:t>
            </a:r>
            <a:r>
              <a:rPr lang="en-US" altLang="zh-TW" dirty="0" smtClean="0"/>
              <a:t> ;</a:t>
            </a:r>
            <a:r>
              <a:rPr lang="en-US" altLang="zh-TW" dirty="0"/>
              <a:t> BSF TRISA,5,0 //will set TRISA bit5 to </a:t>
            </a:r>
            <a:r>
              <a:rPr lang="en-US" altLang="zh-TW" dirty="0" smtClean="0"/>
              <a:t>1</a:t>
            </a:r>
          </a:p>
          <a:p>
            <a:pPr lvl="1"/>
            <a:r>
              <a:rPr lang="en-US" altLang="zh-TW" dirty="0" smtClean="0"/>
              <a:t>BTG </a:t>
            </a:r>
            <a:r>
              <a:rPr lang="en-US" altLang="zh-TW" dirty="0"/>
              <a:t>f, b, a ; toggle bit b of register </a:t>
            </a:r>
            <a:r>
              <a:rPr lang="en-US" altLang="zh-TW" dirty="0" smtClean="0"/>
              <a:t>f ;</a:t>
            </a:r>
            <a:r>
              <a:rPr lang="en-US" altLang="zh-TW" dirty="0"/>
              <a:t> BTG LATC,3,0//will toggle LATC bit </a:t>
            </a:r>
            <a:r>
              <a:rPr lang="en-US" altLang="zh-TW" dirty="0" smtClean="0"/>
              <a:t>3</a:t>
            </a:r>
          </a:p>
          <a:p>
            <a:r>
              <a:rPr lang="en-US" altLang="zh-TW" dirty="0" smtClean="0">
                <a:solidFill>
                  <a:srgbClr val="0000FF"/>
                </a:solidFill>
              </a:rPr>
              <a:t>For </a:t>
            </a:r>
            <a:r>
              <a:rPr lang="en-US" altLang="zh-TW" b="1" dirty="0" smtClean="0">
                <a:solidFill>
                  <a:srgbClr val="0000FF"/>
                </a:solidFill>
              </a:rPr>
              <a:t>multiple </a:t>
            </a:r>
            <a:r>
              <a:rPr lang="en-US" altLang="zh-TW" b="1" dirty="0">
                <a:solidFill>
                  <a:srgbClr val="0000FF"/>
                </a:solidFill>
              </a:rPr>
              <a:t>bit </a:t>
            </a:r>
            <a:r>
              <a:rPr lang="en-US" altLang="zh-TW" dirty="0" smtClean="0">
                <a:solidFill>
                  <a:srgbClr val="0000FF"/>
                </a:solidFill>
              </a:rPr>
              <a:t>manipulation</a:t>
            </a:r>
          </a:p>
          <a:p>
            <a:pPr lvl="1"/>
            <a:r>
              <a:rPr lang="en-US" altLang="zh-TW" dirty="0" smtClean="0"/>
              <a:t>Clear bit: use </a:t>
            </a:r>
            <a:r>
              <a:rPr lang="en-US" altLang="zh-TW" b="1" dirty="0" smtClean="0"/>
              <a:t>AND</a:t>
            </a:r>
            <a:r>
              <a:rPr lang="en-US" altLang="zh-TW" dirty="0" smtClean="0"/>
              <a:t> operation </a:t>
            </a:r>
          </a:p>
          <a:p>
            <a:pPr lvl="1"/>
            <a:r>
              <a:rPr lang="en-US" altLang="zh-TW" dirty="0" smtClean="0"/>
              <a:t>Set bit: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 </a:t>
            </a:r>
            <a:r>
              <a:rPr lang="en-US" altLang="zh-TW" b="1" dirty="0" smtClean="0"/>
              <a:t>OR</a:t>
            </a:r>
            <a:r>
              <a:rPr lang="en-US" altLang="zh-TW" dirty="0" smtClean="0"/>
              <a:t> operation</a:t>
            </a:r>
          </a:p>
          <a:p>
            <a:pPr lvl="1"/>
            <a:r>
              <a:rPr lang="en-US" altLang="zh-TW" dirty="0" smtClean="0"/>
              <a:t>Toggle bit: use </a:t>
            </a:r>
            <a:r>
              <a:rPr lang="en-US" altLang="zh-TW" b="1" dirty="0" smtClean="0"/>
              <a:t>XOR</a:t>
            </a:r>
            <a:r>
              <a:rPr lang="en-US" altLang="zh-TW" dirty="0" smtClean="0"/>
              <a:t> operation</a:t>
            </a: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08317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 Field </a:t>
            </a:r>
            <a:r>
              <a:rPr lang="en-US" altLang="zh-TW" dirty="0" smtClean="0"/>
              <a:t>Manipulation in 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The processor-specific header file includes a structure definition that allows the user to access individual bits of a register by 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appending </a:t>
            </a:r>
            <a:r>
              <a:rPr lang="en-US" altLang="zh-TW" dirty="0">
                <a:solidFill>
                  <a:srgbClr val="0000FF"/>
                </a:solidFill>
              </a:rPr>
              <a:t>bits to the register name 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appending </a:t>
            </a:r>
            <a:r>
              <a:rPr lang="en-US" altLang="zh-TW" dirty="0">
                <a:solidFill>
                  <a:srgbClr val="0000FF"/>
                </a:solidFill>
              </a:rPr>
              <a:t>a period to the symbol resulted in step 1 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specifying </a:t>
            </a:r>
            <a:r>
              <a:rPr lang="en-US" altLang="zh-TW" dirty="0">
                <a:solidFill>
                  <a:srgbClr val="0000FF"/>
                </a:solidFill>
              </a:rPr>
              <a:t>the bit name after the </a:t>
            </a:r>
            <a:r>
              <a:rPr lang="en-US" altLang="zh-TW" dirty="0" smtClean="0">
                <a:solidFill>
                  <a:srgbClr val="0000FF"/>
                </a:solidFill>
              </a:rPr>
              <a:t>period</a:t>
            </a:r>
          </a:p>
          <a:p>
            <a:r>
              <a:rPr lang="en-US" altLang="zh-TW" dirty="0" smtClean="0">
                <a:solidFill>
                  <a:srgbClr val="0000FF"/>
                </a:solidFill>
              </a:rPr>
              <a:t>Example</a:t>
            </a:r>
          </a:p>
          <a:p>
            <a:pPr lvl="1"/>
            <a:r>
              <a:rPr lang="en-US" altLang="zh-TW" dirty="0"/>
              <a:t>PORTB</a:t>
            </a:r>
            <a:r>
              <a:rPr lang="en-US" altLang="zh-TW" b="1" dirty="0"/>
              <a:t>bits.RB0</a:t>
            </a:r>
            <a:r>
              <a:rPr lang="en-US" altLang="zh-TW" dirty="0"/>
              <a:t> = 1; /* pull PORTB bit 0 to high </a:t>
            </a:r>
            <a:r>
              <a:rPr lang="en-US" altLang="zh-TW" dirty="0" smtClean="0"/>
              <a:t>*/</a:t>
            </a:r>
          </a:p>
          <a:p>
            <a:pPr lvl="1"/>
            <a:r>
              <a:rPr lang="en-US" altLang="zh-TW" dirty="0" smtClean="0"/>
              <a:t>LATB</a:t>
            </a:r>
            <a:r>
              <a:rPr lang="en-US" altLang="zh-TW" b="1" dirty="0" smtClean="0"/>
              <a:t>bits.LATB0 </a:t>
            </a:r>
            <a:r>
              <a:rPr lang="en-US" altLang="zh-TW" dirty="0" smtClean="0"/>
              <a:t>= 0;/* pull LATB bit 0 to low*/</a:t>
            </a:r>
          </a:p>
          <a:p>
            <a:pPr lvl="1"/>
            <a:r>
              <a:rPr lang="en-US" altLang="zh-TW" dirty="0"/>
              <a:t>TRISB</a:t>
            </a:r>
            <a:r>
              <a:rPr lang="en-US" altLang="zh-TW" b="1" dirty="0"/>
              <a:t>bits.TRISB0</a:t>
            </a:r>
            <a:r>
              <a:rPr lang="en-US" altLang="zh-TW" dirty="0"/>
              <a:t> = </a:t>
            </a:r>
            <a:r>
              <a:rPr lang="en-US" altLang="zh-TW" dirty="0" smtClean="0"/>
              <a:t>0;</a:t>
            </a:r>
            <a:r>
              <a:rPr lang="en-US" altLang="zh-TW" dirty="0"/>
              <a:t> ;/* pull </a:t>
            </a:r>
            <a:r>
              <a:rPr lang="en-US" altLang="zh-TW" dirty="0" smtClean="0"/>
              <a:t>TRISB </a:t>
            </a:r>
            <a:r>
              <a:rPr lang="en-US" altLang="zh-TW" dirty="0"/>
              <a:t>bit 0 to low</a:t>
            </a:r>
            <a:r>
              <a:rPr lang="en-US" altLang="zh-TW" dirty="0" smtClean="0"/>
              <a:t>*/</a:t>
            </a:r>
          </a:p>
          <a:p>
            <a:pPr lvl="1"/>
            <a:r>
              <a:rPr lang="en-US" altLang="zh-TW" dirty="0" err="1"/>
              <a:t>STATUS</a:t>
            </a:r>
            <a:r>
              <a:rPr lang="en-US" altLang="zh-TW" b="1" dirty="0" err="1"/>
              <a:t>bits.C</a:t>
            </a:r>
            <a:r>
              <a:rPr lang="en-US" altLang="zh-TW" dirty="0"/>
              <a:t> = 0; /* clear the C flag to 0 */ </a:t>
            </a:r>
            <a:endParaRPr lang="en-US" altLang="zh-TW" dirty="0" smtClean="0"/>
          </a:p>
          <a:p>
            <a:pPr lvl="1"/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753373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5400" b="1" dirty="0" smtClean="0">
                <a:solidFill>
                  <a:schemeClr val="tx1"/>
                </a:solidFill>
              </a:rPr>
              <a:t>LAB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78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5400" b="1" dirty="0">
                <a:solidFill>
                  <a:schemeClr val="tx1"/>
                </a:solidFill>
              </a:rPr>
              <a:t>Digital I/O Introduction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73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 smtClean="0"/>
              <a:t>LAB6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Sequence LED</a:t>
            </a:r>
            <a:r>
              <a:rPr lang="zh-TW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blinking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r>
              <a:rPr lang="en-US" altLang="zh-TW" dirty="0" smtClean="0">
                <a:solidFill>
                  <a:srgbClr val="0000FF"/>
                </a:solidFill>
              </a:rPr>
              <a:t>Requirement</a:t>
            </a:r>
          </a:p>
          <a:p>
            <a:pPr lvl="1"/>
            <a:r>
              <a:rPr lang="en-US" altLang="zh-TW" dirty="0" smtClean="0"/>
              <a:t>Use assembly.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Connect a push </a:t>
            </a:r>
            <a:r>
              <a:rPr lang="en-US" altLang="zh-TW" dirty="0" smtClean="0"/>
              <a:t>button and pull-up resistor </a:t>
            </a:r>
            <a:r>
              <a:rPr lang="en-US" altLang="zh-TW" dirty="0" smtClean="0"/>
              <a:t>to </a:t>
            </a:r>
            <a:r>
              <a:rPr lang="en-US" altLang="zh-TW" dirty="0" smtClean="0"/>
              <a:t>RA4 </a:t>
            </a:r>
            <a:r>
              <a:rPr lang="en-US" altLang="zh-TW" dirty="0" smtClean="0"/>
              <a:t>pin.</a:t>
            </a:r>
          </a:p>
          <a:p>
            <a:pPr lvl="1"/>
            <a:r>
              <a:rPr lang="en-US" altLang="zh-TW" dirty="0" smtClean="0"/>
              <a:t>Connect LED to RD0~RD4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LED blinking sequence: RD0 on/off, RD1 on/off, RD2 on/off, RD3 on/off</a:t>
            </a:r>
            <a:r>
              <a:rPr lang="en-US" altLang="zh-TW" dirty="0" smtClean="0"/>
              <a:t>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Use push button to switch LED on/off.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Note</a:t>
            </a:r>
            <a:r>
              <a:rPr lang="en-US" altLang="zh-TW" dirty="0" smtClean="0">
                <a:solidFill>
                  <a:srgbClr val="FF0000"/>
                </a:solidFill>
              </a:rPr>
              <a:t>: add delay to cause blinking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Hint: use </a:t>
            </a:r>
            <a:r>
              <a:rPr lang="en-US" altLang="zh-TW" dirty="0" smtClean="0">
                <a:solidFill>
                  <a:srgbClr val="FF0000"/>
                </a:solidFill>
              </a:rPr>
              <a:t>RLNCF to change on/off LED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76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What is a “digital </a:t>
            </a:r>
            <a:r>
              <a:rPr lang="en-US" altLang="zh-TW" sz="4000" dirty="0" smtClean="0"/>
              <a:t>I/O”?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It </a:t>
            </a:r>
            <a:r>
              <a:rPr lang="en-US" altLang="zh-TW" dirty="0"/>
              <a:t>is an interface in which each electrical pin may have two</a:t>
            </a:r>
          </a:p>
          <a:p>
            <a:pPr marL="0" indent="0">
              <a:buNone/>
            </a:pPr>
            <a:r>
              <a:rPr lang="en-US" altLang="zh-TW" dirty="0" smtClean="0"/>
              <a:t>states</a:t>
            </a:r>
            <a:r>
              <a:rPr lang="en-US" altLang="zh-TW" dirty="0"/>
              <a:t>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rgbClr val="FF0000"/>
                </a:solidFill>
              </a:rPr>
              <a:t>Logical </a:t>
            </a:r>
            <a:r>
              <a:rPr lang="en-US" altLang="zh-TW" dirty="0">
                <a:solidFill>
                  <a:srgbClr val="FF0000"/>
                </a:solidFill>
              </a:rPr>
              <a:t>0 (it means 0V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 smtClean="0">
                <a:solidFill>
                  <a:srgbClr val="FF0000"/>
                </a:solidFill>
              </a:rPr>
              <a:t>	Logical </a:t>
            </a:r>
            <a:r>
              <a:rPr lang="en-US" altLang="zh-TW" dirty="0">
                <a:solidFill>
                  <a:srgbClr val="FF0000"/>
                </a:solidFill>
              </a:rPr>
              <a:t>1 (it means 5V </a:t>
            </a:r>
            <a:r>
              <a:rPr lang="en-US" altLang="zh-TW" dirty="0" smtClean="0">
                <a:solidFill>
                  <a:srgbClr val="FF0000"/>
                </a:solidFill>
              </a:rPr>
              <a:t>on </a:t>
            </a:r>
            <a:r>
              <a:rPr lang="en-US" altLang="zh-TW" dirty="0">
                <a:solidFill>
                  <a:srgbClr val="FF0000"/>
                </a:solidFill>
              </a:rPr>
              <a:t>the basis of the VDD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Each </a:t>
            </a:r>
            <a:r>
              <a:rPr lang="en-US" altLang="zh-TW" dirty="0" smtClean="0"/>
              <a:t>line </a:t>
            </a:r>
            <a:r>
              <a:rPr lang="en-US" altLang="zh-TW" dirty="0"/>
              <a:t>can be </a:t>
            </a:r>
            <a:r>
              <a:rPr lang="en-US" altLang="zh-TW" dirty="0" smtClean="0"/>
              <a:t>programmer </a:t>
            </a:r>
            <a:r>
              <a:rPr lang="en-US" altLang="zh-TW" dirty="0"/>
              <a:t>as:</a:t>
            </a:r>
          </a:p>
          <a:p>
            <a:pPr lvl="1" indent="-342900">
              <a:buFont typeface="Wingdings" panose="05000000000000000000" pitchFamily="2" charset="2"/>
              <a:buChar char="l"/>
            </a:pPr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rgbClr val="0000FF"/>
                </a:solidFill>
              </a:rPr>
              <a:t>an </a:t>
            </a:r>
            <a:r>
              <a:rPr lang="en-US" altLang="zh-TW" dirty="0">
                <a:solidFill>
                  <a:srgbClr val="0000FF"/>
                </a:solidFill>
              </a:rPr>
              <a:t>output (it “generates” current and can be used, </a:t>
            </a:r>
            <a:r>
              <a:rPr lang="en-US" altLang="zh-TW" dirty="0" smtClean="0">
                <a:solidFill>
                  <a:srgbClr val="0000FF"/>
                </a:solidFill>
              </a:rPr>
              <a:t>for example</a:t>
            </a:r>
            <a:r>
              <a:rPr lang="en-US" altLang="zh-TW" dirty="0">
                <a:solidFill>
                  <a:srgbClr val="0000FF"/>
                </a:solidFill>
              </a:rPr>
              <a:t>, to lit a </a:t>
            </a:r>
            <a:r>
              <a:rPr lang="en-US" altLang="zh-TW" dirty="0" smtClean="0">
                <a:solidFill>
                  <a:srgbClr val="0000FF"/>
                </a:solidFill>
              </a:rPr>
              <a:t>LED</a:t>
            </a:r>
            <a:r>
              <a:rPr lang="en-US" altLang="zh-TW" dirty="0">
                <a:solidFill>
                  <a:srgbClr val="0000FF"/>
                </a:solidFill>
              </a:rPr>
              <a:t>)</a:t>
            </a:r>
          </a:p>
          <a:p>
            <a:pPr lvl="1" indent="-342900">
              <a:buFont typeface="Wingdings" panose="05000000000000000000" pitchFamily="2" charset="2"/>
              <a:buChar char="l"/>
            </a:pPr>
            <a:r>
              <a:rPr lang="en-US" altLang="zh-TW" dirty="0" smtClean="0">
                <a:solidFill>
                  <a:srgbClr val="0000FF"/>
                </a:solidFill>
              </a:rPr>
              <a:t>	an </a:t>
            </a:r>
            <a:r>
              <a:rPr lang="en-US" altLang="zh-TW" dirty="0">
                <a:solidFill>
                  <a:srgbClr val="0000FF"/>
                </a:solidFill>
              </a:rPr>
              <a:t>input (it “receives” current and can be used, </a:t>
            </a:r>
            <a:r>
              <a:rPr lang="en-US" altLang="zh-TW" dirty="0" smtClean="0">
                <a:solidFill>
                  <a:srgbClr val="0000FF"/>
                </a:solidFill>
              </a:rPr>
              <a:t>for example</a:t>
            </a:r>
            <a:r>
              <a:rPr lang="en-US" altLang="zh-TW" dirty="0">
                <a:solidFill>
                  <a:srgbClr val="0000FF"/>
                </a:solidFill>
              </a:rPr>
              <a:t>, to read a </a:t>
            </a:r>
            <a:r>
              <a:rPr lang="en-US" altLang="zh-TW" dirty="0" smtClean="0">
                <a:solidFill>
                  <a:srgbClr val="0000FF"/>
                </a:solidFill>
              </a:rPr>
              <a:t>	pushbutton</a:t>
            </a:r>
            <a:r>
              <a:rPr lang="en-US" altLang="zh-TW" dirty="0">
                <a:solidFill>
                  <a:srgbClr val="0000FF"/>
                </a:solidFill>
              </a:rPr>
              <a:t>)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0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Digital Input: Electrical consideration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801" y="3868615"/>
            <a:ext cx="11425767" cy="2257548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An input connected to VDD is read (by software) as “1”</a:t>
            </a:r>
          </a:p>
          <a:p>
            <a:r>
              <a:rPr lang="en-US" altLang="zh-TW" dirty="0">
                <a:solidFill>
                  <a:srgbClr val="0000FF"/>
                </a:solidFill>
              </a:rPr>
              <a:t>An input connected to Ground is read (by software) as “0”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If the input is ﬂoating (not connected) the value read cannot be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   determined</a:t>
            </a:r>
            <a:r>
              <a:rPr lang="en-US" altLang="zh-TW" dirty="0">
                <a:solidFill>
                  <a:srgbClr val="FF0000"/>
                </a:solidFill>
              </a:rPr>
              <a:t>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85" y="1366851"/>
            <a:ext cx="9415583" cy="241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Prevent floating state: use pull-up or pull-down resistor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Their function is the same, to create a default value for a </a:t>
            </a:r>
            <a:r>
              <a:rPr lang="en-US" altLang="zh-TW" dirty="0" smtClean="0"/>
              <a:t>circuit,</a:t>
            </a:r>
            <a:r>
              <a:rPr lang="en-US" altLang="zh-TW" dirty="0"/>
              <a:t> but one pulls the line high, the other pulls it </a:t>
            </a:r>
            <a:r>
              <a:rPr lang="en-US" altLang="zh-TW" dirty="0" smtClean="0"/>
              <a:t>low.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r>
              <a:rPr lang="en-US" altLang="zh-TW" dirty="0" smtClean="0">
                <a:solidFill>
                  <a:srgbClr val="0000FF"/>
                </a:solidFill>
              </a:rPr>
              <a:t>The </a:t>
            </a:r>
            <a:r>
              <a:rPr lang="en-US" altLang="zh-TW" dirty="0">
                <a:solidFill>
                  <a:srgbClr val="0000FF"/>
                </a:solidFill>
              </a:rPr>
              <a:t>typical pull-up resistor value is </a:t>
            </a:r>
            <a:r>
              <a:rPr lang="en-US" altLang="zh-TW" dirty="0" smtClean="0">
                <a:solidFill>
                  <a:srgbClr val="0000FF"/>
                </a:solidFill>
              </a:rPr>
              <a:t>1-10kΩ</a:t>
            </a:r>
            <a:r>
              <a:rPr lang="en-US" altLang="zh-TW" dirty="0">
                <a:solidFill>
                  <a:srgbClr val="0000FF"/>
                </a:solidFill>
              </a:rPr>
              <a:t>. If in doubt, a good starting point when using a switch is </a:t>
            </a:r>
            <a:r>
              <a:rPr lang="en-US" altLang="zh-TW" b="1" dirty="0" smtClean="0">
                <a:solidFill>
                  <a:srgbClr val="0000FF"/>
                </a:solidFill>
              </a:rPr>
              <a:t>5kΩ</a:t>
            </a:r>
            <a:r>
              <a:rPr lang="en-US" altLang="zh-TW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altLang="zh-TW" dirty="0"/>
              <a:t>Some digital circuits, such as CMOS families, have a small input leakage current, allowing much higher resistance values, from around 10kΩ up to 1MΩ.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disadvantage when using a larger resistance value is that the input pin responses to voltage changes slower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636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4552" y="5135733"/>
            <a:ext cx="4760302" cy="24509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 smtClean="0">
                <a:solidFill>
                  <a:srgbClr val="0000FF"/>
                </a:solidFill>
              </a:rPr>
              <a:t>not </a:t>
            </a:r>
            <a:r>
              <a:rPr lang="en-US" altLang="zh-TW" sz="2000" dirty="0">
                <a:solidFill>
                  <a:srgbClr val="0000FF"/>
                </a:solidFill>
              </a:rPr>
              <a:t>pressed (open), </a:t>
            </a:r>
            <a:r>
              <a:rPr lang="en-US" altLang="zh-TW" sz="2000" dirty="0" smtClean="0">
                <a:solidFill>
                  <a:srgbClr val="0000FF"/>
                </a:solidFill>
              </a:rPr>
              <a:t>the value </a:t>
            </a:r>
            <a:r>
              <a:rPr lang="en-US" altLang="zh-TW" sz="2000" dirty="0">
                <a:solidFill>
                  <a:srgbClr val="0000FF"/>
                </a:solidFill>
              </a:rPr>
              <a:t>read is “1</a:t>
            </a:r>
            <a:r>
              <a:rPr lang="en-US" altLang="zh-TW" sz="2000" dirty="0" smtClean="0">
                <a:solidFill>
                  <a:srgbClr val="0000FF"/>
                </a:solidFill>
              </a:rPr>
              <a:t>”.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 smtClean="0">
                <a:solidFill>
                  <a:srgbClr val="0000FF"/>
                </a:solidFill>
              </a:rPr>
              <a:t>pressed </a:t>
            </a:r>
            <a:r>
              <a:rPr lang="en-US" altLang="zh-TW" sz="2000" dirty="0">
                <a:solidFill>
                  <a:srgbClr val="0000FF"/>
                </a:solidFill>
              </a:rPr>
              <a:t>(closed), </a:t>
            </a:r>
            <a:r>
              <a:rPr lang="en-US" altLang="zh-TW" sz="2000" dirty="0" smtClean="0">
                <a:solidFill>
                  <a:srgbClr val="0000FF"/>
                </a:solidFill>
              </a:rPr>
              <a:t>the </a:t>
            </a:r>
            <a:r>
              <a:rPr lang="en-US" altLang="zh-TW" sz="2000" dirty="0">
                <a:solidFill>
                  <a:srgbClr val="0000FF"/>
                </a:solidFill>
              </a:rPr>
              <a:t>value read is “0</a:t>
            </a:r>
            <a:r>
              <a:rPr lang="en-US" altLang="zh-TW" sz="2000" dirty="0" smtClean="0">
                <a:solidFill>
                  <a:srgbClr val="0000FF"/>
                </a:solidFill>
              </a:rPr>
              <a:t>”.		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403" y="1155116"/>
            <a:ext cx="3078555" cy="404410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1107097"/>
            <a:ext cx="2927106" cy="4140141"/>
          </a:xfrm>
          <a:prstGeom prst="rect">
            <a:avLst/>
          </a:prstGeom>
        </p:spPr>
      </p:pic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6329728" y="5135733"/>
            <a:ext cx="5179401" cy="2450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anose="02020603050405020304" pitchFamily="18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 smtClean="0">
                <a:solidFill>
                  <a:srgbClr val="0000FF"/>
                </a:solidFill>
              </a:rPr>
              <a:t>not pressed (closed), the value read is “0”.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 smtClean="0">
                <a:solidFill>
                  <a:srgbClr val="0000FF"/>
                </a:solidFill>
              </a:rPr>
              <a:t>pressed (open), the value read is “1”.		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36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Bouncing </a:t>
            </a:r>
            <a:r>
              <a:rPr lang="en-US" altLang="zh-TW" dirty="0"/>
              <a:t>problem!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801" y="4132384"/>
            <a:ext cx="11425767" cy="1993777"/>
          </a:xfrm>
        </p:spPr>
        <p:txBody>
          <a:bodyPr/>
          <a:lstStyle/>
          <a:p>
            <a:r>
              <a:rPr lang="en-US" altLang="zh-TW" sz="2400" dirty="0">
                <a:solidFill>
                  <a:srgbClr val="0000FF"/>
                </a:solidFill>
              </a:rPr>
              <a:t>Due to mechanical reasons, pushbuttons and switches (which have </a:t>
            </a:r>
            <a:r>
              <a:rPr lang="en-US" altLang="zh-TW" sz="2400" dirty="0" smtClean="0">
                <a:solidFill>
                  <a:srgbClr val="0000FF"/>
                </a:solidFill>
              </a:rPr>
              <a:t>a spring </a:t>
            </a:r>
            <a:r>
              <a:rPr lang="en-US" altLang="zh-TW" sz="2400" dirty="0">
                <a:solidFill>
                  <a:srgbClr val="0000FF"/>
                </a:solidFill>
              </a:rPr>
              <a:t>inside) typically generate a bouncing signal when pressed </a:t>
            </a:r>
            <a:r>
              <a:rPr lang="en-US" altLang="zh-TW" sz="2400" dirty="0" smtClean="0">
                <a:solidFill>
                  <a:srgbClr val="0000FF"/>
                </a:solidFill>
              </a:rPr>
              <a:t>or released</a:t>
            </a:r>
            <a:r>
              <a:rPr lang="en-US" altLang="zh-TW" sz="2400" dirty="0">
                <a:solidFill>
                  <a:srgbClr val="0000FF"/>
                </a:solidFill>
              </a:rPr>
              <a:t>.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The bouncing signal is read by the software, thus </a:t>
            </a:r>
            <a:r>
              <a:rPr lang="en-US" altLang="zh-TW" sz="2400" dirty="0" smtClean="0">
                <a:solidFill>
                  <a:srgbClr val="FF0000"/>
                </a:solidFill>
              </a:rPr>
              <a:t>causing malfunctioning.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018" y="1075657"/>
            <a:ext cx="7487511" cy="305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Button </a:t>
            </a:r>
            <a:r>
              <a:rPr lang="en-US" altLang="zh-TW" dirty="0" err="1" smtClean="0"/>
              <a:t>debounce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Hardware </a:t>
            </a:r>
            <a:r>
              <a:rPr lang="en-US" altLang="zh-TW" dirty="0"/>
              <a:t>solution 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Add </a:t>
            </a:r>
            <a:r>
              <a:rPr lang="en-US" altLang="zh-TW" dirty="0">
                <a:solidFill>
                  <a:srgbClr val="0000FF"/>
                </a:solidFill>
              </a:rPr>
              <a:t>a </a:t>
            </a:r>
            <a:r>
              <a:rPr lang="en-US" altLang="zh-TW" b="1" dirty="0">
                <a:solidFill>
                  <a:srgbClr val="0000FF"/>
                </a:solidFill>
              </a:rPr>
              <a:t>capacitor</a:t>
            </a:r>
            <a:r>
              <a:rPr lang="en-US" altLang="zh-TW" dirty="0">
                <a:solidFill>
                  <a:srgbClr val="0000FF"/>
                </a:solidFill>
              </a:rPr>
              <a:t>, in parallel with the button, in order to ﬁlter the bouncing signal</a:t>
            </a:r>
            <a:r>
              <a:rPr lang="en-US" altLang="zh-TW" dirty="0" smtClean="0">
                <a:solidFill>
                  <a:srgbClr val="0000FF"/>
                </a:solidFill>
              </a:rPr>
              <a:t>.</a:t>
            </a:r>
          </a:p>
          <a:p>
            <a:pPr lvl="1"/>
            <a:r>
              <a:rPr lang="en-US" altLang="zh-TW" dirty="0"/>
              <a:t>Refer </a:t>
            </a:r>
            <a:r>
              <a:rPr lang="en-US" altLang="zh-TW" dirty="0">
                <a:hlinkClick r:id="rId3"/>
              </a:rPr>
              <a:t>http://puppyodie.blogspot.tw/2016/04/button-debounce.html</a:t>
            </a:r>
            <a:endParaRPr lang="en-US" altLang="zh-TW" dirty="0" smtClean="0"/>
          </a:p>
          <a:p>
            <a:r>
              <a:rPr lang="en-US" altLang="zh-TW" dirty="0" smtClean="0"/>
              <a:t>Software solution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Use </a:t>
            </a:r>
            <a:r>
              <a:rPr lang="en-US" altLang="zh-TW" b="1" dirty="0" smtClean="0">
                <a:solidFill>
                  <a:srgbClr val="0000FF"/>
                </a:solidFill>
              </a:rPr>
              <a:t>delay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or </a:t>
            </a:r>
            <a:r>
              <a:rPr lang="en-US" altLang="zh-TW" b="1" dirty="0" smtClean="0">
                <a:solidFill>
                  <a:srgbClr val="0000FF"/>
                </a:solidFill>
              </a:rPr>
              <a:t>interrupt on change </a:t>
            </a:r>
            <a:r>
              <a:rPr lang="en-US" altLang="zh-TW" dirty="0" smtClean="0">
                <a:solidFill>
                  <a:srgbClr val="0000FF"/>
                </a:solidFill>
              </a:rPr>
              <a:t>function </a:t>
            </a:r>
            <a:r>
              <a:rPr lang="en-US" altLang="zh-TW" dirty="0" smtClean="0">
                <a:solidFill>
                  <a:srgbClr val="0000FF"/>
                </a:solidFill>
              </a:rPr>
              <a:t>to check  input signal again, if the signal stay the same, then considered as press.</a:t>
            </a:r>
          </a:p>
          <a:p>
            <a:endParaRPr lang="en-US" altLang="zh-TW" dirty="0" smtClean="0">
              <a:solidFill>
                <a:srgbClr val="0000FF"/>
              </a:solidFill>
            </a:endParaRPr>
          </a:p>
          <a:p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4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AT Template_r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2937</TotalTime>
  <Words>1504</Words>
  <Application>Microsoft Office PowerPoint</Application>
  <PresentationFormat>寬螢幕</PresentationFormat>
  <Paragraphs>171</Paragraphs>
  <Slides>30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9" baseType="lpstr">
      <vt:lpstr>Arial Unicode MS</vt:lpstr>
      <vt:lpstr>微軟正黑體</vt:lpstr>
      <vt:lpstr>新細明體</vt:lpstr>
      <vt:lpstr>Arial</vt:lpstr>
      <vt:lpstr>Berlin Sans FB</vt:lpstr>
      <vt:lpstr>Calibri</vt:lpstr>
      <vt:lpstr>Times New Roman</vt:lpstr>
      <vt:lpstr>Wingdings</vt:lpstr>
      <vt:lpstr>NEAT Template_red</vt:lpstr>
      <vt:lpstr>PIC18F4520 Digital I/O</vt:lpstr>
      <vt:lpstr>Outline</vt:lpstr>
      <vt:lpstr>PowerPoint 簡報</vt:lpstr>
      <vt:lpstr>What is a “digital I/O”?</vt:lpstr>
      <vt:lpstr>Digital Input: Electrical consideration</vt:lpstr>
      <vt:lpstr>Prevent floating state: use pull-up or pull-down resistor</vt:lpstr>
      <vt:lpstr>PowerPoint 簡報</vt:lpstr>
      <vt:lpstr>Bouncing problem!</vt:lpstr>
      <vt:lpstr>Button debounce</vt:lpstr>
      <vt:lpstr>Digital Output: Electrical consideration</vt:lpstr>
      <vt:lpstr>Connecting a LED: calculating the limiting resistor</vt:lpstr>
      <vt:lpstr>PowerPoint 簡報</vt:lpstr>
      <vt:lpstr>The pinout of PIC18F4520</vt:lpstr>
      <vt:lpstr>I/O ports of PIC18F4520</vt:lpstr>
      <vt:lpstr>SFR of PIC18F4520 I/O ports </vt:lpstr>
      <vt:lpstr>SFR of PIC18F4520 I/O ports </vt:lpstr>
      <vt:lpstr>SFR of PIC18F4520 I/O ports </vt:lpstr>
      <vt:lpstr>SFR of PIC18F4520 I/O ports </vt:lpstr>
      <vt:lpstr>SFR of PIC18F4520 I/O ports : Summary</vt:lpstr>
      <vt:lpstr>Features of PORTA register</vt:lpstr>
      <vt:lpstr>Features of PORTB register</vt:lpstr>
      <vt:lpstr>Features of PORTC register</vt:lpstr>
      <vt:lpstr>Parallel Slave Port</vt:lpstr>
      <vt:lpstr>Features of PORTD register</vt:lpstr>
      <vt:lpstr>Features of PORTE register</vt:lpstr>
      <vt:lpstr>PowerPoint 簡報</vt:lpstr>
      <vt:lpstr>Bit Field Manipulation in assembly</vt:lpstr>
      <vt:lpstr>Bit Field Manipulation in C</vt:lpstr>
      <vt:lpstr>PowerPoint 簡報</vt:lpstr>
      <vt:lpstr>LAB6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PIC18F4520 Digital I/O</dc:title>
  <dc:creator>Windows 使用者</dc:creator>
  <cp:lastModifiedBy>Windows 使用者</cp:lastModifiedBy>
  <cp:revision>57</cp:revision>
  <dcterms:created xsi:type="dcterms:W3CDTF">2017-10-29T12:18:06Z</dcterms:created>
  <dcterms:modified xsi:type="dcterms:W3CDTF">2017-11-04T17:07:12Z</dcterms:modified>
</cp:coreProperties>
</file>