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Roboto" panose="02000000000000000000"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31dfe679b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31dfe679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231dfe679b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231dfe679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231dfe679b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231dfe679b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31dfe679b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31dfe679b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231dfe679b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231dfe679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23562919c3_5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23562919c3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231dfe679b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231dfe679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3562919c3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23562919c3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3562919c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23562919c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23562919c3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23562919c3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31dfe679b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31dfe679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23562919c3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23562919c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3562919c3_5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23562919c3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23562919c3_5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23562919c3_5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dfe679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dfe679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31dfe679b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31dfe679b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31dfe679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31dfe67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231dfe679b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231dfe679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23562919c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23562919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23562919c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23562919c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231dfe679b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231dfe679b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132675"/>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1: </a:t>
            </a:r>
            <a:endParaRPr/>
          </a:p>
          <a:p>
            <a:pPr marL="0" lvl="0" indent="0" algn="l" rtl="0">
              <a:spcBef>
                <a:spcPts val="0"/>
              </a:spcBef>
              <a:spcAft>
                <a:spcPts val="0"/>
              </a:spcAft>
              <a:buNone/>
            </a:pPr>
            <a:endParaRPr/>
          </a:p>
          <a:p>
            <a:pPr marL="0" lvl="0" indent="0" algn="l" rtl="0">
              <a:spcBef>
                <a:spcPts val="0"/>
              </a:spcBef>
              <a:spcAft>
                <a:spcPts val="0"/>
              </a:spcAft>
              <a:buNone/>
            </a:pPr>
            <a:r>
              <a:rPr lang="en"/>
              <a:t>Predicting Match in Speed Dating</a:t>
            </a:r>
            <a:endParaRPr/>
          </a:p>
        </p:txBody>
      </p:sp>
      <p:sp>
        <p:nvSpPr>
          <p:cNvPr id="135" name="Google Shape;135;p13"/>
          <p:cNvSpPr txBox="1">
            <a:spLocks noGrp="1"/>
          </p:cNvSpPr>
          <p:nvPr>
            <p:ph type="subTitle" idx="1"/>
          </p:nvPr>
        </p:nvSpPr>
        <p:spPr>
          <a:xfrm>
            <a:off x="3537150" y="3861250"/>
            <a:ext cx="45213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Tianhao Guan, Kunbo Zhang, Weiyao Li, Chongzhi Li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 Imbalanced Data</a:t>
            </a:r>
            <a:endParaRPr/>
          </a:p>
        </p:txBody>
      </p:sp>
      <p:sp>
        <p:nvSpPr>
          <p:cNvPr id="209" name="Google Shape;209;p22"/>
          <p:cNvSpPr txBox="1">
            <a:spLocks noGrp="1"/>
          </p:cNvSpPr>
          <p:nvPr>
            <p:ph type="body" idx="1"/>
          </p:nvPr>
        </p:nvSpPr>
        <p:spPr>
          <a:xfrm>
            <a:off x="1297500" y="1307850"/>
            <a:ext cx="7038900" cy="32418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The dataset appears to be imbalanced, with a higher number of unmatches than matches.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04958" algn="l" rtl="0">
              <a:lnSpc>
                <a:spcPct val="150000"/>
              </a:lnSpc>
              <a:spcBef>
                <a:spcPts val="1200"/>
              </a:spcBef>
              <a:spcAft>
                <a:spcPts val="0"/>
              </a:spcAft>
              <a:buSzPct val="100000"/>
              <a:buChar char="●"/>
            </a:pPr>
            <a:r>
              <a:rPr lang="en"/>
              <a:t>To address the issue of overfitting and misleading accuracy, we used the SMOTE algorithm to randomly oversample the minority class.  The sample size for both unmatches and matches in the training dataset is the same now.</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10" name="Google Shape;210;p22"/>
          <p:cNvPicPr preferRelativeResize="0"/>
          <p:nvPr/>
        </p:nvPicPr>
        <p:blipFill>
          <a:blip r:embed="rId3">
            <a:alphaModFix/>
          </a:blip>
          <a:stretch>
            <a:fillRect/>
          </a:stretch>
        </p:blipFill>
        <p:spPr>
          <a:xfrm>
            <a:off x="2738975" y="1878475"/>
            <a:ext cx="3666028" cy="914100"/>
          </a:xfrm>
          <a:prstGeom prst="rect">
            <a:avLst/>
          </a:prstGeom>
          <a:noFill/>
          <a:ln>
            <a:noFill/>
          </a:ln>
        </p:spPr>
      </p:pic>
      <p:pic>
        <p:nvPicPr>
          <p:cNvPr id="211" name="Google Shape;211;p22"/>
          <p:cNvPicPr preferRelativeResize="0"/>
          <p:nvPr/>
        </p:nvPicPr>
        <p:blipFill rotWithShape="1">
          <a:blip r:embed="rId4">
            <a:alphaModFix/>
          </a:blip>
          <a:srcRect b="22045"/>
          <a:stretch/>
        </p:blipFill>
        <p:spPr>
          <a:xfrm>
            <a:off x="2917500" y="3937275"/>
            <a:ext cx="3309000" cy="66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Modeling</a:t>
            </a:r>
            <a:endParaRPr/>
          </a:p>
        </p:txBody>
      </p:sp>
      <p:sp>
        <p:nvSpPr>
          <p:cNvPr id="217" name="Google Shape;217;p23"/>
          <p:cNvSpPr txBox="1">
            <a:spLocks noGrp="1"/>
          </p:cNvSpPr>
          <p:nvPr>
            <p:ph type="body" idx="1"/>
          </p:nvPr>
        </p:nvSpPr>
        <p:spPr>
          <a:xfrm>
            <a:off x="1297500" y="14721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 sz="1400"/>
              <a:t>Logistic Regression</a:t>
            </a:r>
            <a:endParaRPr sz="1400"/>
          </a:p>
          <a:p>
            <a:pPr marL="0" lvl="0" indent="0" algn="l" rtl="0">
              <a:spcBef>
                <a:spcPts val="1200"/>
              </a:spcBef>
              <a:spcAft>
                <a:spcPts val="0"/>
              </a:spcAft>
              <a:buNone/>
            </a:pPr>
            <a:endParaRPr sz="1400"/>
          </a:p>
          <a:p>
            <a:pPr marL="457200" lvl="0" indent="-317500" algn="l" rtl="0">
              <a:spcBef>
                <a:spcPts val="1200"/>
              </a:spcBef>
              <a:spcAft>
                <a:spcPts val="0"/>
              </a:spcAft>
              <a:buSzPts val="1400"/>
              <a:buAutoNum type="arabicPeriod"/>
            </a:pPr>
            <a:r>
              <a:rPr lang="en" sz="1400"/>
              <a:t>Decision Tree</a:t>
            </a:r>
            <a:endParaRPr sz="1400"/>
          </a:p>
          <a:p>
            <a:pPr marL="0" lvl="0" indent="0" algn="l" rtl="0">
              <a:spcBef>
                <a:spcPts val="1200"/>
              </a:spcBef>
              <a:spcAft>
                <a:spcPts val="0"/>
              </a:spcAft>
              <a:buNone/>
            </a:pPr>
            <a:endParaRPr sz="1400"/>
          </a:p>
          <a:p>
            <a:pPr marL="457200" lvl="0" indent="-317500" algn="l" rtl="0">
              <a:spcBef>
                <a:spcPts val="1200"/>
              </a:spcBef>
              <a:spcAft>
                <a:spcPts val="0"/>
              </a:spcAft>
              <a:buSzPts val="1400"/>
              <a:buAutoNum type="arabicPeriod"/>
            </a:pPr>
            <a:r>
              <a:rPr lang="en" sz="1400"/>
              <a:t>XGBoost</a:t>
            </a:r>
            <a:endParaRPr sz="1400"/>
          </a:p>
          <a:p>
            <a:pPr marL="0" lvl="0" indent="0" algn="l" rtl="0">
              <a:spcBef>
                <a:spcPts val="1200"/>
              </a:spcBef>
              <a:spcAft>
                <a:spcPts val="0"/>
              </a:spcAft>
              <a:buNone/>
            </a:pPr>
            <a:endParaRPr sz="1400"/>
          </a:p>
          <a:p>
            <a:pPr marL="457200" lvl="0" indent="-317500" algn="l" rtl="0">
              <a:spcBef>
                <a:spcPts val="1200"/>
              </a:spcBef>
              <a:spcAft>
                <a:spcPts val="0"/>
              </a:spcAft>
              <a:buSzPts val="1400"/>
              <a:buAutoNum type="arabicPeriod"/>
            </a:pPr>
            <a:r>
              <a:rPr lang="en" sz="1400"/>
              <a:t>Support Vector Machine (attempted)</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Modelling pipeline</a:t>
            </a:r>
            <a:endParaRPr/>
          </a:p>
        </p:txBody>
      </p:sp>
      <p:sp>
        <p:nvSpPr>
          <p:cNvPr id="223" name="Google Shape;223;p24"/>
          <p:cNvSpPr txBox="1">
            <a:spLocks noGrp="1"/>
          </p:cNvSpPr>
          <p:nvPr>
            <p:ph type="body" idx="1"/>
          </p:nvPr>
        </p:nvSpPr>
        <p:spPr>
          <a:xfrm>
            <a:off x="1297500" y="1446525"/>
            <a:ext cx="7038900" cy="29112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Feature Selection</a:t>
            </a:r>
            <a:r>
              <a:rPr lang="en" sz="1400" b="1"/>
              <a:t>  -&gt;  Recursive Feature Selection (scoring=roc_auc)</a:t>
            </a:r>
            <a:endParaRPr sz="1400" b="1"/>
          </a:p>
          <a:p>
            <a:pPr marL="0" lvl="0" indent="0" algn="l" rtl="0">
              <a:lnSpc>
                <a:spcPct val="150000"/>
              </a:lnSpc>
              <a:spcBef>
                <a:spcPts val="1200"/>
              </a:spcBef>
              <a:spcAft>
                <a:spcPts val="0"/>
              </a:spcAft>
              <a:buNone/>
            </a:pPr>
            <a:endParaRPr sz="1400" b="1"/>
          </a:p>
          <a:p>
            <a:pPr marL="457200" lvl="0" indent="-317500" algn="l" rtl="0">
              <a:lnSpc>
                <a:spcPct val="150000"/>
              </a:lnSpc>
              <a:spcBef>
                <a:spcPts val="1200"/>
              </a:spcBef>
              <a:spcAft>
                <a:spcPts val="0"/>
              </a:spcAft>
              <a:buSzPts val="1400"/>
              <a:buChar char="●"/>
            </a:pPr>
            <a:r>
              <a:rPr lang="en" sz="1400"/>
              <a:t>Hyperparameter Tuning</a:t>
            </a:r>
            <a:r>
              <a:rPr lang="en" sz="1400" b="1"/>
              <a:t>  -&gt;  Grid Search</a:t>
            </a:r>
            <a:endParaRPr sz="1400" b="1"/>
          </a:p>
          <a:p>
            <a:pPr marL="0" lvl="0" indent="0" algn="l" rtl="0">
              <a:lnSpc>
                <a:spcPct val="150000"/>
              </a:lnSpc>
              <a:spcBef>
                <a:spcPts val="1200"/>
              </a:spcBef>
              <a:spcAft>
                <a:spcPts val="1200"/>
              </a:spcAft>
              <a:buNone/>
            </a:pPr>
            <a:endParaRPr sz="1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 Recursive Feature Selection </a:t>
            </a:r>
            <a:endParaRPr/>
          </a:p>
        </p:txBody>
      </p:sp>
      <p:sp>
        <p:nvSpPr>
          <p:cNvPr id="229" name="Google Shape;229;p25"/>
          <p:cNvSpPr txBox="1">
            <a:spLocks noGrp="1"/>
          </p:cNvSpPr>
          <p:nvPr>
            <p:ph type="body" idx="1"/>
          </p:nvPr>
        </p:nvSpPr>
        <p:spPr>
          <a:xfrm>
            <a:off x="1471600" y="964500"/>
            <a:ext cx="6618600" cy="127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Left is the graph of number of features vs. mean test accuracy</a:t>
            </a:r>
            <a:endParaRPr/>
          </a:p>
          <a:p>
            <a:pPr marL="457200" lvl="0" indent="-311150" algn="l" rtl="0">
              <a:spcBef>
                <a:spcPts val="0"/>
              </a:spcBef>
              <a:spcAft>
                <a:spcPts val="0"/>
              </a:spcAft>
              <a:buSzPts val="1300"/>
              <a:buChar char="●"/>
            </a:pPr>
            <a:r>
              <a:rPr lang="en"/>
              <a:t>Optimal number of features is 38 </a:t>
            </a:r>
            <a:endParaRPr/>
          </a:p>
          <a:p>
            <a:pPr marL="457200" lvl="0" indent="-311150" algn="l" rtl="0">
              <a:spcBef>
                <a:spcPts val="0"/>
              </a:spcBef>
              <a:spcAft>
                <a:spcPts val="0"/>
              </a:spcAft>
              <a:buSzPts val="1300"/>
              <a:buChar char="●"/>
            </a:pPr>
            <a:r>
              <a:rPr lang="en"/>
              <a:t>Below is the ranking of each feature ranked by feature importances. 1’s are the features selected</a:t>
            </a:r>
            <a:endParaRPr/>
          </a:p>
        </p:txBody>
      </p:sp>
      <p:pic>
        <p:nvPicPr>
          <p:cNvPr id="230" name="Google Shape;230;p25"/>
          <p:cNvPicPr preferRelativeResize="0"/>
          <p:nvPr/>
        </p:nvPicPr>
        <p:blipFill>
          <a:blip r:embed="rId3">
            <a:alphaModFix/>
          </a:blip>
          <a:stretch>
            <a:fillRect/>
          </a:stretch>
        </p:blipFill>
        <p:spPr>
          <a:xfrm>
            <a:off x="654125" y="2339525"/>
            <a:ext cx="3198525" cy="2360224"/>
          </a:xfrm>
          <a:prstGeom prst="rect">
            <a:avLst/>
          </a:prstGeom>
          <a:noFill/>
          <a:ln>
            <a:noFill/>
          </a:ln>
        </p:spPr>
      </p:pic>
      <p:pic>
        <p:nvPicPr>
          <p:cNvPr id="231" name="Google Shape;231;p25"/>
          <p:cNvPicPr preferRelativeResize="0"/>
          <p:nvPr/>
        </p:nvPicPr>
        <p:blipFill>
          <a:blip r:embed="rId4">
            <a:alphaModFix/>
          </a:blip>
          <a:stretch>
            <a:fillRect/>
          </a:stretch>
        </p:blipFill>
        <p:spPr>
          <a:xfrm>
            <a:off x="4224400" y="3036722"/>
            <a:ext cx="4060400" cy="133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 Grid Search and Output</a:t>
            </a:r>
            <a:endParaRPr/>
          </a:p>
          <a:p>
            <a:pPr marL="0" lvl="0" indent="0" algn="l" rtl="0">
              <a:spcBef>
                <a:spcPts val="0"/>
              </a:spcBef>
              <a:spcAft>
                <a:spcPts val="0"/>
              </a:spcAft>
              <a:buNone/>
            </a:pPr>
            <a:endParaRPr/>
          </a:p>
        </p:txBody>
      </p:sp>
      <p:sp>
        <p:nvSpPr>
          <p:cNvPr id="237" name="Google Shape;237;p26"/>
          <p:cNvSpPr txBox="1">
            <a:spLocks noGrp="1"/>
          </p:cNvSpPr>
          <p:nvPr>
            <p:ph type="body" idx="1"/>
          </p:nvPr>
        </p:nvSpPr>
        <p:spPr>
          <a:xfrm>
            <a:off x="1236625" y="1135650"/>
            <a:ext cx="4494600" cy="624600"/>
          </a:xfrm>
          <a:prstGeom prst="rect">
            <a:avLst/>
          </a:prstGeom>
        </p:spPr>
        <p:txBody>
          <a:bodyPr spcFirstLastPara="1" wrap="square" lIns="91425" tIns="91425" rIns="91425" bIns="91425" anchor="t" anchorCtr="0">
            <a:noAutofit/>
          </a:bodyPr>
          <a:lstStyle/>
          <a:p>
            <a:pPr marL="457200" lvl="0" indent="-311467" algn="l" rtl="0">
              <a:spcBef>
                <a:spcPts val="0"/>
              </a:spcBef>
              <a:spcAft>
                <a:spcPts val="0"/>
              </a:spcAft>
              <a:buSzPts val="1305"/>
              <a:buChar char="●"/>
            </a:pPr>
            <a:r>
              <a:rPr lang="en" sz="1305"/>
              <a:t>Training Dataset Classifier Best Accuracy  -&gt;  </a:t>
            </a:r>
            <a:r>
              <a:rPr lang="en" sz="1305" b="1"/>
              <a:t>0.825</a:t>
            </a:r>
            <a:endParaRPr sz="1305" b="1"/>
          </a:p>
          <a:p>
            <a:pPr marL="457200" lvl="0" indent="-311467" algn="l" rtl="0">
              <a:spcBef>
                <a:spcPts val="0"/>
              </a:spcBef>
              <a:spcAft>
                <a:spcPts val="0"/>
              </a:spcAft>
              <a:buSzPts val="1305"/>
              <a:buChar char="●"/>
            </a:pPr>
            <a:r>
              <a:rPr lang="en" sz="1305"/>
              <a:t>Test Dataset Classifier Accuracy  -&gt;  </a:t>
            </a:r>
            <a:r>
              <a:rPr lang="en" sz="1305" b="1"/>
              <a:t>0.710</a:t>
            </a:r>
            <a:endParaRPr sz="1305" b="1"/>
          </a:p>
        </p:txBody>
      </p:sp>
      <p:pic>
        <p:nvPicPr>
          <p:cNvPr id="238" name="Google Shape;238;p26"/>
          <p:cNvPicPr preferRelativeResize="0"/>
          <p:nvPr/>
        </p:nvPicPr>
        <p:blipFill>
          <a:blip r:embed="rId3">
            <a:alphaModFix/>
          </a:blip>
          <a:stretch>
            <a:fillRect/>
          </a:stretch>
        </p:blipFill>
        <p:spPr>
          <a:xfrm>
            <a:off x="1518562" y="2390176"/>
            <a:ext cx="6106875" cy="2355825"/>
          </a:xfrm>
          <a:prstGeom prst="rect">
            <a:avLst/>
          </a:prstGeom>
          <a:noFill/>
          <a:ln>
            <a:noFill/>
          </a:ln>
        </p:spPr>
      </p:pic>
      <p:pic>
        <p:nvPicPr>
          <p:cNvPr id="239" name="Google Shape;239;p26"/>
          <p:cNvPicPr preferRelativeResize="0"/>
          <p:nvPr/>
        </p:nvPicPr>
        <p:blipFill>
          <a:blip r:embed="rId4">
            <a:alphaModFix/>
          </a:blip>
          <a:stretch>
            <a:fillRect/>
          </a:stretch>
        </p:blipFill>
        <p:spPr>
          <a:xfrm>
            <a:off x="1346575" y="1848775"/>
            <a:ext cx="6450825" cy="45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 Coefficients</a:t>
            </a:r>
            <a:endParaRPr/>
          </a:p>
          <a:p>
            <a:pPr marL="0" lvl="0" indent="0" algn="l" rtl="0">
              <a:spcBef>
                <a:spcPts val="0"/>
              </a:spcBef>
              <a:spcAft>
                <a:spcPts val="0"/>
              </a:spcAft>
              <a:buNone/>
            </a:pPr>
            <a:endParaRPr/>
          </a:p>
        </p:txBody>
      </p:sp>
      <p:sp>
        <p:nvSpPr>
          <p:cNvPr id="245" name="Google Shape;245;p27"/>
          <p:cNvSpPr txBox="1">
            <a:spLocks noGrp="1"/>
          </p:cNvSpPr>
          <p:nvPr>
            <p:ph type="body" idx="1"/>
          </p:nvPr>
        </p:nvSpPr>
        <p:spPr>
          <a:xfrm>
            <a:off x="1222475" y="991293"/>
            <a:ext cx="4713300" cy="3908700"/>
          </a:xfrm>
          <a:prstGeom prst="rect">
            <a:avLst/>
          </a:prstGeom>
        </p:spPr>
        <p:txBody>
          <a:bodyPr spcFirstLastPara="1" wrap="square" lIns="91425" tIns="91425" rIns="91425" bIns="91425" anchor="t" anchorCtr="0">
            <a:noAutofit/>
          </a:bodyPr>
          <a:lstStyle/>
          <a:p>
            <a:pPr marL="457200" lvl="0" indent="-305117" algn="l" rtl="0">
              <a:lnSpc>
                <a:spcPct val="150000"/>
              </a:lnSpc>
              <a:spcBef>
                <a:spcPts val="0"/>
              </a:spcBef>
              <a:spcAft>
                <a:spcPts val="0"/>
              </a:spcAft>
              <a:buSzPts val="1205"/>
              <a:buChar char="●"/>
            </a:pPr>
            <a:r>
              <a:rPr lang="en" sz="1205" dirty="0"/>
              <a:t>Coefficients contribute positively or negatively to the chance that the two people will match</a:t>
            </a:r>
            <a:endParaRPr sz="1205" b="1" dirty="0"/>
          </a:p>
          <a:p>
            <a:pPr marL="457200" lvl="0" indent="-298767" algn="l" rtl="0">
              <a:lnSpc>
                <a:spcPct val="150000"/>
              </a:lnSpc>
              <a:spcBef>
                <a:spcPts val="0"/>
              </a:spcBef>
              <a:spcAft>
                <a:spcPts val="0"/>
              </a:spcAft>
              <a:buSzPts val="1105"/>
              <a:buChar char="●"/>
            </a:pPr>
            <a:r>
              <a:rPr lang="en" sz="1105" dirty="0"/>
              <a:t>Variable “funny” is rating yourself being funny while “funny_partner” is rating your partner on how funny you think he/she is.</a:t>
            </a:r>
            <a:endParaRPr sz="1105" dirty="0"/>
          </a:p>
          <a:p>
            <a:pPr marL="457200" lvl="0" indent="-298767" algn="l" rtl="0">
              <a:lnSpc>
                <a:spcPct val="150000"/>
              </a:lnSpc>
              <a:spcBef>
                <a:spcPts val="0"/>
              </a:spcBef>
              <a:spcAft>
                <a:spcPts val="0"/>
              </a:spcAft>
              <a:buSzPts val="1105"/>
              <a:buChar char="●"/>
            </a:pPr>
            <a:r>
              <a:rPr lang="en" sz="1105" dirty="0"/>
              <a:t> Interestingly, “funny_partner” has a positive coef while “funny” has a negative coef. This means that it’s important for your partner to consider you as funny in a date, rather than considering yourself funny (and that might have the opposite effect)</a:t>
            </a:r>
            <a:endParaRPr sz="1105" dirty="0"/>
          </a:p>
          <a:p>
            <a:pPr marL="457200" lvl="0" indent="-298767" algn="l" rtl="0">
              <a:lnSpc>
                <a:spcPct val="150000"/>
              </a:lnSpc>
              <a:spcBef>
                <a:spcPts val="0"/>
              </a:spcBef>
              <a:spcAft>
                <a:spcPts val="0"/>
              </a:spcAft>
              <a:buSzPts val="1105"/>
              <a:buChar char="●"/>
            </a:pPr>
            <a:r>
              <a:rPr lang="en" sz="1105" dirty="0"/>
              <a:t>Other variables including  “attractive_partner” (rate your partner on attractiveness), “interests_correlate” (interests correlation) all have a positive effect on match, which is reasonable</a:t>
            </a:r>
            <a:endParaRPr sz="1105" dirty="0"/>
          </a:p>
          <a:p>
            <a:pPr marL="457200" lvl="0" indent="-298767" algn="l" rtl="0">
              <a:lnSpc>
                <a:spcPct val="150000"/>
              </a:lnSpc>
              <a:spcBef>
                <a:spcPts val="0"/>
              </a:spcBef>
              <a:spcAft>
                <a:spcPts val="0"/>
              </a:spcAft>
              <a:buSzPts val="1105"/>
              <a:buChar char="●"/>
            </a:pPr>
            <a:r>
              <a:rPr lang="en" sz="1105" dirty="0"/>
              <a:t>The variable with the highest positive coef is “met” (whether have met before), which says a lot in a date.</a:t>
            </a:r>
            <a:endParaRPr sz="1105" dirty="0"/>
          </a:p>
          <a:p>
            <a:pPr marL="914400" lvl="1" indent="-298767" algn="l" rtl="0">
              <a:lnSpc>
                <a:spcPct val="150000"/>
              </a:lnSpc>
              <a:spcBef>
                <a:spcPts val="0"/>
              </a:spcBef>
              <a:spcAft>
                <a:spcPts val="0"/>
              </a:spcAft>
              <a:buSzPts val="1105"/>
              <a:buChar char="○"/>
            </a:pPr>
            <a:r>
              <a:rPr lang="en" sz="1105" dirty="0"/>
              <a:t>Need to get to know each other and become familiar</a:t>
            </a:r>
            <a:endParaRPr sz="1105" dirty="0"/>
          </a:p>
        </p:txBody>
      </p:sp>
      <p:pic>
        <p:nvPicPr>
          <p:cNvPr id="246" name="Google Shape;246;p27"/>
          <p:cNvPicPr preferRelativeResize="0"/>
          <p:nvPr/>
        </p:nvPicPr>
        <p:blipFill>
          <a:blip r:embed="rId3">
            <a:alphaModFix/>
          </a:blip>
          <a:stretch>
            <a:fillRect/>
          </a:stretch>
        </p:blipFill>
        <p:spPr>
          <a:xfrm>
            <a:off x="6752900" y="597100"/>
            <a:ext cx="2072850" cy="2133825"/>
          </a:xfrm>
          <a:prstGeom prst="rect">
            <a:avLst/>
          </a:prstGeom>
          <a:noFill/>
          <a:ln>
            <a:noFill/>
          </a:ln>
        </p:spPr>
      </p:pic>
      <p:pic>
        <p:nvPicPr>
          <p:cNvPr id="247" name="Google Shape;247;p27"/>
          <p:cNvPicPr preferRelativeResize="0"/>
          <p:nvPr/>
        </p:nvPicPr>
        <p:blipFill>
          <a:blip r:embed="rId4">
            <a:alphaModFix/>
          </a:blip>
          <a:stretch>
            <a:fillRect/>
          </a:stretch>
        </p:blipFill>
        <p:spPr>
          <a:xfrm>
            <a:off x="6534475" y="2730925"/>
            <a:ext cx="2291275" cy="205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28"/>
          <p:cNvPicPr preferRelativeResize="0"/>
          <p:nvPr/>
        </p:nvPicPr>
        <p:blipFill>
          <a:blip r:embed="rId3">
            <a:alphaModFix/>
          </a:blip>
          <a:stretch>
            <a:fillRect/>
          </a:stretch>
        </p:blipFill>
        <p:spPr>
          <a:xfrm>
            <a:off x="537700" y="2571750"/>
            <a:ext cx="3284774" cy="2417726"/>
          </a:xfrm>
          <a:prstGeom prst="rect">
            <a:avLst/>
          </a:prstGeom>
          <a:noFill/>
          <a:ln>
            <a:noFill/>
          </a:ln>
        </p:spPr>
      </p:pic>
      <p:pic>
        <p:nvPicPr>
          <p:cNvPr id="253" name="Google Shape;253;p28"/>
          <p:cNvPicPr preferRelativeResize="0"/>
          <p:nvPr/>
        </p:nvPicPr>
        <p:blipFill>
          <a:blip r:embed="rId4">
            <a:alphaModFix/>
          </a:blip>
          <a:stretch>
            <a:fillRect/>
          </a:stretch>
        </p:blipFill>
        <p:spPr>
          <a:xfrm>
            <a:off x="4321550" y="3624225"/>
            <a:ext cx="4674701" cy="531375"/>
          </a:xfrm>
          <a:prstGeom prst="rect">
            <a:avLst/>
          </a:prstGeom>
          <a:noFill/>
          <a:ln>
            <a:noFill/>
          </a:ln>
        </p:spPr>
      </p:pic>
      <p:sp>
        <p:nvSpPr>
          <p:cNvPr id="254" name="Google Shape;25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Decision Tree - Recursive Feature Selection </a:t>
            </a:r>
            <a:endParaRPr/>
          </a:p>
        </p:txBody>
      </p:sp>
      <p:pic>
        <p:nvPicPr>
          <p:cNvPr id="255" name="Google Shape;255;p28"/>
          <p:cNvPicPr preferRelativeResize="0"/>
          <p:nvPr/>
        </p:nvPicPr>
        <p:blipFill>
          <a:blip r:embed="rId5">
            <a:alphaModFix/>
          </a:blip>
          <a:stretch>
            <a:fillRect/>
          </a:stretch>
        </p:blipFill>
        <p:spPr>
          <a:xfrm>
            <a:off x="4356921" y="2871800"/>
            <a:ext cx="1466850" cy="695325"/>
          </a:xfrm>
          <a:prstGeom prst="rect">
            <a:avLst/>
          </a:prstGeom>
          <a:noFill/>
          <a:ln>
            <a:noFill/>
          </a:ln>
        </p:spPr>
      </p:pic>
      <p:sp>
        <p:nvSpPr>
          <p:cNvPr id="256" name="Google Shape;256;p28"/>
          <p:cNvSpPr txBox="1">
            <a:spLocks noGrp="1"/>
          </p:cNvSpPr>
          <p:nvPr>
            <p:ph type="body" idx="1"/>
          </p:nvPr>
        </p:nvSpPr>
        <p:spPr>
          <a:xfrm>
            <a:off x="856350" y="909575"/>
            <a:ext cx="7431300" cy="1729500"/>
          </a:xfrm>
          <a:prstGeom prst="rect">
            <a:avLst/>
          </a:prstGeom>
        </p:spPr>
        <p:txBody>
          <a:bodyPr spcFirstLastPara="1" wrap="square" lIns="91425" tIns="91425" rIns="91425" bIns="91425" anchor="t" anchorCtr="0">
            <a:normAutofit lnSpcReduction="10000"/>
          </a:bodyPr>
          <a:lstStyle/>
          <a:p>
            <a:pPr marL="457200" lvl="0" indent="-311150" algn="l" rtl="0">
              <a:lnSpc>
                <a:spcPct val="150000"/>
              </a:lnSpc>
              <a:spcBef>
                <a:spcPts val="0"/>
              </a:spcBef>
              <a:spcAft>
                <a:spcPts val="0"/>
              </a:spcAft>
              <a:buSzPts val="1300"/>
              <a:buChar char="●"/>
            </a:pPr>
            <a:r>
              <a:rPr lang="en"/>
              <a:t>Without setting minimum features, our feature selection chose the optimal number of features to be 1. The variable is “like” (whether liked your partner or not)</a:t>
            </a:r>
            <a:endParaRPr/>
          </a:p>
          <a:p>
            <a:pPr marL="914400" lvl="1" indent="-298450" algn="l" rtl="0">
              <a:lnSpc>
                <a:spcPct val="150000"/>
              </a:lnSpc>
              <a:spcBef>
                <a:spcPts val="0"/>
              </a:spcBef>
              <a:spcAft>
                <a:spcPts val="0"/>
              </a:spcAft>
              <a:buSzPts val="1100"/>
              <a:buChar char="○"/>
            </a:pPr>
            <a:r>
              <a:rPr lang="en"/>
              <a:t>Guess that’s all it matters at the end of the day, according to decision tree</a:t>
            </a:r>
            <a:endParaRPr/>
          </a:p>
          <a:p>
            <a:pPr marL="457200" lvl="0" indent="-311150" algn="l" rtl="0">
              <a:lnSpc>
                <a:spcPct val="150000"/>
              </a:lnSpc>
              <a:spcBef>
                <a:spcPts val="0"/>
              </a:spcBef>
              <a:spcAft>
                <a:spcPts val="0"/>
              </a:spcAft>
              <a:buSzPts val="1300"/>
              <a:buChar char="●"/>
            </a:pPr>
            <a:r>
              <a:rPr lang="en"/>
              <a:t>However, we want to build a model where we can input several features, not just one feature</a:t>
            </a:r>
            <a:endParaRPr/>
          </a:p>
          <a:p>
            <a:pPr marL="914400" lvl="1" indent="-292100" algn="l" rtl="0">
              <a:lnSpc>
                <a:spcPct val="150000"/>
              </a:lnSpc>
              <a:spcBef>
                <a:spcPts val="0"/>
              </a:spcBef>
              <a:spcAft>
                <a:spcPts val="0"/>
              </a:spcAft>
              <a:buSzPts val="1000"/>
              <a:buChar char="○"/>
            </a:pPr>
            <a:r>
              <a:rPr lang="en"/>
              <a:t>what if in reality the feature 'like' is missing this time</a:t>
            </a:r>
            <a:endParaRPr sz="1000"/>
          </a:p>
          <a:p>
            <a:pPr marL="457200" lvl="0" indent="-311150" algn="l" rtl="0">
              <a:lnSpc>
                <a:spcPct val="150000"/>
              </a:lnSpc>
              <a:spcBef>
                <a:spcPts val="0"/>
              </a:spcBef>
              <a:spcAft>
                <a:spcPts val="0"/>
              </a:spcAft>
              <a:buSzPts val="1300"/>
              <a:buChar char="●"/>
            </a:pPr>
            <a:r>
              <a:rPr lang="en"/>
              <a:t>We need to specify the </a:t>
            </a:r>
            <a:r>
              <a:rPr lang="en" b="1"/>
              <a:t>minimum number of features</a:t>
            </a:r>
            <a:r>
              <a:rPr lang="en"/>
              <a:t> to be chosen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1297500" y="393750"/>
            <a:ext cx="75765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 Recursive Feature Selection(adjusted)</a:t>
            </a:r>
            <a:endParaRPr/>
          </a:p>
          <a:p>
            <a:pPr marL="0" lvl="0" indent="0" algn="l" rtl="0">
              <a:spcBef>
                <a:spcPts val="0"/>
              </a:spcBef>
              <a:spcAft>
                <a:spcPts val="0"/>
              </a:spcAft>
              <a:buNone/>
            </a:pPr>
            <a:endParaRPr/>
          </a:p>
        </p:txBody>
      </p:sp>
      <p:sp>
        <p:nvSpPr>
          <p:cNvPr id="262" name="Google Shape;262;p29"/>
          <p:cNvSpPr txBox="1">
            <a:spLocks noGrp="1"/>
          </p:cNvSpPr>
          <p:nvPr>
            <p:ph type="body" idx="1"/>
          </p:nvPr>
        </p:nvSpPr>
        <p:spPr>
          <a:xfrm>
            <a:off x="1170300" y="1036950"/>
            <a:ext cx="6803400" cy="5256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Setting the minimum number of features to be 10, we get optimal number of features=36</a:t>
            </a:r>
            <a:endParaRPr sz="1200"/>
          </a:p>
        </p:txBody>
      </p:sp>
      <p:pic>
        <p:nvPicPr>
          <p:cNvPr id="263" name="Google Shape;263;p29"/>
          <p:cNvPicPr preferRelativeResize="0"/>
          <p:nvPr/>
        </p:nvPicPr>
        <p:blipFill>
          <a:blip r:embed="rId3">
            <a:alphaModFix/>
          </a:blip>
          <a:stretch>
            <a:fillRect/>
          </a:stretch>
        </p:blipFill>
        <p:spPr>
          <a:xfrm>
            <a:off x="274900" y="1897876"/>
            <a:ext cx="3706249" cy="2744300"/>
          </a:xfrm>
          <a:prstGeom prst="rect">
            <a:avLst/>
          </a:prstGeom>
          <a:noFill/>
          <a:ln>
            <a:noFill/>
          </a:ln>
        </p:spPr>
      </p:pic>
      <p:pic>
        <p:nvPicPr>
          <p:cNvPr id="264" name="Google Shape;264;p29"/>
          <p:cNvPicPr preferRelativeResize="0"/>
          <p:nvPr/>
        </p:nvPicPr>
        <p:blipFill>
          <a:blip r:embed="rId4">
            <a:alphaModFix/>
          </a:blip>
          <a:stretch>
            <a:fillRect/>
          </a:stretch>
        </p:blipFill>
        <p:spPr>
          <a:xfrm>
            <a:off x="4450150" y="3137225"/>
            <a:ext cx="4292176" cy="139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 Grid Search</a:t>
            </a:r>
            <a:endParaRPr/>
          </a:p>
          <a:p>
            <a:pPr marL="0" lvl="0" indent="0" algn="l" rtl="0">
              <a:spcBef>
                <a:spcPts val="0"/>
              </a:spcBef>
              <a:spcAft>
                <a:spcPts val="0"/>
              </a:spcAft>
              <a:buNone/>
            </a:pPr>
            <a:endParaRPr/>
          </a:p>
        </p:txBody>
      </p:sp>
      <p:sp>
        <p:nvSpPr>
          <p:cNvPr id="270" name="Google Shape;270;p30"/>
          <p:cNvSpPr txBox="1">
            <a:spLocks noGrp="1"/>
          </p:cNvSpPr>
          <p:nvPr>
            <p:ph type="body" idx="1"/>
          </p:nvPr>
        </p:nvSpPr>
        <p:spPr>
          <a:xfrm>
            <a:off x="1177875" y="1006975"/>
            <a:ext cx="6638100" cy="738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0"/>
              <a:t>Training Dataset Best Accuracy  -&gt;  </a:t>
            </a:r>
            <a:r>
              <a:rPr lang="en" sz="1400" b="1"/>
              <a:t>0.883</a:t>
            </a:r>
            <a:endParaRPr sz="1400" b="1"/>
          </a:p>
          <a:p>
            <a:pPr marL="0" lvl="0" indent="0" algn="l" rtl="0">
              <a:lnSpc>
                <a:spcPct val="95000"/>
              </a:lnSpc>
              <a:spcBef>
                <a:spcPts val="1200"/>
              </a:spcBef>
              <a:spcAft>
                <a:spcPts val="1200"/>
              </a:spcAft>
              <a:buNone/>
            </a:pPr>
            <a:r>
              <a:rPr lang="en" sz="1400"/>
              <a:t>Test Dataset Accuracy  -&gt; </a:t>
            </a:r>
            <a:r>
              <a:rPr lang="en" sz="1400" b="1"/>
              <a:t> 0.716</a:t>
            </a:r>
            <a:endParaRPr sz="1400" b="1"/>
          </a:p>
        </p:txBody>
      </p:sp>
      <p:pic>
        <p:nvPicPr>
          <p:cNvPr id="271" name="Google Shape;271;p30"/>
          <p:cNvPicPr preferRelativeResize="0"/>
          <p:nvPr/>
        </p:nvPicPr>
        <p:blipFill>
          <a:blip r:embed="rId3">
            <a:alphaModFix/>
          </a:blip>
          <a:stretch>
            <a:fillRect/>
          </a:stretch>
        </p:blipFill>
        <p:spPr>
          <a:xfrm>
            <a:off x="169925" y="1869400"/>
            <a:ext cx="8974076" cy="429195"/>
          </a:xfrm>
          <a:prstGeom prst="rect">
            <a:avLst/>
          </a:prstGeom>
          <a:noFill/>
          <a:ln>
            <a:noFill/>
          </a:ln>
        </p:spPr>
      </p:pic>
      <p:pic>
        <p:nvPicPr>
          <p:cNvPr id="272" name="Google Shape;272;p30"/>
          <p:cNvPicPr preferRelativeResize="0"/>
          <p:nvPr/>
        </p:nvPicPr>
        <p:blipFill>
          <a:blip r:embed="rId4">
            <a:alphaModFix/>
          </a:blip>
          <a:stretch>
            <a:fillRect/>
          </a:stretch>
        </p:blipFill>
        <p:spPr>
          <a:xfrm>
            <a:off x="1827636" y="2508075"/>
            <a:ext cx="5338574" cy="226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XGBoost</a:t>
            </a:r>
            <a:endParaRPr/>
          </a:p>
        </p:txBody>
      </p:sp>
      <p:sp>
        <p:nvSpPr>
          <p:cNvPr id="278" name="Google Shape;278;p31"/>
          <p:cNvSpPr txBox="1">
            <a:spLocks noGrp="1"/>
          </p:cNvSpPr>
          <p:nvPr>
            <p:ph type="body" idx="1"/>
          </p:nvPr>
        </p:nvSpPr>
        <p:spPr>
          <a:xfrm>
            <a:off x="307013" y="1489675"/>
            <a:ext cx="3934500" cy="724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00"/>
              <a:t>Training Dataset Best Accuracy  -&gt;  </a:t>
            </a:r>
            <a:r>
              <a:rPr lang="en" sz="1400" b="1"/>
              <a:t>0.971</a:t>
            </a:r>
            <a:endParaRPr sz="1400" b="1"/>
          </a:p>
          <a:p>
            <a:pPr marL="0" lvl="0" indent="0" algn="l" rtl="0">
              <a:spcBef>
                <a:spcPts val="1200"/>
              </a:spcBef>
              <a:spcAft>
                <a:spcPts val="1200"/>
              </a:spcAft>
              <a:buNone/>
            </a:pPr>
            <a:r>
              <a:rPr lang="en" sz="1400"/>
              <a:t>Test Dataset Accuracy  -&gt;  </a:t>
            </a:r>
            <a:r>
              <a:rPr lang="en" sz="1400" b="1"/>
              <a:t>0.818</a:t>
            </a:r>
            <a:endParaRPr sz="1400" b="1"/>
          </a:p>
        </p:txBody>
      </p:sp>
      <p:sp>
        <p:nvSpPr>
          <p:cNvPr id="279" name="Google Shape;279;p31"/>
          <p:cNvSpPr txBox="1">
            <a:spLocks noGrp="1"/>
          </p:cNvSpPr>
          <p:nvPr>
            <p:ph type="body" idx="1"/>
          </p:nvPr>
        </p:nvSpPr>
        <p:spPr>
          <a:xfrm>
            <a:off x="5002600" y="916375"/>
            <a:ext cx="3388200" cy="391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00"/>
              <a:t>For XGBoost, nearly all features were selected</a:t>
            </a:r>
            <a:endParaRPr sz="1200"/>
          </a:p>
          <a:p>
            <a:pPr marL="0" lvl="0" indent="0" algn="l" rtl="0">
              <a:lnSpc>
                <a:spcPct val="95000"/>
              </a:lnSpc>
              <a:spcBef>
                <a:spcPts val="1200"/>
              </a:spcBef>
              <a:spcAft>
                <a:spcPts val="1200"/>
              </a:spcAft>
              <a:buNone/>
            </a:pPr>
            <a:endParaRPr sz="1400"/>
          </a:p>
        </p:txBody>
      </p:sp>
      <p:pic>
        <p:nvPicPr>
          <p:cNvPr id="280" name="Google Shape;280;p31"/>
          <p:cNvPicPr preferRelativeResize="0"/>
          <p:nvPr/>
        </p:nvPicPr>
        <p:blipFill>
          <a:blip r:embed="rId3">
            <a:alphaModFix/>
          </a:blip>
          <a:stretch>
            <a:fillRect/>
          </a:stretch>
        </p:blipFill>
        <p:spPr>
          <a:xfrm>
            <a:off x="1057613" y="2455075"/>
            <a:ext cx="6460748" cy="420575"/>
          </a:xfrm>
          <a:prstGeom prst="rect">
            <a:avLst/>
          </a:prstGeom>
          <a:noFill/>
          <a:ln>
            <a:noFill/>
          </a:ln>
        </p:spPr>
      </p:pic>
      <p:pic>
        <p:nvPicPr>
          <p:cNvPr id="281" name="Google Shape;281;p31"/>
          <p:cNvPicPr preferRelativeResize="0"/>
          <p:nvPr/>
        </p:nvPicPr>
        <p:blipFill>
          <a:blip r:embed="rId4">
            <a:alphaModFix/>
          </a:blip>
          <a:stretch>
            <a:fillRect/>
          </a:stretch>
        </p:blipFill>
        <p:spPr>
          <a:xfrm>
            <a:off x="2034975" y="3084625"/>
            <a:ext cx="4506026" cy="1906375"/>
          </a:xfrm>
          <a:prstGeom prst="rect">
            <a:avLst/>
          </a:prstGeom>
          <a:noFill/>
          <a:ln>
            <a:noFill/>
          </a:ln>
        </p:spPr>
      </p:pic>
      <p:pic>
        <p:nvPicPr>
          <p:cNvPr id="282" name="Google Shape;282;p31"/>
          <p:cNvPicPr preferRelativeResize="0"/>
          <p:nvPr/>
        </p:nvPicPr>
        <p:blipFill>
          <a:blip r:embed="rId5">
            <a:alphaModFix/>
          </a:blip>
          <a:stretch>
            <a:fillRect/>
          </a:stretch>
        </p:blipFill>
        <p:spPr>
          <a:xfrm>
            <a:off x="3970989" y="1405438"/>
            <a:ext cx="4907385" cy="95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a:t>
            </a:r>
            <a:endParaRPr/>
          </a:p>
        </p:txBody>
      </p:sp>
      <p:sp>
        <p:nvSpPr>
          <p:cNvPr id="141" name="Google Shape;141;p14"/>
          <p:cNvSpPr txBox="1">
            <a:spLocks noGrp="1"/>
          </p:cNvSpPr>
          <p:nvPr>
            <p:ph type="body" idx="1"/>
          </p:nvPr>
        </p:nvSpPr>
        <p:spPr>
          <a:xfrm>
            <a:off x="1297500" y="1099925"/>
            <a:ext cx="7038900" cy="35841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en"/>
              <a:t>Introduction</a:t>
            </a:r>
            <a:endParaRPr/>
          </a:p>
          <a:p>
            <a:pPr marL="457200" lvl="0" indent="-311150" algn="l" rtl="0">
              <a:lnSpc>
                <a:spcPct val="200000"/>
              </a:lnSpc>
              <a:spcBef>
                <a:spcPts val="0"/>
              </a:spcBef>
              <a:spcAft>
                <a:spcPts val="0"/>
              </a:spcAft>
              <a:buSzPts val="1300"/>
              <a:buChar char="●"/>
            </a:pPr>
            <a:r>
              <a:rPr lang="en"/>
              <a:t>Data Preprocessing</a:t>
            </a:r>
            <a:endParaRPr/>
          </a:p>
          <a:p>
            <a:pPr marL="914400" lvl="1" indent="-298450" algn="l" rtl="0">
              <a:lnSpc>
                <a:spcPct val="200000"/>
              </a:lnSpc>
              <a:spcBef>
                <a:spcPts val="0"/>
              </a:spcBef>
              <a:spcAft>
                <a:spcPts val="0"/>
              </a:spcAft>
              <a:buSzPts val="1100"/>
              <a:buChar char="○"/>
            </a:pPr>
            <a:r>
              <a:rPr lang="en"/>
              <a:t>Feature Selection</a:t>
            </a:r>
            <a:endParaRPr/>
          </a:p>
          <a:p>
            <a:pPr marL="914400" lvl="1" indent="-298450" algn="l" rtl="0">
              <a:lnSpc>
                <a:spcPct val="200000"/>
              </a:lnSpc>
              <a:spcBef>
                <a:spcPts val="0"/>
              </a:spcBef>
              <a:spcAft>
                <a:spcPts val="0"/>
              </a:spcAft>
              <a:buSzPts val="1100"/>
              <a:buChar char="○"/>
            </a:pPr>
            <a:r>
              <a:rPr lang="en"/>
              <a:t>Multicollinearity</a:t>
            </a:r>
            <a:endParaRPr/>
          </a:p>
          <a:p>
            <a:pPr marL="914400" lvl="1" indent="-298450" algn="l" rtl="0">
              <a:lnSpc>
                <a:spcPct val="200000"/>
              </a:lnSpc>
              <a:spcBef>
                <a:spcPts val="0"/>
              </a:spcBef>
              <a:spcAft>
                <a:spcPts val="0"/>
              </a:spcAft>
              <a:buSzPts val="1100"/>
              <a:buChar char="○"/>
            </a:pPr>
            <a:r>
              <a:rPr lang="en"/>
              <a:t>Imbalanced Data</a:t>
            </a:r>
            <a:endParaRPr/>
          </a:p>
          <a:p>
            <a:pPr marL="457200" lvl="0" indent="-311150" algn="l" rtl="0">
              <a:lnSpc>
                <a:spcPct val="200000"/>
              </a:lnSpc>
              <a:spcBef>
                <a:spcPts val="0"/>
              </a:spcBef>
              <a:spcAft>
                <a:spcPts val="0"/>
              </a:spcAft>
              <a:buSzPts val="1300"/>
              <a:buChar char="●"/>
            </a:pPr>
            <a:r>
              <a:rPr lang="en"/>
              <a:t>Modeling</a:t>
            </a:r>
            <a:endParaRPr/>
          </a:p>
          <a:p>
            <a:pPr marL="914400" lvl="1" indent="-311150" algn="l" rtl="0">
              <a:lnSpc>
                <a:spcPct val="200000"/>
              </a:lnSpc>
              <a:spcBef>
                <a:spcPts val="0"/>
              </a:spcBef>
              <a:spcAft>
                <a:spcPts val="0"/>
              </a:spcAft>
              <a:buSzPts val="1300"/>
              <a:buChar char="○"/>
            </a:pPr>
            <a:r>
              <a:rPr lang="en" sz="1300"/>
              <a:t>Logistic Regression</a:t>
            </a:r>
            <a:endParaRPr sz="1300"/>
          </a:p>
          <a:p>
            <a:pPr marL="914400" lvl="1" indent="-311150" algn="l" rtl="0">
              <a:lnSpc>
                <a:spcPct val="200000"/>
              </a:lnSpc>
              <a:spcBef>
                <a:spcPts val="0"/>
              </a:spcBef>
              <a:spcAft>
                <a:spcPts val="0"/>
              </a:spcAft>
              <a:buSzPts val="1300"/>
              <a:buChar char="○"/>
            </a:pPr>
            <a:r>
              <a:rPr lang="en" sz="1300"/>
              <a:t>Decision Tree</a:t>
            </a:r>
            <a:endParaRPr sz="1300"/>
          </a:p>
          <a:p>
            <a:pPr marL="914400" lvl="1" indent="-311150" algn="l" rtl="0">
              <a:lnSpc>
                <a:spcPct val="200000"/>
              </a:lnSpc>
              <a:spcBef>
                <a:spcPts val="0"/>
              </a:spcBef>
              <a:spcAft>
                <a:spcPts val="0"/>
              </a:spcAft>
              <a:buSzPts val="1300"/>
              <a:buChar char="○"/>
            </a:pPr>
            <a:r>
              <a:rPr lang="en" sz="1300"/>
              <a:t>XGBoost</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Support Vector Machine</a:t>
            </a:r>
            <a:endParaRPr/>
          </a:p>
        </p:txBody>
      </p:sp>
      <p:pic>
        <p:nvPicPr>
          <p:cNvPr id="288" name="Google Shape;288;p32"/>
          <p:cNvPicPr preferRelativeResize="0"/>
          <p:nvPr/>
        </p:nvPicPr>
        <p:blipFill>
          <a:blip r:embed="rId3">
            <a:alphaModFix/>
          </a:blip>
          <a:stretch>
            <a:fillRect/>
          </a:stretch>
        </p:blipFill>
        <p:spPr>
          <a:xfrm>
            <a:off x="463675" y="1307850"/>
            <a:ext cx="4941600" cy="3563875"/>
          </a:xfrm>
          <a:prstGeom prst="rect">
            <a:avLst/>
          </a:prstGeom>
          <a:noFill/>
          <a:ln>
            <a:noFill/>
          </a:ln>
        </p:spPr>
      </p:pic>
      <p:sp>
        <p:nvSpPr>
          <p:cNvPr id="289" name="Google Shape;289;p32"/>
          <p:cNvSpPr txBox="1">
            <a:spLocks noGrp="1"/>
          </p:cNvSpPr>
          <p:nvPr>
            <p:ph type="body" idx="1"/>
          </p:nvPr>
        </p:nvSpPr>
        <p:spPr>
          <a:xfrm>
            <a:off x="5695350" y="1132000"/>
            <a:ext cx="3325200" cy="3739500"/>
          </a:xfrm>
          <a:prstGeom prst="rect">
            <a:avLst/>
          </a:prstGeom>
        </p:spPr>
        <p:txBody>
          <a:bodyPr spcFirstLastPara="1" wrap="square" lIns="91425" tIns="91425" rIns="91425" bIns="91425" anchor="t" anchorCtr="0">
            <a:noAutofit/>
          </a:bodyPr>
          <a:lstStyle/>
          <a:p>
            <a:pPr marL="457200" lvl="0" indent="-305117" algn="l" rtl="0">
              <a:lnSpc>
                <a:spcPct val="150000"/>
              </a:lnSpc>
              <a:spcBef>
                <a:spcPts val="0"/>
              </a:spcBef>
              <a:spcAft>
                <a:spcPts val="0"/>
              </a:spcAft>
              <a:buSzPts val="1205"/>
              <a:buChar char="●"/>
            </a:pPr>
            <a:r>
              <a:rPr lang="en" sz="1105"/>
              <a:t>We tried to use SVM and the same pipeline</a:t>
            </a:r>
            <a:endParaRPr sz="1105"/>
          </a:p>
          <a:p>
            <a:pPr marL="457200" lvl="0" indent="0" algn="l" rtl="0">
              <a:lnSpc>
                <a:spcPct val="150000"/>
              </a:lnSpc>
              <a:spcBef>
                <a:spcPts val="1200"/>
              </a:spcBef>
              <a:spcAft>
                <a:spcPts val="0"/>
              </a:spcAft>
              <a:buNone/>
            </a:pPr>
            <a:endParaRPr sz="1105"/>
          </a:p>
          <a:p>
            <a:pPr marL="457200" lvl="0" indent="-298767" algn="l" rtl="0">
              <a:lnSpc>
                <a:spcPct val="150000"/>
              </a:lnSpc>
              <a:spcBef>
                <a:spcPts val="1200"/>
              </a:spcBef>
              <a:spcAft>
                <a:spcPts val="0"/>
              </a:spcAft>
              <a:buSzPts val="1105"/>
              <a:buChar char="●"/>
            </a:pPr>
            <a:r>
              <a:rPr lang="en" sz="1105"/>
              <a:t>Specified kernel=’linear’ in feature selection because the default parameter does not have coefficients or feature importances required by recursive feature selection</a:t>
            </a:r>
            <a:endParaRPr sz="1105"/>
          </a:p>
          <a:p>
            <a:pPr marL="0" lvl="0" indent="0" algn="l" rtl="0">
              <a:lnSpc>
                <a:spcPct val="150000"/>
              </a:lnSpc>
              <a:spcBef>
                <a:spcPts val="1200"/>
              </a:spcBef>
              <a:spcAft>
                <a:spcPts val="0"/>
              </a:spcAft>
              <a:buNone/>
            </a:pPr>
            <a:endParaRPr sz="1105"/>
          </a:p>
          <a:p>
            <a:pPr marL="457200" lvl="0" indent="-298767" algn="l" rtl="0">
              <a:lnSpc>
                <a:spcPct val="150000"/>
              </a:lnSpc>
              <a:spcBef>
                <a:spcPts val="1200"/>
              </a:spcBef>
              <a:spcAft>
                <a:spcPts val="0"/>
              </a:spcAft>
              <a:buSzPts val="1105"/>
              <a:buChar char="●"/>
            </a:pPr>
            <a:r>
              <a:rPr lang="en" sz="1105"/>
              <a:t>The GridSearch step took way too long to run (8 hours and failed)</a:t>
            </a:r>
            <a:endParaRPr sz="110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Comparing different models</a:t>
            </a:r>
            <a:endParaRPr/>
          </a:p>
        </p:txBody>
      </p:sp>
      <p:sp>
        <p:nvSpPr>
          <p:cNvPr id="295" name="Google Shape;295;p33"/>
          <p:cNvSpPr txBox="1">
            <a:spLocks noGrp="1"/>
          </p:cNvSpPr>
          <p:nvPr>
            <p:ph type="body" idx="1"/>
          </p:nvPr>
        </p:nvSpPr>
        <p:spPr>
          <a:xfrm>
            <a:off x="1297500" y="1181525"/>
            <a:ext cx="7038900" cy="35304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XGBoost does have the overall highest accuracy (0.818), but our test set is imbalanced, so we cannot just look at the accuracy. </a:t>
            </a:r>
            <a:endParaRPr/>
          </a:p>
          <a:p>
            <a:pPr marL="457200" lvl="0" indent="-311150" algn="l" rtl="0">
              <a:lnSpc>
                <a:spcPct val="150000"/>
              </a:lnSpc>
              <a:spcBef>
                <a:spcPts val="0"/>
              </a:spcBef>
              <a:spcAft>
                <a:spcPts val="0"/>
              </a:spcAft>
              <a:buSzPts val="1300"/>
              <a:buChar char="●"/>
            </a:pPr>
            <a:r>
              <a:rPr lang="en"/>
              <a:t>XGBoost has the lowest recall among all three models (0.33). This means that if we prioritize the true positive rate (out of all the true positives, how many did we predict to be positive), we might want to choose logistic regression model which has the highest recall (0.65)</a:t>
            </a:r>
            <a:endParaRPr/>
          </a:p>
          <a:p>
            <a:pPr marL="457200" lvl="0" indent="-311150" algn="l" rtl="0">
              <a:lnSpc>
                <a:spcPct val="150000"/>
              </a:lnSpc>
              <a:spcBef>
                <a:spcPts val="0"/>
              </a:spcBef>
              <a:spcAft>
                <a:spcPts val="0"/>
              </a:spcAft>
              <a:buSzPts val="1300"/>
              <a:buChar char="●"/>
            </a:pPr>
            <a:r>
              <a:rPr lang="en"/>
              <a:t>However, XGBoost does have the highest precision (0.52), meaning that it has the highest proportion of true positives in all of the predicted positives. </a:t>
            </a:r>
            <a:endParaRPr/>
          </a:p>
          <a:p>
            <a:pPr marL="457200" lvl="0" indent="-311150" algn="l" rtl="0">
              <a:lnSpc>
                <a:spcPct val="150000"/>
              </a:lnSpc>
              <a:spcBef>
                <a:spcPts val="0"/>
              </a:spcBef>
              <a:spcAft>
                <a:spcPts val="0"/>
              </a:spcAft>
              <a:buSzPts val="1300"/>
              <a:buChar char="●"/>
            </a:pPr>
            <a:r>
              <a:rPr lang="en"/>
              <a:t>Overall, our model did well in predicting the 0’s, the unmatched, but not very good in predicting the 1’s, the matched. Again, this is due to our test target variable is very imbalanced, and accuracy alone in this case can be misleading.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Potential Improvements</a:t>
            </a:r>
            <a:endParaRPr/>
          </a:p>
        </p:txBody>
      </p:sp>
      <p:sp>
        <p:nvSpPr>
          <p:cNvPr id="301" name="Google Shape;301;p34"/>
          <p:cNvSpPr txBox="1">
            <a:spLocks noGrp="1"/>
          </p:cNvSpPr>
          <p:nvPr>
            <p:ph type="body" idx="1"/>
          </p:nvPr>
        </p:nvSpPr>
        <p:spPr>
          <a:xfrm>
            <a:off x="1052550" y="1307850"/>
            <a:ext cx="7038900" cy="35304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If we had more time, we probably could have successfully ran the SVM model and we would have one more model to compare and choose from</a:t>
            </a:r>
            <a:endParaRPr/>
          </a:p>
          <a:p>
            <a:pPr marL="914400" lvl="1" indent="-298450" algn="l" rtl="0">
              <a:lnSpc>
                <a:spcPct val="200000"/>
              </a:lnSpc>
              <a:spcBef>
                <a:spcPts val="0"/>
              </a:spcBef>
              <a:spcAft>
                <a:spcPts val="0"/>
              </a:spcAft>
              <a:buSzPts val="1100"/>
              <a:buChar char="○"/>
            </a:pPr>
            <a:r>
              <a:rPr lang="en"/>
              <a:t>We could also try out more parameters (different scoring) and other feature selection models</a:t>
            </a:r>
            <a:endParaRPr/>
          </a:p>
          <a:p>
            <a:pPr marL="0" lvl="0" indent="0" algn="l" rtl="0">
              <a:lnSpc>
                <a:spcPct val="200000"/>
              </a:lnSpc>
              <a:spcBef>
                <a:spcPts val="1200"/>
              </a:spcBef>
              <a:spcAft>
                <a:spcPts val="0"/>
              </a:spcAft>
              <a:buNone/>
            </a:pPr>
            <a:endParaRPr/>
          </a:p>
          <a:p>
            <a:pPr marL="457200" lvl="0" indent="-311150" algn="l" rtl="0">
              <a:lnSpc>
                <a:spcPct val="200000"/>
              </a:lnSpc>
              <a:spcBef>
                <a:spcPts val="1200"/>
              </a:spcBef>
              <a:spcAft>
                <a:spcPts val="0"/>
              </a:spcAft>
              <a:buSzPts val="1300"/>
              <a:buChar char="●"/>
            </a:pPr>
            <a:r>
              <a:rPr lang="en"/>
              <a:t>If we had more data, we could probably solve the class imbalance problem in the test set and obtain more meaningful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Predicting Romantic Matches</a:t>
            </a:r>
            <a:endParaRPr/>
          </a:p>
        </p:txBody>
      </p:sp>
      <p:sp>
        <p:nvSpPr>
          <p:cNvPr id="147" name="Google Shape;147;p15"/>
          <p:cNvSpPr txBox="1">
            <a:spLocks noGrp="1"/>
          </p:cNvSpPr>
          <p:nvPr>
            <p:ph type="body" idx="1"/>
          </p:nvPr>
        </p:nvSpPr>
        <p:spPr>
          <a:xfrm>
            <a:off x="1297500" y="1423350"/>
            <a:ext cx="7038900" cy="3138000"/>
          </a:xfrm>
          <a:prstGeom prst="rect">
            <a:avLst/>
          </a:prstGeom>
        </p:spPr>
        <p:txBody>
          <a:bodyPr spcFirstLastPara="1" wrap="square" lIns="91425" tIns="91425" rIns="91425" bIns="91425" anchor="t" anchorCtr="0">
            <a:normAutofit fontScale="92500" lnSpcReduction="20000"/>
          </a:bodyPr>
          <a:lstStyle/>
          <a:p>
            <a:pPr marL="457200" lvl="0" indent="-304958" algn="l" rtl="0">
              <a:lnSpc>
                <a:spcPct val="150000"/>
              </a:lnSpc>
              <a:spcBef>
                <a:spcPts val="0"/>
              </a:spcBef>
              <a:spcAft>
                <a:spcPts val="0"/>
              </a:spcAft>
              <a:buSzPct val="100000"/>
              <a:buChar char="●"/>
            </a:pPr>
            <a:r>
              <a:rPr lang="en"/>
              <a:t>Dataset source: https://www.kaggle.com/datasets/ulrikthygepedersen/speed-dating?select=speeddating.csv</a:t>
            </a:r>
            <a:endParaRPr/>
          </a:p>
          <a:p>
            <a:pPr marL="0" lvl="0" indent="0" algn="l" rtl="0">
              <a:lnSpc>
                <a:spcPct val="150000"/>
              </a:lnSpc>
              <a:spcBef>
                <a:spcPts val="0"/>
              </a:spcBef>
              <a:spcAft>
                <a:spcPts val="0"/>
              </a:spcAft>
              <a:buNone/>
            </a:pPr>
            <a:endParaRPr/>
          </a:p>
          <a:p>
            <a:pPr marL="457200" lvl="0" indent="-304958" algn="l" rtl="0">
              <a:lnSpc>
                <a:spcPct val="150000"/>
              </a:lnSpc>
              <a:spcBef>
                <a:spcPts val="0"/>
              </a:spcBef>
              <a:spcAft>
                <a:spcPts val="0"/>
              </a:spcAft>
              <a:buSzPct val="100000"/>
              <a:buChar char="●"/>
            </a:pPr>
            <a:r>
              <a:rPr lang="en"/>
              <a:t>Our project aims to predict if two people will match using a dataset gathered from experimental speed dating events from 2002-2004.</a:t>
            </a:r>
            <a:endParaRPr/>
          </a:p>
          <a:p>
            <a:pPr marL="0" lvl="0" indent="0" algn="l" rtl="0">
              <a:lnSpc>
                <a:spcPct val="150000"/>
              </a:lnSpc>
              <a:spcBef>
                <a:spcPts val="0"/>
              </a:spcBef>
              <a:spcAft>
                <a:spcPts val="0"/>
              </a:spcAft>
              <a:buNone/>
            </a:pPr>
            <a:endParaRPr/>
          </a:p>
          <a:p>
            <a:pPr marL="457200" marR="0" lvl="0" indent="-304958" algn="l" rtl="0">
              <a:lnSpc>
                <a:spcPct val="150000"/>
              </a:lnSpc>
              <a:spcBef>
                <a:spcPts val="0"/>
              </a:spcBef>
              <a:spcAft>
                <a:spcPts val="0"/>
              </a:spcAft>
              <a:buSzPct val="100000"/>
              <a:buChar char="●"/>
            </a:pPr>
            <a:r>
              <a:rPr lang="en"/>
              <a:t>The dataset includes information from participants who had a four-minute "first date" with every other participant of the opposite sex, and were asked to rate their date on attributes including: Attractiveness, Sincerity, Intelligence, Fun, Ambition, and Shared Interests.</a:t>
            </a:r>
            <a:endParaRPr/>
          </a:p>
          <a:p>
            <a:pPr marL="0" marR="0" lvl="0" indent="0" algn="l" rtl="0">
              <a:lnSpc>
                <a:spcPct val="150000"/>
              </a:lnSpc>
              <a:spcBef>
                <a:spcPts val="0"/>
              </a:spcBef>
              <a:spcAft>
                <a:spcPts val="0"/>
              </a:spcAft>
              <a:buNone/>
            </a:pPr>
            <a:endParaRPr/>
          </a:p>
          <a:p>
            <a:pPr marL="457200" lvl="0" indent="-299085" algn="l" rtl="0">
              <a:spcBef>
                <a:spcPts val="0"/>
              </a:spcBef>
              <a:spcAft>
                <a:spcPts val="0"/>
              </a:spcAft>
              <a:buSzPct val="92307"/>
              <a:buFont typeface="Roboto"/>
              <a:buChar char="●"/>
            </a:pPr>
            <a:r>
              <a:rPr lang="en"/>
              <a:t>Participants were also asked whether they would like to see their date again and filled out questionnaires on demographics, dating habits, self-perception, beliefs on what others find valuable in a mate, and lifestyle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725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 Feature Selection </a:t>
            </a:r>
            <a:endParaRPr/>
          </a:p>
        </p:txBody>
      </p:sp>
      <p:sp>
        <p:nvSpPr>
          <p:cNvPr id="153" name="Google Shape;153;p16"/>
          <p:cNvSpPr txBox="1">
            <a:spLocks noGrp="1"/>
          </p:cNvSpPr>
          <p:nvPr>
            <p:ph type="body" idx="1"/>
          </p:nvPr>
        </p:nvSpPr>
        <p:spPr>
          <a:xfrm>
            <a:off x="1269200" y="1331775"/>
            <a:ext cx="7038900" cy="3168300"/>
          </a:xfrm>
          <a:prstGeom prst="rect">
            <a:avLst/>
          </a:prstGeom>
        </p:spPr>
        <p:txBody>
          <a:bodyPr spcFirstLastPara="1" wrap="square" lIns="91425" tIns="91425" rIns="91425" bIns="91425" anchor="t" anchorCtr="0">
            <a:noAutofit/>
          </a:bodyPr>
          <a:lstStyle/>
          <a:p>
            <a:pPr marL="457200" lvl="0" indent="-304800" algn="l" rtl="0">
              <a:spcBef>
                <a:spcPts val="1500"/>
              </a:spcBef>
              <a:spcAft>
                <a:spcPts val="0"/>
              </a:spcAft>
              <a:buClr>
                <a:schemeClr val="lt1"/>
              </a:buClr>
              <a:buSzPts val="1200"/>
              <a:buFont typeface="Roboto"/>
              <a:buChar char="●"/>
            </a:pPr>
            <a:r>
              <a:rPr lang="en"/>
              <a:t>Considering that our dataset comprises 123 columns, we will need to narrow down the selection to only those attributes that are meaningful in predicting whether a date will result in a match or not.</a:t>
            </a:r>
            <a:endParaRPr/>
          </a:p>
          <a:p>
            <a:pPr marL="457200" lvl="0" indent="0" algn="l" rtl="0">
              <a:spcBef>
                <a:spcPts val="1500"/>
              </a:spcBef>
              <a:spcAft>
                <a:spcPts val="0"/>
              </a:spcAft>
              <a:buNone/>
            </a:pPr>
            <a:endParaRPr/>
          </a:p>
          <a:p>
            <a:pPr marL="457200" lvl="0" indent="-304800" algn="l" rtl="0">
              <a:lnSpc>
                <a:spcPct val="130000"/>
              </a:lnSpc>
              <a:spcBef>
                <a:spcPts val="0"/>
              </a:spcBef>
              <a:spcAft>
                <a:spcPts val="0"/>
              </a:spcAft>
              <a:buClr>
                <a:schemeClr val="lt1"/>
              </a:buClr>
              <a:buSzPts val="1200"/>
              <a:buFont typeface="Lato"/>
              <a:buChar char="●"/>
            </a:pPr>
            <a:r>
              <a:rPr lang="en"/>
              <a:t>We need to select the significant features based on common knowledge and quantified feature importance results:</a:t>
            </a:r>
            <a:endParaRPr/>
          </a:p>
          <a:p>
            <a:pPr marL="914400" lvl="1" indent="-311150" algn="l" rtl="0">
              <a:lnSpc>
                <a:spcPct val="130000"/>
              </a:lnSpc>
              <a:spcBef>
                <a:spcPts val="0"/>
              </a:spcBef>
              <a:spcAft>
                <a:spcPts val="0"/>
              </a:spcAft>
              <a:buClr>
                <a:srgbClr val="000000"/>
              </a:buClr>
              <a:buSzPts val="1300"/>
              <a:buFont typeface="Arial"/>
              <a:buChar char="○"/>
            </a:pPr>
            <a:r>
              <a:rPr lang="en" sz="1300"/>
              <a:t>Common Knowledge: manually dropping columns by looking at each columns</a:t>
            </a:r>
            <a:endParaRPr sz="1300"/>
          </a:p>
          <a:p>
            <a:pPr marL="914400" lvl="1" indent="-311150" algn="l" rtl="0">
              <a:lnSpc>
                <a:spcPct val="130000"/>
              </a:lnSpc>
              <a:spcBef>
                <a:spcPts val="0"/>
              </a:spcBef>
              <a:spcAft>
                <a:spcPts val="0"/>
              </a:spcAft>
              <a:buClr>
                <a:srgbClr val="000000"/>
              </a:buClr>
              <a:buSzPts val="1300"/>
              <a:buFont typeface="Arial"/>
              <a:buChar char="○"/>
            </a:pPr>
            <a:r>
              <a:rPr lang="en" sz="1300"/>
              <a:t>Quantified: use feature selection model for each model we perform on the dataset to select optimal number of features</a:t>
            </a:r>
            <a:endParaRPr sz="1300"/>
          </a:p>
          <a:p>
            <a:pPr marL="0" lvl="0" indent="0" algn="l" rtl="0">
              <a:lnSpc>
                <a:spcPct val="130000"/>
              </a:lnSpc>
              <a:spcBef>
                <a:spcPts val="0"/>
              </a:spcBef>
              <a:spcAft>
                <a:spcPts val="0"/>
              </a:spcAft>
              <a:buNone/>
            </a:pPr>
            <a:endParaRPr sz="1200"/>
          </a:p>
        </p:txBody>
      </p:sp>
      <p:pic>
        <p:nvPicPr>
          <p:cNvPr id="154" name="Google Shape;154;p16"/>
          <p:cNvPicPr preferRelativeResize="0"/>
          <p:nvPr/>
        </p:nvPicPr>
        <p:blipFill>
          <a:blip r:embed="rId3">
            <a:alphaModFix/>
          </a:blip>
          <a:stretch>
            <a:fillRect/>
          </a:stretch>
        </p:blipFill>
        <p:spPr>
          <a:xfrm>
            <a:off x="7628463" y="372563"/>
            <a:ext cx="1183075" cy="70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725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60"/>
              <a:t>Data Preprocessing: Feature Selection and Missing value</a:t>
            </a:r>
            <a:endParaRPr sz="1860"/>
          </a:p>
        </p:txBody>
      </p:sp>
      <p:sp>
        <p:nvSpPr>
          <p:cNvPr id="160" name="Google Shape;160;p17"/>
          <p:cNvSpPr txBox="1">
            <a:spLocks noGrp="1"/>
          </p:cNvSpPr>
          <p:nvPr>
            <p:ph type="body" idx="1"/>
          </p:nvPr>
        </p:nvSpPr>
        <p:spPr>
          <a:xfrm>
            <a:off x="1297500" y="1116150"/>
            <a:ext cx="7038900" cy="14556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a:t>The top two columns with the most missing data are:</a:t>
            </a:r>
            <a:endParaRPr/>
          </a:p>
          <a:p>
            <a:pPr marL="457200" lvl="0" indent="-304800" algn="l" rtl="0">
              <a:spcBef>
                <a:spcPts val="1500"/>
              </a:spcBef>
              <a:spcAft>
                <a:spcPts val="0"/>
              </a:spcAft>
              <a:buClr>
                <a:schemeClr val="lt1"/>
              </a:buClr>
              <a:buSzPts val="1200"/>
              <a:buFont typeface="Roboto"/>
              <a:buAutoNum type="arabicPeriod"/>
            </a:pPr>
            <a:r>
              <a:rPr lang="en"/>
              <a:t>expected_num_interested_in_me : Out of the 20 people you will meet, how many do you expect will be interested in dating you?</a:t>
            </a:r>
            <a:endParaRPr/>
          </a:p>
          <a:p>
            <a:pPr marL="457200" lvl="0" indent="-304800" algn="l" rtl="0">
              <a:spcBef>
                <a:spcPts val="0"/>
              </a:spcBef>
              <a:spcAft>
                <a:spcPts val="0"/>
              </a:spcAft>
              <a:buClr>
                <a:schemeClr val="lt1"/>
              </a:buClr>
              <a:buSzPts val="1200"/>
              <a:buFont typeface="Roboto"/>
              <a:buAutoNum type="arabicPeriod"/>
            </a:pPr>
            <a:r>
              <a:rPr lang="en"/>
              <a:t>expected_num_matches: How many matches do you expect to get?</a:t>
            </a:r>
            <a:endParaRPr/>
          </a:p>
        </p:txBody>
      </p:sp>
      <p:pic>
        <p:nvPicPr>
          <p:cNvPr id="161" name="Google Shape;161;p17"/>
          <p:cNvPicPr preferRelativeResize="0"/>
          <p:nvPr/>
        </p:nvPicPr>
        <p:blipFill>
          <a:blip r:embed="rId3">
            <a:alphaModFix/>
          </a:blip>
          <a:stretch>
            <a:fillRect/>
          </a:stretch>
        </p:blipFill>
        <p:spPr>
          <a:xfrm>
            <a:off x="2502375" y="2571750"/>
            <a:ext cx="4139251" cy="675800"/>
          </a:xfrm>
          <a:prstGeom prst="rect">
            <a:avLst/>
          </a:prstGeom>
          <a:noFill/>
          <a:ln w="9525" cap="flat" cmpd="sng">
            <a:solidFill>
              <a:schemeClr val="accent4"/>
            </a:solidFill>
            <a:prstDash val="solid"/>
            <a:round/>
            <a:headEnd type="none" w="sm" len="sm"/>
            <a:tailEnd type="none" w="sm" len="sm"/>
          </a:ln>
        </p:spPr>
      </p:pic>
      <p:sp>
        <p:nvSpPr>
          <p:cNvPr id="162" name="Google Shape;162;p17"/>
          <p:cNvSpPr txBox="1">
            <a:spLocks noGrp="1"/>
          </p:cNvSpPr>
          <p:nvPr>
            <p:ph type="body" idx="1"/>
          </p:nvPr>
        </p:nvSpPr>
        <p:spPr>
          <a:xfrm>
            <a:off x="1297500" y="3419775"/>
            <a:ext cx="7038900" cy="150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Decided to drop the two columns based on following reasons:</a:t>
            </a:r>
            <a:endParaRPr/>
          </a:p>
          <a:p>
            <a:pPr marL="457200" marR="0" lvl="0" indent="-311150" algn="l" rtl="0">
              <a:lnSpc>
                <a:spcPct val="115000"/>
              </a:lnSpc>
              <a:spcBef>
                <a:spcPts val="1500"/>
              </a:spcBef>
              <a:spcAft>
                <a:spcPts val="0"/>
              </a:spcAft>
              <a:buSzPts val="1300"/>
              <a:buAutoNum type="arabicPeriod"/>
            </a:pPr>
            <a:r>
              <a:rPr lang="en"/>
              <a:t>These two variables are not essential for our predictive analysis intuitively</a:t>
            </a:r>
            <a:endParaRPr/>
          </a:p>
          <a:p>
            <a:pPr marL="457200" marR="0" lvl="0" indent="-311150" algn="l" rtl="0">
              <a:lnSpc>
                <a:spcPct val="115000"/>
              </a:lnSpc>
              <a:spcBef>
                <a:spcPts val="0"/>
              </a:spcBef>
              <a:spcAft>
                <a:spcPts val="0"/>
              </a:spcAft>
              <a:buSzPts val="1300"/>
              <a:buAutoNum type="arabicPeriod"/>
            </a:pPr>
            <a:r>
              <a:rPr lang="en"/>
              <a:t>Substituting the missing values with the median or mean could lead to misleading results, and dropping all of the null values was not a feasible solution since we only have 8378 rows.</a:t>
            </a:r>
            <a:endParaRPr/>
          </a:p>
        </p:txBody>
      </p:sp>
      <p:sp>
        <p:nvSpPr>
          <p:cNvPr id="163" name="Google Shape;163;p17"/>
          <p:cNvSpPr/>
          <p:nvPr/>
        </p:nvSpPr>
        <p:spPr>
          <a:xfrm>
            <a:off x="4761625" y="2833850"/>
            <a:ext cx="869700" cy="413700"/>
          </a:xfrm>
          <a:prstGeom prst="rect">
            <a:avLst/>
          </a:prstGeom>
          <a:solidFill>
            <a:srgbClr val="FEEE26">
              <a:alpha val="31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sz="1860"/>
              <a:t>Data Preprocessing: Feature Selection and Missing value</a:t>
            </a:r>
            <a:endParaRPr/>
          </a:p>
        </p:txBody>
      </p:sp>
      <p:sp>
        <p:nvSpPr>
          <p:cNvPr id="169" name="Google Shape;169;p18"/>
          <p:cNvSpPr txBox="1">
            <a:spLocks noGrp="1"/>
          </p:cNvSpPr>
          <p:nvPr>
            <p:ph type="body" idx="1"/>
          </p:nvPr>
        </p:nvSpPr>
        <p:spPr>
          <a:xfrm>
            <a:off x="1297500" y="1079250"/>
            <a:ext cx="7038900" cy="2543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Dropped the rows with missing values with 5617 rows left, since filling out na values with mean or median can potentially introduce bias and deviate from the true values,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0"/>
              </a:spcAft>
              <a:buNone/>
            </a:pPr>
            <a:r>
              <a:rPr lang="en"/>
              <a:t>and the distribution of variable gender is very balanced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0" name="Google Shape;170;p18"/>
          <p:cNvPicPr preferRelativeResize="0"/>
          <p:nvPr/>
        </p:nvPicPr>
        <p:blipFill>
          <a:blip r:embed="rId3">
            <a:alphaModFix/>
          </a:blip>
          <a:stretch>
            <a:fillRect/>
          </a:stretch>
        </p:blipFill>
        <p:spPr>
          <a:xfrm>
            <a:off x="1892399" y="1735500"/>
            <a:ext cx="2522622" cy="641050"/>
          </a:xfrm>
          <a:prstGeom prst="rect">
            <a:avLst/>
          </a:prstGeom>
          <a:noFill/>
          <a:ln>
            <a:noFill/>
          </a:ln>
        </p:spPr>
      </p:pic>
      <p:grpSp>
        <p:nvGrpSpPr>
          <p:cNvPr id="171" name="Google Shape;171;p18"/>
          <p:cNvGrpSpPr/>
          <p:nvPr/>
        </p:nvGrpSpPr>
        <p:grpSpPr>
          <a:xfrm>
            <a:off x="1855675" y="4116675"/>
            <a:ext cx="3992881" cy="641050"/>
            <a:chOff x="2724575" y="3502450"/>
            <a:chExt cx="3992881" cy="641050"/>
          </a:xfrm>
        </p:grpSpPr>
        <p:pic>
          <p:nvPicPr>
            <p:cNvPr id="172" name="Google Shape;172;p18"/>
            <p:cNvPicPr preferRelativeResize="0"/>
            <p:nvPr/>
          </p:nvPicPr>
          <p:blipFill>
            <a:blip r:embed="rId4">
              <a:alphaModFix/>
            </a:blip>
            <a:stretch>
              <a:fillRect/>
            </a:stretch>
          </p:blipFill>
          <p:spPr>
            <a:xfrm>
              <a:off x="2724575" y="3502450"/>
              <a:ext cx="3992881" cy="641050"/>
            </a:xfrm>
            <a:prstGeom prst="rect">
              <a:avLst/>
            </a:prstGeom>
            <a:noFill/>
            <a:ln>
              <a:noFill/>
            </a:ln>
          </p:spPr>
        </p:pic>
        <p:sp>
          <p:nvSpPr>
            <p:cNvPr id="173" name="Google Shape;173;p18"/>
            <p:cNvSpPr/>
            <p:nvPr/>
          </p:nvSpPr>
          <p:spPr>
            <a:xfrm>
              <a:off x="2724575" y="3828700"/>
              <a:ext cx="366000" cy="314700"/>
            </a:xfrm>
            <a:prstGeom prst="rect">
              <a:avLst/>
            </a:prstGeom>
            <a:solidFill>
              <a:srgbClr val="FEEE26">
                <a:alpha val="31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4" name="Google Shape;174;p18"/>
          <p:cNvPicPr preferRelativeResize="0"/>
          <p:nvPr/>
        </p:nvPicPr>
        <p:blipFill>
          <a:blip r:embed="rId5">
            <a:alphaModFix/>
          </a:blip>
          <a:stretch>
            <a:fillRect/>
          </a:stretch>
        </p:blipFill>
        <p:spPr>
          <a:xfrm>
            <a:off x="1855663" y="2847975"/>
            <a:ext cx="2596075" cy="818150"/>
          </a:xfrm>
          <a:prstGeom prst="rect">
            <a:avLst/>
          </a:prstGeom>
          <a:noFill/>
          <a:ln>
            <a:noFill/>
          </a:ln>
        </p:spPr>
      </p:pic>
      <p:sp>
        <p:nvSpPr>
          <p:cNvPr id="175" name="Google Shape;175;p18"/>
          <p:cNvSpPr txBox="1"/>
          <p:nvPr/>
        </p:nvSpPr>
        <p:spPr>
          <a:xfrm>
            <a:off x="1302300" y="3731775"/>
            <a:ext cx="7038900" cy="384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Dropped the first column as it contains only a single unique value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 Multicollinearity </a:t>
            </a:r>
            <a:endParaRPr/>
          </a:p>
        </p:txBody>
      </p:sp>
      <p:sp>
        <p:nvSpPr>
          <p:cNvPr id="181" name="Google Shape;181;p19"/>
          <p:cNvSpPr txBox="1">
            <a:spLocks noGrp="1"/>
          </p:cNvSpPr>
          <p:nvPr>
            <p:ph type="body" idx="1"/>
          </p:nvPr>
        </p:nvSpPr>
        <p:spPr>
          <a:xfrm>
            <a:off x="1297500" y="1195700"/>
            <a:ext cx="7038900" cy="15141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We found that for all columns that starts with "d_", they represent the binned range of previous numeric variables. </a:t>
            </a:r>
            <a:endParaRPr sz="1200"/>
          </a:p>
          <a:p>
            <a:pPr marL="914400" lvl="1" indent="-304800" algn="l" rtl="0">
              <a:lnSpc>
                <a:spcPct val="150000"/>
              </a:lnSpc>
              <a:spcBef>
                <a:spcPts val="0"/>
              </a:spcBef>
              <a:spcAft>
                <a:spcPts val="0"/>
              </a:spcAft>
              <a:buSzPts val="1200"/>
              <a:buChar char="○"/>
            </a:pPr>
            <a:r>
              <a:rPr lang="en" sz="1200"/>
              <a:t>E.g., column 'd_importance_same_race' would be the binned categorical variable corresponding to the numeric variable 'importance_same_race'. </a:t>
            </a:r>
            <a:endParaRPr sz="1200"/>
          </a:p>
          <a:p>
            <a:pPr marL="457200" lvl="0" indent="-304800" algn="l" rtl="0">
              <a:lnSpc>
                <a:spcPct val="150000"/>
              </a:lnSpc>
              <a:spcBef>
                <a:spcPts val="0"/>
              </a:spcBef>
              <a:spcAft>
                <a:spcPts val="0"/>
              </a:spcAft>
              <a:buSzPts val="1200"/>
              <a:buChar char="●"/>
            </a:pPr>
            <a:r>
              <a:rPr lang="en" sz="1200"/>
              <a:t>These can be seen as duplicates of previous columns, meaning that they are perfectly collinear with their corresponding numeric columns. </a:t>
            </a:r>
            <a:r>
              <a:rPr lang="en" sz="1200" b="1" u="sng"/>
              <a:t>Therefore, we have to drop these columns.</a:t>
            </a:r>
            <a:endParaRPr sz="1200" b="1" u="sng"/>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endParaRPr sz="1200"/>
          </a:p>
        </p:txBody>
      </p:sp>
      <p:pic>
        <p:nvPicPr>
          <p:cNvPr id="182" name="Google Shape;182;p19"/>
          <p:cNvPicPr preferRelativeResize="0"/>
          <p:nvPr/>
        </p:nvPicPr>
        <p:blipFill rotWithShape="1">
          <a:blip r:embed="rId3">
            <a:alphaModFix/>
          </a:blip>
          <a:srcRect r="53045" b="23605"/>
          <a:stretch/>
        </p:blipFill>
        <p:spPr>
          <a:xfrm>
            <a:off x="5725750" y="2921663"/>
            <a:ext cx="2610651" cy="2016825"/>
          </a:xfrm>
          <a:prstGeom prst="rect">
            <a:avLst/>
          </a:prstGeom>
          <a:noFill/>
          <a:ln>
            <a:noFill/>
          </a:ln>
        </p:spPr>
      </p:pic>
      <p:sp>
        <p:nvSpPr>
          <p:cNvPr id="183" name="Google Shape;183;p19"/>
          <p:cNvSpPr txBox="1"/>
          <p:nvPr/>
        </p:nvSpPr>
        <p:spPr>
          <a:xfrm>
            <a:off x="1146125" y="2988175"/>
            <a:ext cx="39486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E.g. </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en" sz="1300">
                <a:solidFill>
                  <a:schemeClr val="lt1"/>
                </a:solidFill>
                <a:latin typeface="Lato"/>
                <a:ea typeface="Lato"/>
                <a:cs typeface="Lato"/>
                <a:sym typeface="Lato"/>
              </a:rPr>
              <a:t>Column 'd_importance_same_race' represents the binned categorical variable for the numeric variable 'importance_same_race'.</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 Multicollinearity </a:t>
            </a:r>
            <a:endParaRPr/>
          </a:p>
        </p:txBody>
      </p:sp>
      <p:sp>
        <p:nvSpPr>
          <p:cNvPr id="189" name="Google Shape;189;p20"/>
          <p:cNvSpPr txBox="1">
            <a:spLocks noGrp="1"/>
          </p:cNvSpPr>
          <p:nvPr>
            <p:ph type="body" idx="1"/>
          </p:nvPr>
        </p:nvSpPr>
        <p:spPr>
          <a:xfrm>
            <a:off x="1297500" y="1020600"/>
            <a:ext cx="7038900" cy="17457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1500"/>
              </a:spcBef>
              <a:spcAft>
                <a:spcPts val="0"/>
              </a:spcAft>
              <a:buSzPts val="1200"/>
              <a:buChar char="●"/>
            </a:pPr>
            <a:r>
              <a:rPr lang="en" sz="1200"/>
              <a:t>We also found that for columns that ends with '_ o' or has '_ o _' in the middle of the column name, they represent the features of the opposite side in the date, i.e., the partner.</a:t>
            </a:r>
            <a:endParaRPr sz="1200"/>
          </a:p>
          <a:p>
            <a:pPr marL="457200" lvl="0" indent="-304800" algn="l" rtl="0">
              <a:lnSpc>
                <a:spcPct val="150000"/>
              </a:lnSpc>
              <a:spcBef>
                <a:spcPts val="0"/>
              </a:spcBef>
              <a:spcAft>
                <a:spcPts val="0"/>
              </a:spcAft>
              <a:buSzPts val="1200"/>
              <a:buChar char="●"/>
            </a:pPr>
            <a:r>
              <a:rPr lang="en" sz="1200"/>
              <a:t>However, we noticed that both sides were included. </a:t>
            </a:r>
            <a:endParaRPr sz="1200"/>
          </a:p>
          <a:p>
            <a:pPr marL="457200" lvl="0" indent="-304800" algn="l" rtl="0">
              <a:lnSpc>
                <a:spcPct val="150000"/>
              </a:lnSpc>
              <a:spcBef>
                <a:spcPts val="0"/>
              </a:spcBef>
              <a:spcAft>
                <a:spcPts val="0"/>
              </a:spcAft>
              <a:buSzPts val="1200"/>
              <a:buChar char="●"/>
            </a:pPr>
            <a:r>
              <a:rPr lang="en" sz="1200"/>
              <a:t>For the features and the corresponding partner features, the distribution were almost identical, meaning they have nearly the same mean and standard deviation.</a:t>
            </a:r>
            <a:endParaRPr sz="1200"/>
          </a:p>
          <a:p>
            <a:pPr marL="914400" lvl="1" indent="-304800" algn="l" rtl="0">
              <a:lnSpc>
                <a:spcPct val="150000"/>
              </a:lnSpc>
              <a:spcBef>
                <a:spcPts val="0"/>
              </a:spcBef>
              <a:spcAft>
                <a:spcPts val="0"/>
              </a:spcAft>
              <a:buSzPts val="1200"/>
              <a:buChar char="○"/>
            </a:pPr>
            <a:r>
              <a:rPr lang="en" sz="1200" b="1" u="sng"/>
              <a:t>Therefore, we have to drop these columns</a:t>
            </a:r>
            <a:endParaRPr sz="1200" b="1" u="sng"/>
          </a:p>
          <a:p>
            <a:pPr marL="914400" lvl="0" indent="0" algn="l" rtl="0">
              <a:spcBef>
                <a:spcPts val="1500"/>
              </a:spcBef>
              <a:spcAft>
                <a:spcPts val="0"/>
              </a:spcAft>
              <a:buNone/>
            </a:pPr>
            <a:endParaRPr/>
          </a:p>
          <a:p>
            <a:pPr marL="0" lvl="0" indent="0" algn="l" rtl="0">
              <a:spcBef>
                <a:spcPts val="1500"/>
              </a:spcBef>
              <a:spcAft>
                <a:spcPts val="0"/>
              </a:spcAft>
              <a:buNone/>
            </a:pPr>
            <a:endParaRPr/>
          </a:p>
        </p:txBody>
      </p:sp>
      <p:sp>
        <p:nvSpPr>
          <p:cNvPr id="190" name="Google Shape;190;p20"/>
          <p:cNvSpPr txBox="1"/>
          <p:nvPr/>
        </p:nvSpPr>
        <p:spPr>
          <a:xfrm>
            <a:off x="1630800" y="3528800"/>
            <a:ext cx="6372300" cy="144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Lato"/>
                <a:ea typeface="Lato"/>
                <a:cs typeface="Lato"/>
                <a:sym typeface="Lato"/>
              </a:rPr>
              <a:t>E.g. </a:t>
            </a:r>
            <a:endParaRPr sz="1100">
              <a:solidFill>
                <a:schemeClr val="lt1"/>
              </a:solidFill>
              <a:latin typeface="Lato"/>
              <a:ea typeface="Lato"/>
              <a:cs typeface="Lato"/>
              <a:sym typeface="Lato"/>
            </a:endParaRPr>
          </a:p>
          <a:p>
            <a:pPr marL="0" lvl="0" indent="0" algn="l" rtl="0">
              <a:spcBef>
                <a:spcPts val="0"/>
              </a:spcBef>
              <a:spcAft>
                <a:spcPts val="0"/>
              </a:spcAft>
              <a:buNone/>
            </a:pPr>
            <a:endParaRPr sz="1100">
              <a:solidFill>
                <a:schemeClr val="lt1"/>
              </a:solidFill>
              <a:latin typeface="Lato"/>
              <a:ea typeface="Lato"/>
              <a:cs typeface="Lato"/>
              <a:sym typeface="Lato"/>
            </a:endParaRPr>
          </a:p>
          <a:p>
            <a:pPr marL="0" lvl="0" indent="0" algn="l" rtl="0">
              <a:spcBef>
                <a:spcPts val="0"/>
              </a:spcBef>
              <a:spcAft>
                <a:spcPts val="0"/>
              </a:spcAft>
              <a:buNone/>
            </a:pPr>
            <a:r>
              <a:rPr lang="en" sz="1100">
                <a:solidFill>
                  <a:schemeClr val="lt1"/>
                </a:solidFill>
                <a:latin typeface="Lato"/>
                <a:ea typeface="Lato"/>
                <a:cs typeface="Lato"/>
                <a:sym typeface="Lato"/>
              </a:rPr>
              <a:t>‘age’ and ‘age_o’ represent the person’s age and age of their partner respectively</a:t>
            </a:r>
            <a:endParaRPr sz="1100">
              <a:solidFill>
                <a:schemeClr val="lt1"/>
              </a:solidFill>
              <a:latin typeface="Lato"/>
              <a:ea typeface="Lato"/>
              <a:cs typeface="Lato"/>
              <a:sym typeface="Lato"/>
            </a:endParaRPr>
          </a:p>
          <a:p>
            <a:pPr marL="0" lvl="0" indent="0" algn="l" rtl="0">
              <a:lnSpc>
                <a:spcPct val="115000"/>
              </a:lnSpc>
              <a:spcBef>
                <a:spcPts val="1500"/>
              </a:spcBef>
              <a:spcAft>
                <a:spcPts val="0"/>
              </a:spcAft>
              <a:buNone/>
            </a:pPr>
            <a:r>
              <a:rPr lang="en" sz="1100">
                <a:solidFill>
                  <a:schemeClr val="lt1"/>
                </a:solidFill>
                <a:latin typeface="Lato"/>
                <a:ea typeface="Lato"/>
                <a:cs typeface="Lato"/>
                <a:sym typeface="Lato"/>
              </a:rPr>
              <a:t>'age' has a mean of 26.35 and a standard deviation of 3.5668, </a:t>
            </a:r>
            <a:endParaRPr sz="1100">
              <a:solidFill>
                <a:schemeClr val="lt1"/>
              </a:solidFill>
              <a:latin typeface="Lato"/>
              <a:ea typeface="Lato"/>
              <a:cs typeface="Lato"/>
              <a:sym typeface="Lato"/>
            </a:endParaRPr>
          </a:p>
          <a:p>
            <a:pPr marL="0" lvl="0" indent="0" algn="l" rtl="0">
              <a:lnSpc>
                <a:spcPct val="115000"/>
              </a:lnSpc>
              <a:spcBef>
                <a:spcPts val="1500"/>
              </a:spcBef>
              <a:spcAft>
                <a:spcPts val="0"/>
              </a:spcAft>
              <a:buNone/>
            </a:pPr>
            <a:r>
              <a:rPr lang="en" sz="1100">
                <a:solidFill>
                  <a:schemeClr val="lt1"/>
                </a:solidFill>
                <a:latin typeface="Lato"/>
                <a:ea typeface="Lato"/>
                <a:cs typeface="Lato"/>
                <a:sym typeface="Lato"/>
              </a:rPr>
              <a:t>while 'age_o' has a mean of 26.36 and a standard deviation of 3.5636</a:t>
            </a:r>
            <a:endParaRPr sz="1200">
              <a:latin typeface="Lato"/>
              <a:ea typeface="Lato"/>
              <a:cs typeface="Lato"/>
              <a:sym typeface="Lato"/>
            </a:endParaRPr>
          </a:p>
        </p:txBody>
      </p:sp>
      <p:pic>
        <p:nvPicPr>
          <p:cNvPr id="191" name="Google Shape;191;p20"/>
          <p:cNvPicPr preferRelativeResize="0"/>
          <p:nvPr/>
        </p:nvPicPr>
        <p:blipFill>
          <a:blip r:embed="rId3">
            <a:alphaModFix/>
          </a:blip>
          <a:stretch>
            <a:fillRect/>
          </a:stretch>
        </p:blipFill>
        <p:spPr>
          <a:xfrm>
            <a:off x="2625900" y="2984975"/>
            <a:ext cx="4382099" cy="816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 Multicollinearity </a:t>
            </a:r>
            <a:endParaRPr/>
          </a:p>
        </p:txBody>
      </p:sp>
      <p:sp>
        <p:nvSpPr>
          <p:cNvPr id="197" name="Google Shape;197;p21"/>
          <p:cNvSpPr txBox="1">
            <a:spLocks noGrp="1"/>
          </p:cNvSpPr>
          <p:nvPr>
            <p:ph type="body" idx="1"/>
          </p:nvPr>
        </p:nvSpPr>
        <p:spPr>
          <a:xfrm>
            <a:off x="1297500" y="1217575"/>
            <a:ext cx="7038900" cy="2911200"/>
          </a:xfrm>
          <a:prstGeom prst="rect">
            <a:avLst/>
          </a:prstGeom>
        </p:spPr>
        <p:txBody>
          <a:bodyPr spcFirstLastPara="1" wrap="square" lIns="91425" tIns="91425" rIns="91425" bIns="91425" anchor="t" anchorCtr="0">
            <a:normAutofit/>
          </a:bodyPr>
          <a:lstStyle/>
          <a:p>
            <a:pPr marL="457200" lvl="0" indent="-304800" algn="l" rtl="0">
              <a:lnSpc>
                <a:spcPct val="100000"/>
              </a:lnSpc>
              <a:spcBef>
                <a:spcPts val="0"/>
              </a:spcBef>
              <a:spcAft>
                <a:spcPts val="0"/>
              </a:spcAft>
              <a:buSzPts val="1200"/>
              <a:buChar char="●"/>
            </a:pPr>
            <a:r>
              <a:rPr lang="en" sz="1200"/>
              <a:t>While checking correlations between x columns and y column, we found the two variables with highest correlation, ‘decision’ and ‘decision_o’ , are very similar to the target variable match</a:t>
            </a:r>
            <a:endParaRPr sz="1200"/>
          </a:p>
          <a:p>
            <a:pPr marL="914400" lvl="1" indent="-304800" algn="l" rtl="0">
              <a:lnSpc>
                <a:spcPct val="100000"/>
              </a:lnSpc>
              <a:spcBef>
                <a:spcPts val="0"/>
              </a:spcBef>
              <a:spcAft>
                <a:spcPts val="0"/>
              </a:spcAft>
              <a:buSzPts val="1200"/>
              <a:buChar char="○"/>
            </a:pPr>
            <a:r>
              <a:rPr lang="en" sz="1200"/>
              <a:t>If decision is 1, and the partner decision_o is also 1, then match=1</a:t>
            </a:r>
            <a:endParaRPr sz="1200"/>
          </a:p>
          <a:p>
            <a:pPr marL="914400" lvl="1" indent="-304800" algn="l" rtl="0">
              <a:lnSpc>
                <a:spcPct val="100000"/>
              </a:lnSpc>
              <a:spcBef>
                <a:spcPts val="0"/>
              </a:spcBef>
              <a:spcAft>
                <a:spcPts val="0"/>
              </a:spcAft>
              <a:buSzPts val="1200"/>
              <a:buChar char="○"/>
            </a:pPr>
            <a:r>
              <a:rPr lang="en" sz="1200"/>
              <a:t>Otherwise, match is 0</a:t>
            </a:r>
            <a:endParaRPr sz="1200"/>
          </a:p>
          <a:p>
            <a:pPr marL="914400" lvl="1" indent="-304800" algn="l" rtl="0">
              <a:lnSpc>
                <a:spcPct val="100000"/>
              </a:lnSpc>
              <a:spcBef>
                <a:spcPts val="0"/>
              </a:spcBef>
              <a:spcAft>
                <a:spcPts val="0"/>
              </a:spcAft>
              <a:buSzPts val="1200"/>
              <a:buChar char="○"/>
            </a:pPr>
            <a:r>
              <a:rPr lang="en" sz="1200"/>
              <a:t>Problematic because of data leakage (y appearing in x columns). </a:t>
            </a:r>
            <a:endParaRPr sz="1200"/>
          </a:p>
        </p:txBody>
      </p:sp>
      <p:grpSp>
        <p:nvGrpSpPr>
          <p:cNvPr id="198" name="Google Shape;198;p21"/>
          <p:cNvGrpSpPr/>
          <p:nvPr/>
        </p:nvGrpSpPr>
        <p:grpSpPr>
          <a:xfrm>
            <a:off x="500576" y="2225132"/>
            <a:ext cx="5004063" cy="2642460"/>
            <a:chOff x="1787987" y="1995175"/>
            <a:chExt cx="5568113" cy="2812324"/>
          </a:xfrm>
        </p:grpSpPr>
        <p:grpSp>
          <p:nvGrpSpPr>
            <p:cNvPr id="199" name="Google Shape;199;p21"/>
            <p:cNvGrpSpPr/>
            <p:nvPr/>
          </p:nvGrpSpPr>
          <p:grpSpPr>
            <a:xfrm>
              <a:off x="1787987" y="1995175"/>
              <a:ext cx="5568026" cy="2812324"/>
              <a:chOff x="2285350" y="1666425"/>
              <a:chExt cx="5568026" cy="2812324"/>
            </a:xfrm>
          </p:grpSpPr>
          <p:pic>
            <p:nvPicPr>
              <p:cNvPr id="200" name="Google Shape;200;p21"/>
              <p:cNvPicPr preferRelativeResize="0"/>
              <p:nvPr/>
            </p:nvPicPr>
            <p:blipFill>
              <a:blip r:embed="rId3">
                <a:alphaModFix/>
              </a:blip>
              <a:stretch>
                <a:fillRect/>
              </a:stretch>
            </p:blipFill>
            <p:spPr>
              <a:xfrm>
                <a:off x="2285350" y="1666425"/>
                <a:ext cx="4424805" cy="2812324"/>
              </a:xfrm>
              <a:prstGeom prst="rect">
                <a:avLst/>
              </a:prstGeom>
              <a:noFill/>
              <a:ln>
                <a:noFill/>
              </a:ln>
            </p:spPr>
          </p:pic>
          <p:pic>
            <p:nvPicPr>
              <p:cNvPr id="201" name="Google Shape;201;p21"/>
              <p:cNvPicPr preferRelativeResize="0"/>
              <p:nvPr/>
            </p:nvPicPr>
            <p:blipFill>
              <a:blip r:embed="rId4">
                <a:alphaModFix/>
              </a:blip>
              <a:stretch>
                <a:fillRect/>
              </a:stretch>
            </p:blipFill>
            <p:spPr>
              <a:xfrm>
                <a:off x="6710150" y="1666425"/>
                <a:ext cx="1143226" cy="2812324"/>
              </a:xfrm>
              <a:prstGeom prst="rect">
                <a:avLst/>
              </a:prstGeom>
              <a:noFill/>
              <a:ln>
                <a:noFill/>
              </a:ln>
            </p:spPr>
          </p:pic>
        </p:grpSp>
        <p:sp>
          <p:nvSpPr>
            <p:cNvPr id="202" name="Google Shape;202;p21"/>
            <p:cNvSpPr/>
            <p:nvPr/>
          </p:nvSpPr>
          <p:spPr>
            <a:xfrm>
              <a:off x="6789400" y="2439200"/>
              <a:ext cx="566700" cy="413700"/>
            </a:xfrm>
            <a:prstGeom prst="rect">
              <a:avLst/>
            </a:prstGeom>
            <a:solidFill>
              <a:srgbClr val="FEEE26">
                <a:alpha val="318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3" name="Google Shape;203;p21"/>
          <p:cNvPicPr preferRelativeResize="0"/>
          <p:nvPr/>
        </p:nvPicPr>
        <p:blipFill>
          <a:blip r:embed="rId5">
            <a:alphaModFix/>
          </a:blip>
          <a:stretch>
            <a:fillRect/>
          </a:stretch>
        </p:blipFill>
        <p:spPr>
          <a:xfrm>
            <a:off x="5874700" y="2225125"/>
            <a:ext cx="2805183" cy="25976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1541</Words>
  <Application>Microsoft Office PowerPoint</Application>
  <PresentationFormat>On-screen Show (16:9)</PresentationFormat>
  <Paragraphs>127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Lato</vt:lpstr>
      <vt:lpstr>Roboto</vt:lpstr>
      <vt:lpstr>Montserrat</vt:lpstr>
      <vt:lpstr>Arial</vt:lpstr>
      <vt:lpstr>Focus</vt:lpstr>
      <vt:lpstr>Project 1:   Predicting Match in Speed Dating</vt:lpstr>
      <vt:lpstr>Content</vt:lpstr>
      <vt:lpstr>Introduction: Predicting Romantic Matches</vt:lpstr>
      <vt:lpstr>Data Preprocessing: Feature Selection </vt:lpstr>
      <vt:lpstr>Data Preprocessing: Feature Selection and Missing value</vt:lpstr>
      <vt:lpstr>Data Preprocessing: Feature Selection and Missing value</vt:lpstr>
      <vt:lpstr>Data Preprocessing: Multicollinearity </vt:lpstr>
      <vt:lpstr>Data Preprocessing: Multicollinearity </vt:lpstr>
      <vt:lpstr>Data Preprocessing: Multicollinearity </vt:lpstr>
      <vt:lpstr>Data Preprocessing: Imbalanced Data</vt:lpstr>
      <vt:lpstr>Modeling</vt:lpstr>
      <vt:lpstr>Modelling pipeline</vt:lpstr>
      <vt:lpstr>Logistic Regression - Recursive Feature Selection </vt:lpstr>
      <vt:lpstr>Logistic Regression - Grid Search and Output </vt:lpstr>
      <vt:lpstr>Logistic Regression - Coefficients </vt:lpstr>
      <vt:lpstr>Decision Tree - Recursive Feature Selection </vt:lpstr>
      <vt:lpstr>Decision Tree - Recursive Feature Selection(adjusted) </vt:lpstr>
      <vt:lpstr>Decision Tree - Grid Search </vt:lpstr>
      <vt:lpstr>XGBoost</vt:lpstr>
      <vt:lpstr>Support Vector Machine</vt:lpstr>
      <vt:lpstr>Comparing different models</vt:lpstr>
      <vt:lpstr>Potential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Predicting Match in Speed Dating</dc:title>
  <cp:lastModifiedBy>tianhao guan</cp:lastModifiedBy>
  <cp:revision>1</cp:revision>
  <dcterms:modified xsi:type="dcterms:W3CDTF">2023-03-23T21:30:21Z</dcterms:modified>
</cp:coreProperties>
</file>