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646" r:id="rId3"/>
    <p:sldId id="647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95">
          <p15:clr>
            <a:srgbClr val="A4A3A4"/>
          </p15:clr>
        </p15:guide>
        <p15:guide id="3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3BED"/>
    <a:srgbClr val="990000"/>
    <a:srgbClr val="008000"/>
    <a:srgbClr val="00B050"/>
    <a:srgbClr val="00FF00"/>
    <a:srgbClr val="85DB45"/>
    <a:srgbClr val="000000"/>
    <a:srgbClr val="FF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1" autoAdjust="0"/>
    <p:restoredTop sz="93605" autoAdjust="0"/>
  </p:normalViewPr>
  <p:slideViewPr>
    <p:cSldViewPr>
      <p:cViewPr varScale="1">
        <p:scale>
          <a:sx n="107" d="100"/>
          <a:sy n="107" d="100"/>
        </p:scale>
        <p:origin x="1854" y="108"/>
      </p:cViewPr>
      <p:guideLst>
        <p:guide orient="horz" pos="4319"/>
        <p:guide pos="295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1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6E9063-13D9-4D41-BE8B-31A16B971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60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B7F2-678B-4071-A5FF-A45673D1705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5377-0F68-4FDE-9F15-A309DD948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7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latin typeface="Times New Roman" panose="02020603050405020304" pitchFamily="18" charset="0"/>
              </a:rPr>
              <a:t>一幅图像所表示的灰度变化的最大可能范围（即画面的动态范围）主要取决于入射光的强度，画面的对比度则主要取决于图像中的景物特性。</a:t>
            </a:r>
            <a:endParaRPr lang="zh-CN" altLang="en-US" sz="1200" b="1" i="1" dirty="0" smtClean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85377-0F68-4FDE-9F15-A309DD9487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6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bg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00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A320C-4EC7-4D54-9275-C08A508CC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6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88913"/>
            <a:ext cx="209073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119813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027FC-F775-4C96-8732-C36CE23BC9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9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3924300" cy="836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7394E-E3C2-4160-B409-C414627C5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83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9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49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522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1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17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55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8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3B6D7-B605-4A5E-AC05-0A341F277D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30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288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6990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40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0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47366-091B-473D-875A-F8E8DB26FF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68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AD128-4A6D-4D8C-82E4-6A35387142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32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B1794-C10F-41FA-848E-245B387B9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63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FB01-E693-4172-9F82-C1DF231E5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18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49F2B-6EBC-46BA-A165-0C3C1E246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47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8B5D1-F668-4005-AC39-D78893CFA5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C9195-4B73-4A8D-9924-60DD83495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3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 descr="bg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39243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个人基本信息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7FB0679-BDDA-4B03-BC40-E65BDB965A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1333500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51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3492500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52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53" name="Rectangle 13">
            <a:hlinkClick r:id="rId14"/>
          </p:cNvPr>
          <p:cNvSpPr>
            <a:spLocks noChangeArrowheads="1"/>
          </p:cNvSpPr>
          <p:nvPr userDrawn="1"/>
        </p:nvSpPr>
        <p:spPr bwMode="auto">
          <a:xfrm>
            <a:off x="1331913" y="3860800"/>
            <a:ext cx="5146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200">
                <a:ea typeface="华文细黑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中国大陆许可协议</a:t>
            </a:r>
            <a:r>
              <a:rPr lang="zh-CN" altLang="en-US" sz="1200">
                <a:ea typeface="华文细黑" pitchFamily="2" charset="-122"/>
              </a:rPr>
              <a:t>进行许可。</a:t>
            </a:r>
            <a:r>
              <a:rPr lang="zh-CN" altLang="en-US" sz="1200" i="1">
                <a:ea typeface="华文细黑" pitchFamily="2" charset="-122"/>
              </a:rPr>
              <a:t> </a:t>
            </a:r>
          </a:p>
        </p:txBody>
      </p:sp>
      <p:pic>
        <p:nvPicPr>
          <p:cNvPr id="2054" name="Picture 6" descr="png-0056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347913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png-000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47913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8"/>
          <p:cNvGrpSpPr>
            <a:grpSpLocks/>
          </p:cNvGrpSpPr>
          <p:nvPr userDrawn="1"/>
        </p:nvGrpSpPr>
        <p:grpSpPr bwMode="auto">
          <a:xfrm>
            <a:off x="4211638" y="2347913"/>
            <a:ext cx="720725" cy="647700"/>
            <a:chOff x="3923" y="2102"/>
            <a:chExt cx="454" cy="447"/>
          </a:xfrm>
        </p:grpSpPr>
        <p:pic>
          <p:nvPicPr>
            <p:cNvPr id="2070" name="Picture 9" descr="soft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1" name="Picture 10" descr="soft7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11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1333500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专业交流</a:t>
            </a:r>
          </a:p>
        </p:txBody>
      </p:sp>
      <p:sp>
        <p:nvSpPr>
          <p:cNvPr id="2058" name="Rectangle 12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3492500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模板超市</a:t>
            </a:r>
          </a:p>
        </p:txBody>
      </p:sp>
      <p:sp>
        <p:nvSpPr>
          <p:cNvPr id="2059" name="Rectangle 13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5653088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设计服务</a:t>
            </a:r>
          </a:p>
        </p:txBody>
      </p:sp>
      <p:sp>
        <p:nvSpPr>
          <p:cNvPr id="2060" name="Rectangle 7"/>
          <p:cNvSpPr>
            <a:spLocks noChangeArrowheads="1"/>
          </p:cNvSpPr>
          <p:nvPr userDrawn="1"/>
        </p:nvSpPr>
        <p:spPr bwMode="auto">
          <a:xfrm>
            <a:off x="1331913" y="2060575"/>
            <a:ext cx="6480175" cy="215900"/>
          </a:xfrm>
          <a:prstGeom prst="rect">
            <a:avLst/>
          </a:prstGeom>
          <a:solidFill>
            <a:srgbClr val="EAEAEA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1000">
                <a:ea typeface="华文细黑" pitchFamily="2" charset="-122"/>
              </a:rPr>
              <a:t>NordriDesign</a:t>
            </a:r>
            <a:r>
              <a:rPr lang="zh-CN" altLang="en-US" sz="1000">
                <a:ea typeface="华文细黑" pitchFamily="2" charset="-122"/>
              </a:rPr>
              <a:t>中国专业</a:t>
            </a:r>
            <a:r>
              <a:rPr lang="en-US" altLang="zh-CN" sz="1000">
                <a:ea typeface="华文细黑" pitchFamily="2" charset="-122"/>
              </a:rPr>
              <a:t>PowerPoint</a:t>
            </a:r>
            <a:r>
              <a:rPr lang="zh-CN" altLang="en-US" sz="1000">
                <a:ea typeface="华文细黑" pitchFamily="2" charset="-122"/>
              </a:rPr>
              <a:t>媒体设计与开发</a:t>
            </a:r>
            <a:endParaRPr lang="zh-CN" altLang="en-US" sz="10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61" name="Rectangle 15"/>
          <p:cNvSpPr>
            <a:spLocks noChangeArrowheads="1"/>
          </p:cNvSpPr>
          <p:nvPr userDrawn="1"/>
        </p:nvSpPr>
        <p:spPr bwMode="auto">
          <a:xfrm>
            <a:off x="1331913" y="4192588"/>
            <a:ext cx="648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2" name="Rectangle 7">
            <a:hlinkClick r:id="rId20"/>
          </p:cNvPr>
          <p:cNvSpPr>
            <a:spLocks noChangeArrowheads="1"/>
          </p:cNvSpPr>
          <p:nvPr userDrawn="1"/>
        </p:nvSpPr>
        <p:spPr bwMode="auto">
          <a:xfrm>
            <a:off x="3492500" y="2276475"/>
            <a:ext cx="2160588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63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64" name="Rectangle 7">
            <a:hlinkClick r:id="rId19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331913" y="2276475"/>
            <a:ext cx="216058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65" name="Text Box 19">
            <a:hlinkClick r:id="rId14"/>
          </p:cNvPr>
          <p:cNvSpPr txBox="1">
            <a:spLocks noChangeArrowheads="1"/>
          </p:cNvSpPr>
          <p:nvPr userDrawn="1"/>
        </p:nvSpPr>
        <p:spPr bwMode="auto">
          <a:xfrm>
            <a:off x="1331913" y="5056188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rgbClr val="003366"/>
                </a:solidFill>
                <a:ea typeface="华文细黑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itchFamily="2" charset="-122"/>
            </a:endParaRPr>
          </a:p>
        </p:txBody>
      </p:sp>
      <p:grpSp>
        <p:nvGrpSpPr>
          <p:cNvPr id="2066" name="Group 20"/>
          <p:cNvGrpSpPr>
            <a:grpSpLocks/>
          </p:cNvGrpSpPr>
          <p:nvPr userDrawn="1"/>
        </p:nvGrpSpPr>
        <p:grpSpPr bwMode="auto">
          <a:xfrm>
            <a:off x="1331913" y="1125538"/>
            <a:ext cx="4321175" cy="576262"/>
            <a:chOff x="612" y="799"/>
            <a:chExt cx="3402" cy="454"/>
          </a:xfrm>
        </p:grpSpPr>
        <p:pic>
          <p:nvPicPr>
            <p:cNvPr id="2067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8" name="Picture 9" descr="logo"/>
            <p:cNvPicPr>
              <a:picLocks noChangeAspect="1" noChangeArrowheads="1"/>
            </p:cNvPicPr>
            <p:nvPr userDrawn="1"/>
          </p:nvPicPr>
          <p:blipFill>
            <a:blip r:embed="rId22" cstate="print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Line 23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OoNeKcPaYOOsxgkYUcBGig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04534" cy="836612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ea typeface="微软雅黑" pitchFamily="34" charset="-122"/>
              </a:rPr>
              <a:t>理论作业</a:t>
            </a:r>
            <a:endParaRPr lang="zh-CN" altLang="en-US" sz="3600" dirty="0" smtClean="0">
              <a:ea typeface="微软雅黑" pitchFamily="34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4925" y="1052513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8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已知一幅数字图像为： </a:t>
            </a: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/>
          </p:nvPr>
        </p:nvGraphicFramePr>
        <p:xfrm>
          <a:off x="2852738" y="1743075"/>
          <a:ext cx="3278187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0" name="Equation" r:id="rId4" imgW="2133360" imgH="1688760" progId="Equation.DSMT4">
                  <p:embed/>
                </p:oleObj>
              </mc:Choice>
              <mc:Fallback>
                <p:oleObj name="Equation" r:id="rId4" imgW="2133360" imgH="1688760" progId="Equation.DSMT4">
                  <p:embed/>
                  <p:pic>
                    <p:nvPicPr>
                      <p:cNvPr id="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1743075"/>
                        <a:ext cx="3278187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42988" y="4292600"/>
            <a:ext cx="8101012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3×3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滤波器和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中值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对图像进行平滑处理，给出处理步骤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及结果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图像。（注：图像边框像素保留不变）</a:t>
            </a:r>
          </a:p>
        </p:txBody>
      </p:sp>
    </p:spTree>
    <p:extLst>
      <p:ext uri="{BB962C8B-B14F-4D97-AF65-F5344CB8AC3E}">
        <p14:creationId xmlns:p14="http://schemas.microsoft.com/office/powerpoint/2010/main" val="3221866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2" y="10644"/>
            <a:ext cx="3924300" cy="760556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ea typeface="微软雅黑" pitchFamily="34" charset="-122"/>
              </a:rPr>
              <a:t>编程作业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2" y="4725144"/>
            <a:ext cx="9139368" cy="1728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对上述低照度图像进行灰度化，计算并显示以上低照度图像的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灰度直方图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离散傅里叶变换频谱幅度图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对以上低照度图像分别进行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直方图均衡化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同态滤波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操作，并对两种算法的最终效果进行对比；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建议利用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进行编程，核心算法需独立实现，代码注释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不少于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人一组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2020.10.20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按班级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实验报告和代码发送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27191420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@qq.com</a:t>
            </a:r>
            <a:endParaRPr lang="en-US" altLang="zh-CN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3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6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	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zh-CN" sz="1000" dirty="0" smtClean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51" y="836712"/>
            <a:ext cx="6016669" cy="33843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03648" y="4217664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hlinkClick r:id="rId3"/>
              </a:rPr>
              <a:t>https://pan.baidu.com/s/1</a:t>
            </a:r>
            <a:r>
              <a:rPr lang="zh-CN" altLang="en-US" dirty="0" smtClean="0">
                <a:hlinkClick r:id="rId3"/>
              </a:rPr>
              <a:t>OoNeKcPaYOOsxgkYUcBGig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7376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56B9B"/>
      </a:accent1>
      <a:accent2>
        <a:srgbClr val="003366"/>
      </a:accent2>
      <a:accent3>
        <a:srgbClr val="FFFFFF"/>
      </a:accent3>
      <a:accent4>
        <a:srgbClr val="000000"/>
      </a:accent4>
      <a:accent5>
        <a:srgbClr val="ACBACB"/>
      </a:accent5>
      <a:accent6>
        <a:srgbClr val="002D5C"/>
      </a:accent6>
      <a:hlink>
        <a:srgbClr val="0066CC"/>
      </a:hlink>
      <a:folHlink>
        <a:srgbClr val="808080"/>
      </a:folHlink>
    </a:clrScheme>
    <a:fontScheme name="默认设计模板">
      <a:majorFont>
        <a:latin typeface="Arial"/>
        <a:ea typeface="华文细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0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56B9B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CBACB"/>
        </a:accent5>
        <a:accent6>
          <a:srgbClr val="002D5C"/>
        </a:accent6>
        <a:hlink>
          <a:srgbClr val="0066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16234</TotalTime>
  <Words>182</Words>
  <Application>Microsoft Office PowerPoint</Application>
  <PresentationFormat>全屏显示(4:3)</PresentationFormat>
  <Paragraphs>19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黑体</vt:lpstr>
      <vt:lpstr>华文细黑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默认设计模板</vt:lpstr>
      <vt:lpstr>NordriDesign</vt:lpstr>
      <vt:lpstr>Equation</vt:lpstr>
      <vt:lpstr>理论作业</vt:lpstr>
      <vt:lpstr>编程作业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NordriDesign原创免费模板</dc:title>
  <dc:creator>nordridesign</dc:creator>
  <cp:keywords>nordridesign,ppt</cp:keywords>
  <dc:description>Nordridesign.com</dc:description>
  <cp:lastModifiedBy>Yang Xiao</cp:lastModifiedBy>
  <cp:revision>1902</cp:revision>
  <dcterms:created xsi:type="dcterms:W3CDTF">2009-03-18T12:50:38Z</dcterms:created>
  <dcterms:modified xsi:type="dcterms:W3CDTF">2020-10-01T14:44:06Z</dcterms:modified>
</cp:coreProperties>
</file>