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1"/>
  </p:notesMasterIdLst>
  <p:sldIdLst>
    <p:sldId id="358" r:id="rId2"/>
    <p:sldId id="429" r:id="rId3"/>
    <p:sldId id="555" r:id="rId4"/>
    <p:sldId id="431" r:id="rId5"/>
    <p:sldId id="448" r:id="rId6"/>
    <p:sldId id="290" r:id="rId7"/>
    <p:sldId id="293" r:id="rId8"/>
    <p:sldId id="483" r:id="rId9"/>
    <p:sldId id="484" r:id="rId10"/>
    <p:sldId id="485" r:id="rId11"/>
    <p:sldId id="486" r:id="rId12"/>
    <p:sldId id="610" r:id="rId13"/>
    <p:sldId id="490" r:id="rId14"/>
    <p:sldId id="491" r:id="rId15"/>
    <p:sldId id="492" r:id="rId16"/>
    <p:sldId id="493" r:id="rId17"/>
    <p:sldId id="494" r:id="rId18"/>
    <p:sldId id="495" r:id="rId19"/>
    <p:sldId id="496" r:id="rId20"/>
    <p:sldId id="497" r:id="rId21"/>
    <p:sldId id="498" r:id="rId22"/>
    <p:sldId id="608" r:id="rId23"/>
    <p:sldId id="609" r:id="rId24"/>
    <p:sldId id="501" r:id="rId25"/>
    <p:sldId id="502" r:id="rId26"/>
    <p:sldId id="503" r:id="rId27"/>
    <p:sldId id="504" r:id="rId28"/>
    <p:sldId id="505" r:id="rId29"/>
    <p:sldId id="506" r:id="rId30"/>
    <p:sldId id="456" r:id="rId31"/>
    <p:sldId id="509" r:id="rId32"/>
    <p:sldId id="510" r:id="rId33"/>
    <p:sldId id="530" r:id="rId34"/>
    <p:sldId id="512" r:id="rId35"/>
    <p:sldId id="513" r:id="rId36"/>
    <p:sldId id="514" r:id="rId37"/>
    <p:sldId id="515" r:id="rId38"/>
    <p:sldId id="516" r:id="rId39"/>
    <p:sldId id="517" r:id="rId40"/>
    <p:sldId id="518" r:id="rId41"/>
    <p:sldId id="519" r:id="rId42"/>
    <p:sldId id="531" r:id="rId43"/>
    <p:sldId id="521" r:id="rId44"/>
    <p:sldId id="532" r:id="rId45"/>
    <p:sldId id="523" r:id="rId46"/>
    <p:sldId id="533" r:id="rId47"/>
    <p:sldId id="525" r:id="rId48"/>
    <p:sldId id="534" r:id="rId49"/>
    <p:sldId id="527" r:id="rId50"/>
    <p:sldId id="528" r:id="rId51"/>
    <p:sldId id="529" r:id="rId52"/>
    <p:sldId id="451" r:id="rId53"/>
    <p:sldId id="476" r:id="rId54"/>
    <p:sldId id="385" r:id="rId55"/>
    <p:sldId id="603" r:id="rId56"/>
    <p:sldId id="539" r:id="rId57"/>
    <p:sldId id="600" r:id="rId58"/>
    <p:sldId id="611" r:id="rId59"/>
    <p:sldId id="550" r:id="rId60"/>
    <p:sldId id="553" r:id="rId61"/>
    <p:sldId id="386" r:id="rId62"/>
    <p:sldId id="387" r:id="rId63"/>
    <p:sldId id="545" r:id="rId64"/>
    <p:sldId id="541" r:id="rId65"/>
    <p:sldId id="452" r:id="rId66"/>
    <p:sldId id="604" r:id="rId67"/>
    <p:sldId id="540" r:id="rId68"/>
    <p:sldId id="573" r:id="rId69"/>
    <p:sldId id="474" r:id="rId70"/>
    <p:sldId id="602" r:id="rId71"/>
    <p:sldId id="472" r:id="rId72"/>
    <p:sldId id="473" r:id="rId73"/>
    <p:sldId id="535" r:id="rId74"/>
    <p:sldId id="536" r:id="rId75"/>
    <p:sldId id="537" r:id="rId76"/>
    <p:sldId id="538" r:id="rId77"/>
    <p:sldId id="477" r:id="rId78"/>
    <p:sldId id="589" r:id="rId79"/>
    <p:sldId id="580" r:id="rId80"/>
    <p:sldId id="583" r:id="rId81"/>
    <p:sldId id="585" r:id="rId82"/>
    <p:sldId id="586" r:id="rId83"/>
    <p:sldId id="587" r:id="rId84"/>
    <p:sldId id="607" r:id="rId85"/>
    <p:sldId id="588" r:id="rId86"/>
    <p:sldId id="606" r:id="rId87"/>
    <p:sldId id="595" r:id="rId88"/>
    <p:sldId id="596" r:id="rId89"/>
    <p:sldId id="598" r:id="rId90"/>
    <p:sldId id="597" r:id="rId91"/>
    <p:sldId id="599" r:id="rId92"/>
    <p:sldId id="478" r:id="rId93"/>
    <p:sldId id="590" r:id="rId94"/>
    <p:sldId id="593" r:id="rId95"/>
    <p:sldId id="594" r:id="rId96"/>
    <p:sldId id="591" r:id="rId97"/>
    <p:sldId id="547" r:id="rId98"/>
    <p:sldId id="578" r:id="rId99"/>
    <p:sldId id="579" r:id="rId100"/>
    <p:sldId id="459" r:id="rId101"/>
    <p:sldId id="469" r:id="rId102"/>
    <p:sldId id="471" r:id="rId103"/>
    <p:sldId id="480" r:id="rId104"/>
    <p:sldId id="468" r:id="rId105"/>
    <p:sldId id="461" r:id="rId106"/>
    <p:sldId id="462" r:id="rId107"/>
    <p:sldId id="463" r:id="rId108"/>
    <p:sldId id="455" r:id="rId109"/>
    <p:sldId id="564" r:id="rId110"/>
    <p:sldId id="565" r:id="rId111"/>
    <p:sldId id="568" r:id="rId112"/>
    <p:sldId id="567" r:id="rId113"/>
    <p:sldId id="542" r:id="rId114"/>
    <p:sldId id="543" r:id="rId115"/>
    <p:sldId id="575" r:id="rId116"/>
    <p:sldId id="569" r:id="rId117"/>
    <p:sldId id="571" r:id="rId118"/>
    <p:sldId id="572" r:id="rId119"/>
    <p:sldId id="576" r:id="rId120"/>
    <p:sldId id="574" r:id="rId121"/>
    <p:sldId id="563" r:id="rId122"/>
    <p:sldId id="552" r:id="rId123"/>
    <p:sldId id="442" r:id="rId124"/>
    <p:sldId id="470" r:id="rId125"/>
    <p:sldId id="444" r:id="rId126"/>
    <p:sldId id="482" r:id="rId127"/>
    <p:sldId id="445" r:id="rId128"/>
    <p:sldId id="447" r:id="rId129"/>
    <p:sldId id="605"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6D1"/>
    <a:srgbClr val="E0F7E5"/>
    <a:srgbClr val="D9EAF7"/>
    <a:srgbClr val="D4D4D4"/>
    <a:srgbClr val="707070"/>
    <a:srgbClr val="99DDF5"/>
    <a:srgbClr val="FFFFFF"/>
    <a:srgbClr val="D9D9D9"/>
    <a:srgbClr val="0E273E"/>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86582" autoAdjust="0"/>
  </p:normalViewPr>
  <p:slideViewPr>
    <p:cSldViewPr snapToGrid="0" snapToObjects="1">
      <p:cViewPr varScale="1">
        <p:scale>
          <a:sx n="127" d="100"/>
          <a:sy n="127" d="100"/>
        </p:scale>
        <p:origin x="-288" y="-96"/>
      </p:cViewPr>
      <p:guideLst>
        <p:guide orient="horz" pos="688"/>
        <p:guide orient="horz" pos="3998"/>
        <p:guide pos="2880"/>
        <p:guide pos="297"/>
        <p:guide pos="5481"/>
      </p:guideLst>
    </p:cSldViewPr>
  </p:slideViewPr>
  <p:notesTextViewPr>
    <p:cViewPr>
      <p:scale>
        <a:sx n="1" d="1"/>
        <a:sy n="1" d="1"/>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notesMaster" Target="notesMasters/notesMaster1.xml"/><Relationship Id="rId132" Type="http://schemas.openxmlformats.org/officeDocument/2006/relationships/printerSettings" Target="printerSettings/printerSettings1.bin"/><Relationship Id="rId133" Type="http://schemas.openxmlformats.org/officeDocument/2006/relationships/presProps" Target="presProps.xml"/><Relationship Id="rId134" Type="http://schemas.openxmlformats.org/officeDocument/2006/relationships/viewProps" Target="viewProps.xml"/><Relationship Id="rId135" Type="http://schemas.openxmlformats.org/officeDocument/2006/relationships/theme" Target="theme/theme1.xml"/><Relationship Id="rId13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EE4639-7281-4FF4-81B7-10FBC2685C5A}" type="datetimeFigureOut">
              <a:rPr lang="en-US" smtClean="0"/>
              <a:t>15/09/14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DCDC1-0459-4649-9404-C11007ADD734}" type="slidenum">
              <a:rPr lang="en-US" smtClean="0"/>
              <a:t>‹#›</a:t>
            </a:fld>
            <a:endParaRPr lang="en-US"/>
          </a:p>
        </p:txBody>
      </p:sp>
    </p:spTree>
    <p:extLst>
      <p:ext uri="{BB962C8B-B14F-4D97-AF65-F5344CB8AC3E}">
        <p14:creationId xmlns:p14="http://schemas.microsoft.com/office/powerpoint/2010/main" val="227900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t>58</a:t>
            </a:fld>
            <a:endParaRPr lang="en-US"/>
          </a:p>
        </p:txBody>
      </p:sp>
    </p:spTree>
    <p:extLst>
      <p:ext uri="{BB962C8B-B14F-4D97-AF65-F5344CB8AC3E}">
        <p14:creationId xmlns:p14="http://schemas.microsoft.com/office/powerpoint/2010/main" val="424703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t>59</a:t>
            </a:fld>
            <a:endParaRPr lang="en-US"/>
          </a:p>
        </p:txBody>
      </p:sp>
    </p:spTree>
    <p:extLst>
      <p:ext uri="{BB962C8B-B14F-4D97-AF65-F5344CB8AC3E}">
        <p14:creationId xmlns:p14="http://schemas.microsoft.com/office/powerpoint/2010/main" val="4247035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t>60</a:t>
            </a:fld>
            <a:endParaRPr lang="en-US"/>
          </a:p>
        </p:txBody>
      </p:sp>
    </p:spTree>
    <p:extLst>
      <p:ext uri="{BB962C8B-B14F-4D97-AF65-F5344CB8AC3E}">
        <p14:creationId xmlns:p14="http://schemas.microsoft.com/office/powerpoint/2010/main" val="424703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00582"/>
            <a:ext cx="8229600" cy="1001280"/>
          </a:xfrm>
        </p:spPr>
        <p:txBody>
          <a:bodyPr anchor="b">
            <a:noAutofit/>
          </a:bodyPr>
          <a:lstStyle>
            <a:lvl1pP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523509"/>
            <a:ext cx="8229600" cy="1823315"/>
          </a:xfrm>
        </p:spPr>
        <p:txBody>
          <a:bodyPr>
            <a:noAutofit/>
          </a:bodyPr>
          <a:lstStyle>
            <a:lvl1pPr marL="0" indent="0" algn="l">
              <a:buNone/>
              <a:defRPr lang="en-US" sz="2400" kern="1200" dirty="0">
                <a:solidFill>
                  <a:srgbClr val="99DDF5"/>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6732" b="17049"/>
          <a:stretch/>
        </p:blipFill>
        <p:spPr>
          <a:xfrm>
            <a:off x="0" y="0"/>
            <a:ext cx="9144000" cy="3421063"/>
          </a:xfrm>
          <a:prstGeom prst="rect">
            <a:avLst/>
          </a:prstGeom>
          <a:effectLst>
            <a:outerShdw blurRad="50800" dist="38100" dir="5400000" algn="t" rotWithShape="0">
              <a:prstClr val="black">
                <a:alpha val="40000"/>
              </a:prstClr>
            </a:outerShdw>
          </a:effectLst>
        </p:spPr>
      </p:pic>
      <p:pic>
        <p:nvPicPr>
          <p:cNvPr id="11" name="Picture 2" descr="Z:\SkyDrive\Work\current projects master\Verisign\Registrar Days 2013\!assets\Verisign-Logo_stack_whitetext.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3810000" y="1015314"/>
            <a:ext cx="1524000" cy="1419498"/>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8600" y="1600691"/>
            <a:ext cx="2635250" cy="236045"/>
          </a:xfrm>
          <a:prstGeom prst="rect">
            <a:avLst/>
          </a:prstGeom>
          <a:effectLst>
            <a:outerShdw blurRad="38100" algn="ctr" rotWithShape="0">
              <a:prstClr val="black">
                <a:alpha val="30000"/>
              </a:prstClr>
            </a:outerShdw>
          </a:effectLst>
        </p:spPr>
      </p:pic>
    </p:spTree>
    <p:extLst>
      <p:ext uri="{BB962C8B-B14F-4D97-AF65-F5344CB8AC3E}">
        <p14:creationId xmlns:p14="http://schemas.microsoft.com/office/powerpoint/2010/main" val="82018175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TLD">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00582"/>
            <a:ext cx="8229600" cy="1001280"/>
          </a:xfrm>
        </p:spPr>
        <p:txBody>
          <a:bodyPr anchor="b">
            <a:noAutofit/>
          </a:bodyPr>
          <a:lstStyle>
            <a:lvl1pP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523509"/>
            <a:ext cx="8229600" cy="1823315"/>
          </a:xfrm>
        </p:spPr>
        <p:txBody>
          <a:bodyPr>
            <a:noAutofit/>
          </a:bodyPr>
          <a:lstStyle>
            <a:lvl1pPr marL="0" indent="0" algn="l">
              <a:buNone/>
              <a:defRPr lang="en-US" sz="2400" kern="1200" dirty="0">
                <a:solidFill>
                  <a:srgbClr val="99DDF5"/>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userDrawn="1"/>
        </p:nvSpPr>
        <p:spPr>
          <a:xfrm>
            <a:off x="0" y="0"/>
            <a:ext cx="9144000" cy="3421063"/>
          </a:xfrm>
          <a:prstGeom prst="rect">
            <a:avLst/>
          </a:prstGeom>
          <a:gradFill flip="none" rotWithShape="1">
            <a:gsLst>
              <a:gs pos="0">
                <a:srgbClr val="DCDCDC"/>
              </a:gs>
              <a:gs pos="100000">
                <a:srgbClr val="DCDCDC"/>
              </a:gs>
              <a:gs pos="85000">
                <a:srgbClr val="FFFFFF"/>
              </a:gs>
              <a:gs pos="15000">
                <a:schemeClr val="bg1"/>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8" name="Picture 7" descr="PbVRSN_Portfolio_International_Vert_Final_2013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1600" y="177800"/>
            <a:ext cx="6400800" cy="3124200"/>
          </a:xfrm>
          <a:prstGeom prst="rect">
            <a:avLst/>
          </a:prstGeom>
        </p:spPr>
      </p:pic>
    </p:spTree>
    <p:extLst>
      <p:ext uri="{BB962C8B-B14F-4D97-AF65-F5344CB8AC3E}">
        <p14:creationId xmlns:p14="http://schemas.microsoft.com/office/powerpoint/2010/main" val="207186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Servers">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00582"/>
            <a:ext cx="8229600" cy="1001280"/>
          </a:xfrm>
        </p:spPr>
        <p:txBody>
          <a:bodyPr anchor="b">
            <a:noAutofit/>
          </a:bodyPr>
          <a:lstStyle>
            <a:lvl1pP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523509"/>
            <a:ext cx="8229600" cy="1823315"/>
          </a:xfrm>
        </p:spPr>
        <p:txBody>
          <a:bodyPr>
            <a:noAutofit/>
          </a:bodyPr>
          <a:lstStyle>
            <a:lvl1pPr marL="0" indent="0" algn="l">
              <a:buNone/>
              <a:defRPr lang="en-US" sz="2400" kern="1200" dirty="0">
                <a:solidFill>
                  <a:srgbClr val="99DDF5"/>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3" name="Picture 12" descr="VRSN_PPT_Master2_FullSlide.jpg"/>
          <p:cNvPicPr>
            <a:picLocks noChangeAspect="1"/>
          </p:cNvPicPr>
          <p:nvPr userDrawn="1"/>
        </p:nvPicPr>
        <p:blipFill rotWithShape="1">
          <a:blip r:embed="rId2" cstate="screen">
            <a:extLst>
              <a:ext uri="{28A0092B-C50C-407E-A947-70E740481C1C}">
                <a14:useLocalDpi xmlns:a14="http://schemas.microsoft.com/office/drawing/2010/main"/>
              </a:ext>
            </a:extLst>
          </a:blip>
          <a:srcRect t="1" b="841"/>
          <a:stretch/>
        </p:blipFill>
        <p:spPr>
          <a:xfrm>
            <a:off x="0" y="1"/>
            <a:ext cx="9144000" cy="3421062"/>
          </a:xfrm>
          <a:prstGeom prst="rect">
            <a:avLst/>
          </a:prstGeom>
          <a:effectLst>
            <a:outerShdw blurRad="50800" dist="38100" dir="5400000" algn="t" rotWithShape="0">
              <a:prstClr val="black">
                <a:alpha val="40000"/>
              </a:prstClr>
            </a:outerShdw>
          </a:effectLst>
        </p:spPr>
      </p:pic>
      <p:pic>
        <p:nvPicPr>
          <p:cNvPr id="16" name="Picture 15" descr="VRSN_logo_vertical_RGB_transparent_revers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727668" y="116046"/>
            <a:ext cx="1226958" cy="1179802"/>
          </a:xfrm>
          <a:prstGeom prst="rect">
            <a:avLst/>
          </a:prstGeom>
        </p:spPr>
      </p:pic>
    </p:spTree>
    <p:extLst>
      <p:ext uri="{BB962C8B-B14F-4D97-AF65-F5344CB8AC3E}">
        <p14:creationId xmlns:p14="http://schemas.microsoft.com/office/powerpoint/2010/main" val="361830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Dots">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500582"/>
            <a:ext cx="8229600" cy="1001280"/>
          </a:xfrm>
        </p:spPr>
        <p:txBody>
          <a:bodyPr anchor="b">
            <a:noAutofit/>
          </a:bodyPr>
          <a:lstStyle>
            <a:lvl1pP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523509"/>
            <a:ext cx="8229600" cy="1823315"/>
          </a:xfrm>
        </p:spPr>
        <p:txBody>
          <a:bodyPr>
            <a:noAutofit/>
          </a:bodyPr>
          <a:lstStyle>
            <a:lvl1pPr marL="0" indent="0" algn="l">
              <a:buNone/>
              <a:defRPr lang="en-US" sz="2400" kern="1200" dirty="0">
                <a:solidFill>
                  <a:srgbClr val="99DDF5"/>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Rectangle 14"/>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3" name="Picture 12" descr="VRSN_PPT_Master3_FullSlide.jpg"/>
          <p:cNvPicPr>
            <a:picLocks noChangeAspect="1"/>
          </p:cNvPicPr>
          <p:nvPr userDrawn="1"/>
        </p:nvPicPr>
        <p:blipFill rotWithShape="1">
          <a:blip r:embed="rId2" cstate="screen">
            <a:extLst>
              <a:ext uri="{28A0092B-C50C-407E-A947-70E740481C1C}">
                <a14:useLocalDpi xmlns:a14="http://schemas.microsoft.com/office/drawing/2010/main"/>
              </a:ext>
            </a:extLst>
          </a:blip>
          <a:srcRect b="843"/>
          <a:stretch/>
        </p:blipFill>
        <p:spPr>
          <a:xfrm>
            <a:off x="0" y="1"/>
            <a:ext cx="9144000" cy="3421062"/>
          </a:xfrm>
          <a:prstGeom prst="rect">
            <a:avLst/>
          </a:prstGeom>
          <a:effectLst>
            <a:outerShdw blurRad="50800" dist="38100" dir="5400000" algn="t" rotWithShape="0">
              <a:prstClr val="black">
                <a:alpha val="40000"/>
              </a:prstClr>
            </a:outerShdw>
          </a:effectLst>
        </p:spPr>
      </p:pic>
      <p:pic>
        <p:nvPicPr>
          <p:cNvPr id="16" name="Picture 15" descr="VRSN_logo_vertical_RGB_transparent_reverse.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727668" y="116046"/>
            <a:ext cx="1226958" cy="1179802"/>
          </a:xfrm>
          <a:prstGeom prst="rect">
            <a:avLst/>
          </a:prstGeom>
        </p:spPr>
      </p:pic>
    </p:spTree>
    <p:extLst>
      <p:ext uri="{BB962C8B-B14F-4D97-AF65-F5344CB8AC3E}">
        <p14:creationId xmlns:p14="http://schemas.microsoft.com/office/powerpoint/2010/main" val="190276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Gray">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897467"/>
            <a:ext cx="9144000" cy="3691466"/>
          </a:xfrm>
          <a:prstGeom prst="rect">
            <a:avLst/>
          </a:prstGeom>
          <a:gradFill>
            <a:gsLst>
              <a:gs pos="0">
                <a:srgbClr val="D4D4D4"/>
              </a:gs>
              <a:gs pos="100000">
                <a:srgbClr val="70707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1" name="Title 10"/>
          <p:cNvSpPr>
            <a:spLocks noGrp="1"/>
          </p:cNvSpPr>
          <p:nvPr>
            <p:ph type="title"/>
          </p:nvPr>
        </p:nvSpPr>
        <p:spPr>
          <a:xfrm>
            <a:off x="457200" y="1038225"/>
            <a:ext cx="8229600" cy="1066800"/>
          </a:xfrm>
        </p:spPr>
        <p:txBody>
          <a:bodyPr anchor="b" anchorCtr="0">
            <a:noAutofit/>
          </a:bodyPr>
          <a:lstStyle>
            <a:lvl1pPr>
              <a:defRPr sz="3200">
                <a:solidFill>
                  <a:schemeClr val="bg1"/>
                </a:solidFill>
              </a:defRPr>
            </a:lvl1pPr>
          </a:lstStyle>
          <a:p>
            <a:r>
              <a:rPr lang="en-US" dirty="0" smtClean="0"/>
              <a:t>Click to edit Master title style</a:t>
            </a:r>
            <a:endParaRPr lang="en-US" dirty="0"/>
          </a:p>
        </p:txBody>
      </p:sp>
      <p:sp>
        <p:nvSpPr>
          <p:cNvPr id="17" name="Text Placeholder 16"/>
          <p:cNvSpPr>
            <a:spLocks noGrp="1"/>
          </p:cNvSpPr>
          <p:nvPr>
            <p:ph type="body" sz="quarter" idx="13"/>
          </p:nvPr>
        </p:nvSpPr>
        <p:spPr>
          <a:xfrm>
            <a:off x="457200" y="2106900"/>
            <a:ext cx="8229600" cy="2331749"/>
          </a:xfrm>
        </p:spPr>
        <p:txBody>
          <a:bodyPr>
            <a:noAutofit/>
          </a:bodyPr>
          <a:lstStyle>
            <a:lvl1pPr marL="0" indent="0">
              <a:buNone/>
              <a:defRPr sz="2000">
                <a:solidFill>
                  <a:schemeClr val="bg1"/>
                </a:solidFill>
              </a:defRPr>
            </a:lvl1pPr>
            <a:lvl2pPr marL="0" indent="0">
              <a:buNone/>
              <a:defRPr sz="1800">
                <a:solidFill>
                  <a:schemeClr val="bg1"/>
                </a:solidFill>
              </a:defRPr>
            </a:lvl2pPr>
            <a:lvl3pPr marL="0" indent="0">
              <a:buNone/>
              <a:defRPr sz="16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5"/>
          </p:nvPr>
        </p:nvSpPr>
        <p:spPr/>
        <p:txBody>
          <a:bodyPr/>
          <a:lstStyle/>
          <a:p>
            <a:fld id="{407C8B75-4858-41E6-BEC3-A0853FA4AC5B}" type="slidenum">
              <a:rPr lang="en-US" smtClean="0"/>
              <a:pPr/>
              <a:t>‹#›</a:t>
            </a:fld>
            <a:endParaRPr lang="en-US" dirty="0"/>
          </a:p>
        </p:txBody>
      </p:sp>
      <p:sp>
        <p:nvSpPr>
          <p:cNvPr id="7" name="Footer Placeholder 6"/>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59152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Lt Blu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897467"/>
            <a:ext cx="9144000" cy="3691466"/>
          </a:xfrm>
          <a:prstGeom prst="rect">
            <a:avLst/>
          </a:prstGeom>
          <a:gradFill>
            <a:gsLst>
              <a:gs pos="0">
                <a:srgbClr val="61A1D4"/>
              </a:gs>
              <a:gs pos="100000">
                <a:srgbClr val="0061A3"/>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1" name="Title 10"/>
          <p:cNvSpPr>
            <a:spLocks noGrp="1"/>
          </p:cNvSpPr>
          <p:nvPr>
            <p:ph type="title"/>
          </p:nvPr>
        </p:nvSpPr>
        <p:spPr>
          <a:xfrm>
            <a:off x="457200" y="1038225"/>
            <a:ext cx="8229600" cy="1066800"/>
          </a:xfrm>
        </p:spPr>
        <p:txBody>
          <a:bodyPr anchor="b" anchorCtr="0">
            <a:noAutofit/>
          </a:bodyPr>
          <a:lstStyle>
            <a:lvl1pPr>
              <a:defRPr sz="3200">
                <a:solidFill>
                  <a:schemeClr val="bg1"/>
                </a:solidFill>
              </a:defRPr>
            </a:lvl1pPr>
          </a:lstStyle>
          <a:p>
            <a:r>
              <a:rPr lang="en-US" dirty="0" smtClean="0"/>
              <a:t>Click to edit Master title style</a:t>
            </a:r>
            <a:endParaRPr lang="en-US" dirty="0"/>
          </a:p>
        </p:txBody>
      </p:sp>
      <p:sp>
        <p:nvSpPr>
          <p:cNvPr id="17" name="Text Placeholder 16"/>
          <p:cNvSpPr>
            <a:spLocks noGrp="1"/>
          </p:cNvSpPr>
          <p:nvPr>
            <p:ph type="body" sz="quarter" idx="13"/>
          </p:nvPr>
        </p:nvSpPr>
        <p:spPr>
          <a:xfrm>
            <a:off x="457200" y="2106900"/>
            <a:ext cx="8229600" cy="2331749"/>
          </a:xfrm>
        </p:spPr>
        <p:txBody>
          <a:bodyPr>
            <a:noAutofit/>
          </a:bodyPr>
          <a:lstStyle>
            <a:lvl1pPr marL="0" indent="0">
              <a:buNone/>
              <a:defRPr sz="2000">
                <a:solidFill>
                  <a:srgbClr val="99DDF5"/>
                </a:solidFill>
              </a:defRPr>
            </a:lvl1pPr>
            <a:lvl2pPr marL="0" indent="0">
              <a:buNone/>
              <a:defRPr sz="1800">
                <a:solidFill>
                  <a:srgbClr val="99DDF5"/>
                </a:solidFill>
              </a:defRPr>
            </a:lvl2pPr>
            <a:lvl3pPr marL="0" indent="0">
              <a:buNone/>
              <a:defRPr sz="1600">
                <a:solidFill>
                  <a:srgbClr val="99DDF5"/>
                </a:solidFill>
              </a:defRPr>
            </a:lvl3pPr>
            <a:lvl4pPr marL="0" indent="0">
              <a:buNone/>
              <a:defRPr sz="1400">
                <a:solidFill>
                  <a:srgbClr val="99DDF5"/>
                </a:solidFill>
              </a:defRPr>
            </a:lvl4pPr>
            <a:lvl5pPr marL="0" indent="0">
              <a:buNone/>
              <a:defRPr sz="1400">
                <a:solidFill>
                  <a:srgbClr val="99DDF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4"/>
          </p:nvPr>
        </p:nvSpPr>
        <p:spPr/>
        <p:txBody>
          <a:bodyPr/>
          <a:lstStyle/>
          <a:p>
            <a:endParaRPr lang="en-US" dirty="0"/>
          </a:p>
        </p:txBody>
      </p:sp>
      <p:sp>
        <p:nvSpPr>
          <p:cNvPr id="6" name="Slide Number Placeholder 5"/>
          <p:cNvSpPr>
            <a:spLocks noGrp="1"/>
          </p:cNvSpPr>
          <p:nvPr>
            <p:ph type="sldNum" sz="quarter" idx="15"/>
          </p:nvPr>
        </p:nvSpPr>
        <p:spPr/>
        <p:txBody>
          <a:bodyPr/>
          <a:lstStyle/>
          <a:p>
            <a:fld id="{407C8B75-4858-41E6-BEC3-A0853FA4AC5B}" type="slidenum">
              <a:rPr lang="en-US" smtClean="0"/>
              <a:pPr/>
              <a:t>‹#›</a:t>
            </a:fld>
            <a:endParaRPr lang="en-US" dirty="0"/>
          </a:p>
        </p:txBody>
      </p:sp>
      <p:sp>
        <p:nvSpPr>
          <p:cNvPr id="7" name="Footer Placeholder 6"/>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61788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3138147668"/>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355584752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112081330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292249519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54965814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Date Placeholder 9"/>
          <p:cNvSpPr>
            <a:spLocks noGrp="1"/>
          </p:cNvSpPr>
          <p:nvPr>
            <p:ph type="dt" sz="half" idx="10"/>
          </p:nvPr>
        </p:nvSpPr>
        <p:spPr/>
        <p:txBody>
          <a:bodyPr/>
          <a:lstStyle/>
          <a:p>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07C8B75-4858-41E6-BEC3-A0853FA4AC5B}" type="slidenum">
              <a:rPr lang="en-US" smtClean="0"/>
              <a:pPr/>
              <a:t>‹#›</a:t>
            </a:fld>
            <a:endParaRPr lang="en-US" dirty="0"/>
          </a:p>
        </p:txBody>
      </p:sp>
    </p:spTree>
    <p:extLst>
      <p:ext uri="{BB962C8B-B14F-4D97-AF65-F5344CB8AC3E}">
        <p14:creationId xmlns:p14="http://schemas.microsoft.com/office/powerpoint/2010/main" val="4198273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dirty="0">
                <a:latin typeface="Helvetica" charset="0"/>
              </a:rPr>
              <a:t>Comparison </a:t>
            </a:r>
            <a:r>
              <a:rPr lang="en-US" dirty="0" smtClean="0">
                <a:latin typeface="Helvetica" charset="0"/>
              </a:rPr>
              <a:t>Slide: Helvetica </a:t>
            </a:r>
            <a:r>
              <a:rPr lang="en-US" dirty="0">
                <a:latin typeface="Helvetica" charset="0"/>
              </a:rPr>
              <a:t>Bold 26 pt</a:t>
            </a:r>
            <a:r>
              <a:rPr lang="en-US" dirty="0" smtClean="0">
                <a:latin typeface="Helvetica" charset="0"/>
              </a:rPr>
              <a:t>.</a:t>
            </a:r>
            <a:endParaRPr lang="en-US" dirty="0"/>
          </a:p>
        </p:txBody>
      </p:sp>
      <p:sp>
        <p:nvSpPr>
          <p:cNvPr id="11" name="Content Placeholder 2"/>
          <p:cNvSpPr>
            <a:spLocks noGrp="1"/>
          </p:cNvSpPr>
          <p:nvPr>
            <p:ph sz="half" idx="1"/>
          </p:nvPr>
        </p:nvSpPr>
        <p:spPr>
          <a:xfrm>
            <a:off x="1066800" y="990600"/>
            <a:ext cx="3733800" cy="5257800"/>
          </a:xfrm>
        </p:spPr>
        <p:txBody>
          <a:bodyPr/>
          <a:lstStyle/>
          <a:p>
            <a:r>
              <a:rPr lang="en-US" dirty="0" smtClean="0"/>
              <a:t>First level</a:t>
            </a:r>
            <a:endParaRPr lang="en-US" dirty="0"/>
          </a:p>
          <a:p>
            <a:pPr lvl="1"/>
            <a:r>
              <a:rPr lang="en-US" dirty="0"/>
              <a:t>Second level</a:t>
            </a:r>
          </a:p>
          <a:p>
            <a:pPr lvl="2"/>
            <a:r>
              <a:rPr lang="en-US" dirty="0"/>
              <a:t>Third </a:t>
            </a:r>
            <a:r>
              <a:rPr lang="en-US" dirty="0" smtClean="0"/>
              <a:t>level</a:t>
            </a:r>
            <a:endParaRPr lang="en-US" dirty="0"/>
          </a:p>
        </p:txBody>
      </p:sp>
      <p:sp>
        <p:nvSpPr>
          <p:cNvPr id="12" name="Content Placeholder 3"/>
          <p:cNvSpPr>
            <a:spLocks noGrp="1"/>
          </p:cNvSpPr>
          <p:nvPr>
            <p:ph sz="half" idx="10"/>
          </p:nvPr>
        </p:nvSpPr>
        <p:spPr>
          <a:xfrm>
            <a:off x="5105400" y="990600"/>
            <a:ext cx="3733800" cy="5257800"/>
          </a:xfrm>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102589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897467"/>
            <a:ext cx="9144000" cy="3691466"/>
          </a:xfrm>
          <a:prstGeom prst="rect">
            <a:avLst/>
          </a:prstGeom>
          <a:gradFill>
            <a:gsLst>
              <a:gs pos="0">
                <a:srgbClr val="0061A3"/>
              </a:gs>
              <a:gs pos="100000">
                <a:srgbClr val="0E273E"/>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1" name="Title 10"/>
          <p:cNvSpPr>
            <a:spLocks noGrp="1"/>
          </p:cNvSpPr>
          <p:nvPr>
            <p:ph type="title"/>
          </p:nvPr>
        </p:nvSpPr>
        <p:spPr>
          <a:xfrm>
            <a:off x="457200" y="1038225"/>
            <a:ext cx="8229600" cy="1066800"/>
          </a:xfrm>
        </p:spPr>
        <p:txBody>
          <a:bodyPr anchor="b" anchorCtr="0">
            <a:noAutofit/>
          </a:bodyPr>
          <a:lstStyle>
            <a:lvl1pPr>
              <a:defRPr sz="3200">
                <a:solidFill>
                  <a:schemeClr val="bg1"/>
                </a:solidFill>
              </a:defRPr>
            </a:lvl1pPr>
          </a:lstStyle>
          <a:p>
            <a:r>
              <a:rPr lang="en-US" dirty="0" smtClean="0"/>
              <a:t>Click to edit Master title style</a:t>
            </a:r>
            <a:endParaRPr lang="en-US" dirty="0"/>
          </a:p>
        </p:txBody>
      </p:sp>
      <p:sp>
        <p:nvSpPr>
          <p:cNvPr id="17" name="Text Placeholder 16"/>
          <p:cNvSpPr>
            <a:spLocks noGrp="1"/>
          </p:cNvSpPr>
          <p:nvPr>
            <p:ph type="body" sz="quarter" idx="13"/>
          </p:nvPr>
        </p:nvSpPr>
        <p:spPr>
          <a:xfrm>
            <a:off x="457200" y="2106900"/>
            <a:ext cx="8229600" cy="2331749"/>
          </a:xfrm>
        </p:spPr>
        <p:txBody>
          <a:bodyPr>
            <a:noAutofit/>
          </a:bodyPr>
          <a:lstStyle>
            <a:lvl1pPr marL="0" indent="0">
              <a:buNone/>
              <a:defRPr sz="2000">
                <a:solidFill>
                  <a:srgbClr val="99DDF5"/>
                </a:solidFill>
              </a:defRPr>
            </a:lvl1pPr>
            <a:lvl2pPr marL="0" indent="0">
              <a:buNone/>
              <a:defRPr sz="1800">
                <a:solidFill>
                  <a:srgbClr val="99DDF5"/>
                </a:solidFill>
              </a:defRPr>
            </a:lvl2pPr>
            <a:lvl3pPr marL="0" indent="0">
              <a:buNone/>
              <a:defRPr sz="1600">
                <a:solidFill>
                  <a:srgbClr val="99DDF5"/>
                </a:solidFill>
              </a:defRPr>
            </a:lvl3pPr>
            <a:lvl4pPr marL="0" indent="0">
              <a:buNone/>
              <a:defRPr sz="1400">
                <a:solidFill>
                  <a:srgbClr val="99DDF5"/>
                </a:solidFill>
              </a:defRPr>
            </a:lvl4pPr>
            <a:lvl5pPr marL="0" indent="0">
              <a:buNone/>
              <a:defRPr sz="1400">
                <a:solidFill>
                  <a:srgbClr val="99DDF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Date Placeholder 1"/>
          <p:cNvSpPr>
            <a:spLocks noGrp="1"/>
          </p:cNvSpPr>
          <p:nvPr>
            <p:ph type="dt" sz="half" idx="14"/>
          </p:nvPr>
        </p:nvSpPr>
        <p:spPr/>
        <p:txBody>
          <a:bodyPr/>
          <a:lstStyle/>
          <a:p>
            <a:endParaRPr lang="en-US" dirty="0"/>
          </a:p>
        </p:txBody>
      </p:sp>
      <p:sp>
        <p:nvSpPr>
          <p:cNvPr id="3" name="Slide Number Placeholder 2"/>
          <p:cNvSpPr>
            <a:spLocks noGrp="1"/>
          </p:cNvSpPr>
          <p:nvPr>
            <p:ph type="sldNum" sz="quarter" idx="15"/>
          </p:nvPr>
        </p:nvSpPr>
        <p:spPr/>
        <p:txBody>
          <a:bodyPr/>
          <a:lstStyle/>
          <a:p>
            <a:fld id="{407C8B75-4858-41E6-BEC3-A0853FA4AC5B}" type="slidenum">
              <a:rPr lang="en-US" smtClean="0"/>
              <a:pPr/>
              <a:t>‹#›</a:t>
            </a:fld>
            <a:endParaRPr lang="en-US" dirty="0"/>
          </a:p>
        </p:txBody>
      </p:sp>
      <p:sp>
        <p:nvSpPr>
          <p:cNvPr id="4" name="Footer Placeholder 3"/>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09846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57200" y="1092200"/>
            <a:ext cx="4038600" cy="5254625"/>
          </a:xfrm>
        </p:spPr>
        <p:txBody>
          <a:bodyPr>
            <a:no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092200"/>
            <a:ext cx="4038600" cy="5254625"/>
          </a:xfrm>
        </p:spPr>
        <p:txBody>
          <a:bodyPr>
            <a:no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4"/>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07C8B75-4858-41E6-BEC3-A0853FA4AC5B}"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0335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07C8B75-4858-41E6-BEC3-A0853FA4AC5B}" type="slidenum">
              <a:rPr lang="en-US" smtClean="0"/>
              <a:pPr/>
              <a:t>‹#›</a:t>
            </a:fld>
            <a:endParaRPr lang="en-US" dirty="0"/>
          </a:p>
        </p:txBody>
      </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97725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407C8B75-4858-41E6-BEC3-A0853FA4AC5B}" type="slidenum">
              <a:rPr lang="en-US" smtClean="0"/>
              <a:pPr/>
              <a:t>‹#›</a:t>
            </a:fld>
            <a:endParaRPr lang="en-US" dirty="0"/>
          </a:p>
        </p:txBody>
      </p:sp>
      <p:sp>
        <p:nvSpPr>
          <p:cNvPr id="4" name="Footer Placeholder 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33251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914400" rtl="0" eaLnBrk="1" latinLnBrk="0" hangingPunct="1">
              <a:spcBef>
                <a:spcPct val="0"/>
              </a:spcBef>
              <a:buNone/>
              <a:defRPr lang="en-US" sz="2800" kern="1200" dirty="0">
                <a:solidFill>
                  <a:srgbClr val="99DDF5"/>
                </a:solidFill>
                <a:latin typeface="+mj-lt"/>
                <a:ea typeface="+mj-ea"/>
                <a:cs typeface="+mj-cs"/>
              </a:defRPr>
            </a:lvl1pPr>
          </a:lstStyle>
          <a:p>
            <a:r>
              <a:rPr lang="en-US" dirty="0"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94764" y="6451598"/>
            <a:ext cx="1554472" cy="323848"/>
          </a:xfrm>
          <a:prstGeom prst="rect">
            <a:avLst/>
          </a:prstGeom>
        </p:spPr>
      </p:pic>
      <p:sp>
        <p:nvSpPr>
          <p:cNvPr id="9" name="Text Placeholder 8"/>
          <p:cNvSpPr>
            <a:spLocks noGrp="1"/>
          </p:cNvSpPr>
          <p:nvPr>
            <p:ph type="body" sz="quarter" idx="13"/>
          </p:nvPr>
        </p:nvSpPr>
        <p:spPr>
          <a:xfrm>
            <a:off x="471488" y="1092200"/>
            <a:ext cx="8215312" cy="5254625"/>
          </a:xfrm>
        </p:spPr>
        <p:txBody>
          <a:bodyPr>
            <a:noAutofit/>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Date Placeholder 5"/>
          <p:cNvSpPr>
            <a:spLocks noGrp="1"/>
          </p:cNvSpPr>
          <p:nvPr>
            <p:ph type="dt" sz="half" idx="14"/>
          </p:nvPr>
        </p:nvSpPr>
        <p:spPr/>
        <p:txBody>
          <a:bodyPr/>
          <a:lstStyle/>
          <a:p>
            <a:endParaRPr lang="en-US" dirty="0"/>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407C8B75-4858-41E6-BEC3-A0853FA4AC5B}" type="slidenum">
              <a:rPr lang="en-US" smtClean="0"/>
              <a:pPr/>
              <a:t>‹#›</a:t>
            </a:fld>
            <a:endParaRPr lang="en-US" dirty="0"/>
          </a:p>
        </p:txBody>
      </p:sp>
      <p:sp>
        <p:nvSpPr>
          <p:cNvPr id="10" name="Rectangle 9"/>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sp>
        <p:nvSpPr>
          <p:cNvPr id="11" name="TextBox 10"/>
          <p:cNvSpPr txBox="1"/>
          <p:nvPr userDrawn="1"/>
        </p:nvSpPr>
        <p:spPr>
          <a:xfrm>
            <a:off x="120650" y="6521449"/>
            <a:ext cx="3035300" cy="184149"/>
          </a:xfrm>
          <a:prstGeom prst="rect">
            <a:avLst/>
          </a:prstGeom>
        </p:spPr>
        <p:txBody>
          <a:bodyPr vert="horz" lIns="91440" tIns="45720" rIns="91440" bIns="45720" rtlCol="0" anchor="ctr">
            <a:noAutofit/>
          </a:bodyPr>
          <a:lstStyle>
            <a:defPPr>
              <a:defRPr lang="en-US"/>
            </a:defPPr>
            <a:lvl1pPr>
              <a:defRPr sz="800">
                <a:solidFill>
                  <a:schemeClr val="tx1">
                    <a:tint val="75000"/>
                  </a:schemeClr>
                </a:solidFill>
              </a:defRPr>
            </a:lvl1pPr>
          </a:lstStyle>
          <a:p>
            <a:pPr lvl="0"/>
            <a:r>
              <a:rPr lang="en-US" sz="800" b="0" kern="1200" dirty="0" smtClean="0">
                <a:solidFill>
                  <a:schemeClr val="bg1"/>
                </a:solidFill>
                <a:latin typeface="+mn-lt"/>
                <a:ea typeface="+mn-ea"/>
                <a:cs typeface="+mn-cs"/>
              </a:rPr>
              <a:t>Verisign</a:t>
            </a:r>
            <a:r>
              <a:rPr lang="en-US" sz="800" b="0" kern="1200" baseline="0" dirty="0" smtClean="0">
                <a:solidFill>
                  <a:schemeClr val="bg1"/>
                </a:solidFill>
                <a:latin typeface="+mn-lt"/>
                <a:ea typeface="+mn-ea"/>
                <a:cs typeface="+mn-cs"/>
              </a:rPr>
              <a:t> Public</a:t>
            </a:r>
            <a:endParaRPr lang="en-US" b="0" dirty="0" smtClean="0">
              <a:solidFill>
                <a:schemeClr val="bg1"/>
              </a:solidFill>
            </a:endParaRPr>
          </a:p>
        </p:txBody>
      </p:sp>
      <p:sp>
        <p:nvSpPr>
          <p:cNvPr id="12" name="Footer Placeholder 11"/>
          <p:cNvSpPr>
            <a:spLocks noGrp="1"/>
          </p:cNvSpPr>
          <p:nvPr>
            <p:ph type="ftr" sz="quarter" idx="16"/>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8915797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er - White">
    <p:spTree>
      <p:nvGrpSpPr>
        <p:cNvPr id="1" name=""/>
        <p:cNvGrpSpPr/>
        <p:nvPr/>
      </p:nvGrpSpPr>
      <p:grpSpPr>
        <a:xfrm>
          <a:off x="0" y="0"/>
          <a:ext cx="0" cy="0"/>
          <a:chOff x="0" y="0"/>
          <a:chExt cx="0" cy="0"/>
        </a:xfrm>
      </p:grpSpPr>
      <p:sp>
        <p:nvSpPr>
          <p:cNvPr id="6" name="Rectangle 5"/>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VRSN_logo_vertical_RGB_vecto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3558" y="2154922"/>
            <a:ext cx="2733958" cy="2540142"/>
          </a:xfrm>
          <a:prstGeom prst="rect">
            <a:avLst/>
          </a:prstGeom>
        </p:spPr>
      </p:pic>
      <p:sp>
        <p:nvSpPr>
          <p:cNvPr id="8" name="Rectangle 9"/>
          <p:cNvSpPr>
            <a:spLocks noChangeArrowheads="1"/>
          </p:cNvSpPr>
          <p:nvPr userDrawn="1"/>
        </p:nvSpPr>
        <p:spPr bwMode="auto">
          <a:xfrm>
            <a:off x="1335650" y="6445994"/>
            <a:ext cx="647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buFont typeface="Arial" charset="0"/>
              <a:buNone/>
            </a:pPr>
            <a:r>
              <a:rPr lang="en-US" sz="700" b="1" dirty="0">
                <a:solidFill>
                  <a:srgbClr val="7F7F7F"/>
                </a:solidFill>
              </a:rPr>
              <a:t>© </a:t>
            </a:r>
            <a:r>
              <a:rPr lang="en-US" sz="700" b="1" dirty="0" smtClean="0">
                <a:solidFill>
                  <a:srgbClr val="7F7F7F"/>
                </a:solidFill>
              </a:rPr>
              <a:t>2014 </a:t>
            </a:r>
            <a:r>
              <a:rPr lang="en-US" sz="700" b="1" dirty="0">
                <a:solidFill>
                  <a:srgbClr val="7F7F7F"/>
                </a:solidFill>
              </a:rPr>
              <a:t>VeriSign, Inc. All rights reserved. </a:t>
            </a:r>
            <a:r>
              <a:rPr lang="en-US" sz="700" b="1" dirty="0" smtClean="0">
                <a:solidFill>
                  <a:srgbClr val="7F7F7F"/>
                </a:solidFill>
              </a:rPr>
              <a:t>VERISIGN </a:t>
            </a:r>
            <a:r>
              <a:rPr lang="en-US" sz="700" b="1" dirty="0">
                <a:solidFill>
                  <a:srgbClr val="7F7F7F"/>
                </a:solidFill>
              </a:rPr>
              <a:t>and other trademarks, service marks, and designs are registered or unregistered trademarks of VeriSign, Inc. and its subsidiaries in the United States and in foreign countries. </a:t>
            </a:r>
            <a:r>
              <a:rPr lang="en-US" sz="700" b="1" dirty="0" smtClean="0">
                <a:solidFill>
                  <a:srgbClr val="7F7F7F"/>
                </a:solidFill>
              </a:rPr>
              <a:t>All </a:t>
            </a:r>
            <a:r>
              <a:rPr lang="en-US" sz="700" b="1" dirty="0">
                <a:solidFill>
                  <a:srgbClr val="7F7F7F"/>
                </a:solidFill>
              </a:rPr>
              <a:t>other trademarks are property of their respective owners.</a:t>
            </a:r>
            <a:endParaRPr lang="en-US" sz="700" dirty="0">
              <a:solidFill>
                <a:srgbClr val="7F7F7F"/>
              </a:solidFill>
            </a:endParaRPr>
          </a:p>
        </p:txBody>
      </p:sp>
    </p:spTree>
    <p:extLst>
      <p:ext uri="{BB962C8B-B14F-4D97-AF65-F5344CB8AC3E}">
        <p14:creationId xmlns:p14="http://schemas.microsoft.com/office/powerpoint/2010/main" val="236924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er - Dark">
    <p:bg>
      <p:bgPr>
        <a:gradFill flip="none" rotWithShape="1">
          <a:gsLst>
            <a:gs pos="60000">
              <a:srgbClr val="0E273E"/>
            </a:gs>
            <a:gs pos="90000">
              <a:srgbClr val="0061A3"/>
            </a:gs>
          </a:gsLst>
          <a:lin ang="5400000" scaled="0"/>
          <a:tileRect/>
        </a:gradFill>
        <a:effectLst/>
      </p:bgPr>
    </p:bg>
    <p:spTree>
      <p:nvGrpSpPr>
        <p:cNvPr id="1" name=""/>
        <p:cNvGrpSpPr/>
        <p:nvPr/>
      </p:nvGrpSpPr>
      <p:grpSpPr>
        <a:xfrm>
          <a:off x="0" y="0"/>
          <a:ext cx="0" cy="0"/>
          <a:chOff x="0" y="0"/>
          <a:chExt cx="0" cy="0"/>
        </a:xfrm>
      </p:grpSpPr>
      <p:sp>
        <p:nvSpPr>
          <p:cNvPr id="6" name="Rectangle 5"/>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9"/>
          <p:cNvSpPr>
            <a:spLocks noChangeArrowheads="1"/>
          </p:cNvSpPr>
          <p:nvPr userDrawn="1"/>
        </p:nvSpPr>
        <p:spPr bwMode="auto">
          <a:xfrm>
            <a:off x="1335650" y="6445994"/>
            <a:ext cx="647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buFont typeface="Arial" charset="0"/>
              <a:buNone/>
            </a:pPr>
            <a:r>
              <a:rPr lang="en-US" sz="700" b="1" dirty="0">
                <a:solidFill>
                  <a:schemeClr val="bg1"/>
                </a:solidFill>
              </a:rPr>
              <a:t>© </a:t>
            </a:r>
            <a:r>
              <a:rPr lang="en-US" sz="700" b="1" dirty="0" smtClean="0">
                <a:solidFill>
                  <a:schemeClr val="bg1"/>
                </a:solidFill>
              </a:rPr>
              <a:t>2014 </a:t>
            </a:r>
            <a:r>
              <a:rPr lang="en-US" sz="700" b="1" dirty="0">
                <a:solidFill>
                  <a:schemeClr val="bg1"/>
                </a:solidFill>
              </a:rPr>
              <a:t>VeriSign, Inc. All rights reserved. </a:t>
            </a:r>
            <a:r>
              <a:rPr lang="en-US" sz="700" b="1" dirty="0" smtClean="0">
                <a:solidFill>
                  <a:schemeClr val="bg1"/>
                </a:solidFill>
              </a:rPr>
              <a:t>VERISIGN </a:t>
            </a:r>
            <a:r>
              <a:rPr lang="en-US" sz="700" b="1" dirty="0">
                <a:solidFill>
                  <a:schemeClr val="bg1"/>
                </a:solidFill>
              </a:rPr>
              <a:t>and other trademarks, service marks, and designs are registered or unregistered trademarks of VeriSign, Inc. and its subsidiaries in the United States and in foreign countries. </a:t>
            </a:r>
            <a:r>
              <a:rPr lang="en-US" sz="700" b="1" dirty="0" smtClean="0">
                <a:solidFill>
                  <a:schemeClr val="bg1"/>
                </a:solidFill>
              </a:rPr>
              <a:t>All </a:t>
            </a:r>
            <a:r>
              <a:rPr lang="en-US" sz="700" b="1" dirty="0">
                <a:solidFill>
                  <a:schemeClr val="bg1"/>
                </a:solidFill>
              </a:rPr>
              <a:t>other trademarks are property of their respective owners.</a:t>
            </a:r>
            <a:endParaRPr lang="en-US" sz="700" dirty="0">
              <a:solidFill>
                <a:schemeClr val="bg1"/>
              </a:solidFill>
            </a:endParaRPr>
          </a:p>
        </p:txBody>
      </p:sp>
      <p:pic>
        <p:nvPicPr>
          <p:cNvPr id="7" name="Picture 6" descr="PoweredBy_lockup_CMYK_regmark_vector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2371" y="2003462"/>
            <a:ext cx="2168362" cy="2429436"/>
          </a:xfrm>
          <a:prstGeom prst="rect">
            <a:avLst/>
          </a:prstGeom>
        </p:spPr>
      </p:pic>
    </p:spTree>
    <p:extLst>
      <p:ext uri="{BB962C8B-B14F-4D97-AF65-F5344CB8AC3E}">
        <p14:creationId xmlns:p14="http://schemas.microsoft.com/office/powerpoint/2010/main" val="295879302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6888"/>
            <a:ext cx="8229600" cy="55778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78992"/>
            <a:ext cx="8229600" cy="525549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674100" y="6537323"/>
            <a:ext cx="355600" cy="152400"/>
          </a:xfrm>
          <a:prstGeom prst="rect">
            <a:avLst/>
          </a:prstGeom>
        </p:spPr>
        <p:txBody>
          <a:bodyPr vert="horz" lIns="91440" tIns="45720" rIns="91440" bIns="45720" rtlCol="0" anchor="ctr">
            <a:noAutofit/>
          </a:bodyPr>
          <a:lstStyle>
            <a:lvl1pPr algn="r">
              <a:defRPr lang="en-US" sz="800" kern="1200" smtClean="0">
                <a:solidFill>
                  <a:schemeClr val="tx1">
                    <a:tint val="75000"/>
                  </a:schemeClr>
                </a:solidFill>
                <a:latin typeface="+mn-lt"/>
                <a:ea typeface="+mn-ea"/>
                <a:cs typeface="+mn-cs"/>
              </a:defRPr>
            </a:lvl1pPr>
          </a:lstStyle>
          <a:p>
            <a:fld id="{407C8B75-4858-41E6-BEC3-A0853FA4AC5B}" type="slidenum">
              <a:rPr lang="en-US" smtClean="0"/>
              <a:pPr/>
              <a:t>‹#›</a:t>
            </a:fld>
            <a:endParaRPr lang="en-US" dirty="0"/>
          </a:p>
        </p:txBody>
      </p:sp>
      <p:pic>
        <p:nvPicPr>
          <p:cNvPr id="7" name="Picture 6"/>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3794760" y="6451598"/>
            <a:ext cx="1554480" cy="323850"/>
          </a:xfrm>
          <a:prstGeom prst="rect">
            <a:avLst/>
          </a:prstGeom>
        </p:spPr>
      </p:pic>
      <p:sp>
        <p:nvSpPr>
          <p:cNvPr id="8" name="Rectangle 7"/>
          <p:cNvSpPr/>
          <p:nvPr userDrawn="1"/>
        </p:nvSpPr>
        <p:spPr>
          <a:xfrm>
            <a:off x="0" y="6812280"/>
            <a:ext cx="9144000" cy="45720"/>
          </a:xfrm>
          <a:prstGeom prst="rect">
            <a:avLst/>
          </a:prstGeom>
          <a:solidFill>
            <a:srgbClr val="69B45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sp>
        <p:nvSpPr>
          <p:cNvPr id="9" name="Date Placeholder 8"/>
          <p:cNvSpPr>
            <a:spLocks noGrp="1"/>
          </p:cNvSpPr>
          <p:nvPr>
            <p:ph type="dt" sz="half" idx="2"/>
          </p:nvPr>
        </p:nvSpPr>
        <p:spPr>
          <a:xfrm>
            <a:off x="-1085274" y="6565902"/>
            <a:ext cx="842818" cy="152400"/>
          </a:xfrm>
          <a:prstGeom prst="rect">
            <a:avLst/>
          </a:prstGeom>
        </p:spPr>
        <p:txBody>
          <a:bodyPr vert="horz" lIns="91440" tIns="45720" rIns="91440" bIns="45720" rtlCol="0" anchor="ctr">
            <a:noAutofit/>
          </a:bodyPr>
          <a:lstStyle>
            <a:lvl1pPr algn="l">
              <a:defRPr sz="800">
                <a:solidFill>
                  <a:schemeClr val="tx1">
                    <a:tint val="75000"/>
                  </a:schemeClr>
                </a:solidFill>
              </a:defRPr>
            </a:lvl1pPr>
          </a:lstStyle>
          <a:p>
            <a:endParaRPr lang="en-US" dirty="0"/>
          </a:p>
        </p:txBody>
      </p:sp>
      <p:sp>
        <p:nvSpPr>
          <p:cNvPr id="4" name="TextBox 3"/>
          <p:cNvSpPr txBox="1"/>
          <p:nvPr userDrawn="1"/>
        </p:nvSpPr>
        <p:spPr>
          <a:xfrm>
            <a:off x="120650" y="6521449"/>
            <a:ext cx="3035300" cy="184149"/>
          </a:xfrm>
          <a:prstGeom prst="rect">
            <a:avLst/>
          </a:prstGeom>
        </p:spPr>
        <p:txBody>
          <a:bodyPr vert="horz" lIns="91440" tIns="45720" rIns="91440" bIns="45720" rtlCol="0" anchor="ctr">
            <a:noAutofit/>
          </a:bodyPr>
          <a:lstStyle>
            <a:defPPr>
              <a:defRPr lang="en-US"/>
            </a:defPPr>
            <a:lvl1pPr>
              <a:defRPr sz="800">
                <a:solidFill>
                  <a:schemeClr val="tx1">
                    <a:tint val="75000"/>
                  </a:schemeClr>
                </a:solidFill>
              </a:defRPr>
            </a:lvl1pPr>
          </a:lstStyle>
          <a:p>
            <a:pPr lvl="0"/>
            <a:r>
              <a:rPr lang="en-US" sz="800" b="0" kern="1200" dirty="0" smtClean="0">
                <a:solidFill>
                  <a:schemeClr val="tx1">
                    <a:tint val="75000"/>
                  </a:schemeClr>
                </a:solidFill>
                <a:latin typeface="+mn-lt"/>
                <a:ea typeface="+mn-ea"/>
                <a:cs typeface="+mn-cs"/>
              </a:rPr>
              <a:t>Verisign</a:t>
            </a:r>
            <a:r>
              <a:rPr lang="en-US" sz="800" b="0" kern="1200" baseline="0" dirty="0" smtClean="0">
                <a:solidFill>
                  <a:schemeClr val="tx1">
                    <a:tint val="75000"/>
                  </a:schemeClr>
                </a:solidFill>
                <a:latin typeface="+mn-lt"/>
                <a:ea typeface="+mn-ea"/>
                <a:cs typeface="+mn-cs"/>
              </a:rPr>
              <a:t> Public</a:t>
            </a:r>
            <a:endParaRPr lang="en-US" b="0" dirty="0" smtClean="0"/>
          </a:p>
        </p:txBody>
      </p:sp>
      <p:sp>
        <p:nvSpPr>
          <p:cNvPr id="11" name="Footer Placeholder 10"/>
          <p:cNvSpPr>
            <a:spLocks noGrp="1"/>
          </p:cNvSpPr>
          <p:nvPr>
            <p:ph type="ftr" sz="quarter" idx="3"/>
          </p:nvPr>
        </p:nvSpPr>
        <p:spPr>
          <a:xfrm>
            <a:off x="215900" y="6409094"/>
            <a:ext cx="3282950" cy="123111"/>
          </a:xfrm>
          <a:prstGeom prst="rect">
            <a:avLst/>
          </a:prstGeom>
        </p:spPr>
        <p:txBody>
          <a:bodyPr vert="horz" lIns="0" tIns="0" rIns="0" bIns="0" rtlCol="0" anchor="ctr">
            <a:noAutofit/>
          </a:bodyPr>
          <a:lstStyle>
            <a:lvl1pPr>
              <a:defRPr lang="en-US" sz="800" dirty="0">
                <a:solidFill>
                  <a:schemeClr val="tx1">
                    <a:tint val="75000"/>
                  </a:schemeClr>
                </a:solidFill>
              </a:defRPr>
            </a:lvl1pPr>
          </a:lstStyle>
          <a:p>
            <a:endParaRPr lang="en-US" dirty="0"/>
          </a:p>
        </p:txBody>
      </p:sp>
    </p:spTree>
    <p:extLst>
      <p:ext uri="{BB962C8B-B14F-4D97-AF65-F5344CB8AC3E}">
        <p14:creationId xmlns:p14="http://schemas.microsoft.com/office/powerpoint/2010/main" val="122945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lang="en-US" sz="2800" kern="1200" dirty="0">
          <a:solidFill>
            <a:srgbClr val="0661A3"/>
          </a:solidFill>
          <a:latin typeface="+mj-lt"/>
          <a:ea typeface="+mj-ea"/>
          <a:cs typeface="+mj-cs"/>
        </a:defRPr>
      </a:lvl1pPr>
    </p:titleStyle>
    <p:bodyStyle>
      <a:lvl1pPr marL="176213" indent="-176213" algn="l" defTabSz="914400" rtl="0" eaLnBrk="1" latinLnBrk="0" hangingPunct="1">
        <a:spcBef>
          <a:spcPts val="900"/>
        </a:spcBef>
        <a:buClr>
          <a:schemeClr val="bg2"/>
        </a:buClr>
        <a:buSzPct val="65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21208" indent="-165100" algn="l" defTabSz="914400" rtl="0" eaLnBrk="1" latinLnBrk="0" hangingPunct="1">
        <a:spcBef>
          <a:spcPts val="900"/>
        </a:spcBef>
        <a:buClr>
          <a:schemeClr val="bg2"/>
        </a:buClr>
        <a:buSzPct val="6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86968" indent="-176213" algn="l" defTabSz="914400" rtl="0" eaLnBrk="1" latinLnBrk="0" hangingPunct="1">
        <a:spcBef>
          <a:spcPts val="900"/>
        </a:spcBef>
        <a:buClr>
          <a:schemeClr val="bg2"/>
        </a:buClr>
        <a:buSzPct val="6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197864" indent="-165100" algn="l" defTabSz="914400" rtl="0" eaLnBrk="1" latinLnBrk="0" hangingPunct="1">
        <a:spcBef>
          <a:spcPts val="900"/>
        </a:spcBef>
        <a:buClr>
          <a:schemeClr val="bg2"/>
        </a:buClr>
        <a:buSzPct val="65000"/>
        <a:buFont typeface="Arial" panose="020B0604020202020204" pitchFamily="34" charset="0"/>
        <a:buChar char="•"/>
        <a:defRPr sz="1600" kern="1200">
          <a:solidFill>
            <a:schemeClr val="tx1">
              <a:lumMod val="75000"/>
              <a:lumOff val="25000"/>
            </a:schemeClr>
          </a:solidFill>
          <a:latin typeface="+mn-lt"/>
          <a:ea typeface="+mn-ea"/>
          <a:cs typeface="+mn-cs"/>
        </a:defRPr>
      </a:lvl4pPr>
      <a:lvl5pPr marL="914400" indent="-176213" algn="l" defTabSz="914400" rtl="0" eaLnBrk="1" latinLnBrk="0" hangingPunct="1">
        <a:spcBef>
          <a:spcPts val="900"/>
        </a:spcBef>
        <a:buClr>
          <a:schemeClr val="bg2"/>
        </a:buClr>
        <a:buSzPct val="6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witter.com/migun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pache/incubator-storm/tree/master/examples/storm-starter" TargetMode="External"/><Relationship Id="rId3" Type="http://schemas.openxmlformats.org/officeDocument/2006/relationships/image" Target="../media/image4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hyperlink" Target="http://www.michael-noll.com/blog/2013/01/18/implementing-real-time-trending-topics-in-storm/"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www.michael-noll.com/blog/2013/01/18/implementing-real-time-trending-topics-in-storm/" TargetMode="External"/><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hyperlink" Target="https://github.com/miguno/kafka-storm-starter"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miguno/kafka-storm-starter/blob/develop/src/main/scala/com/miguno/kafkastorm/storm/AvroScheme.scala" TargetMode="External"/><Relationship Id="rId4" Type="http://schemas.openxmlformats.org/officeDocument/2006/relationships/hyperlink" Target="https://github.com/miguno/kafka-storm-starter/blob/develop/src/main/scala/com/miguno/kafkastorm/storm/AvroKafkaSinkBolt.scala" TargetMode="External"/><Relationship Id="rId5" Type="http://schemas.openxmlformats.org/officeDocument/2006/relationships/hyperlink" Target="https://github.com/miguno/kafka-storm-starter/blob/develop/src/test/scala/com/miguno/kafkastorm/integration/StormSpec.scala" TargetMode="External"/><Relationship Id="rId1" Type="http://schemas.openxmlformats.org/officeDocument/2006/relationships/slideLayout" Target="../slideLayouts/slideLayout2.xml"/><Relationship Id="rId2" Type="http://schemas.openxmlformats.org/officeDocument/2006/relationships/hyperlink" Target="https://github.com/miguno/kafka-storm-starter/blob/develop/src/main/scala/com/miguno/kafkastorm/storm/AvroDecoderBolt.scala"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JamesSirota/cisco-opensoc"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JamesSirota/cisco-opensoc"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michael-noll.com/blog/2013/06/21/understanding-storm-internal-message-buffers/" TargetMode="External"/><Relationship Id="rId4" Type="http://schemas.openxmlformats.org/officeDocument/2006/relationships/hyperlink" Target="https://issues.apache.org/jira/browse/STORM-297" TargetMode="External"/><Relationship Id="rId1" Type="http://schemas.openxmlformats.org/officeDocument/2006/relationships/slideLayout" Target="../slideLayouts/slideLayout15.xml"/><Relationship Id="rId2" Type="http://schemas.openxmlformats.org/officeDocument/2006/relationships/image" Target="../media/image50.png"/></Relationships>
</file>

<file path=ppt/slides/_rels/slide114.xml.rels><?xml version="1.0" encoding="UTF-8" standalone="yes"?>
<Relationships xmlns="http://schemas.openxmlformats.org/package/2006/relationships"><Relationship Id="rId3" Type="http://schemas.openxmlformats.org/officeDocument/2006/relationships/hyperlink" Target="https://storm.incubator.apache.org/documentation/Serialization.html" TargetMode="External"/><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hyperlink" Target="http://lmax-exchange.github.io/disruptor/" TargetMode="External"/></Relationships>
</file>

<file path=ppt/slides/_rels/slide115.xml.rels><?xml version="1.0" encoding="UTF-8" standalone="yes"?>
<Relationships xmlns="http://schemas.openxmlformats.org/package/2006/relationships"><Relationship Id="rId3" Type="http://schemas.openxmlformats.org/officeDocument/2006/relationships/hyperlink" Target="http://demo.ooyala.com/player.html?width=640&amp;height=360&amp;embedCode=Q1eXg5NzpKqUUzBm5WTIb6bXuiWHrRMi&amp;videoPcode=9waHc6zKpbJKt9byfS7l4O4sn7Qn" TargetMode="External"/><Relationship Id="rId4" Type="http://schemas.openxmlformats.org/officeDocument/2006/relationships/hyperlink" Target="https://gist.github.com/mrflip/5958028" TargetMode="External"/><Relationship Id="rId5" Type="http://schemas.openxmlformats.org/officeDocument/2006/relationships/hyperlink" Target="http://www.michael-noll.com/blog/2013/06/21/understanding-storm-internal-message-buffers/" TargetMode="External"/><Relationship Id="rId1" Type="http://schemas.openxmlformats.org/officeDocument/2006/relationships/slideLayout" Target="../slideLayouts/slideLayout2.xml"/><Relationship Id="rId2" Type="http://schemas.openxmlformats.org/officeDocument/2006/relationships/hyperlink" Target="https://github.com/apache/incubator-storm/blob/master/conf/defaults.yaml"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rm.incubator.apache.org/documentation/Guaranteeing-message-processing.html"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pache/incubator-storm/blob/master/external/storm-kafka/src/jvm/storm/kafka/KafkaConfig.java"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ptgoetz/scaling-storm-hadoop-summit-201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guno/wirbelsturm" TargetMode="External"/><Relationship Id="rId3" Type="http://schemas.openxmlformats.org/officeDocument/2006/relationships/image" Target="../media/image5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28080/"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hyperlink" Target="https://github.com/apache/incubator-storm/tree/master/external/storm-kafka" TargetMode="External"/><Relationship Id="rId4" Type="http://schemas.openxmlformats.org/officeDocument/2006/relationships/hyperlink" Target="http://storm.incubator.apache.org/community.html" TargetMode="External"/><Relationship Id="rId5" Type="http://schemas.openxmlformats.org/officeDocument/2006/relationships/hyperlink" Target="https://github.com/miguno/kafka-storm-starter/" TargetMode="External"/><Relationship Id="rId6" Type="http://schemas.openxmlformats.org/officeDocument/2006/relationships/hyperlink" Target="https://spark.apache.org/streaming/" TargetMode="External"/><Relationship Id="rId7" Type="http://schemas.openxmlformats.org/officeDocument/2006/relationships/hyperlink" Target="http://www.slideshare.net/ptgoetz/apache-storm-vs-spark-streaming" TargetMode="External"/><Relationship Id="rId1" Type="http://schemas.openxmlformats.org/officeDocument/2006/relationships/slideLayout" Target="../slideLayouts/slideLayout2.xml"/><Relationship Id="rId2" Type="http://schemas.openxmlformats.org/officeDocument/2006/relationships/hyperlink" Target="http://storm.incubator.apache.org/documentation/Home.html"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eg"/><Relationship Id="rId3"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eg"/><Relationship Id="rId3"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orm.incubator.apache.org/documentation/Trident-tutorial.html" TargetMode="External"/><Relationship Id="rId3" Type="http://schemas.openxmlformats.org/officeDocument/2006/relationships/hyperlink" Target="http://storm.incubator.apache.org/documentation/Distributed-RPC.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torm.incubator.apache.org/documentation/Concept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torm.incubator.apache.org/documentation/Concept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6.png"/><Relationship Id="rId3" Type="http://schemas.openxmlformats.org/officeDocument/2006/relationships/hyperlink" Target="http://storm.incubator.apache.org/documentation/Understanding-the-parallelism-of-a-Storm-topolog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pervisord.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mail-archive.com/user@storm.incubator.apache.org/msg02551.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pache/incubator-storm/%23committers" TargetMode="External"/><Relationship Id="rId4" Type="http://schemas.openxmlformats.org/officeDocument/2006/relationships/hyperlink" Target="https://github.com/apache/incubator-storm/graphs/contributors" TargetMode="External"/><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hyperlink" Target="http://storm.incubator.apach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miguno/wirbelsturm-rpm-storm" TargetMode="External"/><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hyperlink" Target="https://github.com/miguno/puppet-stor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pache/incubator-storm/blob/master/SECURITY.m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guno/puppet-graphite" TargetMode="External"/><Relationship Id="rId3" Type="http://schemas.openxmlformats.org/officeDocument/2006/relationships/hyperlink" Target="http://metrics.codahale.com/"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otoolep/stormkafkamon" TargetMode="Externa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hyperlink" Target="https://github.com/apache/incubator-storm/blob/master/STORM-UI-REST-API.md"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rata.oreilly.com/2013/06/moving-from-batch-to-continuous-computing-at-yahoo.html" TargetMode="External"/><Relationship Id="rId4" Type="http://schemas.openxmlformats.org/officeDocument/2006/relationships/hyperlink" Target="http://www.slideshare.net/sinisalyh/storm-at-spotify" TargetMode="External"/><Relationship Id="rId5" Type="http://schemas.openxmlformats.org/officeDocument/2006/relationships/hyperlink" Target="http://techblog.netflix.com/2013/12/announcing-suro-backbone-of-netflixs.html" TargetMode="External"/><Relationship Id="rId6" Type="http://schemas.openxmlformats.org/officeDocument/2006/relationships/hyperlink" Target="https://github.com/nathanmarz/storm/wiki/Powered-By" TargetMode="External"/><Relationship Id="rId1" Type="http://schemas.openxmlformats.org/officeDocument/2006/relationships/slideLayout" Target="../slideLayouts/slideLayout2.xml"/><Relationship Id="rId2" Type="http://schemas.openxmlformats.org/officeDocument/2006/relationships/hyperlink" Target="http://www.slideshare.net/KrishnaGade2/storm-at-twitter" TargetMode="External"/></Relationships>
</file>

<file path=ppt/slides/_rels/slide70.xml.rels><?xml version="1.0" encoding="UTF-8" standalone="yes"?>
<Relationships xmlns="http://schemas.openxmlformats.org/package/2006/relationships"><Relationship Id="rId3" Type="http://schemas.openxmlformats.org/officeDocument/2006/relationships/hyperlink" Target="http://storm.incubator.apache.org/documentation/FAQ.html" TargetMode="External"/><Relationship Id="rId4" Type="http://schemas.openxmlformats.org/officeDocument/2006/relationships/hyperlink" Target="http://storm.incubator.apache.org/documentation/Command-line-client.html" TargetMode="External"/><Relationship Id="rId5" Type="http://schemas.openxmlformats.org/officeDocument/2006/relationships/hyperlink" Target="http://storm.incubator.apache.org/documentation/Fault-tolerance.html" TargetMode="External"/><Relationship Id="rId6" Type="http://schemas.openxmlformats.org/officeDocument/2006/relationships/hyperlink" Target="http://storm.incubator.apache.org/documentation/Metrics.html" TargetMode="External"/><Relationship Id="rId7" Type="http://schemas.openxmlformats.org/officeDocument/2006/relationships/hyperlink" Target="http://www.michael-noll.com/blog/2013/11/06/sending-metrics-from-storm-to-graphite/" TargetMode="External"/><Relationship Id="rId8" Type="http://schemas.openxmlformats.org/officeDocument/2006/relationships/hyperlink" Target="http://storm.incubator.apache.org/documentation/Tutorial.html" TargetMode="External"/><Relationship Id="rId9" Type="http://schemas.openxmlformats.org/officeDocument/2006/relationships/hyperlink" Target="http://www.michael-noll.com/tutorials/running-multi-node-storm-cluster/" TargetMode="External"/><Relationship Id="rId1" Type="http://schemas.openxmlformats.org/officeDocument/2006/relationships/slideLayout" Target="../slideLayouts/slideLayout2.xml"/><Relationship Id="rId2" Type="http://schemas.openxmlformats.org/officeDocument/2006/relationships/hyperlink" Target="http://storm.incubator.apache.org/documentation/Home.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3.png"/><Relationship Id="rId3"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apache/incubator-storm/blob/master/storm-core/src/jvm/backtype/storm/topology/IBasicBolt.java" TargetMode="External"/><Relationship Id="rId4" Type="http://schemas.openxmlformats.org/officeDocument/2006/relationships/hyperlink" Target="https://github.com/apache/incubator-storm/blob/master/storm-core/src/jvm/backtype/storm/topology/base/BaseRichBolt.java" TargetMode="External"/><Relationship Id="rId5" Type="http://schemas.openxmlformats.org/officeDocument/2006/relationships/hyperlink" Target="https://github.com/apache/incubator-storm/blob/master/storm-core/src/jvm/backtype/storm/topology/base/BaseBasicBolt.java" TargetMode="External"/><Relationship Id="rId1" Type="http://schemas.openxmlformats.org/officeDocument/2006/relationships/slideLayout" Target="../slideLayouts/slideLayout2.xml"/><Relationship Id="rId2" Type="http://schemas.openxmlformats.org/officeDocument/2006/relationships/hyperlink" Target="https://github.com/apache/incubator-storm/blob/master/storm-core/src/jvm/backtype/storm/topology/IRichBolt.jav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 Id="rId3" Type="http://schemas.openxmlformats.org/officeDocument/2006/relationships/image" Target="../media/image1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guno/kafka-storm-starter/blob/develop/src/main/scala/com/miguno/kafkastorm/storm/AvroKafkaSinkBolt.scala"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hyperlink" Target="http://www.michael-noll.com/blog/2013/01/18/implementing-real-time-trending-topics-in-stor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chael-noll.com/blog/2013/01/18/implementing-real-time-trending-topics-in-storm/" TargetMode="External"/><Relationship Id="rId3"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3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3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github.com/miguno/kafka-storm-starter/blob/develop/assembly.sbt" TargetMode="External"/><Relationship Id="rId4" Type="http://schemas.openxmlformats.org/officeDocument/2006/relationships/hyperlink" Target="http://storm.incubator.apache.org/documentation/Command-line-client.html" TargetMode="External"/><Relationship Id="rId1" Type="http://schemas.openxmlformats.org/officeDocument/2006/relationships/slideLayout" Target="../slideLayouts/slideLayout2.xml"/><Relationship Id="rId2" Type="http://schemas.openxmlformats.org/officeDocument/2006/relationships/hyperlink" Target="https://github.com/musketyr/gradle-fatjar-plugin"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rm.incubator.apache.org/documentation/Command-line-client.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wurstmeister/storm-kafka-0.8-plus" TargetMode="External"/><Relationship Id="rId4" Type="http://schemas.openxmlformats.org/officeDocument/2006/relationships/hyperlink" Target="https://github.com/HolmesNL/kafka-spout" TargetMode="External"/><Relationship Id="rId1" Type="http://schemas.openxmlformats.org/officeDocument/2006/relationships/slideLayout" Target="../slideLayouts/slideLayout2.xml"/><Relationship Id="rId2" Type="http://schemas.openxmlformats.org/officeDocument/2006/relationships/hyperlink" Target="https://github.com/apache/incubator-storm/tree/master/external/storm-kafka"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apache/incubator-storm/blob/master/external/storm-kafka/src/jvm/storm/kafka/SpoutConfig.java" TargetMode="External"/><Relationship Id="rId4" Type="http://schemas.openxmlformats.org/officeDocument/2006/relationships/hyperlink" Target="https://github.com/miguno/kafka-storm-starter/blob/develop/src/test/scala/com/miguno/kafkastorm/integration/KafkaStormSpec.scala" TargetMode="External"/><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hyperlink" Target="https://github.com/apache/incubator-storm/blob/master/external/storm-kafka/src/jvm/storm/kafka/KafkaConfig.java"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guno/kafka-storm-starter/blob/develop/src/main/scala/com/miguno/kafkastorm/storm/AvroKafkaSinkBolt.scala" TargetMode="External"/><Relationship Id="rId3" Type="http://schemas.openxmlformats.org/officeDocument/2006/relationships/image" Target="../media/image4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https://github.com/apache/incubator-storm/tree/master/external/storm-kafka/src/test" TargetMode="External"/><Relationship Id="rId4" Type="http://schemas.openxmlformats.org/officeDocument/2006/relationships/hyperlink" Target="https://github.com/miguno/kafka-storm-starter/" TargetMode="External"/><Relationship Id="rId1" Type="http://schemas.openxmlformats.org/officeDocument/2006/relationships/slideLayout" Target="../slideLayouts/slideLayout2.xml"/><Relationship Id="rId2" Type="http://schemas.openxmlformats.org/officeDocument/2006/relationships/hyperlink" Target="https://github.com/apache/incubator-storm/tree/master/storm-core/test/"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hyperlink" Target="https://github.com/miguno/kafka-storm-starter/blob/develop/src/main/scala/com/miguno/kafkastorm/storm/AvroScheme.scala" TargetMode="External"/><Relationship Id="rId4" Type="http://schemas.openxmlformats.org/officeDocument/2006/relationships/hyperlink" Target="https://github.com/miguno/kafka-storm-starter/blob/develop/src/main/scala/com/miguno/kafkastorm/storm/AvroDecoderBolt.scala" TargetMode="External"/><Relationship Id="rId5" Type="http://schemas.openxmlformats.org/officeDocument/2006/relationships/hyperlink" Target="https://github.com/miguno/kafka-storm-starter/blob/develop/src/main/scala/com/miguno/kafkastorm/storm/AvroKafkaSinkBolt.scala" TargetMode="External"/><Relationship Id="rId6" Type="http://schemas.openxmlformats.org/officeDocument/2006/relationships/hyperlink" Target="https://github.com/miguno/kafka-storm-starter/blob/develop/src/main/scala/com/miguno/kafkastorm/storm/TweetAvroKryoDecorator.scala" TargetMode="External"/><Relationship Id="rId7" Type="http://schemas.openxmlformats.org/officeDocument/2006/relationships/hyperlink" Target="https://github.com/miguno/kafka-storm-starter/blob/develop/src/test/scala/com/miguno/kafkastorm/integration/KafkaStormSpec.scala" TargetMode="External"/><Relationship Id="rId8" Type="http://schemas.openxmlformats.org/officeDocument/2006/relationships/hyperlink" Target="https://storm.incubator.apache.org/documentation/Serialization.html" TargetMode="External"/><Relationship Id="rId1" Type="http://schemas.openxmlformats.org/officeDocument/2006/relationships/slideLayout" Target="../slideLayouts/slideLayout2.xml"/><Relationship Id="rId2" Type="http://schemas.openxmlformats.org/officeDocument/2006/relationships/hyperlink" Target="https://github.com/EsotericSoftware/kry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
            </a:r>
            <a:br>
              <a:rPr lang="en-US" dirty="0" smtClean="0"/>
            </a:br>
            <a:r>
              <a:rPr lang="en-US" dirty="0"/>
              <a:t/>
            </a:r>
            <a:br>
              <a:rPr lang="en-US" dirty="0"/>
            </a:br>
            <a:r>
              <a:rPr lang="en-US" dirty="0" smtClean="0"/>
              <a:t>Apache Storm 0.9 basic training</a:t>
            </a:r>
            <a:endParaRPr lang="en-US" dirty="0"/>
          </a:p>
        </p:txBody>
      </p:sp>
      <p:sp>
        <p:nvSpPr>
          <p:cNvPr id="12" name="Subtitle 11"/>
          <p:cNvSpPr>
            <a:spLocks noGrp="1"/>
          </p:cNvSpPr>
          <p:nvPr>
            <p:ph type="subTitle" idx="1"/>
          </p:nvPr>
        </p:nvSpPr>
        <p:spPr/>
        <p:txBody>
          <a:bodyPr>
            <a:normAutofit/>
          </a:bodyPr>
          <a:lstStyle/>
          <a:p>
            <a:r>
              <a:rPr lang="en-US" dirty="0"/>
              <a:t>Michael G. Noll, Verisign</a:t>
            </a:r>
          </a:p>
          <a:p>
            <a:r>
              <a:rPr lang="en-US" sz="1800" dirty="0"/>
              <a:t>mnoll@verisign.com / </a:t>
            </a:r>
            <a:r>
              <a:rPr lang="en-US" sz="1800" dirty="0">
                <a:hlinkClick r:id="rId2"/>
              </a:rPr>
              <a:t>@miguno</a:t>
            </a:r>
            <a:endParaRPr lang="en-US" sz="1800" dirty="0"/>
          </a:p>
          <a:p>
            <a:endParaRPr lang="en-US" sz="1800" dirty="0"/>
          </a:p>
          <a:p>
            <a:r>
              <a:rPr lang="en-US" sz="1800" dirty="0"/>
              <a:t>July 2014</a:t>
            </a:r>
          </a:p>
        </p:txBody>
      </p:sp>
    </p:spTree>
    <p:extLst>
      <p:ext uri="{BB962C8B-B14F-4D97-AF65-F5344CB8AC3E}">
        <p14:creationId xmlns:p14="http://schemas.microsoft.com/office/powerpoint/2010/main" val="11699986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02.i.aliimg.com/img/pb/451/156/261/1281059627014_hz-fileserver3_301416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6446" y="2068571"/>
            <a:ext cx="3176954" cy="23811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ontent.artofmanliness.com/uploads/2009/09/rip_hammer.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64444" y="3241573"/>
            <a:ext cx="2362200" cy="23622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ced.ltd.uk/img/Yorkstone/York%20Stone%20D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794" y="990600"/>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0996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Storm apps</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100</a:t>
            </a:fld>
            <a:endParaRPr lang="en-US" dirty="0"/>
          </a:p>
        </p:txBody>
      </p:sp>
    </p:spTree>
    <p:extLst>
      <p:ext uri="{BB962C8B-B14F-4D97-AF65-F5344CB8AC3E}">
        <p14:creationId xmlns:p14="http://schemas.microsoft.com/office/powerpoint/2010/main" val="3431637705"/>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storm-starter</a:t>
            </a:r>
            <a:endParaRPr lang="en-US" dirty="0"/>
          </a:p>
        </p:txBody>
      </p:sp>
      <p:sp>
        <p:nvSpPr>
          <p:cNvPr id="3" name="Content Placeholder 2"/>
          <p:cNvSpPr>
            <a:spLocks noGrp="1"/>
          </p:cNvSpPr>
          <p:nvPr>
            <p:ph idx="1"/>
          </p:nvPr>
        </p:nvSpPr>
        <p:spPr>
          <a:xfrm>
            <a:off x="457200" y="3101474"/>
            <a:ext cx="8229600" cy="3233008"/>
          </a:xfrm>
        </p:spPr>
        <p:txBody>
          <a:bodyPr/>
          <a:lstStyle/>
          <a:p>
            <a:r>
              <a:rPr lang="en-US" sz="2000" dirty="0" smtClean="0">
                <a:sym typeface="Wingdings"/>
              </a:rPr>
              <a:t>storm-starter is part of core Storm project since 0.9.2</a:t>
            </a:r>
          </a:p>
          <a:p>
            <a:r>
              <a:rPr lang="en-US" sz="1600" dirty="0">
                <a:sym typeface="Wingdings"/>
                <a:hlinkClick r:id="rId2"/>
              </a:rPr>
              <a:t>https://github.com/apache/incubator-storm/tree/master/examples/storm-</a:t>
            </a:r>
            <a:r>
              <a:rPr lang="en-US" sz="1600" dirty="0" smtClean="0">
                <a:sym typeface="Wingdings"/>
                <a:hlinkClick r:id="rId2"/>
              </a:rPr>
              <a:t>starter</a:t>
            </a:r>
            <a:r>
              <a:rPr lang="en-US" sz="1600" dirty="0" smtClean="0">
                <a:sym typeface="Wingdings"/>
              </a:rPr>
              <a:t> </a:t>
            </a:r>
          </a:p>
          <a:p>
            <a:r>
              <a:rPr lang="en-US" sz="1600" dirty="0" smtClean="0">
                <a:sym typeface="Wingdings"/>
              </a:rPr>
              <a:t>Since 0.9.2 also published to Maven Central = you can re-use its spouts/bolts</a:t>
            </a:r>
            <a:endParaRPr lang="en-US" sz="16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101</a:t>
            </a:fld>
            <a:endParaRPr lang="en-US" dirty="0"/>
          </a:p>
        </p:txBody>
      </p:sp>
      <p:sp>
        <p:nvSpPr>
          <p:cNvPr id="6" name="TextBox 5"/>
          <p:cNvSpPr txBox="1"/>
          <p:nvPr/>
        </p:nvSpPr>
        <p:spPr>
          <a:xfrm>
            <a:off x="682460" y="4388345"/>
            <a:ext cx="7240648" cy="1077218"/>
          </a:xfrm>
          <a:prstGeom prst="rect">
            <a:avLst/>
          </a:prstGeom>
          <a:solidFill>
            <a:schemeClr val="tx1"/>
          </a:solidFill>
        </p:spPr>
        <p:txBody>
          <a:bodyPr wrap="square" rtlCol="0">
            <a:spAutoFit/>
          </a:bodyPr>
          <a:lstStyle/>
          <a:p>
            <a:r>
              <a:rPr lang="en-US" sz="1600" dirty="0" smtClean="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git</a:t>
            </a:r>
            <a:r>
              <a:rPr lang="en-US" sz="1600" dirty="0">
                <a:solidFill>
                  <a:schemeClr val="bg1">
                    <a:lumMod val="85000"/>
                  </a:schemeClr>
                </a:solidFill>
                <a:latin typeface="Consolas"/>
                <a:cs typeface="Consolas"/>
              </a:rPr>
              <a:t> clone https://</a:t>
            </a:r>
            <a:r>
              <a:rPr lang="en-US" sz="1600" dirty="0" err="1">
                <a:solidFill>
                  <a:schemeClr val="bg1">
                    <a:lumMod val="85000"/>
                  </a:schemeClr>
                </a:solidFill>
                <a:latin typeface="Consolas"/>
                <a:cs typeface="Consolas"/>
              </a:rPr>
              <a:t>github.com</a:t>
            </a:r>
            <a:r>
              <a:rPr lang="en-US" sz="1600" dirty="0">
                <a:solidFill>
                  <a:schemeClr val="bg1">
                    <a:lumMod val="85000"/>
                  </a:schemeClr>
                </a:solidFill>
                <a:latin typeface="Consolas"/>
                <a:cs typeface="Consolas"/>
              </a:rPr>
              <a:t>/apache/incubator-</a:t>
            </a:r>
            <a:r>
              <a:rPr lang="en-US" sz="1600" dirty="0" err="1" smtClean="0">
                <a:solidFill>
                  <a:schemeClr val="bg1">
                    <a:lumMod val="85000"/>
                  </a:schemeClr>
                </a:solidFill>
                <a:latin typeface="Consolas"/>
                <a:cs typeface="Consolas"/>
              </a:rPr>
              <a:t>storm.git</a:t>
            </a:r>
            <a:endParaRPr lang="en-US" sz="1600" dirty="0" smtClean="0">
              <a:solidFill>
                <a:schemeClr val="bg1">
                  <a:lumMod val="85000"/>
                </a:schemeClr>
              </a:solidFill>
              <a:latin typeface="Consolas"/>
              <a:cs typeface="Consolas"/>
            </a:endParaRPr>
          </a:p>
          <a:p>
            <a:r>
              <a:rPr lang="en-US" sz="1600" dirty="0" smtClean="0">
                <a:solidFill>
                  <a:schemeClr val="bg1">
                    <a:lumMod val="85000"/>
                  </a:schemeClr>
                </a:solidFill>
                <a:latin typeface="Consolas"/>
                <a:cs typeface="Consolas"/>
              </a:rPr>
              <a:t>$ cd </a:t>
            </a:r>
            <a:r>
              <a:rPr lang="en-US" sz="1600" dirty="0">
                <a:solidFill>
                  <a:schemeClr val="bg1">
                    <a:lumMod val="85000"/>
                  </a:schemeClr>
                </a:solidFill>
                <a:latin typeface="Consolas"/>
                <a:cs typeface="Consolas"/>
              </a:rPr>
              <a:t>incubator-storm</a:t>
            </a:r>
            <a:r>
              <a:rPr lang="en-US" sz="1600" dirty="0" smtClean="0">
                <a:solidFill>
                  <a:schemeClr val="bg1">
                    <a:lumMod val="85000"/>
                  </a:schemeClr>
                </a:solidFill>
                <a:latin typeface="Consolas"/>
                <a:cs typeface="Consolas"/>
              </a:rPr>
              <a:t>/</a:t>
            </a:r>
          </a:p>
          <a:p>
            <a:r>
              <a:rPr lang="en-US" sz="1600" dirty="0" smtClean="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mvn</a:t>
            </a:r>
            <a:r>
              <a:rPr lang="en-US" sz="1600" dirty="0">
                <a:solidFill>
                  <a:schemeClr val="bg1">
                    <a:lumMod val="85000"/>
                  </a:schemeClr>
                </a:solidFill>
                <a:latin typeface="Consolas"/>
                <a:cs typeface="Consolas"/>
              </a:rPr>
              <a:t> clean install -</a:t>
            </a:r>
            <a:r>
              <a:rPr lang="en-US" sz="1600" dirty="0" err="1">
                <a:solidFill>
                  <a:schemeClr val="bg1">
                    <a:lumMod val="85000"/>
                  </a:schemeClr>
                </a:solidFill>
                <a:latin typeface="Consolas"/>
                <a:cs typeface="Consolas"/>
              </a:rPr>
              <a:t>DskipTests</a:t>
            </a:r>
            <a:r>
              <a:rPr lang="en-US" sz="1600" dirty="0">
                <a:solidFill>
                  <a:schemeClr val="bg1">
                    <a:lumMod val="85000"/>
                  </a:schemeClr>
                </a:solidFill>
                <a:latin typeface="Consolas"/>
                <a:cs typeface="Consolas"/>
              </a:rPr>
              <a:t>=</a:t>
            </a:r>
            <a:r>
              <a:rPr lang="en-US" sz="1600" dirty="0" smtClean="0">
                <a:solidFill>
                  <a:schemeClr val="bg1">
                    <a:lumMod val="85000"/>
                  </a:schemeClr>
                </a:solidFill>
                <a:latin typeface="Consolas"/>
                <a:cs typeface="Consolas"/>
              </a:rPr>
              <a:t>true  # build Storm locally</a:t>
            </a:r>
          </a:p>
          <a:p>
            <a:r>
              <a:rPr lang="en-US" sz="1600" dirty="0" smtClean="0">
                <a:solidFill>
                  <a:schemeClr val="bg1">
                    <a:lumMod val="85000"/>
                  </a:schemeClr>
                </a:solidFill>
                <a:latin typeface="Consolas"/>
                <a:cs typeface="Consolas"/>
              </a:rPr>
              <a:t>$ </a:t>
            </a:r>
            <a:r>
              <a:rPr lang="en-US" sz="1600" dirty="0">
                <a:solidFill>
                  <a:schemeClr val="bg1">
                    <a:lumMod val="85000"/>
                  </a:schemeClr>
                </a:solidFill>
                <a:latin typeface="Consolas"/>
                <a:cs typeface="Consolas"/>
              </a:rPr>
              <a:t>cd </a:t>
            </a:r>
            <a:r>
              <a:rPr lang="en-US" sz="1600" dirty="0" smtClean="0">
                <a:solidFill>
                  <a:schemeClr val="bg1">
                    <a:lumMod val="85000"/>
                  </a:schemeClr>
                </a:solidFill>
                <a:latin typeface="Consolas"/>
                <a:cs typeface="Consolas"/>
              </a:rPr>
              <a:t>examples</a:t>
            </a:r>
            <a:r>
              <a:rPr lang="en-US" sz="1600" dirty="0">
                <a:solidFill>
                  <a:schemeClr val="bg1">
                    <a:lumMod val="85000"/>
                  </a:schemeClr>
                </a:solidFill>
                <a:latin typeface="Consolas"/>
                <a:cs typeface="Consolas"/>
              </a:rPr>
              <a:t>/storm-</a:t>
            </a:r>
            <a:r>
              <a:rPr lang="en-US" sz="1600" dirty="0" smtClean="0">
                <a:solidFill>
                  <a:schemeClr val="bg1">
                    <a:lumMod val="85000"/>
                  </a:schemeClr>
                </a:solidFill>
                <a:latin typeface="Consolas"/>
                <a:cs typeface="Consolas"/>
              </a:rPr>
              <a:t>starter           # go to storm-starter</a:t>
            </a:r>
            <a:endParaRPr lang="en-US" sz="1600" dirty="0">
              <a:solidFill>
                <a:schemeClr val="bg1">
                  <a:lumMod val="85000"/>
                </a:schemeClr>
              </a:solidFill>
              <a:latin typeface="Consolas"/>
              <a:cs typeface="Consolas"/>
            </a:endParaRPr>
          </a:p>
        </p:txBody>
      </p:sp>
      <p:pic>
        <p:nvPicPr>
          <p:cNvPr id="7" name="Picture 6" descr="Screen Shot 2014-06-12 at 10.46.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0" y="1119097"/>
            <a:ext cx="7240648" cy="1688271"/>
          </a:xfrm>
          <a:prstGeom prst="rect">
            <a:avLst/>
          </a:prstGeom>
          <a:ln>
            <a:solidFill>
              <a:schemeClr val="bg1">
                <a:lumMod val="75000"/>
              </a:schemeClr>
            </a:solidFill>
          </a:ln>
        </p:spPr>
      </p:pic>
      <p:sp>
        <p:nvSpPr>
          <p:cNvPr id="8" name="TextBox 7"/>
          <p:cNvSpPr txBox="1"/>
          <p:nvPr/>
        </p:nvSpPr>
        <p:spPr>
          <a:xfrm>
            <a:off x="2177717" y="5608996"/>
            <a:ext cx="4439900" cy="369332"/>
          </a:xfrm>
          <a:prstGeom prst="rect">
            <a:avLst/>
          </a:prstGeom>
          <a:noFill/>
        </p:spPr>
        <p:txBody>
          <a:bodyPr wrap="none" rtlCol="0">
            <a:spAutoFit/>
          </a:bodyPr>
          <a:lstStyle/>
          <a:p>
            <a:pPr marL="0" lvl="1"/>
            <a:r>
              <a:rPr lang="en-US" dirty="0" smtClean="0">
                <a:sym typeface="Wingdings"/>
              </a:rPr>
              <a:t>(Must </a:t>
            </a:r>
            <a:r>
              <a:rPr lang="en-US" dirty="0">
                <a:sym typeface="Wingdings"/>
              </a:rPr>
              <a:t>have M</a:t>
            </a:r>
            <a:r>
              <a:rPr lang="en-US" dirty="0" smtClean="0">
                <a:sym typeface="Wingdings"/>
              </a:rPr>
              <a:t>aven 3.x and JDK </a:t>
            </a:r>
            <a:r>
              <a:rPr lang="en-US" dirty="0" smtClean="0">
                <a:sym typeface="Wingdings"/>
              </a:rPr>
              <a:t>installed</a:t>
            </a:r>
            <a:r>
              <a:rPr lang="en-US" dirty="0" smtClean="0">
                <a:sym typeface="Wingdings"/>
              </a:rPr>
              <a:t>.</a:t>
            </a:r>
            <a:r>
              <a:rPr lang="en-US" sz="1400" dirty="0">
                <a:sym typeface="Wingdings"/>
              </a:rPr>
              <a:t>)</a:t>
            </a:r>
            <a:endParaRPr lang="en-US" dirty="0">
              <a:sym typeface="Wingdings"/>
            </a:endParaRPr>
          </a:p>
        </p:txBody>
      </p:sp>
    </p:spTree>
    <p:extLst>
      <p:ext uri="{BB962C8B-B14F-4D97-AF65-F5344CB8AC3E}">
        <p14:creationId xmlns:p14="http://schemas.microsoft.com/office/powerpoint/2010/main" val="324807064"/>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6-12 at 11.00.36.png"/>
          <p:cNvPicPr>
            <a:picLocks noChangeAspect="1"/>
          </p:cNvPicPr>
          <p:nvPr/>
        </p:nvPicPr>
        <p:blipFill rotWithShape="1">
          <a:blip r:embed="rId2">
            <a:extLst>
              <a:ext uri="{28A0092B-C50C-407E-A947-70E740481C1C}">
                <a14:useLocalDpi xmlns:a14="http://schemas.microsoft.com/office/drawing/2010/main" val="0"/>
              </a:ext>
            </a:extLst>
          </a:blip>
          <a:srcRect r="10000"/>
          <a:stretch/>
        </p:blipFill>
        <p:spPr>
          <a:xfrm>
            <a:off x="457200" y="2694184"/>
            <a:ext cx="8229600" cy="3640297"/>
          </a:xfrm>
          <a:prstGeom prst="rect">
            <a:avLst/>
          </a:prstGeom>
        </p:spPr>
      </p:pic>
      <p:sp>
        <p:nvSpPr>
          <p:cNvPr id="2" name="Title 1"/>
          <p:cNvSpPr>
            <a:spLocks noGrp="1"/>
          </p:cNvSpPr>
          <p:nvPr>
            <p:ph type="title"/>
          </p:nvPr>
        </p:nvSpPr>
        <p:spPr/>
        <p:txBody>
          <a:bodyPr/>
          <a:lstStyle/>
          <a:p>
            <a:r>
              <a:rPr lang="en-US" dirty="0" smtClean="0"/>
              <a:t>storm-starter: </a:t>
            </a:r>
            <a:r>
              <a:rPr lang="en-US" dirty="0" err="1" smtClean="0"/>
              <a:t>RollingTopWords</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102</a:t>
            </a:fld>
            <a:endParaRPr lang="en-US" dirty="0"/>
          </a:p>
        </p:txBody>
      </p:sp>
      <p:sp>
        <p:nvSpPr>
          <p:cNvPr id="7" name="TextBox 6"/>
          <p:cNvSpPr txBox="1"/>
          <p:nvPr/>
        </p:nvSpPr>
        <p:spPr>
          <a:xfrm>
            <a:off x="457200" y="1078992"/>
            <a:ext cx="8229600" cy="338554"/>
          </a:xfrm>
          <a:prstGeom prst="rect">
            <a:avLst/>
          </a:prstGeom>
          <a:solidFill>
            <a:schemeClr val="tx1"/>
          </a:solidFill>
        </p:spPr>
        <p:txBody>
          <a:bodyPr wrap="square" rtlCol="0">
            <a:spAutoFit/>
          </a:bodyPr>
          <a:lstStyle/>
          <a:p>
            <a:r>
              <a:rPr lang="en-US" sz="1600" dirty="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mvn</a:t>
            </a:r>
            <a:r>
              <a:rPr lang="en-US" sz="1600" dirty="0">
                <a:solidFill>
                  <a:schemeClr val="bg1">
                    <a:lumMod val="85000"/>
                  </a:schemeClr>
                </a:solidFill>
                <a:latin typeface="Consolas"/>
                <a:cs typeface="Consolas"/>
              </a:rPr>
              <a:t> compile </a:t>
            </a:r>
            <a:r>
              <a:rPr lang="en-US" sz="1600" dirty="0" err="1">
                <a:solidFill>
                  <a:schemeClr val="bg1">
                    <a:lumMod val="85000"/>
                  </a:schemeClr>
                </a:solidFill>
                <a:latin typeface="Consolas"/>
                <a:cs typeface="Consolas"/>
              </a:rPr>
              <a:t>exec:java</a:t>
            </a:r>
            <a:r>
              <a:rPr lang="en-US" sz="1600" dirty="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Dstorm.topology</a:t>
            </a:r>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storm.starter.RollingTopWords</a:t>
            </a:r>
            <a:endParaRPr lang="en-US" sz="1600" dirty="0">
              <a:solidFill>
                <a:schemeClr val="bg1">
                  <a:lumMod val="85000"/>
                </a:schemeClr>
              </a:solidFill>
              <a:latin typeface="Consolas"/>
              <a:cs typeface="Consolas"/>
            </a:endParaRPr>
          </a:p>
        </p:txBody>
      </p:sp>
      <p:sp>
        <p:nvSpPr>
          <p:cNvPr id="8" name="Content Placeholder 2"/>
          <p:cNvSpPr>
            <a:spLocks noGrp="1"/>
          </p:cNvSpPr>
          <p:nvPr>
            <p:ph idx="1"/>
          </p:nvPr>
        </p:nvSpPr>
        <p:spPr>
          <a:xfrm>
            <a:off x="457200" y="1677432"/>
            <a:ext cx="8229600" cy="4657049"/>
          </a:xfrm>
        </p:spPr>
        <p:txBody>
          <a:bodyPr/>
          <a:lstStyle/>
          <a:p>
            <a:r>
              <a:rPr lang="en-US" dirty="0" smtClean="0">
                <a:sym typeface="Wingdings"/>
              </a:rPr>
              <a:t>Will run a topology that implements trending topics. </a:t>
            </a:r>
          </a:p>
          <a:p>
            <a:r>
              <a:rPr lang="en-US" sz="1400" dirty="0">
                <a:sym typeface="Wingdings"/>
                <a:hlinkClick r:id="rId3"/>
              </a:rPr>
              <a:t>http://www.michael-noll.com/blog/2013/01/18/implementing-real-time-trending-topics-in-storm</a:t>
            </a:r>
            <a:r>
              <a:rPr lang="en-US" sz="1400" dirty="0" smtClean="0">
                <a:sym typeface="Wingdings"/>
                <a:hlinkClick r:id="rId3"/>
              </a:rPr>
              <a:t>/</a:t>
            </a:r>
            <a:r>
              <a:rPr lang="en-US" sz="1400" dirty="0" smtClean="0">
                <a:sym typeface="Wingdings"/>
              </a:rPr>
              <a:t> </a:t>
            </a:r>
          </a:p>
        </p:txBody>
      </p:sp>
    </p:spTree>
    <p:extLst>
      <p:ext uri="{BB962C8B-B14F-4D97-AF65-F5344CB8AC3E}">
        <p14:creationId xmlns:p14="http://schemas.microsoft.com/office/powerpoint/2010/main" val="1219988965"/>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293877" y="3166843"/>
            <a:ext cx="5518610" cy="2909267"/>
          </a:xfrm>
          <a:prstGeom prst="rect">
            <a:avLst/>
          </a:prstGeom>
          <a:ln>
            <a:solidFill>
              <a:schemeClr val="bg1">
                <a:lumMod val="75000"/>
              </a:schemeClr>
            </a:solidFill>
          </a:ln>
        </p:spPr>
      </p:pic>
      <p:sp>
        <p:nvSpPr>
          <p:cNvPr id="2" name="Title 1"/>
          <p:cNvSpPr>
            <a:spLocks noGrp="1"/>
          </p:cNvSpPr>
          <p:nvPr>
            <p:ph type="title"/>
          </p:nvPr>
        </p:nvSpPr>
        <p:spPr/>
        <p:txBody>
          <a:bodyPr/>
          <a:lstStyle/>
          <a:p>
            <a:r>
              <a:rPr lang="en-US" dirty="0" smtClean="0"/>
              <a:t>Behind the scenes of </a:t>
            </a:r>
            <a:r>
              <a:rPr lang="en-US" dirty="0" err="1" smtClean="0"/>
              <a:t>RollingTopWords</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103</a:t>
            </a:fld>
            <a:endParaRPr lang="en-US" dirty="0"/>
          </a:p>
        </p:txBody>
      </p:sp>
      <p:sp>
        <p:nvSpPr>
          <p:cNvPr id="4" name="TextBox 3"/>
          <p:cNvSpPr txBox="1"/>
          <p:nvPr/>
        </p:nvSpPr>
        <p:spPr>
          <a:xfrm>
            <a:off x="0" y="6194516"/>
            <a:ext cx="9144000" cy="307777"/>
          </a:xfrm>
          <a:prstGeom prst="rect">
            <a:avLst/>
          </a:prstGeom>
          <a:noFill/>
        </p:spPr>
        <p:txBody>
          <a:bodyPr wrap="square" rtlCol="0">
            <a:spAutoFit/>
          </a:bodyPr>
          <a:lstStyle/>
          <a:p>
            <a:pPr algn="ctr"/>
            <a:r>
              <a:rPr lang="en-US" sz="1400" dirty="0">
                <a:sym typeface="Wingdings"/>
                <a:hlinkClick r:id="rId3"/>
              </a:rPr>
              <a:t>http://www.michael-noll.com/blog/2013/01/18/implementing-real-time-trending-topics-in-storm/</a:t>
            </a:r>
            <a:r>
              <a:rPr lang="en-US" sz="1400" dirty="0">
                <a:sym typeface="Wingdings"/>
              </a:rPr>
              <a:t> </a:t>
            </a:r>
          </a:p>
        </p:txBody>
      </p:sp>
      <p:pic>
        <p:nvPicPr>
          <p:cNvPr id="9" name="Picture 8"/>
          <p:cNvPicPr>
            <a:picLocks noChangeAspect="1"/>
          </p:cNvPicPr>
          <p:nvPr/>
        </p:nvPicPr>
        <p:blipFill>
          <a:blip r:embed="rId4"/>
          <a:stretch>
            <a:fillRect/>
          </a:stretch>
        </p:blipFill>
        <p:spPr>
          <a:xfrm>
            <a:off x="4133220" y="969469"/>
            <a:ext cx="3318556" cy="2079144"/>
          </a:xfrm>
          <a:prstGeom prst="rect">
            <a:avLst/>
          </a:prstGeom>
          <a:ln>
            <a:solidFill>
              <a:schemeClr val="bg1">
                <a:lumMod val="75000"/>
              </a:schemeClr>
            </a:solidFill>
          </a:ln>
        </p:spPr>
      </p:pic>
      <p:pic>
        <p:nvPicPr>
          <p:cNvPr id="11" name="Picture 10" descr="Screen Shot 2014-06-12 at 11.46.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877" y="969469"/>
            <a:ext cx="2683623" cy="2079144"/>
          </a:xfrm>
          <a:prstGeom prst="rect">
            <a:avLst/>
          </a:prstGeom>
          <a:ln>
            <a:solidFill>
              <a:schemeClr val="bg1">
                <a:lumMod val="75000"/>
              </a:schemeClr>
            </a:solidFill>
          </a:ln>
        </p:spPr>
      </p:pic>
    </p:spTree>
    <p:extLst>
      <p:ext uri="{BB962C8B-B14F-4D97-AF65-F5344CB8AC3E}">
        <p14:creationId xmlns:p14="http://schemas.microsoft.com/office/powerpoint/2010/main" val="4190413484"/>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9-15 at 10.03.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53" y="1111142"/>
            <a:ext cx="7576466" cy="1730239"/>
          </a:xfrm>
          <a:prstGeom prst="rect">
            <a:avLst/>
          </a:prstGeom>
          <a:ln>
            <a:solidFill>
              <a:schemeClr val="bg1">
                <a:lumMod val="75000"/>
              </a:schemeClr>
            </a:solidFill>
          </a:ln>
        </p:spPr>
      </p:pic>
      <p:sp>
        <p:nvSpPr>
          <p:cNvPr id="2" name="Title 1"/>
          <p:cNvSpPr>
            <a:spLocks noGrp="1"/>
          </p:cNvSpPr>
          <p:nvPr>
            <p:ph type="title"/>
          </p:nvPr>
        </p:nvSpPr>
        <p:spPr/>
        <p:txBody>
          <a:bodyPr/>
          <a:lstStyle/>
          <a:p>
            <a:r>
              <a:rPr lang="en-US" dirty="0" err="1" smtClean="0"/>
              <a:t>kafka</a:t>
            </a:r>
            <a:r>
              <a:rPr lang="en-US" dirty="0" smtClean="0"/>
              <a:t>-storm-starter</a:t>
            </a:r>
            <a:endParaRPr lang="en-US" dirty="0"/>
          </a:p>
        </p:txBody>
      </p:sp>
      <p:sp>
        <p:nvSpPr>
          <p:cNvPr id="3" name="Content Placeholder 2"/>
          <p:cNvSpPr>
            <a:spLocks noGrp="1"/>
          </p:cNvSpPr>
          <p:nvPr>
            <p:ph idx="1"/>
          </p:nvPr>
        </p:nvSpPr>
        <p:spPr>
          <a:xfrm>
            <a:off x="457200" y="3114842"/>
            <a:ext cx="8229600" cy="3219640"/>
          </a:xfrm>
        </p:spPr>
        <p:txBody>
          <a:bodyPr/>
          <a:lstStyle/>
          <a:p>
            <a:r>
              <a:rPr lang="en-US" sz="2000" dirty="0" smtClean="0">
                <a:sym typeface="Wingdings"/>
              </a:rPr>
              <a:t>Written by yours truly</a:t>
            </a:r>
          </a:p>
          <a:p>
            <a:r>
              <a:rPr lang="en-US" sz="1800" dirty="0" smtClean="0">
                <a:sym typeface="Wingdings"/>
                <a:hlinkClick r:id="rId3"/>
              </a:rPr>
              <a:t>https</a:t>
            </a:r>
            <a:r>
              <a:rPr lang="en-US" sz="1800" dirty="0">
                <a:sym typeface="Wingdings"/>
                <a:hlinkClick r:id="rId3"/>
              </a:rPr>
              <a:t>://github.com/miguno/kafka-storm-</a:t>
            </a:r>
            <a:r>
              <a:rPr lang="en-US" sz="1800" dirty="0" smtClean="0">
                <a:sym typeface="Wingdings"/>
                <a:hlinkClick r:id="rId3"/>
              </a:rPr>
              <a:t>starter</a:t>
            </a:r>
            <a:endParaRPr lang="en-US" sz="1800" dirty="0" smtClean="0">
              <a:sym typeface="Wingdings"/>
            </a:endParaRPr>
          </a:p>
          <a:p>
            <a:endParaRPr lang="en-US"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104</a:t>
            </a:fld>
            <a:endParaRPr lang="en-US" dirty="0"/>
          </a:p>
        </p:txBody>
      </p:sp>
      <p:sp>
        <p:nvSpPr>
          <p:cNvPr id="8" name="TextBox 7"/>
          <p:cNvSpPr txBox="1"/>
          <p:nvPr/>
        </p:nvSpPr>
        <p:spPr>
          <a:xfrm>
            <a:off x="682460" y="4184389"/>
            <a:ext cx="7473438" cy="1077218"/>
          </a:xfrm>
          <a:prstGeom prst="rect">
            <a:avLst/>
          </a:prstGeom>
          <a:solidFill>
            <a:schemeClr val="tx1"/>
          </a:solidFill>
        </p:spPr>
        <p:txBody>
          <a:bodyPr wrap="square" rtlCol="0">
            <a:spAutoFit/>
          </a:bodyPr>
          <a:lstStyle/>
          <a:p>
            <a:r>
              <a:rPr lang="en-US" sz="1600" dirty="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git</a:t>
            </a:r>
            <a:r>
              <a:rPr lang="en-US" sz="1600" dirty="0">
                <a:solidFill>
                  <a:schemeClr val="bg1">
                    <a:lumMod val="85000"/>
                  </a:schemeClr>
                </a:solidFill>
                <a:latin typeface="Consolas"/>
                <a:cs typeface="Consolas"/>
              </a:rPr>
              <a:t> clone https://</a:t>
            </a:r>
            <a:r>
              <a:rPr lang="en-US" sz="1600" dirty="0" err="1">
                <a:solidFill>
                  <a:schemeClr val="bg1">
                    <a:lumMod val="85000"/>
                  </a:schemeClr>
                </a:solidFill>
                <a:latin typeface="Consolas"/>
                <a:cs typeface="Consolas"/>
              </a:rPr>
              <a:t>github.com</a:t>
            </a:r>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miguno</a:t>
            </a:r>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kafka</a:t>
            </a:r>
            <a:r>
              <a:rPr lang="en-US" sz="1600" dirty="0">
                <a:solidFill>
                  <a:schemeClr val="bg1">
                    <a:lumMod val="85000"/>
                  </a:schemeClr>
                </a:solidFill>
                <a:latin typeface="Consolas"/>
                <a:cs typeface="Consolas"/>
              </a:rPr>
              <a:t>-storm-starter</a:t>
            </a:r>
          </a:p>
          <a:p>
            <a:r>
              <a:rPr lang="en-US" sz="1600" dirty="0">
                <a:solidFill>
                  <a:schemeClr val="bg1">
                    <a:lumMod val="85000"/>
                  </a:schemeClr>
                </a:solidFill>
                <a:latin typeface="Consolas"/>
                <a:cs typeface="Consolas"/>
              </a:rPr>
              <a:t>$ cd </a:t>
            </a:r>
            <a:r>
              <a:rPr lang="en-US" sz="1600" dirty="0" err="1">
                <a:solidFill>
                  <a:schemeClr val="bg1">
                    <a:lumMod val="85000"/>
                  </a:schemeClr>
                </a:solidFill>
                <a:latin typeface="Consolas"/>
                <a:cs typeface="Consolas"/>
              </a:rPr>
              <a:t>kafka</a:t>
            </a:r>
            <a:r>
              <a:rPr lang="en-US" sz="1600" dirty="0">
                <a:solidFill>
                  <a:schemeClr val="bg1">
                    <a:lumMod val="85000"/>
                  </a:schemeClr>
                </a:solidFill>
                <a:latin typeface="Consolas"/>
                <a:cs typeface="Consolas"/>
              </a:rPr>
              <a:t>-storm-starter</a:t>
            </a:r>
          </a:p>
          <a:p>
            <a:endParaRPr lang="en-US" sz="1600" dirty="0">
              <a:solidFill>
                <a:schemeClr val="bg1">
                  <a:lumMod val="85000"/>
                </a:schemeClr>
              </a:solidFill>
              <a:latin typeface="Consolas"/>
              <a:cs typeface="Consolas"/>
            </a:endParaRPr>
          </a:p>
          <a:p>
            <a:r>
              <a:rPr lang="en-US" sz="1600" dirty="0">
                <a:solidFill>
                  <a:schemeClr val="bg1">
                    <a:lumMod val="85000"/>
                  </a:schemeClr>
                </a:solidFill>
                <a:latin typeface="Consolas"/>
                <a:cs typeface="Consolas"/>
              </a:rPr>
              <a:t># Now ready for mayhem!</a:t>
            </a:r>
          </a:p>
        </p:txBody>
      </p:sp>
      <p:sp>
        <p:nvSpPr>
          <p:cNvPr id="4" name="Rectangle 3"/>
          <p:cNvSpPr/>
          <p:nvPr/>
        </p:nvSpPr>
        <p:spPr>
          <a:xfrm>
            <a:off x="682460" y="5458678"/>
            <a:ext cx="8207540" cy="369332"/>
          </a:xfrm>
          <a:prstGeom prst="rect">
            <a:avLst/>
          </a:prstGeom>
        </p:spPr>
        <p:txBody>
          <a:bodyPr wrap="square">
            <a:spAutoFit/>
          </a:bodyPr>
          <a:lstStyle/>
          <a:p>
            <a:pPr marL="0" lvl="1" algn="ctr"/>
            <a:r>
              <a:rPr lang="en-US" dirty="0">
                <a:sym typeface="Wingdings"/>
              </a:rPr>
              <a:t>(Must have </a:t>
            </a:r>
            <a:r>
              <a:rPr lang="en-US" dirty="0" smtClean="0">
                <a:sym typeface="Wingdings"/>
              </a:rPr>
              <a:t>JDK </a:t>
            </a:r>
            <a:r>
              <a:rPr lang="en-US" dirty="0" smtClean="0">
                <a:sym typeface="Wingdings"/>
              </a:rPr>
              <a:t>7 installed</a:t>
            </a:r>
            <a:r>
              <a:rPr lang="en-US" dirty="0" smtClean="0">
                <a:sym typeface="Wingdings"/>
              </a:rPr>
              <a:t>.</a:t>
            </a:r>
            <a:r>
              <a:rPr lang="en-US" sz="1400" dirty="0">
                <a:sym typeface="Wingdings"/>
              </a:rPr>
              <a:t>)</a:t>
            </a:r>
            <a:endParaRPr lang="en-US" dirty="0">
              <a:sym typeface="Wingdings"/>
            </a:endParaRPr>
          </a:p>
        </p:txBody>
      </p:sp>
    </p:spTree>
    <p:extLst>
      <p:ext uri="{BB962C8B-B14F-4D97-AF65-F5344CB8AC3E}">
        <p14:creationId xmlns:p14="http://schemas.microsoft.com/office/powerpoint/2010/main" val="2865736804"/>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kafka</a:t>
            </a:r>
            <a:r>
              <a:rPr lang="en-US" dirty="0"/>
              <a:t>-storm-</a:t>
            </a:r>
            <a:r>
              <a:rPr lang="en-US" dirty="0" smtClean="0"/>
              <a:t>starter: run the test suite</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105</a:t>
            </a:fld>
            <a:endParaRPr lang="en-US" dirty="0"/>
          </a:p>
        </p:txBody>
      </p:sp>
      <p:sp>
        <p:nvSpPr>
          <p:cNvPr id="7" name="TextBox 6"/>
          <p:cNvSpPr txBox="1"/>
          <p:nvPr/>
        </p:nvSpPr>
        <p:spPr>
          <a:xfrm>
            <a:off x="457200" y="1078992"/>
            <a:ext cx="8229600" cy="369332"/>
          </a:xfrm>
          <a:prstGeom prst="rect">
            <a:avLst/>
          </a:prstGeom>
          <a:solidFill>
            <a:schemeClr val="tx1"/>
          </a:solidFill>
        </p:spPr>
        <p:txBody>
          <a:bodyPr wrap="square" rtlCol="0">
            <a:spAutoFit/>
          </a:bodyPr>
          <a:lstStyle/>
          <a:p>
            <a:r>
              <a:rPr lang="en-US" dirty="0" smtClean="0">
                <a:solidFill>
                  <a:schemeClr val="bg1">
                    <a:lumMod val="85000"/>
                  </a:schemeClr>
                </a:solidFill>
                <a:latin typeface="Consolas"/>
                <a:cs typeface="Consolas"/>
              </a:rPr>
              <a:t>$ </a:t>
            </a:r>
            <a:r>
              <a:rPr lang="en-US" dirty="0">
                <a:solidFill>
                  <a:schemeClr val="bg1">
                    <a:lumMod val="85000"/>
                  </a:schemeClr>
                </a:solidFill>
                <a:latin typeface="Consolas"/>
                <a:cs typeface="Consolas"/>
              </a:rPr>
              <a:t>.</a:t>
            </a:r>
            <a:r>
              <a:rPr lang="en-US" dirty="0" smtClean="0">
                <a:solidFill>
                  <a:schemeClr val="bg1">
                    <a:lumMod val="85000"/>
                  </a:schemeClr>
                </a:solidFill>
                <a:latin typeface="Consolas"/>
                <a:cs typeface="Consolas"/>
              </a:rPr>
              <a:t>/</a:t>
            </a:r>
            <a:r>
              <a:rPr lang="en-US" dirty="0" err="1" smtClean="0">
                <a:solidFill>
                  <a:schemeClr val="bg1">
                    <a:lumMod val="85000"/>
                  </a:schemeClr>
                </a:solidFill>
                <a:latin typeface="Consolas"/>
                <a:cs typeface="Consolas"/>
              </a:rPr>
              <a:t>sbt</a:t>
            </a:r>
            <a:r>
              <a:rPr lang="en-US" dirty="0" smtClean="0">
                <a:solidFill>
                  <a:schemeClr val="bg1">
                    <a:lumMod val="85000"/>
                  </a:schemeClr>
                </a:solidFill>
                <a:latin typeface="Consolas"/>
                <a:cs typeface="Consolas"/>
              </a:rPr>
              <a:t> test</a:t>
            </a:r>
          </a:p>
        </p:txBody>
      </p:sp>
      <p:pic>
        <p:nvPicPr>
          <p:cNvPr id="4" name="Picture 3" descr="Screen Shot 2014-06-10 at 14.4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92346"/>
            <a:ext cx="8256994" cy="3626904"/>
          </a:xfrm>
          <a:prstGeom prst="rect">
            <a:avLst/>
          </a:prstGeom>
        </p:spPr>
      </p:pic>
      <p:sp>
        <p:nvSpPr>
          <p:cNvPr id="8" name="Content Placeholder 2"/>
          <p:cNvSpPr>
            <a:spLocks noGrp="1"/>
          </p:cNvSpPr>
          <p:nvPr>
            <p:ph idx="1"/>
          </p:nvPr>
        </p:nvSpPr>
        <p:spPr>
          <a:xfrm>
            <a:off x="457200" y="1677432"/>
            <a:ext cx="8229600" cy="4657049"/>
          </a:xfrm>
        </p:spPr>
        <p:txBody>
          <a:bodyPr/>
          <a:lstStyle/>
          <a:p>
            <a:r>
              <a:rPr lang="en-US" sz="2000" dirty="0" smtClean="0">
                <a:sym typeface="Wingdings"/>
              </a:rPr>
              <a:t>Will run unit tests plus end-to-end tests of Kafka, Storm, and Kafka-Storm integration. </a:t>
            </a:r>
          </a:p>
        </p:txBody>
      </p:sp>
    </p:spTree>
    <p:extLst>
      <p:ext uri="{BB962C8B-B14F-4D97-AF65-F5344CB8AC3E}">
        <p14:creationId xmlns:p14="http://schemas.microsoft.com/office/powerpoint/2010/main" val="3699148962"/>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kafka</a:t>
            </a:r>
            <a:r>
              <a:rPr lang="en-US" dirty="0"/>
              <a:t>-storm-</a:t>
            </a:r>
            <a:r>
              <a:rPr lang="en-US" dirty="0" smtClean="0"/>
              <a:t>starter: run the </a:t>
            </a:r>
            <a:r>
              <a:rPr lang="en-US" dirty="0" err="1" smtClean="0"/>
              <a:t>KafkaStormDemo</a:t>
            </a:r>
            <a:r>
              <a:rPr lang="en-US" dirty="0" smtClean="0"/>
              <a:t> app</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106</a:t>
            </a:fld>
            <a:endParaRPr lang="en-US" dirty="0"/>
          </a:p>
        </p:txBody>
      </p:sp>
      <p:sp>
        <p:nvSpPr>
          <p:cNvPr id="7" name="TextBox 6"/>
          <p:cNvSpPr txBox="1"/>
          <p:nvPr/>
        </p:nvSpPr>
        <p:spPr>
          <a:xfrm>
            <a:off x="457200" y="1078992"/>
            <a:ext cx="8229600" cy="369332"/>
          </a:xfrm>
          <a:prstGeom prst="rect">
            <a:avLst/>
          </a:prstGeom>
          <a:solidFill>
            <a:schemeClr val="tx1"/>
          </a:solidFill>
        </p:spPr>
        <p:txBody>
          <a:bodyPr wrap="square" rtlCol="0">
            <a:spAutoFit/>
          </a:bodyPr>
          <a:lstStyle/>
          <a:p>
            <a:r>
              <a:rPr lang="en-US" dirty="0" smtClean="0">
                <a:solidFill>
                  <a:schemeClr val="bg1">
                    <a:lumMod val="85000"/>
                  </a:schemeClr>
                </a:solidFill>
                <a:latin typeface="Consolas"/>
                <a:cs typeface="Consolas"/>
              </a:rPr>
              <a:t>$ </a:t>
            </a:r>
            <a:r>
              <a:rPr lang="en-US" dirty="0">
                <a:solidFill>
                  <a:schemeClr val="bg1">
                    <a:lumMod val="85000"/>
                  </a:schemeClr>
                </a:solidFill>
                <a:latin typeface="Consolas"/>
                <a:cs typeface="Consolas"/>
              </a:rPr>
              <a:t>.</a:t>
            </a:r>
            <a:r>
              <a:rPr lang="en-US" dirty="0" smtClean="0">
                <a:solidFill>
                  <a:schemeClr val="bg1">
                    <a:lumMod val="85000"/>
                  </a:schemeClr>
                </a:solidFill>
                <a:latin typeface="Consolas"/>
                <a:cs typeface="Consolas"/>
              </a:rPr>
              <a:t>/</a:t>
            </a:r>
            <a:r>
              <a:rPr lang="en-US" dirty="0" err="1" smtClean="0">
                <a:solidFill>
                  <a:schemeClr val="bg1">
                    <a:lumMod val="85000"/>
                  </a:schemeClr>
                </a:solidFill>
                <a:latin typeface="Consolas"/>
                <a:cs typeface="Consolas"/>
              </a:rPr>
              <a:t>sbt</a:t>
            </a:r>
            <a:r>
              <a:rPr lang="en-US" dirty="0" smtClean="0">
                <a:solidFill>
                  <a:schemeClr val="bg1">
                    <a:lumMod val="85000"/>
                  </a:schemeClr>
                </a:solidFill>
                <a:latin typeface="Consolas"/>
                <a:cs typeface="Consolas"/>
              </a:rPr>
              <a:t> run</a:t>
            </a:r>
          </a:p>
        </p:txBody>
      </p:sp>
      <p:pic>
        <p:nvPicPr>
          <p:cNvPr id="3" name="Picture 2" descr="Screen Shot 2014-06-10 at 14.48.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92346"/>
            <a:ext cx="8237762" cy="3626904"/>
          </a:xfrm>
          <a:prstGeom prst="rect">
            <a:avLst/>
          </a:prstGeom>
          <a:ln>
            <a:solidFill>
              <a:schemeClr val="bg1">
                <a:lumMod val="75000"/>
              </a:schemeClr>
            </a:solidFill>
          </a:ln>
        </p:spPr>
      </p:pic>
      <p:sp>
        <p:nvSpPr>
          <p:cNvPr id="8" name="Content Placeholder 2"/>
          <p:cNvSpPr>
            <a:spLocks noGrp="1"/>
          </p:cNvSpPr>
          <p:nvPr>
            <p:ph idx="1"/>
          </p:nvPr>
        </p:nvSpPr>
        <p:spPr>
          <a:xfrm>
            <a:off x="457200" y="1653468"/>
            <a:ext cx="8229600" cy="4681014"/>
          </a:xfrm>
        </p:spPr>
        <p:txBody>
          <a:bodyPr/>
          <a:lstStyle/>
          <a:p>
            <a:r>
              <a:rPr lang="en-US" sz="2000" dirty="0" smtClean="0"/>
              <a:t>Starts in</a:t>
            </a:r>
            <a:r>
              <a:rPr lang="en-US" sz="2000" dirty="0"/>
              <a:t>-memory instances of ZooKeeper, Kafka, and Storm. </a:t>
            </a:r>
            <a:r>
              <a:rPr lang="en-US" sz="2000" dirty="0" smtClean="0"/>
              <a:t>Then </a:t>
            </a:r>
            <a:r>
              <a:rPr lang="en-US" sz="2000" dirty="0"/>
              <a:t>runs a </a:t>
            </a:r>
            <a:r>
              <a:rPr lang="en-US" sz="2000" dirty="0" smtClean="0"/>
              <a:t>Storm topology that reads from Kafka.</a:t>
            </a:r>
            <a:endParaRPr lang="en-US" sz="2000" dirty="0" smtClean="0">
              <a:sym typeface="Wingdings"/>
            </a:endParaRPr>
          </a:p>
        </p:txBody>
      </p:sp>
    </p:spTree>
    <p:extLst>
      <p:ext uri="{BB962C8B-B14F-4D97-AF65-F5344CB8AC3E}">
        <p14:creationId xmlns:p14="http://schemas.microsoft.com/office/powerpoint/2010/main" val="1357863552"/>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related code in </a:t>
            </a:r>
            <a:r>
              <a:rPr lang="en-US" dirty="0" err="1" smtClean="0"/>
              <a:t>kafka</a:t>
            </a:r>
            <a:r>
              <a:rPr lang="en-US" dirty="0" smtClean="0"/>
              <a:t>-storm-starter</a:t>
            </a:r>
            <a:endParaRPr lang="en-US" dirty="0"/>
          </a:p>
        </p:txBody>
      </p:sp>
      <p:sp>
        <p:nvSpPr>
          <p:cNvPr id="3" name="Content Placeholder 2"/>
          <p:cNvSpPr>
            <a:spLocks noGrp="1"/>
          </p:cNvSpPr>
          <p:nvPr>
            <p:ph idx="1"/>
          </p:nvPr>
        </p:nvSpPr>
        <p:spPr/>
        <p:txBody>
          <a:bodyPr/>
          <a:lstStyle/>
          <a:p>
            <a:r>
              <a:rPr lang="en-US" sz="2000" dirty="0" err="1" smtClean="0">
                <a:sym typeface="Wingdings"/>
              </a:rPr>
              <a:t>AvroDecoderBolt</a:t>
            </a:r>
            <a:r>
              <a:rPr lang="en-US" sz="2000" dirty="0" smtClean="0">
                <a:sym typeface="Wingdings"/>
              </a:rPr>
              <a:t>[T]</a:t>
            </a:r>
          </a:p>
          <a:p>
            <a:pPr lvl="1"/>
            <a:r>
              <a:rPr lang="en-US" sz="1800" dirty="0">
                <a:sym typeface="Wingdings"/>
                <a:hlinkClick r:id="rId2"/>
              </a:rPr>
              <a:t>https://github.com/miguno/kafka-storm-starter/blob/develop/src/main/scala/com/miguno/kafkastorm/storm/</a:t>
            </a:r>
            <a:r>
              <a:rPr lang="en-US" sz="1800" dirty="0" smtClean="0">
                <a:sym typeface="Wingdings"/>
                <a:hlinkClick r:id="rId2"/>
              </a:rPr>
              <a:t>AvroDecoderBolt.scala</a:t>
            </a:r>
            <a:r>
              <a:rPr lang="en-US" sz="1800" dirty="0" smtClean="0">
                <a:sym typeface="Wingdings"/>
              </a:rPr>
              <a:t> </a:t>
            </a:r>
          </a:p>
          <a:p>
            <a:r>
              <a:rPr lang="en-US" sz="2000" dirty="0" err="1" smtClean="0">
                <a:sym typeface="Wingdings"/>
              </a:rPr>
              <a:t>AvroScheme</a:t>
            </a:r>
            <a:r>
              <a:rPr lang="en-US" sz="2000" dirty="0" smtClean="0">
                <a:sym typeface="Wingdings"/>
              </a:rPr>
              <a:t>[T]</a:t>
            </a:r>
          </a:p>
          <a:p>
            <a:pPr lvl="1"/>
            <a:r>
              <a:rPr lang="en-US" sz="1800" dirty="0">
                <a:sym typeface="Wingdings"/>
                <a:hlinkClick r:id="rId3"/>
              </a:rPr>
              <a:t>https://github.com/miguno/kafka-storm-starter/blob/develop/src/main/scala/com/miguno/kafkastorm/storm/</a:t>
            </a:r>
            <a:r>
              <a:rPr lang="en-US" sz="1800" dirty="0" smtClean="0">
                <a:sym typeface="Wingdings"/>
                <a:hlinkClick r:id="rId3"/>
              </a:rPr>
              <a:t>AvroScheme.scala</a:t>
            </a:r>
            <a:r>
              <a:rPr lang="en-US" sz="1800" dirty="0" smtClean="0">
                <a:sym typeface="Wingdings"/>
              </a:rPr>
              <a:t> </a:t>
            </a:r>
            <a:endParaRPr lang="en-US" sz="1800" dirty="0">
              <a:sym typeface="Wingdings"/>
            </a:endParaRPr>
          </a:p>
          <a:p>
            <a:r>
              <a:rPr lang="en-US" sz="2000" dirty="0" err="1" smtClean="0">
                <a:sym typeface="Wingdings"/>
              </a:rPr>
              <a:t>AvroKafkaSinkBolt</a:t>
            </a:r>
            <a:r>
              <a:rPr lang="en-US" sz="2000" dirty="0" smtClean="0">
                <a:sym typeface="Wingdings"/>
              </a:rPr>
              <a:t>[T]</a:t>
            </a:r>
          </a:p>
          <a:p>
            <a:pPr lvl="1"/>
            <a:r>
              <a:rPr lang="en-US" sz="1800" dirty="0">
                <a:sym typeface="Wingdings"/>
                <a:hlinkClick r:id="rId4"/>
              </a:rPr>
              <a:t>https://github.com/miguno/kafka-storm-starter/blob/develop/src/main/scala/com/miguno/kafkastorm/storm/</a:t>
            </a:r>
            <a:r>
              <a:rPr lang="en-US" sz="1800" dirty="0" smtClean="0">
                <a:sym typeface="Wingdings"/>
                <a:hlinkClick r:id="rId4"/>
              </a:rPr>
              <a:t>AvroKafkaSinkBolt.scala</a:t>
            </a:r>
            <a:r>
              <a:rPr lang="en-US" sz="1800" dirty="0" smtClean="0">
                <a:sym typeface="Wingdings"/>
              </a:rPr>
              <a:t> </a:t>
            </a:r>
          </a:p>
          <a:p>
            <a:r>
              <a:rPr lang="en-US" sz="2000" dirty="0" err="1" smtClean="0">
                <a:sym typeface="Wingdings"/>
              </a:rPr>
              <a:t>StormSpec</a:t>
            </a:r>
            <a:r>
              <a:rPr lang="en-US" sz="2000" dirty="0" smtClean="0">
                <a:sym typeface="Wingdings"/>
              </a:rPr>
              <a:t>: test-drives Storm topologies</a:t>
            </a:r>
          </a:p>
          <a:p>
            <a:pPr lvl="1"/>
            <a:r>
              <a:rPr lang="en-US" sz="1800" dirty="0">
                <a:sym typeface="Wingdings"/>
                <a:hlinkClick r:id="rId5"/>
              </a:rPr>
              <a:t>https://github.com/miguno/kafka-storm-starter/blob/develop/src/test/scala/com/miguno/kafkastorm/integration/</a:t>
            </a:r>
            <a:r>
              <a:rPr lang="en-US" sz="1800" dirty="0" smtClean="0">
                <a:sym typeface="Wingdings"/>
                <a:hlinkClick r:id="rId5"/>
              </a:rPr>
              <a:t>StormSpec.scala</a:t>
            </a:r>
            <a:r>
              <a:rPr lang="en-US" sz="1800" dirty="0" smtClean="0">
                <a:sym typeface="Wingdings"/>
              </a:rPr>
              <a:t> 	</a:t>
            </a:r>
          </a:p>
        </p:txBody>
      </p:sp>
      <p:sp>
        <p:nvSpPr>
          <p:cNvPr id="5" name="Slide Number Placeholder 4"/>
          <p:cNvSpPr>
            <a:spLocks noGrp="1"/>
          </p:cNvSpPr>
          <p:nvPr>
            <p:ph type="sldNum" sz="quarter" idx="12"/>
          </p:nvPr>
        </p:nvSpPr>
        <p:spPr/>
        <p:txBody>
          <a:bodyPr/>
          <a:lstStyle/>
          <a:p>
            <a:fld id="{407C8B75-4858-41E6-BEC3-A0853FA4AC5B}" type="slidenum">
              <a:rPr lang="en-US" smtClean="0"/>
              <a:pPr/>
              <a:t>107</a:t>
            </a:fld>
            <a:endParaRPr lang="en-US" dirty="0"/>
          </a:p>
        </p:txBody>
      </p:sp>
    </p:spTree>
    <p:extLst>
      <p:ext uri="{BB962C8B-B14F-4D97-AF65-F5344CB8AC3E}">
        <p14:creationId xmlns:p14="http://schemas.microsoft.com/office/powerpoint/2010/main" val="370342858"/>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Storm performance tuning</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108</a:t>
            </a:fld>
            <a:endParaRPr lang="en-US" dirty="0"/>
          </a:p>
        </p:txBody>
      </p:sp>
    </p:spTree>
    <p:extLst>
      <p:ext uri="{BB962C8B-B14F-4D97-AF65-F5344CB8AC3E}">
        <p14:creationId xmlns:p14="http://schemas.microsoft.com/office/powerpoint/2010/main" val="4187422552"/>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performance tuning</a:t>
            </a:r>
            <a:endParaRPr lang="en-US" dirty="0"/>
          </a:p>
        </p:txBody>
      </p:sp>
      <p:sp>
        <p:nvSpPr>
          <p:cNvPr id="3" name="Content Placeholder 2"/>
          <p:cNvSpPr>
            <a:spLocks noGrp="1"/>
          </p:cNvSpPr>
          <p:nvPr>
            <p:ph idx="1"/>
          </p:nvPr>
        </p:nvSpPr>
        <p:spPr>
          <a:xfrm>
            <a:off x="457200" y="1078992"/>
            <a:ext cx="8392472" cy="5255490"/>
          </a:xfrm>
        </p:spPr>
        <p:txBody>
          <a:bodyPr/>
          <a:lstStyle/>
          <a:p>
            <a:r>
              <a:rPr lang="en-US" sz="2000" dirty="0" smtClean="0">
                <a:sym typeface="Wingdings"/>
              </a:rPr>
              <a:t>Unfortunately, no silver bullet and no free lunch.  Witchcraft</a:t>
            </a:r>
            <a:r>
              <a:rPr lang="en-US" sz="2000" dirty="0">
                <a:sym typeface="Wingdings"/>
              </a:rPr>
              <a:t>?</a:t>
            </a:r>
            <a:endParaRPr lang="en-US" sz="2000" dirty="0" smtClean="0">
              <a:sym typeface="Wingdings"/>
            </a:endParaRPr>
          </a:p>
          <a:p>
            <a:r>
              <a:rPr lang="en-US" sz="2000" dirty="0" smtClean="0"/>
              <a:t>And what </a:t>
            </a:r>
            <a:r>
              <a:rPr lang="en-US" sz="2000" dirty="0"/>
              <a:t>is “the best” </a:t>
            </a:r>
            <a:r>
              <a:rPr lang="en-US" sz="2000" dirty="0" smtClean="0"/>
              <a:t>performance in the first place?</a:t>
            </a:r>
            <a:endParaRPr lang="en-US" sz="2000" dirty="0"/>
          </a:p>
          <a:p>
            <a:pPr lvl="1"/>
            <a:r>
              <a:rPr lang="en-US" sz="1800" dirty="0"/>
              <a:t>Some users </a:t>
            </a:r>
            <a:r>
              <a:rPr lang="en-US" sz="1800" dirty="0" smtClean="0"/>
              <a:t>require </a:t>
            </a:r>
            <a:r>
              <a:rPr lang="en-US" sz="1800" dirty="0"/>
              <a:t>a </a:t>
            </a:r>
            <a:r>
              <a:rPr lang="en-US" sz="1800" dirty="0" smtClean="0"/>
              <a:t>low </a:t>
            </a:r>
            <a:r>
              <a:rPr lang="en-US" sz="1800" dirty="0"/>
              <a:t>latency, and are willing to let most of the cluster sit </a:t>
            </a:r>
            <a:r>
              <a:rPr lang="en-US" sz="1800" dirty="0" smtClean="0"/>
              <a:t>idle as long they </a:t>
            </a:r>
            <a:r>
              <a:rPr lang="en-US" sz="1800" dirty="0"/>
              <a:t>can process </a:t>
            </a:r>
            <a:r>
              <a:rPr lang="en-US" sz="1800" dirty="0" smtClean="0"/>
              <a:t>a new event quickly once it happens.</a:t>
            </a:r>
            <a:endParaRPr lang="en-US" sz="1800" dirty="0"/>
          </a:p>
          <a:p>
            <a:pPr lvl="1"/>
            <a:r>
              <a:rPr lang="en-US" sz="1800" dirty="0"/>
              <a:t>Other users are willing to sacrifice latency </a:t>
            </a:r>
            <a:r>
              <a:rPr lang="en-US" sz="1800" dirty="0" smtClean="0"/>
              <a:t>for minimizing the hardware footprint to save </a:t>
            </a:r>
            <a:r>
              <a:rPr lang="en-US" sz="1800" dirty="0"/>
              <a:t>$$$</a:t>
            </a:r>
            <a:r>
              <a:rPr lang="en-US" sz="1800" dirty="0" smtClean="0"/>
              <a:t>.  And so on.</a:t>
            </a:r>
            <a:endParaRPr lang="en-US" sz="1800" dirty="0"/>
          </a:p>
          <a:p>
            <a:r>
              <a:rPr lang="en-US" sz="2000" dirty="0" smtClean="0">
                <a:sym typeface="Wingdings"/>
              </a:rPr>
              <a:t>P&amp;S tuning depends very much on the actual use cases</a:t>
            </a:r>
          </a:p>
          <a:p>
            <a:pPr lvl="1"/>
            <a:r>
              <a:rPr lang="en-US" sz="1800" dirty="0" smtClean="0">
                <a:sym typeface="Wingdings"/>
              </a:rPr>
              <a:t>Hardware specs, data volume/velocity/…, etc.</a:t>
            </a:r>
          </a:p>
          <a:p>
            <a:pPr lvl="1"/>
            <a:r>
              <a:rPr lang="en-US" sz="1800" dirty="0" smtClean="0">
                <a:sym typeface="Wingdings"/>
              </a:rPr>
              <a:t>Which means in practice:</a:t>
            </a:r>
          </a:p>
          <a:p>
            <a:pPr lvl="2"/>
            <a:r>
              <a:rPr lang="en-US" sz="1600" dirty="0">
                <a:sym typeface="Wingdings"/>
              </a:rPr>
              <a:t>What works with sampled data may not work with production-scale data.</a:t>
            </a:r>
          </a:p>
          <a:p>
            <a:pPr lvl="2"/>
            <a:r>
              <a:rPr lang="en-US" sz="1600" dirty="0" smtClean="0">
                <a:sym typeface="Wingdings"/>
              </a:rPr>
              <a:t>What works for topology A may not work for topology B.</a:t>
            </a:r>
          </a:p>
          <a:p>
            <a:pPr lvl="2"/>
            <a:r>
              <a:rPr lang="en-US" sz="1600" dirty="0" smtClean="0">
                <a:sym typeface="Wingdings"/>
              </a:rPr>
              <a:t>What </a:t>
            </a:r>
            <a:r>
              <a:rPr lang="en-US" sz="1600" dirty="0">
                <a:sym typeface="Wingdings"/>
              </a:rPr>
              <a:t>works for team A may not work for team </a:t>
            </a:r>
            <a:r>
              <a:rPr lang="en-US" sz="1600" dirty="0" smtClean="0">
                <a:sym typeface="Wingdings"/>
              </a:rPr>
              <a:t>B.</a:t>
            </a:r>
          </a:p>
          <a:p>
            <a:pPr lvl="1"/>
            <a:r>
              <a:rPr lang="en-US" sz="1800" dirty="0">
                <a:sym typeface="Wingdings"/>
              </a:rPr>
              <a:t>Tip:  Be careful when adopting other people’s recommendations if you don’t fully understand what’s being tuned, why, and in which context.</a:t>
            </a:r>
          </a:p>
        </p:txBody>
      </p:sp>
      <p:sp>
        <p:nvSpPr>
          <p:cNvPr id="5" name="Slide Number Placeholder 4"/>
          <p:cNvSpPr>
            <a:spLocks noGrp="1"/>
          </p:cNvSpPr>
          <p:nvPr>
            <p:ph type="sldNum" sz="quarter" idx="12"/>
          </p:nvPr>
        </p:nvSpPr>
        <p:spPr/>
        <p:txBody>
          <a:bodyPr/>
          <a:lstStyle/>
          <a:p>
            <a:fld id="{407C8B75-4858-41E6-BEC3-A0853FA4AC5B}" type="slidenum">
              <a:rPr lang="en-US" smtClean="0"/>
              <a:pPr/>
              <a:t>109</a:t>
            </a:fld>
            <a:endParaRPr lang="en-US" dirty="0"/>
          </a:p>
        </p:txBody>
      </p:sp>
    </p:spTree>
    <p:extLst>
      <p:ext uri="{BB962C8B-B14F-4D97-AF65-F5344CB8AC3E}">
        <p14:creationId xmlns:p14="http://schemas.microsoft.com/office/powerpoint/2010/main" val="12308046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content.artofmanliness.com/uploads/2009/09/rip_hammer.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75367" y="571499"/>
            <a:ext cx="2362200" cy="23622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1976ad.com/wp-content/uploads/2012/11/Nail-Gun.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05978" y="3124200"/>
            <a:ext cx="3100978" cy="34232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img.ehowcdn.com/article-new/ehow/images/a05/n2/df/calculate-nails-800x800.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38424" y="2081211"/>
            <a:ext cx="3569597" cy="2368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83470"/>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considerations</a:t>
            </a:r>
            <a:endParaRPr lang="en-US" dirty="0"/>
          </a:p>
        </p:txBody>
      </p:sp>
      <p:sp>
        <p:nvSpPr>
          <p:cNvPr id="3" name="Content Placeholder 2"/>
          <p:cNvSpPr>
            <a:spLocks noGrp="1"/>
          </p:cNvSpPr>
          <p:nvPr>
            <p:ph idx="1"/>
          </p:nvPr>
        </p:nvSpPr>
        <p:spPr>
          <a:xfrm>
            <a:off x="457200" y="1078992"/>
            <a:ext cx="8392472" cy="5255490"/>
          </a:xfrm>
        </p:spPr>
        <p:txBody>
          <a:bodyPr/>
          <a:lstStyle/>
          <a:p>
            <a:r>
              <a:rPr lang="en-US" sz="2000" b="1" dirty="0">
                <a:sym typeface="Wingdings"/>
              </a:rPr>
              <a:t>Test + </a:t>
            </a:r>
            <a:r>
              <a:rPr lang="en-US" sz="2000" b="1" dirty="0" smtClean="0">
                <a:sym typeface="Wingdings"/>
              </a:rPr>
              <a:t>measure: </a:t>
            </a:r>
            <a:r>
              <a:rPr lang="en-US" sz="2000" b="1" dirty="0">
                <a:sym typeface="Wingdings"/>
              </a:rPr>
              <a:t>use Storm UI, Graphite &amp; </a:t>
            </a:r>
            <a:r>
              <a:rPr lang="en-US" sz="2000" b="1" dirty="0" smtClean="0">
                <a:sym typeface="Wingdings"/>
              </a:rPr>
              <a:t>friends</a:t>
            </a:r>
          </a:p>
          <a:p>
            <a:r>
              <a:rPr lang="en-US" sz="2000" dirty="0" smtClean="0">
                <a:sym typeface="Wingdings"/>
              </a:rPr>
              <a:t>Understand your topology’s DAG on a macro level</a:t>
            </a:r>
          </a:p>
          <a:p>
            <a:pPr lvl="1"/>
            <a:r>
              <a:rPr lang="en-US" sz="1800" dirty="0" smtClean="0">
                <a:sym typeface="Wingdings"/>
              </a:rPr>
              <a:t>Where and how data flows, its volume, joins/splits, etc.</a:t>
            </a:r>
          </a:p>
          <a:p>
            <a:pPr lvl="2"/>
            <a:r>
              <a:rPr lang="en-US" sz="1600" dirty="0" smtClean="0">
                <a:sym typeface="Wingdings"/>
              </a:rPr>
              <a:t>Trivial example: Shoveling 1Gbps into a “singleton” bolt = WHOOPS</a:t>
            </a:r>
          </a:p>
          <a:p>
            <a:r>
              <a:rPr lang="en-US" sz="2000" dirty="0" smtClean="0">
                <a:sym typeface="Wingdings"/>
              </a:rPr>
              <a:t>Understand … on a micro level</a:t>
            </a:r>
            <a:endParaRPr lang="en-US" sz="2000" dirty="0">
              <a:sym typeface="Wingdings"/>
            </a:endParaRPr>
          </a:p>
          <a:p>
            <a:pPr lvl="1"/>
            <a:r>
              <a:rPr lang="en-US" sz="1800" dirty="0">
                <a:sym typeface="Wingdings"/>
              </a:rPr>
              <a:t>How your data flows between machines, </a:t>
            </a:r>
            <a:r>
              <a:rPr lang="en-US" sz="1800" dirty="0" smtClean="0">
                <a:sym typeface="Wingdings"/>
              </a:rPr>
              <a:t>workers, executors, tasks.</a:t>
            </a:r>
            <a:endParaRPr lang="en-US" sz="1800" dirty="0">
              <a:sym typeface="Wingdings"/>
            </a:endParaRPr>
          </a:p>
          <a:p>
            <a:pPr lvl="1"/>
            <a:r>
              <a:rPr lang="en-US" sz="1800" dirty="0">
                <a:sym typeface="Wingdings"/>
              </a:rPr>
              <a:t>Where and when serialization happens.</a:t>
            </a:r>
          </a:p>
          <a:p>
            <a:pPr lvl="1"/>
            <a:r>
              <a:rPr lang="en-US" sz="1800" dirty="0">
                <a:sym typeface="Wingdings"/>
              </a:rPr>
              <a:t>Which queues and buffers your data will hit.</a:t>
            </a:r>
          </a:p>
          <a:p>
            <a:pPr lvl="1"/>
            <a:r>
              <a:rPr lang="en-US" sz="1800" dirty="0">
                <a:sym typeface="Wingdings"/>
              </a:rPr>
              <a:t>We talk about this in detail in the next slides</a:t>
            </a:r>
            <a:r>
              <a:rPr lang="en-US" sz="1800" dirty="0" smtClean="0">
                <a:sym typeface="Wingdings"/>
              </a:rPr>
              <a:t>!</a:t>
            </a:r>
          </a:p>
          <a:p>
            <a:r>
              <a:rPr lang="en-US" sz="2000" dirty="0"/>
              <a:t>Best performance optimization is </a:t>
            </a:r>
            <a:r>
              <a:rPr lang="en-US" sz="2000" dirty="0" smtClean="0"/>
              <a:t>often to </a:t>
            </a:r>
            <a:r>
              <a:rPr lang="en-US" sz="2000" dirty="0"/>
              <a:t>stop doing something.</a:t>
            </a:r>
          </a:p>
          <a:p>
            <a:pPr lvl="1"/>
            <a:r>
              <a:rPr lang="en-US" sz="1800" dirty="0"/>
              <a:t>Example: If you can cut out (de-)serialization and sending tuples to another process, even over the loopback device, then that </a:t>
            </a:r>
            <a:r>
              <a:rPr lang="en-US" sz="1800" dirty="0" smtClean="0"/>
              <a:t>is potentially a </a:t>
            </a:r>
            <a:r>
              <a:rPr lang="en-US" sz="1800" dirty="0"/>
              <a:t>big win.</a:t>
            </a:r>
            <a:endParaRPr lang="en-US" dirty="0">
              <a:sym typeface="Wingdings"/>
            </a:endParaRPr>
          </a:p>
          <a:p>
            <a:endParaRPr lang="en-US" sz="22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110</a:t>
            </a:fld>
            <a:endParaRPr lang="en-US" dirty="0"/>
          </a:p>
        </p:txBody>
      </p:sp>
      <p:sp>
        <p:nvSpPr>
          <p:cNvPr id="4" name="TextBox 3"/>
          <p:cNvSpPr txBox="1"/>
          <p:nvPr/>
        </p:nvSpPr>
        <p:spPr>
          <a:xfrm>
            <a:off x="1918090" y="5857428"/>
            <a:ext cx="5693135" cy="523220"/>
          </a:xfrm>
          <a:prstGeom prst="rect">
            <a:avLst/>
          </a:prstGeom>
          <a:noFill/>
        </p:spPr>
        <p:txBody>
          <a:bodyPr wrap="none" rtlCol="0">
            <a:spAutoFit/>
          </a:bodyPr>
          <a:lstStyle/>
          <a:p>
            <a:pPr algn="ctr"/>
            <a:r>
              <a:rPr lang="en-US" sz="1400" dirty="0">
                <a:hlinkClick r:id="rId2"/>
              </a:rPr>
              <a:t>http://www.slideshare.net/ptgoetz/scaling-storm-hadoop-summit-2014</a:t>
            </a:r>
          </a:p>
          <a:p>
            <a:pPr algn="ctr"/>
            <a:r>
              <a:rPr lang="en-US" sz="1400" dirty="0" smtClean="0">
                <a:hlinkClick r:id="rId2"/>
              </a:rPr>
              <a:t>http</a:t>
            </a:r>
            <a:r>
              <a:rPr lang="en-US" sz="1400" dirty="0">
                <a:hlinkClick r:id="rId2"/>
              </a:rPr>
              <a:t>://www.slideshare.net/JamesSirota/cisco-</a:t>
            </a:r>
            <a:r>
              <a:rPr lang="en-US" sz="1400" dirty="0" smtClean="0">
                <a:hlinkClick r:id="rId2"/>
              </a:rPr>
              <a:t>opensoc</a:t>
            </a:r>
            <a:endParaRPr lang="en-US" sz="1400" dirty="0" smtClean="0"/>
          </a:p>
        </p:txBody>
      </p:sp>
    </p:spTree>
    <p:extLst>
      <p:ext uri="{BB962C8B-B14F-4D97-AF65-F5344CB8AC3E}">
        <p14:creationId xmlns:p14="http://schemas.microsoft.com/office/powerpoint/2010/main" val="895738387"/>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approach P&amp;S tuning</a:t>
            </a:r>
            <a:endParaRPr lang="en-US" dirty="0"/>
          </a:p>
        </p:txBody>
      </p:sp>
      <p:sp>
        <p:nvSpPr>
          <p:cNvPr id="3" name="Content Placeholder 2"/>
          <p:cNvSpPr>
            <a:spLocks noGrp="1"/>
          </p:cNvSpPr>
          <p:nvPr>
            <p:ph idx="1"/>
          </p:nvPr>
        </p:nvSpPr>
        <p:spPr>
          <a:xfrm>
            <a:off x="457200" y="1078992"/>
            <a:ext cx="8392472" cy="5255490"/>
          </a:xfrm>
        </p:spPr>
        <p:txBody>
          <a:bodyPr/>
          <a:lstStyle/>
          <a:p>
            <a:r>
              <a:rPr lang="en-US" sz="2000" dirty="0" smtClean="0">
                <a:sym typeface="Wingdings"/>
              </a:rPr>
              <a:t>Optimize locally before trying to optimize globally</a:t>
            </a:r>
          </a:p>
          <a:p>
            <a:pPr lvl="1"/>
            <a:r>
              <a:rPr lang="en-US" sz="1800" dirty="0">
                <a:sym typeface="Wingdings"/>
              </a:rPr>
              <a:t>Tune individual spouts/bolts before tuning entire topology</a:t>
            </a:r>
            <a:r>
              <a:rPr lang="en-US" sz="1800" dirty="0" smtClean="0">
                <a:sym typeface="Wingdings"/>
              </a:rPr>
              <a:t>.</a:t>
            </a:r>
          </a:p>
          <a:p>
            <a:pPr lvl="2"/>
            <a:r>
              <a:rPr lang="en-US" sz="1600" dirty="0" smtClean="0">
                <a:sym typeface="Wingdings"/>
              </a:rPr>
              <a:t>Write </a:t>
            </a:r>
            <a:r>
              <a:rPr lang="en-US" sz="1600" dirty="0">
                <a:sym typeface="Wingdings"/>
              </a:rPr>
              <a:t>simple data generator spouts and no-op </a:t>
            </a:r>
            <a:r>
              <a:rPr lang="en-US" sz="1600" dirty="0" smtClean="0">
                <a:sym typeface="Wingdings"/>
              </a:rPr>
              <a:t>bolts</a:t>
            </a:r>
            <a:r>
              <a:rPr lang="en-US" sz="1600" dirty="0">
                <a:sym typeface="Wingdings"/>
              </a:rPr>
              <a:t> </a:t>
            </a:r>
            <a:r>
              <a:rPr lang="en-US" sz="1600" dirty="0" smtClean="0">
                <a:sym typeface="Wingdings"/>
              </a:rPr>
              <a:t>to facilitate this.</a:t>
            </a:r>
          </a:p>
          <a:p>
            <a:pPr lvl="1"/>
            <a:r>
              <a:rPr lang="en-US" sz="1800" dirty="0" smtClean="0">
                <a:sym typeface="Wingdings"/>
              </a:rPr>
              <a:t>Even small things count at scale</a:t>
            </a:r>
          </a:p>
          <a:p>
            <a:pPr lvl="2"/>
            <a:r>
              <a:rPr lang="en-US" sz="1600" dirty="0" smtClean="0">
                <a:sym typeface="Wingdings"/>
              </a:rPr>
              <a:t>A simple string operation can slowdown throughput when processing 1M tuples/s</a:t>
            </a:r>
          </a:p>
          <a:p>
            <a:r>
              <a:rPr lang="en-US" sz="2000" dirty="0">
                <a:sym typeface="Wingdings"/>
              </a:rPr>
              <a:t>Turn knobs slowly, one at a </a:t>
            </a:r>
            <a:r>
              <a:rPr lang="en-US" sz="2000" dirty="0" smtClean="0">
                <a:sym typeface="Wingdings"/>
              </a:rPr>
              <a:t>time</a:t>
            </a:r>
            <a:endParaRPr lang="en-US" sz="2000" dirty="0">
              <a:sym typeface="Wingdings"/>
            </a:endParaRPr>
          </a:p>
          <a:p>
            <a:pPr lvl="1"/>
            <a:r>
              <a:rPr lang="en-US" sz="1800" dirty="0">
                <a:sym typeface="Wingdings"/>
              </a:rPr>
              <a:t>A common advice when fiddling with a complex system.</a:t>
            </a:r>
          </a:p>
          <a:p>
            <a:r>
              <a:rPr lang="en-US" sz="2000" dirty="0" smtClean="0">
                <a:sym typeface="Wingdings"/>
              </a:rPr>
              <a:t>Add </a:t>
            </a:r>
            <a:r>
              <a:rPr lang="en-US" sz="2000" dirty="0">
                <a:sym typeface="Wingdings"/>
              </a:rPr>
              <a:t>your own knobs</a:t>
            </a:r>
          </a:p>
          <a:p>
            <a:pPr lvl="1"/>
            <a:r>
              <a:rPr lang="en-US" sz="1800" dirty="0">
                <a:sym typeface="Wingdings"/>
              </a:rPr>
              <a:t>It helps to make as many things configurable as possible.</a:t>
            </a:r>
          </a:p>
          <a:p>
            <a:r>
              <a:rPr lang="en-US" sz="2000" dirty="0" smtClean="0">
                <a:sym typeface="Wingdings"/>
              </a:rPr>
              <a:t>Error </a:t>
            </a:r>
            <a:r>
              <a:rPr lang="en-US" sz="2000" dirty="0">
                <a:sym typeface="Wingdings"/>
              </a:rPr>
              <a:t>handling is critical</a:t>
            </a:r>
          </a:p>
          <a:p>
            <a:pPr lvl="1"/>
            <a:r>
              <a:rPr lang="en-US" sz="1600" dirty="0">
                <a:sym typeface="Wingdings"/>
              </a:rPr>
              <a:t>Poorly handled errors can lead to topology failure, data loss or data duplication.</a:t>
            </a:r>
          </a:p>
          <a:p>
            <a:pPr lvl="1"/>
            <a:r>
              <a:rPr lang="en-US" sz="1600" dirty="0">
                <a:sym typeface="Wingdings"/>
              </a:rPr>
              <a:t>Particularly important when interfacing Storm with other systems such as Kafka.</a:t>
            </a:r>
          </a:p>
          <a:p>
            <a:endParaRPr lang="en-US"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111</a:t>
            </a:fld>
            <a:endParaRPr lang="en-US" dirty="0"/>
          </a:p>
        </p:txBody>
      </p:sp>
      <p:sp>
        <p:nvSpPr>
          <p:cNvPr id="4" name="TextBox 3"/>
          <p:cNvSpPr txBox="1"/>
          <p:nvPr/>
        </p:nvSpPr>
        <p:spPr>
          <a:xfrm>
            <a:off x="1918090" y="5857428"/>
            <a:ext cx="5693135" cy="523220"/>
          </a:xfrm>
          <a:prstGeom prst="rect">
            <a:avLst/>
          </a:prstGeom>
          <a:noFill/>
        </p:spPr>
        <p:txBody>
          <a:bodyPr wrap="none" rtlCol="0">
            <a:spAutoFit/>
          </a:bodyPr>
          <a:lstStyle/>
          <a:p>
            <a:pPr algn="ctr"/>
            <a:r>
              <a:rPr lang="en-US" sz="1400" dirty="0">
                <a:hlinkClick r:id="rId2"/>
              </a:rPr>
              <a:t>http://www.slideshare.net/ptgoetz/scaling-storm-hadoop-summit-2014</a:t>
            </a:r>
          </a:p>
          <a:p>
            <a:pPr algn="ctr"/>
            <a:r>
              <a:rPr lang="en-US" sz="1400" dirty="0" smtClean="0">
                <a:hlinkClick r:id="rId2"/>
              </a:rPr>
              <a:t>http</a:t>
            </a:r>
            <a:r>
              <a:rPr lang="en-US" sz="1400" dirty="0">
                <a:hlinkClick r:id="rId2"/>
              </a:rPr>
              <a:t>://www.slideshare.net/JamesSirota/cisco-</a:t>
            </a:r>
            <a:r>
              <a:rPr lang="en-US" sz="1400" dirty="0" smtClean="0">
                <a:hlinkClick r:id="rId2"/>
              </a:rPr>
              <a:t>opensoc</a:t>
            </a:r>
            <a:endParaRPr lang="en-US" sz="1400" dirty="0" smtClean="0"/>
          </a:p>
        </p:txBody>
      </p:sp>
    </p:spTree>
    <p:extLst>
      <p:ext uri="{BB962C8B-B14F-4D97-AF65-F5344CB8AC3E}">
        <p14:creationId xmlns:p14="http://schemas.microsoft.com/office/powerpoint/2010/main" val="1001289322"/>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rules of thumb, for guidance</a:t>
            </a:r>
          </a:p>
        </p:txBody>
      </p:sp>
      <p:sp>
        <p:nvSpPr>
          <p:cNvPr id="3" name="Content Placeholder 2"/>
          <p:cNvSpPr>
            <a:spLocks noGrp="1"/>
          </p:cNvSpPr>
          <p:nvPr>
            <p:ph idx="1"/>
          </p:nvPr>
        </p:nvSpPr>
        <p:spPr>
          <a:xfrm>
            <a:off x="457200" y="1078992"/>
            <a:ext cx="8392472" cy="5255490"/>
          </a:xfrm>
        </p:spPr>
        <p:txBody>
          <a:bodyPr/>
          <a:lstStyle/>
          <a:p>
            <a:r>
              <a:rPr lang="en-US" sz="2000" dirty="0" smtClean="0">
                <a:sym typeface="Wingdings"/>
              </a:rPr>
              <a:t>CPU-bound topology?</a:t>
            </a:r>
          </a:p>
          <a:p>
            <a:pPr lvl="1"/>
            <a:r>
              <a:rPr lang="en-US" sz="1800" dirty="0" smtClean="0">
                <a:sym typeface="Wingdings"/>
              </a:rPr>
              <a:t>Try to spread and parallelize the load across cores (think: workers).</a:t>
            </a:r>
          </a:p>
          <a:p>
            <a:pPr lvl="2"/>
            <a:r>
              <a:rPr lang="en-US" sz="1600" dirty="0" smtClean="0">
                <a:sym typeface="Wingdings"/>
              </a:rPr>
              <a:t>Local cores: may incur serialization/deserialization costs, see later slides.</a:t>
            </a:r>
          </a:p>
          <a:p>
            <a:pPr lvl="2"/>
            <a:r>
              <a:rPr lang="en-US" sz="1600" dirty="0" smtClean="0">
                <a:sym typeface="Wingdings"/>
              </a:rPr>
              <a:t>Remote cores: will incur serialization/deserialization costs, plus network I/O and additional Storm coordination work.</a:t>
            </a:r>
          </a:p>
          <a:p>
            <a:endParaRPr lang="en-US" sz="2000" dirty="0" smtClean="0">
              <a:sym typeface="Wingdings"/>
            </a:endParaRPr>
          </a:p>
          <a:p>
            <a:r>
              <a:rPr lang="en-US" sz="2000" dirty="0" smtClean="0">
                <a:sym typeface="Wingdings"/>
              </a:rPr>
              <a:t>Network I/O bound topology?</a:t>
            </a:r>
          </a:p>
          <a:p>
            <a:pPr lvl="1"/>
            <a:r>
              <a:rPr lang="en-US" sz="1800" dirty="0" smtClean="0">
                <a:sym typeface="Wingdings"/>
              </a:rPr>
              <a:t>Collocate your cores, e.g. try to perform more logical operations per bolt.</a:t>
            </a:r>
          </a:p>
          <a:p>
            <a:pPr lvl="1"/>
            <a:r>
              <a:rPr lang="en-US" sz="1800" dirty="0" smtClean="0">
                <a:sym typeface="Wingdings"/>
              </a:rPr>
              <a:t>Breaks single responsibility principle (SRP) in favor of performance.</a:t>
            </a:r>
          </a:p>
          <a:p>
            <a:endParaRPr lang="en-US" sz="2000" dirty="0" smtClean="0"/>
          </a:p>
          <a:p>
            <a:r>
              <a:rPr lang="en-US" sz="2000" dirty="0" smtClean="0"/>
              <a:t>But </a:t>
            </a:r>
            <a:r>
              <a:rPr lang="en-US" sz="2000" dirty="0"/>
              <a:t>what if </a:t>
            </a:r>
            <a:r>
              <a:rPr lang="en-US" sz="2000" dirty="0" smtClean="0"/>
              <a:t>topology is CPU</a:t>
            </a:r>
            <a:r>
              <a:rPr lang="en-US" sz="2000" dirty="0"/>
              <a:t>-bound </a:t>
            </a:r>
            <a:r>
              <a:rPr lang="en-US" sz="2000" i="1" dirty="0"/>
              <a:t>and</a:t>
            </a:r>
            <a:r>
              <a:rPr lang="en-US" sz="2000" dirty="0"/>
              <a:t> I/O-</a:t>
            </a:r>
            <a:r>
              <a:rPr lang="en-US" sz="2000" dirty="0" smtClean="0"/>
              <a:t>bound </a:t>
            </a:r>
            <a:r>
              <a:rPr lang="en-US" sz="2000" i="1" dirty="0" smtClean="0"/>
              <a:t>and</a:t>
            </a:r>
            <a:r>
              <a:rPr lang="en-US" sz="2000" dirty="0" smtClean="0"/>
              <a:t> …?</a:t>
            </a:r>
            <a:endParaRPr lang="en-US" sz="2000" dirty="0"/>
          </a:p>
          <a:p>
            <a:pPr lvl="1"/>
            <a:r>
              <a:rPr lang="en-US" sz="1600" dirty="0"/>
              <a:t>It becomes very tricky when parts of your topology are CPU-bound, other parts are I/O bound, and other parts are constrained by memory (which has it's own limitations)</a:t>
            </a:r>
            <a:r>
              <a:rPr lang="en-US" sz="1600" dirty="0" smtClean="0"/>
              <a:t>.</a:t>
            </a:r>
          </a:p>
          <a:p>
            <a:pPr lvl="1"/>
            <a:r>
              <a:rPr lang="en-US" sz="1600" dirty="0" smtClean="0">
                <a:sym typeface="Wingdings"/>
              </a:rPr>
              <a:t>Grab a lot of coffee, and good luck!</a:t>
            </a:r>
            <a:endParaRPr lang="en-US" sz="1400" dirty="0">
              <a:sym typeface="Wingdings"/>
            </a:endParaRPr>
          </a:p>
          <a:p>
            <a:pPr marL="0" indent="0">
              <a:buNone/>
            </a:pPr>
            <a:endParaRPr lang="en-US" sz="22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112</a:t>
            </a:fld>
            <a:endParaRPr lang="en-US" dirty="0"/>
          </a:p>
        </p:txBody>
      </p:sp>
    </p:spTree>
    <p:extLst>
      <p:ext uri="{BB962C8B-B14F-4D97-AF65-F5344CB8AC3E}">
        <p14:creationId xmlns:p14="http://schemas.microsoft.com/office/powerpoint/2010/main" val="2818472835"/>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Internal message buffers of Storm (as of 0.9.1)</a:t>
            </a:r>
            <a:endParaRPr lang="en-US" dirty="0"/>
          </a:p>
        </p:txBody>
      </p:sp>
      <p:pic>
        <p:nvPicPr>
          <p:cNvPr id="2" name="Picture 1"/>
          <p:cNvPicPr>
            <a:picLocks noChangeAspect="1"/>
          </p:cNvPicPr>
          <p:nvPr/>
        </p:nvPicPr>
        <p:blipFill>
          <a:blip r:embed="rId2"/>
          <a:stretch>
            <a:fillRect/>
          </a:stretch>
        </p:blipFill>
        <p:spPr>
          <a:xfrm>
            <a:off x="1617347" y="890960"/>
            <a:ext cx="5558881" cy="4148105"/>
          </a:xfrm>
          <a:prstGeom prst="rect">
            <a:avLst/>
          </a:prstGeom>
        </p:spPr>
      </p:pic>
      <p:sp>
        <p:nvSpPr>
          <p:cNvPr id="3" name="TextBox 2"/>
          <p:cNvSpPr txBox="1"/>
          <p:nvPr/>
        </p:nvSpPr>
        <p:spPr>
          <a:xfrm>
            <a:off x="790703" y="6038754"/>
            <a:ext cx="7545655" cy="307777"/>
          </a:xfrm>
          <a:prstGeom prst="rect">
            <a:avLst/>
          </a:prstGeom>
          <a:noFill/>
        </p:spPr>
        <p:txBody>
          <a:bodyPr wrap="none" rtlCol="0">
            <a:spAutoFit/>
          </a:bodyPr>
          <a:lstStyle/>
          <a:p>
            <a:r>
              <a:rPr lang="en-US" sz="1400" dirty="0">
                <a:hlinkClick r:id="rId3"/>
              </a:rPr>
              <a:t>http://www.michael-noll.com/blog/2013/06/21/understanding-storm-internal-message-buffers</a:t>
            </a:r>
            <a:r>
              <a:rPr lang="en-US" sz="1400" dirty="0" smtClean="0">
                <a:hlinkClick r:id="rId3"/>
              </a:rPr>
              <a:t>/</a:t>
            </a:r>
            <a:r>
              <a:rPr lang="en-US" sz="1400" dirty="0" smtClean="0"/>
              <a:t> </a:t>
            </a:r>
          </a:p>
        </p:txBody>
      </p:sp>
      <p:sp>
        <p:nvSpPr>
          <p:cNvPr id="4" name="TextBox 3"/>
          <p:cNvSpPr txBox="1"/>
          <p:nvPr/>
        </p:nvSpPr>
        <p:spPr>
          <a:xfrm>
            <a:off x="738133" y="5352053"/>
            <a:ext cx="7613946" cy="307777"/>
          </a:xfrm>
          <a:prstGeom prst="rect">
            <a:avLst/>
          </a:prstGeom>
          <a:noFill/>
        </p:spPr>
        <p:txBody>
          <a:bodyPr wrap="none" rtlCol="0">
            <a:spAutoFit/>
          </a:bodyPr>
          <a:lstStyle/>
          <a:p>
            <a:r>
              <a:rPr lang="en-US" sz="1400" b="1" i="1" dirty="0" smtClean="0"/>
              <a:t>Update August 2014</a:t>
            </a:r>
            <a:r>
              <a:rPr lang="en-US" sz="1400" i="1" dirty="0" smtClean="0"/>
              <a:t>: </a:t>
            </a:r>
            <a:r>
              <a:rPr lang="en-US" sz="1400" i="1" dirty="0" smtClean="0"/>
              <a:t>This setup may have changed </a:t>
            </a:r>
            <a:r>
              <a:rPr lang="en-US" sz="1400" i="1" dirty="0" smtClean="0"/>
              <a:t>due to recent P&amp;S work in </a:t>
            </a:r>
            <a:r>
              <a:rPr lang="en-US" sz="1400" i="1" dirty="0" smtClean="0">
                <a:hlinkClick r:id="rId4"/>
              </a:rPr>
              <a:t>STORM-297</a:t>
            </a:r>
            <a:r>
              <a:rPr lang="en-US" sz="1400" i="1" dirty="0" smtClean="0"/>
              <a:t>.</a:t>
            </a:r>
          </a:p>
        </p:txBody>
      </p:sp>
    </p:spTree>
    <p:extLst>
      <p:ext uri="{BB962C8B-B14F-4D97-AF65-F5344CB8AC3E}">
        <p14:creationId xmlns:p14="http://schemas.microsoft.com/office/powerpoint/2010/main" val="1502945807"/>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within a Storm cluster</a:t>
            </a:r>
            <a:endParaRPr lang="en-US" dirty="0"/>
          </a:p>
        </p:txBody>
      </p:sp>
      <p:sp>
        <p:nvSpPr>
          <p:cNvPr id="3" name="Content Placeholder 2"/>
          <p:cNvSpPr>
            <a:spLocks noGrp="1"/>
          </p:cNvSpPr>
          <p:nvPr>
            <p:ph idx="1"/>
          </p:nvPr>
        </p:nvSpPr>
        <p:spPr>
          <a:xfrm>
            <a:off x="298463" y="2143228"/>
            <a:ext cx="8572501" cy="4191254"/>
          </a:xfrm>
        </p:spPr>
        <p:txBody>
          <a:bodyPr/>
          <a:lstStyle/>
          <a:p>
            <a:r>
              <a:rPr lang="en-US" sz="1400" b="1" dirty="0" smtClean="0"/>
              <a:t>Intra-worker </a:t>
            </a:r>
            <a:r>
              <a:rPr lang="en-US" sz="1400" dirty="0" smtClean="0"/>
              <a:t>communication: </a:t>
            </a:r>
            <a:r>
              <a:rPr lang="en-US" sz="1400" dirty="0" smtClean="0">
                <a:hlinkClick r:id="rId2"/>
              </a:rPr>
              <a:t>LMAX Disruptor</a:t>
            </a:r>
            <a:r>
              <a:rPr lang="en-US" sz="1400" dirty="0" smtClean="0"/>
              <a:t>   </a:t>
            </a:r>
            <a:r>
              <a:rPr lang="en-US" sz="1400" dirty="0" smtClean="0">
                <a:solidFill>
                  <a:srgbClr val="0061A3"/>
                </a:solidFill>
              </a:rPr>
              <a:t>&lt;&lt;&lt; awesome library!</a:t>
            </a:r>
          </a:p>
          <a:p>
            <a:pPr lvl="1"/>
            <a:r>
              <a:rPr lang="en-US" sz="1200" dirty="0" smtClean="0"/>
              <a:t>Between local threads within the same worker process (JVM), e.g. between local tasks/executors of same topology</a:t>
            </a:r>
          </a:p>
          <a:p>
            <a:pPr lvl="1"/>
            <a:r>
              <a:rPr lang="en-US" sz="1200" dirty="0" smtClean="0"/>
              <a:t>Flow is: emit() -&gt; executor A’s send </a:t>
            </a:r>
            <a:r>
              <a:rPr lang="en-US" sz="1200" dirty="0"/>
              <a:t>buffer </a:t>
            </a:r>
            <a:r>
              <a:rPr lang="en-US" sz="1200" dirty="0" smtClean="0"/>
              <a:t>-&gt; executor B’s receive buffer.</a:t>
            </a:r>
          </a:p>
          <a:p>
            <a:pPr lvl="1"/>
            <a:r>
              <a:rPr lang="en-US" sz="1200" dirty="0" smtClean="0"/>
              <a:t>Does not hit the parent worker’s transfer buffer.  Does not incur serialization because it’s in the same JVM.</a:t>
            </a:r>
          </a:p>
          <a:p>
            <a:r>
              <a:rPr lang="en-US" sz="1400" b="1" dirty="0" smtClean="0"/>
              <a:t>Inter-worker</a:t>
            </a:r>
            <a:r>
              <a:rPr lang="en-US" sz="1400" dirty="0" smtClean="0"/>
              <a:t> communication: </a:t>
            </a:r>
            <a:r>
              <a:rPr lang="en-US" sz="1400" dirty="0" err="1" smtClean="0"/>
              <a:t>Netty</a:t>
            </a:r>
            <a:r>
              <a:rPr lang="en-US" sz="1400" dirty="0" smtClean="0"/>
              <a:t> in Storm 0.9+, </a:t>
            </a:r>
            <a:r>
              <a:rPr lang="en-US" sz="1400" dirty="0" err="1" smtClean="0"/>
              <a:t>ZeroMQ</a:t>
            </a:r>
            <a:r>
              <a:rPr lang="en-US" sz="1400" dirty="0" smtClean="0"/>
              <a:t> in 0.8</a:t>
            </a:r>
          </a:p>
          <a:p>
            <a:pPr lvl="1"/>
            <a:r>
              <a:rPr lang="en-US" sz="1200" dirty="0" smtClean="0"/>
              <a:t>Different JVMs/workers on same machine</a:t>
            </a:r>
          </a:p>
          <a:p>
            <a:pPr lvl="2"/>
            <a:r>
              <a:rPr lang="en-US" sz="1100" dirty="0" smtClean="0"/>
              <a:t>emit</a:t>
            </a:r>
            <a:r>
              <a:rPr lang="en-US" sz="1100" dirty="0"/>
              <a:t>() -&gt; </a:t>
            </a:r>
            <a:r>
              <a:rPr lang="en-US" sz="1100" dirty="0" smtClean="0"/>
              <a:t>exec send buffer -&gt; worker A’s </a:t>
            </a:r>
            <a:r>
              <a:rPr lang="en-US" sz="1100" dirty="0"/>
              <a:t>transfer queue -&gt; </a:t>
            </a:r>
            <a:r>
              <a:rPr lang="en-US" sz="1100" b="1" dirty="0"/>
              <a:t>local socket</a:t>
            </a:r>
            <a:r>
              <a:rPr lang="en-US" sz="1100" dirty="0"/>
              <a:t> -&gt; worker </a:t>
            </a:r>
            <a:r>
              <a:rPr lang="en-US" sz="1100" dirty="0" smtClean="0"/>
              <a:t>B’s </a:t>
            </a:r>
            <a:r>
              <a:rPr lang="en-US" sz="1100" dirty="0" err="1" smtClean="0"/>
              <a:t>recv</a:t>
            </a:r>
            <a:r>
              <a:rPr lang="en-US" sz="1100" dirty="0" smtClean="0"/>
              <a:t> queue </a:t>
            </a:r>
            <a:r>
              <a:rPr lang="en-US" sz="1100" dirty="0"/>
              <a:t>-&gt; exec </a:t>
            </a:r>
            <a:r>
              <a:rPr lang="en-US" sz="1100" dirty="0" err="1" smtClean="0"/>
              <a:t>recv</a:t>
            </a:r>
            <a:r>
              <a:rPr lang="en-US" sz="1100" dirty="0" smtClean="0"/>
              <a:t> buffer</a:t>
            </a:r>
          </a:p>
          <a:p>
            <a:pPr lvl="1"/>
            <a:r>
              <a:rPr lang="en-US" sz="1200" dirty="0"/>
              <a:t>Different machines</a:t>
            </a:r>
            <a:r>
              <a:rPr lang="en-US" sz="1200" dirty="0" smtClean="0"/>
              <a:t>.</a:t>
            </a:r>
          </a:p>
          <a:p>
            <a:pPr lvl="2"/>
            <a:r>
              <a:rPr lang="en-US" sz="1100" dirty="0" smtClean="0"/>
              <a:t>Same as above, but uses a </a:t>
            </a:r>
            <a:r>
              <a:rPr lang="en-US" sz="1100" b="1" dirty="0" smtClean="0"/>
              <a:t>network socket</a:t>
            </a:r>
            <a:r>
              <a:rPr lang="en-US" sz="1100" dirty="0" smtClean="0"/>
              <a:t> and thus also hits the NIC.  Incurs additional latency because of network.</a:t>
            </a:r>
            <a:endParaRPr lang="en-US" sz="1100" dirty="0"/>
          </a:p>
          <a:p>
            <a:pPr lvl="1"/>
            <a:r>
              <a:rPr lang="en-US" sz="1200" dirty="0" smtClean="0"/>
              <a:t>Inter-worker communication incurs serialization overhead (passes JVM boundaries), cf. </a:t>
            </a:r>
            <a:r>
              <a:rPr lang="en-US" sz="1200" dirty="0" smtClean="0">
                <a:hlinkClick r:id="rId3"/>
              </a:rPr>
              <a:t>Storm serialization with Kryo</a:t>
            </a:r>
            <a:endParaRPr lang="en-US" sz="1200" dirty="0" smtClean="0"/>
          </a:p>
          <a:p>
            <a:r>
              <a:rPr lang="en-US" sz="1400" b="1" dirty="0" smtClean="0"/>
              <a:t>Inter</a:t>
            </a:r>
            <a:r>
              <a:rPr lang="en-US" sz="1400" b="1" dirty="0"/>
              <a:t>-topology </a:t>
            </a:r>
            <a:r>
              <a:rPr lang="en-US" sz="1400" dirty="0" smtClean="0"/>
              <a:t>communication:</a:t>
            </a:r>
          </a:p>
          <a:p>
            <a:pPr lvl="1"/>
            <a:r>
              <a:rPr lang="en-US" sz="1200" dirty="0" smtClean="0"/>
              <a:t>Nothing </a:t>
            </a:r>
            <a:r>
              <a:rPr lang="en-US" sz="1200" dirty="0"/>
              <a:t>built into </a:t>
            </a:r>
            <a:r>
              <a:rPr lang="en-US" sz="1200" dirty="0" smtClean="0"/>
              <a:t>Storm – up to you!  Common choices are a </a:t>
            </a:r>
            <a:r>
              <a:rPr lang="en-US" sz="1200" dirty="0"/>
              <a:t>messaging system such as </a:t>
            </a:r>
            <a:r>
              <a:rPr lang="en-US" sz="1200" dirty="0" smtClean="0"/>
              <a:t>Kafka or </a:t>
            </a:r>
            <a:r>
              <a:rPr lang="en-US" sz="1200" dirty="0" err="1" smtClean="0"/>
              <a:t>Redis</a:t>
            </a:r>
            <a:r>
              <a:rPr lang="en-US" sz="1200" dirty="0" smtClean="0"/>
              <a:t>, an RDBMS or NOSQL database, etc.</a:t>
            </a:r>
          </a:p>
          <a:p>
            <a:pPr lvl="1"/>
            <a:r>
              <a:rPr lang="en-US" sz="1200" dirty="0" smtClean="0"/>
              <a:t>Inter-topology communication incurs serialization overhead, details depend on your setup</a:t>
            </a:r>
            <a:endParaRPr lang="en-US" sz="1200" dirty="0"/>
          </a:p>
          <a:p>
            <a:endParaRPr lang="en-US" sz="14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114</a:t>
            </a:fld>
            <a:endParaRPr lang="en-US" dirty="0"/>
          </a:p>
        </p:txBody>
      </p:sp>
      <p:pic>
        <p:nvPicPr>
          <p:cNvPr id="10" name="Picture 2" descr="http://www.michael-noll.com/blog/uploads/Storm_worker-processes_executors_tasks.png"/>
          <p:cNvPicPr>
            <a:picLocks noChangeAspect="1" noChangeArrowheads="1"/>
          </p:cNvPicPr>
          <p:nvPr/>
        </p:nvPicPr>
        <p:blipFill rotWithShape="1">
          <a:blip r:embed="rId4">
            <a:extLst>
              <a:ext uri="{28A0092B-C50C-407E-A947-70E740481C1C}">
                <a14:useLocalDpi xmlns:a14="http://schemas.microsoft.com/office/drawing/2010/main" val="0"/>
              </a:ext>
            </a:extLst>
          </a:blip>
          <a:srcRect t="28307" r="57837"/>
          <a:stretch/>
        </p:blipFill>
        <p:spPr bwMode="auto">
          <a:xfrm>
            <a:off x="1341226" y="986382"/>
            <a:ext cx="1003831" cy="10338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michael-noll.com/blog/uploads/Storm_worker-processes_executors_tasks.png"/>
          <p:cNvPicPr>
            <a:picLocks noChangeAspect="1" noChangeArrowheads="1"/>
          </p:cNvPicPr>
          <p:nvPr/>
        </p:nvPicPr>
        <p:blipFill rotWithShape="1">
          <a:blip r:embed="rId4">
            <a:extLst>
              <a:ext uri="{28A0092B-C50C-407E-A947-70E740481C1C}">
                <a14:useLocalDpi xmlns:a14="http://schemas.microsoft.com/office/drawing/2010/main" val="0"/>
              </a:ext>
            </a:extLst>
          </a:blip>
          <a:srcRect t="28307" r="57837"/>
          <a:stretch/>
        </p:blipFill>
        <p:spPr bwMode="auto">
          <a:xfrm>
            <a:off x="3482364" y="986382"/>
            <a:ext cx="1003831" cy="10338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michael-noll.com/blog/uploads/Storm_worker-processes_executors_tasks.png"/>
          <p:cNvPicPr>
            <a:picLocks noChangeAspect="1" noChangeArrowheads="1"/>
          </p:cNvPicPr>
          <p:nvPr/>
        </p:nvPicPr>
        <p:blipFill rotWithShape="1">
          <a:blip r:embed="rId4">
            <a:extLst>
              <a:ext uri="{28A0092B-C50C-407E-A947-70E740481C1C}">
                <a14:useLocalDpi xmlns:a14="http://schemas.microsoft.com/office/drawing/2010/main" val="0"/>
              </a:ext>
            </a:extLst>
          </a:blip>
          <a:srcRect t="28307" r="57837"/>
          <a:stretch/>
        </p:blipFill>
        <p:spPr bwMode="auto">
          <a:xfrm>
            <a:off x="5623502" y="986382"/>
            <a:ext cx="1003831" cy="1033839"/>
          </a:xfrm>
          <a:prstGeom prst="rect">
            <a:avLst/>
          </a:prstGeom>
          <a:noFill/>
          <a:extLst>
            <a:ext uri="{909E8E84-426E-40dd-AFC4-6F175D3DCCD1}">
              <a14:hiddenFill xmlns:a14="http://schemas.microsoft.com/office/drawing/2010/main">
                <a:solidFill>
                  <a:srgbClr val="FFFFFF"/>
                </a:solidFill>
              </a14:hiddenFill>
            </a:ext>
          </a:extLst>
        </p:spPr>
      </p:pic>
      <p:sp>
        <p:nvSpPr>
          <p:cNvPr id="13" name="Left-Right Arrow 12"/>
          <p:cNvSpPr/>
          <p:nvPr/>
        </p:nvSpPr>
        <p:spPr>
          <a:xfrm>
            <a:off x="2675000" y="1348657"/>
            <a:ext cx="539116" cy="239633"/>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4" name="Left-Right Arrow 13"/>
          <p:cNvSpPr/>
          <p:nvPr/>
        </p:nvSpPr>
        <p:spPr>
          <a:xfrm>
            <a:off x="4804157" y="1375830"/>
            <a:ext cx="539116" cy="239633"/>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extLst>
      <p:ext uri="{BB962C8B-B14F-4D97-AF65-F5344CB8AC3E}">
        <p14:creationId xmlns:p14="http://schemas.microsoft.com/office/powerpoint/2010/main" val="1059345108"/>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Tuning internal message buffers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smtClean="0"/>
              <a:t>Start with the following settings if you think the defaults aren’t adequate</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r>
              <a:rPr lang="en-US" sz="2000" dirty="0" smtClean="0"/>
              <a:t>Helpful references</a:t>
            </a:r>
            <a:endParaRPr lang="en-US" sz="2200" dirty="0" smtClean="0"/>
          </a:p>
          <a:p>
            <a:pPr lvl="1"/>
            <a:r>
              <a:rPr lang="en-US" sz="1800" dirty="0" smtClean="0">
                <a:hlinkClick r:id="rId2"/>
              </a:rPr>
              <a:t>Storm default configuration (defaults.yaml)</a:t>
            </a:r>
            <a:endParaRPr lang="en-US" sz="1800" dirty="0" smtClean="0">
              <a:hlinkClick r:id="rId3"/>
            </a:endParaRPr>
          </a:p>
          <a:p>
            <a:pPr lvl="1"/>
            <a:r>
              <a:rPr lang="en-US" sz="1800" dirty="0" smtClean="0">
                <a:hlinkClick r:id="rId3"/>
              </a:rPr>
              <a:t>Tuning </a:t>
            </a:r>
            <a:r>
              <a:rPr lang="en-US" sz="1800" dirty="0">
                <a:hlinkClick r:id="rId3"/>
              </a:rPr>
              <a:t>and Productionization of Storm</a:t>
            </a:r>
            <a:r>
              <a:rPr lang="en-US" sz="1800" dirty="0"/>
              <a:t>, by Nathan </a:t>
            </a:r>
            <a:r>
              <a:rPr lang="en-US" sz="1800" dirty="0" err="1" smtClean="0"/>
              <a:t>Marz</a:t>
            </a:r>
            <a:endParaRPr lang="en-US" sz="1800" dirty="0" smtClean="0"/>
          </a:p>
          <a:p>
            <a:pPr lvl="1"/>
            <a:r>
              <a:rPr lang="en-US" sz="1800" dirty="0" smtClean="0">
                <a:hlinkClick r:id="rId4"/>
              </a:rPr>
              <a:t>Notes on </a:t>
            </a:r>
            <a:r>
              <a:rPr lang="en-US" sz="1800" dirty="0" err="1" smtClean="0">
                <a:hlinkClick r:id="rId4"/>
              </a:rPr>
              <a:t>Storm+Trident</a:t>
            </a:r>
            <a:r>
              <a:rPr lang="en-US" sz="1800" dirty="0" smtClean="0">
                <a:hlinkClick r:id="rId4"/>
              </a:rPr>
              <a:t> Tuning</a:t>
            </a:r>
            <a:r>
              <a:rPr lang="en-US" sz="1800" dirty="0" smtClean="0"/>
              <a:t>, by Philip </a:t>
            </a:r>
            <a:r>
              <a:rPr lang="en-US" sz="1800" dirty="0" err="1" smtClean="0"/>
              <a:t>Kromer</a:t>
            </a:r>
            <a:endParaRPr lang="en-US" sz="1800" dirty="0"/>
          </a:p>
          <a:p>
            <a:pPr lvl="1"/>
            <a:r>
              <a:rPr lang="en-US" sz="1800" dirty="0" smtClean="0">
                <a:hlinkClick r:id="rId5"/>
              </a:rPr>
              <a:t>Understanding the Internal Message Buffers of </a:t>
            </a:r>
            <a:r>
              <a:rPr lang="en-US" sz="1800" dirty="0" smtClean="0">
                <a:hlinkClick r:id="rId5"/>
              </a:rPr>
              <a:t>Storm</a:t>
            </a:r>
            <a:r>
              <a:rPr lang="en-US" sz="1800" dirty="0"/>
              <a:t>, by </a:t>
            </a:r>
            <a:r>
              <a:rPr lang="en-US" sz="1800" dirty="0" smtClean="0"/>
              <a:t>/me</a:t>
            </a:r>
            <a:endParaRPr lang="en-US" sz="1800" dirty="0" smtClean="0"/>
          </a:p>
        </p:txBody>
      </p:sp>
      <p:sp>
        <p:nvSpPr>
          <p:cNvPr id="5" name="Slide Number Placeholder 4"/>
          <p:cNvSpPr>
            <a:spLocks noGrp="1"/>
          </p:cNvSpPr>
          <p:nvPr>
            <p:ph type="sldNum" sz="quarter" idx="12"/>
          </p:nvPr>
        </p:nvSpPr>
        <p:spPr/>
        <p:txBody>
          <a:bodyPr/>
          <a:lstStyle/>
          <a:p>
            <a:fld id="{407C8B75-4858-41E6-BEC3-A0853FA4AC5B}" type="slidenum">
              <a:rPr lang="en-US" smtClean="0"/>
              <a:pPr/>
              <a:t>115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29211725"/>
              </p:ext>
            </p:extLst>
          </p:nvPr>
        </p:nvGraphicFramePr>
        <p:xfrm>
          <a:off x="996069" y="1628941"/>
          <a:ext cx="7678031" cy="2443479"/>
        </p:xfrm>
        <a:graphic>
          <a:graphicData uri="http://schemas.openxmlformats.org/drawingml/2006/table">
            <a:tbl>
              <a:tblPr firstRow="1" bandRow="1">
                <a:tableStyleId>{5C22544A-7EE6-4342-B048-85BDC9FD1C3A}</a:tableStyleId>
              </a:tblPr>
              <a:tblGrid>
                <a:gridCol w="3964510"/>
                <a:gridCol w="965659"/>
                <a:gridCol w="1124398"/>
                <a:gridCol w="1623464"/>
              </a:tblGrid>
              <a:tr h="370840">
                <a:tc>
                  <a:txBody>
                    <a:bodyPr/>
                    <a:lstStyle/>
                    <a:p>
                      <a:r>
                        <a:rPr lang="en-US" sz="1400" dirty="0" err="1" smtClean="0">
                          <a:latin typeface="Consolas"/>
                          <a:cs typeface="Consolas"/>
                        </a:rPr>
                        <a:t>Config</a:t>
                      </a:r>
                      <a:endParaRPr lang="en-US" sz="1400" dirty="0">
                        <a:latin typeface="Consolas"/>
                        <a:cs typeface="Consolas"/>
                      </a:endParaRPr>
                    </a:p>
                  </a:txBody>
                  <a:tcPr/>
                </a:tc>
                <a:tc>
                  <a:txBody>
                    <a:bodyPr/>
                    <a:lstStyle/>
                    <a:p>
                      <a:r>
                        <a:rPr lang="en-US" sz="1400" dirty="0" smtClean="0"/>
                        <a:t>Default</a:t>
                      </a:r>
                      <a:endParaRPr lang="en-US" sz="1400" dirty="0"/>
                    </a:p>
                  </a:txBody>
                  <a:tcPr/>
                </a:tc>
                <a:tc>
                  <a:txBody>
                    <a:bodyPr/>
                    <a:lstStyle/>
                    <a:p>
                      <a:r>
                        <a:rPr lang="en-US" sz="1400" dirty="0" smtClean="0"/>
                        <a:t>Tuning guess</a:t>
                      </a:r>
                      <a:endParaRPr lang="en-US" sz="1400" dirty="0"/>
                    </a:p>
                  </a:txBody>
                  <a:tcPr/>
                </a:tc>
                <a:tc>
                  <a:txBody>
                    <a:bodyPr/>
                    <a:lstStyle/>
                    <a:p>
                      <a:r>
                        <a:rPr lang="en-US" sz="1400" dirty="0" smtClean="0"/>
                        <a:t>Notes</a:t>
                      </a:r>
                      <a:endParaRPr lang="en-US" sz="1400" dirty="0"/>
                    </a:p>
                  </a:txBody>
                  <a:tcPr/>
                </a:tc>
              </a:tr>
              <a:tr h="370840">
                <a:tc>
                  <a:txBody>
                    <a:bodyPr/>
                    <a:lstStyle/>
                    <a:p>
                      <a:r>
                        <a:rPr lang="en-US" sz="1400" dirty="0" err="1" smtClean="0">
                          <a:latin typeface="Consolas"/>
                          <a:cs typeface="Consolas"/>
                        </a:rPr>
                        <a:t>topology.receiver.buffer.size</a:t>
                      </a:r>
                      <a:endParaRPr lang="en-US" sz="1400" dirty="0">
                        <a:latin typeface="Consolas"/>
                        <a:cs typeface="Consolas"/>
                      </a:endParaRPr>
                    </a:p>
                  </a:txBody>
                  <a:tcPr/>
                </a:tc>
                <a:tc>
                  <a:txBody>
                    <a:bodyPr/>
                    <a:lstStyle/>
                    <a:p>
                      <a:r>
                        <a:rPr lang="en-US" sz="1400" dirty="0" smtClean="0"/>
                        <a:t>8</a:t>
                      </a:r>
                      <a:endParaRPr lang="en-US" sz="1400" dirty="0"/>
                    </a:p>
                  </a:txBody>
                  <a:tcPr/>
                </a:tc>
                <a:tc>
                  <a:txBody>
                    <a:bodyPr/>
                    <a:lstStyle/>
                    <a:p>
                      <a:r>
                        <a:rPr lang="en-US" sz="1400" dirty="0" smtClean="0"/>
                        <a:t>8</a:t>
                      </a:r>
                      <a:endParaRPr lang="en-US" sz="1400" dirty="0"/>
                    </a:p>
                  </a:txBody>
                  <a:tcPr/>
                </a:tc>
                <a:tc>
                  <a:txBody>
                    <a:bodyPr/>
                    <a:lstStyle/>
                    <a:p>
                      <a:endParaRPr lang="en-US" sz="1400" dirty="0"/>
                    </a:p>
                  </a:txBody>
                  <a:tcPr/>
                </a:tc>
              </a:tr>
              <a:tr h="370840">
                <a:tc>
                  <a:txBody>
                    <a:bodyPr/>
                    <a:lstStyle/>
                    <a:p>
                      <a:r>
                        <a:rPr lang="en-US" sz="1400" dirty="0" err="1" smtClean="0">
                          <a:latin typeface="Consolas"/>
                          <a:cs typeface="Consolas"/>
                        </a:rPr>
                        <a:t>topology.transfer.buffer.size</a:t>
                      </a:r>
                      <a:endParaRPr lang="en-US" sz="1400" dirty="0">
                        <a:latin typeface="Consolas"/>
                        <a:cs typeface="Consolas"/>
                      </a:endParaRPr>
                    </a:p>
                  </a:txBody>
                  <a:tcPr/>
                </a:tc>
                <a:tc>
                  <a:txBody>
                    <a:bodyPr/>
                    <a:lstStyle/>
                    <a:p>
                      <a:r>
                        <a:rPr lang="en-US" sz="1400" dirty="0" smtClean="0"/>
                        <a:t>1,024</a:t>
                      </a:r>
                      <a:endParaRPr lang="en-US" sz="1400" dirty="0"/>
                    </a:p>
                  </a:txBody>
                  <a:tcPr/>
                </a:tc>
                <a:tc>
                  <a:txBody>
                    <a:bodyPr/>
                    <a:lstStyle/>
                    <a:p>
                      <a:r>
                        <a:rPr lang="en-US" sz="1400" dirty="0" smtClean="0"/>
                        <a:t>32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Batches</a:t>
                      </a:r>
                      <a:r>
                        <a:rPr lang="en-US" sz="1400" dirty="0" smtClean="0"/>
                        <a:t> of messages</a:t>
                      </a:r>
                      <a:endParaRPr lang="en-US" sz="1400" dirty="0"/>
                    </a:p>
                  </a:txBody>
                  <a:tcPr/>
                </a:tc>
              </a:tr>
              <a:tr h="370840">
                <a:tc>
                  <a:txBody>
                    <a:bodyPr/>
                    <a:lstStyle/>
                    <a:p>
                      <a:r>
                        <a:rPr lang="en-US" sz="1400" dirty="0" err="1" smtClean="0">
                          <a:latin typeface="Consolas"/>
                          <a:cs typeface="Consolas"/>
                        </a:rPr>
                        <a:t>topology.executor.receive.buffer.size</a:t>
                      </a:r>
                      <a:endParaRPr lang="en-US" sz="1400" dirty="0">
                        <a:latin typeface="Consolas"/>
                        <a:cs typeface="Consolas"/>
                      </a:endParaRPr>
                    </a:p>
                  </a:txBody>
                  <a:tcPr/>
                </a:tc>
                <a:tc>
                  <a:txBody>
                    <a:bodyPr/>
                    <a:lstStyle/>
                    <a:p>
                      <a:r>
                        <a:rPr lang="en-US" sz="1400" dirty="0" smtClean="0"/>
                        <a:t>1,024</a:t>
                      </a:r>
                      <a:endParaRPr lang="en-US" sz="1400" dirty="0"/>
                    </a:p>
                  </a:txBody>
                  <a:tcPr/>
                </a:tc>
                <a:tc>
                  <a:txBody>
                    <a:bodyPr/>
                    <a:lstStyle/>
                    <a:p>
                      <a:r>
                        <a:rPr lang="en-US" sz="1400" dirty="0" smtClean="0"/>
                        <a:t>16,384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Batches</a:t>
                      </a:r>
                      <a:r>
                        <a:rPr lang="en-US" sz="1400" dirty="0" smtClean="0"/>
                        <a:t> of messages</a:t>
                      </a:r>
                      <a:endParaRPr lang="en-US" sz="1400" dirty="0"/>
                    </a:p>
                  </a:txBody>
                  <a:tcPr/>
                </a:tc>
              </a:tr>
              <a:tr h="370840">
                <a:tc>
                  <a:txBody>
                    <a:bodyPr/>
                    <a:lstStyle/>
                    <a:p>
                      <a:r>
                        <a:rPr lang="en-US" sz="1400" dirty="0" err="1" smtClean="0">
                          <a:latin typeface="Consolas"/>
                          <a:cs typeface="Consolas"/>
                        </a:rPr>
                        <a:t>topology.executor.send.buffer.size</a:t>
                      </a:r>
                      <a:endParaRPr lang="en-US" sz="1400" dirty="0">
                        <a:latin typeface="Consolas"/>
                        <a:cs typeface="Consolas"/>
                      </a:endParaRPr>
                    </a:p>
                  </a:txBody>
                  <a:tcPr/>
                </a:tc>
                <a:tc>
                  <a:txBody>
                    <a:bodyPr/>
                    <a:lstStyle/>
                    <a:p>
                      <a:r>
                        <a:rPr lang="en-US" sz="1400" dirty="0" smtClean="0"/>
                        <a:t>1,024</a:t>
                      </a:r>
                      <a:endParaRPr lang="en-US" sz="1400" dirty="0"/>
                    </a:p>
                  </a:txBody>
                  <a:tcPr/>
                </a:tc>
                <a:tc>
                  <a:txBody>
                    <a:bodyPr/>
                    <a:lstStyle/>
                    <a:p>
                      <a:r>
                        <a:rPr lang="en-US" sz="1400" dirty="0" smtClean="0"/>
                        <a:t>16,384</a:t>
                      </a:r>
                      <a:endParaRPr lang="en-US" sz="1400" dirty="0"/>
                    </a:p>
                  </a:txBody>
                  <a:tcPr/>
                </a:tc>
                <a:tc>
                  <a:txBody>
                    <a:bodyPr/>
                    <a:lstStyle/>
                    <a:p>
                      <a:r>
                        <a:rPr lang="en-US" sz="1400" i="1" dirty="0" smtClean="0"/>
                        <a:t>Individual</a:t>
                      </a:r>
                      <a:r>
                        <a:rPr lang="en-US" sz="1400" dirty="0" smtClean="0"/>
                        <a:t> messages</a:t>
                      </a:r>
                      <a:endParaRPr lang="en-US" sz="1400" dirty="0"/>
                    </a:p>
                  </a:txBody>
                  <a:tcPr/>
                </a:tc>
              </a:tr>
            </a:tbl>
          </a:graphicData>
        </a:graphic>
      </p:graphicFrame>
    </p:spTree>
    <p:extLst>
      <p:ext uri="{BB962C8B-B14F-4D97-AF65-F5344CB8AC3E}">
        <p14:creationId xmlns:p14="http://schemas.microsoft.com/office/powerpoint/2010/main" val="1425511836"/>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JVM garbage collection and RAM</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smtClean="0"/>
              <a:t>Garbage collection woes</a:t>
            </a:r>
          </a:p>
          <a:p>
            <a:pPr lvl="1"/>
            <a:r>
              <a:rPr lang="en-US" sz="1800" dirty="0"/>
              <a:t>If you are </a:t>
            </a:r>
            <a:r>
              <a:rPr lang="en-US" sz="1800" dirty="0" err="1" smtClean="0"/>
              <a:t>GC’ing</a:t>
            </a:r>
            <a:r>
              <a:rPr lang="en-US" sz="1800" dirty="0" smtClean="0"/>
              <a:t> </a:t>
            </a:r>
            <a:r>
              <a:rPr lang="en-US" sz="1800" dirty="0"/>
              <a:t>too much and failing a lot of tuples (which may be </a:t>
            </a:r>
            <a:r>
              <a:rPr lang="en-US" sz="1800" dirty="0" smtClean="0"/>
              <a:t>in part </a:t>
            </a:r>
            <a:r>
              <a:rPr lang="en-US" sz="1800" dirty="0"/>
              <a:t>due to GCs) it is </a:t>
            </a:r>
            <a:r>
              <a:rPr lang="en-US" sz="1800" dirty="0" smtClean="0"/>
              <a:t>possible </a:t>
            </a:r>
            <a:r>
              <a:rPr lang="en-US" sz="1800" dirty="0"/>
              <a:t>that you are out of </a:t>
            </a:r>
            <a:r>
              <a:rPr lang="en-US" sz="1800" dirty="0" smtClean="0"/>
              <a:t>memory.</a:t>
            </a:r>
          </a:p>
          <a:p>
            <a:pPr lvl="1"/>
            <a:r>
              <a:rPr lang="en-US" sz="1800" dirty="0" smtClean="0"/>
              <a:t>Try to increase </a:t>
            </a:r>
            <a:r>
              <a:rPr lang="en-US" sz="1800" dirty="0"/>
              <a:t>the </a:t>
            </a:r>
            <a:r>
              <a:rPr lang="en-US" sz="1800" dirty="0" smtClean="0"/>
              <a:t>JVM heap size (</a:t>
            </a:r>
            <a:r>
              <a:rPr lang="en-US" sz="1800" dirty="0" smtClean="0">
                <a:latin typeface="Consolas"/>
                <a:cs typeface="Consolas"/>
              </a:rPr>
              <a:t>-</a:t>
            </a:r>
            <a:r>
              <a:rPr lang="en-US" sz="1800" dirty="0" err="1" smtClean="0">
                <a:latin typeface="Consolas"/>
                <a:cs typeface="Consolas"/>
              </a:rPr>
              <a:t>Xmx</a:t>
            </a:r>
            <a:r>
              <a:rPr lang="en-US" sz="1800" dirty="0" smtClean="0"/>
              <a:t>) that </a:t>
            </a:r>
            <a:r>
              <a:rPr lang="en-US" sz="1800" dirty="0"/>
              <a:t>is allocated for each worker</a:t>
            </a:r>
            <a:r>
              <a:rPr lang="en-US" sz="1800" dirty="0" smtClean="0"/>
              <a:t>.</a:t>
            </a:r>
          </a:p>
          <a:p>
            <a:pPr lvl="1"/>
            <a:r>
              <a:rPr lang="en-US" sz="1800" dirty="0" smtClean="0"/>
              <a:t>Try the G1 garbage collector in JDK7u4 and later.</a:t>
            </a:r>
          </a:p>
          <a:p>
            <a:endParaRPr lang="en-US" sz="2000" dirty="0" smtClean="0"/>
          </a:p>
          <a:p>
            <a:r>
              <a:rPr lang="en-US" sz="2000" dirty="0" smtClean="0"/>
              <a:t>But:  A larger JVM heap size is not always better.</a:t>
            </a:r>
          </a:p>
          <a:p>
            <a:pPr lvl="1"/>
            <a:r>
              <a:rPr lang="en-US" sz="1800" dirty="0" smtClean="0"/>
              <a:t>When the </a:t>
            </a:r>
            <a:r>
              <a:rPr lang="en-US" sz="1800" dirty="0"/>
              <a:t>JVM will </a:t>
            </a:r>
            <a:r>
              <a:rPr lang="en-US" sz="1800" dirty="0" smtClean="0"/>
              <a:t>eventually garbage</a:t>
            </a:r>
            <a:r>
              <a:rPr lang="en-US" sz="1800" dirty="0"/>
              <a:t>-collect, </a:t>
            </a:r>
            <a:r>
              <a:rPr lang="en-US" sz="1800" dirty="0" smtClean="0"/>
              <a:t>the GC pause may take much longer for larger heaps.</a:t>
            </a:r>
          </a:p>
          <a:p>
            <a:pPr lvl="1"/>
            <a:r>
              <a:rPr lang="en-US" sz="1800" dirty="0" smtClean="0"/>
              <a:t>Example:  A GC pause will also temporarily stop those threads in Storm that perform the </a:t>
            </a:r>
            <a:r>
              <a:rPr lang="en-US" sz="1800" dirty="0" err="1" smtClean="0"/>
              <a:t>heartbeating</a:t>
            </a:r>
            <a:r>
              <a:rPr lang="en-US" sz="1800" dirty="0" smtClean="0"/>
              <a:t>.  So GC pauses can potentially make Storm think that workers have died, which will trigger “recovery” actions etc.  This can cause cascading effects.</a:t>
            </a:r>
            <a:endParaRPr lang="en-US" sz="16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116</a:t>
            </a:fld>
            <a:endParaRPr lang="en-US" dirty="0"/>
          </a:p>
        </p:txBody>
      </p:sp>
    </p:spTree>
    <p:extLst>
      <p:ext uri="{BB962C8B-B14F-4D97-AF65-F5344CB8AC3E}">
        <p14:creationId xmlns:p14="http://schemas.microsoft.com/office/powerpoint/2010/main" val="2301505102"/>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Rate-limiting topologies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err="1" smtClean="0">
                <a:latin typeface="Consolas"/>
                <a:cs typeface="Consolas"/>
              </a:rPr>
              <a:t>topology.max.spout.pending</a:t>
            </a:r>
            <a:r>
              <a:rPr lang="en-US" sz="2000" i="1" dirty="0" smtClean="0"/>
              <a:t> </a:t>
            </a:r>
          </a:p>
          <a:p>
            <a:pPr lvl="1"/>
            <a:r>
              <a:rPr lang="en-US" sz="1600" dirty="0" smtClean="0"/>
              <a:t>Max number of tuples that can be pending on a single spout task at once. “Pending” means the tuple has either failed or has not been </a:t>
            </a:r>
            <a:r>
              <a:rPr lang="en-US" sz="1600" dirty="0" err="1" smtClean="0"/>
              <a:t>acked</a:t>
            </a:r>
            <a:r>
              <a:rPr lang="en-US" sz="1600" dirty="0" smtClean="0"/>
              <a:t> yet.</a:t>
            </a:r>
          </a:p>
          <a:p>
            <a:pPr lvl="1"/>
            <a:r>
              <a:rPr lang="en-US" sz="1600" dirty="0"/>
              <a:t>Typically, increasing max pending tuples will increase the </a:t>
            </a:r>
            <a:r>
              <a:rPr lang="en-US" sz="1600" dirty="0" smtClean="0"/>
              <a:t>throughput of your topology.  </a:t>
            </a:r>
            <a:r>
              <a:rPr lang="en-US" sz="1600" dirty="0"/>
              <a:t>But in some cases decreasing the value may be required to increase throughput</a:t>
            </a:r>
            <a:r>
              <a:rPr lang="en-US" sz="1600" dirty="0" smtClean="0"/>
              <a:t>.</a:t>
            </a:r>
          </a:p>
          <a:p>
            <a:pPr lvl="1"/>
            <a:r>
              <a:rPr lang="en-US" sz="1600" dirty="0" smtClean="0"/>
              <a:t>Caveats:</a:t>
            </a:r>
          </a:p>
          <a:p>
            <a:pPr lvl="2"/>
            <a:r>
              <a:rPr lang="en-US" sz="1400" dirty="0" smtClean="0"/>
              <a:t>This setting has no effect for unreliable spouts, which don't tag their tuples with a message id.</a:t>
            </a:r>
          </a:p>
          <a:p>
            <a:pPr lvl="2"/>
            <a:r>
              <a:rPr lang="en-US" sz="1400" dirty="0" smtClean="0"/>
              <a:t>For Trident, </a:t>
            </a:r>
            <a:r>
              <a:rPr lang="en-US" sz="1400" dirty="0" err="1" smtClean="0"/>
              <a:t>maxSpoutPending</a:t>
            </a:r>
            <a:r>
              <a:rPr lang="en-US" sz="1400" dirty="0" smtClean="0"/>
              <a:t> refers to the number of pipelined </a:t>
            </a:r>
            <a:r>
              <a:rPr lang="en-US" sz="1400" i="1" dirty="0" smtClean="0"/>
              <a:t>batches</a:t>
            </a:r>
            <a:r>
              <a:rPr lang="en-US" sz="1400" dirty="0" smtClean="0"/>
              <a:t> of tuples.</a:t>
            </a:r>
          </a:p>
          <a:p>
            <a:pPr lvl="3"/>
            <a:r>
              <a:rPr lang="en-US" sz="1200" dirty="0" smtClean="0"/>
              <a:t>Recommended to not setting this parameter very high for Trident topologies (start testing with ~ </a:t>
            </a:r>
            <a:r>
              <a:rPr lang="en-US" sz="1200" dirty="0" smtClean="0">
                <a:latin typeface="Consolas"/>
                <a:cs typeface="Consolas"/>
              </a:rPr>
              <a:t>10</a:t>
            </a:r>
            <a:r>
              <a:rPr lang="en-US" sz="1200" dirty="0" smtClean="0"/>
              <a:t>).</a:t>
            </a:r>
          </a:p>
          <a:p>
            <a:pPr lvl="1"/>
            <a:r>
              <a:rPr lang="en-US" sz="1600" dirty="0" smtClean="0"/>
              <a:t>Primarily used a) to throttle your spouts and b) to make sure your spouts don't emit more than your topology can handle.</a:t>
            </a:r>
          </a:p>
          <a:p>
            <a:pPr lvl="2"/>
            <a:r>
              <a:rPr lang="en-US" sz="1400" dirty="0" smtClean="0"/>
              <a:t>If the complete latency of your topology is increasing then your tuples are getting backed up (bottlenecked) somewhere downstream in the topology.  </a:t>
            </a:r>
          </a:p>
          <a:p>
            <a:pPr lvl="2"/>
            <a:r>
              <a:rPr lang="en-US" sz="1400" dirty="0" smtClean="0"/>
              <a:t>If some tasks run into “OOM: GC overhead limit exceeded” exception, then typically your upstream spouts/bolts are outpacing your downstream bolts.</a:t>
            </a:r>
          </a:p>
          <a:p>
            <a:pPr lvl="1"/>
            <a:r>
              <a:rPr lang="en-US" sz="1400" dirty="0" smtClean="0"/>
              <a:t>Apart from throttling your spouts with this setting you can of course also try to increase the topology’s parallelism (maybe you actually need to combine the two</a:t>
            </a:r>
            <a:r>
              <a:rPr lang="en-US" sz="1600" dirty="0" smtClean="0"/>
              <a:t>).</a:t>
            </a:r>
            <a:endParaRPr lang="en-US" sz="1800"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117</a:t>
            </a:fld>
            <a:endParaRPr lang="en-US" dirty="0"/>
          </a:p>
        </p:txBody>
      </p:sp>
    </p:spTree>
    <p:extLst>
      <p:ext uri="{BB962C8B-B14F-4D97-AF65-F5344CB8AC3E}">
        <p14:creationId xmlns:p14="http://schemas.microsoft.com/office/powerpoint/2010/main" val="2019215702"/>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err="1" smtClean="0">
                <a:sym typeface="Wingdings"/>
              </a:rPr>
              <a:t>Acking</a:t>
            </a:r>
            <a:r>
              <a:rPr lang="en-US" dirty="0" smtClean="0">
                <a:sym typeface="Wingdings"/>
              </a:rPr>
              <a:t> strategies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err="1">
                <a:latin typeface="Consolas"/>
                <a:cs typeface="Consolas"/>
              </a:rPr>
              <a:t>topology.acker.executors</a:t>
            </a:r>
            <a:endParaRPr lang="en-US" sz="2000" dirty="0" smtClean="0">
              <a:latin typeface="Consolas"/>
              <a:cs typeface="Consolas"/>
            </a:endParaRPr>
          </a:p>
          <a:p>
            <a:pPr lvl="1"/>
            <a:r>
              <a:rPr lang="en-US" sz="1800" dirty="0" smtClean="0"/>
              <a:t>Determines </a:t>
            </a:r>
            <a:r>
              <a:rPr lang="en-US" sz="1800" dirty="0"/>
              <a:t>the number of executor threads (or tasks?) that will track tuple trees and detect when a </a:t>
            </a:r>
            <a:r>
              <a:rPr lang="en-US" sz="1800" dirty="0" smtClean="0"/>
              <a:t>tuple </a:t>
            </a:r>
            <a:r>
              <a:rPr lang="en-US" sz="1800" dirty="0"/>
              <a:t>has been fully </a:t>
            </a:r>
            <a:r>
              <a:rPr lang="en-US" sz="1800" dirty="0" smtClean="0"/>
              <a:t>processed.</a:t>
            </a:r>
          </a:p>
          <a:p>
            <a:pPr lvl="1"/>
            <a:r>
              <a:rPr lang="en-US" sz="1800" dirty="0" smtClean="0"/>
              <a:t>Disabling </a:t>
            </a:r>
            <a:r>
              <a:rPr lang="en-US" sz="1800" dirty="0" err="1" smtClean="0"/>
              <a:t>acking</a:t>
            </a:r>
            <a:r>
              <a:rPr lang="en-US" sz="1800" dirty="0" smtClean="0"/>
              <a:t> trades reliability for performance.</a:t>
            </a:r>
          </a:p>
          <a:p>
            <a:pPr lvl="1"/>
            <a:r>
              <a:rPr lang="en-US" sz="1800" dirty="0" smtClean="0"/>
              <a:t>If </a:t>
            </a:r>
            <a:r>
              <a:rPr lang="en-US" sz="1800" dirty="0"/>
              <a:t>you want to </a:t>
            </a:r>
            <a:r>
              <a:rPr lang="en-US" sz="1800" b="1" dirty="0" smtClean="0"/>
              <a:t>enable </a:t>
            </a:r>
            <a:r>
              <a:rPr lang="en-US" sz="1800" dirty="0" err="1" smtClean="0"/>
              <a:t>acking</a:t>
            </a:r>
            <a:r>
              <a:rPr lang="en-US" sz="1800" dirty="0" smtClean="0"/>
              <a:t> </a:t>
            </a:r>
            <a:r>
              <a:rPr lang="en-US" sz="1800" dirty="0"/>
              <a:t>and thus </a:t>
            </a:r>
            <a:r>
              <a:rPr lang="en-US" sz="1800" dirty="0">
                <a:hlinkClick r:id="rId2"/>
              </a:rPr>
              <a:t>guaranteed message processing</a:t>
            </a:r>
            <a:endParaRPr lang="en-US" sz="1800" dirty="0"/>
          </a:p>
          <a:p>
            <a:pPr lvl="2"/>
            <a:r>
              <a:rPr lang="en-US" sz="1600" dirty="0"/>
              <a:t>Rule of thumb: 1 acker/worker </a:t>
            </a:r>
            <a:r>
              <a:rPr lang="en-US" sz="1600" dirty="0" smtClean="0"/>
              <a:t>(which is also the default </a:t>
            </a:r>
            <a:r>
              <a:rPr lang="en-US" sz="1600" dirty="0"/>
              <a:t>in Storm 0.9)</a:t>
            </a:r>
          </a:p>
          <a:p>
            <a:pPr lvl="1"/>
            <a:r>
              <a:rPr lang="en-US" sz="1800" dirty="0" smtClean="0"/>
              <a:t>If </a:t>
            </a:r>
            <a:r>
              <a:rPr lang="en-US" sz="1800" dirty="0"/>
              <a:t>you want to </a:t>
            </a:r>
            <a:r>
              <a:rPr lang="en-US" sz="1800" b="1" dirty="0"/>
              <a:t>disable</a:t>
            </a:r>
            <a:r>
              <a:rPr lang="en-US" sz="1800" dirty="0"/>
              <a:t> </a:t>
            </a:r>
            <a:r>
              <a:rPr lang="en-US" sz="1800" dirty="0" err="1"/>
              <a:t>acking</a:t>
            </a:r>
            <a:r>
              <a:rPr lang="en-US" sz="1800" dirty="0"/>
              <a:t> and thus guaranteed </a:t>
            </a:r>
            <a:r>
              <a:rPr lang="en-US" sz="1800" dirty="0" smtClean="0"/>
              <a:t>message processing</a:t>
            </a:r>
          </a:p>
          <a:p>
            <a:pPr lvl="2"/>
            <a:r>
              <a:rPr lang="en-US" sz="1600" dirty="0" smtClean="0"/>
              <a:t>Set value to </a:t>
            </a:r>
            <a:r>
              <a:rPr lang="en-US" sz="1600" dirty="0" smtClean="0">
                <a:latin typeface="Consolas"/>
                <a:cs typeface="Consolas"/>
              </a:rPr>
              <a:t>0</a:t>
            </a:r>
            <a:r>
              <a:rPr lang="en-US" sz="1600" dirty="0" smtClean="0"/>
              <a:t>.  Here, Storm </a:t>
            </a:r>
            <a:r>
              <a:rPr lang="en-US" sz="1600" dirty="0"/>
              <a:t>will immediately </a:t>
            </a:r>
            <a:r>
              <a:rPr lang="en-US" sz="1600" dirty="0" err="1"/>
              <a:t>ack</a:t>
            </a:r>
            <a:r>
              <a:rPr lang="en-US" sz="1600" dirty="0"/>
              <a:t> tuples as soon as they come off the spout, </a:t>
            </a:r>
            <a:r>
              <a:rPr lang="en-US" sz="1600" dirty="0" smtClean="0"/>
              <a:t>effectively disabling </a:t>
            </a:r>
            <a:r>
              <a:rPr lang="en-US" sz="1600" dirty="0" err="1"/>
              <a:t>acking</a:t>
            </a:r>
            <a:r>
              <a:rPr lang="en-US" sz="1600" dirty="0"/>
              <a:t> </a:t>
            </a:r>
            <a:r>
              <a:rPr lang="en-US" sz="1600" dirty="0" smtClean="0"/>
              <a:t>and </a:t>
            </a:r>
            <a:r>
              <a:rPr lang="en-US" sz="1600" dirty="0"/>
              <a:t>thus </a:t>
            </a:r>
            <a:r>
              <a:rPr lang="en-US" sz="1600" dirty="0" smtClean="0"/>
              <a:t>reliability.</a:t>
            </a:r>
          </a:p>
          <a:p>
            <a:pPr lvl="2"/>
            <a:r>
              <a:rPr lang="en-US" sz="1600" dirty="0" smtClean="0"/>
              <a:t>Note </a:t>
            </a:r>
            <a:r>
              <a:rPr lang="en-US" sz="1600" dirty="0"/>
              <a:t>that there are two additional ways to fine-tune </a:t>
            </a:r>
            <a:r>
              <a:rPr lang="en-US" sz="1600" dirty="0" err="1"/>
              <a:t>acking</a:t>
            </a:r>
            <a:r>
              <a:rPr lang="en-US" sz="1600" dirty="0"/>
              <a:t> behavior, and notably to disable </a:t>
            </a:r>
            <a:r>
              <a:rPr lang="en-US" sz="1600" dirty="0" err="1" smtClean="0"/>
              <a:t>acking</a:t>
            </a:r>
            <a:r>
              <a:rPr lang="en-US" sz="1600" dirty="0" smtClean="0"/>
              <a:t>:</a:t>
            </a:r>
          </a:p>
          <a:p>
            <a:pPr marL="1375664" lvl="3" indent="-342900">
              <a:buClrTx/>
              <a:buSzPct val="100000"/>
              <a:buFont typeface="+mj-lt"/>
              <a:buAutoNum type="arabicPeriod"/>
            </a:pPr>
            <a:r>
              <a:rPr lang="en-US" sz="1400" dirty="0" smtClean="0"/>
              <a:t>Turn </a:t>
            </a:r>
            <a:r>
              <a:rPr lang="en-US" sz="1400" dirty="0"/>
              <a:t>off </a:t>
            </a:r>
            <a:r>
              <a:rPr lang="en-US" sz="1400" dirty="0" err="1"/>
              <a:t>acking</a:t>
            </a:r>
            <a:r>
              <a:rPr lang="en-US" sz="1400" dirty="0"/>
              <a:t> for an individual spout by omitting a message id in the </a:t>
            </a:r>
            <a:r>
              <a:rPr lang="en-US" sz="1400" dirty="0" err="1" smtClean="0">
                <a:latin typeface="Consolas"/>
                <a:cs typeface="Consolas"/>
              </a:rPr>
              <a:t>SpoutOutputCollector.emit</a:t>
            </a:r>
            <a:r>
              <a:rPr lang="en-US" sz="1400" dirty="0">
                <a:latin typeface="Consolas"/>
                <a:cs typeface="Consolas"/>
              </a:rPr>
              <a:t>(</a:t>
            </a:r>
            <a:r>
              <a:rPr lang="en-US" sz="1400" dirty="0" smtClean="0">
                <a:latin typeface="Consolas"/>
                <a:cs typeface="Consolas"/>
              </a:rPr>
              <a:t>)</a:t>
            </a:r>
            <a:r>
              <a:rPr lang="en-US" sz="1400" dirty="0" smtClean="0"/>
              <a:t> </a:t>
            </a:r>
            <a:r>
              <a:rPr lang="en-US" sz="1400" dirty="0"/>
              <a:t>method.</a:t>
            </a:r>
          </a:p>
          <a:p>
            <a:pPr marL="1375664" lvl="3" indent="-342900">
              <a:buClrTx/>
              <a:buSzPct val="100000"/>
              <a:buFont typeface="+mj-lt"/>
              <a:buAutoNum type="arabicPeriod"/>
            </a:pPr>
            <a:r>
              <a:rPr lang="en-US" sz="1400" dirty="0"/>
              <a:t>If you don't care if a particular subset of </a:t>
            </a:r>
            <a:r>
              <a:rPr lang="en-US" sz="1400" dirty="0" smtClean="0"/>
              <a:t>tuples is failed to be processed downstream </a:t>
            </a:r>
            <a:r>
              <a:rPr lang="en-US" sz="1400" dirty="0"/>
              <a:t>in the </a:t>
            </a:r>
            <a:r>
              <a:rPr lang="en-US" sz="1400" dirty="0" smtClean="0"/>
              <a:t>topology, </a:t>
            </a:r>
            <a:r>
              <a:rPr lang="en-US" sz="1400" dirty="0"/>
              <a:t>you can emit them as unanchored tuples.  Since they're not anchored to any spout tuples, they won't cause any spout tuples to fail if they aren't </a:t>
            </a:r>
            <a:r>
              <a:rPr lang="en-US" sz="1400" dirty="0" err="1"/>
              <a:t>acked</a:t>
            </a:r>
            <a:r>
              <a:rPr lang="en-US" sz="1400" dirty="0" smtClean="0"/>
              <a:t>.</a:t>
            </a:r>
            <a:endParaRPr lang="en-US" sz="1400"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118</a:t>
            </a:fld>
            <a:endParaRPr lang="en-US" dirty="0"/>
          </a:p>
        </p:txBody>
      </p:sp>
    </p:spTree>
    <p:extLst>
      <p:ext uri="{BB962C8B-B14F-4D97-AF65-F5344CB8AC3E}">
        <p14:creationId xmlns:p14="http://schemas.microsoft.com/office/powerpoint/2010/main" val="511746434"/>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Miscellaneous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a:t>A worker process is never shared across topologies.</a:t>
            </a:r>
          </a:p>
          <a:p>
            <a:pPr lvl="1"/>
            <a:r>
              <a:rPr lang="en-US" sz="1800" dirty="0">
                <a:sym typeface="Wingdings"/>
              </a:rPr>
              <a:t>If you have Storm configured to run only a single worker on a machine, then you can’t run multiple topologies on that machine.</a:t>
            </a:r>
          </a:p>
          <a:p>
            <a:pPr lvl="1"/>
            <a:r>
              <a:rPr lang="en-US" sz="1800" dirty="0">
                <a:sym typeface="Wingdings"/>
              </a:rPr>
              <a:t>Spare worker capacity can’t be used by other </a:t>
            </a:r>
            <a:r>
              <a:rPr lang="en-US" sz="1800" dirty="0" err="1">
                <a:sym typeface="Wingdings"/>
              </a:rPr>
              <a:t>topos</a:t>
            </a:r>
            <a:r>
              <a:rPr lang="en-US" sz="1800" dirty="0">
                <a:sym typeface="Wingdings"/>
              </a:rPr>
              <a:t>.  All the worker’s child executors and tasks will only ever be used to run code for a single topology.  </a:t>
            </a:r>
          </a:p>
          <a:p>
            <a:endParaRPr lang="en-US" sz="2000" dirty="0" smtClean="0"/>
          </a:p>
          <a:p>
            <a:r>
              <a:rPr lang="en-US" sz="2000" dirty="0" smtClean="0"/>
              <a:t>All executors/tasks on </a:t>
            </a:r>
            <a:r>
              <a:rPr lang="en-US" sz="2000" dirty="0"/>
              <a:t>a worker run in the same </a:t>
            </a:r>
            <a:r>
              <a:rPr lang="en-US" sz="2000" dirty="0" smtClean="0"/>
              <a:t>JVM.</a:t>
            </a:r>
          </a:p>
          <a:p>
            <a:pPr lvl="1"/>
            <a:r>
              <a:rPr lang="en-US" sz="1800" dirty="0" smtClean="0"/>
              <a:t>In some cases – e.g. a </a:t>
            </a:r>
            <a:r>
              <a:rPr lang="en-US" sz="1400" dirty="0" err="1" smtClean="0">
                <a:latin typeface="Consolas"/>
                <a:cs typeface="Consolas"/>
              </a:rPr>
              <a:t>localOrShuffleGrouping</a:t>
            </a:r>
            <a:r>
              <a:rPr lang="en-US" sz="1400" dirty="0" smtClean="0">
                <a:latin typeface="Consolas"/>
                <a:cs typeface="Consolas"/>
              </a:rPr>
              <a:t>()</a:t>
            </a:r>
            <a:r>
              <a:rPr lang="en-US" sz="1400" dirty="0" smtClean="0"/>
              <a:t> </a:t>
            </a:r>
            <a:r>
              <a:rPr lang="en-US" sz="1800" dirty="0" smtClean="0"/>
              <a:t>– this improves performance.</a:t>
            </a:r>
          </a:p>
          <a:p>
            <a:pPr lvl="1"/>
            <a:r>
              <a:rPr lang="en-US" sz="1800" dirty="0" smtClean="0"/>
              <a:t>In other cases this can cause issues.</a:t>
            </a:r>
          </a:p>
          <a:p>
            <a:pPr lvl="2"/>
            <a:r>
              <a:rPr lang="en-US" sz="1600" dirty="0" smtClean="0"/>
              <a:t>If </a:t>
            </a:r>
            <a:r>
              <a:rPr lang="en-US" sz="1600" dirty="0"/>
              <a:t>a task crashes the JVM/worker or causes the JVM to run out of memory, then all other tasks/executors of the worker die, too.</a:t>
            </a:r>
          </a:p>
          <a:p>
            <a:pPr lvl="2"/>
            <a:r>
              <a:rPr lang="en-US" sz="1600" dirty="0" smtClean="0"/>
              <a:t>Some applications may malfunction if they co</a:t>
            </a:r>
            <a:r>
              <a:rPr lang="en-US" sz="1600" dirty="0"/>
              <a:t>-</a:t>
            </a:r>
            <a:r>
              <a:rPr lang="en-US" sz="1600" dirty="0" smtClean="0"/>
              <a:t>exist as </a:t>
            </a:r>
            <a:r>
              <a:rPr lang="en-US" sz="1600" dirty="0"/>
              <a:t>multiple instances </a:t>
            </a:r>
            <a:r>
              <a:rPr lang="en-US" sz="1600" dirty="0" smtClean="0"/>
              <a:t>in the </a:t>
            </a:r>
            <a:r>
              <a:rPr lang="en-US" sz="1600" dirty="0"/>
              <a:t>same </a:t>
            </a:r>
            <a:r>
              <a:rPr lang="en-US" sz="1600" dirty="0" smtClean="0"/>
              <a:t>JVM, e.g. when relying </a:t>
            </a:r>
            <a:r>
              <a:rPr lang="en-US" sz="1600" dirty="0"/>
              <a:t>on static </a:t>
            </a:r>
            <a:r>
              <a:rPr lang="en-US" sz="1600" dirty="0" smtClean="0"/>
              <a:t>variables.</a:t>
            </a:r>
          </a:p>
        </p:txBody>
      </p:sp>
      <p:sp>
        <p:nvSpPr>
          <p:cNvPr id="5" name="Slide Number Placeholder 4"/>
          <p:cNvSpPr>
            <a:spLocks noGrp="1"/>
          </p:cNvSpPr>
          <p:nvPr>
            <p:ph type="sldNum" sz="quarter" idx="12"/>
          </p:nvPr>
        </p:nvSpPr>
        <p:spPr/>
        <p:txBody>
          <a:bodyPr/>
          <a:lstStyle/>
          <a:p>
            <a:fld id="{407C8B75-4858-41E6-BEC3-A0853FA4AC5B}" type="slidenum">
              <a:rPr lang="en-US" smtClean="0"/>
              <a:pPr/>
              <a:t>119</a:t>
            </a:fld>
            <a:endParaRPr lang="en-US" dirty="0"/>
          </a:p>
        </p:txBody>
      </p:sp>
    </p:spTree>
    <p:extLst>
      <p:ext uri="{BB962C8B-B14F-4D97-AF65-F5344CB8AC3E}">
        <p14:creationId xmlns:p14="http://schemas.microsoft.com/office/powerpoint/2010/main" val="2187635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30965" y="1600201"/>
            <a:ext cx="7704013" cy="3755706"/>
            <a:chOff x="1058987" y="1600201"/>
            <a:chExt cx="7704013" cy="3755706"/>
          </a:xfrm>
        </p:grpSpPr>
        <p:pic>
          <p:nvPicPr>
            <p:cNvPr id="9" name="Picture 2" descr="http://www.charlesandhudson.com/archives/nail-gun-f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87" y="1600201"/>
              <a:ext cx="7704013" cy="37557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90826" y="4469490"/>
              <a:ext cx="6840334" cy="523220"/>
            </a:xfrm>
            <a:prstGeom prst="rect">
              <a:avLst/>
            </a:prstGeom>
            <a:solidFill>
              <a:schemeClr val="bg1">
                <a:alpha val="68000"/>
              </a:schemeClr>
            </a:solidFill>
          </p:spPr>
          <p:txBody>
            <a:bodyPr wrap="none" rtlCol="0">
              <a:spAutoFit/>
            </a:bodyPr>
            <a:lstStyle/>
            <a:p>
              <a:r>
                <a:rPr lang="en-US" sz="2800" dirty="0" smtClean="0"/>
                <a:t>But without shooting ourselves in the foot.</a:t>
              </a:r>
              <a:endParaRPr lang="en-US" sz="2800" dirty="0"/>
            </a:p>
          </p:txBody>
        </p:sp>
      </p:grpSp>
    </p:spTree>
    <p:extLst>
      <p:ext uri="{BB962C8B-B14F-4D97-AF65-F5344CB8AC3E}">
        <p14:creationId xmlns:p14="http://schemas.microsoft.com/office/powerpoint/2010/main" val="1749422764"/>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Miscellaneous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smtClean="0"/>
              <a:t>Consider the use of Trident to increase throughput</a:t>
            </a:r>
          </a:p>
          <a:p>
            <a:pPr lvl="1"/>
            <a:r>
              <a:rPr lang="en-US" sz="1800" dirty="0"/>
              <a:t>Trident </a:t>
            </a:r>
            <a:r>
              <a:rPr lang="en-US" sz="1800" dirty="0" smtClean="0"/>
              <a:t>inherently operates on batches of tuples.</a:t>
            </a:r>
          </a:p>
          <a:p>
            <a:pPr lvl="1"/>
            <a:r>
              <a:rPr lang="en-US" sz="1800" dirty="0" smtClean="0"/>
              <a:t>Drawback is typically a higher latency.</a:t>
            </a:r>
          </a:p>
          <a:p>
            <a:pPr lvl="1"/>
            <a:r>
              <a:rPr lang="en-US" sz="1800" dirty="0" smtClean="0"/>
              <a:t>Trident is not covered in this workshop. </a:t>
            </a:r>
            <a:r>
              <a:rPr lang="en-US" sz="1800" dirty="0" smtClean="0">
                <a:sym typeface="Wingdings"/>
              </a:rPr>
              <a:t></a:t>
            </a:r>
          </a:p>
          <a:p>
            <a:pPr lvl="1"/>
            <a:endParaRPr lang="en-US" sz="1800" dirty="0">
              <a:sym typeface="Wingdings"/>
            </a:endParaRPr>
          </a:p>
          <a:p>
            <a:r>
              <a:rPr lang="en-US" sz="2000" dirty="0" smtClean="0">
                <a:sym typeface="Wingdings"/>
              </a:rPr>
              <a:t>Experiment with batching messages/tuples manually</a:t>
            </a:r>
          </a:p>
          <a:p>
            <a:pPr lvl="1"/>
            <a:r>
              <a:rPr lang="en-US" sz="1600" dirty="0" smtClean="0">
                <a:sym typeface="Wingdings"/>
              </a:rPr>
              <a:t>Keep in mind that here a failed tuple actually corresponds to multiple data records.</a:t>
            </a:r>
          </a:p>
          <a:p>
            <a:pPr lvl="1"/>
            <a:r>
              <a:rPr lang="en-US" sz="1600" dirty="0" smtClean="0">
                <a:sym typeface="Wingdings"/>
              </a:rPr>
              <a:t>For instance, if a batch “tuple” fails and gets replayed, all the batched data records will be replayed, which may lead to data duplication.</a:t>
            </a:r>
          </a:p>
          <a:p>
            <a:pPr lvl="1"/>
            <a:r>
              <a:rPr lang="en-US" sz="1600" dirty="0" smtClean="0">
                <a:sym typeface="Wingdings"/>
              </a:rPr>
              <a:t>If you don’t like the idea of manual batching, try Trident!</a:t>
            </a:r>
            <a:endParaRPr lang="en-US" sz="1600" dirty="0" smtClean="0"/>
          </a:p>
        </p:txBody>
      </p:sp>
      <p:sp>
        <p:nvSpPr>
          <p:cNvPr id="5" name="Slide Number Placeholder 4"/>
          <p:cNvSpPr>
            <a:spLocks noGrp="1"/>
          </p:cNvSpPr>
          <p:nvPr>
            <p:ph type="sldNum" sz="quarter" idx="12"/>
          </p:nvPr>
        </p:nvSpPr>
        <p:spPr/>
        <p:txBody>
          <a:bodyPr/>
          <a:lstStyle/>
          <a:p>
            <a:fld id="{407C8B75-4858-41E6-BEC3-A0853FA4AC5B}" type="slidenum">
              <a:rPr lang="en-US" smtClean="0"/>
              <a:pPr/>
              <a:t>120</a:t>
            </a:fld>
            <a:endParaRPr lang="en-US" dirty="0"/>
          </a:p>
        </p:txBody>
      </p:sp>
    </p:spTree>
    <p:extLst>
      <p:ext uri="{BB962C8B-B14F-4D97-AF65-F5344CB8AC3E}">
        <p14:creationId xmlns:p14="http://schemas.microsoft.com/office/powerpoint/2010/main" val="151987789"/>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using Storm with Kafka</a:t>
            </a:r>
            <a:endParaRPr lang="en-US" dirty="0"/>
          </a:p>
        </p:txBody>
      </p:sp>
      <p:sp>
        <p:nvSpPr>
          <p:cNvPr id="3" name="Content Placeholder 2"/>
          <p:cNvSpPr>
            <a:spLocks noGrp="1"/>
          </p:cNvSpPr>
          <p:nvPr>
            <p:ph idx="1"/>
          </p:nvPr>
        </p:nvSpPr>
        <p:spPr>
          <a:xfrm>
            <a:off x="457200" y="1078992"/>
            <a:ext cx="8392472" cy="5255490"/>
          </a:xfrm>
        </p:spPr>
        <p:txBody>
          <a:bodyPr/>
          <a:lstStyle/>
          <a:p>
            <a:r>
              <a:rPr lang="en-US" sz="2000" dirty="0" smtClean="0">
                <a:sym typeface="Wingdings"/>
              </a:rPr>
              <a:t>Storm’s parallelism is controlled by Kafka’s “parallelism”</a:t>
            </a:r>
          </a:p>
          <a:p>
            <a:pPr lvl="1"/>
            <a:r>
              <a:rPr lang="en-US" sz="1800" dirty="0" smtClean="0">
                <a:sym typeface="Wingdings"/>
              </a:rPr>
              <a:t>Set Kafka spout’s parallelism to #partitions of source topic.</a:t>
            </a:r>
          </a:p>
          <a:p>
            <a:r>
              <a:rPr lang="en-US" sz="2000" dirty="0" smtClean="0">
                <a:sym typeface="Wingdings"/>
              </a:rPr>
              <a:t>Other key parameters that determine performance</a:t>
            </a:r>
          </a:p>
          <a:p>
            <a:pPr lvl="1"/>
            <a:r>
              <a:rPr lang="en-US" sz="1800" dirty="0" smtClean="0">
                <a:latin typeface="Consolas"/>
                <a:cs typeface="Consolas"/>
                <a:sym typeface="Wingdings"/>
                <a:hlinkClick r:id="rId2"/>
              </a:rPr>
              <a:t>KafkaConfig.fetchSizeBytes</a:t>
            </a:r>
            <a:r>
              <a:rPr lang="en-US" sz="1800" dirty="0" smtClean="0">
                <a:sym typeface="Wingdings"/>
              </a:rPr>
              <a:t> (default: 1 MB)</a:t>
            </a:r>
            <a:endParaRPr lang="en-US" sz="1800" dirty="0" smtClean="0">
              <a:latin typeface="Consolas"/>
              <a:cs typeface="Consolas"/>
              <a:sym typeface="Wingdings"/>
            </a:endParaRPr>
          </a:p>
          <a:p>
            <a:pPr lvl="1"/>
            <a:r>
              <a:rPr lang="en-US" sz="1800" dirty="0" smtClean="0">
                <a:latin typeface="Consolas"/>
                <a:cs typeface="Consolas"/>
                <a:sym typeface="Wingdings"/>
                <a:hlinkClick r:id="rId2"/>
              </a:rPr>
              <a:t>KafkaConfig.bufferSizeBytes</a:t>
            </a:r>
            <a:r>
              <a:rPr lang="en-US" sz="1800" dirty="0">
                <a:sym typeface="Wingdings"/>
              </a:rPr>
              <a:t> (default: 1 MB)</a:t>
            </a:r>
            <a:endParaRPr lang="en-US" sz="1800" dirty="0">
              <a:latin typeface="Consolas"/>
              <a:cs typeface="Consolas"/>
              <a:sym typeface="Wingdings"/>
            </a:endParaRPr>
          </a:p>
          <a:p>
            <a:pPr lvl="1"/>
            <a:endParaRPr lang="en-US" sz="1800" dirty="0" smtClean="0">
              <a:latin typeface="Consolas"/>
              <a:cs typeface="Consolas"/>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121</a:t>
            </a:fld>
            <a:endParaRPr lang="en-US" dirty="0"/>
          </a:p>
        </p:txBody>
      </p:sp>
    </p:spTree>
    <p:extLst>
      <p:ext uri="{BB962C8B-B14F-4D97-AF65-F5344CB8AC3E}">
        <p14:creationId xmlns:p14="http://schemas.microsoft.com/office/powerpoint/2010/main" val="722087710"/>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smtClean="0">
                <a:sym typeface="Wingdings"/>
              </a:rPr>
              <a:t>TL;DR: Start with this, then measure/improve/repeat</a:t>
            </a:r>
            <a:endParaRPr lang="en-US" dirty="0">
              <a:sym typeface="Wingdings"/>
            </a:endParaRPr>
          </a:p>
        </p:txBody>
      </p:sp>
      <p:sp>
        <p:nvSpPr>
          <p:cNvPr id="3" name="Content Placeholder 2"/>
          <p:cNvSpPr>
            <a:spLocks noGrp="1"/>
          </p:cNvSpPr>
          <p:nvPr>
            <p:ph idx="1"/>
          </p:nvPr>
        </p:nvSpPr>
        <p:spPr/>
        <p:txBody>
          <a:bodyPr/>
          <a:lstStyle/>
          <a:p>
            <a:r>
              <a:rPr lang="en-US" sz="2000" dirty="0" smtClean="0">
                <a:sym typeface="Wingdings"/>
              </a:rPr>
              <a:t>1 worker / machine / topology</a:t>
            </a:r>
          </a:p>
          <a:p>
            <a:pPr lvl="1"/>
            <a:r>
              <a:rPr lang="en-US" sz="1800" dirty="0" smtClean="0">
                <a:sym typeface="Wingdings"/>
              </a:rPr>
              <a:t>Minimize unnecessary network transfer</a:t>
            </a:r>
          </a:p>
          <a:p>
            <a:r>
              <a:rPr lang="en-US" sz="2000" dirty="0" smtClean="0">
                <a:sym typeface="Wingdings"/>
              </a:rPr>
              <a:t>1 acker / worker</a:t>
            </a:r>
          </a:p>
          <a:p>
            <a:pPr lvl="1"/>
            <a:r>
              <a:rPr lang="en-US" sz="1800" dirty="0" smtClean="0">
                <a:sym typeface="Wingdings"/>
              </a:rPr>
              <a:t>This is also the default in Storm 0.9</a:t>
            </a:r>
          </a:p>
          <a:p>
            <a:r>
              <a:rPr lang="en-US" sz="2000" dirty="0" smtClean="0">
                <a:sym typeface="Wingdings"/>
              </a:rPr>
              <a:t>CPU-bound use cases:</a:t>
            </a:r>
          </a:p>
          <a:p>
            <a:pPr lvl="1"/>
            <a:r>
              <a:rPr lang="en-US" sz="1800" dirty="0" smtClean="0">
                <a:sym typeface="Wingdings"/>
              </a:rPr>
              <a:t>1 executor thread / CPU core, to </a:t>
            </a:r>
            <a:r>
              <a:rPr lang="en-US" sz="1800" dirty="0">
                <a:sym typeface="Wingdings"/>
              </a:rPr>
              <a:t>o</a:t>
            </a:r>
            <a:r>
              <a:rPr lang="en-US" sz="1800" dirty="0" smtClean="0">
                <a:sym typeface="Wingdings"/>
              </a:rPr>
              <a:t>ptimize thread and CPU usage</a:t>
            </a:r>
          </a:p>
          <a:p>
            <a:r>
              <a:rPr lang="en-US" sz="2000" dirty="0" smtClean="0">
                <a:sym typeface="Wingdings"/>
              </a:rPr>
              <a:t>I/O-bound use cases:</a:t>
            </a:r>
          </a:p>
          <a:p>
            <a:pPr lvl="1"/>
            <a:r>
              <a:rPr lang="en-US" sz="1800" dirty="0" smtClean="0">
                <a:sym typeface="Wingdings"/>
              </a:rPr>
              <a:t>10-100 executor threads / CPU core</a:t>
            </a:r>
          </a:p>
          <a:p>
            <a:pPr lvl="1"/>
            <a:endParaRPr lang="en-US" sz="1800" dirty="0" smtClean="0">
              <a:sym typeface="Wingdings"/>
            </a:endParaRPr>
          </a:p>
          <a:p>
            <a:endParaRPr lang="en-US" sz="20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122</a:t>
            </a:fld>
            <a:endParaRPr lang="en-US" dirty="0"/>
          </a:p>
        </p:txBody>
      </p:sp>
      <p:sp>
        <p:nvSpPr>
          <p:cNvPr id="4" name="TextBox 3"/>
          <p:cNvSpPr txBox="1"/>
          <p:nvPr/>
        </p:nvSpPr>
        <p:spPr>
          <a:xfrm>
            <a:off x="1607313" y="6062718"/>
            <a:ext cx="5693135" cy="307777"/>
          </a:xfrm>
          <a:prstGeom prst="rect">
            <a:avLst/>
          </a:prstGeom>
          <a:noFill/>
        </p:spPr>
        <p:txBody>
          <a:bodyPr wrap="none" rtlCol="0">
            <a:spAutoFit/>
          </a:bodyPr>
          <a:lstStyle/>
          <a:p>
            <a:r>
              <a:rPr lang="en-US" sz="1400" dirty="0">
                <a:hlinkClick r:id="rId2"/>
              </a:rPr>
              <a:t>http://www.slideshare.net/ptgoetz/scaling-storm-hadoop-summit-</a:t>
            </a:r>
            <a:r>
              <a:rPr lang="en-US" sz="1400" dirty="0" smtClean="0">
                <a:hlinkClick r:id="rId2"/>
              </a:rPr>
              <a:t>2014</a:t>
            </a:r>
            <a:r>
              <a:rPr lang="en-US" sz="1400" dirty="0" smtClean="0"/>
              <a:t> </a:t>
            </a:r>
          </a:p>
        </p:txBody>
      </p:sp>
    </p:spTree>
    <p:extLst>
      <p:ext uri="{BB962C8B-B14F-4D97-AF65-F5344CB8AC3E}">
        <p14:creationId xmlns:p14="http://schemas.microsoft.com/office/powerpoint/2010/main" val="3382058553"/>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5: Playing with Storm using Wirbelsturm</a:t>
            </a:r>
            <a:endParaRPr lang="en-US" dirty="0"/>
          </a:p>
        </p:txBody>
      </p:sp>
      <p:sp>
        <p:nvSpPr>
          <p:cNvPr id="7" name="Text Placeholder 6"/>
          <p:cNvSpPr>
            <a:spLocks noGrp="1"/>
          </p:cNvSpPr>
          <p:nvPr>
            <p:ph type="body" sz="quarter" idx="13"/>
          </p:nvPr>
        </p:nvSpPr>
        <p:spPr/>
        <p:txBody>
          <a:bodyPr/>
          <a:lstStyle/>
          <a:p>
            <a:r>
              <a:rPr lang="en-US" dirty="0" smtClean="0"/>
              <a:t>1-click Storm deployments</a:t>
            </a:r>
          </a:p>
        </p:txBody>
      </p:sp>
      <p:sp>
        <p:nvSpPr>
          <p:cNvPr id="5" name="Slide Number Placeholder 4"/>
          <p:cNvSpPr>
            <a:spLocks noGrp="1"/>
          </p:cNvSpPr>
          <p:nvPr>
            <p:ph type="sldNum" sz="quarter" idx="15"/>
          </p:nvPr>
        </p:nvSpPr>
        <p:spPr/>
        <p:txBody>
          <a:bodyPr/>
          <a:lstStyle/>
          <a:p>
            <a:fld id="{407C8B75-4858-41E6-BEC3-A0853FA4AC5B}" type="slidenum">
              <a:rPr lang="en-US" smtClean="0"/>
              <a:pPr/>
              <a:t>123</a:t>
            </a:fld>
            <a:endParaRPr lang="en-US" dirty="0"/>
          </a:p>
        </p:txBody>
      </p:sp>
    </p:spTree>
    <p:extLst>
      <p:ext uri="{BB962C8B-B14F-4D97-AF65-F5344CB8AC3E}">
        <p14:creationId xmlns:p14="http://schemas.microsoft.com/office/powerpoint/2010/main" val="3672626173"/>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t>
            </a:r>
            <a:r>
              <a:rPr lang="en-US" dirty="0" smtClean="0"/>
              <a:t>Storm via </a:t>
            </a:r>
            <a:r>
              <a:rPr lang="en-US" dirty="0"/>
              <a:t>Wirbelsturm</a:t>
            </a:r>
          </a:p>
        </p:txBody>
      </p:sp>
      <p:sp>
        <p:nvSpPr>
          <p:cNvPr id="3" name="Content Placeholder 2"/>
          <p:cNvSpPr>
            <a:spLocks noGrp="1"/>
          </p:cNvSpPr>
          <p:nvPr>
            <p:ph idx="1"/>
          </p:nvPr>
        </p:nvSpPr>
        <p:spPr>
          <a:xfrm>
            <a:off x="457200" y="3114842"/>
            <a:ext cx="8229600" cy="3219640"/>
          </a:xfrm>
        </p:spPr>
        <p:txBody>
          <a:bodyPr/>
          <a:lstStyle/>
          <a:p>
            <a:r>
              <a:rPr lang="en-US" sz="2000" dirty="0" smtClean="0">
                <a:sym typeface="Wingdings"/>
              </a:rPr>
              <a:t>Written by yours truly</a:t>
            </a:r>
          </a:p>
          <a:p>
            <a:r>
              <a:rPr lang="en-US" sz="1800" dirty="0">
                <a:sym typeface="Wingdings"/>
                <a:hlinkClick r:id="rId2"/>
              </a:rPr>
              <a:t>https://github.com/miguno/wirbelsturm</a:t>
            </a:r>
            <a:r>
              <a:rPr lang="en-US" sz="1800" dirty="0">
                <a:sym typeface="Wingdings"/>
              </a:rPr>
              <a:t> </a:t>
            </a:r>
          </a:p>
        </p:txBody>
      </p:sp>
      <p:sp>
        <p:nvSpPr>
          <p:cNvPr id="5" name="Slide Number Placeholder 4"/>
          <p:cNvSpPr>
            <a:spLocks noGrp="1"/>
          </p:cNvSpPr>
          <p:nvPr>
            <p:ph type="sldNum" sz="quarter" idx="12"/>
          </p:nvPr>
        </p:nvSpPr>
        <p:spPr/>
        <p:txBody>
          <a:bodyPr/>
          <a:lstStyle/>
          <a:p>
            <a:fld id="{407C8B75-4858-41E6-BEC3-A0853FA4AC5B}" type="slidenum">
              <a:rPr lang="en-US" smtClean="0"/>
              <a:pPr/>
              <a:t>124</a:t>
            </a:fld>
            <a:endParaRPr lang="en-US" dirty="0"/>
          </a:p>
        </p:txBody>
      </p:sp>
      <p:sp>
        <p:nvSpPr>
          <p:cNvPr id="8" name="TextBox 7"/>
          <p:cNvSpPr txBox="1"/>
          <p:nvPr/>
        </p:nvSpPr>
        <p:spPr>
          <a:xfrm>
            <a:off x="682460" y="4184389"/>
            <a:ext cx="7497554" cy="1077218"/>
          </a:xfrm>
          <a:prstGeom prst="rect">
            <a:avLst/>
          </a:prstGeom>
          <a:solidFill>
            <a:schemeClr val="tx1"/>
          </a:solidFill>
        </p:spPr>
        <p:txBody>
          <a:bodyPr wrap="square" rtlCol="0">
            <a:spAutoFit/>
          </a:bodyPr>
          <a:lstStyle/>
          <a:p>
            <a:r>
              <a:rPr lang="en-US" sz="1600" dirty="0">
                <a:solidFill>
                  <a:schemeClr val="bg1">
                    <a:lumMod val="85000"/>
                  </a:schemeClr>
                </a:solidFill>
                <a:latin typeface="Consolas"/>
                <a:cs typeface="Consolas"/>
              </a:rPr>
              <a:t>$ </a:t>
            </a:r>
            <a:r>
              <a:rPr lang="en-US" sz="1600" dirty="0" err="1">
                <a:solidFill>
                  <a:schemeClr val="bg1">
                    <a:lumMod val="85000"/>
                  </a:schemeClr>
                </a:solidFill>
                <a:latin typeface="Consolas"/>
                <a:cs typeface="Consolas"/>
              </a:rPr>
              <a:t>git</a:t>
            </a:r>
            <a:r>
              <a:rPr lang="en-US" sz="1600" dirty="0">
                <a:solidFill>
                  <a:schemeClr val="bg1">
                    <a:lumMod val="85000"/>
                  </a:schemeClr>
                </a:solidFill>
                <a:latin typeface="Consolas"/>
                <a:cs typeface="Consolas"/>
              </a:rPr>
              <a:t> clone https://</a:t>
            </a:r>
            <a:r>
              <a:rPr lang="en-US" sz="1600" dirty="0" err="1">
                <a:solidFill>
                  <a:schemeClr val="bg1">
                    <a:lumMod val="85000"/>
                  </a:schemeClr>
                </a:solidFill>
                <a:latin typeface="Consolas"/>
                <a:cs typeface="Consolas"/>
              </a:rPr>
              <a:t>github.com</a:t>
            </a:r>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miguno</a:t>
            </a:r>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wirbelsturm.git</a:t>
            </a:r>
            <a:endParaRPr lang="en-US" sz="1600" dirty="0">
              <a:solidFill>
                <a:schemeClr val="bg1">
                  <a:lumMod val="85000"/>
                </a:schemeClr>
              </a:solidFill>
              <a:latin typeface="Consolas"/>
              <a:cs typeface="Consolas"/>
            </a:endParaRPr>
          </a:p>
          <a:p>
            <a:r>
              <a:rPr lang="en-US" sz="1600" dirty="0">
                <a:solidFill>
                  <a:schemeClr val="bg1">
                    <a:lumMod val="85000"/>
                  </a:schemeClr>
                </a:solidFill>
                <a:latin typeface="Consolas"/>
                <a:cs typeface="Consolas"/>
              </a:rPr>
              <a:t>$ cd </a:t>
            </a:r>
            <a:r>
              <a:rPr lang="en-US" sz="1600" dirty="0" err="1">
                <a:solidFill>
                  <a:schemeClr val="bg1">
                    <a:lumMod val="85000"/>
                  </a:schemeClr>
                </a:solidFill>
                <a:latin typeface="Consolas"/>
                <a:cs typeface="Consolas"/>
              </a:rPr>
              <a:t>wirbelsturm</a:t>
            </a:r>
            <a:endParaRPr lang="en-US" sz="1600" dirty="0">
              <a:solidFill>
                <a:schemeClr val="bg1">
                  <a:lumMod val="85000"/>
                </a:schemeClr>
              </a:solidFill>
              <a:latin typeface="Consolas"/>
              <a:cs typeface="Consolas"/>
            </a:endParaRPr>
          </a:p>
          <a:p>
            <a:r>
              <a:rPr lang="en-US" sz="1600" dirty="0">
                <a:solidFill>
                  <a:schemeClr val="bg1">
                    <a:lumMod val="85000"/>
                  </a:schemeClr>
                </a:solidFill>
                <a:latin typeface="Consolas"/>
                <a:cs typeface="Consolas"/>
              </a:rPr>
              <a:t>$ ./bootstrap</a:t>
            </a:r>
          </a:p>
          <a:p>
            <a:r>
              <a:rPr lang="en-US" sz="1600" dirty="0">
                <a:solidFill>
                  <a:schemeClr val="bg1">
                    <a:lumMod val="85000"/>
                  </a:schemeClr>
                </a:solidFill>
                <a:latin typeface="Consolas"/>
                <a:cs typeface="Consolas"/>
              </a:rPr>
              <a:t>$ vagrant up zookeeper1 nimbus1 supervisor1 supervisor2</a:t>
            </a:r>
          </a:p>
        </p:txBody>
      </p:sp>
      <p:sp>
        <p:nvSpPr>
          <p:cNvPr id="10" name="TextBox 9"/>
          <p:cNvSpPr txBox="1"/>
          <p:nvPr/>
        </p:nvSpPr>
        <p:spPr>
          <a:xfrm>
            <a:off x="1490932" y="5608996"/>
            <a:ext cx="6010529" cy="369332"/>
          </a:xfrm>
          <a:prstGeom prst="rect">
            <a:avLst/>
          </a:prstGeom>
          <a:noFill/>
        </p:spPr>
        <p:txBody>
          <a:bodyPr wrap="none" rtlCol="0">
            <a:spAutoFit/>
          </a:bodyPr>
          <a:lstStyle/>
          <a:p>
            <a:pPr marL="0" lvl="1"/>
            <a:r>
              <a:rPr lang="en-US" dirty="0" smtClean="0">
                <a:sym typeface="Wingdings"/>
              </a:rPr>
              <a:t>(Must </a:t>
            </a:r>
            <a:r>
              <a:rPr lang="en-US" dirty="0">
                <a:sym typeface="Wingdings"/>
              </a:rPr>
              <a:t>have Vagrant 1.6.1+ and </a:t>
            </a:r>
            <a:r>
              <a:rPr lang="en-US" dirty="0" err="1" smtClean="0">
                <a:sym typeface="Wingdings"/>
              </a:rPr>
              <a:t>VirtualBox</a:t>
            </a:r>
            <a:r>
              <a:rPr lang="en-US" dirty="0" smtClean="0">
                <a:sym typeface="Wingdings"/>
              </a:rPr>
              <a:t> 4.3+ </a:t>
            </a:r>
            <a:r>
              <a:rPr lang="en-US" dirty="0">
                <a:sym typeface="Wingdings"/>
              </a:rPr>
              <a:t>installed</a:t>
            </a:r>
            <a:r>
              <a:rPr lang="en-US" dirty="0" smtClean="0">
                <a:sym typeface="Wingdings"/>
              </a:rPr>
              <a:t>.</a:t>
            </a:r>
            <a:r>
              <a:rPr lang="en-US" sz="1400" dirty="0">
                <a:sym typeface="Wingdings"/>
              </a:rPr>
              <a:t>)</a:t>
            </a:r>
            <a:endParaRPr lang="en-US" dirty="0">
              <a:sym typeface="Wingdings"/>
            </a:endParaRPr>
          </a:p>
        </p:txBody>
      </p:sp>
      <p:pic>
        <p:nvPicPr>
          <p:cNvPr id="4" name="Picture 3" descr="Screen Shot 2014-09-15 at 10.0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53" y="1111143"/>
            <a:ext cx="7522003" cy="1706800"/>
          </a:xfrm>
          <a:prstGeom prst="rect">
            <a:avLst/>
          </a:prstGeom>
          <a:ln>
            <a:solidFill>
              <a:schemeClr val="bg1">
                <a:lumMod val="75000"/>
              </a:schemeClr>
            </a:solidFill>
          </a:ln>
        </p:spPr>
      </p:pic>
    </p:spTree>
    <p:extLst>
      <p:ext uri="{BB962C8B-B14F-4D97-AF65-F5344CB8AC3E}">
        <p14:creationId xmlns:p14="http://schemas.microsoft.com/office/powerpoint/2010/main" val="1526919203"/>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Storm via Wirbelsturm</a:t>
            </a:r>
          </a:p>
        </p:txBody>
      </p:sp>
      <p:sp>
        <p:nvSpPr>
          <p:cNvPr id="3" name="Content Placeholder 2"/>
          <p:cNvSpPr>
            <a:spLocks noGrp="1"/>
          </p:cNvSpPr>
          <p:nvPr>
            <p:ph idx="1"/>
          </p:nvPr>
        </p:nvSpPr>
        <p:spPr/>
        <p:txBody>
          <a:bodyPr/>
          <a:lstStyle/>
          <a:p>
            <a:r>
              <a:rPr lang="en-US" sz="2000" dirty="0" smtClean="0">
                <a:sym typeface="Wingdings"/>
              </a:rPr>
              <a:t>By default, the Storm UI runs on </a:t>
            </a:r>
            <a:r>
              <a:rPr lang="en-US" sz="2000" dirty="0" smtClean="0">
                <a:latin typeface="Consolas"/>
                <a:cs typeface="Consolas"/>
                <a:sym typeface="Wingdings"/>
              </a:rPr>
              <a:t>nimbus1</a:t>
            </a:r>
            <a:r>
              <a:rPr lang="en-US" sz="2000" dirty="0" smtClean="0">
                <a:sym typeface="Wingdings"/>
              </a:rPr>
              <a:t> at:</a:t>
            </a:r>
          </a:p>
          <a:p>
            <a:pPr lvl="1"/>
            <a:r>
              <a:rPr lang="en-US" sz="1800" dirty="0">
                <a:sym typeface="Wingdings"/>
                <a:hlinkClick r:id="rId2"/>
              </a:rPr>
              <a:t>http://localhost:28080</a:t>
            </a:r>
            <a:r>
              <a:rPr lang="en-US" sz="1800" dirty="0" smtClean="0">
                <a:sym typeface="Wingdings"/>
                <a:hlinkClick r:id="rId2"/>
              </a:rPr>
              <a:t>/</a:t>
            </a:r>
            <a:r>
              <a:rPr lang="en-US" sz="1800" dirty="0" smtClean="0">
                <a:sym typeface="Wingdings"/>
              </a:rPr>
              <a:t> </a:t>
            </a:r>
          </a:p>
          <a:p>
            <a:pPr lvl="1"/>
            <a:endParaRPr lang="en-US" sz="1800" dirty="0">
              <a:sym typeface="Wingdings"/>
            </a:endParaRPr>
          </a:p>
          <a:p>
            <a:r>
              <a:rPr lang="en-US" sz="2000" dirty="0" smtClean="0">
                <a:sym typeface="Wingdings"/>
              </a:rPr>
              <a:t>You can build and run a topology:</a:t>
            </a:r>
          </a:p>
          <a:p>
            <a:pPr lvl="1"/>
            <a:r>
              <a:rPr lang="en-US" sz="1800" dirty="0" smtClean="0">
                <a:sym typeface="Wingdings"/>
              </a:rPr>
              <a:t>Beyond the scope of this workshop.</a:t>
            </a:r>
          </a:p>
          <a:p>
            <a:pPr lvl="1"/>
            <a:r>
              <a:rPr lang="en-US" sz="1800" dirty="0" smtClean="0">
                <a:sym typeface="Wingdings"/>
              </a:rPr>
              <a:t>Use e.g. an Ansible playbook to submit topologies to make this task simple, easy, and fun.</a:t>
            </a:r>
            <a:endParaRPr lang="en-US" sz="14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125</a:t>
            </a:fld>
            <a:endParaRPr lang="en-US" dirty="0"/>
          </a:p>
        </p:txBody>
      </p:sp>
    </p:spTree>
    <p:extLst>
      <p:ext uri="{BB962C8B-B14F-4D97-AF65-F5344CB8AC3E}">
        <p14:creationId xmlns:p14="http://schemas.microsoft.com/office/powerpoint/2010/main" val="3111869412"/>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I do with Wirbelsturm?</a:t>
            </a:r>
          </a:p>
        </p:txBody>
      </p:sp>
      <p:sp>
        <p:nvSpPr>
          <p:cNvPr id="3" name="Content Placeholder 2"/>
          <p:cNvSpPr>
            <a:spLocks noGrp="1"/>
          </p:cNvSpPr>
          <p:nvPr>
            <p:ph idx="1"/>
          </p:nvPr>
        </p:nvSpPr>
        <p:spPr/>
        <p:txBody>
          <a:bodyPr/>
          <a:lstStyle/>
          <a:p>
            <a:r>
              <a:rPr lang="en-US" sz="2000" dirty="0" smtClean="0">
                <a:sym typeface="Wingdings"/>
              </a:rPr>
              <a:t>Get a first impression of Storm</a:t>
            </a:r>
          </a:p>
          <a:p>
            <a:r>
              <a:rPr lang="en-US" sz="2000" dirty="0" smtClean="0">
                <a:sym typeface="Wingdings"/>
              </a:rPr>
              <a:t>Test-drive your topologies</a:t>
            </a:r>
          </a:p>
          <a:p>
            <a:r>
              <a:rPr lang="en-US" sz="2000" dirty="0" smtClean="0">
                <a:sym typeface="Wingdings"/>
              </a:rPr>
              <a:t>Test failure handling</a:t>
            </a:r>
          </a:p>
          <a:p>
            <a:pPr lvl="1"/>
            <a:r>
              <a:rPr lang="en-US" sz="1800" dirty="0" smtClean="0">
                <a:sym typeface="Wingdings"/>
              </a:rPr>
              <a:t>Stop/kill Nimbus, check what happens to Supervisors.</a:t>
            </a:r>
          </a:p>
          <a:p>
            <a:pPr lvl="1"/>
            <a:r>
              <a:rPr lang="en-US" sz="1800" dirty="0" smtClean="0">
                <a:sym typeface="Wingdings"/>
              </a:rPr>
              <a:t>Stop/kill ZooKeeper instances, check what happens to topology.</a:t>
            </a:r>
          </a:p>
          <a:p>
            <a:r>
              <a:rPr lang="en-US" sz="2000" dirty="0" smtClean="0">
                <a:sym typeface="Wingdings"/>
              </a:rPr>
              <a:t>Use as sandbox environment to test/validate deployments</a:t>
            </a:r>
          </a:p>
          <a:p>
            <a:pPr lvl="1"/>
            <a:r>
              <a:rPr lang="en-US" sz="1800" dirty="0" smtClean="0">
                <a:sym typeface="Wingdings"/>
              </a:rPr>
              <a:t>“What will actually happen when I deactivate this topology?”</a:t>
            </a:r>
          </a:p>
          <a:p>
            <a:pPr lvl="1"/>
            <a:r>
              <a:rPr lang="en-US" sz="1800" dirty="0" smtClean="0">
                <a:sym typeface="Wingdings"/>
              </a:rPr>
              <a:t>“Will my </a:t>
            </a:r>
            <a:r>
              <a:rPr lang="en-US" sz="1800" dirty="0" err="1" smtClean="0">
                <a:sym typeface="Wingdings"/>
              </a:rPr>
              <a:t>Hiera</a:t>
            </a:r>
            <a:r>
              <a:rPr lang="en-US" sz="1800" dirty="0" smtClean="0">
                <a:sym typeface="Wingdings"/>
              </a:rPr>
              <a:t> changes actually work?”</a:t>
            </a:r>
          </a:p>
          <a:p>
            <a:r>
              <a:rPr lang="en-US" sz="2000" dirty="0" smtClean="0">
                <a:sym typeface="Wingdings"/>
              </a:rPr>
              <a:t>Reproduce production issues, share results with </a:t>
            </a:r>
            <a:r>
              <a:rPr lang="en-US" sz="2000" dirty="0" err="1" smtClean="0">
                <a:sym typeface="Wingdings"/>
              </a:rPr>
              <a:t>Dev</a:t>
            </a:r>
            <a:endParaRPr lang="en-US" sz="2000" dirty="0" smtClean="0">
              <a:sym typeface="Wingdings"/>
            </a:endParaRPr>
          </a:p>
          <a:p>
            <a:pPr lvl="1"/>
            <a:r>
              <a:rPr lang="en-US" sz="1800" dirty="0" smtClean="0">
                <a:sym typeface="Wingdings"/>
              </a:rPr>
              <a:t>Also helpful when reporting back to Storm project and mailing lists.</a:t>
            </a:r>
          </a:p>
          <a:p>
            <a:r>
              <a:rPr lang="en-US" sz="2000" dirty="0" smtClean="0">
                <a:sym typeface="Wingdings"/>
              </a:rPr>
              <a:t>Any further cool ideas? </a:t>
            </a:r>
            <a:endParaRPr lang="en-US" sz="20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126</a:t>
            </a:fld>
            <a:endParaRPr lang="en-US" dirty="0"/>
          </a:p>
        </p:txBody>
      </p:sp>
    </p:spTree>
    <p:extLst>
      <p:ext uri="{BB962C8B-B14F-4D97-AF65-F5344CB8AC3E}">
        <p14:creationId xmlns:p14="http://schemas.microsoft.com/office/powerpoint/2010/main" val="125958574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Wrapping up</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127</a:t>
            </a:fld>
            <a:endParaRPr lang="en-US" dirty="0"/>
          </a:p>
        </p:txBody>
      </p:sp>
    </p:spTree>
    <p:extLst>
      <p:ext uri="{BB962C8B-B14F-4D97-AF65-F5344CB8AC3E}">
        <p14:creationId xmlns:p14="http://schemas.microsoft.com/office/powerpoint/2010/main" val="279263691"/>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a:t>
            </a:r>
            <a:r>
              <a:rPr lang="en-US" dirty="0" smtClean="0"/>
              <a:t>go from here</a:t>
            </a:r>
            <a:endParaRPr lang="en-US" dirty="0"/>
          </a:p>
        </p:txBody>
      </p:sp>
      <p:sp>
        <p:nvSpPr>
          <p:cNvPr id="3" name="Content Placeholder 2"/>
          <p:cNvSpPr>
            <a:spLocks noGrp="1"/>
          </p:cNvSpPr>
          <p:nvPr>
            <p:ph idx="1"/>
          </p:nvPr>
        </p:nvSpPr>
        <p:spPr/>
        <p:txBody>
          <a:bodyPr/>
          <a:lstStyle/>
          <a:p>
            <a:r>
              <a:rPr lang="en-US" sz="2000" dirty="0" smtClean="0">
                <a:sym typeface="Wingdings"/>
              </a:rPr>
              <a:t>A few Storm </a:t>
            </a:r>
            <a:r>
              <a:rPr lang="en-US" sz="2000" dirty="0" smtClean="0">
                <a:sym typeface="Wingdings"/>
              </a:rPr>
              <a:t>books </a:t>
            </a:r>
            <a:r>
              <a:rPr lang="en-US" sz="2000" dirty="0" smtClean="0">
                <a:sym typeface="Wingdings"/>
              </a:rPr>
              <a:t>are already available.</a:t>
            </a:r>
            <a:endParaRPr lang="en-US" sz="2000" dirty="0" smtClean="0">
              <a:sym typeface="Wingdings"/>
            </a:endParaRPr>
          </a:p>
          <a:p>
            <a:r>
              <a:rPr lang="en-US" sz="2000" dirty="0" smtClean="0">
                <a:sym typeface="Wingdings"/>
              </a:rPr>
              <a:t>Storm documentation</a:t>
            </a:r>
          </a:p>
          <a:p>
            <a:pPr lvl="1"/>
            <a:r>
              <a:rPr lang="en-US" sz="1600" dirty="0">
                <a:sym typeface="Wingdings"/>
                <a:hlinkClick r:id="rId2"/>
              </a:rPr>
              <a:t>http://storm.incubator.apache.org/documentation/Home.html</a:t>
            </a:r>
            <a:r>
              <a:rPr lang="en-US" sz="1600" dirty="0">
                <a:sym typeface="Wingdings"/>
              </a:rPr>
              <a:t> </a:t>
            </a:r>
            <a:endParaRPr lang="en-US" sz="1600" dirty="0" smtClean="0">
              <a:sym typeface="Wingdings"/>
            </a:endParaRPr>
          </a:p>
          <a:p>
            <a:r>
              <a:rPr lang="en-US" sz="2000" dirty="0" smtClean="0">
                <a:sym typeface="Wingdings"/>
              </a:rPr>
              <a:t>storm-</a:t>
            </a:r>
            <a:r>
              <a:rPr lang="en-US" sz="2000" dirty="0" err="1" smtClean="0">
                <a:sym typeface="Wingdings"/>
              </a:rPr>
              <a:t>kafka</a:t>
            </a:r>
            <a:endParaRPr lang="en-US" sz="2000" dirty="0" smtClean="0">
              <a:sym typeface="Wingdings"/>
            </a:endParaRPr>
          </a:p>
          <a:p>
            <a:pPr lvl="1"/>
            <a:r>
              <a:rPr lang="en-US" sz="1600" dirty="0">
                <a:sym typeface="Wingdings"/>
                <a:hlinkClick r:id="rId3"/>
              </a:rPr>
              <a:t>https://github.com/apache/incubator-storm/tree/master/external/storm-</a:t>
            </a:r>
            <a:r>
              <a:rPr lang="en-US" sz="1600" dirty="0" smtClean="0">
                <a:sym typeface="Wingdings"/>
                <a:hlinkClick r:id="rId3"/>
              </a:rPr>
              <a:t>kafka</a:t>
            </a:r>
            <a:r>
              <a:rPr lang="en-US" sz="1600" dirty="0" smtClean="0">
                <a:sym typeface="Wingdings"/>
              </a:rPr>
              <a:t> </a:t>
            </a:r>
          </a:p>
          <a:p>
            <a:r>
              <a:rPr lang="en-US" sz="2000" dirty="0" smtClean="0">
                <a:sym typeface="Wingdings"/>
              </a:rPr>
              <a:t>Mailing lists</a:t>
            </a:r>
          </a:p>
          <a:p>
            <a:pPr lvl="1"/>
            <a:r>
              <a:rPr lang="en-US" sz="1600" dirty="0">
                <a:sym typeface="Wingdings"/>
                <a:hlinkClick r:id="rId4"/>
              </a:rPr>
              <a:t>http://storm.incubator.apache.org/</a:t>
            </a:r>
            <a:r>
              <a:rPr lang="en-US" sz="1600" dirty="0" smtClean="0">
                <a:sym typeface="Wingdings"/>
                <a:hlinkClick r:id="rId4"/>
              </a:rPr>
              <a:t>community.html</a:t>
            </a:r>
            <a:r>
              <a:rPr lang="en-US" sz="1600" dirty="0" smtClean="0">
                <a:sym typeface="Wingdings"/>
              </a:rPr>
              <a:t> </a:t>
            </a:r>
          </a:p>
          <a:p>
            <a:r>
              <a:rPr lang="en-US" sz="2000" dirty="0" smtClean="0">
                <a:sym typeface="Wingdings"/>
              </a:rPr>
              <a:t>Code examples</a:t>
            </a:r>
          </a:p>
          <a:p>
            <a:pPr lvl="1"/>
            <a:r>
              <a:rPr lang="en-US" sz="1600" dirty="0">
                <a:sym typeface="Wingdings"/>
                <a:hlinkClick r:id="rId5"/>
              </a:rPr>
              <a:t>https://github.com/apache/incubator-storm/tree/master/examples/storm-starter</a:t>
            </a:r>
          </a:p>
          <a:p>
            <a:pPr lvl="1"/>
            <a:r>
              <a:rPr lang="en-US" sz="1600" dirty="0" smtClean="0">
                <a:sym typeface="Wingdings"/>
                <a:hlinkClick r:id="rId5"/>
              </a:rPr>
              <a:t>https</a:t>
            </a:r>
            <a:r>
              <a:rPr lang="en-US" sz="1600" dirty="0">
                <a:sym typeface="Wingdings"/>
                <a:hlinkClick r:id="rId5"/>
              </a:rPr>
              <a:t>://github.com/miguno/kafka-storm-starter</a:t>
            </a:r>
            <a:r>
              <a:rPr lang="en-US" sz="1600" dirty="0" smtClean="0">
                <a:sym typeface="Wingdings"/>
                <a:hlinkClick r:id="rId5"/>
              </a:rPr>
              <a:t>/</a:t>
            </a:r>
            <a:r>
              <a:rPr lang="en-US" sz="1600" dirty="0" smtClean="0">
                <a:sym typeface="Wingdings"/>
              </a:rPr>
              <a:t> </a:t>
            </a:r>
            <a:endParaRPr lang="en-US" sz="1600" dirty="0" smtClean="0">
              <a:sym typeface="Wingdings"/>
            </a:endParaRPr>
          </a:p>
          <a:p>
            <a:r>
              <a:rPr lang="en-US" sz="1800" dirty="0" smtClean="0">
                <a:sym typeface="Wingdings"/>
              </a:rPr>
              <a:t>Related work aka tools that are similar to Storm – try them, too!</a:t>
            </a:r>
          </a:p>
          <a:p>
            <a:pPr lvl="1"/>
            <a:r>
              <a:rPr lang="en-US" sz="1400" dirty="0" smtClean="0">
                <a:sym typeface="Wingdings"/>
                <a:hlinkClick r:id="rId6"/>
              </a:rPr>
              <a:t>Spark Streaming</a:t>
            </a:r>
            <a:endParaRPr lang="en-US" sz="1400" dirty="0" smtClean="0">
              <a:sym typeface="Wingdings"/>
            </a:endParaRPr>
          </a:p>
          <a:p>
            <a:pPr lvl="2"/>
            <a:r>
              <a:rPr lang="en-US" sz="1200" dirty="0" smtClean="0">
                <a:sym typeface="Wingdings"/>
              </a:rPr>
              <a:t>See comparison </a:t>
            </a:r>
            <a:r>
              <a:rPr lang="en-US" sz="1200" dirty="0" smtClean="0">
                <a:sym typeface="Wingdings"/>
                <a:hlinkClick r:id="rId7"/>
              </a:rPr>
              <a:t>Apache Storm vs. Apache Spark Streaming</a:t>
            </a:r>
            <a:r>
              <a:rPr lang="en-US" sz="1200" dirty="0" smtClean="0">
                <a:sym typeface="Wingdings"/>
              </a:rPr>
              <a:t>, by P. Taylor Goetz (Storm committer)</a:t>
            </a:r>
            <a:endParaRPr lang="en-US" sz="12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128</a:t>
            </a:fld>
            <a:endParaRPr lang="en-US" dirty="0"/>
          </a:p>
        </p:txBody>
      </p:sp>
    </p:spTree>
    <p:extLst>
      <p:ext uri="{BB962C8B-B14F-4D97-AF65-F5344CB8AC3E}">
        <p14:creationId xmlns:p14="http://schemas.microsoft.com/office/powerpoint/2010/main" val="1841807027"/>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0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Motivation of Storm</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13</a:t>
            </a:fld>
            <a:endParaRPr lang="en-US" dirty="0"/>
          </a:p>
        </p:txBody>
      </p:sp>
    </p:spTree>
    <p:extLst>
      <p:ext uri="{BB962C8B-B14F-4D97-AF65-F5344CB8AC3E}">
        <p14:creationId xmlns:p14="http://schemas.microsoft.com/office/powerpoint/2010/main" val="3458943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720" y="1828800"/>
            <a:ext cx="7814960" cy="2369880"/>
          </a:xfrm>
          <a:prstGeom prst="rect">
            <a:avLst/>
          </a:prstGeom>
          <a:noFill/>
        </p:spPr>
        <p:txBody>
          <a:bodyPr wrap="none" rtlCol="0">
            <a:spAutoFit/>
          </a:bodyPr>
          <a:lstStyle/>
          <a:p>
            <a:r>
              <a:rPr lang="en-US" sz="2400" i="1" dirty="0">
                <a:solidFill>
                  <a:srgbClr val="3F3F3F"/>
                </a:solidFill>
                <a:latin typeface="Georgia" pitchFamily="18" charset="0"/>
                <a:cs typeface="Times New Roman" pitchFamily="18" charset="0"/>
              </a:rPr>
              <a:t>“Show me your </a:t>
            </a:r>
            <a:r>
              <a:rPr lang="en-US" sz="2400" b="1" i="1" dirty="0">
                <a:solidFill>
                  <a:srgbClr val="3F3F3F"/>
                </a:solidFill>
                <a:latin typeface="Georgia" pitchFamily="18" charset="0"/>
                <a:cs typeface="Times New Roman" pitchFamily="18" charset="0"/>
              </a:rPr>
              <a:t>code</a:t>
            </a:r>
            <a:r>
              <a:rPr lang="en-US" sz="2400" i="1" dirty="0">
                <a:solidFill>
                  <a:srgbClr val="3F3F3F"/>
                </a:solidFill>
                <a:latin typeface="Georgia" pitchFamily="18" charset="0"/>
                <a:cs typeface="Times New Roman" pitchFamily="18" charset="0"/>
              </a:rPr>
              <a:t> and conceal your data </a:t>
            </a:r>
            <a:r>
              <a:rPr lang="en-US" sz="2400" i="1" dirty="0" smtClean="0">
                <a:solidFill>
                  <a:srgbClr val="3F3F3F"/>
                </a:solidFill>
                <a:latin typeface="Georgia" pitchFamily="18" charset="0"/>
                <a:cs typeface="Times New Roman" pitchFamily="18" charset="0"/>
              </a:rPr>
              <a:t>structures,</a:t>
            </a:r>
          </a:p>
          <a:p>
            <a:r>
              <a:rPr lang="en-US" sz="2400" i="1" dirty="0" smtClean="0">
                <a:solidFill>
                  <a:srgbClr val="3F3F3F"/>
                </a:solidFill>
                <a:latin typeface="Georgia" pitchFamily="18" charset="0"/>
                <a:cs typeface="Times New Roman" pitchFamily="18" charset="0"/>
              </a:rPr>
              <a:t>and </a:t>
            </a:r>
            <a:r>
              <a:rPr lang="en-US" sz="2400" i="1" dirty="0">
                <a:solidFill>
                  <a:srgbClr val="3F3F3F"/>
                </a:solidFill>
                <a:latin typeface="Georgia" pitchFamily="18" charset="0"/>
                <a:cs typeface="Times New Roman" pitchFamily="18" charset="0"/>
              </a:rPr>
              <a:t>I shall continue to be </a:t>
            </a:r>
            <a:r>
              <a:rPr lang="en-US" sz="2400" i="1" dirty="0" smtClean="0">
                <a:solidFill>
                  <a:srgbClr val="3F3F3F"/>
                </a:solidFill>
                <a:latin typeface="Georgia" pitchFamily="18" charset="0"/>
                <a:cs typeface="Times New Roman" pitchFamily="18" charset="0"/>
              </a:rPr>
              <a:t>mystified.   Show </a:t>
            </a:r>
            <a:r>
              <a:rPr lang="en-US" sz="2400" i="1" dirty="0">
                <a:solidFill>
                  <a:srgbClr val="3F3F3F"/>
                </a:solidFill>
                <a:latin typeface="Georgia" pitchFamily="18" charset="0"/>
                <a:cs typeface="Times New Roman" pitchFamily="18" charset="0"/>
              </a:rPr>
              <a:t>me </a:t>
            </a:r>
            <a:r>
              <a:rPr lang="en-US" sz="2400" i="1" dirty="0" smtClean="0">
                <a:solidFill>
                  <a:srgbClr val="3F3F3F"/>
                </a:solidFill>
                <a:latin typeface="Georgia" pitchFamily="18" charset="0"/>
                <a:cs typeface="Times New Roman" pitchFamily="18" charset="0"/>
              </a:rPr>
              <a:t>your</a:t>
            </a:r>
          </a:p>
          <a:p>
            <a:r>
              <a:rPr lang="en-US" sz="2400" b="1" i="1" dirty="0" smtClean="0">
                <a:solidFill>
                  <a:srgbClr val="3F3F3F"/>
                </a:solidFill>
                <a:latin typeface="Georgia" pitchFamily="18" charset="0"/>
                <a:cs typeface="Times New Roman" pitchFamily="18" charset="0"/>
              </a:rPr>
              <a:t>data structures</a:t>
            </a:r>
            <a:r>
              <a:rPr lang="en-US" sz="2400" i="1" dirty="0" smtClean="0">
                <a:solidFill>
                  <a:srgbClr val="3F3F3F"/>
                </a:solidFill>
                <a:latin typeface="Georgia" pitchFamily="18" charset="0"/>
                <a:cs typeface="Times New Roman" pitchFamily="18" charset="0"/>
              </a:rPr>
              <a:t>, and </a:t>
            </a:r>
            <a:r>
              <a:rPr lang="en-US" sz="2400" i="1" dirty="0">
                <a:solidFill>
                  <a:srgbClr val="3F3F3F"/>
                </a:solidFill>
                <a:latin typeface="Georgia" pitchFamily="18" charset="0"/>
                <a:cs typeface="Times New Roman" pitchFamily="18" charset="0"/>
              </a:rPr>
              <a:t>I won't usually need your </a:t>
            </a:r>
            <a:r>
              <a:rPr lang="en-US" sz="2400" i="1" dirty="0" smtClean="0">
                <a:solidFill>
                  <a:srgbClr val="3F3F3F"/>
                </a:solidFill>
                <a:latin typeface="Georgia" pitchFamily="18" charset="0"/>
                <a:cs typeface="Times New Roman" pitchFamily="18" charset="0"/>
              </a:rPr>
              <a:t>code;</a:t>
            </a:r>
          </a:p>
          <a:p>
            <a:r>
              <a:rPr lang="en-US" sz="2400" i="1" dirty="0" smtClean="0">
                <a:solidFill>
                  <a:srgbClr val="3F3F3F"/>
                </a:solidFill>
                <a:latin typeface="Georgia" pitchFamily="18" charset="0"/>
                <a:cs typeface="Times New Roman" pitchFamily="18" charset="0"/>
              </a:rPr>
              <a:t>it'll </a:t>
            </a:r>
            <a:r>
              <a:rPr lang="en-US" sz="2400" i="1" dirty="0">
                <a:solidFill>
                  <a:srgbClr val="3F3F3F"/>
                </a:solidFill>
                <a:latin typeface="Georgia" pitchFamily="18" charset="0"/>
                <a:cs typeface="Times New Roman" pitchFamily="18" charset="0"/>
              </a:rPr>
              <a:t>be obvious</a:t>
            </a:r>
            <a:r>
              <a:rPr lang="en-US" sz="2400" i="1" dirty="0" smtClean="0">
                <a:solidFill>
                  <a:srgbClr val="3F3F3F"/>
                </a:solidFill>
                <a:latin typeface="Georgia" pitchFamily="18" charset="0"/>
                <a:cs typeface="Times New Roman" pitchFamily="18" charset="0"/>
              </a:rPr>
              <a:t>.”</a:t>
            </a:r>
          </a:p>
          <a:p>
            <a:endParaRPr lang="en-US" sz="2800" dirty="0">
              <a:solidFill>
                <a:srgbClr val="3F3F3F"/>
              </a:solidFill>
              <a:latin typeface="+mj-lt"/>
              <a:cs typeface="Arial" pitchFamily="34" charset="0"/>
            </a:endParaRPr>
          </a:p>
          <a:p>
            <a:r>
              <a:rPr lang="en-US" sz="2400" dirty="0" smtClean="0">
                <a:solidFill>
                  <a:srgbClr val="3F3F3F"/>
                </a:solidFill>
                <a:latin typeface="+mj-lt"/>
                <a:cs typeface="Arial" pitchFamily="34" charset="0"/>
              </a:rPr>
              <a:t>-- Eric S. Raymond, The Cathedral and the Bazaar</a:t>
            </a:r>
            <a:endParaRPr lang="en-US" sz="2400" dirty="0">
              <a:solidFill>
                <a:srgbClr val="3F3F3F"/>
              </a:solidFill>
              <a:latin typeface="+mj-lt"/>
              <a:cs typeface="Arial" pitchFamily="34" charset="0"/>
            </a:endParaRPr>
          </a:p>
        </p:txBody>
      </p:sp>
    </p:spTree>
    <p:extLst>
      <p:ext uri="{BB962C8B-B14F-4D97-AF65-F5344CB8AC3E}">
        <p14:creationId xmlns:p14="http://schemas.microsoft.com/office/powerpoint/2010/main" val="4322486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773" y="2375996"/>
            <a:ext cx="1646605" cy="923330"/>
          </a:xfrm>
          <a:prstGeom prst="rect">
            <a:avLst/>
          </a:prstGeom>
          <a:noFill/>
        </p:spPr>
        <p:txBody>
          <a:bodyPr wrap="none" rtlCol="0">
            <a:spAutoFit/>
          </a:bodyPr>
          <a:lstStyle/>
          <a:p>
            <a:r>
              <a:rPr lang="en-US" sz="5400" dirty="0">
                <a:solidFill>
                  <a:schemeClr val="accent6"/>
                </a:solidFill>
                <a:latin typeface="+mj-lt"/>
                <a:cs typeface="Arial" pitchFamily="34" charset="0"/>
              </a:rPr>
              <a:t>D</a:t>
            </a:r>
            <a:r>
              <a:rPr lang="en-US" sz="5400" dirty="0" smtClean="0">
                <a:solidFill>
                  <a:schemeClr val="accent6"/>
                </a:solidFill>
                <a:latin typeface="+mj-lt"/>
                <a:cs typeface="Arial" pitchFamily="34" charset="0"/>
              </a:rPr>
              <a:t>ata</a:t>
            </a:r>
            <a:endParaRPr lang="en-US" sz="5400" dirty="0">
              <a:solidFill>
                <a:schemeClr val="accent6"/>
              </a:solidFill>
              <a:latin typeface="+mj-lt"/>
              <a:cs typeface="Arial" pitchFamily="34" charset="0"/>
            </a:endParaRPr>
          </a:p>
        </p:txBody>
      </p:sp>
    </p:spTree>
    <p:extLst>
      <p:ext uri="{BB962C8B-B14F-4D97-AF65-F5344CB8AC3E}">
        <p14:creationId xmlns:p14="http://schemas.microsoft.com/office/powerpoint/2010/main" val="188700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01149" y="990600"/>
            <a:ext cx="6494737" cy="2308324"/>
            <a:chOff x="1901149" y="990600"/>
            <a:chExt cx="6494737" cy="2308324"/>
          </a:xfrm>
        </p:grpSpPr>
        <p:sp>
          <p:nvSpPr>
            <p:cNvPr id="3" name="TextBox 2"/>
            <p:cNvSpPr txBox="1"/>
            <p:nvPr/>
          </p:nvSpPr>
          <p:spPr>
            <a:xfrm>
              <a:off x="1901149" y="990600"/>
              <a:ext cx="3583032" cy="2308324"/>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(1.1.1.1,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(2.2.2.2,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(3.3.3.3,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(4.4.4.4, </a:t>
              </a:r>
              <a:r>
                <a:rPr lang="en-US" sz="2400" dirty="0">
                  <a:solidFill>
                    <a:schemeClr val="accent6"/>
                  </a:solidFill>
                  <a:latin typeface="Consolas" pitchFamily="49" charset="0"/>
                  <a:cs typeface="Consolas" pitchFamily="49" charset="0"/>
                </a:rPr>
                <a:t>“foo.com”</a:t>
              </a:r>
              <a:r>
                <a:rPr lang="en-US" sz="2400" dirty="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(5.5.5.5, </a:t>
              </a:r>
              <a:r>
                <a:rPr lang="en-US" sz="2400" dirty="0">
                  <a:solidFill>
                    <a:schemeClr val="accent6"/>
                  </a:solidFill>
                  <a:latin typeface="Consolas" pitchFamily="49" charset="0"/>
                  <a:cs typeface="Consolas" pitchFamily="49" charset="0"/>
                </a:rPr>
                <a:t>“bar.net”</a:t>
              </a:r>
              <a:r>
                <a:rPr lang="en-US" sz="2400" dirty="0">
                  <a:solidFill>
                    <a:srgbClr val="000000"/>
                  </a:solidFill>
                  <a:latin typeface="Consolas" pitchFamily="49" charset="0"/>
                  <a:cs typeface="Consolas" pitchFamily="49" charset="0"/>
                </a:rPr>
                <a:t>)</a:t>
              </a:r>
            </a:p>
            <a:p>
              <a:endParaRPr lang="en-US" sz="2400" dirty="0">
                <a:solidFill>
                  <a:srgbClr val="000000"/>
                </a:solidFill>
                <a:latin typeface="Consolas" pitchFamily="49" charset="0"/>
                <a:cs typeface="Consolas" pitchFamily="49" charset="0"/>
              </a:endParaRPr>
            </a:p>
          </p:txBody>
        </p:sp>
        <p:sp>
          <p:nvSpPr>
            <p:cNvPr id="9" name="TextBox 8"/>
            <p:cNvSpPr txBox="1"/>
            <p:nvPr/>
          </p:nvSpPr>
          <p:spPr>
            <a:xfrm>
              <a:off x="6172200" y="1371600"/>
              <a:ext cx="2223686" cy="523220"/>
            </a:xfrm>
            <a:prstGeom prst="rect">
              <a:avLst/>
            </a:prstGeom>
            <a:noFill/>
          </p:spPr>
          <p:txBody>
            <a:bodyPr wrap="none" rtlCol="0">
              <a:spAutoFit/>
            </a:bodyPr>
            <a:lstStyle/>
            <a:p>
              <a:r>
                <a:rPr lang="en-US" sz="2800" dirty="0" smtClean="0">
                  <a:solidFill>
                    <a:schemeClr val="bg1">
                      <a:lumMod val="50000"/>
                    </a:schemeClr>
                  </a:solidFill>
                </a:rPr>
                <a:t>DNS queries</a:t>
              </a:r>
              <a:endParaRPr lang="en-US" sz="2800" dirty="0">
                <a:solidFill>
                  <a:schemeClr val="bg1">
                    <a:lumMod val="50000"/>
                  </a:schemeClr>
                </a:solidFill>
              </a:endParaRPr>
            </a:p>
          </p:txBody>
        </p:sp>
      </p:grpSp>
      <p:grpSp>
        <p:nvGrpSpPr>
          <p:cNvPr id="12" name="Group 11"/>
          <p:cNvGrpSpPr/>
          <p:nvPr/>
        </p:nvGrpSpPr>
        <p:grpSpPr>
          <a:xfrm>
            <a:off x="2180028" y="3581400"/>
            <a:ext cx="6059020" cy="2473623"/>
            <a:chOff x="2180028" y="3581400"/>
            <a:chExt cx="6059020" cy="2473623"/>
          </a:xfrm>
        </p:grpSpPr>
        <p:sp>
          <p:nvSpPr>
            <p:cNvPr id="6" name="TextBox 5"/>
            <p:cNvSpPr txBox="1"/>
            <p:nvPr/>
          </p:nvSpPr>
          <p:spPr>
            <a:xfrm>
              <a:off x="2180028" y="4854694"/>
              <a:ext cx="3243196" cy="1200329"/>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 3)</a:t>
              </a:r>
            </a:p>
            <a:p>
              <a:r>
                <a:rPr lang="en-US" sz="2400" dirty="0">
                  <a:solidFill>
                    <a:srgbClr val="000000"/>
                  </a:solidFill>
                  <a:latin typeface="Consolas" pitchFamily="49" charset="0"/>
                  <a:cs typeface="Consolas" pitchFamily="49" charset="0"/>
                </a:rPr>
                <a:t> </a:t>
              </a:r>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 2) )</a:t>
              </a:r>
              <a:endParaRPr lang="en-US" sz="2400" dirty="0">
                <a:solidFill>
                  <a:srgbClr val="000000"/>
                </a:solidFill>
                <a:latin typeface="Consolas" pitchFamily="49" charset="0"/>
                <a:cs typeface="Consolas" pitchFamily="49" charset="0"/>
              </a:endParaRPr>
            </a:p>
            <a:p>
              <a:endParaRPr lang="en-US" sz="2400" dirty="0" smtClean="0">
                <a:solidFill>
                  <a:srgbClr val="000000"/>
                </a:solidFill>
                <a:latin typeface="Consolas" pitchFamily="49" charset="0"/>
                <a:cs typeface="Consolas" pitchFamily="49" charset="0"/>
              </a:endParaRPr>
            </a:p>
          </p:txBody>
        </p:sp>
        <p:sp>
          <p:nvSpPr>
            <p:cNvPr id="8" name="Down Arrow 7"/>
            <p:cNvSpPr/>
            <p:nvPr/>
          </p:nvSpPr>
          <p:spPr>
            <a:xfrm>
              <a:off x="3564267" y="3581400"/>
              <a:ext cx="304800" cy="604897"/>
            </a:xfrm>
            <a:prstGeom prst="downArrow">
              <a:avLst/>
            </a:prstGeom>
            <a:solidFill>
              <a:srgbClr val="080808"/>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TextBox 9"/>
            <p:cNvSpPr txBox="1"/>
            <p:nvPr/>
          </p:nvSpPr>
          <p:spPr>
            <a:xfrm>
              <a:off x="6172200" y="4800600"/>
              <a:ext cx="2066848" cy="954107"/>
            </a:xfrm>
            <a:prstGeom prst="rect">
              <a:avLst/>
            </a:prstGeom>
            <a:noFill/>
          </p:spPr>
          <p:txBody>
            <a:bodyPr wrap="none" rtlCol="0">
              <a:spAutoFit/>
            </a:bodyPr>
            <a:lstStyle/>
            <a:p>
              <a:pPr algn="ctr"/>
              <a:r>
                <a:rPr lang="en-US" sz="2800" dirty="0" smtClean="0">
                  <a:solidFill>
                    <a:schemeClr val="bg1">
                      <a:lumMod val="50000"/>
                    </a:schemeClr>
                  </a:solidFill>
                </a:rPr>
                <a:t>Top queried</a:t>
              </a:r>
            </a:p>
            <a:p>
              <a:pPr algn="ctr"/>
              <a:r>
                <a:rPr lang="en-US" sz="2800" dirty="0" smtClean="0">
                  <a:solidFill>
                    <a:schemeClr val="bg1">
                      <a:lumMod val="50000"/>
                    </a:schemeClr>
                  </a:solidFill>
                </a:rPr>
                <a:t>domains</a:t>
              </a:r>
              <a:endParaRPr lang="en-US" sz="2800" dirty="0">
                <a:solidFill>
                  <a:schemeClr val="bg1">
                    <a:lumMod val="50000"/>
                  </a:schemeClr>
                </a:solidFill>
              </a:endParaRPr>
            </a:p>
          </p:txBody>
        </p:sp>
      </p:grpSp>
      <p:sp>
        <p:nvSpPr>
          <p:cNvPr id="13" name="TextBox 12"/>
          <p:cNvSpPr txBox="1"/>
          <p:nvPr/>
        </p:nvSpPr>
        <p:spPr>
          <a:xfrm>
            <a:off x="3314997" y="3298924"/>
            <a:ext cx="755335" cy="1323439"/>
          </a:xfrm>
          <a:prstGeom prst="rect">
            <a:avLst/>
          </a:prstGeom>
          <a:solidFill>
            <a:schemeClr val="bg1"/>
          </a:solidFill>
        </p:spPr>
        <p:txBody>
          <a:bodyPr wrap="none" rtlCol="0">
            <a:spAutoFit/>
          </a:bodyPr>
          <a:lstStyle/>
          <a:p>
            <a:r>
              <a:rPr lang="en-US" sz="8000" dirty="0" smtClean="0">
                <a:solidFill>
                  <a:srgbClr val="080808"/>
                </a:solidFill>
              </a:rPr>
              <a:t>?</a:t>
            </a:r>
            <a:endParaRPr lang="en-US" sz="8000" dirty="0">
              <a:solidFill>
                <a:srgbClr val="080808"/>
              </a:solidFill>
            </a:endParaRPr>
          </a:p>
        </p:txBody>
      </p:sp>
      <p:sp>
        <p:nvSpPr>
          <p:cNvPr id="14" name="Title 2"/>
          <p:cNvSpPr txBox="1">
            <a:spLocks/>
          </p:cNvSpPr>
          <p:nvPr/>
        </p:nvSpPr>
        <p:spPr>
          <a:xfrm>
            <a:off x="1038225" y="304800"/>
            <a:ext cx="7953375" cy="762000"/>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r>
              <a:rPr lang="en-US" dirty="0" err="1" smtClean="0"/>
              <a:t>WordCount</a:t>
            </a:r>
            <a:r>
              <a:rPr lang="en-US" dirty="0" smtClean="0"/>
              <a:t> example</a:t>
            </a:r>
            <a:endParaRPr lang="en-US" dirty="0"/>
          </a:p>
        </p:txBody>
      </p:sp>
    </p:spTree>
    <p:extLst>
      <p:ext uri="{BB962C8B-B14F-4D97-AF65-F5344CB8AC3E}">
        <p14:creationId xmlns:p14="http://schemas.microsoft.com/office/powerpoint/2010/main" val="227087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360" y="2362200"/>
            <a:ext cx="3244799" cy="923330"/>
          </a:xfrm>
          <a:prstGeom prst="rect">
            <a:avLst/>
          </a:prstGeom>
          <a:noFill/>
        </p:spPr>
        <p:txBody>
          <a:bodyPr wrap="none" rtlCol="0">
            <a:spAutoFit/>
          </a:bodyPr>
          <a:lstStyle/>
          <a:p>
            <a:r>
              <a:rPr lang="en-US" sz="5400" i="1" dirty="0">
                <a:solidFill>
                  <a:srgbClr val="00549F"/>
                </a:solidFill>
                <a:latin typeface="Georgia" pitchFamily="18" charset="0"/>
                <a:cs typeface="Arial" pitchFamily="34" charset="0"/>
              </a:rPr>
              <a:t>F</a:t>
            </a:r>
            <a:r>
              <a:rPr lang="en-US" sz="5400" i="1" dirty="0" smtClean="0">
                <a:solidFill>
                  <a:srgbClr val="00549F"/>
                </a:solidFill>
                <a:latin typeface="Georgia" pitchFamily="18" charset="0"/>
                <a:cs typeface="Arial" pitchFamily="34" charset="0"/>
              </a:rPr>
              <a:t>unctions</a:t>
            </a:r>
            <a:endParaRPr lang="en-US" sz="5400" i="1" dirty="0">
              <a:solidFill>
                <a:srgbClr val="00549F"/>
              </a:solidFill>
              <a:latin typeface="Georgia" pitchFamily="18" charset="0"/>
              <a:cs typeface="Arial" pitchFamily="34" charset="0"/>
            </a:endParaRPr>
          </a:p>
        </p:txBody>
      </p:sp>
      <p:sp>
        <p:nvSpPr>
          <p:cNvPr id="5" name="TextBox 4"/>
          <p:cNvSpPr txBox="1"/>
          <p:nvPr/>
        </p:nvSpPr>
        <p:spPr>
          <a:xfrm>
            <a:off x="1950560" y="2133600"/>
            <a:ext cx="5410200" cy="1754326"/>
          </a:xfrm>
          <a:prstGeom prst="rect">
            <a:avLst/>
          </a:prstGeom>
          <a:solidFill>
            <a:schemeClr val="bg1"/>
          </a:solidFill>
        </p:spPr>
        <p:txBody>
          <a:bodyPr wrap="square" rtlCol="0">
            <a:spAutoFit/>
          </a:bodyPr>
          <a:lstStyle/>
          <a:p>
            <a:pPr algn="ctr"/>
            <a:r>
              <a:rPr lang="en-US" sz="5400" dirty="0" smtClean="0">
                <a:solidFill>
                  <a:srgbClr val="3F3F3F"/>
                </a:solidFill>
                <a:latin typeface="+mj-lt"/>
                <a:cs typeface="Arial" pitchFamily="34" charset="0"/>
              </a:rPr>
              <a:t>Functional</a:t>
            </a:r>
          </a:p>
          <a:p>
            <a:pPr algn="ctr"/>
            <a:r>
              <a:rPr lang="en-US" sz="5400" dirty="0" smtClean="0">
                <a:solidFill>
                  <a:srgbClr val="3F3F3F"/>
                </a:solidFill>
                <a:latin typeface="+mj-lt"/>
                <a:cs typeface="Arial" pitchFamily="34" charset="0"/>
              </a:rPr>
              <a:t>Programming</a:t>
            </a:r>
            <a:endParaRPr lang="en-US" sz="5400" dirty="0">
              <a:solidFill>
                <a:srgbClr val="3F3F3F"/>
              </a:solidFill>
              <a:latin typeface="+mj-lt"/>
              <a:cs typeface="Arial" pitchFamily="34" charset="0"/>
            </a:endParaRPr>
          </a:p>
        </p:txBody>
      </p:sp>
    </p:spTree>
    <p:extLst>
      <p:ext uri="{BB962C8B-B14F-4D97-AF65-F5344CB8AC3E}">
        <p14:creationId xmlns:p14="http://schemas.microsoft.com/office/powerpoint/2010/main" val="2688385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01149" y="304800"/>
            <a:ext cx="6494737" cy="2308324"/>
            <a:chOff x="1901149" y="990600"/>
            <a:chExt cx="6494737" cy="2308324"/>
          </a:xfrm>
        </p:grpSpPr>
        <p:sp>
          <p:nvSpPr>
            <p:cNvPr id="3" name="TextBox 2"/>
            <p:cNvSpPr txBox="1"/>
            <p:nvPr/>
          </p:nvSpPr>
          <p:spPr>
            <a:xfrm>
              <a:off x="1901149" y="990600"/>
              <a:ext cx="4262705" cy="2308324"/>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 (1.1.1.1,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  (2.2.2.2,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  (3.3.3.3,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  (4.4.4.4, </a:t>
              </a:r>
              <a:r>
                <a:rPr lang="en-US" sz="2400" dirty="0">
                  <a:solidFill>
                    <a:schemeClr val="accent6"/>
                  </a:solidFill>
                  <a:latin typeface="Consolas" pitchFamily="49" charset="0"/>
                  <a:cs typeface="Consolas" pitchFamily="49" charset="0"/>
                </a:rPr>
                <a:t>“foo.com”</a:t>
              </a:r>
              <a:r>
                <a:rPr lang="en-US" sz="2400" dirty="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  (5.5.5.5, </a:t>
              </a:r>
              <a:r>
                <a:rPr lang="en-US" sz="2400" dirty="0">
                  <a:solidFill>
                    <a:schemeClr val="accent6"/>
                  </a:solidFill>
                  <a:latin typeface="Consolas" pitchFamily="49" charset="0"/>
                  <a:cs typeface="Consolas" pitchFamily="49" charset="0"/>
                </a:rPr>
                <a:t>“bar.net</a:t>
              </a:r>
              <a:r>
                <a:rPr lang="en-US" sz="2400" dirty="0" smtClean="0">
                  <a:solidFill>
                    <a:schemeClr val="accent6"/>
                  </a:solidFill>
                  <a:latin typeface="Consolas" pitchFamily="49" charset="0"/>
                  <a:cs typeface="Consolas" pitchFamily="49" charset="0"/>
                </a:rPr>
                <a:t>”</a:t>
              </a:r>
              <a:r>
                <a:rPr lang="en-US" sz="2400" dirty="0" smtClean="0">
                  <a:solidFill>
                    <a:srgbClr val="000000"/>
                  </a:solidFill>
                  <a:latin typeface="Consolas" pitchFamily="49" charset="0"/>
                  <a:cs typeface="Consolas" pitchFamily="49" charset="0"/>
                </a:rPr>
                <a:t>) )</a:t>
              </a:r>
              <a:endParaRPr lang="en-US" sz="2400" dirty="0">
                <a:solidFill>
                  <a:srgbClr val="000000"/>
                </a:solidFill>
                <a:latin typeface="Consolas" pitchFamily="49" charset="0"/>
                <a:cs typeface="Consolas" pitchFamily="49" charset="0"/>
              </a:endParaRPr>
            </a:p>
            <a:p>
              <a:endParaRPr lang="en-US" sz="2400" dirty="0">
                <a:solidFill>
                  <a:srgbClr val="000000"/>
                </a:solidFill>
                <a:latin typeface="Consolas" pitchFamily="49" charset="0"/>
                <a:cs typeface="Consolas" pitchFamily="49" charset="0"/>
              </a:endParaRPr>
            </a:p>
          </p:txBody>
        </p:sp>
        <p:sp>
          <p:nvSpPr>
            <p:cNvPr id="9" name="TextBox 8"/>
            <p:cNvSpPr txBox="1"/>
            <p:nvPr/>
          </p:nvSpPr>
          <p:spPr>
            <a:xfrm>
              <a:off x="6172200" y="1371600"/>
              <a:ext cx="2223686" cy="523220"/>
            </a:xfrm>
            <a:prstGeom prst="rect">
              <a:avLst/>
            </a:prstGeom>
            <a:noFill/>
          </p:spPr>
          <p:txBody>
            <a:bodyPr wrap="none" rtlCol="0">
              <a:spAutoFit/>
            </a:bodyPr>
            <a:lstStyle/>
            <a:p>
              <a:r>
                <a:rPr lang="en-US" sz="2800" dirty="0" smtClean="0">
                  <a:solidFill>
                    <a:schemeClr val="bg1">
                      <a:lumMod val="50000"/>
                    </a:schemeClr>
                  </a:solidFill>
                </a:rPr>
                <a:t>DNS queries</a:t>
              </a:r>
              <a:endParaRPr lang="en-US" sz="2800" dirty="0">
                <a:solidFill>
                  <a:schemeClr val="bg1">
                    <a:lumMod val="50000"/>
                  </a:schemeClr>
                </a:solidFill>
              </a:endParaRPr>
            </a:p>
          </p:txBody>
        </p:sp>
      </p:grpSp>
      <p:grpSp>
        <p:nvGrpSpPr>
          <p:cNvPr id="2" name="Group 1"/>
          <p:cNvGrpSpPr/>
          <p:nvPr/>
        </p:nvGrpSpPr>
        <p:grpSpPr>
          <a:xfrm>
            <a:off x="1901149" y="2384486"/>
            <a:ext cx="5791970" cy="1265911"/>
            <a:chOff x="1901149" y="2384486"/>
            <a:chExt cx="5791970" cy="1265911"/>
          </a:xfrm>
        </p:grpSpPr>
        <p:sp>
          <p:nvSpPr>
            <p:cNvPr id="14" name="TextBox 13"/>
            <p:cNvSpPr txBox="1"/>
            <p:nvPr/>
          </p:nvSpPr>
          <p:spPr>
            <a:xfrm>
              <a:off x="1901149" y="2819400"/>
              <a:ext cx="5791970" cy="830997"/>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 </a:t>
              </a:r>
              <a:r>
                <a:rPr lang="en-US" sz="2400" dirty="0">
                  <a:solidFill>
                    <a:schemeClr val="accent6"/>
                  </a:solidFill>
                  <a:latin typeface="Consolas" pitchFamily="49" charset="0"/>
                  <a:cs typeface="Consolas" pitchFamily="49" charset="0"/>
                </a:rPr>
                <a:t>“foo.com</a:t>
              </a:r>
              <a:r>
                <a:rPr lang="en-US" sz="2400" dirty="0" smtClean="0">
                  <a:solidFill>
                    <a:schemeClr val="accent6"/>
                  </a:solidFill>
                  <a:latin typeface="Consolas" pitchFamily="49" charset="0"/>
                  <a:cs typeface="Consolas" pitchFamily="49" charset="0"/>
                </a:rPr>
                <a:t>”</a:t>
              </a:r>
              <a:r>
                <a:rPr lang="en-US" sz="2400" dirty="0" smtClean="0">
                  <a:solidFill>
                    <a:srgbClr val="000000"/>
                  </a:solidFill>
                  <a:latin typeface="Consolas" pitchFamily="49" charset="0"/>
                  <a:cs typeface="Consolas" pitchFamily="49" charset="0"/>
                </a:rPr>
                <a:t>,</a:t>
              </a:r>
            </a:p>
            <a:p>
              <a:r>
                <a:rPr lang="en-US" sz="2400" dirty="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a:t>
              </a:r>
              <a:r>
                <a:rPr lang="en-US" sz="2400" dirty="0">
                  <a:solidFill>
                    <a:schemeClr val="accent6"/>
                  </a:solidFill>
                  <a:latin typeface="Consolas" pitchFamily="49" charset="0"/>
                  <a:cs typeface="Consolas" pitchFamily="49" charset="0"/>
                </a:rPr>
                <a:t>foo.com</a:t>
              </a:r>
              <a:r>
                <a:rPr lang="en-US" sz="2400" dirty="0" smtClean="0">
                  <a:solidFill>
                    <a:schemeClr val="accent6"/>
                  </a:solidFill>
                  <a:latin typeface="Consolas" pitchFamily="49" charset="0"/>
                  <a:cs typeface="Consolas" pitchFamily="49" charset="0"/>
                </a:rPr>
                <a:t>”</a:t>
              </a:r>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a:t>
              </a:r>
              <a:endParaRPr lang="en-US" sz="2400" dirty="0">
                <a:solidFill>
                  <a:srgbClr val="000000"/>
                </a:solidFill>
                <a:latin typeface="Consolas" pitchFamily="49" charset="0"/>
                <a:cs typeface="Consolas" pitchFamily="49" charset="0"/>
              </a:endParaRPr>
            </a:p>
          </p:txBody>
        </p:sp>
        <p:sp>
          <p:nvSpPr>
            <p:cNvPr id="16" name="Down Arrow 15"/>
            <p:cNvSpPr/>
            <p:nvPr/>
          </p:nvSpPr>
          <p:spPr>
            <a:xfrm>
              <a:off x="3540265" y="2384486"/>
              <a:ext cx="304800" cy="302449"/>
            </a:xfrm>
            <a:prstGeom prst="downArrow">
              <a:avLst/>
            </a:prstGeom>
            <a:solidFill>
              <a:srgbClr val="080808"/>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 name="Group 3"/>
          <p:cNvGrpSpPr/>
          <p:nvPr/>
        </p:nvGrpSpPr>
        <p:grpSpPr>
          <a:xfrm>
            <a:off x="1924825" y="3886200"/>
            <a:ext cx="5622052" cy="904103"/>
            <a:chOff x="1924825" y="3733800"/>
            <a:chExt cx="5622052" cy="904103"/>
          </a:xfrm>
        </p:grpSpPr>
        <p:sp>
          <p:nvSpPr>
            <p:cNvPr id="15" name="TextBox 14"/>
            <p:cNvSpPr txBox="1"/>
            <p:nvPr/>
          </p:nvSpPr>
          <p:spPr>
            <a:xfrm>
              <a:off x="1924825" y="4176238"/>
              <a:ext cx="5622052" cy="461665"/>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 -&gt; 2,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 -&gt; 3}</a:t>
              </a:r>
              <a:endParaRPr lang="en-US" sz="2400" dirty="0">
                <a:solidFill>
                  <a:srgbClr val="000000"/>
                </a:solidFill>
                <a:latin typeface="Consolas" pitchFamily="49" charset="0"/>
                <a:cs typeface="Consolas" pitchFamily="49" charset="0"/>
              </a:endParaRPr>
            </a:p>
          </p:txBody>
        </p:sp>
        <p:sp>
          <p:nvSpPr>
            <p:cNvPr id="17" name="Down Arrow 16"/>
            <p:cNvSpPr/>
            <p:nvPr/>
          </p:nvSpPr>
          <p:spPr>
            <a:xfrm>
              <a:off x="3540265" y="3733800"/>
              <a:ext cx="304800" cy="302449"/>
            </a:xfrm>
            <a:prstGeom prst="downArrow">
              <a:avLst/>
            </a:prstGeom>
            <a:solidFill>
              <a:srgbClr val="080808"/>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 name="Group 4"/>
          <p:cNvGrpSpPr/>
          <p:nvPr/>
        </p:nvGrpSpPr>
        <p:grpSpPr>
          <a:xfrm>
            <a:off x="1901149" y="5010551"/>
            <a:ext cx="3243196" cy="1542649"/>
            <a:chOff x="1901149" y="4780665"/>
            <a:chExt cx="3243196" cy="1542649"/>
          </a:xfrm>
        </p:grpSpPr>
        <p:sp>
          <p:nvSpPr>
            <p:cNvPr id="6" name="TextBox 5"/>
            <p:cNvSpPr txBox="1"/>
            <p:nvPr/>
          </p:nvSpPr>
          <p:spPr>
            <a:xfrm>
              <a:off x="1901149" y="5122985"/>
              <a:ext cx="3243196" cy="1200329"/>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 3)</a:t>
              </a:r>
            </a:p>
            <a:p>
              <a:r>
                <a:rPr lang="en-US" sz="2400" dirty="0">
                  <a:solidFill>
                    <a:srgbClr val="000000"/>
                  </a:solidFill>
                  <a:latin typeface="Consolas" pitchFamily="49" charset="0"/>
                  <a:cs typeface="Consolas" pitchFamily="49" charset="0"/>
                </a:rPr>
                <a:t> </a:t>
              </a:r>
              <a:r>
                <a:rPr lang="en-US" sz="2400" dirty="0" smtClean="0">
                  <a:solidFill>
                    <a:srgbClr val="000000"/>
                  </a:solidFill>
                  <a:latin typeface="Consolas" pitchFamily="49" charset="0"/>
                  <a:cs typeface="Consolas" pitchFamily="49" charset="0"/>
                </a:rPr>
                <a:t>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 2) )</a:t>
              </a:r>
              <a:endParaRPr lang="en-US" sz="2400" dirty="0">
                <a:solidFill>
                  <a:srgbClr val="000000"/>
                </a:solidFill>
                <a:latin typeface="Consolas" pitchFamily="49" charset="0"/>
                <a:cs typeface="Consolas" pitchFamily="49" charset="0"/>
              </a:endParaRPr>
            </a:p>
            <a:p>
              <a:endParaRPr lang="en-US" sz="2400" dirty="0" smtClean="0">
                <a:solidFill>
                  <a:srgbClr val="000000"/>
                </a:solidFill>
                <a:latin typeface="Consolas" pitchFamily="49" charset="0"/>
                <a:cs typeface="Consolas" pitchFamily="49" charset="0"/>
              </a:endParaRPr>
            </a:p>
          </p:txBody>
        </p:sp>
        <p:sp>
          <p:nvSpPr>
            <p:cNvPr id="18" name="Down Arrow 17"/>
            <p:cNvSpPr/>
            <p:nvPr/>
          </p:nvSpPr>
          <p:spPr>
            <a:xfrm>
              <a:off x="3540265" y="4780665"/>
              <a:ext cx="304800" cy="302449"/>
            </a:xfrm>
            <a:prstGeom prst="downArrow">
              <a:avLst/>
            </a:prstGeom>
            <a:solidFill>
              <a:srgbClr val="080808"/>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9" name="TextBox 18"/>
          <p:cNvSpPr txBox="1"/>
          <p:nvPr/>
        </p:nvSpPr>
        <p:spPr>
          <a:xfrm>
            <a:off x="7968219" y="2735759"/>
            <a:ext cx="399468" cy="769441"/>
          </a:xfrm>
          <a:prstGeom prst="rect">
            <a:avLst/>
          </a:prstGeom>
          <a:noFill/>
        </p:spPr>
        <p:txBody>
          <a:bodyPr wrap="none" rtlCol="0">
            <a:spAutoFit/>
          </a:bodyPr>
          <a:lstStyle/>
          <a:p>
            <a:r>
              <a:rPr lang="en-US" sz="4400" b="1" i="1" dirty="0" smtClean="0">
                <a:solidFill>
                  <a:srgbClr val="0070C0"/>
                </a:solidFill>
                <a:latin typeface="Georgia" pitchFamily="18" charset="0"/>
              </a:rPr>
              <a:t>f</a:t>
            </a:r>
            <a:endParaRPr lang="en-US" sz="4400" b="1" i="1" dirty="0">
              <a:solidFill>
                <a:srgbClr val="0070C0"/>
              </a:solidFill>
              <a:latin typeface="Georgia" pitchFamily="18" charset="0"/>
            </a:endParaRPr>
          </a:p>
        </p:txBody>
      </p:sp>
      <p:sp>
        <p:nvSpPr>
          <p:cNvPr id="20" name="TextBox 19"/>
          <p:cNvSpPr txBox="1"/>
          <p:nvPr/>
        </p:nvSpPr>
        <p:spPr>
          <a:xfrm>
            <a:off x="7968219" y="4107359"/>
            <a:ext cx="551754" cy="769441"/>
          </a:xfrm>
          <a:prstGeom prst="rect">
            <a:avLst/>
          </a:prstGeom>
          <a:noFill/>
        </p:spPr>
        <p:txBody>
          <a:bodyPr wrap="none" rtlCol="0">
            <a:spAutoFit/>
          </a:bodyPr>
          <a:lstStyle/>
          <a:p>
            <a:r>
              <a:rPr lang="en-US" sz="4400" b="1" i="1" dirty="0" smtClean="0">
                <a:solidFill>
                  <a:srgbClr val="0070C0"/>
                </a:solidFill>
                <a:latin typeface="Georgia" pitchFamily="18" charset="0"/>
              </a:rPr>
              <a:t>g</a:t>
            </a:r>
            <a:endParaRPr lang="en-US" sz="4400" b="1" i="1" dirty="0">
              <a:solidFill>
                <a:srgbClr val="0070C0"/>
              </a:solidFill>
              <a:latin typeface="Georgia" pitchFamily="18" charset="0"/>
            </a:endParaRPr>
          </a:p>
        </p:txBody>
      </p:sp>
      <p:sp>
        <p:nvSpPr>
          <p:cNvPr id="21" name="TextBox 20"/>
          <p:cNvSpPr txBox="1"/>
          <p:nvPr/>
        </p:nvSpPr>
        <p:spPr>
          <a:xfrm>
            <a:off x="7968219" y="5327845"/>
            <a:ext cx="566181" cy="769441"/>
          </a:xfrm>
          <a:prstGeom prst="rect">
            <a:avLst/>
          </a:prstGeom>
          <a:noFill/>
        </p:spPr>
        <p:txBody>
          <a:bodyPr wrap="none" rtlCol="0">
            <a:spAutoFit/>
          </a:bodyPr>
          <a:lstStyle/>
          <a:p>
            <a:r>
              <a:rPr lang="en-US" sz="4400" b="1" i="1" dirty="0">
                <a:solidFill>
                  <a:srgbClr val="0070C0"/>
                </a:solidFill>
                <a:latin typeface="Georgia" pitchFamily="18" charset="0"/>
              </a:rPr>
              <a:t>h</a:t>
            </a:r>
          </a:p>
        </p:txBody>
      </p:sp>
    </p:spTree>
    <p:extLst>
      <p:ext uri="{BB962C8B-B14F-4D97-AF65-F5344CB8AC3E}">
        <p14:creationId xmlns:p14="http://schemas.microsoft.com/office/powerpoint/2010/main" val="64418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28703" y="2209800"/>
            <a:ext cx="4257897"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r>
              <a:rPr lang="en-US" sz="4400" dirty="0" smtClean="0">
                <a:solidFill>
                  <a:srgbClr val="000000"/>
                </a:solidFill>
                <a:latin typeface="Consolas" pitchFamily="49" charset="0"/>
                <a:cs typeface="Consolas" pitchFamily="49" charset="0"/>
              </a:rPr>
              <a:t>(</a:t>
            </a:r>
            <a:r>
              <a:rPr lang="en-US" sz="4400" b="1" i="1" dirty="0" smtClean="0">
                <a:solidFill>
                  <a:srgbClr val="0070C0"/>
                </a:solidFill>
                <a:latin typeface="Georgia" pitchFamily="18" charset="0"/>
                <a:cs typeface="Consolas" pitchFamily="49" charset="0"/>
              </a:rPr>
              <a:t>g</a:t>
            </a:r>
            <a:r>
              <a:rPr lang="en-US" sz="4400" dirty="0" smtClean="0">
                <a:solidFill>
                  <a:srgbClr val="000000"/>
                </a:solidFill>
                <a:latin typeface="Consolas" pitchFamily="49" charset="0"/>
                <a:cs typeface="Consolas" pitchFamily="49" charset="0"/>
              </a:rPr>
              <a:t>(</a:t>
            </a:r>
            <a:r>
              <a:rPr lang="en-US" sz="4400" b="1" i="1" dirty="0" smtClean="0">
                <a:solidFill>
                  <a:srgbClr val="0070C0"/>
                </a:solidFill>
                <a:latin typeface="Georgia" pitchFamily="18" charset="0"/>
                <a:cs typeface="Consolas" pitchFamily="49" charset="0"/>
              </a:rPr>
              <a:t>f</a:t>
            </a:r>
            <a:r>
              <a:rPr lang="en-US" sz="4400" dirty="0" smtClean="0">
                <a:solidFill>
                  <a:srgbClr val="000000"/>
                </a:solidFill>
                <a:latin typeface="Consolas" pitchFamily="49" charset="0"/>
                <a:cs typeface="Consolas" pitchFamily="49" charset="0"/>
              </a:rPr>
              <a:t>(</a:t>
            </a:r>
            <a:r>
              <a:rPr lang="en-US" sz="4400" dirty="0" smtClean="0">
                <a:solidFill>
                  <a:schemeClr val="accent6"/>
                </a:solidFill>
                <a:latin typeface="Consolas" pitchFamily="49" charset="0"/>
                <a:cs typeface="Consolas" pitchFamily="49" charset="0"/>
              </a:rPr>
              <a:t>data</a:t>
            </a:r>
            <a:r>
              <a:rPr lang="en-US" sz="4400" dirty="0" smtClean="0">
                <a:solidFill>
                  <a:srgbClr val="000000"/>
                </a:solidFill>
                <a:latin typeface="Consolas" pitchFamily="49" charset="0"/>
                <a:cs typeface="Consolas" pitchFamily="49" charset="0"/>
              </a:rPr>
              <a:t>)))</a:t>
            </a:r>
            <a:endParaRPr lang="en-US" sz="4400" dirty="0">
              <a:solidFill>
                <a:srgbClr val="000000"/>
              </a:solidFill>
              <a:latin typeface="Consolas" pitchFamily="49" charset="0"/>
              <a:cs typeface="Consolas" pitchFamily="49" charset="0"/>
            </a:endParaRPr>
          </a:p>
        </p:txBody>
      </p:sp>
      <p:sp>
        <p:nvSpPr>
          <p:cNvPr id="22" name="TextBox 21"/>
          <p:cNvSpPr txBox="1"/>
          <p:nvPr/>
        </p:nvSpPr>
        <p:spPr>
          <a:xfrm>
            <a:off x="3052780" y="3810000"/>
            <a:ext cx="3576620" cy="769441"/>
          </a:xfrm>
          <a:prstGeom prst="rect">
            <a:avLst/>
          </a:prstGeom>
          <a:noFill/>
        </p:spPr>
        <p:txBody>
          <a:bodyPr wrap="none" rtlCol="0">
            <a:spAutoFit/>
          </a:bodyPr>
          <a:lstStyle/>
          <a:p>
            <a:r>
              <a:rPr lang="en-US" sz="4400" dirty="0" smtClean="0">
                <a:solidFill>
                  <a:srgbClr val="080808"/>
                </a:solidFill>
                <a:cs typeface="Consolas" pitchFamily="49" charset="0"/>
                <a:sym typeface="Wingdings" pitchFamily="2" charset="2"/>
              </a:rPr>
              <a:t></a:t>
            </a:r>
            <a:r>
              <a:rPr lang="en-US" sz="4400" dirty="0" smtClean="0">
                <a:solidFill>
                  <a:srgbClr val="080808"/>
                </a:solidFill>
                <a:cs typeface="Consolas" pitchFamily="49" charset="0"/>
              </a:rPr>
              <a:t> </a:t>
            </a:r>
            <a:r>
              <a:rPr lang="el-GR" sz="4400" b="1" i="1" dirty="0" smtClean="0">
                <a:solidFill>
                  <a:srgbClr val="0070C0"/>
                </a:solidFill>
                <a:latin typeface="Georgia" pitchFamily="18" charset="0"/>
                <a:cs typeface="Consolas" pitchFamily="49" charset="0"/>
              </a:rPr>
              <a:t>λ</a:t>
            </a:r>
            <a:r>
              <a:rPr lang="en-US" sz="4400" dirty="0">
                <a:solidFill>
                  <a:srgbClr val="080808"/>
                </a:solidFill>
                <a:latin typeface="+mj-lt"/>
                <a:cs typeface="Consolas" pitchFamily="49" charset="0"/>
              </a:rPr>
              <a:t>-</a:t>
            </a:r>
            <a:r>
              <a:rPr lang="en-US" sz="4400" dirty="0" smtClean="0">
                <a:solidFill>
                  <a:srgbClr val="080808"/>
                </a:solidFill>
                <a:latin typeface="+mj-lt"/>
                <a:cs typeface="Consolas" pitchFamily="49" charset="0"/>
              </a:rPr>
              <a:t>calculus</a:t>
            </a:r>
            <a:r>
              <a:rPr lang="en-US" sz="4400" b="1" i="1" dirty="0" smtClean="0">
                <a:solidFill>
                  <a:srgbClr val="080808"/>
                </a:solidFill>
                <a:latin typeface="+mj-lt"/>
                <a:cs typeface="Consolas" pitchFamily="49" charset="0"/>
              </a:rPr>
              <a:t> </a:t>
            </a:r>
            <a:endParaRPr lang="en-US" sz="4400" dirty="0">
              <a:solidFill>
                <a:srgbClr val="080808"/>
              </a:solidFill>
              <a:latin typeface="+mj-lt"/>
              <a:cs typeface="Consolas" pitchFamily="49" charset="0"/>
            </a:endParaRPr>
          </a:p>
        </p:txBody>
      </p:sp>
    </p:spTree>
    <p:extLst>
      <p:ext uri="{BB962C8B-B14F-4D97-AF65-F5344CB8AC3E}">
        <p14:creationId xmlns:p14="http://schemas.microsoft.com/office/powerpoint/2010/main" val="2024135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a:t>
            </a:r>
            <a:endParaRPr lang="en-US" dirty="0"/>
          </a:p>
        </p:txBody>
      </p:sp>
      <p:sp>
        <p:nvSpPr>
          <p:cNvPr id="3" name="Content Placeholder 2"/>
          <p:cNvSpPr>
            <a:spLocks noGrp="1"/>
          </p:cNvSpPr>
          <p:nvPr>
            <p:ph idx="1"/>
          </p:nvPr>
        </p:nvSpPr>
        <p:spPr>
          <a:xfrm>
            <a:off x="215647" y="1078992"/>
            <a:ext cx="8709712" cy="5255490"/>
          </a:xfrm>
        </p:spPr>
        <p:txBody>
          <a:bodyPr/>
          <a:lstStyle/>
          <a:p>
            <a:r>
              <a:rPr lang="en-US" sz="2000" b="1" dirty="0" smtClean="0">
                <a:sym typeface="Wingdings"/>
              </a:rPr>
              <a:t>Part 1: Introducing Storm</a:t>
            </a:r>
          </a:p>
          <a:p>
            <a:pPr lvl="1"/>
            <a:r>
              <a:rPr lang="en-US" sz="1600" dirty="0" smtClean="0">
                <a:sym typeface="Wingdings"/>
              </a:rPr>
              <a:t>“Why should I stay awake for the full duration of this workshop?”</a:t>
            </a:r>
          </a:p>
          <a:p>
            <a:r>
              <a:rPr lang="en-US" sz="2000" b="1" dirty="0" smtClean="0">
                <a:sym typeface="Wingdings"/>
              </a:rPr>
              <a:t>Part 2: Storm core concepts</a:t>
            </a:r>
          </a:p>
          <a:p>
            <a:pPr lvl="1"/>
            <a:r>
              <a:rPr lang="en-US" sz="1600" dirty="0" smtClean="0">
                <a:sym typeface="Wingdings"/>
              </a:rPr>
              <a:t>Topologies, tuples, spouts, bolts, groupings, parallelism</a:t>
            </a:r>
            <a:endParaRPr lang="en-US" sz="1600" dirty="0">
              <a:sym typeface="Wingdings"/>
            </a:endParaRPr>
          </a:p>
          <a:p>
            <a:r>
              <a:rPr lang="en-US" sz="2000" b="1" dirty="0" smtClean="0">
                <a:sym typeface="Wingdings"/>
              </a:rPr>
              <a:t>Part 3: Operating </a:t>
            </a:r>
            <a:r>
              <a:rPr lang="en-US" sz="2000" b="1" dirty="0">
                <a:sym typeface="Wingdings"/>
              </a:rPr>
              <a:t>Storm</a:t>
            </a:r>
            <a:endParaRPr lang="en-US" sz="2000" b="1" dirty="0" smtClean="0">
              <a:sym typeface="Wingdings"/>
            </a:endParaRPr>
          </a:p>
          <a:p>
            <a:pPr lvl="1"/>
            <a:r>
              <a:rPr lang="en-US" sz="1600" dirty="0" smtClean="0">
                <a:sym typeface="Wingdings"/>
              </a:rPr>
              <a:t>Architecture, </a:t>
            </a:r>
            <a:r>
              <a:rPr lang="en-US" sz="1600" dirty="0">
                <a:sym typeface="Wingdings"/>
              </a:rPr>
              <a:t>h</a:t>
            </a:r>
            <a:r>
              <a:rPr lang="en-US" sz="1600" dirty="0" smtClean="0">
                <a:sym typeface="Wingdings"/>
              </a:rPr>
              <a:t>ardware </a:t>
            </a:r>
            <a:r>
              <a:rPr lang="en-US" sz="1600" dirty="0">
                <a:sym typeface="Wingdings"/>
              </a:rPr>
              <a:t>specs, </a:t>
            </a:r>
            <a:r>
              <a:rPr lang="en-US" sz="1600" dirty="0" smtClean="0">
                <a:sym typeface="Wingdings"/>
              </a:rPr>
              <a:t>deploying, monitoring</a:t>
            </a:r>
          </a:p>
          <a:p>
            <a:r>
              <a:rPr lang="en-US" sz="2000" b="1" dirty="0" smtClean="0">
                <a:sym typeface="Wingdings"/>
              </a:rPr>
              <a:t>Part 4: Developing Storm apps</a:t>
            </a:r>
          </a:p>
          <a:p>
            <a:pPr lvl="1"/>
            <a:r>
              <a:rPr lang="en-US" sz="1600" dirty="0" smtClean="0">
                <a:sym typeface="Wingdings"/>
              </a:rPr>
              <a:t>Bolts and topologies, Kafka integration, testing, serialization, example </a:t>
            </a:r>
            <a:r>
              <a:rPr lang="en-US" sz="1600" dirty="0">
                <a:sym typeface="Wingdings"/>
              </a:rPr>
              <a:t>apps, P&amp;S tuning</a:t>
            </a:r>
            <a:endParaRPr lang="en-US" sz="1600" dirty="0" smtClean="0">
              <a:sym typeface="Wingdings"/>
            </a:endParaRPr>
          </a:p>
          <a:p>
            <a:r>
              <a:rPr lang="en-US" sz="2000" b="1" dirty="0" smtClean="0">
                <a:sym typeface="Wingdings"/>
              </a:rPr>
              <a:t>Part 5: Playing with Storm using Wirbelsturm</a:t>
            </a:r>
          </a:p>
          <a:p>
            <a:r>
              <a:rPr lang="en-US" sz="2000" b="1" dirty="0" smtClean="0">
                <a:sym typeface="Wingdings"/>
              </a:rPr>
              <a:t>Wrapping up</a:t>
            </a:r>
            <a:endParaRPr lang="en-US" sz="1800" b="1" dirty="0" smtClean="0"/>
          </a:p>
        </p:txBody>
      </p:sp>
      <p:sp>
        <p:nvSpPr>
          <p:cNvPr id="5" name="Slide Number Placeholder 4"/>
          <p:cNvSpPr>
            <a:spLocks noGrp="1"/>
          </p:cNvSpPr>
          <p:nvPr>
            <p:ph type="sldNum" sz="quarter" idx="12"/>
          </p:nvPr>
        </p:nvSpPr>
        <p:spPr/>
        <p:txBody>
          <a:bodyPr/>
          <a:lstStyle/>
          <a:p>
            <a:fld id="{407C8B75-4858-41E6-BEC3-A0853FA4AC5B}" type="slidenum">
              <a:rPr lang="en-US" smtClean="0"/>
              <a:pPr/>
              <a:t>2</a:t>
            </a:fld>
            <a:endParaRPr lang="en-US" dirty="0"/>
          </a:p>
        </p:txBody>
      </p:sp>
    </p:spTree>
    <p:extLst>
      <p:ext uri="{BB962C8B-B14F-4D97-AF65-F5344CB8AC3E}">
        <p14:creationId xmlns:p14="http://schemas.microsoft.com/office/powerpoint/2010/main" val="4488663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upload.wikimedia.org/wikibooks/ka/thumb/3/3e/Clojure.png/250px-Cloj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43" y="2115457"/>
            <a:ext cx="2381250" cy="1800225"/>
          </a:xfrm>
          <a:prstGeom prst="rect">
            <a:avLst/>
          </a:prstGeom>
          <a:solidFill>
            <a:schemeClr val="bg1"/>
          </a:solidFill>
        </p:spPr>
      </p:pic>
      <p:grpSp>
        <p:nvGrpSpPr>
          <p:cNvPr id="8" name="Group 7"/>
          <p:cNvGrpSpPr/>
          <p:nvPr/>
        </p:nvGrpSpPr>
        <p:grpSpPr>
          <a:xfrm>
            <a:off x="4667243" y="877506"/>
            <a:ext cx="3193234" cy="1676400"/>
            <a:chOff x="5029200" y="685800"/>
            <a:chExt cx="3193234" cy="1676400"/>
          </a:xfrm>
        </p:grpSpPr>
        <p:sp>
          <p:nvSpPr>
            <p:cNvPr id="5" name="TextBox 4"/>
            <p:cNvSpPr txBox="1"/>
            <p:nvPr/>
          </p:nvSpPr>
          <p:spPr>
            <a:xfrm>
              <a:off x="6452398" y="685800"/>
              <a:ext cx="1770036" cy="769441"/>
            </a:xfrm>
            <a:prstGeom prst="rect">
              <a:avLst/>
            </a:prstGeom>
            <a:noFill/>
          </p:spPr>
          <p:txBody>
            <a:bodyPr wrap="none" rtlCol="0">
              <a:spAutoFit/>
            </a:bodyPr>
            <a:lstStyle/>
            <a:p>
              <a:r>
                <a:rPr lang="el-GR" sz="4400" b="1" i="1" dirty="0" smtClean="0">
                  <a:solidFill>
                    <a:schemeClr val="tx1">
                      <a:lumMod val="60000"/>
                      <a:lumOff val="40000"/>
                    </a:schemeClr>
                  </a:solidFill>
                  <a:latin typeface="Georgia" pitchFamily="18" charset="0"/>
                  <a:cs typeface="Consolas" pitchFamily="49" charset="0"/>
                </a:rPr>
                <a:t>λ</a:t>
              </a:r>
              <a:r>
                <a:rPr lang="en-US" sz="4400" dirty="0" smtClean="0">
                  <a:solidFill>
                    <a:srgbClr val="080808"/>
                  </a:solidFill>
                  <a:latin typeface="+mj-lt"/>
                  <a:cs typeface="Consolas" pitchFamily="49" charset="0"/>
                </a:rPr>
                <a:t> here</a:t>
              </a:r>
              <a:endParaRPr lang="en-US" sz="4400" dirty="0">
                <a:solidFill>
                  <a:srgbClr val="080808"/>
                </a:solidFill>
                <a:latin typeface="+mj-lt"/>
                <a:cs typeface="Consolas" pitchFamily="49" charset="0"/>
              </a:endParaRPr>
            </a:p>
          </p:txBody>
        </p:sp>
        <p:cxnSp>
          <p:nvCxnSpPr>
            <p:cNvPr id="7" name="Straight Arrow Connector 6"/>
            <p:cNvCxnSpPr/>
            <p:nvPr/>
          </p:nvCxnSpPr>
          <p:spPr>
            <a:xfrm flipH="1">
              <a:off x="5029200" y="1371600"/>
              <a:ext cx="1423198" cy="990600"/>
            </a:xfrm>
            <a:prstGeom prst="straightConnector1">
              <a:avLst/>
            </a:prstGeom>
            <a:ln w="63500">
              <a:solidFill>
                <a:srgbClr val="080808"/>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20539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Clojure</a:t>
            </a:r>
            <a:endParaRPr lang="en-US" dirty="0"/>
          </a:p>
        </p:txBody>
      </p:sp>
      <p:sp>
        <p:nvSpPr>
          <p:cNvPr id="2" name="Content Placeholder 1"/>
          <p:cNvSpPr>
            <a:spLocks noGrp="1"/>
          </p:cNvSpPr>
          <p:nvPr>
            <p:ph idx="1"/>
          </p:nvPr>
        </p:nvSpPr>
        <p:spPr/>
        <p:txBody>
          <a:bodyPr/>
          <a:lstStyle/>
          <a:p>
            <a:r>
              <a:rPr lang="en-US" sz="2000" dirty="0" smtClean="0"/>
              <a:t>Is a dialect of Lisp that targets the JVM (and JavaScript)</a:t>
            </a:r>
          </a:p>
          <a:p>
            <a:pPr lvl="1"/>
            <a:r>
              <a:rPr lang="en-US" sz="1600" dirty="0"/>
              <a:t>clojure-1.5.1.jar</a:t>
            </a:r>
          </a:p>
          <a:p>
            <a:pPr lvl="1"/>
            <a:endParaRPr lang="en-US" sz="1600" dirty="0" smtClean="0"/>
          </a:p>
        </p:txBody>
      </p:sp>
    </p:spTree>
    <p:extLst>
      <p:ext uri="{BB962C8B-B14F-4D97-AF65-F5344CB8AC3E}">
        <p14:creationId xmlns:p14="http://schemas.microsoft.com/office/powerpoint/2010/main" val="2894292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63025"/>
            <a:ext cx="9144000" cy="584775"/>
          </a:xfrm>
          <a:prstGeom prst="rect">
            <a:avLst/>
          </a:prstGeom>
          <a:solidFill>
            <a:schemeClr val="bg1"/>
          </a:solidFill>
        </p:spPr>
        <p:txBody>
          <a:bodyPr wrap="square" rtlCol="0">
            <a:spAutoFit/>
          </a:bodyPr>
          <a:lstStyle/>
          <a:p>
            <a:pPr algn="ctr"/>
            <a:r>
              <a:rPr lang="en-US" sz="3200" b="1" dirty="0" smtClean="0">
                <a:solidFill>
                  <a:srgbClr val="080808"/>
                </a:solidFill>
                <a:latin typeface="+mj-lt"/>
                <a:cs typeface="Arial" pitchFamily="34" charset="0"/>
              </a:rPr>
              <a:t>Wait a minute – LISP??</a:t>
            </a:r>
            <a:endParaRPr lang="en-US" sz="3200" b="1" dirty="0">
              <a:solidFill>
                <a:srgbClr val="080808"/>
              </a:solidFill>
              <a:latin typeface="+mj-lt"/>
              <a:cs typeface="Arial" pitchFamily="34" charset="0"/>
            </a:endParaRPr>
          </a:p>
        </p:txBody>
      </p:sp>
      <p:sp>
        <p:nvSpPr>
          <p:cNvPr id="7" name="TextBox 6"/>
          <p:cNvSpPr txBox="1"/>
          <p:nvPr/>
        </p:nvSpPr>
        <p:spPr>
          <a:xfrm>
            <a:off x="638079" y="2130151"/>
            <a:ext cx="7965831" cy="584775"/>
          </a:xfrm>
          <a:prstGeom prst="rect">
            <a:avLst/>
          </a:prstGeom>
          <a:solidFill>
            <a:srgbClr val="3F3F3F"/>
          </a:solidFill>
        </p:spPr>
        <p:txBody>
          <a:bodyPr wrap="square" rtlCol="0">
            <a:spAutoFit/>
          </a:bodyPr>
          <a:lstStyle/>
          <a:p>
            <a:pPr algn="ctr"/>
            <a:r>
              <a:rPr lang="en-US" sz="3200" dirty="0" smtClean="0">
                <a:solidFill>
                  <a:schemeClr val="bg1"/>
                </a:solidFill>
                <a:latin typeface="Consolas" pitchFamily="49" charset="0"/>
                <a:cs typeface="Consolas" pitchFamily="49" charset="0"/>
              </a:rPr>
              <a:t>(me? (kidding (you (are))))</a:t>
            </a:r>
            <a:endParaRPr lang="en-US" sz="3200" dirty="0">
              <a:solidFill>
                <a:schemeClr val="bg1"/>
              </a:solidFill>
              <a:latin typeface="Consolas" pitchFamily="49" charset="0"/>
              <a:cs typeface="Consolas" pitchFamily="49" charset="0"/>
            </a:endParaRPr>
          </a:p>
        </p:txBody>
      </p:sp>
      <p:sp>
        <p:nvSpPr>
          <p:cNvPr id="8" name="TextBox 7"/>
          <p:cNvSpPr txBox="1"/>
          <p:nvPr/>
        </p:nvSpPr>
        <p:spPr>
          <a:xfrm>
            <a:off x="0" y="3380509"/>
            <a:ext cx="9144000" cy="523220"/>
          </a:xfrm>
          <a:prstGeom prst="rect">
            <a:avLst/>
          </a:prstGeom>
          <a:solidFill>
            <a:schemeClr val="bg1"/>
          </a:solidFill>
        </p:spPr>
        <p:txBody>
          <a:bodyPr wrap="square" rtlCol="0">
            <a:spAutoFit/>
          </a:bodyPr>
          <a:lstStyle/>
          <a:p>
            <a:pPr algn="ctr"/>
            <a:r>
              <a:rPr lang="en-US" sz="2800" dirty="0" smtClean="0">
                <a:solidFill>
                  <a:srgbClr val="080808"/>
                </a:solidFill>
                <a:latin typeface="+mj-lt"/>
                <a:cs typeface="Arial" pitchFamily="34" charset="0"/>
              </a:rPr>
              <a:t>Yeah, those parentheses are annoying.  </a:t>
            </a:r>
            <a:r>
              <a:rPr lang="en-US" sz="2800" i="1" dirty="0" smtClean="0">
                <a:solidFill>
                  <a:srgbClr val="080808"/>
                </a:solidFill>
                <a:latin typeface="+mj-lt"/>
                <a:cs typeface="Arial" pitchFamily="34" charset="0"/>
              </a:rPr>
              <a:t>At first.</a:t>
            </a:r>
            <a:endParaRPr lang="en-US" sz="2800" i="1" dirty="0">
              <a:solidFill>
                <a:srgbClr val="080808"/>
              </a:solidFill>
              <a:latin typeface="+mj-lt"/>
              <a:cs typeface="Arial" pitchFamily="34" charset="0"/>
            </a:endParaRPr>
          </a:p>
        </p:txBody>
      </p:sp>
      <p:sp>
        <p:nvSpPr>
          <p:cNvPr id="10" name="TextBox 9"/>
          <p:cNvSpPr txBox="1"/>
          <p:nvPr/>
        </p:nvSpPr>
        <p:spPr>
          <a:xfrm>
            <a:off x="0" y="4079394"/>
            <a:ext cx="9144000" cy="523220"/>
          </a:xfrm>
          <a:prstGeom prst="rect">
            <a:avLst/>
          </a:prstGeom>
          <a:solidFill>
            <a:schemeClr val="bg1"/>
          </a:solidFill>
        </p:spPr>
        <p:txBody>
          <a:bodyPr wrap="square" rtlCol="0">
            <a:spAutoFit/>
          </a:bodyPr>
          <a:lstStyle/>
          <a:p>
            <a:pPr algn="ctr"/>
            <a:r>
              <a:rPr lang="en-US" sz="2800" dirty="0" smtClean="0">
                <a:solidFill>
                  <a:srgbClr val="080808"/>
                </a:solidFill>
                <a:latin typeface="+mj-lt"/>
                <a:cs typeface="Arial" pitchFamily="34" charset="0"/>
              </a:rPr>
              <a:t>Think: Like Python’s significant whitespace.</a:t>
            </a:r>
            <a:endParaRPr lang="en-US" sz="2800" dirty="0">
              <a:solidFill>
                <a:srgbClr val="080808"/>
              </a:solidFill>
              <a:latin typeface="+mj-lt"/>
              <a:cs typeface="Arial" pitchFamily="34" charset="0"/>
            </a:endParaRPr>
          </a:p>
        </p:txBody>
      </p:sp>
    </p:spTree>
    <p:extLst>
      <p:ext uri="{BB962C8B-B14F-4D97-AF65-F5344CB8AC3E}">
        <p14:creationId xmlns:p14="http://schemas.microsoft.com/office/powerpoint/2010/main" val="19392039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Clojure</a:t>
            </a:r>
            <a:endParaRPr lang="en-US" dirty="0"/>
          </a:p>
        </p:txBody>
      </p:sp>
      <p:sp>
        <p:nvSpPr>
          <p:cNvPr id="2" name="Content Placeholder 1"/>
          <p:cNvSpPr>
            <a:spLocks noGrp="1"/>
          </p:cNvSpPr>
          <p:nvPr>
            <p:ph idx="1"/>
          </p:nvPr>
        </p:nvSpPr>
        <p:spPr/>
        <p:txBody>
          <a:bodyPr/>
          <a:lstStyle/>
          <a:p>
            <a:r>
              <a:rPr lang="en-US" sz="2000" dirty="0" smtClean="0"/>
              <a:t>Is a dialect of Lisp that targets the JVM (and JavaScript)</a:t>
            </a:r>
          </a:p>
          <a:p>
            <a:pPr lvl="1"/>
            <a:r>
              <a:rPr lang="en-US" sz="1600" dirty="0"/>
              <a:t>clojure-1.5.1.</a:t>
            </a:r>
            <a:r>
              <a:rPr lang="en-US" sz="1600" dirty="0" smtClean="0"/>
              <a:t>jar</a:t>
            </a:r>
          </a:p>
          <a:p>
            <a:r>
              <a:rPr lang="en-US" sz="2000" dirty="0" smtClean="0">
                <a:solidFill>
                  <a:srgbClr val="383838"/>
                </a:solidFill>
              </a:rPr>
              <a:t>"Dynamic</a:t>
            </a:r>
            <a:r>
              <a:rPr lang="en-US" sz="2000" dirty="0">
                <a:solidFill>
                  <a:srgbClr val="383838"/>
                </a:solidFill>
              </a:rPr>
              <a:t>, compiled programming </a:t>
            </a:r>
            <a:r>
              <a:rPr lang="en-US" sz="2000" dirty="0" smtClean="0">
                <a:solidFill>
                  <a:srgbClr val="383838"/>
                </a:solidFill>
              </a:rPr>
              <a:t>language"</a:t>
            </a:r>
          </a:p>
          <a:p>
            <a:pPr lvl="1"/>
            <a:r>
              <a:rPr lang="en-US" sz="1600" dirty="0" smtClean="0">
                <a:solidFill>
                  <a:srgbClr val="383838"/>
                </a:solidFill>
              </a:rPr>
              <a:t>Predominantly functional programming</a:t>
            </a:r>
            <a:endParaRPr lang="en-US" sz="1600" dirty="0">
              <a:solidFill>
                <a:srgbClr val="383838"/>
              </a:solidFill>
            </a:endParaRPr>
          </a:p>
          <a:p>
            <a:r>
              <a:rPr lang="en-US" sz="2000" dirty="0">
                <a:solidFill>
                  <a:srgbClr val="383838"/>
                </a:solidFill>
              </a:rPr>
              <a:t>Many </a:t>
            </a:r>
            <a:r>
              <a:rPr lang="en-US" sz="2000" dirty="0" smtClean="0">
                <a:solidFill>
                  <a:srgbClr val="383838"/>
                </a:solidFill>
              </a:rPr>
              <a:t>interesting </a:t>
            </a:r>
            <a:r>
              <a:rPr lang="en-US" sz="2000" dirty="0">
                <a:solidFill>
                  <a:srgbClr val="383838"/>
                </a:solidFill>
              </a:rPr>
              <a:t>characteristics and value propositions for software development, notably for concurrent applications</a:t>
            </a:r>
          </a:p>
          <a:p>
            <a:endParaRPr lang="en-US" sz="2000" dirty="0">
              <a:solidFill>
                <a:srgbClr val="383838"/>
              </a:solidFill>
            </a:endParaRPr>
          </a:p>
          <a:p>
            <a:r>
              <a:rPr lang="en-US" sz="2000" b="1" dirty="0">
                <a:solidFill>
                  <a:srgbClr val="383838"/>
                </a:solidFill>
              </a:rPr>
              <a:t>Storm’s core is implemented in Clojure</a:t>
            </a:r>
          </a:p>
          <a:p>
            <a:pPr lvl="1"/>
            <a:r>
              <a:rPr lang="en-US" sz="1600" dirty="0">
                <a:solidFill>
                  <a:srgbClr val="383838"/>
                </a:solidFill>
              </a:rPr>
              <a:t>And you will see why they match so well.</a:t>
            </a:r>
          </a:p>
          <a:p>
            <a:endParaRPr lang="en-US" dirty="0"/>
          </a:p>
          <a:p>
            <a:pPr lvl="1"/>
            <a:endParaRPr lang="en-US" sz="1600" dirty="0" smtClean="0"/>
          </a:p>
        </p:txBody>
      </p:sp>
    </p:spTree>
    <p:extLst>
      <p:ext uri="{BB962C8B-B14F-4D97-AF65-F5344CB8AC3E}">
        <p14:creationId xmlns:p14="http://schemas.microsoft.com/office/powerpoint/2010/main" val="8182390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219200" y="2430347"/>
            <a:ext cx="7237879" cy="400110"/>
          </a:xfrm>
          <a:prstGeom prst="rect">
            <a:avLst/>
          </a:prstGeom>
          <a:noFill/>
        </p:spPr>
        <p:txBody>
          <a:bodyPr wrap="none" rtlCol="0">
            <a:spAutoFit/>
          </a:bodyPr>
          <a:lstStyle/>
          <a:p>
            <a:r>
              <a:rPr lang="en-US" sz="2000" dirty="0" smtClean="0">
                <a:solidFill>
                  <a:srgbClr val="000000"/>
                </a:solidFill>
                <a:latin typeface="Consolas" pitchFamily="49" charset="0"/>
                <a:cs typeface="Consolas" pitchFamily="49" charset="0"/>
              </a:rPr>
              <a:t>(sort-by </a:t>
            </a:r>
            <a:r>
              <a:rPr lang="en-US" sz="2000" dirty="0" err="1" smtClean="0">
                <a:solidFill>
                  <a:srgbClr val="000000"/>
                </a:solidFill>
                <a:latin typeface="Consolas" pitchFamily="49" charset="0"/>
                <a:cs typeface="Consolas" pitchFamily="49" charset="0"/>
              </a:rPr>
              <a:t>val</a:t>
            </a:r>
            <a:r>
              <a:rPr lang="en-US" sz="2000" dirty="0" smtClean="0">
                <a:solidFill>
                  <a:srgbClr val="000000"/>
                </a:solidFill>
                <a:latin typeface="Consolas" pitchFamily="49" charset="0"/>
                <a:cs typeface="Consolas" pitchFamily="49" charset="0"/>
              </a:rPr>
              <a:t> &gt; (frequencies (map second </a:t>
            </a:r>
            <a:r>
              <a:rPr lang="en-US" sz="2000" dirty="0" smtClean="0">
                <a:solidFill>
                  <a:schemeClr val="accent6"/>
                </a:solidFill>
                <a:latin typeface="Consolas" pitchFamily="49" charset="0"/>
                <a:cs typeface="Consolas" pitchFamily="49" charset="0"/>
              </a:rPr>
              <a:t>queries</a:t>
            </a:r>
            <a:r>
              <a:rPr lang="en-US" sz="2000" dirty="0" smtClean="0">
                <a:solidFill>
                  <a:srgbClr val="000000"/>
                </a:solidFill>
                <a:latin typeface="Consolas" pitchFamily="49" charset="0"/>
                <a:cs typeface="Consolas" pitchFamily="49" charset="0"/>
              </a:rPr>
              <a:t>)))</a:t>
            </a:r>
            <a:endParaRPr lang="en-US" sz="2000" dirty="0">
              <a:solidFill>
                <a:srgbClr val="000000"/>
              </a:solidFill>
              <a:latin typeface="Consolas" pitchFamily="49" charset="0"/>
              <a:cs typeface="Consolas" pitchFamily="49" charset="0"/>
            </a:endParaRPr>
          </a:p>
        </p:txBody>
      </p:sp>
      <p:grpSp>
        <p:nvGrpSpPr>
          <p:cNvPr id="5" name="Group 4"/>
          <p:cNvGrpSpPr/>
          <p:nvPr/>
        </p:nvGrpSpPr>
        <p:grpSpPr>
          <a:xfrm>
            <a:off x="1447800" y="1143000"/>
            <a:ext cx="5334000" cy="1167016"/>
            <a:chOff x="1447800" y="895909"/>
            <a:chExt cx="5334000" cy="1167016"/>
          </a:xfrm>
        </p:grpSpPr>
        <p:grpSp>
          <p:nvGrpSpPr>
            <p:cNvPr id="3" name="Group 2"/>
            <p:cNvGrpSpPr/>
            <p:nvPr/>
          </p:nvGrpSpPr>
          <p:grpSpPr>
            <a:xfrm>
              <a:off x="1447800" y="906959"/>
              <a:ext cx="1905000" cy="1155966"/>
              <a:chOff x="1447800" y="906959"/>
              <a:chExt cx="1828800" cy="1155966"/>
            </a:xfrm>
          </p:grpSpPr>
          <p:sp>
            <p:nvSpPr>
              <p:cNvPr id="4" name="TextBox 3"/>
              <p:cNvSpPr txBox="1"/>
              <p:nvPr/>
            </p:nvSpPr>
            <p:spPr>
              <a:xfrm>
                <a:off x="2133600" y="906959"/>
                <a:ext cx="543534"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endParaRPr lang="en-US" sz="4400" dirty="0">
                  <a:solidFill>
                    <a:srgbClr val="0070C0"/>
                  </a:solidFill>
                  <a:latin typeface="Consolas" pitchFamily="49" charset="0"/>
                  <a:cs typeface="Consolas" pitchFamily="49" charset="0"/>
                </a:endParaRPr>
              </a:p>
            </p:txBody>
          </p:sp>
          <p:sp>
            <p:nvSpPr>
              <p:cNvPr id="2" name="Right Brace 1"/>
              <p:cNvSpPr/>
              <p:nvPr/>
            </p:nvSpPr>
            <p:spPr>
              <a:xfrm rot="16200000">
                <a:off x="2171700" y="958025"/>
                <a:ext cx="3810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grpSp>
        <p:grpSp>
          <p:nvGrpSpPr>
            <p:cNvPr id="7" name="Group 6"/>
            <p:cNvGrpSpPr/>
            <p:nvPr/>
          </p:nvGrpSpPr>
          <p:grpSpPr>
            <a:xfrm>
              <a:off x="3581400" y="901434"/>
              <a:ext cx="1524000" cy="1155966"/>
              <a:chOff x="1447800" y="906959"/>
              <a:chExt cx="1828800" cy="1155966"/>
            </a:xfrm>
          </p:grpSpPr>
          <p:sp>
            <p:nvSpPr>
              <p:cNvPr id="8" name="TextBox 7"/>
              <p:cNvSpPr txBox="1"/>
              <p:nvPr/>
            </p:nvSpPr>
            <p:spPr>
              <a:xfrm>
                <a:off x="2133600" y="906959"/>
                <a:ext cx="662105" cy="769441"/>
              </a:xfrm>
              <a:prstGeom prst="rect">
                <a:avLst/>
              </a:prstGeom>
              <a:noFill/>
            </p:spPr>
            <p:txBody>
              <a:bodyPr wrap="none" rtlCol="0">
                <a:spAutoFit/>
              </a:bodyPr>
              <a:lstStyle/>
              <a:p>
                <a:r>
                  <a:rPr lang="en-US" sz="4400" b="1" i="1" dirty="0">
                    <a:solidFill>
                      <a:srgbClr val="0070C0"/>
                    </a:solidFill>
                    <a:latin typeface="Georgia" pitchFamily="18" charset="0"/>
                    <a:cs typeface="Consolas" pitchFamily="49" charset="0"/>
                  </a:rPr>
                  <a:t>g</a:t>
                </a:r>
                <a:endParaRPr lang="en-US" sz="4400" dirty="0">
                  <a:solidFill>
                    <a:srgbClr val="0070C0"/>
                  </a:solidFill>
                  <a:latin typeface="Consolas" pitchFamily="49" charset="0"/>
                  <a:cs typeface="Consolas" pitchFamily="49" charset="0"/>
                </a:endParaRPr>
              </a:p>
            </p:txBody>
          </p:sp>
          <p:sp>
            <p:nvSpPr>
              <p:cNvPr id="9" name="Right Brace 8"/>
              <p:cNvSpPr/>
              <p:nvPr/>
            </p:nvSpPr>
            <p:spPr>
              <a:xfrm rot="16200000">
                <a:off x="2171700" y="958025"/>
                <a:ext cx="3810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grpSp>
        <p:grpSp>
          <p:nvGrpSpPr>
            <p:cNvPr id="10" name="Group 9"/>
            <p:cNvGrpSpPr/>
            <p:nvPr/>
          </p:nvGrpSpPr>
          <p:grpSpPr>
            <a:xfrm>
              <a:off x="5334000" y="895909"/>
              <a:ext cx="1447800" cy="1155966"/>
              <a:chOff x="1447800" y="906959"/>
              <a:chExt cx="1828800" cy="1155966"/>
            </a:xfrm>
          </p:grpSpPr>
          <p:sp>
            <p:nvSpPr>
              <p:cNvPr id="11" name="TextBox 10"/>
              <p:cNvSpPr txBox="1"/>
              <p:nvPr/>
            </p:nvSpPr>
            <p:spPr>
              <a:xfrm>
                <a:off x="2133600" y="906959"/>
                <a:ext cx="504591"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a:t>
                </a:r>
                <a:endParaRPr lang="en-US" sz="4400" dirty="0">
                  <a:solidFill>
                    <a:srgbClr val="0070C0"/>
                  </a:solidFill>
                  <a:latin typeface="Consolas" pitchFamily="49" charset="0"/>
                  <a:cs typeface="Consolas" pitchFamily="49" charset="0"/>
                </a:endParaRPr>
              </a:p>
            </p:txBody>
          </p:sp>
          <p:sp>
            <p:nvSpPr>
              <p:cNvPr id="12" name="Right Brace 11"/>
              <p:cNvSpPr/>
              <p:nvPr/>
            </p:nvSpPr>
            <p:spPr>
              <a:xfrm rot="16200000">
                <a:off x="2171700" y="958025"/>
                <a:ext cx="3810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grpSp>
      </p:grpSp>
      <p:sp>
        <p:nvSpPr>
          <p:cNvPr id="15" name="Title 2"/>
          <p:cNvSpPr txBox="1">
            <a:spLocks/>
          </p:cNvSpPr>
          <p:nvPr/>
        </p:nvSpPr>
        <p:spPr>
          <a:xfrm>
            <a:off x="1038225" y="304800"/>
            <a:ext cx="7953375" cy="762000"/>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r>
              <a:rPr lang="en-US" dirty="0" smtClean="0"/>
              <a:t>Previous </a:t>
            </a:r>
            <a:r>
              <a:rPr lang="en-US" dirty="0" err="1" smtClean="0"/>
              <a:t>WordCount</a:t>
            </a:r>
            <a:r>
              <a:rPr lang="en-US" dirty="0" smtClean="0"/>
              <a:t> example in Clojure</a:t>
            </a:r>
            <a:endParaRPr lang="en-US" dirty="0"/>
          </a:p>
        </p:txBody>
      </p:sp>
      <p:grpSp>
        <p:nvGrpSpPr>
          <p:cNvPr id="6" name="Group 5"/>
          <p:cNvGrpSpPr/>
          <p:nvPr/>
        </p:nvGrpSpPr>
        <p:grpSpPr>
          <a:xfrm>
            <a:off x="1154740" y="3744857"/>
            <a:ext cx="7802136" cy="1066800"/>
            <a:chOff x="1154740" y="4114800"/>
            <a:chExt cx="7802136" cy="1066800"/>
          </a:xfrm>
        </p:grpSpPr>
        <p:sp>
          <p:nvSpPr>
            <p:cNvPr id="16" name="TextBox 15"/>
            <p:cNvSpPr txBox="1"/>
            <p:nvPr/>
          </p:nvSpPr>
          <p:spPr>
            <a:xfrm>
              <a:off x="1154740" y="4781490"/>
              <a:ext cx="7802136" cy="400110"/>
            </a:xfrm>
            <a:prstGeom prst="rect">
              <a:avLst/>
            </a:prstGeom>
            <a:noFill/>
          </p:spPr>
          <p:txBody>
            <a:bodyPr wrap="none" rtlCol="0">
              <a:spAutoFit/>
            </a:bodyPr>
            <a:lstStyle/>
            <a:p>
              <a:r>
                <a:rPr lang="en-US" sz="2000" dirty="0" smtClean="0">
                  <a:solidFill>
                    <a:srgbClr val="000000"/>
                  </a:solidFill>
                  <a:latin typeface="Consolas" pitchFamily="49" charset="0"/>
                  <a:cs typeface="Consolas" pitchFamily="49" charset="0"/>
                </a:rPr>
                <a:t>(-&gt;&gt; </a:t>
              </a:r>
              <a:r>
                <a:rPr lang="en-US" sz="2000" dirty="0" smtClean="0">
                  <a:solidFill>
                    <a:schemeClr val="accent6"/>
                  </a:solidFill>
                  <a:latin typeface="Consolas" pitchFamily="49" charset="0"/>
                  <a:cs typeface="Consolas" pitchFamily="49" charset="0"/>
                </a:rPr>
                <a:t>queries </a:t>
              </a:r>
              <a:r>
                <a:rPr lang="en-US" sz="2000" dirty="0" smtClean="0">
                  <a:solidFill>
                    <a:srgbClr val="000000"/>
                  </a:solidFill>
                  <a:latin typeface="Consolas" pitchFamily="49" charset="0"/>
                  <a:cs typeface="Consolas" pitchFamily="49" charset="0"/>
                </a:rPr>
                <a:t>(map second) frequencies (sort-by </a:t>
              </a:r>
              <a:r>
                <a:rPr lang="en-US" sz="2000" dirty="0" err="1" smtClean="0">
                  <a:solidFill>
                    <a:srgbClr val="000000"/>
                  </a:solidFill>
                  <a:latin typeface="Consolas" pitchFamily="49" charset="0"/>
                  <a:cs typeface="Consolas" pitchFamily="49" charset="0"/>
                </a:rPr>
                <a:t>val</a:t>
              </a:r>
              <a:r>
                <a:rPr lang="en-US" sz="2000" dirty="0" smtClean="0">
                  <a:solidFill>
                    <a:srgbClr val="000000"/>
                  </a:solidFill>
                  <a:latin typeface="Consolas" pitchFamily="49" charset="0"/>
                  <a:cs typeface="Consolas" pitchFamily="49" charset="0"/>
                </a:rPr>
                <a:t> &gt;))</a:t>
              </a:r>
              <a:endParaRPr lang="en-US" sz="2000" dirty="0">
                <a:solidFill>
                  <a:srgbClr val="000000"/>
                </a:solidFill>
                <a:latin typeface="Consolas" pitchFamily="49" charset="0"/>
                <a:cs typeface="Consolas" pitchFamily="49" charset="0"/>
              </a:endParaRPr>
            </a:p>
          </p:txBody>
        </p:sp>
        <p:sp>
          <p:nvSpPr>
            <p:cNvPr id="17" name="TextBox 16"/>
            <p:cNvSpPr txBox="1"/>
            <p:nvPr/>
          </p:nvSpPr>
          <p:spPr>
            <a:xfrm>
              <a:off x="1154740" y="4114800"/>
              <a:ext cx="6564167" cy="523220"/>
            </a:xfrm>
            <a:prstGeom prst="rect">
              <a:avLst/>
            </a:prstGeom>
            <a:noFill/>
          </p:spPr>
          <p:txBody>
            <a:bodyPr wrap="none" rtlCol="0">
              <a:spAutoFit/>
            </a:bodyPr>
            <a:lstStyle/>
            <a:p>
              <a:r>
                <a:rPr lang="en-US" sz="2800" dirty="0" smtClean="0">
                  <a:solidFill>
                    <a:srgbClr val="3F3F3F"/>
                  </a:solidFill>
                </a:rPr>
                <a:t>Alternative, left-to-right syntax with </a:t>
              </a:r>
              <a:r>
                <a:rPr lang="en-US" sz="2800" dirty="0" smtClean="0">
                  <a:solidFill>
                    <a:srgbClr val="00549F"/>
                  </a:solidFill>
                  <a:latin typeface="Consolas" pitchFamily="49" charset="0"/>
                  <a:cs typeface="Consolas" pitchFamily="49" charset="0"/>
                </a:rPr>
                <a:t>-&gt;&gt;</a:t>
              </a:r>
              <a:r>
                <a:rPr lang="en-US" sz="2800" dirty="0" smtClean="0">
                  <a:solidFill>
                    <a:srgbClr val="3F3F3F"/>
                  </a:solidFill>
                </a:rPr>
                <a:t>:</a:t>
              </a:r>
              <a:endParaRPr lang="en-US" sz="2800" dirty="0">
                <a:solidFill>
                  <a:srgbClr val="3F3F3F"/>
                </a:solidFill>
              </a:endParaRPr>
            </a:p>
          </p:txBody>
        </p:sp>
      </p:grpSp>
      <p:sp>
        <p:nvSpPr>
          <p:cNvPr id="13" name="TextBox 12"/>
          <p:cNvSpPr txBox="1"/>
          <p:nvPr/>
        </p:nvSpPr>
        <p:spPr>
          <a:xfrm>
            <a:off x="1265944" y="5378067"/>
            <a:ext cx="6692723" cy="461665"/>
          </a:xfrm>
          <a:prstGeom prst="rect">
            <a:avLst/>
          </a:prstGeom>
          <a:solidFill>
            <a:srgbClr val="3F3F3F"/>
          </a:solidFill>
        </p:spPr>
        <p:txBody>
          <a:bodyPr wrap="square" rtlCol="0">
            <a:spAutoFit/>
          </a:bodyPr>
          <a:lstStyle/>
          <a:p>
            <a:r>
              <a:rPr lang="en-US" sz="2400" dirty="0" smtClean="0">
                <a:solidFill>
                  <a:schemeClr val="bg1">
                    <a:lumMod val="95000"/>
                  </a:schemeClr>
                </a:solidFill>
                <a:latin typeface="Consolas"/>
                <a:cs typeface="Consolas"/>
              </a:rPr>
              <a:t>$ cat input.txt | </a:t>
            </a:r>
            <a:r>
              <a:rPr lang="en-US" sz="2400" dirty="0" err="1" smtClean="0">
                <a:solidFill>
                  <a:schemeClr val="bg1">
                    <a:lumMod val="95000"/>
                  </a:schemeClr>
                </a:solidFill>
                <a:latin typeface="Consolas"/>
                <a:cs typeface="Consolas"/>
              </a:rPr>
              <a:t>awk</a:t>
            </a:r>
            <a:r>
              <a:rPr lang="en-US" sz="2400" dirty="0" smtClean="0">
                <a:solidFill>
                  <a:schemeClr val="bg1">
                    <a:lumMod val="95000"/>
                  </a:schemeClr>
                </a:solidFill>
                <a:latin typeface="Consolas"/>
                <a:cs typeface="Consolas"/>
              </a:rPr>
              <a:t> | sort   # </a:t>
            </a:r>
            <a:r>
              <a:rPr lang="en-US" sz="2400" dirty="0" err="1" smtClean="0">
                <a:solidFill>
                  <a:schemeClr val="bg1">
                    <a:lumMod val="95000"/>
                  </a:schemeClr>
                </a:solidFill>
                <a:latin typeface="Consolas"/>
                <a:cs typeface="Consolas"/>
              </a:rPr>
              <a:t>kinda</a:t>
            </a:r>
            <a:endParaRPr lang="en-US" sz="2400" dirty="0">
              <a:solidFill>
                <a:schemeClr val="bg1">
                  <a:lumMod val="95000"/>
                </a:schemeClr>
              </a:solidFill>
              <a:latin typeface="Consolas"/>
              <a:cs typeface="Consolas"/>
            </a:endParaRPr>
          </a:p>
        </p:txBody>
      </p:sp>
    </p:spTree>
    <p:extLst>
      <p:ext uri="{BB962C8B-B14F-4D97-AF65-F5344CB8AC3E}">
        <p14:creationId xmlns:p14="http://schemas.microsoft.com/office/powerpoint/2010/main" val="1426767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1219200"/>
            <a:ext cx="6391493" cy="1323439"/>
          </a:xfrm>
          <a:prstGeom prst="rect">
            <a:avLst/>
          </a:prstGeom>
          <a:noFill/>
        </p:spPr>
        <p:txBody>
          <a:bodyPr wrap="none" rtlCol="0">
            <a:spAutoFit/>
          </a:bodyPr>
          <a:lstStyle/>
          <a:p>
            <a:r>
              <a:rPr lang="en-US" sz="2000" dirty="0">
                <a:solidFill>
                  <a:schemeClr val="bg1">
                    <a:lumMod val="50000"/>
                  </a:schemeClr>
                </a:solidFill>
                <a:latin typeface="Consolas" pitchFamily="49" charset="0"/>
                <a:cs typeface="Consolas" pitchFamily="49" charset="0"/>
              </a:rPr>
              <a:t>user&gt; </a:t>
            </a:r>
            <a:r>
              <a:rPr lang="en-US" sz="2000" dirty="0">
                <a:solidFill>
                  <a:srgbClr val="000000"/>
                </a:solidFill>
                <a:latin typeface="Consolas" pitchFamily="49" charset="0"/>
                <a:cs typeface="Consolas" pitchFamily="49" charset="0"/>
              </a:rPr>
              <a:t>queries</a:t>
            </a:r>
          </a:p>
          <a:p>
            <a:r>
              <a:rPr lang="en-US" sz="2000" dirty="0">
                <a:solidFill>
                  <a:schemeClr val="bg2">
                    <a:lumMod val="75000"/>
                  </a:schemeClr>
                </a:solidFill>
                <a:latin typeface="Consolas" pitchFamily="49" charset="0"/>
                <a:cs typeface="Consolas" pitchFamily="49" charset="0"/>
              </a:rPr>
              <a:t>(("1.1.1.1" "foo.com") ("2.2.2.2" "bar.net</a:t>
            </a:r>
            <a:r>
              <a:rPr lang="en-US" sz="2000" dirty="0" smtClean="0">
                <a:solidFill>
                  <a:schemeClr val="bg2">
                    <a:lumMod val="75000"/>
                  </a:schemeClr>
                </a:solidFill>
                <a:latin typeface="Consolas" pitchFamily="49" charset="0"/>
                <a:cs typeface="Consolas" pitchFamily="49" charset="0"/>
              </a:rPr>
              <a:t>")</a:t>
            </a:r>
          </a:p>
          <a:p>
            <a:r>
              <a:rPr lang="en-US" sz="2000" dirty="0">
                <a:solidFill>
                  <a:schemeClr val="bg2">
                    <a:lumMod val="75000"/>
                  </a:schemeClr>
                </a:solidFill>
                <a:latin typeface="Consolas" pitchFamily="49" charset="0"/>
                <a:cs typeface="Consolas" pitchFamily="49" charset="0"/>
              </a:rPr>
              <a:t> </a:t>
            </a:r>
            <a:r>
              <a:rPr lang="en-US" sz="2000" dirty="0" smtClean="0">
                <a:solidFill>
                  <a:schemeClr val="bg2">
                    <a:lumMod val="75000"/>
                  </a:schemeClr>
                </a:solidFill>
                <a:latin typeface="Consolas" pitchFamily="49" charset="0"/>
                <a:cs typeface="Consolas" pitchFamily="49" charset="0"/>
              </a:rPr>
              <a:t>("</a:t>
            </a:r>
            <a:r>
              <a:rPr lang="en-US" sz="2000" dirty="0">
                <a:solidFill>
                  <a:schemeClr val="bg2">
                    <a:lumMod val="75000"/>
                  </a:schemeClr>
                </a:solidFill>
                <a:latin typeface="Consolas" pitchFamily="49" charset="0"/>
                <a:cs typeface="Consolas" pitchFamily="49" charset="0"/>
              </a:rPr>
              <a:t>3.3.3.3" "foo.com") ("4.4.4.4" "foo.com</a:t>
            </a:r>
            <a:r>
              <a:rPr lang="en-US" sz="2000" dirty="0" smtClean="0">
                <a:solidFill>
                  <a:schemeClr val="bg2">
                    <a:lumMod val="75000"/>
                  </a:schemeClr>
                </a:solidFill>
                <a:latin typeface="Consolas" pitchFamily="49" charset="0"/>
                <a:cs typeface="Consolas" pitchFamily="49" charset="0"/>
              </a:rPr>
              <a:t>")</a:t>
            </a:r>
          </a:p>
          <a:p>
            <a:r>
              <a:rPr lang="en-US" sz="2000" dirty="0">
                <a:solidFill>
                  <a:schemeClr val="bg2">
                    <a:lumMod val="75000"/>
                  </a:schemeClr>
                </a:solidFill>
                <a:latin typeface="Consolas" pitchFamily="49" charset="0"/>
                <a:cs typeface="Consolas" pitchFamily="49" charset="0"/>
              </a:rPr>
              <a:t> </a:t>
            </a:r>
            <a:r>
              <a:rPr lang="en-US" sz="2000" dirty="0" smtClean="0">
                <a:solidFill>
                  <a:schemeClr val="bg2">
                    <a:lumMod val="75000"/>
                  </a:schemeClr>
                </a:solidFill>
                <a:latin typeface="Consolas" pitchFamily="49" charset="0"/>
                <a:cs typeface="Consolas" pitchFamily="49" charset="0"/>
              </a:rPr>
              <a:t>("</a:t>
            </a:r>
            <a:r>
              <a:rPr lang="en-US" sz="2000" dirty="0">
                <a:solidFill>
                  <a:schemeClr val="bg2">
                    <a:lumMod val="75000"/>
                  </a:schemeClr>
                </a:solidFill>
                <a:latin typeface="Consolas" pitchFamily="49" charset="0"/>
                <a:cs typeface="Consolas" pitchFamily="49" charset="0"/>
              </a:rPr>
              <a:t>5.5.5.5" "bar.net</a:t>
            </a:r>
            <a:r>
              <a:rPr lang="en-US" sz="2000" dirty="0" smtClean="0">
                <a:solidFill>
                  <a:schemeClr val="bg2">
                    <a:lumMod val="75000"/>
                  </a:schemeClr>
                </a:solidFill>
                <a:latin typeface="Consolas" pitchFamily="49" charset="0"/>
                <a:cs typeface="Consolas" pitchFamily="49" charset="0"/>
              </a:rPr>
              <a:t>"))</a:t>
            </a:r>
          </a:p>
        </p:txBody>
      </p:sp>
      <p:sp>
        <p:nvSpPr>
          <p:cNvPr id="13" name="Title 2"/>
          <p:cNvSpPr txBox="1">
            <a:spLocks/>
          </p:cNvSpPr>
          <p:nvPr/>
        </p:nvSpPr>
        <p:spPr>
          <a:xfrm>
            <a:off x="1066800" y="304800"/>
            <a:ext cx="7953375" cy="762000"/>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r>
              <a:rPr lang="en-US" dirty="0" err="1" smtClean="0"/>
              <a:t>Clojure</a:t>
            </a:r>
            <a:r>
              <a:rPr lang="en-US" dirty="0" smtClean="0"/>
              <a:t> REPL</a:t>
            </a:r>
            <a:endParaRPr lang="en-US" dirty="0"/>
          </a:p>
        </p:txBody>
      </p:sp>
      <p:sp>
        <p:nvSpPr>
          <p:cNvPr id="15" name="TextBox 14"/>
          <p:cNvSpPr txBox="1"/>
          <p:nvPr/>
        </p:nvSpPr>
        <p:spPr>
          <a:xfrm>
            <a:off x="914402" y="2695039"/>
            <a:ext cx="7378943" cy="707886"/>
          </a:xfrm>
          <a:prstGeom prst="rect">
            <a:avLst/>
          </a:prstGeom>
          <a:noFill/>
        </p:spPr>
        <p:txBody>
          <a:bodyPr wrap="none" rtlCol="0">
            <a:spAutoFit/>
          </a:bodyPr>
          <a:lstStyle/>
          <a:p>
            <a:r>
              <a:rPr lang="en-US" sz="2000" dirty="0" smtClean="0">
                <a:solidFill>
                  <a:srgbClr val="7F7F7F"/>
                </a:solidFill>
                <a:latin typeface="Consolas" pitchFamily="49" charset="0"/>
                <a:cs typeface="Consolas" pitchFamily="49" charset="0"/>
              </a:rPr>
              <a:t>user</a:t>
            </a:r>
            <a:r>
              <a:rPr lang="en-US" sz="2000" dirty="0">
                <a:solidFill>
                  <a:srgbClr val="7F7F7F"/>
                </a:solidFill>
                <a:latin typeface="Consolas" pitchFamily="49" charset="0"/>
                <a:cs typeface="Consolas" pitchFamily="49" charset="0"/>
              </a:rPr>
              <a:t>&gt; </a:t>
            </a:r>
            <a:r>
              <a:rPr lang="en-US" sz="2000" dirty="0">
                <a:solidFill>
                  <a:srgbClr val="000000"/>
                </a:solidFill>
                <a:latin typeface="Consolas" pitchFamily="49" charset="0"/>
                <a:cs typeface="Consolas" pitchFamily="49" charset="0"/>
              </a:rPr>
              <a:t>(map second queries)</a:t>
            </a:r>
          </a:p>
          <a:p>
            <a:r>
              <a:rPr lang="en-US" sz="2000" dirty="0">
                <a:solidFill>
                  <a:schemeClr val="bg2">
                    <a:lumMod val="75000"/>
                  </a:schemeClr>
                </a:solidFill>
                <a:latin typeface="Consolas" pitchFamily="49" charset="0"/>
                <a:cs typeface="Consolas" pitchFamily="49" charset="0"/>
              </a:rPr>
              <a:t>("foo.com" "bar.net" "foo.com" "foo.com" "bar.net</a:t>
            </a:r>
            <a:r>
              <a:rPr lang="en-US" sz="2000" dirty="0" smtClean="0">
                <a:solidFill>
                  <a:schemeClr val="bg2">
                    <a:lumMod val="75000"/>
                  </a:schemeClr>
                </a:solidFill>
                <a:latin typeface="Consolas" pitchFamily="49" charset="0"/>
                <a:cs typeface="Consolas" pitchFamily="49" charset="0"/>
              </a:rPr>
              <a:t>")</a:t>
            </a:r>
            <a:endParaRPr lang="en-US" sz="2000" dirty="0">
              <a:solidFill>
                <a:schemeClr val="bg2">
                  <a:lumMod val="75000"/>
                </a:schemeClr>
              </a:solidFill>
              <a:latin typeface="Consolas" pitchFamily="49" charset="0"/>
              <a:cs typeface="Consolas" pitchFamily="49" charset="0"/>
            </a:endParaRPr>
          </a:p>
        </p:txBody>
      </p:sp>
      <p:sp>
        <p:nvSpPr>
          <p:cNvPr id="16" name="TextBox 15"/>
          <p:cNvSpPr txBox="1"/>
          <p:nvPr/>
        </p:nvSpPr>
        <p:spPr>
          <a:xfrm>
            <a:off x="914401" y="3657600"/>
            <a:ext cx="5827236" cy="707886"/>
          </a:xfrm>
          <a:prstGeom prst="rect">
            <a:avLst/>
          </a:prstGeom>
          <a:noFill/>
        </p:spPr>
        <p:txBody>
          <a:bodyPr wrap="none" rtlCol="0">
            <a:spAutoFit/>
          </a:bodyPr>
          <a:lstStyle/>
          <a:p>
            <a:r>
              <a:rPr lang="en-US" sz="2000" dirty="0">
                <a:solidFill>
                  <a:srgbClr val="7F7F7F"/>
                </a:solidFill>
                <a:latin typeface="Consolas" pitchFamily="49" charset="0"/>
                <a:cs typeface="Consolas" pitchFamily="49" charset="0"/>
              </a:rPr>
              <a:t>user&gt; </a:t>
            </a:r>
            <a:r>
              <a:rPr lang="en-US" sz="2000" dirty="0">
                <a:solidFill>
                  <a:srgbClr val="000000"/>
                </a:solidFill>
                <a:latin typeface="Consolas" pitchFamily="49" charset="0"/>
                <a:cs typeface="Consolas" pitchFamily="49" charset="0"/>
              </a:rPr>
              <a:t>(frequencies (map second queries))</a:t>
            </a:r>
          </a:p>
          <a:p>
            <a:r>
              <a:rPr lang="en-US" sz="2000" dirty="0">
                <a:solidFill>
                  <a:schemeClr val="bg2">
                    <a:lumMod val="75000"/>
                  </a:schemeClr>
                </a:solidFill>
                <a:latin typeface="Consolas" pitchFamily="49" charset="0"/>
                <a:cs typeface="Consolas" pitchFamily="49" charset="0"/>
              </a:rPr>
              <a:t>{"bar.net" 2, "foo.com" 3</a:t>
            </a:r>
            <a:r>
              <a:rPr lang="en-US" sz="2000" dirty="0" smtClean="0">
                <a:solidFill>
                  <a:schemeClr val="bg2">
                    <a:lumMod val="75000"/>
                  </a:schemeClr>
                </a:solidFill>
                <a:latin typeface="Consolas" pitchFamily="49" charset="0"/>
                <a:cs typeface="Consolas" pitchFamily="49" charset="0"/>
              </a:rPr>
              <a:t>}</a:t>
            </a:r>
            <a:endParaRPr lang="en-US" sz="2000" dirty="0">
              <a:solidFill>
                <a:schemeClr val="bg2">
                  <a:lumMod val="75000"/>
                </a:schemeClr>
              </a:solidFill>
              <a:latin typeface="Consolas" pitchFamily="49" charset="0"/>
              <a:cs typeface="Consolas" pitchFamily="49" charset="0"/>
            </a:endParaRPr>
          </a:p>
        </p:txBody>
      </p:sp>
      <p:sp>
        <p:nvSpPr>
          <p:cNvPr id="17" name="TextBox 16"/>
          <p:cNvSpPr txBox="1"/>
          <p:nvPr/>
        </p:nvSpPr>
        <p:spPr>
          <a:xfrm>
            <a:off x="914400" y="4620161"/>
            <a:ext cx="8084264" cy="707886"/>
          </a:xfrm>
          <a:prstGeom prst="rect">
            <a:avLst/>
          </a:prstGeom>
          <a:noFill/>
        </p:spPr>
        <p:txBody>
          <a:bodyPr wrap="none" rtlCol="0">
            <a:spAutoFit/>
          </a:bodyPr>
          <a:lstStyle/>
          <a:p>
            <a:r>
              <a:rPr lang="en-US" sz="2000" dirty="0">
                <a:solidFill>
                  <a:srgbClr val="7F7F7F"/>
                </a:solidFill>
                <a:latin typeface="Consolas" pitchFamily="49" charset="0"/>
                <a:cs typeface="Consolas" pitchFamily="49" charset="0"/>
              </a:rPr>
              <a:t>user&gt; </a:t>
            </a:r>
            <a:r>
              <a:rPr lang="en-US" sz="2000" dirty="0">
                <a:solidFill>
                  <a:srgbClr val="000000"/>
                </a:solidFill>
                <a:latin typeface="Consolas" pitchFamily="49" charset="0"/>
                <a:cs typeface="Consolas" pitchFamily="49" charset="0"/>
              </a:rPr>
              <a:t>(sort-by </a:t>
            </a:r>
            <a:r>
              <a:rPr lang="en-US" sz="2000" dirty="0" err="1">
                <a:solidFill>
                  <a:srgbClr val="000000"/>
                </a:solidFill>
                <a:latin typeface="Consolas" pitchFamily="49" charset="0"/>
                <a:cs typeface="Consolas" pitchFamily="49" charset="0"/>
              </a:rPr>
              <a:t>val</a:t>
            </a:r>
            <a:r>
              <a:rPr lang="en-US" sz="2000" dirty="0">
                <a:solidFill>
                  <a:srgbClr val="000000"/>
                </a:solidFill>
                <a:latin typeface="Consolas" pitchFamily="49" charset="0"/>
                <a:cs typeface="Consolas" pitchFamily="49" charset="0"/>
              </a:rPr>
              <a:t> &gt; (frequencies (map second queries)))</a:t>
            </a:r>
          </a:p>
          <a:p>
            <a:r>
              <a:rPr lang="en-US" sz="2000" dirty="0">
                <a:solidFill>
                  <a:schemeClr val="bg2">
                    <a:lumMod val="75000"/>
                  </a:schemeClr>
                </a:solidFill>
                <a:latin typeface="Consolas" pitchFamily="49" charset="0"/>
                <a:cs typeface="Consolas" pitchFamily="49" charset="0"/>
              </a:rPr>
              <a:t>(["foo.com" 3] ["bar.net" 2])</a:t>
            </a:r>
          </a:p>
        </p:txBody>
      </p:sp>
    </p:spTree>
    <p:extLst>
      <p:ext uri="{BB962C8B-B14F-4D97-AF65-F5344CB8AC3E}">
        <p14:creationId xmlns:p14="http://schemas.microsoft.com/office/powerpoint/2010/main" val="2067504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680" y="1807891"/>
            <a:ext cx="8153400" cy="1384995"/>
          </a:xfrm>
          <a:prstGeom prst="rect">
            <a:avLst/>
          </a:prstGeom>
          <a:solidFill>
            <a:schemeClr val="bg1"/>
          </a:solidFill>
        </p:spPr>
        <p:txBody>
          <a:bodyPr wrap="square" rtlCol="0">
            <a:spAutoFit/>
          </a:bodyPr>
          <a:lstStyle/>
          <a:p>
            <a:pPr algn="ctr"/>
            <a:r>
              <a:rPr lang="en-US" sz="2800" dirty="0" err="1" smtClean="0">
                <a:solidFill>
                  <a:srgbClr val="080808"/>
                </a:solidFill>
                <a:latin typeface="+mj-lt"/>
                <a:cs typeface="Arial" pitchFamily="34" charset="0"/>
              </a:rPr>
              <a:t>Clojure</a:t>
            </a:r>
            <a:r>
              <a:rPr lang="en-US" sz="2800" dirty="0" smtClean="0">
                <a:solidFill>
                  <a:srgbClr val="080808"/>
                </a:solidFill>
                <a:latin typeface="+mj-lt"/>
                <a:cs typeface="Arial" pitchFamily="34" charset="0"/>
              </a:rPr>
              <a:t>, Java, &lt;your-pick&gt; can turn the</a:t>
            </a:r>
          </a:p>
          <a:p>
            <a:pPr algn="ctr"/>
            <a:r>
              <a:rPr lang="en-US" sz="2800" dirty="0" smtClean="0">
                <a:solidFill>
                  <a:srgbClr val="080808"/>
                </a:solidFill>
                <a:latin typeface="+mj-lt"/>
                <a:cs typeface="Arial" pitchFamily="34" charset="0"/>
              </a:rPr>
              <a:t>previous code into a multi-threaded app</a:t>
            </a:r>
          </a:p>
          <a:p>
            <a:pPr algn="ctr"/>
            <a:r>
              <a:rPr lang="en-US" sz="2800" dirty="0" smtClean="0">
                <a:solidFill>
                  <a:srgbClr val="080808"/>
                </a:solidFill>
                <a:latin typeface="+mj-lt"/>
                <a:cs typeface="Arial" pitchFamily="34" charset="0"/>
              </a:rPr>
              <a:t>that utilizes all cores on your server.</a:t>
            </a:r>
            <a:endParaRPr lang="en-US" sz="2800" dirty="0">
              <a:solidFill>
                <a:srgbClr val="080808"/>
              </a:solidFill>
              <a:latin typeface="+mj-lt"/>
              <a:cs typeface="Arial" pitchFamily="34" charset="0"/>
            </a:endParaRPr>
          </a:p>
        </p:txBody>
      </p:sp>
      <p:sp>
        <p:nvSpPr>
          <p:cNvPr id="5" name="Title 2"/>
          <p:cNvSpPr txBox="1">
            <a:spLocks/>
          </p:cNvSpPr>
          <p:nvPr/>
        </p:nvSpPr>
        <p:spPr>
          <a:xfrm>
            <a:off x="1038225" y="304800"/>
            <a:ext cx="7953375" cy="762000"/>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r>
              <a:rPr lang="en-US" dirty="0" smtClean="0"/>
              <a:t>Scaling up</a:t>
            </a:r>
            <a:endParaRPr lang="en-US" dirty="0"/>
          </a:p>
        </p:txBody>
      </p:sp>
      <p:pic>
        <p:nvPicPr>
          <p:cNvPr id="6" name="Picture 2" descr="http://www.intel.com/content/dam/www/public/us/en/images/product/server-system-r2208gz.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23238" b="22873"/>
          <a:stretch/>
        </p:blipFill>
        <p:spPr bwMode="auto">
          <a:xfrm>
            <a:off x="4300780" y="4344868"/>
            <a:ext cx="3962400" cy="1069737"/>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www.ironwirenails.com/upfiles/common_nailswire_nailsiron_nail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81380" y="3962399"/>
            <a:ext cx="2590800" cy="194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749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6720" y="1009471"/>
            <a:ext cx="8153400" cy="1077218"/>
          </a:xfrm>
          <a:prstGeom prst="rect">
            <a:avLst/>
          </a:prstGeom>
          <a:solidFill>
            <a:schemeClr val="bg1"/>
          </a:solidFill>
        </p:spPr>
        <p:txBody>
          <a:bodyPr wrap="square" rtlCol="0">
            <a:spAutoFit/>
          </a:bodyPr>
          <a:lstStyle/>
          <a:p>
            <a:pPr algn="ctr"/>
            <a:r>
              <a:rPr lang="en-US" sz="3200" dirty="0" smtClean="0">
                <a:solidFill>
                  <a:srgbClr val="080808"/>
                </a:solidFill>
                <a:latin typeface="+mj-lt"/>
                <a:cs typeface="Arial" pitchFamily="34" charset="0"/>
              </a:rPr>
              <a:t>But what if even a very big machine is not enough for your Internet-scale app?</a:t>
            </a:r>
            <a:endParaRPr lang="en-US" sz="3200" dirty="0">
              <a:solidFill>
                <a:srgbClr val="080808"/>
              </a:solidFill>
              <a:latin typeface="+mj-lt"/>
              <a:cs typeface="Arial" pitchFamily="34" charset="0"/>
            </a:endParaRPr>
          </a:p>
        </p:txBody>
      </p:sp>
      <p:pic>
        <p:nvPicPr>
          <p:cNvPr id="28674" name="Picture 2" descr="http://cdn.slashgear.com/wp-content/uploads/2012/10/google-datacenter-tech-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03420" y="2786820"/>
            <a:ext cx="3596999" cy="23954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img.ehowcdn.com/article-new/ehow/images/a05/n2/df/calculate-nails-800x8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320" y="2786820"/>
            <a:ext cx="3610137" cy="239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625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www.charlesandhudson.com/archives/nail-gun-foot.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19453" y="2286000"/>
            <a:ext cx="5990893" cy="2920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6720" y="1009471"/>
            <a:ext cx="8153400" cy="584776"/>
          </a:xfrm>
          <a:prstGeom prst="rect">
            <a:avLst/>
          </a:prstGeom>
          <a:solidFill>
            <a:schemeClr val="bg1"/>
          </a:solidFill>
        </p:spPr>
        <p:txBody>
          <a:bodyPr wrap="square" rtlCol="0">
            <a:spAutoFit/>
          </a:bodyPr>
          <a:lstStyle/>
          <a:p>
            <a:pPr algn="ctr"/>
            <a:r>
              <a:rPr lang="en-US" sz="3200" dirty="0" smtClean="0">
                <a:solidFill>
                  <a:srgbClr val="080808"/>
                </a:solidFill>
                <a:latin typeface="+mj-lt"/>
                <a:cs typeface="Arial" pitchFamily="34" charset="0"/>
              </a:rPr>
              <a:t>And remember.</a:t>
            </a:r>
            <a:endParaRPr lang="en-US" sz="3200" dirty="0">
              <a:solidFill>
                <a:srgbClr val="080808"/>
              </a:solidFill>
              <a:latin typeface="+mj-lt"/>
              <a:cs typeface="Arial" pitchFamily="34" charset="0"/>
            </a:endParaRPr>
          </a:p>
        </p:txBody>
      </p:sp>
    </p:spTree>
    <p:extLst>
      <p:ext uri="{BB962C8B-B14F-4D97-AF65-F5344CB8AC3E}">
        <p14:creationId xmlns:p14="http://schemas.microsoft.com/office/powerpoint/2010/main" val="32491261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2000" y="2501900"/>
            <a:ext cx="5080000" cy="1854200"/>
          </a:xfrm>
          <a:prstGeom prst="rect">
            <a:avLst/>
          </a:prstGeom>
        </p:spPr>
      </p:pic>
      <p:sp>
        <p:nvSpPr>
          <p:cNvPr id="4" name="TextBox 3"/>
          <p:cNvSpPr txBox="1"/>
          <p:nvPr/>
        </p:nvSpPr>
        <p:spPr>
          <a:xfrm>
            <a:off x="526720" y="1009471"/>
            <a:ext cx="8153400" cy="584776"/>
          </a:xfrm>
          <a:prstGeom prst="rect">
            <a:avLst/>
          </a:prstGeom>
          <a:solidFill>
            <a:schemeClr val="bg1"/>
          </a:solidFill>
        </p:spPr>
        <p:txBody>
          <a:bodyPr wrap="square" rtlCol="0">
            <a:spAutoFit/>
          </a:bodyPr>
          <a:lstStyle/>
          <a:p>
            <a:pPr algn="ctr"/>
            <a:r>
              <a:rPr lang="en-US" sz="3200" dirty="0" smtClean="0">
                <a:solidFill>
                  <a:srgbClr val="080808"/>
                </a:solidFill>
                <a:latin typeface="+mj-lt"/>
                <a:cs typeface="Arial" pitchFamily="34" charset="0"/>
              </a:rPr>
              <a:t>Enter:</a:t>
            </a:r>
            <a:endParaRPr lang="en-US" sz="3200" dirty="0">
              <a:solidFill>
                <a:srgbClr val="080808"/>
              </a:solidFill>
              <a:latin typeface="+mj-lt"/>
              <a:cs typeface="Arial" pitchFamily="34" charset="0"/>
            </a:endParaRPr>
          </a:p>
        </p:txBody>
      </p:sp>
    </p:spTree>
    <p:extLst>
      <p:ext uri="{BB962C8B-B14F-4D97-AF65-F5344CB8AC3E}">
        <p14:creationId xmlns:p14="http://schemas.microsoft.com/office/powerpoint/2010/main" val="30262021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covered in this workshop (too little time)</a:t>
            </a:r>
            <a:endParaRPr lang="en-US" dirty="0"/>
          </a:p>
        </p:txBody>
      </p:sp>
      <p:sp>
        <p:nvSpPr>
          <p:cNvPr id="3" name="Content Placeholder 2"/>
          <p:cNvSpPr>
            <a:spLocks noGrp="1"/>
          </p:cNvSpPr>
          <p:nvPr>
            <p:ph idx="1"/>
          </p:nvPr>
        </p:nvSpPr>
        <p:spPr>
          <a:xfrm>
            <a:off x="215647" y="1078992"/>
            <a:ext cx="8709712" cy="5255490"/>
          </a:xfrm>
        </p:spPr>
        <p:txBody>
          <a:bodyPr/>
          <a:lstStyle/>
          <a:p>
            <a:r>
              <a:rPr lang="en-US" sz="2200" dirty="0" smtClean="0">
                <a:sym typeface="Wingdings"/>
                <a:hlinkClick r:id="rId2"/>
              </a:rPr>
              <a:t>Storm Trident</a:t>
            </a:r>
            <a:endParaRPr lang="en-US" sz="2200" dirty="0" smtClean="0">
              <a:sym typeface="Wingdings"/>
            </a:endParaRPr>
          </a:p>
          <a:p>
            <a:pPr lvl="1"/>
            <a:r>
              <a:rPr lang="en-US" sz="1800" dirty="0" smtClean="0"/>
              <a:t>High</a:t>
            </a:r>
            <a:r>
              <a:rPr lang="en-US" sz="1800" dirty="0"/>
              <a:t>-level abstraction </a:t>
            </a:r>
            <a:r>
              <a:rPr lang="en-US" sz="1800" dirty="0" smtClean="0"/>
              <a:t>on </a:t>
            </a:r>
            <a:r>
              <a:rPr lang="en-US" sz="1800" dirty="0"/>
              <a:t>top of </a:t>
            </a:r>
            <a:r>
              <a:rPr lang="en-US" sz="1800" dirty="0" smtClean="0"/>
              <a:t>Storm, which intermixes high throughput and </a:t>
            </a:r>
            <a:r>
              <a:rPr lang="en-US" sz="1800" dirty="0" err="1"/>
              <a:t>stateful</a:t>
            </a:r>
            <a:r>
              <a:rPr lang="en-US" sz="1800" dirty="0"/>
              <a:t> stream processing with low latency distributed </a:t>
            </a:r>
            <a:r>
              <a:rPr lang="en-US" sz="1800" dirty="0" smtClean="0"/>
              <a:t>querying.</a:t>
            </a:r>
          </a:p>
          <a:p>
            <a:pPr lvl="2"/>
            <a:r>
              <a:rPr lang="en-US" sz="1600" dirty="0" smtClean="0"/>
              <a:t>Joins, aggregations, grouping, functions, filters.</a:t>
            </a:r>
          </a:p>
          <a:p>
            <a:pPr lvl="2"/>
            <a:r>
              <a:rPr lang="en-US" sz="1600" dirty="0" smtClean="0"/>
              <a:t>Adds </a:t>
            </a:r>
            <a:r>
              <a:rPr lang="en-US" sz="1600" dirty="0"/>
              <a:t>primitives for doing </a:t>
            </a:r>
            <a:r>
              <a:rPr lang="en-US" sz="1600" dirty="0" err="1"/>
              <a:t>stateful</a:t>
            </a:r>
            <a:r>
              <a:rPr lang="en-US" sz="1600" dirty="0"/>
              <a:t>, incremental processing on top of any database or persistence </a:t>
            </a:r>
            <a:r>
              <a:rPr lang="en-US" sz="1600" dirty="0" smtClean="0"/>
              <a:t>store.</a:t>
            </a:r>
          </a:p>
          <a:p>
            <a:pPr lvl="1"/>
            <a:r>
              <a:rPr lang="en-US" dirty="0" smtClean="0"/>
              <a:t>Has </a:t>
            </a:r>
            <a:r>
              <a:rPr lang="en-US" dirty="0"/>
              <a:t>consistent, exactly-once </a:t>
            </a:r>
            <a:r>
              <a:rPr lang="en-US" dirty="0" smtClean="0"/>
              <a:t>semantics.</a:t>
            </a:r>
          </a:p>
          <a:p>
            <a:pPr lvl="1"/>
            <a:r>
              <a:rPr lang="en-US" dirty="0" smtClean="0">
                <a:sym typeface="Wingdings"/>
              </a:rPr>
              <a:t>Processes a stream as small batches of messages</a:t>
            </a:r>
          </a:p>
          <a:p>
            <a:pPr lvl="2"/>
            <a:r>
              <a:rPr lang="en-US" dirty="0" smtClean="0">
                <a:sym typeface="Wingdings"/>
              </a:rPr>
              <a:t>(cf. Spark Streaming)</a:t>
            </a:r>
          </a:p>
          <a:p>
            <a:pPr lvl="1"/>
            <a:endParaRPr lang="en-US" sz="1800" dirty="0" smtClean="0">
              <a:sym typeface="Wingdings"/>
            </a:endParaRPr>
          </a:p>
          <a:p>
            <a:r>
              <a:rPr lang="en-US" sz="2200" dirty="0" smtClean="0">
                <a:sym typeface="Wingdings"/>
                <a:hlinkClick r:id="rId3"/>
              </a:rPr>
              <a:t>Storm DRPC</a:t>
            </a:r>
            <a:endParaRPr lang="en-US" sz="2200" dirty="0" smtClean="0">
              <a:sym typeface="Wingdings"/>
            </a:endParaRPr>
          </a:p>
          <a:p>
            <a:pPr lvl="1"/>
            <a:r>
              <a:rPr lang="en-US" sz="1800" dirty="0" smtClean="0"/>
              <a:t>Parallelizes </a:t>
            </a:r>
            <a:r>
              <a:rPr lang="en-US" sz="1800" dirty="0"/>
              <a:t>the computation of really intense functions on the </a:t>
            </a:r>
            <a:r>
              <a:rPr lang="en-US" sz="1800" dirty="0" smtClean="0"/>
              <a:t>fly.</a:t>
            </a:r>
          </a:p>
          <a:p>
            <a:pPr lvl="1"/>
            <a:r>
              <a:rPr lang="en-US" sz="1800" dirty="0" smtClean="0"/>
              <a:t>Input is a </a:t>
            </a:r>
            <a:r>
              <a:rPr lang="en-US" sz="1800" dirty="0"/>
              <a:t>stream of function arguments, and </a:t>
            </a:r>
            <a:r>
              <a:rPr lang="en-US" sz="1800" dirty="0" smtClean="0"/>
              <a:t>output is a stream </a:t>
            </a:r>
            <a:r>
              <a:rPr lang="en-US" sz="1800" dirty="0"/>
              <a:t>of the results for each of those function calls. </a:t>
            </a:r>
            <a:endParaRPr lang="en-US" sz="1800" dirty="0" smtClean="0"/>
          </a:p>
        </p:txBody>
      </p:sp>
      <p:sp>
        <p:nvSpPr>
          <p:cNvPr id="5" name="Slide Number Placeholder 4"/>
          <p:cNvSpPr>
            <a:spLocks noGrp="1"/>
          </p:cNvSpPr>
          <p:nvPr>
            <p:ph type="sldNum" sz="quarter" idx="12"/>
          </p:nvPr>
        </p:nvSpPr>
        <p:spPr/>
        <p:txBody>
          <a:bodyPr/>
          <a:lstStyle/>
          <a:p>
            <a:fld id="{407C8B75-4858-41E6-BEC3-A0853FA4AC5B}" type="slidenum">
              <a:rPr lang="en-US" smtClean="0"/>
              <a:pPr/>
              <a:t>3</a:t>
            </a:fld>
            <a:endParaRPr lang="en-US" dirty="0"/>
          </a:p>
        </p:txBody>
      </p:sp>
    </p:spTree>
    <p:extLst>
      <p:ext uri="{BB962C8B-B14F-4D97-AF65-F5344CB8AC3E}">
        <p14:creationId xmlns:p14="http://schemas.microsoft.com/office/powerpoint/2010/main" val="410389143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2: Storm core concepts</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30</a:t>
            </a:fld>
            <a:endParaRPr lang="en-US" dirty="0"/>
          </a:p>
        </p:txBody>
      </p:sp>
    </p:spTree>
    <p:extLst>
      <p:ext uri="{BB962C8B-B14F-4D97-AF65-F5344CB8AC3E}">
        <p14:creationId xmlns:p14="http://schemas.microsoft.com/office/powerpoint/2010/main" val="32331396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dirty="0" smtClean="0">
                <a:sym typeface="Wingdings"/>
              </a:rPr>
              <a:t>Topology</a:t>
            </a:r>
          </a:p>
          <a:p>
            <a:r>
              <a:rPr lang="en-US" dirty="0" smtClean="0">
                <a:sym typeface="Wingdings"/>
              </a:rPr>
              <a:t>Data model</a:t>
            </a:r>
          </a:p>
          <a:p>
            <a:r>
              <a:rPr lang="en-US" dirty="0" smtClean="0">
                <a:sym typeface="Wingdings"/>
              </a:rPr>
              <a:t>Spouts and bolts</a:t>
            </a:r>
          </a:p>
          <a:p>
            <a:r>
              <a:rPr lang="en-US" dirty="0" smtClean="0">
                <a:sym typeface="Wingdings"/>
              </a:rPr>
              <a:t>Groupings</a:t>
            </a:r>
          </a:p>
          <a:p>
            <a:r>
              <a:rPr lang="en-US" dirty="0" smtClean="0">
                <a:sym typeface="Wingdings"/>
              </a:rPr>
              <a:t>Parallelism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31</a:t>
            </a:fld>
            <a:endParaRPr lang="en-US" dirty="0"/>
          </a:p>
        </p:txBody>
      </p:sp>
    </p:spTree>
    <p:extLst>
      <p:ext uri="{BB962C8B-B14F-4D97-AF65-F5344CB8AC3E}">
        <p14:creationId xmlns:p14="http://schemas.microsoft.com/office/powerpoint/2010/main" val="24144001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look</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32</a:t>
            </a:fld>
            <a:endParaRPr lang="en-US" dirty="0"/>
          </a:p>
        </p:txBody>
      </p:sp>
      <p:sp>
        <p:nvSpPr>
          <p:cNvPr id="6" name="TextBox 5"/>
          <p:cNvSpPr txBox="1"/>
          <p:nvPr/>
        </p:nvSpPr>
        <p:spPr>
          <a:xfrm>
            <a:off x="457200" y="1807891"/>
            <a:ext cx="8153400" cy="1323439"/>
          </a:xfrm>
          <a:prstGeom prst="rect">
            <a:avLst/>
          </a:prstGeom>
          <a:solidFill>
            <a:schemeClr val="bg1"/>
          </a:solidFill>
        </p:spPr>
        <p:txBody>
          <a:bodyPr wrap="square" rtlCol="0">
            <a:spAutoFit/>
          </a:bodyPr>
          <a:lstStyle/>
          <a:p>
            <a:pPr algn="ctr"/>
            <a:r>
              <a:rPr lang="en-US" sz="4000" dirty="0" smtClean="0">
                <a:solidFill>
                  <a:srgbClr val="080808"/>
                </a:solidFill>
                <a:latin typeface="+mj-lt"/>
                <a:cs typeface="Arial" pitchFamily="34" charset="0"/>
              </a:rPr>
              <a:t>Storm is </a:t>
            </a:r>
            <a:r>
              <a:rPr lang="en-US" sz="4000" dirty="0" smtClean="0">
                <a:solidFill>
                  <a:schemeClr val="bg2">
                    <a:lumMod val="60000"/>
                    <a:lumOff val="40000"/>
                  </a:schemeClr>
                </a:solidFill>
                <a:latin typeface="+mj-lt"/>
                <a:cs typeface="Arial" pitchFamily="34" charset="0"/>
              </a:rPr>
              <a:t>distributed </a:t>
            </a:r>
            <a:r>
              <a:rPr lang="en-US" sz="4000" dirty="0" smtClean="0">
                <a:solidFill>
                  <a:srgbClr val="080808"/>
                </a:solidFill>
                <a:latin typeface="+mj-lt"/>
                <a:cs typeface="Arial" pitchFamily="34" charset="0"/>
              </a:rPr>
              <a:t>FP-like</a:t>
            </a:r>
          </a:p>
          <a:p>
            <a:pPr algn="ctr"/>
            <a:r>
              <a:rPr lang="en-US" sz="4000" dirty="0" smtClean="0">
                <a:solidFill>
                  <a:srgbClr val="080808"/>
                </a:solidFill>
                <a:latin typeface="+mj-lt"/>
                <a:cs typeface="Arial" pitchFamily="34" charset="0"/>
              </a:rPr>
              <a:t>processing of data streams.</a:t>
            </a:r>
          </a:p>
        </p:txBody>
      </p:sp>
      <p:sp>
        <p:nvSpPr>
          <p:cNvPr id="7" name="TextBox 6"/>
          <p:cNvSpPr txBox="1"/>
          <p:nvPr/>
        </p:nvSpPr>
        <p:spPr>
          <a:xfrm>
            <a:off x="553914" y="3352800"/>
            <a:ext cx="8056685" cy="646331"/>
          </a:xfrm>
          <a:prstGeom prst="rect">
            <a:avLst/>
          </a:prstGeom>
          <a:solidFill>
            <a:schemeClr val="bg1"/>
          </a:solidFill>
        </p:spPr>
        <p:txBody>
          <a:bodyPr wrap="square" rtlCol="0">
            <a:spAutoFit/>
          </a:bodyPr>
          <a:lstStyle/>
          <a:p>
            <a:pPr algn="ctr"/>
            <a:r>
              <a:rPr lang="en-US" sz="3600" dirty="0" smtClean="0">
                <a:solidFill>
                  <a:schemeClr val="bg1">
                    <a:lumMod val="50000"/>
                  </a:schemeClr>
                </a:solidFill>
                <a:latin typeface="+mj-lt"/>
                <a:cs typeface="Arial" pitchFamily="34" charset="0"/>
              </a:rPr>
              <a:t>Same idea, many machines.</a:t>
            </a:r>
            <a:endParaRPr lang="en-US" sz="3600" dirty="0">
              <a:solidFill>
                <a:schemeClr val="bg1">
                  <a:lumMod val="50000"/>
                </a:schemeClr>
              </a:solidFill>
              <a:latin typeface="+mj-lt"/>
              <a:cs typeface="Arial" pitchFamily="34" charset="0"/>
            </a:endParaRPr>
          </a:p>
        </p:txBody>
      </p:sp>
      <p:sp>
        <p:nvSpPr>
          <p:cNvPr id="8" name="TextBox 7"/>
          <p:cNvSpPr txBox="1"/>
          <p:nvPr/>
        </p:nvSpPr>
        <p:spPr>
          <a:xfrm>
            <a:off x="515815" y="4020234"/>
            <a:ext cx="8056685" cy="646331"/>
          </a:xfrm>
          <a:prstGeom prst="rect">
            <a:avLst/>
          </a:prstGeom>
          <a:solidFill>
            <a:schemeClr val="bg1"/>
          </a:solidFill>
        </p:spPr>
        <p:txBody>
          <a:bodyPr wrap="square" rtlCol="0">
            <a:spAutoFit/>
          </a:bodyPr>
          <a:lstStyle/>
          <a:p>
            <a:pPr algn="ctr"/>
            <a:r>
              <a:rPr lang="en-US" sz="3600" dirty="0" smtClean="0">
                <a:solidFill>
                  <a:schemeClr val="bg1">
                    <a:lumMod val="50000"/>
                  </a:schemeClr>
                </a:solidFill>
                <a:latin typeface="+mj-lt"/>
                <a:cs typeface="Arial" pitchFamily="34" charset="0"/>
              </a:rPr>
              <a:t>(but there’s more of course)</a:t>
            </a:r>
            <a:endParaRPr lang="en-US" sz="3600" dirty="0">
              <a:solidFill>
                <a:schemeClr val="bg1">
                  <a:lumMod val="50000"/>
                </a:schemeClr>
              </a:solidFill>
              <a:latin typeface="+mj-lt"/>
              <a:cs typeface="Arial" pitchFamily="34" charset="0"/>
            </a:endParaRPr>
          </a:p>
        </p:txBody>
      </p:sp>
    </p:spTree>
    <p:extLst>
      <p:ext uri="{BB962C8B-B14F-4D97-AF65-F5344CB8AC3E}">
        <p14:creationId xmlns:p14="http://schemas.microsoft.com/office/powerpoint/2010/main" val="4436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b="1" dirty="0" smtClean="0">
                <a:sym typeface="Wingdings"/>
              </a:rPr>
              <a:t>Topology</a:t>
            </a:r>
          </a:p>
          <a:p>
            <a:r>
              <a:rPr lang="en-US" dirty="0" smtClean="0">
                <a:sym typeface="Wingdings"/>
              </a:rPr>
              <a:t>Data model</a:t>
            </a:r>
          </a:p>
          <a:p>
            <a:r>
              <a:rPr lang="en-US" dirty="0" smtClean="0">
                <a:sym typeface="Wingdings"/>
              </a:rPr>
              <a:t>Spouts and bolts</a:t>
            </a:r>
          </a:p>
          <a:p>
            <a:r>
              <a:rPr lang="en-US" dirty="0" smtClean="0">
                <a:sym typeface="Wingdings"/>
              </a:rPr>
              <a:t>Groupings</a:t>
            </a:r>
          </a:p>
          <a:p>
            <a:r>
              <a:rPr lang="en-US" dirty="0" smtClean="0">
                <a:sym typeface="Wingdings"/>
              </a:rPr>
              <a:t>Parallelism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33</a:t>
            </a:fld>
            <a:endParaRPr lang="en-US" dirty="0"/>
          </a:p>
        </p:txBody>
      </p:sp>
    </p:spTree>
    <p:extLst>
      <p:ext uri="{BB962C8B-B14F-4D97-AF65-F5344CB8AC3E}">
        <p14:creationId xmlns:p14="http://schemas.microsoft.com/office/powerpoint/2010/main" val="8253997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1807891"/>
            <a:ext cx="8153400" cy="1323439"/>
          </a:xfrm>
          <a:prstGeom prst="rect">
            <a:avLst/>
          </a:prstGeom>
          <a:solidFill>
            <a:schemeClr val="bg1"/>
          </a:solidFill>
        </p:spPr>
        <p:txBody>
          <a:bodyPr wrap="square" rtlCol="0">
            <a:spAutoFit/>
          </a:bodyPr>
          <a:lstStyle/>
          <a:p>
            <a:pPr algn="ctr"/>
            <a:r>
              <a:rPr lang="en-US" sz="4000" dirty="0" smtClean="0">
                <a:solidFill>
                  <a:srgbClr val="080808"/>
                </a:solidFill>
                <a:latin typeface="+mj-lt"/>
                <a:cs typeface="Arial" pitchFamily="34" charset="0"/>
              </a:rPr>
              <a:t>A topology in Storm wires</a:t>
            </a:r>
            <a:br>
              <a:rPr lang="en-US" sz="4000" dirty="0" smtClean="0">
                <a:solidFill>
                  <a:srgbClr val="080808"/>
                </a:solidFill>
                <a:latin typeface="+mj-lt"/>
                <a:cs typeface="Arial" pitchFamily="34" charset="0"/>
              </a:rPr>
            </a:br>
            <a:r>
              <a:rPr lang="en-US" sz="4000" dirty="0" smtClean="0">
                <a:solidFill>
                  <a:schemeClr val="accent6"/>
                </a:solidFill>
                <a:latin typeface="Consolas" pitchFamily="49" charset="0"/>
                <a:cs typeface="Consolas" pitchFamily="49" charset="0"/>
              </a:rPr>
              <a:t>data</a:t>
            </a:r>
            <a:r>
              <a:rPr lang="en-US" sz="4000" dirty="0" smtClean="0">
                <a:solidFill>
                  <a:srgbClr val="080808"/>
                </a:solidFill>
                <a:latin typeface="+mj-lt"/>
                <a:cs typeface="Arial" pitchFamily="34" charset="0"/>
              </a:rPr>
              <a:t> and </a:t>
            </a:r>
            <a:r>
              <a:rPr lang="en-US" sz="4000" i="1" dirty="0" smtClean="0">
                <a:solidFill>
                  <a:srgbClr val="2FABFF"/>
                </a:solidFill>
                <a:latin typeface="Georgia" pitchFamily="18" charset="0"/>
                <a:cs typeface="Arial" pitchFamily="34" charset="0"/>
              </a:rPr>
              <a:t>functions</a:t>
            </a:r>
            <a:r>
              <a:rPr lang="en-US" sz="4000" dirty="0" smtClean="0">
                <a:solidFill>
                  <a:srgbClr val="2FABFF"/>
                </a:solidFill>
                <a:latin typeface="+mj-lt"/>
                <a:cs typeface="Arial" pitchFamily="34" charset="0"/>
              </a:rPr>
              <a:t> </a:t>
            </a:r>
            <a:r>
              <a:rPr lang="en-US" sz="4000" dirty="0" smtClean="0">
                <a:solidFill>
                  <a:srgbClr val="080808"/>
                </a:solidFill>
                <a:latin typeface="+mj-lt"/>
                <a:cs typeface="Arial" pitchFamily="34" charset="0"/>
              </a:rPr>
              <a:t>via a </a:t>
            </a:r>
            <a:r>
              <a:rPr lang="en-US" sz="4000" dirty="0" smtClean="0">
                <a:solidFill>
                  <a:srgbClr val="C00000"/>
                </a:solidFill>
                <a:latin typeface="Consolas" pitchFamily="49" charset="0"/>
                <a:cs typeface="Consolas" pitchFamily="49" charset="0"/>
              </a:rPr>
              <a:t>DAG</a:t>
            </a:r>
            <a:r>
              <a:rPr lang="en-US" sz="4000" dirty="0" smtClean="0">
                <a:solidFill>
                  <a:srgbClr val="080808"/>
                </a:solidFill>
                <a:latin typeface="+mj-lt"/>
                <a:cs typeface="Arial" pitchFamily="34" charset="0"/>
              </a:rPr>
              <a:t>.</a:t>
            </a:r>
            <a:endParaRPr lang="en-US" sz="4000" dirty="0">
              <a:solidFill>
                <a:srgbClr val="080808"/>
              </a:solidFill>
              <a:latin typeface="+mj-lt"/>
              <a:cs typeface="Arial" pitchFamily="34" charset="0"/>
            </a:endParaRPr>
          </a:p>
        </p:txBody>
      </p:sp>
      <p:sp>
        <p:nvSpPr>
          <p:cNvPr id="4" name="TextBox 3"/>
          <p:cNvSpPr txBox="1"/>
          <p:nvPr/>
        </p:nvSpPr>
        <p:spPr>
          <a:xfrm>
            <a:off x="533400" y="3505200"/>
            <a:ext cx="8153400" cy="1323439"/>
          </a:xfrm>
          <a:prstGeom prst="rect">
            <a:avLst/>
          </a:prstGeom>
          <a:solidFill>
            <a:schemeClr val="bg1"/>
          </a:solidFill>
        </p:spPr>
        <p:txBody>
          <a:bodyPr wrap="square" rtlCol="0">
            <a:spAutoFit/>
          </a:bodyPr>
          <a:lstStyle/>
          <a:p>
            <a:pPr algn="ctr"/>
            <a:r>
              <a:rPr lang="en-US" sz="4000" dirty="0" smtClean="0">
                <a:solidFill>
                  <a:srgbClr val="080808"/>
                </a:solidFill>
                <a:latin typeface="+mj-lt"/>
                <a:cs typeface="Arial" pitchFamily="34" charset="0"/>
              </a:rPr>
              <a:t>Executes on many machines</a:t>
            </a:r>
            <a:br>
              <a:rPr lang="en-US" sz="4000" dirty="0" smtClean="0">
                <a:solidFill>
                  <a:srgbClr val="080808"/>
                </a:solidFill>
                <a:latin typeface="+mj-lt"/>
                <a:cs typeface="Arial" pitchFamily="34" charset="0"/>
              </a:rPr>
            </a:br>
            <a:r>
              <a:rPr lang="en-US" sz="4000" dirty="0" smtClean="0">
                <a:solidFill>
                  <a:srgbClr val="080808"/>
                </a:solidFill>
                <a:latin typeface="+mj-lt"/>
                <a:cs typeface="Arial" pitchFamily="34" charset="0"/>
              </a:rPr>
              <a:t>like a MR job in Hadoop.</a:t>
            </a:r>
            <a:endParaRPr lang="en-US" sz="4000" dirty="0">
              <a:solidFill>
                <a:srgbClr val="080808"/>
              </a:solidFill>
              <a:latin typeface="+mj-lt"/>
              <a:cs typeface="Arial" pitchFamily="34" charset="0"/>
            </a:endParaRPr>
          </a:p>
        </p:txBody>
      </p:sp>
    </p:spTree>
    <p:extLst>
      <p:ext uri="{BB962C8B-B14F-4D97-AF65-F5344CB8AC3E}">
        <p14:creationId xmlns:p14="http://schemas.microsoft.com/office/powerpoint/2010/main" val="1594528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2004" y="502920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sp>
        <p:nvSpPr>
          <p:cNvPr id="3" name="Oval 2"/>
          <p:cNvSpPr/>
          <p:nvPr/>
        </p:nvSpPr>
        <p:spPr>
          <a:xfrm>
            <a:off x="4736851" y="5029200"/>
            <a:ext cx="1007533" cy="5334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4" name="Straight Arrow Connector 13"/>
          <p:cNvCxnSpPr>
            <a:stCxn id="2" idx="3"/>
            <a:endCxn id="3" idx="2"/>
          </p:cNvCxnSpPr>
          <p:nvPr/>
        </p:nvCxnSpPr>
        <p:spPr>
          <a:xfrm>
            <a:off x="3742459" y="5295900"/>
            <a:ext cx="994392"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53784" y="34290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9" name="Straight Arrow Connector 18"/>
          <p:cNvCxnSpPr>
            <a:stCxn id="46" idx="3"/>
            <a:endCxn id="18" idx="2"/>
          </p:cNvCxnSpPr>
          <p:nvPr/>
        </p:nvCxnSpPr>
        <p:spPr>
          <a:xfrm>
            <a:off x="3742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94344" y="2819005"/>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24" name="Straight Arrow Connector 23"/>
          <p:cNvCxnSpPr>
            <a:stCxn id="46" idx="3"/>
            <a:endCxn id="55" idx="2"/>
          </p:cNvCxnSpPr>
          <p:nvPr/>
        </p:nvCxnSpPr>
        <p:spPr>
          <a:xfrm flipV="1">
            <a:off x="3742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92004" y="342900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sp>
        <p:nvSpPr>
          <p:cNvPr id="55" name="Oval 54"/>
          <p:cNvSpPr/>
          <p:nvPr/>
        </p:nvSpPr>
        <p:spPr>
          <a:xfrm>
            <a:off x="4789344" y="22098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58" name="Straight Arrow Connector 57"/>
          <p:cNvCxnSpPr>
            <a:stCxn id="46" idx="3"/>
            <a:endCxn id="3" idx="1"/>
          </p:cNvCxnSpPr>
          <p:nvPr/>
        </p:nvCxnSpPr>
        <p:spPr>
          <a:xfrm>
            <a:off x="3742459" y="3695700"/>
            <a:ext cx="1141942" cy="141161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5799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5764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Topology</a:t>
            </a:r>
            <a:endParaRPr lang="en-US" dirty="0"/>
          </a:p>
        </p:txBody>
      </p:sp>
    </p:spTree>
    <p:extLst>
      <p:ext uri="{BB962C8B-B14F-4D97-AF65-F5344CB8AC3E}">
        <p14:creationId xmlns:p14="http://schemas.microsoft.com/office/powerpoint/2010/main" val="1072473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2004" y="50292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p>
        </p:txBody>
      </p:sp>
      <p:sp>
        <p:nvSpPr>
          <p:cNvPr id="3" name="Oval 2"/>
          <p:cNvSpPr/>
          <p:nvPr/>
        </p:nvSpPr>
        <p:spPr>
          <a:xfrm>
            <a:off x="4736851" y="5029200"/>
            <a:ext cx="1007533" cy="5334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4" name="Straight Arrow Connector 13"/>
          <p:cNvCxnSpPr>
            <a:stCxn id="2" idx="3"/>
            <a:endCxn id="3" idx="2"/>
          </p:cNvCxnSpPr>
          <p:nvPr/>
        </p:nvCxnSpPr>
        <p:spPr>
          <a:xfrm>
            <a:off x="3742459" y="5295900"/>
            <a:ext cx="994392"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53784" y="34290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9" name="Straight Arrow Connector 18"/>
          <p:cNvCxnSpPr>
            <a:stCxn id="46" idx="3"/>
            <a:endCxn id="18" idx="2"/>
          </p:cNvCxnSpPr>
          <p:nvPr/>
        </p:nvCxnSpPr>
        <p:spPr>
          <a:xfrm>
            <a:off x="3742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94344" y="2819005"/>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24" name="Straight Arrow Connector 23"/>
          <p:cNvCxnSpPr>
            <a:stCxn id="46" idx="3"/>
            <a:endCxn id="55" idx="2"/>
          </p:cNvCxnSpPr>
          <p:nvPr/>
        </p:nvCxnSpPr>
        <p:spPr>
          <a:xfrm flipV="1">
            <a:off x="3742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92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4789344" y="22098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58" name="Straight Arrow Connector 57"/>
          <p:cNvCxnSpPr>
            <a:stCxn id="46" idx="3"/>
            <a:endCxn id="3" idx="1"/>
          </p:cNvCxnSpPr>
          <p:nvPr/>
        </p:nvCxnSpPr>
        <p:spPr>
          <a:xfrm>
            <a:off x="3742459" y="3695700"/>
            <a:ext cx="1141942" cy="141161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5799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5764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263570" y="4076700"/>
            <a:ext cx="1428596" cy="769441"/>
          </a:xfrm>
          <a:prstGeom prst="rect">
            <a:avLst/>
          </a:prstGeom>
          <a:noFill/>
        </p:spPr>
        <p:txBody>
          <a:bodyPr wrap="none" rtlCol="0">
            <a:spAutoFit/>
          </a:bodyPr>
          <a:lstStyle/>
          <a:p>
            <a:r>
              <a:rPr lang="en-US" sz="4400" dirty="0" smtClean="0">
                <a:solidFill>
                  <a:schemeClr val="accent6"/>
                </a:solidFill>
                <a:latin typeface="Consolas" pitchFamily="49" charset="0"/>
                <a:cs typeface="Consolas" pitchFamily="49" charset="0"/>
              </a:rPr>
              <a:t>data</a:t>
            </a:r>
            <a:endParaRPr lang="en-US" sz="4400" dirty="0">
              <a:solidFill>
                <a:srgbClr val="000000"/>
              </a:solidFill>
              <a:latin typeface="Consolas" pitchFamily="49" charset="0"/>
              <a:cs typeface="Consolas" pitchFamily="49" charset="0"/>
            </a:endParaRPr>
          </a:p>
        </p:txBody>
      </p:sp>
      <p:sp>
        <p:nvSpPr>
          <p:cNvPr id="16"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Topology</a:t>
            </a:r>
            <a:endParaRPr lang="en-US" dirty="0"/>
          </a:p>
        </p:txBody>
      </p:sp>
    </p:spTree>
    <p:extLst>
      <p:ext uri="{BB962C8B-B14F-4D97-AF65-F5344CB8AC3E}">
        <p14:creationId xmlns:p14="http://schemas.microsoft.com/office/powerpoint/2010/main" val="24955804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2004" y="50292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p>
        </p:txBody>
      </p:sp>
      <p:sp>
        <p:nvSpPr>
          <p:cNvPr id="3" name="Oval 2"/>
          <p:cNvSpPr/>
          <p:nvPr/>
        </p:nvSpPr>
        <p:spPr>
          <a:xfrm>
            <a:off x="4736851" y="5029200"/>
            <a:ext cx="1007533" cy="53340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p>
        </p:txBody>
      </p:sp>
      <p:cxnSp>
        <p:nvCxnSpPr>
          <p:cNvPr id="14" name="Straight Arrow Connector 13"/>
          <p:cNvCxnSpPr>
            <a:stCxn id="2" idx="3"/>
            <a:endCxn id="3" idx="2"/>
          </p:cNvCxnSpPr>
          <p:nvPr/>
        </p:nvCxnSpPr>
        <p:spPr>
          <a:xfrm>
            <a:off x="3742459" y="5295900"/>
            <a:ext cx="994392"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53784" y="34290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p>
        </p:txBody>
      </p:sp>
      <p:cxnSp>
        <p:nvCxnSpPr>
          <p:cNvPr id="19" name="Straight Arrow Connector 18"/>
          <p:cNvCxnSpPr>
            <a:stCxn id="46" idx="3"/>
            <a:endCxn id="18" idx="2"/>
          </p:cNvCxnSpPr>
          <p:nvPr/>
        </p:nvCxnSpPr>
        <p:spPr>
          <a:xfrm>
            <a:off x="3742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94344" y="2819005"/>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p>
        </p:txBody>
      </p:sp>
      <p:cxnSp>
        <p:nvCxnSpPr>
          <p:cNvPr id="24" name="Straight Arrow Connector 23"/>
          <p:cNvCxnSpPr>
            <a:stCxn id="46" idx="3"/>
            <a:endCxn id="55" idx="2"/>
          </p:cNvCxnSpPr>
          <p:nvPr/>
        </p:nvCxnSpPr>
        <p:spPr>
          <a:xfrm flipV="1">
            <a:off x="3742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92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4789344" y="22098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58" name="Straight Arrow Connector 57"/>
          <p:cNvCxnSpPr>
            <a:stCxn id="46" idx="3"/>
            <a:endCxn id="3" idx="1"/>
          </p:cNvCxnSpPr>
          <p:nvPr/>
        </p:nvCxnSpPr>
        <p:spPr>
          <a:xfrm>
            <a:off x="3742459" y="3695700"/>
            <a:ext cx="1141942" cy="141161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5799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5764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263570" y="4076700"/>
            <a:ext cx="1428596" cy="769441"/>
          </a:xfrm>
          <a:prstGeom prst="rect">
            <a:avLst/>
          </a:prstGeom>
          <a:noFill/>
        </p:spPr>
        <p:txBody>
          <a:bodyPr wrap="none" rtlCol="0">
            <a:spAutoFit/>
          </a:bodyPr>
          <a:lstStyle/>
          <a:p>
            <a:r>
              <a:rPr lang="en-US" sz="4400" dirty="0" smtClean="0">
                <a:solidFill>
                  <a:schemeClr val="accent6"/>
                </a:solidFill>
                <a:latin typeface="Consolas" pitchFamily="49" charset="0"/>
                <a:cs typeface="Consolas" pitchFamily="49" charset="0"/>
              </a:rPr>
              <a:t>data</a:t>
            </a:r>
            <a:endParaRPr lang="en-US" sz="4400" dirty="0">
              <a:solidFill>
                <a:srgbClr val="000000"/>
              </a:solidFill>
              <a:latin typeface="Consolas" pitchFamily="49" charset="0"/>
              <a:cs typeface="Consolas" pitchFamily="49" charset="0"/>
            </a:endParaRPr>
          </a:p>
        </p:txBody>
      </p:sp>
      <p:sp>
        <p:nvSpPr>
          <p:cNvPr id="75" name="TextBox 74"/>
          <p:cNvSpPr txBox="1"/>
          <p:nvPr/>
        </p:nvSpPr>
        <p:spPr>
          <a:xfrm>
            <a:off x="4477473" y="1143000"/>
            <a:ext cx="2961067"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functions</a:t>
            </a:r>
            <a:endParaRPr lang="en-US" sz="4400" dirty="0">
              <a:solidFill>
                <a:srgbClr val="000000"/>
              </a:solidFill>
              <a:latin typeface="Consolas" pitchFamily="49" charset="0"/>
              <a:cs typeface="Consolas" pitchFamily="49" charset="0"/>
            </a:endParaRPr>
          </a:p>
        </p:txBody>
      </p:sp>
      <p:sp>
        <p:nvSpPr>
          <p:cNvPr id="17"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Topology</a:t>
            </a:r>
            <a:endParaRPr lang="en-US" dirty="0"/>
          </a:p>
        </p:txBody>
      </p:sp>
    </p:spTree>
    <p:extLst>
      <p:ext uri="{BB962C8B-B14F-4D97-AF65-F5344CB8AC3E}">
        <p14:creationId xmlns:p14="http://schemas.microsoft.com/office/powerpoint/2010/main" val="197541995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2004" y="50292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p>
        </p:txBody>
      </p:sp>
      <p:sp>
        <p:nvSpPr>
          <p:cNvPr id="3" name="Oval 2"/>
          <p:cNvSpPr/>
          <p:nvPr/>
        </p:nvSpPr>
        <p:spPr>
          <a:xfrm>
            <a:off x="4736851" y="5029200"/>
            <a:ext cx="1007533" cy="53340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p>
        </p:txBody>
      </p:sp>
      <p:cxnSp>
        <p:nvCxnSpPr>
          <p:cNvPr id="14" name="Straight Arrow Connector 13"/>
          <p:cNvCxnSpPr>
            <a:stCxn id="2" idx="3"/>
            <a:endCxn id="3" idx="2"/>
          </p:cNvCxnSpPr>
          <p:nvPr/>
        </p:nvCxnSpPr>
        <p:spPr>
          <a:xfrm>
            <a:off x="3742459" y="5295900"/>
            <a:ext cx="9943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53784" y="34290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p>
        </p:txBody>
      </p:sp>
      <p:cxnSp>
        <p:nvCxnSpPr>
          <p:cNvPr id="19" name="Straight Arrow Connector 18"/>
          <p:cNvCxnSpPr>
            <a:stCxn id="46" idx="3"/>
            <a:endCxn id="18" idx="2"/>
          </p:cNvCxnSpPr>
          <p:nvPr/>
        </p:nvCxnSpPr>
        <p:spPr>
          <a:xfrm>
            <a:off x="3742459" y="3695700"/>
            <a:ext cx="1011325" cy="7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94344" y="2819005"/>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p>
        </p:txBody>
      </p:sp>
      <p:cxnSp>
        <p:nvCxnSpPr>
          <p:cNvPr id="24" name="Straight Arrow Connector 23"/>
          <p:cNvCxnSpPr>
            <a:stCxn id="46" idx="3"/>
            <a:endCxn id="55" idx="2"/>
          </p:cNvCxnSpPr>
          <p:nvPr/>
        </p:nvCxnSpPr>
        <p:spPr>
          <a:xfrm flipV="1">
            <a:off x="3742459" y="2477290"/>
            <a:ext cx="1046885" cy="1218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92004" y="34290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4789344" y="22098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58" name="Straight Arrow Connector 57"/>
          <p:cNvCxnSpPr>
            <a:stCxn id="46" idx="3"/>
            <a:endCxn id="3" idx="1"/>
          </p:cNvCxnSpPr>
          <p:nvPr/>
        </p:nvCxnSpPr>
        <p:spPr>
          <a:xfrm>
            <a:off x="3742459" y="3695700"/>
            <a:ext cx="1141942" cy="14116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5799860" y="2477290"/>
            <a:ext cx="894484" cy="6092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5764300" y="3086495"/>
            <a:ext cx="930044" cy="6099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263570" y="4076700"/>
            <a:ext cx="1428596" cy="769441"/>
          </a:xfrm>
          <a:prstGeom prst="rect">
            <a:avLst/>
          </a:prstGeom>
          <a:noFill/>
        </p:spPr>
        <p:txBody>
          <a:bodyPr wrap="none" rtlCol="0">
            <a:spAutoFit/>
          </a:bodyPr>
          <a:lstStyle/>
          <a:p>
            <a:r>
              <a:rPr lang="en-US" sz="4400" dirty="0" smtClean="0">
                <a:solidFill>
                  <a:schemeClr val="accent6"/>
                </a:solidFill>
                <a:latin typeface="Consolas" pitchFamily="49" charset="0"/>
                <a:cs typeface="Consolas" pitchFamily="49" charset="0"/>
              </a:rPr>
              <a:t>data</a:t>
            </a:r>
            <a:endParaRPr lang="en-US" sz="4400" dirty="0">
              <a:solidFill>
                <a:srgbClr val="000000"/>
              </a:solidFill>
              <a:latin typeface="Consolas" pitchFamily="49" charset="0"/>
              <a:cs typeface="Consolas" pitchFamily="49" charset="0"/>
            </a:endParaRPr>
          </a:p>
        </p:txBody>
      </p:sp>
      <p:sp>
        <p:nvSpPr>
          <p:cNvPr id="75" name="TextBox 74"/>
          <p:cNvSpPr txBox="1"/>
          <p:nvPr/>
        </p:nvSpPr>
        <p:spPr>
          <a:xfrm>
            <a:off x="4477473" y="1143000"/>
            <a:ext cx="2961067"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functions</a:t>
            </a:r>
            <a:endParaRPr lang="en-US" sz="4400" dirty="0">
              <a:solidFill>
                <a:srgbClr val="000000"/>
              </a:solidFill>
              <a:latin typeface="Consolas" pitchFamily="49" charset="0"/>
              <a:cs typeface="Consolas" pitchFamily="49" charset="0"/>
            </a:endParaRPr>
          </a:p>
        </p:txBody>
      </p:sp>
      <p:sp>
        <p:nvSpPr>
          <p:cNvPr id="76" name="TextBox 75"/>
          <p:cNvSpPr txBox="1"/>
          <p:nvPr/>
        </p:nvSpPr>
        <p:spPr>
          <a:xfrm>
            <a:off x="6152476" y="4122032"/>
            <a:ext cx="1117614" cy="769441"/>
          </a:xfrm>
          <a:prstGeom prst="rect">
            <a:avLst/>
          </a:prstGeom>
          <a:noFill/>
        </p:spPr>
        <p:txBody>
          <a:bodyPr wrap="none" rtlCol="0">
            <a:spAutoFit/>
          </a:bodyPr>
          <a:lstStyle/>
          <a:p>
            <a:r>
              <a:rPr lang="en-US" sz="4400" dirty="0" smtClean="0">
                <a:solidFill>
                  <a:srgbClr val="E91529"/>
                </a:solidFill>
                <a:latin typeface="Consolas" pitchFamily="49" charset="0"/>
                <a:cs typeface="Consolas" pitchFamily="49" charset="0"/>
              </a:rPr>
              <a:t>DAG</a:t>
            </a:r>
            <a:endParaRPr lang="en-US" sz="4400" dirty="0">
              <a:solidFill>
                <a:srgbClr val="E91529"/>
              </a:solidFill>
              <a:latin typeface="Consolas" pitchFamily="49" charset="0"/>
              <a:cs typeface="Consolas" pitchFamily="49" charset="0"/>
            </a:endParaRPr>
          </a:p>
        </p:txBody>
      </p:sp>
      <p:sp>
        <p:nvSpPr>
          <p:cNvPr id="21"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Topology</a:t>
            </a:r>
            <a:endParaRPr lang="en-US" dirty="0"/>
          </a:p>
        </p:txBody>
      </p:sp>
    </p:spTree>
    <p:extLst>
      <p:ext uri="{BB962C8B-B14F-4D97-AF65-F5344CB8AC3E}">
        <p14:creationId xmlns:p14="http://schemas.microsoft.com/office/powerpoint/2010/main" val="11943763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4753784" y="34290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p>
        </p:txBody>
      </p:sp>
      <p:cxnSp>
        <p:nvCxnSpPr>
          <p:cNvPr id="22" name="Straight Arrow Connector 21"/>
          <p:cNvCxnSpPr>
            <a:stCxn id="27" idx="3"/>
            <a:endCxn id="21" idx="2"/>
          </p:cNvCxnSpPr>
          <p:nvPr/>
        </p:nvCxnSpPr>
        <p:spPr>
          <a:xfrm>
            <a:off x="3742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694344" y="2819005"/>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p>
        </p:txBody>
      </p:sp>
      <p:cxnSp>
        <p:nvCxnSpPr>
          <p:cNvPr id="26" name="Straight Arrow Connector 25"/>
          <p:cNvCxnSpPr>
            <a:stCxn id="27" idx="3"/>
            <a:endCxn id="28" idx="2"/>
          </p:cNvCxnSpPr>
          <p:nvPr/>
        </p:nvCxnSpPr>
        <p:spPr>
          <a:xfrm flipV="1">
            <a:off x="3742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92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28" name="Oval 27"/>
          <p:cNvSpPr/>
          <p:nvPr/>
        </p:nvSpPr>
        <p:spPr>
          <a:xfrm>
            <a:off x="4789344" y="22098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29" name="Straight Arrow Connector 28"/>
          <p:cNvCxnSpPr>
            <a:stCxn id="28" idx="6"/>
            <a:endCxn id="25" idx="2"/>
          </p:cNvCxnSpPr>
          <p:nvPr/>
        </p:nvCxnSpPr>
        <p:spPr>
          <a:xfrm>
            <a:off x="5799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25" idx="2"/>
          </p:cNvCxnSpPr>
          <p:nvPr/>
        </p:nvCxnSpPr>
        <p:spPr>
          <a:xfrm flipV="1">
            <a:off x="5764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1295400"/>
            <a:ext cx="6346906" cy="3512641"/>
            <a:chOff x="1143000" y="1295400"/>
            <a:chExt cx="6346906" cy="3512641"/>
          </a:xfrm>
        </p:grpSpPr>
        <p:sp>
          <p:nvSpPr>
            <p:cNvPr id="74" name="TextBox 73"/>
            <p:cNvSpPr txBox="1"/>
            <p:nvPr/>
          </p:nvSpPr>
          <p:spPr>
            <a:xfrm>
              <a:off x="1143000" y="3311769"/>
              <a:ext cx="1428596" cy="769441"/>
            </a:xfrm>
            <a:prstGeom prst="rect">
              <a:avLst/>
            </a:prstGeom>
            <a:noFill/>
          </p:spPr>
          <p:txBody>
            <a:bodyPr wrap="none" rtlCol="0">
              <a:spAutoFit/>
            </a:bodyPr>
            <a:lstStyle/>
            <a:p>
              <a:r>
                <a:rPr lang="en-US" sz="4400" dirty="0" smtClean="0">
                  <a:solidFill>
                    <a:schemeClr val="accent6"/>
                  </a:solidFill>
                  <a:latin typeface="Consolas" pitchFamily="49" charset="0"/>
                  <a:cs typeface="Consolas" pitchFamily="49" charset="0"/>
                </a:rPr>
                <a:t>data</a:t>
              </a:r>
              <a:endParaRPr lang="en-US" sz="4400" dirty="0">
                <a:solidFill>
                  <a:srgbClr val="000000"/>
                </a:solidFill>
                <a:latin typeface="Consolas" pitchFamily="49" charset="0"/>
                <a:cs typeface="Consolas" pitchFamily="49" charset="0"/>
              </a:endParaRPr>
            </a:p>
          </p:txBody>
        </p:sp>
        <p:sp>
          <p:nvSpPr>
            <p:cNvPr id="75" name="TextBox 74"/>
            <p:cNvSpPr txBox="1"/>
            <p:nvPr/>
          </p:nvSpPr>
          <p:spPr>
            <a:xfrm>
              <a:off x="5059308" y="1295400"/>
              <a:ext cx="399468"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a:t>
              </a:r>
              <a:endParaRPr lang="en-US" sz="4400" dirty="0">
                <a:solidFill>
                  <a:srgbClr val="000000"/>
                </a:solidFill>
                <a:latin typeface="Consolas" pitchFamily="49" charset="0"/>
                <a:cs typeface="Consolas" pitchFamily="49" charset="0"/>
              </a:endParaRPr>
            </a:p>
          </p:txBody>
        </p:sp>
        <p:sp>
          <p:nvSpPr>
            <p:cNvPr id="31" name="TextBox 30"/>
            <p:cNvSpPr txBox="1"/>
            <p:nvPr/>
          </p:nvSpPr>
          <p:spPr>
            <a:xfrm>
              <a:off x="5094868" y="4038600"/>
              <a:ext cx="551754"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g</a:t>
              </a:r>
              <a:endParaRPr lang="en-US" sz="4400" dirty="0">
                <a:solidFill>
                  <a:srgbClr val="000000"/>
                </a:solidFill>
                <a:latin typeface="Consolas" pitchFamily="49" charset="0"/>
                <a:cs typeface="Consolas" pitchFamily="49" charset="0"/>
              </a:endParaRPr>
            </a:p>
          </p:txBody>
        </p:sp>
        <p:sp>
          <p:nvSpPr>
            <p:cNvPr id="32" name="TextBox 31"/>
            <p:cNvSpPr txBox="1"/>
            <p:nvPr/>
          </p:nvSpPr>
          <p:spPr>
            <a:xfrm>
              <a:off x="6923725" y="1825079"/>
              <a:ext cx="566181"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endParaRPr lang="en-US" sz="4400" dirty="0">
                <a:solidFill>
                  <a:srgbClr val="000000"/>
                </a:solidFill>
                <a:latin typeface="Consolas" pitchFamily="49" charset="0"/>
                <a:cs typeface="Consolas" pitchFamily="49" charset="0"/>
              </a:endParaRPr>
            </a:p>
          </p:txBody>
        </p:sp>
      </p:grpSp>
      <p:grpSp>
        <p:nvGrpSpPr>
          <p:cNvPr id="5" name="Group 4"/>
          <p:cNvGrpSpPr/>
          <p:nvPr/>
        </p:nvGrpSpPr>
        <p:grpSpPr>
          <a:xfrm>
            <a:off x="2792004" y="3695700"/>
            <a:ext cx="2952380" cy="1866900"/>
            <a:chOff x="2792004" y="3695700"/>
            <a:chExt cx="2952380" cy="1866900"/>
          </a:xfrm>
        </p:grpSpPr>
        <p:sp>
          <p:nvSpPr>
            <p:cNvPr id="37" name="Rectangle 36"/>
            <p:cNvSpPr/>
            <p:nvPr/>
          </p:nvSpPr>
          <p:spPr>
            <a:xfrm>
              <a:off x="2792004" y="5029200"/>
              <a:ext cx="950455" cy="533400"/>
            </a:xfrm>
            <a:prstGeom prst="rect">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p>
          </p:txBody>
        </p:sp>
        <p:sp>
          <p:nvSpPr>
            <p:cNvPr id="38" name="Oval 37"/>
            <p:cNvSpPr/>
            <p:nvPr/>
          </p:nvSpPr>
          <p:spPr>
            <a:xfrm>
              <a:off x="4736851" y="5029200"/>
              <a:ext cx="1007533" cy="53340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p>
          </p:txBody>
        </p:sp>
        <p:cxnSp>
          <p:nvCxnSpPr>
            <p:cNvPr id="39" name="Straight Arrow Connector 38"/>
            <p:cNvCxnSpPr>
              <a:stCxn id="37" idx="3"/>
              <a:endCxn id="38" idx="2"/>
            </p:cNvCxnSpPr>
            <p:nvPr/>
          </p:nvCxnSpPr>
          <p:spPr>
            <a:xfrm>
              <a:off x="3742459" y="5295900"/>
              <a:ext cx="994392" cy="0"/>
            </a:xfrm>
            <a:prstGeom prst="straightConnector1">
              <a:avLst/>
            </a:prstGeom>
            <a:solidFill>
              <a:schemeClr val="tx1">
                <a:lumMod val="20000"/>
                <a:lumOff val="80000"/>
              </a:schemeClr>
            </a:solidFill>
            <a:ln w="25400">
              <a:solidFill>
                <a:srgbClr val="080808"/>
              </a:solidFill>
              <a:tailEnd type="triangle"/>
            </a:ln>
            <a:effectLst/>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a:endCxn id="38" idx="1"/>
            </p:cNvCxnSpPr>
            <p:nvPr/>
          </p:nvCxnSpPr>
          <p:spPr>
            <a:xfrm>
              <a:off x="3742459" y="3695700"/>
              <a:ext cx="1141942" cy="1411615"/>
            </a:xfrm>
            <a:prstGeom prst="straightConnector1">
              <a:avLst/>
            </a:prstGeom>
            <a:solidFill>
              <a:schemeClr val="tx1">
                <a:lumMod val="20000"/>
                <a:lumOff val="80000"/>
              </a:schemeClr>
            </a:solidFill>
            <a:ln w="25400">
              <a:solidFill>
                <a:srgbClr val="080808"/>
              </a:solidFill>
              <a:tailEnd type="triangle"/>
            </a:ln>
            <a:effectLst/>
          </p:spPr>
          <p:style>
            <a:lnRef idx="2">
              <a:schemeClr val="accent1">
                <a:shade val="50000"/>
              </a:schemeClr>
            </a:lnRef>
            <a:fillRef idx="1">
              <a:schemeClr val="accent1"/>
            </a:fillRef>
            <a:effectRef idx="0">
              <a:schemeClr val="accent1"/>
            </a:effectRef>
            <a:fontRef idx="minor">
              <a:schemeClr val="lt1"/>
            </a:fontRef>
          </p:style>
        </p:cxnSp>
      </p:grpSp>
      <p:sp>
        <p:nvSpPr>
          <p:cNvPr id="23"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a:t>Relation of topologies to </a:t>
            </a:r>
            <a:r>
              <a:rPr lang="en-US" dirty="0" smtClean="0"/>
              <a:t>FP</a:t>
            </a:r>
            <a:endParaRPr lang="en-US" dirty="0"/>
          </a:p>
          <a:p>
            <a:endParaRPr lang="en-US" dirty="0"/>
          </a:p>
        </p:txBody>
      </p:sp>
    </p:spTree>
    <p:extLst>
      <p:ext uri="{BB962C8B-B14F-4D97-AF65-F5344CB8AC3E}">
        <p14:creationId xmlns:p14="http://schemas.microsoft.com/office/powerpoint/2010/main" val="779964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1: Introducing Storm</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4</a:t>
            </a:fld>
            <a:endParaRPr lang="en-US" dirty="0"/>
          </a:p>
        </p:txBody>
      </p:sp>
    </p:spTree>
    <p:extLst>
      <p:ext uri="{BB962C8B-B14F-4D97-AF65-F5344CB8AC3E}">
        <p14:creationId xmlns:p14="http://schemas.microsoft.com/office/powerpoint/2010/main" val="7060154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4753784" y="34290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p>
        </p:txBody>
      </p:sp>
      <p:cxnSp>
        <p:nvCxnSpPr>
          <p:cNvPr id="22" name="Straight Arrow Connector 21"/>
          <p:cNvCxnSpPr>
            <a:stCxn id="27" idx="3"/>
            <a:endCxn id="21" idx="2"/>
          </p:cNvCxnSpPr>
          <p:nvPr/>
        </p:nvCxnSpPr>
        <p:spPr>
          <a:xfrm>
            <a:off x="3742459" y="3695700"/>
            <a:ext cx="1011325" cy="7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694344" y="2819005"/>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p>
        </p:txBody>
      </p:sp>
      <p:cxnSp>
        <p:nvCxnSpPr>
          <p:cNvPr id="26" name="Straight Arrow Connector 25"/>
          <p:cNvCxnSpPr>
            <a:stCxn id="27" idx="3"/>
            <a:endCxn id="28" idx="2"/>
          </p:cNvCxnSpPr>
          <p:nvPr/>
        </p:nvCxnSpPr>
        <p:spPr>
          <a:xfrm flipV="1">
            <a:off x="3742459" y="2477290"/>
            <a:ext cx="1046885" cy="1218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92004" y="34290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1</a:t>
            </a:r>
          </a:p>
        </p:txBody>
      </p:sp>
      <p:sp>
        <p:nvSpPr>
          <p:cNvPr id="28" name="Oval 27"/>
          <p:cNvSpPr/>
          <p:nvPr/>
        </p:nvSpPr>
        <p:spPr>
          <a:xfrm>
            <a:off x="4789344" y="22098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1</a:t>
            </a:r>
          </a:p>
        </p:txBody>
      </p:sp>
      <p:cxnSp>
        <p:nvCxnSpPr>
          <p:cNvPr id="29" name="Straight Arrow Connector 28"/>
          <p:cNvCxnSpPr>
            <a:stCxn id="28" idx="6"/>
            <a:endCxn id="25" idx="2"/>
          </p:cNvCxnSpPr>
          <p:nvPr/>
        </p:nvCxnSpPr>
        <p:spPr>
          <a:xfrm>
            <a:off x="5799860" y="2477290"/>
            <a:ext cx="894484" cy="6092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25" idx="2"/>
          </p:cNvCxnSpPr>
          <p:nvPr/>
        </p:nvCxnSpPr>
        <p:spPr>
          <a:xfrm flipV="1">
            <a:off x="5764300" y="3086495"/>
            <a:ext cx="930044" cy="6099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1295400"/>
            <a:ext cx="6346906" cy="3512641"/>
            <a:chOff x="1143000" y="1295400"/>
            <a:chExt cx="6346906" cy="3512641"/>
          </a:xfrm>
        </p:grpSpPr>
        <p:sp>
          <p:nvSpPr>
            <p:cNvPr id="74" name="TextBox 73"/>
            <p:cNvSpPr txBox="1"/>
            <p:nvPr/>
          </p:nvSpPr>
          <p:spPr>
            <a:xfrm>
              <a:off x="1143000" y="3311769"/>
              <a:ext cx="1428596" cy="769441"/>
            </a:xfrm>
            <a:prstGeom prst="rect">
              <a:avLst/>
            </a:prstGeom>
            <a:noFill/>
          </p:spPr>
          <p:txBody>
            <a:bodyPr wrap="none" rtlCol="0">
              <a:spAutoFit/>
            </a:bodyPr>
            <a:lstStyle/>
            <a:p>
              <a:r>
                <a:rPr lang="en-US" sz="4400" dirty="0" smtClean="0">
                  <a:solidFill>
                    <a:schemeClr val="accent6"/>
                  </a:solidFill>
                  <a:latin typeface="Consolas" pitchFamily="49" charset="0"/>
                  <a:cs typeface="Consolas" pitchFamily="49" charset="0"/>
                </a:rPr>
                <a:t>data</a:t>
              </a:r>
              <a:endParaRPr lang="en-US" sz="4400" dirty="0">
                <a:solidFill>
                  <a:srgbClr val="000000"/>
                </a:solidFill>
                <a:latin typeface="Consolas" pitchFamily="49" charset="0"/>
                <a:cs typeface="Consolas" pitchFamily="49" charset="0"/>
              </a:endParaRPr>
            </a:p>
          </p:txBody>
        </p:sp>
        <p:sp>
          <p:nvSpPr>
            <p:cNvPr id="75" name="TextBox 74"/>
            <p:cNvSpPr txBox="1"/>
            <p:nvPr/>
          </p:nvSpPr>
          <p:spPr>
            <a:xfrm>
              <a:off x="5059308" y="1295400"/>
              <a:ext cx="399468"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a:t>
              </a:r>
              <a:endParaRPr lang="en-US" sz="4400" dirty="0">
                <a:solidFill>
                  <a:srgbClr val="000000"/>
                </a:solidFill>
                <a:latin typeface="Consolas" pitchFamily="49" charset="0"/>
                <a:cs typeface="Consolas" pitchFamily="49" charset="0"/>
              </a:endParaRPr>
            </a:p>
          </p:txBody>
        </p:sp>
        <p:sp>
          <p:nvSpPr>
            <p:cNvPr id="31" name="TextBox 30"/>
            <p:cNvSpPr txBox="1"/>
            <p:nvPr/>
          </p:nvSpPr>
          <p:spPr>
            <a:xfrm>
              <a:off x="5094868" y="4038600"/>
              <a:ext cx="551754"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g</a:t>
              </a:r>
              <a:endParaRPr lang="en-US" sz="4400" dirty="0">
                <a:solidFill>
                  <a:srgbClr val="000000"/>
                </a:solidFill>
                <a:latin typeface="Consolas" pitchFamily="49" charset="0"/>
                <a:cs typeface="Consolas" pitchFamily="49" charset="0"/>
              </a:endParaRPr>
            </a:p>
          </p:txBody>
        </p:sp>
        <p:sp>
          <p:nvSpPr>
            <p:cNvPr id="32" name="TextBox 31"/>
            <p:cNvSpPr txBox="1"/>
            <p:nvPr/>
          </p:nvSpPr>
          <p:spPr>
            <a:xfrm>
              <a:off x="6923725" y="1825079"/>
              <a:ext cx="566181"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endParaRPr lang="en-US" sz="4400" dirty="0">
                <a:solidFill>
                  <a:srgbClr val="000000"/>
                </a:solidFill>
                <a:latin typeface="Consolas" pitchFamily="49" charset="0"/>
                <a:cs typeface="Consolas" pitchFamily="49" charset="0"/>
              </a:endParaRPr>
            </a:p>
          </p:txBody>
        </p:sp>
      </p:grpSp>
      <p:sp>
        <p:nvSpPr>
          <p:cNvPr id="34" name="TextBox 33"/>
          <p:cNvSpPr txBox="1"/>
          <p:nvPr/>
        </p:nvSpPr>
        <p:spPr>
          <a:xfrm>
            <a:off x="3718655" y="5333999"/>
            <a:ext cx="2265364"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a:t>
            </a:r>
            <a:r>
              <a:rPr lang="en-US" sz="4400" dirty="0" smtClean="0">
                <a:solidFill>
                  <a:srgbClr val="000000"/>
                </a:solidFill>
                <a:latin typeface="Consolas" pitchFamily="49" charset="0"/>
                <a:cs typeface="Consolas" pitchFamily="49" charset="0"/>
              </a:rPr>
              <a:t>(</a:t>
            </a:r>
            <a:r>
              <a:rPr lang="en-US" sz="4400" dirty="0" smtClean="0">
                <a:solidFill>
                  <a:schemeClr val="accent6"/>
                </a:solidFill>
                <a:latin typeface="Consolas" pitchFamily="49" charset="0"/>
                <a:cs typeface="Consolas" pitchFamily="49" charset="0"/>
              </a:rPr>
              <a:t>data</a:t>
            </a:r>
            <a:r>
              <a:rPr lang="en-US" sz="4400" dirty="0" smtClean="0">
                <a:solidFill>
                  <a:srgbClr val="000000"/>
                </a:solidFill>
                <a:latin typeface="Consolas" pitchFamily="49" charset="0"/>
                <a:cs typeface="Consolas" pitchFamily="49" charset="0"/>
              </a:rPr>
              <a:t>)</a:t>
            </a:r>
            <a:endParaRPr lang="en-US" sz="4400" dirty="0">
              <a:solidFill>
                <a:srgbClr val="000000"/>
              </a:solidFill>
              <a:latin typeface="Consolas" pitchFamily="49" charset="0"/>
              <a:cs typeface="Consolas" pitchFamily="49" charset="0"/>
            </a:endParaRPr>
          </a:p>
        </p:txBody>
      </p:sp>
      <p:sp>
        <p:nvSpPr>
          <p:cNvPr id="35" name="TextBox 34"/>
          <p:cNvSpPr txBox="1"/>
          <p:nvPr/>
        </p:nvSpPr>
        <p:spPr>
          <a:xfrm>
            <a:off x="2762869" y="5334000"/>
            <a:ext cx="6304931"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r>
              <a:rPr lang="en-US" sz="4400" dirty="0" smtClean="0">
                <a:solidFill>
                  <a:srgbClr val="000000"/>
                </a:solidFill>
                <a:latin typeface="Consolas" pitchFamily="49" charset="0"/>
                <a:cs typeface="Consolas" pitchFamily="49" charset="0"/>
              </a:rPr>
              <a:t>(</a:t>
            </a:r>
            <a:r>
              <a:rPr lang="en-US" sz="2000" dirty="0" smtClean="0">
                <a:solidFill>
                  <a:srgbClr val="000000"/>
                </a:solidFill>
                <a:latin typeface="Consolas" pitchFamily="49" charset="0"/>
                <a:cs typeface="Consolas" pitchFamily="49" charset="0"/>
              </a:rPr>
              <a:t> </a:t>
            </a:r>
            <a:r>
              <a:rPr lang="en-US" sz="4400" dirty="0" smtClean="0">
                <a:solidFill>
                  <a:srgbClr val="000000"/>
                </a:solidFill>
                <a:latin typeface="Consolas" pitchFamily="49" charset="0"/>
                <a:cs typeface="Consolas" pitchFamily="49" charset="0"/>
              </a:rPr>
              <a:t>       ,        )</a:t>
            </a:r>
            <a:endParaRPr lang="en-US" sz="4400" dirty="0">
              <a:solidFill>
                <a:srgbClr val="000000"/>
              </a:solidFill>
              <a:latin typeface="Consolas" pitchFamily="49" charset="0"/>
              <a:cs typeface="Consolas" pitchFamily="49" charset="0"/>
            </a:endParaRPr>
          </a:p>
        </p:txBody>
      </p:sp>
      <p:sp>
        <p:nvSpPr>
          <p:cNvPr id="36" name="TextBox 35"/>
          <p:cNvSpPr txBox="1"/>
          <p:nvPr/>
        </p:nvSpPr>
        <p:spPr>
          <a:xfrm>
            <a:off x="6212619" y="5326559"/>
            <a:ext cx="2417650"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g</a:t>
            </a:r>
            <a:r>
              <a:rPr lang="en-US" sz="4400" dirty="0" smtClean="0">
                <a:solidFill>
                  <a:srgbClr val="000000"/>
                </a:solidFill>
                <a:latin typeface="Consolas" pitchFamily="49" charset="0"/>
                <a:cs typeface="Consolas" pitchFamily="49" charset="0"/>
              </a:rPr>
              <a:t>(</a:t>
            </a:r>
            <a:r>
              <a:rPr lang="en-US" sz="4400" dirty="0" smtClean="0">
                <a:solidFill>
                  <a:schemeClr val="accent6"/>
                </a:solidFill>
                <a:latin typeface="Consolas" pitchFamily="49" charset="0"/>
                <a:cs typeface="Consolas" pitchFamily="49" charset="0"/>
              </a:rPr>
              <a:t>data</a:t>
            </a:r>
            <a:r>
              <a:rPr lang="en-US" sz="4400" dirty="0" smtClean="0">
                <a:solidFill>
                  <a:srgbClr val="000000"/>
                </a:solidFill>
                <a:latin typeface="Consolas" pitchFamily="49" charset="0"/>
                <a:cs typeface="Consolas" pitchFamily="49" charset="0"/>
              </a:rPr>
              <a:t>)</a:t>
            </a:r>
            <a:endParaRPr lang="en-US" sz="4400" dirty="0">
              <a:solidFill>
                <a:srgbClr val="000000"/>
              </a:solidFill>
              <a:latin typeface="Consolas" pitchFamily="49" charset="0"/>
              <a:cs typeface="Consolas" pitchFamily="49" charset="0"/>
            </a:endParaRPr>
          </a:p>
        </p:txBody>
      </p:sp>
      <p:sp>
        <p:nvSpPr>
          <p:cNvPr id="19" name="TextBox 18"/>
          <p:cNvSpPr txBox="1"/>
          <p:nvPr/>
        </p:nvSpPr>
        <p:spPr>
          <a:xfrm>
            <a:off x="1026650" y="5310366"/>
            <a:ext cx="1428596" cy="769441"/>
          </a:xfrm>
          <a:prstGeom prst="rect">
            <a:avLst/>
          </a:prstGeom>
          <a:noFill/>
        </p:spPr>
        <p:txBody>
          <a:bodyPr wrap="none" rtlCol="0">
            <a:spAutoFit/>
          </a:bodyPr>
          <a:lstStyle/>
          <a:p>
            <a:r>
              <a:rPr lang="en-US" sz="4400" dirty="0" smtClean="0">
                <a:solidFill>
                  <a:srgbClr val="E91529"/>
                </a:solidFill>
                <a:latin typeface="Consolas" pitchFamily="49" charset="0"/>
                <a:cs typeface="Consolas" pitchFamily="49" charset="0"/>
              </a:rPr>
              <a:t>DAG</a:t>
            </a:r>
            <a:r>
              <a:rPr lang="en-US" sz="4400" dirty="0" smtClean="0">
                <a:solidFill>
                  <a:srgbClr val="3F3F3F"/>
                </a:solidFill>
                <a:latin typeface="Consolas" pitchFamily="49" charset="0"/>
                <a:cs typeface="Consolas" pitchFamily="49" charset="0"/>
              </a:rPr>
              <a:t>:</a:t>
            </a:r>
            <a:endParaRPr lang="en-US" sz="4400" dirty="0">
              <a:solidFill>
                <a:srgbClr val="3F3F3F"/>
              </a:solidFill>
              <a:latin typeface="Consolas" pitchFamily="49" charset="0"/>
              <a:cs typeface="Consolas" pitchFamily="49" charset="0"/>
            </a:endParaRPr>
          </a:p>
        </p:txBody>
      </p:sp>
      <p:sp>
        <p:nvSpPr>
          <p:cNvPr id="23"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a:t>Relation of topologies to </a:t>
            </a:r>
            <a:r>
              <a:rPr lang="en-US" dirty="0" smtClean="0"/>
              <a:t>FP</a:t>
            </a:r>
            <a:endParaRPr lang="en-US" dirty="0"/>
          </a:p>
          <a:p>
            <a:endParaRPr lang="en-US" dirty="0"/>
          </a:p>
        </p:txBody>
      </p:sp>
    </p:spTree>
    <p:extLst>
      <p:ext uri="{BB962C8B-B14F-4D97-AF65-F5344CB8AC3E}">
        <p14:creationId xmlns:p14="http://schemas.microsoft.com/office/powerpoint/2010/main" val="3895687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220289"/>
            <a:ext cx="1219200" cy="684221"/>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Spout</a:t>
            </a:r>
            <a:endParaRPr lang="en-US" dirty="0">
              <a:solidFill>
                <a:srgbClr val="080808"/>
              </a:solidFill>
            </a:endParaRPr>
          </a:p>
        </p:txBody>
      </p:sp>
      <p:sp>
        <p:nvSpPr>
          <p:cNvPr id="3" name="Oval 2"/>
          <p:cNvSpPr/>
          <p:nvPr/>
        </p:nvSpPr>
        <p:spPr>
          <a:xfrm>
            <a:off x="3048000" y="4218710"/>
            <a:ext cx="1295400" cy="6858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1</a:t>
            </a:r>
            <a:endParaRPr lang="en-US" dirty="0">
              <a:solidFill>
                <a:srgbClr val="080808"/>
              </a:solidFill>
            </a:endParaRPr>
          </a:p>
        </p:txBody>
      </p:sp>
      <p:grpSp>
        <p:nvGrpSpPr>
          <p:cNvPr id="33" name="Group 32"/>
          <p:cNvGrpSpPr/>
          <p:nvPr/>
        </p:nvGrpSpPr>
        <p:grpSpPr>
          <a:xfrm>
            <a:off x="914400" y="3068269"/>
            <a:ext cx="7086600" cy="845641"/>
            <a:chOff x="914400" y="2430959"/>
            <a:chExt cx="7086600" cy="845641"/>
          </a:xfrm>
        </p:grpSpPr>
        <p:sp>
          <p:nvSpPr>
            <p:cNvPr id="6" name="TextBox 5"/>
            <p:cNvSpPr txBox="1"/>
            <p:nvPr/>
          </p:nvSpPr>
          <p:spPr>
            <a:xfrm>
              <a:off x="914400" y="2554069"/>
              <a:ext cx="1957587" cy="646331"/>
            </a:xfrm>
            <a:prstGeom prst="rect">
              <a:avLst/>
            </a:prstGeom>
            <a:noFill/>
          </p:spPr>
          <p:txBody>
            <a:bodyPr wrap="none" rtlCol="0">
              <a:spAutoFit/>
            </a:bodyPr>
            <a:lstStyle/>
            <a:p>
              <a:r>
                <a:rPr lang="en-US" sz="3600" dirty="0" smtClean="0">
                  <a:solidFill>
                    <a:schemeClr val="accent6"/>
                  </a:solidFill>
                  <a:latin typeface="Consolas" pitchFamily="49" charset="0"/>
                  <a:cs typeface="Consolas" pitchFamily="49" charset="0"/>
                </a:rPr>
                <a:t>queries</a:t>
              </a:r>
              <a:endParaRPr lang="en-US" sz="3600" dirty="0">
                <a:solidFill>
                  <a:srgbClr val="000000"/>
                </a:solidFill>
                <a:latin typeface="Consolas" pitchFamily="49" charset="0"/>
                <a:cs typeface="Consolas" pitchFamily="49" charset="0"/>
              </a:endParaRPr>
            </a:p>
          </p:txBody>
        </p:sp>
        <p:sp>
          <p:nvSpPr>
            <p:cNvPr id="7" name="TextBox 6"/>
            <p:cNvSpPr txBox="1"/>
            <p:nvPr/>
          </p:nvSpPr>
          <p:spPr>
            <a:xfrm>
              <a:off x="3562932" y="2430959"/>
              <a:ext cx="399468"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f</a:t>
              </a:r>
              <a:endParaRPr lang="en-US" sz="4400" dirty="0">
                <a:solidFill>
                  <a:srgbClr val="000000"/>
                </a:solidFill>
                <a:latin typeface="Consolas" pitchFamily="49" charset="0"/>
                <a:cs typeface="Consolas" pitchFamily="49" charset="0"/>
              </a:endParaRPr>
            </a:p>
          </p:txBody>
        </p:sp>
        <p:sp>
          <p:nvSpPr>
            <p:cNvPr id="9" name="TextBox 8"/>
            <p:cNvSpPr txBox="1"/>
            <p:nvPr/>
          </p:nvSpPr>
          <p:spPr>
            <a:xfrm>
              <a:off x="5468046" y="2430959"/>
              <a:ext cx="551754"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g</a:t>
              </a:r>
              <a:endParaRPr lang="en-US" sz="4400" dirty="0">
                <a:solidFill>
                  <a:srgbClr val="000000"/>
                </a:solidFill>
                <a:latin typeface="Consolas" pitchFamily="49" charset="0"/>
                <a:cs typeface="Consolas" pitchFamily="49" charset="0"/>
              </a:endParaRPr>
            </a:p>
          </p:txBody>
        </p:sp>
        <p:sp>
          <p:nvSpPr>
            <p:cNvPr id="13" name="TextBox 12"/>
            <p:cNvSpPr txBox="1"/>
            <p:nvPr/>
          </p:nvSpPr>
          <p:spPr>
            <a:xfrm>
              <a:off x="7434819" y="2507159"/>
              <a:ext cx="566181" cy="769441"/>
            </a:xfrm>
            <a:prstGeom prst="rect">
              <a:avLst/>
            </a:prstGeom>
            <a:noFill/>
          </p:spPr>
          <p:txBody>
            <a:bodyPr wrap="none" rtlCol="0">
              <a:spAutoFit/>
            </a:bodyPr>
            <a:lstStyle/>
            <a:p>
              <a:r>
                <a:rPr lang="en-US" sz="4400" b="1" i="1" dirty="0" smtClean="0">
                  <a:solidFill>
                    <a:srgbClr val="0070C0"/>
                  </a:solidFill>
                  <a:latin typeface="Georgia" pitchFamily="18" charset="0"/>
                  <a:cs typeface="Consolas" pitchFamily="49" charset="0"/>
                </a:rPr>
                <a:t>h</a:t>
              </a:r>
              <a:endParaRPr lang="en-US" sz="4400" dirty="0">
                <a:solidFill>
                  <a:srgbClr val="000000"/>
                </a:solidFill>
                <a:latin typeface="Consolas" pitchFamily="49" charset="0"/>
                <a:cs typeface="Consolas" pitchFamily="49" charset="0"/>
              </a:endParaRPr>
            </a:p>
          </p:txBody>
        </p:sp>
      </p:grpSp>
      <p:cxnSp>
        <p:nvCxnSpPr>
          <p:cNvPr id="14" name="Straight Arrow Connector 13"/>
          <p:cNvCxnSpPr>
            <a:stCxn id="2" idx="3"/>
            <a:endCxn id="3" idx="2"/>
          </p:cNvCxnSpPr>
          <p:nvPr/>
        </p:nvCxnSpPr>
        <p:spPr>
          <a:xfrm flipV="1">
            <a:off x="2438400" y="4561610"/>
            <a:ext cx="609600" cy="79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029200" y="4220289"/>
            <a:ext cx="1295400" cy="685801"/>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2</a:t>
            </a:r>
            <a:endParaRPr lang="en-US" dirty="0">
              <a:solidFill>
                <a:srgbClr val="080808"/>
              </a:solidFill>
            </a:endParaRPr>
          </a:p>
        </p:txBody>
      </p:sp>
      <p:cxnSp>
        <p:nvCxnSpPr>
          <p:cNvPr id="19" name="Straight Arrow Connector 18"/>
          <p:cNvCxnSpPr>
            <a:stCxn id="3" idx="6"/>
            <a:endCxn id="18" idx="2"/>
          </p:cNvCxnSpPr>
          <p:nvPr/>
        </p:nvCxnSpPr>
        <p:spPr>
          <a:xfrm>
            <a:off x="4343400" y="4561610"/>
            <a:ext cx="685800" cy="158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10400" y="4220289"/>
            <a:ext cx="1295400" cy="685801"/>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3</a:t>
            </a:r>
            <a:endParaRPr lang="en-US" dirty="0">
              <a:solidFill>
                <a:srgbClr val="080808"/>
              </a:solidFill>
            </a:endParaRPr>
          </a:p>
        </p:txBody>
      </p:sp>
      <p:cxnSp>
        <p:nvCxnSpPr>
          <p:cNvPr id="24" name="Straight Arrow Connector 23"/>
          <p:cNvCxnSpPr>
            <a:stCxn id="18" idx="6"/>
            <a:endCxn id="23" idx="2"/>
          </p:cNvCxnSpPr>
          <p:nvPr/>
        </p:nvCxnSpPr>
        <p:spPr>
          <a:xfrm>
            <a:off x="6324600" y="4563190"/>
            <a:ext cx="685800" cy="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6"/>
          </p:cNvCxnSpPr>
          <p:nvPr/>
        </p:nvCxnSpPr>
        <p:spPr>
          <a:xfrm>
            <a:off x="8305800" y="4563190"/>
            <a:ext cx="581102" cy="158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007359" y="1875710"/>
            <a:ext cx="8225329" cy="943690"/>
            <a:chOff x="1007359" y="4923710"/>
            <a:chExt cx="8225329" cy="943690"/>
          </a:xfrm>
        </p:grpSpPr>
        <p:sp>
          <p:nvSpPr>
            <p:cNvPr id="30" name="TextBox 29"/>
            <p:cNvSpPr txBox="1"/>
            <p:nvPr/>
          </p:nvSpPr>
          <p:spPr>
            <a:xfrm>
              <a:off x="1007359" y="5467290"/>
              <a:ext cx="8225329" cy="400110"/>
            </a:xfrm>
            <a:prstGeom prst="rect">
              <a:avLst/>
            </a:prstGeom>
            <a:noFill/>
          </p:spPr>
          <p:txBody>
            <a:bodyPr wrap="none" rtlCol="0">
              <a:spAutoFit/>
            </a:bodyPr>
            <a:lstStyle/>
            <a:p>
              <a:r>
                <a:rPr lang="en-US" sz="2000" dirty="0" smtClean="0">
                  <a:solidFill>
                    <a:srgbClr val="000000"/>
                  </a:solidFill>
                  <a:latin typeface="Consolas" pitchFamily="49" charset="0"/>
                  <a:cs typeface="Consolas" pitchFamily="49" charset="0"/>
                </a:rPr>
                <a:t>(-&gt;&gt; </a:t>
              </a:r>
              <a:r>
                <a:rPr lang="en-US" sz="2000" dirty="0" smtClean="0">
                  <a:solidFill>
                    <a:schemeClr val="accent6"/>
                  </a:solidFill>
                  <a:latin typeface="Consolas" pitchFamily="49" charset="0"/>
                  <a:cs typeface="Consolas" pitchFamily="49" charset="0"/>
                </a:rPr>
                <a:t>queries  </a:t>
              </a:r>
              <a:r>
                <a:rPr lang="en-US" sz="2000" dirty="0" smtClean="0">
                  <a:solidFill>
                    <a:srgbClr val="000000"/>
                  </a:solidFill>
                  <a:latin typeface="Consolas" pitchFamily="49" charset="0"/>
                  <a:cs typeface="Consolas" pitchFamily="49" charset="0"/>
                </a:rPr>
                <a:t>(</a:t>
              </a:r>
              <a:r>
                <a:rPr lang="en-US" sz="2000" dirty="0" smtClean="0">
                  <a:solidFill>
                    <a:srgbClr val="00549F"/>
                  </a:solidFill>
                  <a:latin typeface="Consolas" pitchFamily="49" charset="0"/>
                  <a:cs typeface="Consolas" pitchFamily="49" charset="0"/>
                </a:rPr>
                <a:t>map second</a:t>
              </a:r>
              <a:r>
                <a:rPr lang="en-US" sz="2000" dirty="0" smtClean="0">
                  <a:solidFill>
                    <a:srgbClr val="000000"/>
                  </a:solidFill>
                  <a:latin typeface="Consolas" pitchFamily="49" charset="0"/>
                  <a:cs typeface="Consolas" pitchFamily="49" charset="0"/>
                </a:rPr>
                <a:t>) </a:t>
              </a:r>
              <a:r>
                <a:rPr lang="en-US" sz="2000" dirty="0" smtClean="0">
                  <a:solidFill>
                    <a:srgbClr val="00549F"/>
                  </a:solidFill>
                  <a:latin typeface="Consolas" pitchFamily="49" charset="0"/>
                  <a:cs typeface="Consolas" pitchFamily="49" charset="0"/>
                </a:rPr>
                <a:t>frequencies</a:t>
              </a:r>
              <a:r>
                <a:rPr lang="en-US" sz="2000" dirty="0" smtClean="0">
                  <a:solidFill>
                    <a:srgbClr val="000000"/>
                  </a:solidFill>
                  <a:latin typeface="Consolas" pitchFamily="49" charset="0"/>
                  <a:cs typeface="Consolas" pitchFamily="49" charset="0"/>
                </a:rPr>
                <a:t>  (</a:t>
              </a:r>
              <a:r>
                <a:rPr lang="en-US" sz="2000" dirty="0" smtClean="0">
                  <a:solidFill>
                    <a:srgbClr val="00549F"/>
                  </a:solidFill>
                  <a:latin typeface="Consolas" pitchFamily="49" charset="0"/>
                  <a:cs typeface="Consolas" pitchFamily="49" charset="0"/>
                </a:rPr>
                <a:t>sort-by </a:t>
              </a:r>
              <a:r>
                <a:rPr lang="en-US" sz="2000" dirty="0" err="1" smtClean="0">
                  <a:solidFill>
                    <a:srgbClr val="00549F"/>
                  </a:solidFill>
                  <a:latin typeface="Consolas" pitchFamily="49" charset="0"/>
                  <a:cs typeface="Consolas" pitchFamily="49" charset="0"/>
                </a:rPr>
                <a:t>val</a:t>
              </a:r>
              <a:r>
                <a:rPr lang="en-US" sz="2000" dirty="0" smtClean="0">
                  <a:solidFill>
                    <a:srgbClr val="00549F"/>
                  </a:solidFill>
                  <a:latin typeface="Consolas" pitchFamily="49" charset="0"/>
                  <a:cs typeface="Consolas" pitchFamily="49" charset="0"/>
                </a:rPr>
                <a:t> &gt;</a:t>
              </a:r>
              <a:r>
                <a:rPr lang="en-US" sz="2000" dirty="0" smtClean="0">
                  <a:solidFill>
                    <a:srgbClr val="000000"/>
                  </a:solidFill>
                  <a:latin typeface="Consolas" pitchFamily="49" charset="0"/>
                  <a:cs typeface="Consolas" pitchFamily="49" charset="0"/>
                </a:rPr>
                <a:t>) )</a:t>
              </a:r>
              <a:endParaRPr lang="en-US" sz="2000" dirty="0">
                <a:solidFill>
                  <a:srgbClr val="000000"/>
                </a:solidFill>
                <a:latin typeface="Consolas" pitchFamily="49" charset="0"/>
                <a:cs typeface="Consolas" pitchFamily="49" charset="0"/>
              </a:endParaRPr>
            </a:p>
          </p:txBody>
        </p:sp>
        <p:sp>
          <p:nvSpPr>
            <p:cNvPr id="31" name="TextBox 30"/>
            <p:cNvSpPr txBox="1"/>
            <p:nvPr/>
          </p:nvSpPr>
          <p:spPr>
            <a:xfrm>
              <a:off x="1007359" y="4923710"/>
              <a:ext cx="2165978" cy="523220"/>
            </a:xfrm>
            <a:prstGeom prst="rect">
              <a:avLst/>
            </a:prstGeom>
            <a:noFill/>
          </p:spPr>
          <p:txBody>
            <a:bodyPr wrap="none" rtlCol="0">
              <a:spAutoFit/>
            </a:bodyPr>
            <a:lstStyle/>
            <a:p>
              <a:r>
                <a:rPr lang="en-US" sz="2800" dirty="0" smtClean="0">
                  <a:solidFill>
                    <a:srgbClr val="3F3F3F"/>
                  </a:solidFill>
                </a:rPr>
                <a:t>Remember?</a:t>
              </a:r>
              <a:endParaRPr lang="en-US" sz="2800" dirty="0">
                <a:solidFill>
                  <a:srgbClr val="3F3F3F"/>
                </a:solidFill>
              </a:endParaRPr>
            </a:p>
          </p:txBody>
        </p:sp>
      </p:grpSp>
      <p:sp>
        <p:nvSpPr>
          <p:cNvPr id="20"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Previous </a:t>
            </a:r>
            <a:r>
              <a:rPr lang="en-US" dirty="0" err="1" smtClean="0"/>
              <a:t>WordCount</a:t>
            </a:r>
            <a:r>
              <a:rPr lang="en-US" dirty="0" smtClean="0"/>
              <a:t> example </a:t>
            </a:r>
            <a:r>
              <a:rPr lang="en-US" dirty="0"/>
              <a:t>in Storm (high-level)</a:t>
            </a:r>
          </a:p>
        </p:txBody>
      </p:sp>
    </p:spTree>
    <p:extLst>
      <p:ext uri="{BB962C8B-B14F-4D97-AF65-F5344CB8AC3E}">
        <p14:creationId xmlns:p14="http://schemas.microsoft.com/office/powerpoint/2010/main" val="3815227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dirty="0" smtClean="0">
                <a:sym typeface="Wingdings"/>
              </a:rPr>
              <a:t>Topology</a:t>
            </a:r>
          </a:p>
          <a:p>
            <a:r>
              <a:rPr lang="en-US" b="1" dirty="0" smtClean="0">
                <a:sym typeface="Wingdings"/>
              </a:rPr>
              <a:t>Data model</a:t>
            </a:r>
          </a:p>
          <a:p>
            <a:r>
              <a:rPr lang="en-US" dirty="0" smtClean="0">
                <a:sym typeface="Wingdings"/>
              </a:rPr>
              <a:t>Spouts and bolts</a:t>
            </a:r>
          </a:p>
          <a:p>
            <a:r>
              <a:rPr lang="en-US" dirty="0" smtClean="0">
                <a:sym typeface="Wingdings"/>
              </a:rPr>
              <a:t>Groupings</a:t>
            </a:r>
          </a:p>
          <a:p>
            <a:r>
              <a:rPr lang="en-US" dirty="0" smtClean="0">
                <a:sym typeface="Wingdings"/>
              </a:rPr>
              <a:t>Parallelism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42</a:t>
            </a:fld>
            <a:endParaRPr lang="en-US" dirty="0"/>
          </a:p>
        </p:txBody>
      </p:sp>
    </p:spTree>
    <p:extLst>
      <p:ext uri="{BB962C8B-B14F-4D97-AF65-F5344CB8AC3E}">
        <p14:creationId xmlns:p14="http://schemas.microsoft.com/office/powerpoint/2010/main" val="22395285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146720" y="3333212"/>
            <a:ext cx="6723337" cy="2462212"/>
            <a:chOff x="1385486" y="1305580"/>
            <a:chExt cx="6723337" cy="2462212"/>
          </a:xfrm>
        </p:grpSpPr>
        <p:sp>
          <p:nvSpPr>
            <p:cNvPr id="20" name="TextBox 19"/>
            <p:cNvSpPr txBox="1"/>
            <p:nvPr/>
          </p:nvSpPr>
          <p:spPr>
            <a:xfrm>
              <a:off x="1901149" y="1828800"/>
              <a:ext cx="3569006" cy="1938992"/>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        ...</a:t>
              </a:r>
            </a:p>
            <a:p>
              <a:r>
                <a:rPr lang="en-US" sz="2400" dirty="0" smtClean="0">
                  <a:solidFill>
                    <a:srgbClr val="000000"/>
                  </a:solidFill>
                  <a:latin typeface="Consolas" pitchFamily="49" charset="0"/>
                  <a:cs typeface="Consolas" pitchFamily="49" charset="0"/>
                </a:rPr>
                <a:t>(1.1.1.1,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(2.2.2.2, </a:t>
              </a:r>
              <a:r>
                <a:rPr lang="en-US" sz="2400" dirty="0" smtClean="0">
                  <a:solidFill>
                    <a:schemeClr val="accent6"/>
                  </a:solidFill>
                  <a:latin typeface="Consolas" pitchFamily="49" charset="0"/>
                  <a:cs typeface="Consolas" pitchFamily="49" charset="0"/>
                </a:rPr>
                <a:t>“bar.net”</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(3.3.3.3,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a:p>
              <a:r>
                <a:rPr lang="en-US" sz="2400" dirty="0" smtClean="0">
                  <a:solidFill>
                    <a:srgbClr val="000000"/>
                  </a:solidFill>
                  <a:latin typeface="Consolas" pitchFamily="49" charset="0"/>
                  <a:cs typeface="Consolas" pitchFamily="49" charset="0"/>
                </a:rPr>
                <a:t>        ...</a:t>
              </a:r>
              <a:endParaRPr lang="en-US" sz="2400" dirty="0">
                <a:solidFill>
                  <a:srgbClr val="000000"/>
                </a:solidFill>
                <a:latin typeface="Consolas" pitchFamily="49" charset="0"/>
                <a:cs typeface="Consolas" pitchFamily="49" charset="0"/>
              </a:endParaRPr>
            </a:p>
          </p:txBody>
        </p:sp>
        <p:sp>
          <p:nvSpPr>
            <p:cNvPr id="21" name="TextBox 20"/>
            <p:cNvSpPr txBox="1"/>
            <p:nvPr/>
          </p:nvSpPr>
          <p:spPr>
            <a:xfrm>
              <a:off x="1385486" y="1305580"/>
              <a:ext cx="6723337" cy="523220"/>
            </a:xfrm>
            <a:prstGeom prst="rect">
              <a:avLst/>
            </a:prstGeom>
            <a:noFill/>
          </p:spPr>
          <p:txBody>
            <a:bodyPr wrap="square" rtlCol="0">
              <a:spAutoFit/>
            </a:bodyPr>
            <a:lstStyle/>
            <a:p>
              <a:r>
                <a:rPr lang="en-US" sz="2800" dirty="0" smtClean="0">
                  <a:solidFill>
                    <a:srgbClr val="3F3F3F"/>
                  </a:solidFill>
                </a:rPr>
                <a:t>Stream </a:t>
              </a:r>
              <a:r>
                <a:rPr lang="en-US" sz="2800" dirty="0" smtClean="0">
                  <a:solidFill>
                    <a:schemeClr val="bg1">
                      <a:lumMod val="50000"/>
                    </a:schemeClr>
                  </a:solidFill>
                </a:rPr>
                <a:t>= unbounded sequence of tuples</a:t>
              </a:r>
              <a:endParaRPr lang="en-US" sz="2800" dirty="0">
                <a:solidFill>
                  <a:schemeClr val="bg1">
                    <a:lumMod val="50000"/>
                  </a:schemeClr>
                </a:solidFill>
              </a:endParaRPr>
            </a:p>
          </p:txBody>
        </p:sp>
      </p:grpSp>
      <p:grpSp>
        <p:nvGrpSpPr>
          <p:cNvPr id="22" name="Group 21"/>
          <p:cNvGrpSpPr/>
          <p:nvPr/>
        </p:nvGrpSpPr>
        <p:grpSpPr>
          <a:xfrm>
            <a:off x="1146720" y="971012"/>
            <a:ext cx="6723337" cy="1132997"/>
            <a:chOff x="1385486" y="1409313"/>
            <a:chExt cx="6723337" cy="1132997"/>
          </a:xfrm>
        </p:grpSpPr>
        <p:sp>
          <p:nvSpPr>
            <p:cNvPr id="23" name="TextBox 22"/>
            <p:cNvSpPr txBox="1"/>
            <p:nvPr/>
          </p:nvSpPr>
          <p:spPr>
            <a:xfrm>
              <a:off x="1901149" y="2080645"/>
              <a:ext cx="3583032" cy="461665"/>
            </a:xfrm>
            <a:prstGeom prst="rect">
              <a:avLst/>
            </a:prstGeom>
            <a:noFill/>
          </p:spPr>
          <p:txBody>
            <a:bodyPr wrap="none" rtlCol="0">
              <a:spAutoFit/>
            </a:bodyPr>
            <a:lstStyle/>
            <a:p>
              <a:r>
                <a:rPr lang="en-US" sz="2400" dirty="0" smtClean="0">
                  <a:solidFill>
                    <a:srgbClr val="000000"/>
                  </a:solidFill>
                  <a:latin typeface="Consolas" pitchFamily="49" charset="0"/>
                  <a:cs typeface="Consolas" pitchFamily="49" charset="0"/>
                </a:rPr>
                <a:t>(1.1.1.1, </a:t>
              </a:r>
              <a:r>
                <a:rPr lang="en-US" sz="2400" dirty="0" smtClean="0">
                  <a:solidFill>
                    <a:schemeClr val="accent6"/>
                  </a:solidFill>
                  <a:latin typeface="Consolas" pitchFamily="49" charset="0"/>
                  <a:cs typeface="Consolas" pitchFamily="49" charset="0"/>
                </a:rPr>
                <a:t>“foo.com”</a:t>
              </a:r>
              <a:r>
                <a:rPr lang="en-US" sz="2400" dirty="0" smtClean="0">
                  <a:solidFill>
                    <a:srgbClr val="000000"/>
                  </a:solidFill>
                  <a:latin typeface="Consolas" pitchFamily="49" charset="0"/>
                  <a:cs typeface="Consolas" pitchFamily="49" charset="0"/>
                </a:rPr>
                <a:t>)</a:t>
              </a:r>
            </a:p>
          </p:txBody>
        </p:sp>
        <p:sp>
          <p:nvSpPr>
            <p:cNvPr id="24" name="TextBox 23"/>
            <p:cNvSpPr txBox="1"/>
            <p:nvPr/>
          </p:nvSpPr>
          <p:spPr>
            <a:xfrm>
              <a:off x="1385486" y="1409313"/>
              <a:ext cx="6723337" cy="523220"/>
            </a:xfrm>
            <a:prstGeom prst="rect">
              <a:avLst/>
            </a:prstGeom>
            <a:noFill/>
          </p:spPr>
          <p:txBody>
            <a:bodyPr wrap="square" rtlCol="0">
              <a:spAutoFit/>
            </a:bodyPr>
            <a:lstStyle/>
            <a:p>
              <a:r>
                <a:rPr lang="en-US" sz="2800" dirty="0" smtClean="0">
                  <a:solidFill>
                    <a:srgbClr val="3F3F3F"/>
                  </a:solidFill>
                </a:rPr>
                <a:t>Tuple </a:t>
              </a:r>
              <a:r>
                <a:rPr lang="en-US" sz="2800" dirty="0" smtClean="0">
                  <a:solidFill>
                    <a:schemeClr val="bg1">
                      <a:lumMod val="50000"/>
                    </a:schemeClr>
                  </a:solidFill>
                </a:rPr>
                <a:t>= datum containing 1+ fields</a:t>
              </a:r>
              <a:endParaRPr lang="en-US" sz="2800" dirty="0">
                <a:solidFill>
                  <a:schemeClr val="bg1">
                    <a:lumMod val="50000"/>
                  </a:schemeClr>
                </a:solidFill>
              </a:endParaRPr>
            </a:p>
          </p:txBody>
        </p:sp>
      </p:grpSp>
      <p:grpSp>
        <p:nvGrpSpPr>
          <p:cNvPr id="7" name="Group 6"/>
          <p:cNvGrpSpPr/>
          <p:nvPr/>
        </p:nvGrpSpPr>
        <p:grpSpPr>
          <a:xfrm>
            <a:off x="1250184" y="1532214"/>
            <a:ext cx="7259231" cy="1496198"/>
            <a:chOff x="1475064" y="1447801"/>
            <a:chExt cx="7259231" cy="1496198"/>
          </a:xfrm>
        </p:grpSpPr>
        <p:sp>
          <p:nvSpPr>
            <p:cNvPr id="2" name="Oval 1"/>
            <p:cNvSpPr/>
            <p:nvPr/>
          </p:nvSpPr>
          <p:spPr>
            <a:xfrm>
              <a:off x="1887263" y="1447801"/>
              <a:ext cx="1617937" cy="6858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75064" y="2297668"/>
              <a:ext cx="7259231" cy="646331"/>
            </a:xfrm>
            <a:prstGeom prst="rect">
              <a:avLst/>
            </a:prstGeom>
            <a:noFill/>
          </p:spPr>
          <p:txBody>
            <a:bodyPr wrap="none" rtlCol="0">
              <a:spAutoFit/>
            </a:bodyPr>
            <a:lstStyle/>
            <a:p>
              <a:r>
                <a:rPr lang="en-US" dirty="0" smtClean="0">
                  <a:solidFill>
                    <a:srgbClr val="7030A0"/>
                  </a:solidFill>
                </a:rPr>
                <a:t>Values can be of any type such as Java primitive types, String, byte[].</a:t>
              </a:r>
            </a:p>
            <a:p>
              <a:r>
                <a:rPr lang="en-US" dirty="0" smtClean="0">
                  <a:solidFill>
                    <a:srgbClr val="7030A0"/>
                  </a:solidFill>
                </a:rPr>
                <a:t>Custom objects should provide their own Kryo serializer though.</a:t>
              </a:r>
              <a:endParaRPr lang="en-US" dirty="0">
                <a:solidFill>
                  <a:srgbClr val="7030A0"/>
                </a:solidFill>
              </a:endParaRPr>
            </a:p>
          </p:txBody>
        </p:sp>
      </p:grpSp>
      <p:sp>
        <p:nvSpPr>
          <p:cNvPr id="12"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Data model</a:t>
            </a:r>
            <a:endParaRPr lang="en-US" dirty="0"/>
          </a:p>
        </p:txBody>
      </p:sp>
      <p:sp>
        <p:nvSpPr>
          <p:cNvPr id="13" name="TextBox 12"/>
          <p:cNvSpPr txBox="1"/>
          <p:nvPr/>
        </p:nvSpPr>
        <p:spPr>
          <a:xfrm>
            <a:off x="1678029" y="6138629"/>
            <a:ext cx="5234563" cy="307777"/>
          </a:xfrm>
          <a:prstGeom prst="rect">
            <a:avLst/>
          </a:prstGeom>
          <a:noFill/>
        </p:spPr>
        <p:txBody>
          <a:bodyPr wrap="none" rtlCol="0">
            <a:spAutoFit/>
          </a:bodyPr>
          <a:lstStyle/>
          <a:p>
            <a:r>
              <a:rPr lang="en-US" sz="1400" dirty="0">
                <a:hlinkClick r:id="rId2"/>
              </a:rPr>
              <a:t>http://storm.incubator.apache.org/documentation/</a:t>
            </a:r>
            <a:r>
              <a:rPr lang="en-US" sz="1400" dirty="0" smtClean="0">
                <a:hlinkClick r:id="rId2"/>
              </a:rPr>
              <a:t>Concepts.html</a:t>
            </a:r>
            <a:r>
              <a:rPr lang="en-US" sz="1400" dirty="0" smtClean="0"/>
              <a:t> </a:t>
            </a:r>
          </a:p>
        </p:txBody>
      </p:sp>
    </p:spTree>
    <p:extLst>
      <p:ext uri="{BB962C8B-B14F-4D97-AF65-F5344CB8AC3E}">
        <p14:creationId xmlns:p14="http://schemas.microsoft.com/office/powerpoint/2010/main" val="189779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dirty="0" smtClean="0">
                <a:sym typeface="Wingdings"/>
              </a:rPr>
              <a:t>Topology</a:t>
            </a:r>
          </a:p>
          <a:p>
            <a:r>
              <a:rPr lang="en-US" dirty="0" smtClean="0">
                <a:sym typeface="Wingdings"/>
              </a:rPr>
              <a:t>Data model</a:t>
            </a:r>
          </a:p>
          <a:p>
            <a:r>
              <a:rPr lang="en-US" b="1" dirty="0" smtClean="0">
                <a:sym typeface="Wingdings"/>
              </a:rPr>
              <a:t>Spouts and bolts</a:t>
            </a:r>
          </a:p>
          <a:p>
            <a:r>
              <a:rPr lang="en-US" dirty="0" smtClean="0">
                <a:sym typeface="Wingdings"/>
              </a:rPr>
              <a:t>Groupings</a:t>
            </a:r>
          </a:p>
          <a:p>
            <a:r>
              <a:rPr lang="en-US" dirty="0" smtClean="0">
                <a:sym typeface="Wingdings"/>
              </a:rPr>
              <a:t>Parallelism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44</a:t>
            </a:fld>
            <a:endParaRPr lang="en-US" dirty="0"/>
          </a:p>
        </p:txBody>
      </p:sp>
    </p:spTree>
    <p:extLst>
      <p:ext uri="{BB962C8B-B14F-4D97-AF65-F5344CB8AC3E}">
        <p14:creationId xmlns:p14="http://schemas.microsoft.com/office/powerpoint/2010/main" val="22831493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6922" y="2405580"/>
            <a:ext cx="6864479" cy="738664"/>
          </a:xfrm>
          <a:prstGeom prst="rect">
            <a:avLst/>
          </a:prstGeom>
          <a:noFill/>
        </p:spPr>
        <p:txBody>
          <a:bodyPr wrap="none" rtlCol="0">
            <a:spAutoFit/>
          </a:bodyPr>
          <a:lstStyle/>
          <a:p>
            <a:r>
              <a:rPr lang="en-US" sz="1600" dirty="0" smtClean="0">
                <a:solidFill>
                  <a:srgbClr val="7030A0"/>
                </a:solidFill>
              </a:rPr>
              <a:t>Can be “unreliable” (fire-and-forget) or “reliable” (can replay failed tuples).</a:t>
            </a:r>
          </a:p>
          <a:p>
            <a:endParaRPr lang="en-US" sz="1000" dirty="0" smtClean="0">
              <a:solidFill>
                <a:srgbClr val="7030A0"/>
              </a:solidFill>
            </a:endParaRPr>
          </a:p>
          <a:p>
            <a:r>
              <a:rPr lang="en-US" sz="1600" dirty="0" smtClean="0">
                <a:solidFill>
                  <a:srgbClr val="7030A0"/>
                </a:solidFill>
              </a:rPr>
              <a:t>Example</a:t>
            </a:r>
            <a:r>
              <a:rPr lang="en-US" sz="1600" dirty="0">
                <a:solidFill>
                  <a:srgbClr val="7030A0"/>
                </a:solidFill>
              </a:rPr>
              <a:t>: </a:t>
            </a:r>
            <a:r>
              <a:rPr lang="en-US" sz="1600" dirty="0" smtClean="0">
                <a:solidFill>
                  <a:srgbClr val="7030A0"/>
                </a:solidFill>
              </a:rPr>
              <a:t>Connect </a:t>
            </a:r>
            <a:r>
              <a:rPr lang="en-US" sz="1600" dirty="0">
                <a:solidFill>
                  <a:srgbClr val="7030A0"/>
                </a:solidFill>
              </a:rPr>
              <a:t>to the </a:t>
            </a:r>
            <a:r>
              <a:rPr lang="en-US" sz="1600" dirty="0" smtClean="0">
                <a:solidFill>
                  <a:srgbClr val="7030A0"/>
                </a:solidFill>
              </a:rPr>
              <a:t>Twitter </a:t>
            </a:r>
            <a:r>
              <a:rPr lang="en-US" sz="1600" dirty="0">
                <a:solidFill>
                  <a:srgbClr val="7030A0"/>
                </a:solidFill>
              </a:rPr>
              <a:t>API and emit a stream of decoded </a:t>
            </a:r>
            <a:r>
              <a:rPr lang="en-US" sz="1600" dirty="0" smtClean="0">
                <a:solidFill>
                  <a:srgbClr val="7030A0"/>
                </a:solidFill>
              </a:rPr>
              <a:t>URLs.</a:t>
            </a:r>
            <a:endParaRPr lang="en-US" sz="1600" dirty="0">
              <a:solidFill>
                <a:srgbClr val="7030A0"/>
              </a:solidFill>
            </a:endParaRPr>
          </a:p>
        </p:txBody>
      </p:sp>
      <p:sp>
        <p:nvSpPr>
          <p:cNvPr id="13" name="TextBox 12"/>
          <p:cNvSpPr txBox="1"/>
          <p:nvPr/>
        </p:nvSpPr>
        <p:spPr>
          <a:xfrm>
            <a:off x="806922" y="4956973"/>
            <a:ext cx="7976610" cy="754053"/>
          </a:xfrm>
          <a:prstGeom prst="rect">
            <a:avLst/>
          </a:prstGeom>
          <a:noFill/>
        </p:spPr>
        <p:txBody>
          <a:bodyPr wrap="square" rtlCol="0">
            <a:spAutoFit/>
          </a:bodyPr>
          <a:lstStyle/>
          <a:p>
            <a:r>
              <a:rPr lang="en-US" sz="1600" dirty="0" smtClean="0">
                <a:solidFill>
                  <a:srgbClr val="7030A0"/>
                </a:solidFill>
              </a:rPr>
              <a:t>Can </a:t>
            </a:r>
            <a:r>
              <a:rPr lang="en-US" sz="1600" dirty="0">
                <a:solidFill>
                  <a:srgbClr val="7030A0"/>
                </a:solidFill>
              </a:rPr>
              <a:t>do anything from </a:t>
            </a:r>
            <a:r>
              <a:rPr lang="en-US" sz="1600" dirty="0" smtClean="0">
                <a:solidFill>
                  <a:srgbClr val="7030A0"/>
                </a:solidFill>
              </a:rPr>
              <a:t>running </a:t>
            </a:r>
            <a:r>
              <a:rPr lang="en-US" sz="1600" dirty="0">
                <a:solidFill>
                  <a:srgbClr val="7030A0"/>
                </a:solidFill>
              </a:rPr>
              <a:t>functions, filter tuples, </a:t>
            </a:r>
            <a:r>
              <a:rPr lang="en-US" sz="1600" dirty="0" smtClean="0">
                <a:solidFill>
                  <a:srgbClr val="7030A0"/>
                </a:solidFill>
              </a:rPr>
              <a:t>joins</a:t>
            </a:r>
            <a:r>
              <a:rPr lang="en-US" sz="1600" dirty="0">
                <a:solidFill>
                  <a:srgbClr val="7030A0"/>
                </a:solidFill>
              </a:rPr>
              <a:t>, talk to DB, etc.</a:t>
            </a:r>
          </a:p>
          <a:p>
            <a:endParaRPr lang="en-US" sz="1000" dirty="0" smtClean="0">
              <a:solidFill>
                <a:srgbClr val="7030A0"/>
              </a:solidFill>
            </a:endParaRPr>
          </a:p>
          <a:p>
            <a:r>
              <a:rPr lang="en-US" sz="1600" dirty="0" smtClean="0">
                <a:solidFill>
                  <a:srgbClr val="7030A0"/>
                </a:solidFill>
              </a:rPr>
              <a:t>Complex </a:t>
            </a:r>
            <a:r>
              <a:rPr lang="en-US" sz="1600" dirty="0">
                <a:solidFill>
                  <a:srgbClr val="7030A0"/>
                </a:solidFill>
              </a:rPr>
              <a:t>stream transformations often require multiple steps and </a:t>
            </a:r>
            <a:r>
              <a:rPr lang="en-US" sz="1600" dirty="0" smtClean="0">
                <a:solidFill>
                  <a:srgbClr val="7030A0"/>
                </a:solidFill>
              </a:rPr>
              <a:t>thus multiple bolts.</a:t>
            </a:r>
            <a:endParaRPr lang="en-US" sz="1600" dirty="0">
              <a:solidFill>
                <a:srgbClr val="7030A0"/>
              </a:solidFill>
            </a:endParaRPr>
          </a:p>
        </p:txBody>
      </p:sp>
      <p:grpSp>
        <p:nvGrpSpPr>
          <p:cNvPr id="9" name="Group 8"/>
          <p:cNvGrpSpPr/>
          <p:nvPr/>
        </p:nvGrpSpPr>
        <p:grpSpPr>
          <a:xfrm>
            <a:off x="564128" y="990600"/>
            <a:ext cx="6723337" cy="1124990"/>
            <a:chOff x="1066800" y="990600"/>
            <a:chExt cx="6723337" cy="1124990"/>
          </a:xfrm>
        </p:grpSpPr>
        <p:sp>
          <p:nvSpPr>
            <p:cNvPr id="24" name="TextBox 23"/>
            <p:cNvSpPr txBox="1"/>
            <p:nvPr/>
          </p:nvSpPr>
          <p:spPr>
            <a:xfrm>
              <a:off x="1066800" y="990600"/>
              <a:ext cx="6723337" cy="400110"/>
            </a:xfrm>
            <a:prstGeom prst="rect">
              <a:avLst/>
            </a:prstGeom>
            <a:noFill/>
          </p:spPr>
          <p:txBody>
            <a:bodyPr wrap="square" rtlCol="0">
              <a:spAutoFit/>
            </a:bodyPr>
            <a:lstStyle/>
            <a:p>
              <a:r>
                <a:rPr lang="en-US" sz="2000" dirty="0" smtClean="0">
                  <a:solidFill>
                    <a:srgbClr val="3F3F3F"/>
                  </a:solidFill>
                </a:rPr>
                <a:t>Spout </a:t>
              </a:r>
              <a:r>
                <a:rPr lang="en-US" sz="2000" dirty="0" smtClean="0">
                  <a:solidFill>
                    <a:schemeClr val="bg1">
                      <a:lumMod val="50000"/>
                    </a:schemeClr>
                  </a:solidFill>
                </a:rPr>
                <a:t>= source of data streams</a:t>
              </a:r>
              <a:endParaRPr lang="en-US" sz="2000" dirty="0">
                <a:solidFill>
                  <a:schemeClr val="bg1">
                    <a:lumMod val="50000"/>
                  </a:schemeClr>
                </a:solidFill>
              </a:endParaRPr>
            </a:p>
          </p:txBody>
        </p:sp>
        <p:cxnSp>
          <p:nvCxnSpPr>
            <p:cNvPr id="28" name="Straight Arrow Connector 27"/>
            <p:cNvCxnSpPr>
              <a:stCxn id="29" idx="3"/>
              <a:endCxn id="30" idx="2"/>
            </p:cNvCxnSpPr>
            <p:nvPr/>
          </p:nvCxnSpPr>
          <p:spPr>
            <a:xfrm>
              <a:off x="3769855" y="1847310"/>
              <a:ext cx="1058608"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1580610"/>
              <a:ext cx="950455" cy="533400"/>
            </a:xfrm>
            <a:prstGeom prst="rect">
              <a:avLst/>
            </a:prstGeom>
            <a:solidFill>
              <a:schemeClr val="accent2">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30" name="Oval 29"/>
            <p:cNvSpPr/>
            <p:nvPr/>
          </p:nvSpPr>
          <p:spPr>
            <a:xfrm>
              <a:off x="4828463" y="158061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grpSp>
      <p:grpSp>
        <p:nvGrpSpPr>
          <p:cNvPr id="10" name="Group 9"/>
          <p:cNvGrpSpPr/>
          <p:nvPr/>
        </p:nvGrpSpPr>
        <p:grpSpPr>
          <a:xfrm>
            <a:off x="564128" y="3639174"/>
            <a:ext cx="7901926" cy="1123826"/>
            <a:chOff x="1066800" y="3387804"/>
            <a:chExt cx="7901926" cy="1123826"/>
          </a:xfrm>
        </p:grpSpPr>
        <p:sp>
          <p:nvSpPr>
            <p:cNvPr id="21" name="TextBox 20"/>
            <p:cNvSpPr txBox="1"/>
            <p:nvPr/>
          </p:nvSpPr>
          <p:spPr>
            <a:xfrm>
              <a:off x="1066800" y="3387804"/>
              <a:ext cx="7901926" cy="400110"/>
            </a:xfrm>
            <a:prstGeom prst="rect">
              <a:avLst/>
            </a:prstGeom>
            <a:noFill/>
          </p:spPr>
          <p:txBody>
            <a:bodyPr wrap="square" rtlCol="0">
              <a:spAutoFit/>
            </a:bodyPr>
            <a:lstStyle/>
            <a:p>
              <a:r>
                <a:rPr lang="en-US" sz="2000" dirty="0" smtClean="0">
                  <a:solidFill>
                    <a:srgbClr val="3F3F3F"/>
                  </a:solidFill>
                </a:rPr>
                <a:t>Bolt </a:t>
              </a:r>
              <a:r>
                <a:rPr lang="en-US" sz="2000" dirty="0" smtClean="0">
                  <a:solidFill>
                    <a:schemeClr val="bg1">
                      <a:lumMod val="50000"/>
                    </a:schemeClr>
                  </a:solidFill>
                </a:rPr>
                <a:t>= consumes 1+ streams and potentially produces new streams</a:t>
              </a:r>
              <a:endParaRPr lang="en-US" sz="2000" dirty="0">
                <a:solidFill>
                  <a:schemeClr val="bg1">
                    <a:lumMod val="50000"/>
                  </a:schemeClr>
                </a:solidFill>
              </a:endParaRPr>
            </a:p>
          </p:txBody>
        </p:sp>
        <p:cxnSp>
          <p:nvCxnSpPr>
            <p:cNvPr id="31" name="Straight Arrow Connector 30"/>
            <p:cNvCxnSpPr>
              <a:stCxn id="32" idx="3"/>
              <a:endCxn id="33" idx="2"/>
            </p:cNvCxnSpPr>
            <p:nvPr/>
          </p:nvCxnSpPr>
          <p:spPr>
            <a:xfrm>
              <a:off x="3739375" y="4243350"/>
              <a:ext cx="1058608"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788920" y="397665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33" name="Oval 32"/>
            <p:cNvSpPr/>
            <p:nvPr/>
          </p:nvSpPr>
          <p:spPr>
            <a:xfrm>
              <a:off x="4797983" y="3976650"/>
              <a:ext cx="1010516" cy="534980"/>
            </a:xfrm>
            <a:prstGeom prst="ellipse">
              <a:avLst/>
            </a:prstGeom>
            <a:solidFill>
              <a:srgbClr val="BAE3FF"/>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sp>
          <p:nvSpPr>
            <p:cNvPr id="34" name="Oval 33"/>
            <p:cNvSpPr/>
            <p:nvPr/>
          </p:nvSpPr>
          <p:spPr>
            <a:xfrm>
              <a:off x="6629400" y="3976650"/>
              <a:ext cx="1010516" cy="534980"/>
            </a:xfrm>
            <a:prstGeom prst="ellipse">
              <a:avLst/>
            </a:prstGeom>
            <a:solidFill>
              <a:srgbClr val="BAE3FF"/>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2</a:t>
              </a:r>
              <a:endParaRPr lang="en-US" sz="1600" dirty="0">
                <a:solidFill>
                  <a:srgbClr val="080808"/>
                </a:solidFill>
              </a:endParaRPr>
            </a:p>
          </p:txBody>
        </p:sp>
        <p:cxnSp>
          <p:nvCxnSpPr>
            <p:cNvPr id="35" name="Straight Arrow Connector 34"/>
            <p:cNvCxnSpPr>
              <a:stCxn id="33" idx="6"/>
              <a:endCxn id="34" idx="2"/>
            </p:cNvCxnSpPr>
            <p:nvPr/>
          </p:nvCxnSpPr>
          <p:spPr>
            <a:xfrm>
              <a:off x="5808499" y="4244140"/>
              <a:ext cx="820901"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Spouts and bolts</a:t>
            </a:r>
            <a:endParaRPr lang="en-US" dirty="0"/>
          </a:p>
        </p:txBody>
      </p:sp>
      <p:sp>
        <p:nvSpPr>
          <p:cNvPr id="2" name="TextBox 1"/>
          <p:cNvSpPr txBox="1"/>
          <p:nvPr/>
        </p:nvSpPr>
        <p:spPr>
          <a:xfrm>
            <a:off x="1678029" y="6138629"/>
            <a:ext cx="5234563" cy="307777"/>
          </a:xfrm>
          <a:prstGeom prst="rect">
            <a:avLst/>
          </a:prstGeom>
          <a:noFill/>
        </p:spPr>
        <p:txBody>
          <a:bodyPr wrap="none" rtlCol="0">
            <a:spAutoFit/>
          </a:bodyPr>
          <a:lstStyle/>
          <a:p>
            <a:r>
              <a:rPr lang="en-US" sz="1400" dirty="0">
                <a:hlinkClick r:id="rId2"/>
              </a:rPr>
              <a:t>http://storm.incubator.apache.org/documentation/</a:t>
            </a:r>
            <a:r>
              <a:rPr lang="en-US" sz="1400" dirty="0" smtClean="0">
                <a:hlinkClick r:id="rId2"/>
              </a:rPr>
              <a:t>Concepts.html</a:t>
            </a:r>
            <a:r>
              <a:rPr lang="en-US" sz="1400" dirty="0" smtClean="0"/>
              <a:t> </a:t>
            </a:r>
          </a:p>
        </p:txBody>
      </p:sp>
    </p:spTree>
    <p:extLst>
      <p:ext uri="{BB962C8B-B14F-4D97-AF65-F5344CB8AC3E}">
        <p14:creationId xmlns:p14="http://schemas.microsoft.com/office/powerpoint/2010/main" val="2506319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dirty="0" smtClean="0">
                <a:sym typeface="Wingdings"/>
              </a:rPr>
              <a:t>Topology</a:t>
            </a:r>
          </a:p>
          <a:p>
            <a:r>
              <a:rPr lang="en-US" dirty="0" smtClean="0">
                <a:sym typeface="Wingdings"/>
              </a:rPr>
              <a:t>Data model</a:t>
            </a:r>
          </a:p>
          <a:p>
            <a:r>
              <a:rPr lang="en-US" dirty="0" smtClean="0">
                <a:sym typeface="Wingdings"/>
              </a:rPr>
              <a:t>Spouts and bolts</a:t>
            </a:r>
          </a:p>
          <a:p>
            <a:r>
              <a:rPr lang="en-US" b="1" dirty="0" smtClean="0">
                <a:sym typeface="Wingdings"/>
              </a:rPr>
              <a:t>Groupings</a:t>
            </a:r>
          </a:p>
          <a:p>
            <a:r>
              <a:rPr lang="en-US" dirty="0" smtClean="0">
                <a:sym typeface="Wingdings"/>
              </a:rPr>
              <a:t>Parallelism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46</a:t>
            </a:fld>
            <a:endParaRPr lang="en-US" dirty="0"/>
          </a:p>
        </p:txBody>
      </p:sp>
    </p:spTree>
    <p:extLst>
      <p:ext uri="{BB962C8B-B14F-4D97-AF65-F5344CB8AC3E}">
        <p14:creationId xmlns:p14="http://schemas.microsoft.com/office/powerpoint/2010/main" val="125916718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asks in a topology"/>
          <p:cNvPicPr>
            <a:picLocks noChangeAspect="1" noChangeArrowheads="1"/>
          </p:cNvPicPr>
          <p:nvPr/>
        </p:nvPicPr>
        <p:blipFill>
          <a:blip r:embed="rId2" cstate="print"/>
          <a:srcRect/>
          <a:stretch>
            <a:fillRect/>
          </a:stretch>
        </p:blipFill>
        <p:spPr bwMode="auto">
          <a:xfrm>
            <a:off x="5334000" y="1226820"/>
            <a:ext cx="3254601" cy="2430780"/>
          </a:xfrm>
          <a:prstGeom prst="rect">
            <a:avLst/>
          </a:prstGeom>
          <a:noFill/>
        </p:spPr>
      </p:pic>
      <p:sp>
        <p:nvSpPr>
          <p:cNvPr id="12" name="TextBox 11"/>
          <p:cNvSpPr txBox="1"/>
          <p:nvPr/>
        </p:nvSpPr>
        <p:spPr>
          <a:xfrm>
            <a:off x="457200" y="3962400"/>
            <a:ext cx="8524903" cy="2031325"/>
          </a:xfrm>
          <a:prstGeom prst="rect">
            <a:avLst/>
          </a:prstGeom>
          <a:noFill/>
        </p:spPr>
        <p:txBody>
          <a:bodyPr wrap="square" rtlCol="0">
            <a:spAutoFit/>
          </a:bodyPr>
          <a:lstStyle/>
          <a:p>
            <a:pPr marL="285750" indent="-285750">
              <a:buFont typeface="Wingdings" pitchFamily="2" charset="2"/>
              <a:buChar char="§"/>
            </a:pPr>
            <a:r>
              <a:rPr lang="en-US" sz="1400" b="1" dirty="0" smtClean="0">
                <a:solidFill>
                  <a:srgbClr val="3F3F3F"/>
                </a:solidFill>
              </a:rPr>
              <a:t>Shuffle grouping</a:t>
            </a:r>
            <a:r>
              <a:rPr lang="en-US" sz="1400" dirty="0" smtClean="0">
                <a:solidFill>
                  <a:srgbClr val="3F3F3F"/>
                </a:solidFill>
              </a:rPr>
              <a:t>	= random;  typically used to distribute load evenly to downstream bolts</a:t>
            </a:r>
          </a:p>
          <a:p>
            <a:pPr marL="285750" indent="-285750">
              <a:buFont typeface="Wingdings" pitchFamily="2" charset="2"/>
              <a:buChar char="§"/>
            </a:pPr>
            <a:r>
              <a:rPr lang="en-US" sz="1400" b="1" dirty="0" smtClean="0">
                <a:solidFill>
                  <a:srgbClr val="3F3F3F"/>
                </a:solidFill>
              </a:rPr>
              <a:t>Fields grouping</a:t>
            </a:r>
            <a:r>
              <a:rPr lang="en-US" sz="1400" dirty="0" smtClean="0">
                <a:solidFill>
                  <a:srgbClr val="3F3F3F"/>
                </a:solidFill>
              </a:rPr>
              <a:t>	= GROUP BY field(s)</a:t>
            </a:r>
          </a:p>
          <a:p>
            <a:pPr marL="285750" indent="-285750">
              <a:buFont typeface="Wingdings" pitchFamily="2" charset="2"/>
              <a:buChar char="§"/>
            </a:pPr>
            <a:r>
              <a:rPr lang="en-US" sz="1400" b="1" dirty="0" smtClean="0">
                <a:solidFill>
                  <a:srgbClr val="3F3F3F"/>
                </a:solidFill>
              </a:rPr>
              <a:t>All grouping	</a:t>
            </a:r>
            <a:r>
              <a:rPr lang="en-US" sz="1400" dirty="0" smtClean="0">
                <a:solidFill>
                  <a:srgbClr val="3F3F3F"/>
                </a:solidFill>
              </a:rPr>
              <a:t>= replicates stream across all the bolt’s tasks;  use with care</a:t>
            </a:r>
          </a:p>
          <a:p>
            <a:pPr marL="285750" indent="-285750">
              <a:buFont typeface="Wingdings" pitchFamily="2" charset="2"/>
              <a:buChar char="§"/>
            </a:pPr>
            <a:r>
              <a:rPr lang="en-US" sz="1400" b="1" dirty="0" smtClean="0">
                <a:solidFill>
                  <a:srgbClr val="3F3F3F"/>
                </a:solidFill>
              </a:rPr>
              <a:t>Global grouping</a:t>
            </a:r>
            <a:r>
              <a:rPr lang="en-US" sz="1400" dirty="0" smtClean="0">
                <a:solidFill>
                  <a:srgbClr val="3F3F3F"/>
                </a:solidFill>
              </a:rPr>
              <a:t>	= stream goes to a single one of the bolt’s tasks; don’t overwhelm the target bolt!</a:t>
            </a:r>
          </a:p>
          <a:p>
            <a:pPr marL="285750" indent="-285750">
              <a:buFont typeface="Wingdings" pitchFamily="2" charset="2"/>
              <a:buChar char="§"/>
            </a:pPr>
            <a:r>
              <a:rPr lang="en-US" sz="1400" b="1" dirty="0" smtClean="0">
                <a:solidFill>
                  <a:srgbClr val="3F3F3F"/>
                </a:solidFill>
              </a:rPr>
              <a:t>Direct grouping</a:t>
            </a:r>
            <a:r>
              <a:rPr lang="en-US" sz="1400" dirty="0" smtClean="0">
                <a:solidFill>
                  <a:srgbClr val="3F3F3F"/>
                </a:solidFill>
              </a:rPr>
              <a:t>	= producer of the tuple decides which task of the consumer will receive the tuple</a:t>
            </a:r>
          </a:p>
          <a:p>
            <a:pPr marL="285750" indent="-285750">
              <a:buFont typeface="Wingdings" pitchFamily="2" charset="2"/>
              <a:buChar char="§"/>
            </a:pPr>
            <a:r>
              <a:rPr lang="en-US" sz="1400" b="1" dirty="0" err="1" smtClean="0">
                <a:solidFill>
                  <a:srgbClr val="3F3F3F"/>
                </a:solidFill>
              </a:rPr>
              <a:t>LocalOrShuffle</a:t>
            </a:r>
            <a:r>
              <a:rPr lang="en-US" sz="1400" dirty="0" smtClean="0">
                <a:solidFill>
                  <a:srgbClr val="3F3F3F"/>
                </a:solidFill>
              </a:rPr>
              <a:t>	= </a:t>
            </a:r>
            <a:r>
              <a:rPr lang="en-US" sz="1400" dirty="0">
                <a:solidFill>
                  <a:srgbClr val="3F3F3F"/>
                </a:solidFill>
              </a:rPr>
              <a:t>If the target bolt has one or more tasks in the same worker process, tuples </a:t>
            </a:r>
            <a:r>
              <a:rPr lang="en-US" sz="1400" dirty="0" smtClean="0">
                <a:solidFill>
                  <a:srgbClr val="3F3F3F"/>
                </a:solidFill>
              </a:rPr>
              <a:t>will</a:t>
            </a:r>
            <a:br>
              <a:rPr lang="en-US" sz="1400" dirty="0" smtClean="0">
                <a:solidFill>
                  <a:srgbClr val="3F3F3F"/>
                </a:solidFill>
              </a:rPr>
            </a:br>
            <a:r>
              <a:rPr lang="en-US" sz="1400" dirty="0" smtClean="0">
                <a:solidFill>
                  <a:srgbClr val="3F3F3F"/>
                </a:solidFill>
              </a:rPr>
              <a:t>		   be </a:t>
            </a:r>
            <a:r>
              <a:rPr lang="en-US" sz="1400" dirty="0">
                <a:solidFill>
                  <a:srgbClr val="3F3F3F"/>
                </a:solidFill>
              </a:rPr>
              <a:t>shuffled to just those in-process tasks. Otherwise, </a:t>
            </a:r>
            <a:r>
              <a:rPr lang="en-US" sz="1400" dirty="0" smtClean="0">
                <a:solidFill>
                  <a:srgbClr val="3F3F3F"/>
                </a:solidFill>
              </a:rPr>
              <a:t>same as normal shuffle.  </a:t>
            </a:r>
          </a:p>
          <a:p>
            <a:r>
              <a:rPr lang="en-US" sz="1400" dirty="0">
                <a:solidFill>
                  <a:srgbClr val="3F3F3F"/>
                </a:solidFill>
              </a:rPr>
              <a:t> </a:t>
            </a:r>
            <a:endParaRPr lang="en-US" sz="1400" dirty="0" smtClean="0">
              <a:solidFill>
                <a:srgbClr val="3F3F3F"/>
              </a:solidFill>
            </a:endParaRPr>
          </a:p>
          <a:p>
            <a:pPr marL="285750" indent="-285750">
              <a:buFont typeface="Wingdings" pitchFamily="2" charset="2"/>
              <a:buChar char="§"/>
            </a:pPr>
            <a:r>
              <a:rPr lang="en-US" sz="1400" dirty="0" smtClean="0">
                <a:solidFill>
                  <a:srgbClr val="3F3F3F"/>
                </a:solidFill>
              </a:rPr>
              <a:t>Custom groupings are possible, too.</a:t>
            </a:r>
            <a:endParaRPr lang="en-US" sz="1400" dirty="0">
              <a:solidFill>
                <a:srgbClr val="3F3F3F"/>
              </a:solidFill>
            </a:endParaRPr>
          </a:p>
        </p:txBody>
      </p:sp>
      <p:grpSp>
        <p:nvGrpSpPr>
          <p:cNvPr id="27" name="Group 26"/>
          <p:cNvGrpSpPr/>
          <p:nvPr/>
        </p:nvGrpSpPr>
        <p:grpSpPr>
          <a:xfrm>
            <a:off x="1066800" y="1528097"/>
            <a:ext cx="3829916" cy="1904713"/>
            <a:chOff x="1066800" y="1219487"/>
            <a:chExt cx="3829916" cy="1904713"/>
          </a:xfrm>
        </p:grpSpPr>
        <p:sp>
          <p:nvSpPr>
            <p:cNvPr id="6" name="Oval 5"/>
            <p:cNvSpPr/>
            <p:nvPr/>
          </p:nvSpPr>
          <p:spPr>
            <a:xfrm>
              <a:off x="2485292" y="2590800"/>
              <a:ext cx="1007533" cy="53340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80808"/>
                  </a:solidFill>
                </a:rPr>
                <a:t>Bolt </a:t>
              </a:r>
              <a:r>
                <a:rPr lang="en-US" sz="1500" dirty="0" smtClean="0">
                  <a:solidFill>
                    <a:srgbClr val="080808"/>
                  </a:solidFill>
                </a:rPr>
                <a:t>C</a:t>
              </a:r>
              <a:endParaRPr lang="en-US" sz="1500" dirty="0">
                <a:solidFill>
                  <a:srgbClr val="080808"/>
                </a:solidFill>
              </a:endParaRPr>
            </a:p>
          </p:txBody>
        </p:sp>
        <p:sp>
          <p:nvSpPr>
            <p:cNvPr id="11" name="Oval 10"/>
            <p:cNvSpPr/>
            <p:nvPr/>
          </p:nvSpPr>
          <p:spPr>
            <a:xfrm>
              <a:off x="3886200" y="1219487"/>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80808"/>
                  </a:solidFill>
                </a:rPr>
                <a:t>Bolt </a:t>
              </a:r>
              <a:r>
                <a:rPr lang="en-US" sz="1500" dirty="0" smtClean="0">
                  <a:solidFill>
                    <a:srgbClr val="080808"/>
                  </a:solidFill>
                </a:rPr>
                <a:t>B</a:t>
              </a:r>
              <a:endParaRPr lang="en-US" sz="1500" dirty="0">
                <a:solidFill>
                  <a:srgbClr val="080808"/>
                </a:solidFill>
              </a:endParaRPr>
            </a:p>
          </p:txBody>
        </p:sp>
        <p:cxnSp>
          <p:nvCxnSpPr>
            <p:cNvPr id="14" name="Straight Arrow Connector 13"/>
            <p:cNvCxnSpPr>
              <a:stCxn id="15" idx="3"/>
              <a:endCxn id="16" idx="2"/>
            </p:cNvCxnSpPr>
            <p:nvPr/>
          </p:nvCxnSpPr>
          <p:spPr>
            <a:xfrm flipV="1">
              <a:off x="2017255" y="1486977"/>
              <a:ext cx="497345" cy="601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1821658"/>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a:t>
              </a:r>
              <a:endParaRPr lang="en-US" sz="1600" dirty="0">
                <a:solidFill>
                  <a:srgbClr val="080808"/>
                </a:solidFill>
              </a:endParaRPr>
            </a:p>
          </p:txBody>
        </p:sp>
        <p:sp>
          <p:nvSpPr>
            <p:cNvPr id="16" name="Oval 15"/>
            <p:cNvSpPr/>
            <p:nvPr/>
          </p:nvSpPr>
          <p:spPr>
            <a:xfrm>
              <a:off x="2514600" y="1219487"/>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80808"/>
                  </a:solidFill>
                </a:rPr>
                <a:t>Bolt A</a:t>
              </a:r>
              <a:endParaRPr lang="en-US" sz="1500" dirty="0">
                <a:solidFill>
                  <a:srgbClr val="080808"/>
                </a:solidFill>
              </a:endParaRPr>
            </a:p>
          </p:txBody>
        </p:sp>
        <p:cxnSp>
          <p:nvCxnSpPr>
            <p:cNvPr id="17" name="Straight Arrow Connector 16"/>
            <p:cNvCxnSpPr>
              <a:stCxn id="15" idx="3"/>
              <a:endCxn id="6" idx="1"/>
            </p:cNvCxnSpPr>
            <p:nvPr/>
          </p:nvCxnSpPr>
          <p:spPr>
            <a:xfrm>
              <a:off x="2017255" y="2088358"/>
              <a:ext cx="615587" cy="5805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6"/>
              <a:endCxn id="11" idx="2"/>
            </p:cNvCxnSpPr>
            <p:nvPr/>
          </p:nvCxnSpPr>
          <p:spPr>
            <a:xfrm>
              <a:off x="3525116" y="1486977"/>
              <a:ext cx="3610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itle 1"/>
          <p:cNvSpPr txBox="1">
            <a:spLocks/>
          </p:cNvSpPr>
          <p:nvPr/>
        </p:nvSpPr>
        <p:spPr>
          <a:xfrm>
            <a:off x="457200" y="246888"/>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a:t>Stream groupings control the data flow in the </a:t>
            </a:r>
            <a:r>
              <a:rPr lang="en-US" dirty="0" smtClean="0">
                <a:solidFill>
                  <a:srgbClr val="C00000"/>
                </a:solidFill>
              </a:rPr>
              <a:t>DAG</a:t>
            </a:r>
            <a:endParaRPr lang="en-US" dirty="0">
              <a:solidFill>
                <a:srgbClr val="FF0000"/>
              </a:solidFill>
            </a:endParaRPr>
          </a:p>
        </p:txBody>
      </p:sp>
    </p:spTree>
    <p:extLst>
      <p:ext uri="{BB962C8B-B14F-4D97-AF65-F5344CB8AC3E}">
        <p14:creationId xmlns:p14="http://schemas.microsoft.com/office/powerpoint/2010/main" val="2116420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2: Storm core concepts</a:t>
            </a:r>
            <a:endParaRPr lang="en-US" dirty="0"/>
          </a:p>
        </p:txBody>
      </p:sp>
      <p:sp>
        <p:nvSpPr>
          <p:cNvPr id="3" name="Content Placeholder 2"/>
          <p:cNvSpPr>
            <a:spLocks noGrp="1"/>
          </p:cNvSpPr>
          <p:nvPr>
            <p:ph idx="1"/>
          </p:nvPr>
        </p:nvSpPr>
        <p:spPr/>
        <p:txBody>
          <a:bodyPr/>
          <a:lstStyle/>
          <a:p>
            <a:r>
              <a:rPr lang="en-US" dirty="0" smtClean="0">
                <a:sym typeface="Wingdings"/>
              </a:rPr>
              <a:t>A first look</a:t>
            </a:r>
          </a:p>
          <a:p>
            <a:r>
              <a:rPr lang="en-US" dirty="0" smtClean="0">
                <a:sym typeface="Wingdings"/>
              </a:rPr>
              <a:t>Topology</a:t>
            </a:r>
          </a:p>
          <a:p>
            <a:r>
              <a:rPr lang="en-US" dirty="0" smtClean="0">
                <a:sym typeface="Wingdings"/>
              </a:rPr>
              <a:t>Data model</a:t>
            </a:r>
          </a:p>
          <a:p>
            <a:r>
              <a:rPr lang="en-US" dirty="0" smtClean="0">
                <a:sym typeface="Wingdings"/>
              </a:rPr>
              <a:t>Spouts and bolts</a:t>
            </a:r>
          </a:p>
          <a:p>
            <a:r>
              <a:rPr lang="en-US" dirty="0" smtClean="0">
                <a:sym typeface="Wingdings"/>
              </a:rPr>
              <a:t>Groupings</a:t>
            </a:r>
          </a:p>
          <a:p>
            <a:r>
              <a:rPr lang="en-US" b="1" dirty="0" smtClean="0">
                <a:sym typeface="Wingdings"/>
              </a:rPr>
              <a:t>Parallelism – worker, executors, tasks</a:t>
            </a:r>
          </a:p>
        </p:txBody>
      </p:sp>
      <p:sp>
        <p:nvSpPr>
          <p:cNvPr id="5" name="Slide Number Placeholder 4"/>
          <p:cNvSpPr>
            <a:spLocks noGrp="1"/>
          </p:cNvSpPr>
          <p:nvPr>
            <p:ph type="sldNum" sz="quarter" idx="12"/>
          </p:nvPr>
        </p:nvSpPr>
        <p:spPr/>
        <p:txBody>
          <a:bodyPr/>
          <a:lstStyle/>
          <a:p>
            <a:fld id="{407C8B75-4858-41E6-BEC3-A0853FA4AC5B}" type="slidenum">
              <a:rPr lang="en-US" smtClean="0"/>
              <a:pPr/>
              <a:t>48</a:t>
            </a:fld>
            <a:endParaRPr lang="en-US" dirty="0"/>
          </a:p>
        </p:txBody>
      </p:sp>
    </p:spTree>
    <p:extLst>
      <p:ext uri="{BB962C8B-B14F-4D97-AF65-F5344CB8AC3E}">
        <p14:creationId xmlns:p14="http://schemas.microsoft.com/office/powerpoint/2010/main" val="33812491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chael-noll.com/blog/uploads/Storm_worker-processes_executors_tas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40" y="1436773"/>
            <a:ext cx="6008641" cy="3639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55393" y="4614445"/>
            <a:ext cx="2588419" cy="307777"/>
          </a:xfrm>
          <a:prstGeom prst="rect">
            <a:avLst/>
          </a:prstGeom>
          <a:noFill/>
        </p:spPr>
        <p:txBody>
          <a:bodyPr wrap="none" rtlCol="0">
            <a:spAutoFit/>
          </a:bodyPr>
          <a:lstStyle/>
          <a:p>
            <a:r>
              <a:rPr lang="en-US" sz="1400" dirty="0" smtClean="0">
                <a:solidFill>
                  <a:srgbClr val="000000"/>
                </a:solidFill>
              </a:rPr>
              <a:t>Invariant:    #threads </a:t>
            </a:r>
            <a:r>
              <a:rPr lang="en-US" sz="1400" dirty="0" smtClean="0">
                <a:solidFill>
                  <a:srgbClr val="000000"/>
                </a:solidFill>
                <a:latin typeface="Times New Roman"/>
                <a:cs typeface="Times New Roman"/>
              </a:rPr>
              <a:t>≤</a:t>
            </a:r>
            <a:r>
              <a:rPr lang="en-US" sz="1400" dirty="0" smtClean="0">
                <a:solidFill>
                  <a:srgbClr val="000000"/>
                </a:solidFill>
              </a:rPr>
              <a:t>  #tasks</a:t>
            </a:r>
            <a:endParaRPr lang="en-US" sz="1400" dirty="0">
              <a:solidFill>
                <a:srgbClr val="000000"/>
              </a:solidFill>
            </a:endParaRPr>
          </a:p>
        </p:txBody>
      </p:sp>
      <p:sp>
        <p:nvSpPr>
          <p:cNvPr id="6" name="Title 1"/>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a:t>Worker </a:t>
            </a:r>
            <a:r>
              <a:rPr lang="en-US" dirty="0" smtClean="0"/>
              <a:t>processes vs. </a:t>
            </a:r>
            <a:r>
              <a:rPr lang="en-US" dirty="0"/>
              <a:t>Executors </a:t>
            </a:r>
            <a:r>
              <a:rPr lang="en-US" dirty="0" smtClean="0"/>
              <a:t>vs. </a:t>
            </a:r>
            <a:r>
              <a:rPr lang="en-US" dirty="0"/>
              <a:t>Tasks</a:t>
            </a:r>
          </a:p>
        </p:txBody>
      </p:sp>
      <p:sp>
        <p:nvSpPr>
          <p:cNvPr id="7" name="TextBox 6"/>
          <p:cNvSpPr txBox="1"/>
          <p:nvPr/>
        </p:nvSpPr>
        <p:spPr>
          <a:xfrm>
            <a:off x="1074284" y="5534173"/>
            <a:ext cx="6506909" cy="523220"/>
          </a:xfrm>
          <a:prstGeom prst="rect">
            <a:avLst/>
          </a:prstGeom>
          <a:noFill/>
        </p:spPr>
        <p:txBody>
          <a:bodyPr wrap="none" rtlCol="0">
            <a:spAutoFit/>
          </a:bodyPr>
          <a:lstStyle/>
          <a:p>
            <a:r>
              <a:rPr lang="en-US" sz="1400" dirty="0" smtClean="0">
                <a:solidFill>
                  <a:srgbClr val="000000"/>
                </a:solidFill>
              </a:rPr>
              <a:t>A worker process is either idle or being used by a single topology,</a:t>
            </a:r>
            <a:r>
              <a:rPr lang="en-US" sz="1400" dirty="0">
                <a:solidFill>
                  <a:srgbClr val="000000"/>
                </a:solidFill>
              </a:rPr>
              <a:t> </a:t>
            </a:r>
            <a:r>
              <a:rPr lang="en-US" sz="1400" dirty="0" smtClean="0">
                <a:solidFill>
                  <a:srgbClr val="000000"/>
                </a:solidFill>
              </a:rPr>
              <a:t>and it is never</a:t>
            </a:r>
          </a:p>
          <a:p>
            <a:r>
              <a:rPr lang="en-US" sz="1400" dirty="0" smtClean="0">
                <a:solidFill>
                  <a:srgbClr val="000000"/>
                </a:solidFill>
              </a:rPr>
              <a:t>shared across topologies.  The same applies to its child executors and tasks.</a:t>
            </a:r>
            <a:endParaRPr lang="en-US" sz="1400" dirty="0">
              <a:solidFill>
                <a:srgbClr val="000000"/>
              </a:solidFill>
            </a:endParaRPr>
          </a:p>
        </p:txBody>
      </p:sp>
      <p:sp>
        <p:nvSpPr>
          <p:cNvPr id="2" name="TextBox 1"/>
          <p:cNvSpPr txBox="1"/>
          <p:nvPr/>
        </p:nvSpPr>
        <p:spPr>
          <a:xfrm>
            <a:off x="326351" y="6126838"/>
            <a:ext cx="8504176" cy="307777"/>
          </a:xfrm>
          <a:prstGeom prst="rect">
            <a:avLst/>
          </a:prstGeom>
          <a:noFill/>
        </p:spPr>
        <p:txBody>
          <a:bodyPr wrap="none" rtlCol="0">
            <a:spAutoFit/>
          </a:bodyPr>
          <a:lstStyle/>
          <a:p>
            <a:r>
              <a:rPr lang="en-US" sz="1400" dirty="0">
                <a:hlinkClick r:id="rId3"/>
              </a:rPr>
              <a:t>http://storm.incubator.apache.org/documentation/Understanding-the-parallelism-of-a-Storm-</a:t>
            </a:r>
            <a:r>
              <a:rPr lang="en-US" sz="1400" dirty="0" smtClean="0">
                <a:hlinkClick r:id="rId3"/>
              </a:rPr>
              <a:t>topology.html</a:t>
            </a:r>
            <a:r>
              <a:rPr lang="en-US" sz="1400" dirty="0" smtClean="0"/>
              <a:t> </a:t>
            </a:r>
          </a:p>
        </p:txBody>
      </p:sp>
    </p:spTree>
    <p:extLst>
      <p:ext uri="{BB962C8B-B14F-4D97-AF65-F5344CB8AC3E}">
        <p14:creationId xmlns:p14="http://schemas.microsoft.com/office/powerpoint/2010/main" val="41781011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1: Introducing Storm</a:t>
            </a:r>
            <a:endParaRPr lang="en-US" dirty="0"/>
          </a:p>
        </p:txBody>
      </p:sp>
      <p:sp>
        <p:nvSpPr>
          <p:cNvPr id="3" name="Content Placeholder 2"/>
          <p:cNvSpPr>
            <a:spLocks noGrp="1"/>
          </p:cNvSpPr>
          <p:nvPr>
            <p:ph idx="1"/>
          </p:nvPr>
        </p:nvSpPr>
        <p:spPr/>
        <p:txBody>
          <a:bodyPr/>
          <a:lstStyle/>
          <a:p>
            <a:r>
              <a:rPr lang="en-US" dirty="0" smtClean="0">
                <a:sym typeface="Wingdings"/>
              </a:rPr>
              <a:t>Storm?</a:t>
            </a:r>
          </a:p>
          <a:p>
            <a:r>
              <a:rPr lang="en-US" dirty="0" smtClean="0">
                <a:sym typeface="Wingdings"/>
              </a:rPr>
              <a:t>Storm adoption and use cases in the wild</a:t>
            </a:r>
          </a:p>
          <a:p>
            <a:r>
              <a:rPr lang="en-US" dirty="0" smtClean="0">
                <a:sym typeface="Wingdings"/>
              </a:rPr>
              <a:t>Storm in a nutshell</a:t>
            </a:r>
          </a:p>
          <a:p>
            <a:r>
              <a:rPr lang="en-US" dirty="0" smtClean="0">
                <a:sym typeface="Wingdings"/>
              </a:rPr>
              <a:t>Motivation behind Storm</a:t>
            </a:r>
          </a:p>
        </p:txBody>
      </p:sp>
      <p:sp>
        <p:nvSpPr>
          <p:cNvPr id="5" name="Slide Number Placeholder 4"/>
          <p:cNvSpPr>
            <a:spLocks noGrp="1"/>
          </p:cNvSpPr>
          <p:nvPr>
            <p:ph type="sldNum" sz="quarter" idx="12"/>
          </p:nvPr>
        </p:nvSpPr>
        <p:spPr/>
        <p:txBody>
          <a:bodyPr/>
          <a:lstStyle/>
          <a:p>
            <a:fld id="{407C8B75-4858-41E6-BEC3-A0853FA4AC5B}" type="slidenum">
              <a:rPr lang="en-US" smtClean="0"/>
              <a:pPr/>
              <a:t>5</a:t>
            </a:fld>
            <a:endParaRPr lang="en-US" dirty="0"/>
          </a:p>
        </p:txBody>
      </p:sp>
    </p:spTree>
    <p:extLst>
      <p:ext uri="{BB962C8B-B14F-4D97-AF65-F5344CB8AC3E}">
        <p14:creationId xmlns:p14="http://schemas.microsoft.com/office/powerpoint/2010/main" val="299995628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ichael-noll.com/blog/uploads/Storm_example_of_a_running_topolo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223" y="1341945"/>
            <a:ext cx="4875274" cy="443520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Example of a running topology</a:t>
            </a:r>
            <a:endParaRPr lang="en-US" dirty="0"/>
          </a:p>
        </p:txBody>
      </p:sp>
    </p:spTree>
    <p:extLst>
      <p:ext uri="{BB962C8B-B14F-4D97-AF65-F5344CB8AC3E}">
        <p14:creationId xmlns:p14="http://schemas.microsoft.com/office/powerpoint/2010/main" val="278982523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907793" cy="332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Code to configure this topology</a:t>
            </a:r>
            <a:endParaRPr lang="en-US" dirty="0"/>
          </a:p>
        </p:txBody>
      </p:sp>
    </p:spTree>
    <p:extLst>
      <p:ext uri="{BB962C8B-B14F-4D97-AF65-F5344CB8AC3E}">
        <p14:creationId xmlns:p14="http://schemas.microsoft.com/office/powerpoint/2010/main" val="107942555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3: Operating Storm</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52</a:t>
            </a:fld>
            <a:endParaRPr lang="en-US" dirty="0"/>
          </a:p>
        </p:txBody>
      </p:sp>
    </p:spTree>
    <p:extLst>
      <p:ext uri="{BB962C8B-B14F-4D97-AF65-F5344CB8AC3E}">
        <p14:creationId xmlns:p14="http://schemas.microsoft.com/office/powerpoint/2010/main" val="280803203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Part 3: Operating Storm</a:t>
            </a:r>
            <a:endParaRPr lang="en-US" dirty="0"/>
          </a:p>
        </p:txBody>
      </p:sp>
      <p:sp>
        <p:nvSpPr>
          <p:cNvPr id="3" name="Content Placeholder 2"/>
          <p:cNvSpPr>
            <a:spLocks noGrp="1"/>
          </p:cNvSpPr>
          <p:nvPr>
            <p:ph idx="1"/>
          </p:nvPr>
        </p:nvSpPr>
        <p:spPr/>
        <p:txBody>
          <a:bodyPr/>
          <a:lstStyle/>
          <a:p>
            <a:r>
              <a:rPr lang="en-US" dirty="0" smtClean="0">
                <a:sym typeface="Wingdings"/>
              </a:rPr>
              <a:t>Storm architecture</a:t>
            </a:r>
          </a:p>
          <a:p>
            <a:r>
              <a:rPr lang="en-US" dirty="0" smtClean="0">
                <a:sym typeface="Wingdings"/>
              </a:rPr>
              <a:t>Storm hardware specs</a:t>
            </a:r>
          </a:p>
          <a:p>
            <a:r>
              <a:rPr lang="en-US" dirty="0" smtClean="0">
                <a:sym typeface="Wingdings"/>
              </a:rPr>
              <a:t>Deploying </a:t>
            </a:r>
            <a:r>
              <a:rPr lang="en-US" dirty="0">
                <a:sym typeface="Wingdings"/>
              </a:rPr>
              <a:t>Storm </a:t>
            </a:r>
            <a:endParaRPr lang="en-US" dirty="0" smtClean="0">
              <a:sym typeface="Wingdings"/>
            </a:endParaRPr>
          </a:p>
          <a:p>
            <a:r>
              <a:rPr lang="en-US" dirty="0" smtClean="0">
                <a:sym typeface="Wingdings"/>
              </a:rPr>
              <a:t>Monitoring </a:t>
            </a:r>
            <a:r>
              <a:rPr lang="en-US" dirty="0">
                <a:sym typeface="Wingdings"/>
              </a:rPr>
              <a:t>Storm </a:t>
            </a:r>
            <a:endParaRPr lang="en-US" dirty="0" smtClean="0">
              <a:sym typeface="Wingdings"/>
            </a:endParaRPr>
          </a:p>
          <a:p>
            <a:pPr lvl="1"/>
            <a:r>
              <a:rPr lang="en-US" dirty="0">
                <a:sym typeface="Wingdings"/>
              </a:rPr>
              <a:t>Storm </a:t>
            </a:r>
            <a:r>
              <a:rPr lang="en-US" dirty="0" smtClean="0">
                <a:sym typeface="Wingdings"/>
              </a:rPr>
              <a:t>topologies</a:t>
            </a:r>
          </a:p>
          <a:p>
            <a:pPr lvl="1"/>
            <a:r>
              <a:rPr lang="en-US" dirty="0">
                <a:sym typeface="Wingdings"/>
              </a:rPr>
              <a:t>Storm itself</a:t>
            </a:r>
            <a:endParaRPr lang="en-US" dirty="0" smtClean="0">
              <a:sym typeface="Wingdings"/>
            </a:endParaRPr>
          </a:p>
          <a:p>
            <a:pPr lvl="1"/>
            <a:r>
              <a:rPr lang="en-US" dirty="0" smtClean="0">
                <a:sym typeface="Wingdings"/>
              </a:rPr>
              <a:t>ZooKeeper</a:t>
            </a:r>
            <a:endParaRPr lang="en-US" dirty="0">
              <a:sym typeface="Wingdings"/>
            </a:endParaRPr>
          </a:p>
          <a:p>
            <a:r>
              <a:rPr lang="en-US" dirty="0" smtClean="0">
                <a:sym typeface="Wingdings"/>
              </a:rPr>
              <a:t>Ops-related references</a:t>
            </a:r>
          </a:p>
          <a:p>
            <a:endParaRPr lang="en-US"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53</a:t>
            </a:fld>
            <a:endParaRPr lang="en-US" dirty="0"/>
          </a:p>
        </p:txBody>
      </p:sp>
    </p:spTree>
    <p:extLst>
      <p:ext uri="{BB962C8B-B14F-4D97-AF65-F5344CB8AC3E}">
        <p14:creationId xmlns:p14="http://schemas.microsoft.com/office/powerpoint/2010/main" val="414402314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370200" y="3261336"/>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p>
        </p:txBody>
      </p:sp>
      <p:sp>
        <p:nvSpPr>
          <p:cNvPr id="2" name="Title 1"/>
          <p:cNvSpPr>
            <a:spLocks noGrp="1"/>
          </p:cNvSpPr>
          <p:nvPr>
            <p:ph type="title"/>
          </p:nvPr>
        </p:nvSpPr>
        <p:spPr/>
        <p:txBody>
          <a:bodyPr/>
          <a:lstStyle/>
          <a:p>
            <a:r>
              <a:rPr lang="en-US" dirty="0" smtClean="0"/>
              <a:t>Storm architecture</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54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4406649"/>
              </p:ext>
            </p:extLst>
          </p:nvPr>
        </p:nvGraphicFramePr>
        <p:xfrm>
          <a:off x="1066800" y="3858189"/>
          <a:ext cx="7543800" cy="2578285"/>
        </p:xfrm>
        <a:graphic>
          <a:graphicData uri="http://schemas.openxmlformats.org/drawingml/2006/table">
            <a:tbl>
              <a:tblPr firstRow="1" bandRow="1">
                <a:tableStyleId>{5C22544A-7EE6-4342-B048-85BDC9FD1C3A}</a:tableStyleId>
              </a:tblPr>
              <a:tblGrid>
                <a:gridCol w="1066800"/>
                <a:gridCol w="1143000"/>
                <a:gridCol w="5334000"/>
              </a:tblGrid>
              <a:tr h="312013">
                <a:tc>
                  <a:txBody>
                    <a:bodyPr/>
                    <a:lstStyle/>
                    <a:p>
                      <a:r>
                        <a:rPr lang="en-US" sz="1200" dirty="0" smtClean="0"/>
                        <a:t>Hadoop v1</a:t>
                      </a:r>
                      <a:endParaRPr lang="en-US" sz="1200" dirty="0"/>
                    </a:p>
                  </a:txBody>
                  <a:tcPr marL="82296" marR="82296" marT="41148" marB="41148"/>
                </a:tc>
                <a:tc>
                  <a:txBody>
                    <a:bodyPr/>
                    <a:lstStyle/>
                    <a:p>
                      <a:r>
                        <a:rPr lang="en-US" sz="1200" dirty="0" smtClean="0"/>
                        <a:t>Storm</a:t>
                      </a:r>
                      <a:endParaRPr lang="en-US" sz="1200" dirty="0"/>
                    </a:p>
                  </a:txBody>
                  <a:tcPr marL="82296" marR="82296" marT="41148" marB="41148"/>
                </a:tc>
                <a:tc>
                  <a:txBody>
                    <a:bodyPr/>
                    <a:lstStyle/>
                    <a:p>
                      <a:endParaRPr lang="en-US" sz="1200" dirty="0"/>
                    </a:p>
                  </a:txBody>
                  <a:tcPr marL="82296" marR="82296" marT="41148" marB="41148"/>
                </a:tc>
              </a:tr>
              <a:tr h="615477">
                <a:tc>
                  <a:txBody>
                    <a:bodyPr/>
                    <a:lstStyle/>
                    <a:p>
                      <a:r>
                        <a:rPr lang="en-US" sz="1200" dirty="0" err="1" smtClean="0"/>
                        <a:t>JobTracker</a:t>
                      </a:r>
                      <a:endParaRPr lang="en-US" sz="1200" dirty="0"/>
                    </a:p>
                  </a:txBody>
                  <a:tcPr marL="82296" marR="82296" marT="41148" marB="41148"/>
                </a:tc>
                <a:tc>
                  <a:txBody>
                    <a:bodyPr/>
                    <a:lstStyle/>
                    <a:p>
                      <a:r>
                        <a:rPr lang="en-US" sz="1200" b="1" dirty="0" smtClean="0"/>
                        <a:t>Nimbus</a:t>
                      </a:r>
                      <a:br>
                        <a:rPr lang="en-US" sz="1200" b="1" dirty="0" smtClean="0"/>
                      </a:br>
                      <a:r>
                        <a:rPr lang="en-US" sz="1200" b="1" dirty="0" smtClean="0"/>
                        <a:t>(only 1)</a:t>
                      </a:r>
                      <a:endParaRPr lang="en-US" sz="1200" b="1" dirty="0"/>
                    </a:p>
                  </a:txBody>
                  <a:tcPr marL="82296" marR="82296" marT="41148" marB="41148"/>
                </a:tc>
                <a:tc>
                  <a:txBody>
                    <a:bodyPr/>
                    <a:lstStyle/>
                    <a:p>
                      <a:pPr marL="285750" indent="-285750">
                        <a:buFont typeface="Wingdings" pitchFamily="2" charset="2"/>
                        <a:buChar char="§"/>
                      </a:pPr>
                      <a:r>
                        <a:rPr lang="en-US" sz="1200" dirty="0" smtClean="0"/>
                        <a:t>distributes </a:t>
                      </a:r>
                      <a:r>
                        <a:rPr lang="en-US" sz="1200" baseline="0" dirty="0" smtClean="0"/>
                        <a:t>code around cluster</a:t>
                      </a:r>
                    </a:p>
                    <a:p>
                      <a:pPr marL="285750" indent="-285750">
                        <a:buFont typeface="Wingdings" pitchFamily="2" charset="2"/>
                        <a:buChar char="§"/>
                      </a:pPr>
                      <a:r>
                        <a:rPr lang="en-US" sz="1200" baseline="0" dirty="0" smtClean="0"/>
                        <a:t>assigns tasks to machines/supervisors</a:t>
                      </a:r>
                    </a:p>
                    <a:p>
                      <a:pPr marL="285750" indent="-285750">
                        <a:buFont typeface="Wingdings" pitchFamily="2" charset="2"/>
                        <a:buChar char="§"/>
                      </a:pPr>
                      <a:r>
                        <a:rPr lang="en-US" sz="1200" baseline="0" dirty="0" smtClean="0"/>
                        <a:t>failure monitoring</a:t>
                      </a:r>
                    </a:p>
                    <a:p>
                      <a:pPr marL="285750" indent="-285750">
                        <a:buFont typeface="Wingdings" pitchFamily="2" charset="2"/>
                        <a:buChar char="§"/>
                      </a:pPr>
                      <a:r>
                        <a:rPr lang="en-US" sz="1200" baseline="0" dirty="0" smtClean="0"/>
                        <a:t>is fail-fast and stateless (you can “kill -9” it)</a:t>
                      </a:r>
                      <a:endParaRPr lang="en-US" sz="1200" dirty="0"/>
                    </a:p>
                  </a:txBody>
                  <a:tcPr marL="82296" marR="82296" marT="41148" marB="41148"/>
                </a:tc>
              </a:tr>
              <a:tr h="794991">
                <a:tc>
                  <a:txBody>
                    <a:bodyPr/>
                    <a:lstStyle/>
                    <a:p>
                      <a:r>
                        <a:rPr lang="en-US" sz="1200" dirty="0" err="1" smtClean="0"/>
                        <a:t>TaskTracker</a:t>
                      </a:r>
                      <a:endParaRPr lang="en-US" sz="1200" dirty="0"/>
                    </a:p>
                  </a:txBody>
                  <a:tcPr marL="82296" marR="82296" marT="41148" marB="41148">
                    <a:solidFill>
                      <a:srgbClr val="C3E6D1"/>
                    </a:solidFill>
                  </a:tcPr>
                </a:tc>
                <a:tc>
                  <a:txBody>
                    <a:bodyPr/>
                    <a:lstStyle/>
                    <a:p>
                      <a:r>
                        <a:rPr lang="en-US" sz="1200" b="1" dirty="0" smtClean="0"/>
                        <a:t>Supervisor</a:t>
                      </a:r>
                      <a:br>
                        <a:rPr lang="en-US" sz="1200" b="1" dirty="0" smtClean="0"/>
                      </a:br>
                      <a:r>
                        <a:rPr lang="en-US" sz="1200" b="1" dirty="0" smtClean="0"/>
                        <a:t>(many)</a:t>
                      </a:r>
                      <a:endParaRPr lang="en-US" sz="1200" b="1" dirty="0"/>
                    </a:p>
                  </a:txBody>
                  <a:tcPr marL="82296" marR="82296" marT="41148" marB="41148">
                    <a:solidFill>
                      <a:srgbClr val="C3E6D1"/>
                    </a:solidFill>
                  </a:tcPr>
                </a:tc>
                <a:tc>
                  <a:txBody>
                    <a:bodyPr/>
                    <a:lstStyle/>
                    <a:p>
                      <a:pPr marL="285750" indent="-285750">
                        <a:buFont typeface="Wingdings" pitchFamily="2" charset="2"/>
                        <a:buChar char="§"/>
                      </a:pPr>
                      <a:r>
                        <a:rPr lang="en-US" sz="1200" dirty="0" smtClean="0"/>
                        <a:t>listens for work assigned to its machine</a:t>
                      </a:r>
                    </a:p>
                    <a:p>
                      <a:pPr marL="285750" indent="-285750">
                        <a:buFont typeface="Wingdings" pitchFamily="2" charset="2"/>
                        <a:buChar char="§"/>
                      </a:pPr>
                      <a:r>
                        <a:rPr lang="en-US" sz="1200" dirty="0" smtClean="0"/>
                        <a:t>starts and stops worker processes as necessary based</a:t>
                      </a:r>
                      <a:r>
                        <a:rPr lang="en-US" sz="1200" baseline="0" dirty="0" smtClean="0"/>
                        <a:t> </a:t>
                      </a:r>
                      <a:r>
                        <a:rPr lang="en-US" sz="1200" dirty="0" smtClean="0"/>
                        <a:t>on Nimbus</a:t>
                      </a:r>
                    </a:p>
                    <a:p>
                      <a:pPr marL="285750" indent="-285750">
                        <a:buFont typeface="Wingdings" pitchFamily="2" charset="2"/>
                        <a:buChar char="§"/>
                      </a:pPr>
                      <a:r>
                        <a:rPr lang="en-US" sz="1200" baseline="0" dirty="0" smtClean="0"/>
                        <a:t>is fail-fast and stateless (you can “kill -9” it)</a:t>
                      </a:r>
                    </a:p>
                    <a:p>
                      <a:pPr marL="285750" indent="-285750">
                        <a:buFont typeface="Wingdings" pitchFamily="2" charset="2"/>
                        <a:buChar char="§"/>
                      </a:pPr>
                      <a:r>
                        <a:rPr lang="en-US" sz="1200" baseline="0" dirty="0" smtClean="0"/>
                        <a:t>shuts down worker processes with “kill -9”, too</a:t>
                      </a:r>
                      <a:endParaRPr lang="en-US" sz="1200" dirty="0" smtClean="0"/>
                    </a:p>
                  </a:txBody>
                  <a:tcPr marL="82296" marR="82296" marT="41148" marB="41148">
                    <a:solidFill>
                      <a:srgbClr val="C3E6D1"/>
                    </a:solidFill>
                  </a:tcPr>
                </a:tc>
              </a:tr>
              <a:tr h="638640">
                <a:tc>
                  <a:txBody>
                    <a:bodyPr/>
                    <a:lstStyle/>
                    <a:p>
                      <a:r>
                        <a:rPr lang="en-US" sz="1200" dirty="0" smtClean="0"/>
                        <a:t>MR job</a:t>
                      </a:r>
                      <a:endParaRPr lang="en-US" sz="1200" dirty="0"/>
                    </a:p>
                  </a:txBody>
                  <a:tcPr marL="82296" marR="82296" marT="41148" marB="41148">
                    <a:solidFill>
                      <a:schemeClr val="bg1">
                        <a:lumMod val="85000"/>
                      </a:schemeClr>
                    </a:solidFill>
                  </a:tcPr>
                </a:tc>
                <a:tc>
                  <a:txBody>
                    <a:bodyPr/>
                    <a:lstStyle/>
                    <a:p>
                      <a:r>
                        <a:rPr lang="en-US" sz="1200" b="1" dirty="0" smtClean="0"/>
                        <a:t>Topology</a:t>
                      </a:r>
                      <a:endParaRPr lang="en-US" sz="1200" b="1" dirty="0"/>
                    </a:p>
                  </a:txBody>
                  <a:tcPr marL="82296" marR="82296" marT="41148" marB="41148">
                    <a:solidFill>
                      <a:schemeClr val="bg1">
                        <a:lumMod val="85000"/>
                      </a:schemeClr>
                    </a:solidFill>
                  </a:tcPr>
                </a:tc>
                <a:tc>
                  <a:txBody>
                    <a:bodyPr/>
                    <a:lstStyle/>
                    <a:p>
                      <a:pPr marL="285750" indent="-285750">
                        <a:buFont typeface="Wingdings" pitchFamily="2" charset="2"/>
                        <a:buChar char="§"/>
                      </a:pPr>
                      <a:r>
                        <a:rPr lang="en-US" sz="1200" dirty="0" smtClean="0"/>
                        <a:t>processes messages forever (or until you kill it)</a:t>
                      </a:r>
                    </a:p>
                    <a:p>
                      <a:pPr marL="285750" indent="-285750">
                        <a:buFont typeface="Wingdings" pitchFamily="2" charset="2"/>
                        <a:buChar char="§"/>
                      </a:pPr>
                      <a:r>
                        <a:rPr lang="en-US" sz="1200" dirty="0" smtClean="0"/>
                        <a:t>a running topology consists of many worker processes spread across many machines</a:t>
                      </a:r>
                      <a:endParaRPr lang="en-US" sz="1200" dirty="0"/>
                    </a:p>
                  </a:txBody>
                  <a:tcPr marL="82296" marR="82296" marT="41148" marB="41148">
                    <a:solidFill>
                      <a:schemeClr val="bg1">
                        <a:lumMod val="85000"/>
                      </a:schemeClr>
                    </a:solidFill>
                  </a:tcPr>
                </a:tc>
              </a:tr>
            </a:tbl>
          </a:graphicData>
        </a:graphic>
      </p:graphicFrame>
      <p:sp>
        <p:nvSpPr>
          <p:cNvPr id="8" name="Rectangle 7"/>
          <p:cNvSpPr/>
          <p:nvPr/>
        </p:nvSpPr>
        <p:spPr>
          <a:xfrm>
            <a:off x="1245956" y="1881120"/>
            <a:ext cx="1401701" cy="539174"/>
          </a:xfrm>
          <a:prstGeom prst="rect">
            <a:avLst/>
          </a:prstGeom>
          <a:solidFill>
            <a:schemeClr val="bg2"/>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Nimbus</a:t>
            </a:r>
          </a:p>
        </p:txBody>
      </p:sp>
      <p:sp>
        <p:nvSpPr>
          <p:cNvPr id="9" name="Rectangle 8"/>
          <p:cNvSpPr/>
          <p:nvPr/>
        </p:nvSpPr>
        <p:spPr>
          <a:xfrm>
            <a:off x="3782422" y="1206786"/>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p>
        </p:txBody>
      </p:sp>
      <p:sp>
        <p:nvSpPr>
          <p:cNvPr id="12" name="Rectangle 11"/>
          <p:cNvSpPr/>
          <p:nvPr/>
        </p:nvSpPr>
        <p:spPr>
          <a:xfrm>
            <a:off x="3782422" y="1898360"/>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p>
        </p:txBody>
      </p:sp>
      <p:sp>
        <p:nvSpPr>
          <p:cNvPr id="13" name="Rectangle 12"/>
          <p:cNvSpPr/>
          <p:nvPr/>
        </p:nvSpPr>
        <p:spPr>
          <a:xfrm>
            <a:off x="3782422" y="2589934"/>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p>
        </p:txBody>
      </p:sp>
      <p:sp>
        <p:nvSpPr>
          <p:cNvPr id="14" name="Rectangle 13"/>
          <p:cNvSpPr/>
          <p:nvPr/>
        </p:nvSpPr>
        <p:spPr>
          <a:xfrm>
            <a:off x="6370200" y="1206786"/>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p>
        </p:txBody>
      </p:sp>
      <p:sp>
        <p:nvSpPr>
          <p:cNvPr id="15" name="Rectangle 14"/>
          <p:cNvSpPr/>
          <p:nvPr/>
        </p:nvSpPr>
        <p:spPr>
          <a:xfrm>
            <a:off x="6370200" y="1898360"/>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p>
        </p:txBody>
      </p:sp>
      <p:sp>
        <p:nvSpPr>
          <p:cNvPr id="16" name="Rectangle 15"/>
          <p:cNvSpPr/>
          <p:nvPr/>
        </p:nvSpPr>
        <p:spPr>
          <a:xfrm>
            <a:off x="6370200" y="2579848"/>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p>
        </p:txBody>
      </p:sp>
      <p:sp>
        <p:nvSpPr>
          <p:cNvPr id="18" name="Rectangle 17"/>
          <p:cNvSpPr/>
          <p:nvPr/>
        </p:nvSpPr>
        <p:spPr>
          <a:xfrm>
            <a:off x="6370200" y="535085"/>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p>
        </p:txBody>
      </p:sp>
      <p:sp>
        <p:nvSpPr>
          <p:cNvPr id="19" name="Left-Right Arrow 18"/>
          <p:cNvSpPr/>
          <p:nvPr/>
        </p:nvSpPr>
        <p:spPr>
          <a:xfrm>
            <a:off x="2935185" y="2012918"/>
            <a:ext cx="599017" cy="28756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0" name="Left-Right Arrow 19"/>
          <p:cNvSpPr/>
          <p:nvPr/>
        </p:nvSpPr>
        <p:spPr>
          <a:xfrm>
            <a:off x="5471674" y="2021538"/>
            <a:ext cx="599017" cy="28756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extLst>
      <p:ext uri="{BB962C8B-B14F-4D97-AF65-F5344CB8AC3E}">
        <p14:creationId xmlns:p14="http://schemas.microsoft.com/office/powerpoint/2010/main" val="1069111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architecture</a:t>
            </a:r>
            <a:endParaRPr lang="en-US"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55</a:t>
            </a:fld>
            <a:endParaRPr lang="en-US" dirty="0"/>
          </a:p>
        </p:txBody>
      </p:sp>
      <p:pic>
        <p:nvPicPr>
          <p:cNvPr id="21" name="Picture 20"/>
          <p:cNvPicPr>
            <a:picLocks noChangeAspect="1"/>
          </p:cNvPicPr>
          <p:nvPr/>
        </p:nvPicPr>
        <p:blipFill>
          <a:blip r:embed="rId2"/>
          <a:stretch>
            <a:fillRect/>
          </a:stretch>
        </p:blipFill>
        <p:spPr>
          <a:xfrm>
            <a:off x="778722" y="1389020"/>
            <a:ext cx="7565685" cy="4468554"/>
          </a:xfrm>
          <a:prstGeom prst="rect">
            <a:avLst/>
          </a:prstGeom>
        </p:spPr>
      </p:pic>
    </p:spTree>
    <p:extLst>
      <p:ext uri="{BB962C8B-B14F-4D97-AF65-F5344CB8AC3E}">
        <p14:creationId xmlns:p14="http://schemas.microsoft.com/office/powerpoint/2010/main" val="265726085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architecture: ZooKeeper</a:t>
            </a:r>
            <a:endParaRPr lang="en-US" dirty="0"/>
          </a:p>
        </p:txBody>
      </p:sp>
      <p:sp>
        <p:nvSpPr>
          <p:cNvPr id="3" name="Content Placeholder 2"/>
          <p:cNvSpPr>
            <a:spLocks noGrp="1"/>
          </p:cNvSpPr>
          <p:nvPr>
            <p:ph idx="1"/>
          </p:nvPr>
        </p:nvSpPr>
        <p:spPr>
          <a:xfrm>
            <a:off x="457200" y="1078992"/>
            <a:ext cx="8456178" cy="5255490"/>
          </a:xfrm>
        </p:spPr>
        <p:txBody>
          <a:bodyPr/>
          <a:lstStyle/>
          <a:p>
            <a:r>
              <a:rPr lang="en-US" sz="2000" dirty="0" smtClean="0">
                <a:sym typeface="Wingdings"/>
              </a:rPr>
              <a:t>Storm requires </a:t>
            </a:r>
            <a:r>
              <a:rPr lang="en-US" sz="2000" b="1" dirty="0" smtClean="0">
                <a:sym typeface="Wingdings"/>
              </a:rPr>
              <a:t>ZooKeeper</a:t>
            </a:r>
          </a:p>
          <a:p>
            <a:pPr lvl="1"/>
            <a:r>
              <a:rPr lang="en-US" sz="1800" dirty="0" smtClean="0">
                <a:sym typeface="Wingdings"/>
              </a:rPr>
              <a:t>0.9.2+ uses ZK 3.4.5</a:t>
            </a:r>
          </a:p>
          <a:p>
            <a:pPr lvl="1"/>
            <a:r>
              <a:rPr lang="en-US" sz="1800" dirty="0" smtClean="0">
                <a:sym typeface="Wingdings"/>
              </a:rPr>
              <a:t>Storm typically puts less load on ZK than Kafka (but ZK is still a bottleneck</a:t>
            </a:r>
            <a:r>
              <a:rPr lang="en-US" sz="1800" dirty="0" smtClean="0">
                <a:sym typeface="Wingdings"/>
              </a:rPr>
              <a:t>), but caution: often you have many more Storm nodes than Kafka nodes</a:t>
            </a:r>
            <a:endParaRPr lang="en-US" sz="1800" dirty="0">
              <a:sym typeface="Wingdings"/>
            </a:endParaRPr>
          </a:p>
          <a:p>
            <a:r>
              <a:rPr lang="en-US" sz="2000" dirty="0" smtClean="0">
                <a:sym typeface="Wingdings"/>
              </a:rPr>
              <a:t>ZooKeeper</a:t>
            </a:r>
          </a:p>
          <a:p>
            <a:pPr lvl="1"/>
            <a:r>
              <a:rPr lang="en-US" sz="1800" dirty="0" smtClean="0">
                <a:sym typeface="Wingdings"/>
              </a:rPr>
              <a:t>NOT used for message passing, which is done via </a:t>
            </a:r>
            <a:r>
              <a:rPr lang="en-US" sz="1800" dirty="0" err="1" smtClean="0">
                <a:sym typeface="Wingdings"/>
              </a:rPr>
              <a:t>Netty</a:t>
            </a:r>
            <a:r>
              <a:rPr lang="en-US" sz="1800" dirty="0" smtClean="0">
                <a:sym typeface="Wingdings"/>
              </a:rPr>
              <a:t> in 0.9</a:t>
            </a:r>
          </a:p>
          <a:p>
            <a:pPr lvl="1"/>
            <a:r>
              <a:rPr lang="en-US" sz="1800" dirty="0" smtClean="0">
                <a:sym typeface="Wingdings"/>
              </a:rPr>
              <a:t>Used for coordination purposes, and to store state and statistics</a:t>
            </a:r>
          </a:p>
          <a:p>
            <a:pPr lvl="2"/>
            <a:r>
              <a:rPr lang="en-US" sz="1600" dirty="0" smtClean="0">
                <a:sym typeface="Wingdings"/>
              </a:rPr>
              <a:t>Register + discover Supervisors, detect failed nodes, …</a:t>
            </a:r>
          </a:p>
          <a:p>
            <a:pPr lvl="3"/>
            <a:r>
              <a:rPr lang="en-US" sz="1400" dirty="0" smtClean="0">
                <a:sym typeface="Wingdings"/>
              </a:rPr>
              <a:t>Example: To add a new Supervisor node, just start it.</a:t>
            </a:r>
          </a:p>
          <a:p>
            <a:pPr lvl="2"/>
            <a:r>
              <a:rPr lang="en-US" sz="1600" dirty="0" smtClean="0">
                <a:sym typeface="Wingdings"/>
              </a:rPr>
              <a:t>This allows Storm’s components to be stateless.  “kill -9” away!</a:t>
            </a:r>
          </a:p>
          <a:p>
            <a:pPr lvl="3"/>
            <a:r>
              <a:rPr lang="en-US" sz="1400" dirty="0" smtClean="0">
                <a:sym typeface="Wingdings"/>
              </a:rPr>
              <a:t>Example: Supervisors/Nimbus can be restarted without affecting running topologies.</a:t>
            </a:r>
          </a:p>
          <a:p>
            <a:pPr lvl="1"/>
            <a:r>
              <a:rPr lang="en-US" sz="1800" dirty="0" smtClean="0">
                <a:sym typeface="Wingdings"/>
              </a:rPr>
              <a:t>Used for heartbeats </a:t>
            </a:r>
          </a:p>
          <a:p>
            <a:pPr lvl="2"/>
            <a:r>
              <a:rPr lang="en-US" sz="1600" dirty="0" smtClean="0">
                <a:sym typeface="Wingdings"/>
              </a:rPr>
              <a:t>Workers heartbeat the status of child executor threads to Nimbus via ZK.</a:t>
            </a:r>
          </a:p>
          <a:p>
            <a:pPr lvl="2"/>
            <a:r>
              <a:rPr lang="en-US" sz="1600" dirty="0">
                <a:sym typeface="Wingdings"/>
              </a:rPr>
              <a:t>S</a:t>
            </a:r>
            <a:r>
              <a:rPr lang="en-US" sz="1600" dirty="0" smtClean="0">
                <a:sym typeface="Wingdings"/>
              </a:rPr>
              <a:t>upervisor processes heartbeat their own status to Nimbus via ZK.</a:t>
            </a:r>
          </a:p>
          <a:p>
            <a:pPr lvl="1"/>
            <a:r>
              <a:rPr lang="en-US" sz="1800" dirty="0">
                <a:sym typeface="Wingdings"/>
              </a:rPr>
              <a:t>Stores recent task errors (deleted on topology shutdown)</a:t>
            </a:r>
          </a:p>
        </p:txBody>
      </p:sp>
      <p:sp>
        <p:nvSpPr>
          <p:cNvPr id="5" name="Slide Number Placeholder 4"/>
          <p:cNvSpPr>
            <a:spLocks noGrp="1"/>
          </p:cNvSpPr>
          <p:nvPr>
            <p:ph type="sldNum" sz="quarter" idx="12"/>
          </p:nvPr>
        </p:nvSpPr>
        <p:spPr/>
        <p:txBody>
          <a:bodyPr/>
          <a:lstStyle/>
          <a:p>
            <a:fld id="{407C8B75-4858-41E6-BEC3-A0853FA4AC5B}" type="slidenum">
              <a:rPr lang="en-US" smtClean="0"/>
              <a:pPr/>
              <a:t>56</a:t>
            </a:fld>
            <a:endParaRPr lang="en-US" dirty="0"/>
          </a:p>
        </p:txBody>
      </p:sp>
    </p:spTree>
    <p:extLst>
      <p:ext uri="{BB962C8B-B14F-4D97-AF65-F5344CB8AC3E}">
        <p14:creationId xmlns:p14="http://schemas.microsoft.com/office/powerpoint/2010/main" val="244535870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architecture: fault tolerance</a:t>
            </a:r>
            <a:endParaRPr lang="en-US" dirty="0"/>
          </a:p>
        </p:txBody>
      </p:sp>
      <p:sp>
        <p:nvSpPr>
          <p:cNvPr id="3" name="Content Placeholder 2"/>
          <p:cNvSpPr>
            <a:spLocks noGrp="1"/>
          </p:cNvSpPr>
          <p:nvPr>
            <p:ph idx="1"/>
          </p:nvPr>
        </p:nvSpPr>
        <p:spPr/>
        <p:txBody>
          <a:bodyPr/>
          <a:lstStyle/>
          <a:p>
            <a:r>
              <a:rPr lang="en-US" sz="2000" dirty="0" smtClean="0">
                <a:sym typeface="Wingdings"/>
              </a:rPr>
              <a:t>What happens when </a:t>
            </a:r>
            <a:r>
              <a:rPr lang="en-US" sz="2000" b="1" dirty="0" smtClean="0">
                <a:sym typeface="Wingdings"/>
              </a:rPr>
              <a:t>Nimbus</a:t>
            </a:r>
            <a:r>
              <a:rPr lang="en-US" sz="2000" dirty="0" smtClean="0">
                <a:sym typeface="Wingdings"/>
              </a:rPr>
              <a:t> dies (master node)?</a:t>
            </a:r>
          </a:p>
          <a:p>
            <a:pPr lvl="1"/>
            <a:r>
              <a:rPr lang="en-US" sz="1800" dirty="0" smtClean="0"/>
              <a:t>If Nimbus is run under process supervision as recommended (e.g. via </a:t>
            </a:r>
            <a:r>
              <a:rPr lang="en-US" sz="1800" dirty="0" smtClean="0">
                <a:hlinkClick r:id="rId2"/>
              </a:rPr>
              <a:t>supervisord</a:t>
            </a:r>
            <a:r>
              <a:rPr lang="en-US" sz="1800" dirty="0" smtClean="0"/>
              <a:t>), it will restart like nothing happened.</a:t>
            </a:r>
          </a:p>
          <a:p>
            <a:pPr lvl="1"/>
            <a:r>
              <a:rPr lang="en-US" sz="1800" dirty="0" smtClean="0"/>
              <a:t>While Nimbus is down:</a:t>
            </a:r>
          </a:p>
          <a:p>
            <a:pPr lvl="2"/>
            <a:r>
              <a:rPr lang="en-US" sz="1600" dirty="0" smtClean="0"/>
              <a:t>Existing topologies will continue to run, but you </a:t>
            </a:r>
            <a:r>
              <a:rPr lang="en-US" sz="1600" dirty="0"/>
              <a:t>cannot submit new topologies</a:t>
            </a:r>
            <a:r>
              <a:rPr lang="en-US" sz="1600" dirty="0" smtClean="0"/>
              <a:t>.</a:t>
            </a:r>
          </a:p>
          <a:p>
            <a:pPr lvl="2"/>
            <a:r>
              <a:rPr lang="en-US" sz="1600" dirty="0" smtClean="0"/>
              <a:t>Running worker processes will not be affected.  Also, Supervisors will restart their (local) workers if needed.  However, failed tasks will not be reassigned to other machines, as this is the responsibility of Nimbus.</a:t>
            </a:r>
          </a:p>
          <a:p>
            <a:r>
              <a:rPr lang="en-US" sz="2000" dirty="0" smtClean="0"/>
              <a:t>What happens when a </a:t>
            </a:r>
            <a:r>
              <a:rPr lang="en-US" sz="2000" b="1" dirty="0" smtClean="0"/>
              <a:t>Supervisor</a:t>
            </a:r>
            <a:r>
              <a:rPr lang="en-US" sz="2000" dirty="0" smtClean="0"/>
              <a:t> dies (slave node)?</a:t>
            </a:r>
          </a:p>
          <a:p>
            <a:pPr lvl="1"/>
            <a:r>
              <a:rPr lang="en-US" sz="1800" dirty="0" smtClean="0"/>
              <a:t>If Supervisor run under process supervision as recommended (e.g. via </a:t>
            </a:r>
            <a:r>
              <a:rPr lang="en-US" sz="1800" dirty="0" err="1" smtClean="0"/>
              <a:t>supervisord</a:t>
            </a:r>
            <a:r>
              <a:rPr lang="en-US" sz="1800" dirty="0" smtClean="0"/>
              <a:t>), will restart like nothing happened.</a:t>
            </a:r>
          </a:p>
          <a:p>
            <a:pPr lvl="1"/>
            <a:r>
              <a:rPr lang="en-US" sz="1800" dirty="0" smtClean="0"/>
              <a:t>Running worker processes will not be affected.</a:t>
            </a:r>
          </a:p>
          <a:p>
            <a:r>
              <a:rPr lang="en-US" sz="2000" dirty="0" smtClean="0"/>
              <a:t>What happens when a </a:t>
            </a:r>
            <a:r>
              <a:rPr lang="en-US" sz="2000" b="1" dirty="0" smtClean="0"/>
              <a:t>worker process </a:t>
            </a:r>
            <a:r>
              <a:rPr lang="en-US" sz="2000" dirty="0" smtClean="0"/>
              <a:t>dies?</a:t>
            </a:r>
          </a:p>
          <a:p>
            <a:pPr lvl="1"/>
            <a:r>
              <a:rPr lang="en-US" sz="1800" dirty="0" smtClean="0"/>
              <a:t>It's parent Supervisor will restart it.  </a:t>
            </a:r>
            <a:r>
              <a:rPr lang="en-US" sz="1800" dirty="0"/>
              <a:t>If it continuously fails on startup and is unable to heartbeat to Nimbus, Nimbus will reassign the worker to another machine.</a:t>
            </a:r>
            <a:endParaRPr lang="en-US" sz="1800" dirty="0" smtClean="0"/>
          </a:p>
          <a:p>
            <a:pPr lvl="1"/>
            <a:endParaRPr lang="en-US" dirty="0" smtClean="0"/>
          </a:p>
          <a:p>
            <a:pPr lvl="1"/>
            <a:endParaRPr lang="en-US" sz="18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57</a:t>
            </a:fld>
            <a:endParaRPr lang="en-US" dirty="0"/>
          </a:p>
        </p:txBody>
      </p:sp>
    </p:spTree>
    <p:extLst>
      <p:ext uri="{BB962C8B-B14F-4D97-AF65-F5344CB8AC3E}">
        <p14:creationId xmlns:p14="http://schemas.microsoft.com/office/powerpoint/2010/main" val="182783203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hardware specs</a:t>
            </a:r>
            <a:endParaRPr lang="en-US" dirty="0"/>
          </a:p>
        </p:txBody>
      </p:sp>
      <p:sp>
        <p:nvSpPr>
          <p:cNvPr id="3" name="Content Placeholder 2"/>
          <p:cNvSpPr>
            <a:spLocks noGrp="1"/>
          </p:cNvSpPr>
          <p:nvPr>
            <p:ph idx="1"/>
          </p:nvPr>
        </p:nvSpPr>
        <p:spPr/>
        <p:txBody>
          <a:bodyPr/>
          <a:lstStyle/>
          <a:p>
            <a:r>
              <a:rPr lang="en-US" dirty="0" smtClean="0">
                <a:sym typeface="Wingdings"/>
              </a:rPr>
              <a:t>ZooKeeper</a:t>
            </a:r>
          </a:p>
          <a:p>
            <a:pPr lvl="1"/>
            <a:r>
              <a:rPr lang="en-US" sz="1800" dirty="0" smtClean="0">
                <a:sym typeface="Wingdings"/>
              </a:rPr>
              <a:t>Preferably use dedicated machines because ZK is a bottleneck for Storm</a:t>
            </a:r>
          </a:p>
          <a:p>
            <a:pPr lvl="2"/>
            <a:r>
              <a:rPr lang="en-US" sz="1600" dirty="0" smtClean="0">
                <a:sym typeface="Wingdings"/>
              </a:rPr>
              <a:t>1 ZK instance per machine</a:t>
            </a:r>
          </a:p>
          <a:p>
            <a:pPr lvl="2"/>
            <a:r>
              <a:rPr lang="en-US" sz="1600" dirty="0" smtClean="0">
                <a:sym typeface="Wingdings"/>
              </a:rPr>
              <a:t>Using VMs may work in some situations.  Keep in mind other VMs or processes running on the shared host machine may impact ZK performance, particularly if they cause I/O load. </a:t>
            </a:r>
            <a:r>
              <a:rPr lang="en-US" sz="1600" dirty="0">
                <a:sym typeface="Wingdings"/>
              </a:rPr>
              <a:t>(</a:t>
            </a:r>
            <a:r>
              <a:rPr lang="en-US" sz="1600" dirty="0">
                <a:sym typeface="Wingdings"/>
                <a:hlinkClick r:id="rId3"/>
              </a:rPr>
              <a:t>source</a:t>
            </a:r>
            <a:r>
              <a:rPr lang="en-US" sz="1600" dirty="0" smtClean="0">
                <a:sym typeface="Wingdings"/>
              </a:rPr>
              <a:t>)</a:t>
            </a:r>
          </a:p>
          <a:p>
            <a:pPr lvl="1"/>
            <a:r>
              <a:rPr lang="en-US" sz="1800" dirty="0" smtClean="0">
                <a:sym typeface="Wingdings"/>
              </a:rPr>
              <a:t>I/O is a bottleneck for ZooKeeper</a:t>
            </a:r>
          </a:p>
          <a:p>
            <a:pPr lvl="2"/>
            <a:r>
              <a:rPr lang="en-US" sz="1600" dirty="0" smtClean="0">
                <a:sym typeface="Wingdings"/>
              </a:rPr>
              <a:t>Put </a:t>
            </a:r>
            <a:r>
              <a:rPr lang="en-US" sz="1600" dirty="0">
                <a:sym typeface="Wingdings"/>
              </a:rPr>
              <a:t>ZK storage on its own disk </a:t>
            </a:r>
            <a:r>
              <a:rPr lang="en-US" sz="1600" dirty="0" smtClean="0">
                <a:sym typeface="Wingdings"/>
              </a:rPr>
              <a:t>device</a:t>
            </a:r>
          </a:p>
          <a:p>
            <a:pPr lvl="2"/>
            <a:r>
              <a:rPr lang="en-US" sz="1600" dirty="0">
                <a:sym typeface="Wingdings"/>
              </a:rPr>
              <a:t>SSD’s dramatically improve </a:t>
            </a:r>
            <a:r>
              <a:rPr lang="en-US" sz="1600" dirty="0" smtClean="0">
                <a:sym typeface="Wingdings"/>
              </a:rPr>
              <a:t>performance</a:t>
            </a:r>
            <a:endParaRPr lang="en-US" sz="1600" dirty="0">
              <a:sym typeface="Wingdings"/>
            </a:endParaRPr>
          </a:p>
          <a:p>
            <a:pPr lvl="2"/>
            <a:r>
              <a:rPr lang="en-US" sz="1600" dirty="0">
                <a:sym typeface="Wingdings"/>
              </a:rPr>
              <a:t>Normally, ZK will sync to disk on every write</a:t>
            </a:r>
            <a:r>
              <a:rPr lang="en-US" sz="1600" dirty="0" smtClean="0">
                <a:sym typeface="Wingdings"/>
              </a:rPr>
              <a:t>, and that causes two seeks (1x for the data, 1x for the data log).  This may add up significantly when all the workers are </a:t>
            </a:r>
            <a:r>
              <a:rPr lang="en-US" sz="1600" dirty="0" err="1" smtClean="0">
                <a:sym typeface="Wingdings"/>
              </a:rPr>
              <a:t>heartbeating</a:t>
            </a:r>
            <a:r>
              <a:rPr lang="en-US" sz="1600" dirty="0" smtClean="0">
                <a:sym typeface="Wingdings"/>
              </a:rPr>
              <a:t> to ZK. (</a:t>
            </a:r>
            <a:r>
              <a:rPr lang="en-US" sz="1600" dirty="0" smtClean="0">
                <a:sym typeface="Wingdings"/>
                <a:hlinkClick r:id="rId3"/>
              </a:rPr>
              <a:t>source</a:t>
            </a:r>
            <a:r>
              <a:rPr lang="en-US" sz="1600" dirty="0" smtClean="0">
                <a:sym typeface="Wingdings"/>
              </a:rPr>
              <a:t>)</a:t>
            </a:r>
          </a:p>
          <a:p>
            <a:pPr lvl="2"/>
            <a:r>
              <a:rPr lang="en-US" sz="1600" dirty="0" smtClean="0">
                <a:sym typeface="Wingdings"/>
              </a:rPr>
              <a:t>Monitor I/O load on the ZK nodes</a:t>
            </a:r>
          </a:p>
          <a:p>
            <a:pPr lvl="1"/>
            <a:r>
              <a:rPr lang="en-US" sz="1800" dirty="0" smtClean="0">
                <a:sym typeface="Wingdings"/>
              </a:rPr>
              <a:t>Preferably run ZK ensembles with nodes &gt;= 3 in production environments so that you can tolerate the failure of 1 ZK server (incl. e.g. maintenance)</a:t>
            </a:r>
          </a:p>
        </p:txBody>
      </p:sp>
      <p:sp>
        <p:nvSpPr>
          <p:cNvPr id="5" name="Slide Number Placeholder 4"/>
          <p:cNvSpPr>
            <a:spLocks noGrp="1"/>
          </p:cNvSpPr>
          <p:nvPr>
            <p:ph type="sldNum" sz="quarter" idx="12"/>
          </p:nvPr>
        </p:nvSpPr>
        <p:spPr/>
        <p:txBody>
          <a:bodyPr/>
          <a:lstStyle/>
          <a:p>
            <a:fld id="{407C8B75-4858-41E6-BEC3-A0853FA4AC5B}" type="slidenum">
              <a:rPr lang="en-US" smtClean="0"/>
              <a:pPr/>
              <a:t>58</a:t>
            </a:fld>
            <a:endParaRPr lang="en-US" dirty="0"/>
          </a:p>
        </p:txBody>
      </p:sp>
    </p:spTree>
    <p:extLst>
      <p:ext uri="{BB962C8B-B14F-4D97-AF65-F5344CB8AC3E}">
        <p14:creationId xmlns:p14="http://schemas.microsoft.com/office/powerpoint/2010/main" val="169407398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hardware specs</a:t>
            </a:r>
            <a:endParaRPr lang="en-US" dirty="0"/>
          </a:p>
        </p:txBody>
      </p:sp>
      <p:sp>
        <p:nvSpPr>
          <p:cNvPr id="3" name="Content Placeholder 2"/>
          <p:cNvSpPr>
            <a:spLocks noGrp="1"/>
          </p:cNvSpPr>
          <p:nvPr>
            <p:ph idx="1"/>
          </p:nvPr>
        </p:nvSpPr>
        <p:spPr/>
        <p:txBody>
          <a:bodyPr/>
          <a:lstStyle/>
          <a:p>
            <a:r>
              <a:rPr lang="en-US" dirty="0" smtClean="0">
                <a:sym typeface="Wingdings"/>
              </a:rPr>
              <a:t>Nimbus aka master node</a:t>
            </a:r>
          </a:p>
          <a:p>
            <a:pPr lvl="1"/>
            <a:r>
              <a:rPr lang="en-US" sz="1800" dirty="0" smtClean="0">
                <a:sym typeface="Wingdings"/>
              </a:rPr>
              <a:t>Comparatively little load on Nimbus, so a medium-sized machine suffices</a:t>
            </a:r>
          </a:p>
          <a:p>
            <a:pPr lvl="1"/>
            <a:r>
              <a:rPr lang="en-US" sz="1800" dirty="0" smtClean="0">
                <a:sym typeface="Wingdings"/>
              </a:rPr>
              <a:t>EC2 example: m1.xlarge @ </a:t>
            </a:r>
            <a:r>
              <a:rPr lang="it-IT" sz="1800" dirty="0">
                <a:sym typeface="Wingdings"/>
              </a:rPr>
              <a:t>$</a:t>
            </a:r>
            <a:r>
              <a:rPr lang="it-IT" sz="1800" dirty="0" smtClean="0">
                <a:sym typeface="Wingdings"/>
              </a:rPr>
              <a:t>0.27/hour</a:t>
            </a:r>
          </a:p>
          <a:p>
            <a:pPr lvl="1"/>
            <a:r>
              <a:rPr lang="it-IT" sz="1800" dirty="0" smtClean="0">
                <a:sym typeface="Wingdings"/>
              </a:rPr>
              <a:t>Check monitoring stats to see if the machine can keep up</a:t>
            </a:r>
            <a:endParaRPr lang="en-US" sz="18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59</a:t>
            </a:fld>
            <a:endParaRPr lang="en-US" dirty="0"/>
          </a:p>
        </p:txBody>
      </p:sp>
    </p:spTree>
    <p:extLst>
      <p:ext uri="{BB962C8B-B14F-4D97-AF65-F5344CB8AC3E}">
        <p14:creationId xmlns:p14="http://schemas.microsoft.com/office/powerpoint/2010/main" val="23211657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a:t>
            </a:r>
            <a:endParaRPr lang="en-US" dirty="0"/>
          </a:p>
        </p:txBody>
      </p:sp>
      <p:sp>
        <p:nvSpPr>
          <p:cNvPr id="3" name="Content Placeholder 2"/>
          <p:cNvSpPr>
            <a:spLocks noGrp="1"/>
          </p:cNvSpPr>
          <p:nvPr>
            <p:ph idx="1"/>
          </p:nvPr>
        </p:nvSpPr>
        <p:spPr/>
        <p:txBody>
          <a:bodyPr/>
          <a:lstStyle/>
          <a:p>
            <a:endParaRPr lang="en-US" sz="2000" dirty="0" smtClean="0">
              <a:sym typeface="Wingdings"/>
              <a:hlinkClick r:id="rId2"/>
            </a:endParaRPr>
          </a:p>
          <a:p>
            <a:endParaRPr lang="en-US" sz="2000" dirty="0">
              <a:sym typeface="Wingdings"/>
              <a:hlinkClick r:id="rId2"/>
            </a:endParaRPr>
          </a:p>
          <a:p>
            <a:endParaRPr lang="en-US" sz="2000" dirty="0" smtClean="0">
              <a:sym typeface="Wingdings"/>
              <a:hlinkClick r:id="rId2"/>
            </a:endParaRPr>
          </a:p>
          <a:p>
            <a:endParaRPr lang="en-US" sz="2000" dirty="0">
              <a:sym typeface="Wingdings"/>
              <a:hlinkClick r:id="rId2"/>
            </a:endParaRPr>
          </a:p>
          <a:p>
            <a:endParaRPr lang="en-US" sz="2000" dirty="0">
              <a:sym typeface="Wingdings"/>
              <a:hlinkClick r:id="rId2"/>
            </a:endParaRPr>
          </a:p>
          <a:p>
            <a:r>
              <a:rPr lang="en-US" sz="2000" dirty="0"/>
              <a:t>“Distributed and fault-tolerant real-time computation”</a:t>
            </a:r>
          </a:p>
          <a:p>
            <a:r>
              <a:rPr lang="en-US" sz="2000" dirty="0" smtClean="0">
                <a:sym typeface="Wingdings"/>
                <a:hlinkClick r:id="rId2"/>
              </a:rPr>
              <a:t>http</a:t>
            </a:r>
            <a:r>
              <a:rPr lang="en-US" sz="2000" dirty="0">
                <a:sym typeface="Wingdings"/>
                <a:hlinkClick r:id="rId2"/>
              </a:rPr>
              <a:t>://storm.incubator.apache.org</a:t>
            </a:r>
            <a:r>
              <a:rPr lang="en-US" sz="2000" dirty="0" smtClean="0">
                <a:sym typeface="Wingdings"/>
                <a:hlinkClick r:id="rId2"/>
              </a:rPr>
              <a:t>/</a:t>
            </a:r>
            <a:r>
              <a:rPr lang="en-US" sz="2000" dirty="0" smtClean="0">
                <a:sym typeface="Wingdings"/>
              </a:rPr>
              <a:t>  </a:t>
            </a:r>
            <a:endParaRPr lang="en-US" sz="2000" dirty="0">
              <a:sym typeface="Wingdings"/>
            </a:endParaRPr>
          </a:p>
          <a:p>
            <a:r>
              <a:rPr lang="en-US" sz="2000" dirty="0" smtClean="0">
                <a:sym typeface="Wingdings"/>
              </a:rPr>
              <a:t>Originated at </a:t>
            </a:r>
            <a:r>
              <a:rPr lang="en-US" sz="2000" dirty="0" err="1" smtClean="0">
                <a:sym typeface="Wingdings"/>
              </a:rPr>
              <a:t>BackType</a:t>
            </a:r>
            <a:r>
              <a:rPr lang="en-US" sz="2000" dirty="0" smtClean="0">
                <a:sym typeface="Wingdings"/>
              </a:rPr>
              <a:t>/Twitter, open sourced in late 2011</a:t>
            </a:r>
          </a:p>
          <a:p>
            <a:r>
              <a:rPr lang="en-US" sz="2000" dirty="0" smtClean="0">
                <a:sym typeface="Wingdings"/>
              </a:rPr>
              <a:t>Implemented in Clojure, some Java</a:t>
            </a:r>
          </a:p>
          <a:p>
            <a:r>
              <a:rPr lang="en-US" sz="2000" dirty="0" smtClean="0">
                <a:sym typeface="Wingdings"/>
              </a:rPr>
              <a:t>12 core committers, plus ~ 70 contributors</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a:t>
            </a:fld>
            <a:endParaRPr lang="en-US" dirty="0"/>
          </a:p>
        </p:txBody>
      </p:sp>
      <p:sp>
        <p:nvSpPr>
          <p:cNvPr id="6" name="TextBox 5"/>
          <p:cNvSpPr txBox="1"/>
          <p:nvPr/>
        </p:nvSpPr>
        <p:spPr>
          <a:xfrm>
            <a:off x="2020592" y="5946373"/>
            <a:ext cx="5124457" cy="523220"/>
          </a:xfrm>
          <a:prstGeom prst="rect">
            <a:avLst/>
          </a:prstGeom>
          <a:noFill/>
        </p:spPr>
        <p:txBody>
          <a:bodyPr wrap="none" rtlCol="0">
            <a:spAutoFit/>
          </a:bodyPr>
          <a:lstStyle/>
          <a:p>
            <a:pPr algn="ctr"/>
            <a:r>
              <a:rPr lang="en-US" sz="1400" dirty="0">
                <a:hlinkClick r:id="rId3"/>
              </a:rPr>
              <a:t>https://github.com/apache/incubator-storm/#</a:t>
            </a:r>
            <a:r>
              <a:rPr lang="en-US" sz="1400" dirty="0" smtClean="0">
                <a:hlinkClick r:id="rId3"/>
              </a:rPr>
              <a:t>committers</a:t>
            </a:r>
            <a:r>
              <a:rPr lang="en-US" sz="1400" dirty="0" smtClean="0"/>
              <a:t> </a:t>
            </a:r>
          </a:p>
          <a:p>
            <a:pPr algn="ctr"/>
            <a:r>
              <a:rPr lang="en-US" sz="1400" dirty="0">
                <a:hlinkClick r:id="rId4"/>
              </a:rPr>
              <a:t>https://github.com/apache/incubator-storm/graphs/</a:t>
            </a:r>
            <a:r>
              <a:rPr lang="en-US" sz="1400" dirty="0" smtClean="0">
                <a:hlinkClick r:id="rId4"/>
              </a:rPr>
              <a:t>contributors</a:t>
            </a:r>
            <a:r>
              <a:rPr lang="en-US" sz="1400" dirty="0" smtClean="0"/>
              <a:t> </a:t>
            </a:r>
          </a:p>
        </p:txBody>
      </p:sp>
      <p:pic>
        <p:nvPicPr>
          <p:cNvPr id="7" name="Picture 6"/>
          <p:cNvPicPr>
            <a:picLocks noChangeAspect="1"/>
          </p:cNvPicPr>
          <p:nvPr/>
        </p:nvPicPr>
        <p:blipFill>
          <a:blip r:embed="rId5"/>
          <a:stretch>
            <a:fillRect/>
          </a:stretch>
        </p:blipFill>
        <p:spPr>
          <a:xfrm>
            <a:off x="457200" y="1390515"/>
            <a:ext cx="3822315" cy="1395145"/>
          </a:xfrm>
          <a:prstGeom prst="rect">
            <a:avLst/>
          </a:prstGeom>
        </p:spPr>
      </p:pic>
    </p:spTree>
    <p:extLst>
      <p:ext uri="{BB962C8B-B14F-4D97-AF65-F5344CB8AC3E}">
        <p14:creationId xmlns:p14="http://schemas.microsoft.com/office/powerpoint/2010/main" val="185875254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hardware specs</a:t>
            </a:r>
            <a:endParaRPr lang="en-US" dirty="0"/>
          </a:p>
        </p:txBody>
      </p:sp>
      <p:sp>
        <p:nvSpPr>
          <p:cNvPr id="3" name="Content Placeholder 2"/>
          <p:cNvSpPr>
            <a:spLocks noGrp="1"/>
          </p:cNvSpPr>
          <p:nvPr>
            <p:ph idx="1"/>
          </p:nvPr>
        </p:nvSpPr>
        <p:spPr/>
        <p:txBody>
          <a:bodyPr/>
          <a:lstStyle/>
          <a:p>
            <a:r>
              <a:rPr lang="en-US" sz="2200" dirty="0" smtClean="0">
                <a:sym typeface="Wingdings"/>
              </a:rPr>
              <a:t>Storm Supervisor aka slave nodes</a:t>
            </a:r>
          </a:p>
          <a:p>
            <a:pPr lvl="1"/>
            <a:r>
              <a:rPr lang="en-US" sz="1800" dirty="0" smtClean="0">
                <a:sym typeface="Wingdings"/>
              </a:rPr>
              <a:t>Exact specs depend on anticipated usage – e.g. CPU heavy, I/O heavy, …</a:t>
            </a:r>
          </a:p>
          <a:p>
            <a:pPr lvl="2"/>
            <a:r>
              <a:rPr lang="en-US" sz="1600" dirty="0" smtClean="0">
                <a:sym typeface="Wingdings"/>
              </a:rPr>
              <a:t>CPU heavy: e.g. machine learning</a:t>
            </a:r>
          </a:p>
          <a:p>
            <a:pPr lvl="2"/>
            <a:r>
              <a:rPr lang="en-US" sz="1600" dirty="0" smtClean="0">
                <a:sym typeface="Wingdings"/>
              </a:rPr>
              <a:t>CPU light: e.g. rolling windows, pre-aggregation (here: get more RAM)</a:t>
            </a:r>
          </a:p>
          <a:p>
            <a:pPr lvl="1"/>
            <a:r>
              <a:rPr lang="en-US" sz="1800" dirty="0" smtClean="0">
                <a:sym typeface="Wingdings"/>
              </a:rPr>
              <a:t>CPU cores</a:t>
            </a:r>
          </a:p>
          <a:p>
            <a:pPr lvl="2"/>
            <a:r>
              <a:rPr lang="en-US" sz="1600" dirty="0" smtClean="0">
                <a:sym typeface="Wingdings"/>
              </a:rPr>
              <a:t>More is usually better – the more you have the more threads you can support (i.e. parallelism).  And Storm potentially uses a </a:t>
            </a:r>
            <a:r>
              <a:rPr lang="en-US" sz="1600" i="1" dirty="0" smtClean="0">
                <a:sym typeface="Wingdings"/>
              </a:rPr>
              <a:t>lot </a:t>
            </a:r>
            <a:r>
              <a:rPr lang="en-US" sz="1600" dirty="0" smtClean="0">
                <a:sym typeface="Wingdings"/>
              </a:rPr>
              <a:t>of threads.</a:t>
            </a:r>
          </a:p>
          <a:p>
            <a:pPr lvl="1"/>
            <a:r>
              <a:rPr lang="en-US" sz="1800" dirty="0" smtClean="0">
                <a:sym typeface="Wingdings"/>
              </a:rPr>
              <a:t>Memory</a:t>
            </a:r>
          </a:p>
          <a:p>
            <a:pPr lvl="2"/>
            <a:r>
              <a:rPr lang="en-US" sz="1600" dirty="0" smtClean="0">
                <a:sym typeface="Wingdings"/>
              </a:rPr>
              <a:t>Highly specific to actual use case</a:t>
            </a:r>
          </a:p>
          <a:p>
            <a:pPr lvl="2"/>
            <a:r>
              <a:rPr lang="en-US" sz="1600" dirty="0" smtClean="0">
                <a:sym typeface="Wingdings"/>
              </a:rPr>
              <a:t>Considerations:  #workers (= JVMs) per node? Are you caching and/or holding in-memory state?</a:t>
            </a:r>
          </a:p>
          <a:p>
            <a:pPr lvl="1"/>
            <a:r>
              <a:rPr lang="en-US" sz="1800" dirty="0" smtClean="0">
                <a:sym typeface="Wingdings"/>
              </a:rPr>
              <a:t>Network: 1GigE</a:t>
            </a:r>
          </a:p>
          <a:p>
            <a:pPr lvl="2"/>
            <a:r>
              <a:rPr lang="en-US" sz="1600" dirty="0" smtClean="0">
                <a:sym typeface="Wingdings"/>
              </a:rPr>
              <a:t>Use bonded NICs or 10GigE if needed</a:t>
            </a:r>
            <a:endParaRPr lang="en-US" sz="1800" dirty="0" smtClean="0">
              <a:sym typeface="Wingdings"/>
            </a:endParaRPr>
          </a:p>
          <a:p>
            <a:pPr lvl="1"/>
            <a:r>
              <a:rPr lang="en-US" sz="1800" dirty="0" smtClean="0">
                <a:sym typeface="Wingdings"/>
              </a:rPr>
              <a:t>EC2 examples: c1.xlarge @ </a:t>
            </a:r>
            <a:r>
              <a:rPr lang="it-IT" sz="1800" dirty="0">
                <a:sym typeface="Wingdings"/>
              </a:rPr>
              <a:t>$</a:t>
            </a:r>
            <a:r>
              <a:rPr lang="it-IT" sz="1800" dirty="0" smtClean="0">
                <a:sym typeface="Wingdings"/>
              </a:rPr>
              <a:t>0.36/hour, c3.2xlarges @ </a:t>
            </a:r>
            <a:r>
              <a:rPr lang="it-IT" sz="1800" dirty="0">
                <a:sym typeface="Wingdings"/>
              </a:rPr>
              <a:t>$</a:t>
            </a:r>
            <a:r>
              <a:rPr lang="it-IT" sz="1800" dirty="0" smtClean="0">
                <a:sym typeface="Wingdings"/>
              </a:rPr>
              <a:t>0.42/</a:t>
            </a:r>
            <a:r>
              <a:rPr lang="it-IT" sz="1800" dirty="0">
                <a:sym typeface="Wingdings"/>
              </a:rPr>
              <a:t>hour</a:t>
            </a:r>
            <a:endParaRPr lang="en-US" sz="1800" dirty="0" smtClean="0">
              <a:sym typeface="Wingdings"/>
            </a:endParaRPr>
          </a:p>
          <a:p>
            <a:endParaRPr lang="en-US"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60</a:t>
            </a:fld>
            <a:endParaRPr lang="en-US" dirty="0"/>
          </a:p>
        </p:txBody>
      </p:sp>
    </p:spTree>
    <p:extLst>
      <p:ext uri="{BB962C8B-B14F-4D97-AF65-F5344CB8AC3E}">
        <p14:creationId xmlns:p14="http://schemas.microsoft.com/office/powerpoint/2010/main" val="410756503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Storm</a:t>
            </a:r>
            <a:endParaRPr lang="en-US" dirty="0"/>
          </a:p>
        </p:txBody>
      </p:sp>
      <p:sp>
        <p:nvSpPr>
          <p:cNvPr id="3" name="Content Placeholder 2"/>
          <p:cNvSpPr>
            <a:spLocks noGrp="1"/>
          </p:cNvSpPr>
          <p:nvPr>
            <p:ph idx="1"/>
          </p:nvPr>
        </p:nvSpPr>
        <p:spPr/>
        <p:txBody>
          <a:bodyPr/>
          <a:lstStyle/>
          <a:p>
            <a:endParaRPr lang="en-US" sz="2000" dirty="0" smtClean="0">
              <a:sym typeface="Wingdings"/>
            </a:endParaRPr>
          </a:p>
          <a:p>
            <a:r>
              <a:rPr lang="en-US" sz="2000" dirty="0" smtClean="0">
                <a:sym typeface="Wingdings"/>
              </a:rPr>
              <a:t>Puppet module</a:t>
            </a:r>
          </a:p>
          <a:p>
            <a:pPr lvl="1"/>
            <a:r>
              <a:rPr lang="en-US" sz="1800" dirty="0">
                <a:sym typeface="Wingdings"/>
                <a:hlinkClick r:id="rId2"/>
              </a:rPr>
              <a:t>https://github.com/miguno/puppet-</a:t>
            </a:r>
            <a:r>
              <a:rPr lang="en-US" sz="1800" dirty="0" smtClean="0">
                <a:sym typeface="Wingdings"/>
                <a:hlinkClick r:id="rId2"/>
              </a:rPr>
              <a:t>storm</a:t>
            </a:r>
            <a:endParaRPr lang="en-US" sz="1800" dirty="0" smtClean="0">
              <a:sym typeface="Wingdings"/>
            </a:endParaRPr>
          </a:p>
          <a:p>
            <a:pPr lvl="1"/>
            <a:r>
              <a:rPr lang="en-US" sz="1800" dirty="0" err="1" smtClean="0">
                <a:sym typeface="Wingdings"/>
              </a:rPr>
              <a:t>Hiera</a:t>
            </a:r>
            <a:r>
              <a:rPr lang="en-US" sz="1800" dirty="0">
                <a:sym typeface="Wingdings"/>
              </a:rPr>
              <a:t>-compatible, </a:t>
            </a:r>
            <a:r>
              <a:rPr lang="en-US" sz="1800" dirty="0" err="1">
                <a:sym typeface="Wingdings"/>
              </a:rPr>
              <a:t>rspec</a:t>
            </a:r>
            <a:r>
              <a:rPr lang="en-US" sz="1800" dirty="0">
                <a:sym typeface="Wingdings"/>
              </a:rPr>
              <a:t> tests, Travis CI setup (e.g. to test against multiple versions of Puppet and Ruby, Puppet style checker/lint, etc.</a:t>
            </a:r>
            <a:r>
              <a:rPr lang="en-US" sz="1800" dirty="0" smtClean="0">
                <a:sym typeface="Wingdings"/>
              </a:rPr>
              <a:t>)</a:t>
            </a:r>
          </a:p>
          <a:p>
            <a:endParaRPr lang="en-US" sz="2000" dirty="0" smtClean="0">
              <a:sym typeface="Wingdings"/>
            </a:endParaRPr>
          </a:p>
          <a:p>
            <a:r>
              <a:rPr lang="en-US" sz="2000" dirty="0" smtClean="0">
                <a:sym typeface="Wingdings"/>
              </a:rPr>
              <a:t>RPM packaging script for RHEL 6</a:t>
            </a:r>
          </a:p>
          <a:p>
            <a:pPr lvl="1"/>
            <a:r>
              <a:rPr lang="en-US" sz="1800" dirty="0">
                <a:sym typeface="Wingdings"/>
                <a:hlinkClick r:id="rId3"/>
              </a:rPr>
              <a:t>https://github.com/miguno/wirbelsturm-rpm-</a:t>
            </a:r>
            <a:r>
              <a:rPr lang="en-US" sz="1800" dirty="0" smtClean="0">
                <a:sym typeface="Wingdings"/>
                <a:hlinkClick r:id="rId3"/>
              </a:rPr>
              <a:t>storm</a:t>
            </a:r>
            <a:r>
              <a:rPr lang="en-US" sz="1800" dirty="0" smtClean="0">
                <a:sym typeface="Wingdings"/>
              </a:rPr>
              <a:t> </a:t>
            </a:r>
            <a:endParaRPr lang="en-US" sz="1800" dirty="0">
              <a:sym typeface="Wingdings"/>
            </a:endParaRPr>
          </a:p>
          <a:p>
            <a:pPr lvl="1"/>
            <a:r>
              <a:rPr lang="en-US" sz="1800" dirty="0" smtClean="0">
                <a:sym typeface="Wingdings"/>
              </a:rPr>
              <a:t>Digitally signed by </a:t>
            </a:r>
            <a:r>
              <a:rPr lang="en-US" sz="1800" dirty="0" err="1" smtClean="0">
                <a:sym typeface="Wingdings"/>
              </a:rPr>
              <a:t>yum@michael-noll.com</a:t>
            </a:r>
            <a:endParaRPr lang="en-US" sz="1800" dirty="0" smtClean="0">
              <a:sym typeface="Wingdings"/>
            </a:endParaRPr>
          </a:p>
          <a:p>
            <a:pPr lvl="1"/>
            <a:r>
              <a:rPr lang="en-US" sz="1800" dirty="0" smtClean="0">
                <a:sym typeface="Wingdings"/>
              </a:rPr>
              <a:t>RPM is built on a Wirbelsturm-managed build server</a:t>
            </a:r>
          </a:p>
          <a:p>
            <a:endParaRPr lang="en-US" sz="2000" dirty="0" smtClean="0">
              <a:sym typeface="Wingdings"/>
            </a:endParaRPr>
          </a:p>
          <a:p>
            <a:r>
              <a:rPr lang="en-US" sz="2000" dirty="0" smtClean="0">
                <a:sym typeface="Wingdings"/>
              </a:rPr>
              <a:t>See later slides on Wirbelsturm for 1-click off-the-shelf cluster setups.</a:t>
            </a:r>
            <a:endParaRPr lang="en-US" sz="20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61</a:t>
            </a:fld>
            <a:endParaRPr lang="en-US" dirty="0"/>
          </a:p>
        </p:txBody>
      </p:sp>
      <p:pic>
        <p:nvPicPr>
          <p:cNvPr id="7" name="Picture 6" descr="Screen Shot 2014-06-11 at 08.39.5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475" y="520645"/>
            <a:ext cx="3423785" cy="1696932"/>
          </a:xfrm>
          <a:prstGeom prst="rect">
            <a:avLst/>
          </a:prstGeom>
          <a:ln>
            <a:solidFill>
              <a:schemeClr val="bg1">
                <a:lumMod val="75000"/>
              </a:schemeClr>
            </a:solidFill>
          </a:ln>
        </p:spPr>
      </p:pic>
    </p:spTree>
    <p:extLst>
      <p:ext uri="{BB962C8B-B14F-4D97-AF65-F5344CB8AC3E}">
        <p14:creationId xmlns:p14="http://schemas.microsoft.com/office/powerpoint/2010/main" val="66893918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6-11 at 08.42.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73" y="1717752"/>
            <a:ext cx="6489383" cy="3231520"/>
          </a:xfrm>
          <a:prstGeom prst="rect">
            <a:avLst/>
          </a:prstGeom>
        </p:spPr>
      </p:pic>
      <p:sp>
        <p:nvSpPr>
          <p:cNvPr id="2" name="Title 1"/>
          <p:cNvSpPr>
            <a:spLocks noGrp="1"/>
          </p:cNvSpPr>
          <p:nvPr>
            <p:ph type="title"/>
          </p:nvPr>
        </p:nvSpPr>
        <p:spPr/>
        <p:txBody>
          <a:bodyPr/>
          <a:lstStyle/>
          <a:p>
            <a:r>
              <a:rPr lang="en-US" dirty="0" smtClean="0"/>
              <a:t>Deploying Storm</a:t>
            </a:r>
            <a:endParaRPr lang="en-US" dirty="0"/>
          </a:p>
        </p:txBody>
      </p:sp>
      <p:sp>
        <p:nvSpPr>
          <p:cNvPr id="3" name="Content Placeholder 2"/>
          <p:cNvSpPr>
            <a:spLocks noGrp="1"/>
          </p:cNvSpPr>
          <p:nvPr>
            <p:ph idx="1"/>
          </p:nvPr>
        </p:nvSpPr>
        <p:spPr/>
        <p:txBody>
          <a:bodyPr/>
          <a:lstStyle/>
          <a:p>
            <a:r>
              <a:rPr lang="en-US" sz="2000" dirty="0" err="1" smtClean="0">
                <a:sym typeface="Wingdings"/>
              </a:rPr>
              <a:t>Hiera</a:t>
            </a:r>
            <a:r>
              <a:rPr lang="en-US" sz="2000" dirty="0" smtClean="0">
                <a:sym typeface="Wingdings"/>
              </a:rPr>
              <a:t> example for a Storm slave node</a:t>
            </a:r>
          </a:p>
          <a:p>
            <a:endParaRPr lang="en-US" sz="2000" dirty="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a:sym typeface="Wingdings"/>
            </a:endParaRPr>
          </a:p>
          <a:p>
            <a:pPr marL="0" indent="0">
              <a:buNone/>
            </a:pPr>
            <a:endParaRPr lang="en-US" sz="20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62</a:t>
            </a:fld>
            <a:endParaRPr lang="en-US" dirty="0"/>
          </a:p>
        </p:txBody>
      </p:sp>
    </p:spTree>
    <p:extLst>
      <p:ext uri="{BB962C8B-B14F-4D97-AF65-F5344CB8AC3E}">
        <p14:creationId xmlns:p14="http://schemas.microsoft.com/office/powerpoint/2010/main" val="106364315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Storm</a:t>
            </a:r>
            <a:endParaRPr lang="en-US" dirty="0"/>
          </a:p>
        </p:txBody>
      </p:sp>
      <p:sp>
        <p:nvSpPr>
          <p:cNvPr id="3" name="Content Placeholder 2"/>
          <p:cNvSpPr>
            <a:spLocks noGrp="1"/>
          </p:cNvSpPr>
          <p:nvPr>
            <p:ph idx="1"/>
          </p:nvPr>
        </p:nvSpPr>
        <p:spPr/>
        <p:txBody>
          <a:bodyPr/>
          <a:lstStyle/>
          <a:p>
            <a:r>
              <a:rPr lang="en-US" sz="2000" dirty="0" smtClean="0">
                <a:sym typeface="Wingdings"/>
              </a:rPr>
              <a:t>Typical operations tasks include:</a:t>
            </a:r>
          </a:p>
          <a:p>
            <a:pPr lvl="1"/>
            <a:r>
              <a:rPr lang="en-US" sz="1800" dirty="0">
                <a:sym typeface="Wingdings"/>
              </a:rPr>
              <a:t>Monitoring topologies for P&amp;S (“Don’t let our pipes blow up!”</a:t>
            </a:r>
            <a:r>
              <a:rPr lang="en-US" sz="1800" dirty="0" smtClean="0">
                <a:sym typeface="Wingdings"/>
              </a:rPr>
              <a:t>)</a:t>
            </a:r>
          </a:p>
          <a:p>
            <a:pPr lvl="2"/>
            <a:r>
              <a:rPr lang="en-US" sz="1600" dirty="0" smtClean="0">
                <a:sym typeface="Wingdings"/>
              </a:rPr>
              <a:t>Tackling P&amp;S in Storm is a joint Ops-</a:t>
            </a:r>
            <a:r>
              <a:rPr lang="en-US" sz="1600" dirty="0" err="1" smtClean="0">
                <a:sym typeface="Wingdings"/>
              </a:rPr>
              <a:t>Dev</a:t>
            </a:r>
            <a:r>
              <a:rPr lang="en-US" sz="1600" dirty="0" smtClean="0">
                <a:sym typeface="Wingdings"/>
              </a:rPr>
              <a:t> effort.</a:t>
            </a:r>
            <a:endParaRPr lang="en-US" sz="1600" dirty="0">
              <a:sym typeface="Wingdings"/>
            </a:endParaRPr>
          </a:p>
          <a:p>
            <a:pPr lvl="1"/>
            <a:r>
              <a:rPr lang="en-US" sz="1800" dirty="0" smtClean="0">
                <a:sym typeface="Wingdings"/>
              </a:rPr>
              <a:t>Adding or removing slave nodes, i.e. nodes that run Supervisors</a:t>
            </a:r>
          </a:p>
          <a:p>
            <a:pPr lvl="1"/>
            <a:r>
              <a:rPr lang="en-US" sz="1800" dirty="0" smtClean="0">
                <a:sym typeface="Wingdings"/>
              </a:rPr>
              <a:t>Apps management: new topologies, swapping topologies, …</a:t>
            </a:r>
          </a:p>
          <a:p>
            <a:pPr lvl="1"/>
            <a:endParaRPr lang="en-US" sz="1100" dirty="0">
              <a:sym typeface="Wingdings"/>
            </a:endParaRPr>
          </a:p>
          <a:p>
            <a:r>
              <a:rPr lang="en-US" sz="2000" dirty="0" smtClean="0">
                <a:sym typeface="Wingdings"/>
              </a:rPr>
              <a:t>See </a:t>
            </a:r>
            <a:r>
              <a:rPr lang="en-US" sz="2000" dirty="0">
                <a:sym typeface="Wingdings"/>
              </a:rPr>
              <a:t>O</a:t>
            </a:r>
            <a:r>
              <a:rPr lang="en-US" sz="2000" dirty="0" smtClean="0">
                <a:sym typeface="Wingdings"/>
              </a:rPr>
              <a:t>ps-related references at the end of this part</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63</a:t>
            </a:fld>
            <a:endParaRPr lang="en-US" dirty="0"/>
          </a:p>
        </p:txBody>
      </p:sp>
    </p:spTree>
    <p:extLst>
      <p:ext uri="{BB962C8B-B14F-4D97-AF65-F5344CB8AC3E}">
        <p14:creationId xmlns:p14="http://schemas.microsoft.com/office/powerpoint/2010/main" val="352180598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security</a:t>
            </a:r>
            <a:endParaRPr lang="en-US" dirty="0"/>
          </a:p>
        </p:txBody>
      </p:sp>
      <p:sp>
        <p:nvSpPr>
          <p:cNvPr id="3" name="Content Placeholder 2"/>
          <p:cNvSpPr>
            <a:spLocks noGrp="1"/>
          </p:cNvSpPr>
          <p:nvPr>
            <p:ph idx="1"/>
          </p:nvPr>
        </p:nvSpPr>
        <p:spPr/>
        <p:txBody>
          <a:bodyPr/>
          <a:lstStyle/>
          <a:p>
            <a:r>
              <a:rPr lang="en-US" sz="2000" dirty="0" smtClean="0">
                <a:sym typeface="Wingdings"/>
              </a:rPr>
              <a:t>Original design was not created with security in mind.</a:t>
            </a:r>
          </a:p>
          <a:p>
            <a:r>
              <a:rPr lang="en-US" sz="2000" dirty="0" smtClean="0">
                <a:sym typeface="Wingdings"/>
              </a:rPr>
              <a:t>Security features are now being added, e.g. from Yahoo!’s fork.</a:t>
            </a:r>
          </a:p>
          <a:p>
            <a:r>
              <a:rPr lang="en-US" sz="2000" dirty="0" smtClean="0">
                <a:sym typeface="Wingdings"/>
              </a:rPr>
              <a:t>State of security in Storm 0.9.x:</a:t>
            </a:r>
          </a:p>
          <a:p>
            <a:pPr lvl="1"/>
            <a:r>
              <a:rPr lang="en-US" sz="1600" dirty="0" smtClean="0">
                <a:sym typeface="Wingdings"/>
              </a:rPr>
              <a:t>No authentication, no authorization.</a:t>
            </a:r>
          </a:p>
          <a:p>
            <a:pPr lvl="1"/>
            <a:r>
              <a:rPr lang="en-US" sz="1600" dirty="0" smtClean="0">
                <a:sym typeface="Wingdings"/>
              </a:rPr>
              <a:t>No encryption of data in transit, i.e. between workers.</a:t>
            </a:r>
          </a:p>
          <a:p>
            <a:pPr lvl="1"/>
            <a:r>
              <a:rPr lang="en-US" sz="1600" dirty="0" smtClean="0">
                <a:sym typeface="Wingdings"/>
              </a:rPr>
              <a:t>No access restrictions on data stored in ZooKeeper.</a:t>
            </a:r>
          </a:p>
          <a:p>
            <a:pPr lvl="1"/>
            <a:r>
              <a:rPr lang="en-US" sz="1600" dirty="0" smtClean="0">
                <a:sym typeface="Wingdings"/>
              </a:rPr>
              <a:t>Arbitrary user code can be run on nodes if Nimbus’ Thrift port is not locked down.</a:t>
            </a:r>
          </a:p>
          <a:p>
            <a:pPr lvl="1"/>
            <a:r>
              <a:rPr lang="en-US" sz="1600" dirty="0" smtClean="0">
                <a:sym typeface="Wingdings"/>
              </a:rPr>
              <a:t>This list goes on.</a:t>
            </a:r>
          </a:p>
          <a:p>
            <a:endParaRPr lang="en-US" sz="2000" dirty="0" smtClean="0">
              <a:sym typeface="Wingdings"/>
            </a:endParaRPr>
          </a:p>
          <a:p>
            <a:r>
              <a:rPr lang="en-US" sz="2000" dirty="0" smtClean="0">
                <a:sym typeface="Wingdings"/>
              </a:rPr>
              <a:t>Further details plus recommendations on hardening Storm:</a:t>
            </a:r>
          </a:p>
          <a:p>
            <a:pPr lvl="1"/>
            <a:r>
              <a:rPr lang="en-US" sz="1800" dirty="0">
                <a:sym typeface="Wingdings"/>
                <a:hlinkClick r:id="rId2"/>
              </a:rPr>
              <a:t>https://github.com/apache/incubator-storm/blob/master/</a:t>
            </a:r>
            <a:r>
              <a:rPr lang="en-US" sz="1800" dirty="0" smtClean="0">
                <a:sym typeface="Wingdings"/>
                <a:hlinkClick r:id="rId2"/>
              </a:rPr>
              <a:t>SECURITY.md</a:t>
            </a:r>
            <a:r>
              <a:rPr lang="en-US" sz="1800" dirty="0" smtClean="0">
                <a:sym typeface="Wingdings"/>
              </a:rPr>
              <a:t> </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64</a:t>
            </a:fld>
            <a:endParaRPr lang="en-US" dirty="0"/>
          </a:p>
        </p:txBody>
      </p:sp>
    </p:spTree>
    <p:extLst>
      <p:ext uri="{BB962C8B-B14F-4D97-AF65-F5344CB8AC3E}">
        <p14:creationId xmlns:p14="http://schemas.microsoft.com/office/powerpoint/2010/main" val="225587157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Monitoring Storm</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65</a:t>
            </a:fld>
            <a:endParaRPr lang="en-US" dirty="0"/>
          </a:p>
        </p:txBody>
      </p:sp>
    </p:spTree>
    <p:extLst>
      <p:ext uri="{BB962C8B-B14F-4D97-AF65-F5344CB8AC3E}">
        <p14:creationId xmlns:p14="http://schemas.microsoft.com/office/powerpoint/2010/main" val="28647521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Storm</a:t>
            </a:r>
            <a:endParaRPr lang="en-US" dirty="0"/>
          </a:p>
        </p:txBody>
      </p:sp>
      <p:sp>
        <p:nvSpPr>
          <p:cNvPr id="3" name="Content Placeholder 2"/>
          <p:cNvSpPr>
            <a:spLocks noGrp="1"/>
          </p:cNvSpPr>
          <p:nvPr>
            <p:ph idx="1"/>
          </p:nvPr>
        </p:nvSpPr>
        <p:spPr/>
        <p:txBody>
          <a:bodyPr/>
          <a:lstStyle/>
          <a:p>
            <a:r>
              <a:rPr lang="en-US" sz="2000" dirty="0" smtClean="0">
                <a:sym typeface="Wingdings"/>
              </a:rPr>
              <a:t>Storm UI</a:t>
            </a:r>
          </a:p>
          <a:p>
            <a:r>
              <a:rPr lang="en-US" sz="2000" dirty="0" smtClean="0">
                <a:sym typeface="Wingdings"/>
              </a:rPr>
              <a:t>Use standard monitoring tools such as Graphite &amp; friends</a:t>
            </a:r>
          </a:p>
          <a:p>
            <a:pPr lvl="1"/>
            <a:r>
              <a:rPr lang="en-US" sz="1800" dirty="0" smtClean="0">
                <a:sym typeface="Wingdings"/>
              </a:rPr>
              <a:t>Graphite</a:t>
            </a:r>
          </a:p>
          <a:p>
            <a:pPr marL="852869" lvl="3"/>
            <a:r>
              <a:rPr lang="en-US" dirty="0" smtClean="0">
                <a:sym typeface="Wingdings"/>
                <a:hlinkClick r:id="rId2"/>
              </a:rPr>
              <a:t>https</a:t>
            </a:r>
            <a:r>
              <a:rPr lang="en-US" dirty="0">
                <a:sym typeface="Wingdings"/>
                <a:hlinkClick r:id="rId2"/>
              </a:rPr>
              <a:t>://github.com/miguno/puppet-</a:t>
            </a:r>
            <a:r>
              <a:rPr lang="en-US" dirty="0" smtClean="0">
                <a:sym typeface="Wingdings"/>
                <a:hlinkClick r:id="rId2"/>
              </a:rPr>
              <a:t>graphite</a:t>
            </a:r>
            <a:endParaRPr lang="en-US" dirty="0" smtClean="0">
              <a:sym typeface="Wingdings"/>
            </a:endParaRPr>
          </a:p>
          <a:p>
            <a:pPr marL="852869" lvl="3"/>
            <a:r>
              <a:rPr lang="en-US" dirty="0">
                <a:sym typeface="Wingdings"/>
              </a:rPr>
              <a:t>Java API, also used by Kafka: </a:t>
            </a:r>
            <a:r>
              <a:rPr lang="en-US" dirty="0">
                <a:sym typeface="Wingdings"/>
                <a:hlinkClick r:id="rId3"/>
              </a:rPr>
              <a:t>http://metrics.codahale.com/</a:t>
            </a:r>
            <a:r>
              <a:rPr lang="en-US" dirty="0">
                <a:sym typeface="Wingdings"/>
              </a:rPr>
              <a:t> </a:t>
            </a:r>
          </a:p>
          <a:p>
            <a:r>
              <a:rPr lang="en-US" sz="2000" dirty="0" smtClean="0">
                <a:sym typeface="Wingdings"/>
              </a:rPr>
              <a:t>Consider Storm's built-in metrics feature</a:t>
            </a:r>
          </a:p>
          <a:p>
            <a:r>
              <a:rPr lang="en-US" sz="2000" dirty="0" smtClean="0">
                <a:sym typeface="Wingdings"/>
              </a:rPr>
              <a:t>Collect logging files into a central place</a:t>
            </a:r>
          </a:p>
          <a:p>
            <a:pPr lvl="1"/>
            <a:r>
              <a:rPr lang="en-US" sz="1800" dirty="0" err="1" smtClean="0">
                <a:sym typeface="Wingdings"/>
              </a:rPr>
              <a:t>Logstash</a:t>
            </a:r>
            <a:r>
              <a:rPr lang="en-US" sz="1800" dirty="0" smtClean="0">
                <a:sym typeface="Wingdings"/>
              </a:rPr>
              <a:t>/</a:t>
            </a:r>
            <a:r>
              <a:rPr lang="en-US" sz="1800" dirty="0" err="1" smtClean="0">
                <a:sym typeface="Wingdings"/>
              </a:rPr>
              <a:t>Kibana</a:t>
            </a:r>
            <a:r>
              <a:rPr lang="en-US" sz="1800" dirty="0" smtClean="0">
                <a:sym typeface="Wingdings"/>
              </a:rPr>
              <a:t> and friends</a:t>
            </a:r>
          </a:p>
          <a:p>
            <a:pPr lvl="1"/>
            <a:r>
              <a:rPr lang="en-US" sz="1800" dirty="0" smtClean="0">
                <a:sym typeface="Wingdings"/>
              </a:rPr>
              <a:t>Helps with troubleshooting, debugging, etc. – notably if you can correlate logging data with numeric metrics</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66</a:t>
            </a:fld>
            <a:endParaRPr lang="en-US" dirty="0"/>
          </a:p>
        </p:txBody>
      </p:sp>
    </p:spTree>
    <p:extLst>
      <p:ext uri="{BB962C8B-B14F-4D97-AF65-F5344CB8AC3E}">
        <p14:creationId xmlns:p14="http://schemas.microsoft.com/office/powerpoint/2010/main" val="378696710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Storm</a:t>
            </a:r>
            <a:endParaRPr lang="en-US" dirty="0"/>
          </a:p>
        </p:txBody>
      </p:sp>
      <p:sp>
        <p:nvSpPr>
          <p:cNvPr id="3" name="Content Placeholder 2"/>
          <p:cNvSpPr>
            <a:spLocks noGrp="1"/>
          </p:cNvSpPr>
          <p:nvPr>
            <p:ph idx="1"/>
          </p:nvPr>
        </p:nvSpPr>
        <p:spPr/>
        <p:txBody>
          <a:bodyPr/>
          <a:lstStyle/>
          <a:p>
            <a:r>
              <a:rPr lang="en-US" sz="2000" dirty="0" smtClean="0">
                <a:sym typeface="Wingdings"/>
              </a:rPr>
              <a:t>Built-in Storm UI, listens on </a:t>
            </a:r>
            <a:r>
              <a:rPr lang="en-US" sz="2000" dirty="0" smtClean="0">
                <a:latin typeface="Consolas"/>
                <a:cs typeface="Consolas"/>
                <a:sym typeface="Wingdings"/>
              </a:rPr>
              <a:t>8080/</a:t>
            </a:r>
            <a:r>
              <a:rPr lang="en-US" sz="2000" dirty="0" err="1" smtClean="0">
                <a:latin typeface="Consolas"/>
                <a:cs typeface="Consolas"/>
                <a:sym typeface="Wingdings"/>
              </a:rPr>
              <a:t>tcp</a:t>
            </a:r>
            <a:r>
              <a:rPr lang="en-US" sz="2000" dirty="0" smtClean="0">
                <a:sym typeface="Wingdings"/>
              </a:rPr>
              <a:t> by default</a:t>
            </a:r>
          </a:p>
          <a:p>
            <a:pPr lvl="1"/>
            <a:endParaRPr lang="en-US" sz="1600" dirty="0" smtClean="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smtClean="0">
              <a:sym typeface="Wingdings"/>
            </a:endParaRPr>
          </a:p>
          <a:p>
            <a:r>
              <a:rPr lang="en-US" sz="2000" dirty="0" smtClean="0">
                <a:sym typeface="Wingdings"/>
              </a:rPr>
              <a:t>Storm REST API (new since in 0.9.2)</a:t>
            </a:r>
          </a:p>
          <a:p>
            <a:pPr lvl="1"/>
            <a:r>
              <a:rPr lang="en-US" sz="1600" dirty="0">
                <a:sym typeface="Wingdings"/>
                <a:hlinkClick r:id="rId2"/>
              </a:rPr>
              <a:t>https://github.com/apache/incubator-storm/blob/master/STORM-UI-REST-</a:t>
            </a:r>
            <a:r>
              <a:rPr lang="en-US" sz="1600" dirty="0" smtClean="0">
                <a:sym typeface="Wingdings"/>
                <a:hlinkClick r:id="rId2"/>
              </a:rPr>
              <a:t>API.md</a:t>
            </a:r>
            <a:r>
              <a:rPr lang="en-US" sz="1600" dirty="0" smtClean="0">
                <a:sym typeface="Wingdings"/>
              </a:rPr>
              <a:t> </a:t>
            </a:r>
            <a:endParaRPr lang="en-US" sz="1600" dirty="0">
              <a:sym typeface="Wingdings"/>
            </a:endParaRPr>
          </a:p>
          <a:p>
            <a:r>
              <a:rPr lang="en-US" sz="2000" dirty="0" smtClean="0">
                <a:sym typeface="Wingdings"/>
              </a:rPr>
              <a:t>Third</a:t>
            </a:r>
            <a:r>
              <a:rPr lang="en-US" sz="2000" dirty="0" smtClean="0">
                <a:sym typeface="Wingdings"/>
              </a:rPr>
              <a:t>-party tools</a:t>
            </a:r>
          </a:p>
          <a:p>
            <a:pPr lvl="1"/>
            <a:r>
              <a:rPr lang="en-US" sz="1600" dirty="0" smtClean="0">
                <a:sym typeface="Wingdings"/>
                <a:hlinkClick r:id="rId3"/>
              </a:rPr>
              <a:t>https</a:t>
            </a:r>
            <a:r>
              <a:rPr lang="en-US" sz="1600" dirty="0">
                <a:sym typeface="Wingdings"/>
                <a:hlinkClick r:id="rId3"/>
              </a:rPr>
              <a:t>://github.com/otoolep/</a:t>
            </a:r>
            <a:r>
              <a:rPr lang="en-US" sz="1600" dirty="0" smtClean="0">
                <a:sym typeface="Wingdings"/>
                <a:hlinkClick r:id="rId3"/>
              </a:rPr>
              <a:t>stormkafkamon</a:t>
            </a:r>
            <a:r>
              <a:rPr lang="en-US" sz="1600" dirty="0" smtClean="0">
                <a:sym typeface="Wingdings"/>
              </a:rPr>
              <a:t> </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67</a:t>
            </a:fld>
            <a:endParaRPr lang="en-US" dirty="0"/>
          </a:p>
        </p:txBody>
      </p:sp>
      <p:pic>
        <p:nvPicPr>
          <p:cNvPr id="6" name="Picture 5" descr="Screen Shot 2014-06-12 at 13.44.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308" y="1688079"/>
            <a:ext cx="3598836" cy="2245706"/>
          </a:xfrm>
          <a:prstGeom prst="rect">
            <a:avLst/>
          </a:prstGeom>
          <a:ln>
            <a:solidFill>
              <a:schemeClr val="bg1">
                <a:lumMod val="75000"/>
              </a:schemeClr>
            </a:solidFill>
          </a:ln>
        </p:spPr>
      </p:pic>
    </p:spTree>
    <p:extLst>
      <p:ext uri="{BB962C8B-B14F-4D97-AF65-F5344CB8AC3E}">
        <p14:creationId xmlns:p14="http://schemas.microsoft.com/office/powerpoint/2010/main" val="30201366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572500" cy="557784"/>
          </a:xfrm>
        </p:spPr>
        <p:txBody>
          <a:bodyPr/>
          <a:lstStyle/>
          <a:p>
            <a:r>
              <a:rPr lang="en-US" dirty="0"/>
              <a:t>Monitoring Storm topologies</a:t>
            </a:r>
            <a:endParaRPr lang="en-US" dirty="0">
              <a:sym typeface="Wingdings"/>
            </a:endParaRPr>
          </a:p>
        </p:txBody>
      </p:sp>
      <p:sp>
        <p:nvSpPr>
          <p:cNvPr id="3" name="Content Placeholder 2"/>
          <p:cNvSpPr>
            <a:spLocks noGrp="1"/>
          </p:cNvSpPr>
          <p:nvPr>
            <p:ph idx="1"/>
          </p:nvPr>
        </p:nvSpPr>
        <p:spPr>
          <a:xfrm>
            <a:off x="457199" y="1078992"/>
            <a:ext cx="8418929" cy="5255490"/>
          </a:xfrm>
        </p:spPr>
        <p:txBody>
          <a:bodyPr/>
          <a:lstStyle/>
          <a:p>
            <a:r>
              <a:rPr lang="en-US" sz="2000" dirty="0" smtClean="0">
                <a:latin typeface="Helvetica"/>
                <a:cs typeface="Helvetica"/>
              </a:rPr>
              <a:t>Wait – why does the Storm UI report seemingly incorrect numbers?</a:t>
            </a:r>
          </a:p>
          <a:p>
            <a:pPr lvl="1"/>
            <a:r>
              <a:rPr lang="en-US" sz="1800" dirty="0" smtClean="0"/>
              <a:t>Storm </a:t>
            </a:r>
            <a:r>
              <a:rPr lang="en-US" sz="1800" i="1" dirty="0"/>
              <a:t>samples </a:t>
            </a:r>
            <a:r>
              <a:rPr lang="en-US" sz="1800" dirty="0"/>
              <a:t>incoming tuples </a:t>
            </a:r>
            <a:r>
              <a:rPr lang="en-US" sz="1800" dirty="0" smtClean="0"/>
              <a:t>when computing statistics in order to increase performance.</a:t>
            </a:r>
          </a:p>
          <a:p>
            <a:pPr lvl="1"/>
            <a:r>
              <a:rPr lang="en-US" sz="1800" dirty="0" smtClean="0"/>
              <a:t>Sample rate is </a:t>
            </a:r>
            <a:r>
              <a:rPr lang="en-US" sz="1800" dirty="0"/>
              <a:t>configured via </a:t>
            </a:r>
            <a:r>
              <a:rPr lang="en-US" sz="1800" dirty="0" err="1" smtClean="0">
                <a:latin typeface="Consolas"/>
                <a:cs typeface="Consolas"/>
              </a:rPr>
              <a:t>topology.stats.sample.rate</a:t>
            </a:r>
            <a:r>
              <a:rPr lang="en-US" sz="1800" dirty="0" smtClean="0"/>
              <a:t>.</a:t>
            </a:r>
          </a:p>
          <a:p>
            <a:pPr lvl="1"/>
            <a:r>
              <a:rPr lang="en-US" sz="1800" dirty="0" smtClean="0">
                <a:latin typeface="Consolas"/>
                <a:cs typeface="Consolas"/>
              </a:rPr>
              <a:t>0.05</a:t>
            </a:r>
            <a:r>
              <a:rPr lang="en-US" sz="1800" dirty="0" smtClean="0"/>
              <a:t> is the default value</a:t>
            </a:r>
          </a:p>
          <a:p>
            <a:pPr lvl="2"/>
            <a:r>
              <a:rPr lang="en-US" sz="1600" dirty="0" smtClean="0"/>
              <a:t>Here, </a:t>
            </a:r>
            <a:r>
              <a:rPr lang="en-US" sz="1600" dirty="0"/>
              <a:t>Storm will pick a random event of the next 20 events in which to increase the metric count by 20.  So if you have 20 tasks for that bolt, your stats could be off by </a:t>
            </a:r>
            <a:r>
              <a:rPr lang="en-US" sz="1600" dirty="0">
                <a:latin typeface="Consolas"/>
                <a:cs typeface="Consolas"/>
              </a:rPr>
              <a:t>+/- 380</a:t>
            </a:r>
            <a:r>
              <a:rPr lang="en-US" sz="1600" dirty="0"/>
              <a:t>.</a:t>
            </a:r>
          </a:p>
          <a:p>
            <a:pPr lvl="1"/>
            <a:r>
              <a:rPr lang="en-US" sz="1800" dirty="0">
                <a:latin typeface="Consolas"/>
                <a:cs typeface="Consolas"/>
              </a:rPr>
              <a:t>1.00</a:t>
            </a:r>
            <a:r>
              <a:rPr lang="en-US" dirty="0" smtClean="0"/>
              <a:t> </a:t>
            </a:r>
            <a:r>
              <a:rPr lang="en-US" sz="1800" dirty="0" smtClean="0"/>
              <a:t>forces Storm to count everything exactly</a:t>
            </a:r>
          </a:p>
          <a:p>
            <a:pPr lvl="2"/>
            <a:r>
              <a:rPr lang="en-US" sz="1600" dirty="0" smtClean="0"/>
              <a:t>This gives you accurate </a:t>
            </a:r>
            <a:r>
              <a:rPr lang="en-US" sz="1600" dirty="0"/>
              <a:t>numbers at the cost of a big performance </a:t>
            </a:r>
            <a:r>
              <a:rPr lang="en-US" sz="1600" dirty="0" smtClean="0"/>
              <a:t>hit.  For testing purposes however this is acceptable and often quite helpful.</a:t>
            </a:r>
            <a:endParaRPr lang="en-US" sz="1600" dirty="0"/>
          </a:p>
        </p:txBody>
      </p:sp>
      <p:sp>
        <p:nvSpPr>
          <p:cNvPr id="5" name="Slide Number Placeholder 4"/>
          <p:cNvSpPr>
            <a:spLocks noGrp="1"/>
          </p:cNvSpPr>
          <p:nvPr>
            <p:ph type="sldNum" sz="quarter" idx="12"/>
          </p:nvPr>
        </p:nvSpPr>
        <p:spPr/>
        <p:txBody>
          <a:bodyPr/>
          <a:lstStyle/>
          <a:p>
            <a:fld id="{407C8B75-4858-41E6-BEC3-A0853FA4AC5B}" type="slidenum">
              <a:rPr lang="en-US" smtClean="0"/>
              <a:pPr/>
              <a:t>68</a:t>
            </a:fld>
            <a:endParaRPr lang="en-US" dirty="0"/>
          </a:p>
        </p:txBody>
      </p:sp>
    </p:spTree>
    <p:extLst>
      <p:ext uri="{BB962C8B-B14F-4D97-AF65-F5344CB8AC3E}">
        <p14:creationId xmlns:p14="http://schemas.microsoft.com/office/powerpoint/2010/main" val="36775589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ZooKeeper</a:t>
            </a:r>
            <a:endParaRPr lang="en-US" dirty="0"/>
          </a:p>
        </p:txBody>
      </p:sp>
      <p:sp>
        <p:nvSpPr>
          <p:cNvPr id="3" name="Content Placeholder 2"/>
          <p:cNvSpPr>
            <a:spLocks noGrp="1"/>
          </p:cNvSpPr>
          <p:nvPr>
            <p:ph idx="1"/>
          </p:nvPr>
        </p:nvSpPr>
        <p:spPr/>
        <p:txBody>
          <a:bodyPr/>
          <a:lstStyle/>
          <a:p>
            <a:r>
              <a:rPr lang="en-US" sz="2000" dirty="0" smtClean="0">
                <a:sym typeface="Wingdings"/>
              </a:rPr>
              <a:t>Ensemble </a:t>
            </a:r>
            <a:r>
              <a:rPr lang="en-US" sz="2000" dirty="0">
                <a:sym typeface="Wingdings"/>
              </a:rPr>
              <a:t>(= cluster) </a:t>
            </a:r>
            <a:r>
              <a:rPr lang="en-US" sz="2000" dirty="0" smtClean="0">
                <a:sym typeface="Wingdings"/>
              </a:rPr>
              <a:t>availability</a:t>
            </a:r>
          </a:p>
          <a:p>
            <a:pPr lvl="1"/>
            <a:r>
              <a:rPr lang="en-US" sz="1800" dirty="0" smtClean="0">
                <a:sym typeface="Wingdings"/>
              </a:rPr>
              <a:t>LinkedIn run 5-node ensembles = tolerates 2 dead</a:t>
            </a:r>
          </a:p>
          <a:p>
            <a:pPr lvl="1"/>
            <a:r>
              <a:rPr lang="en-US" sz="1800" dirty="0" smtClean="0">
                <a:sym typeface="Wingdings"/>
              </a:rPr>
              <a:t>Twitter run 13-node ensembles = tolerates 6 dead</a:t>
            </a:r>
          </a:p>
          <a:p>
            <a:endParaRPr lang="en-US" sz="2000" dirty="0" smtClean="0">
              <a:sym typeface="Wingdings"/>
            </a:endParaRPr>
          </a:p>
          <a:p>
            <a:r>
              <a:rPr lang="en-US" sz="2000" dirty="0" smtClean="0">
                <a:sym typeface="Wingdings"/>
              </a:rPr>
              <a:t>Latency of requests</a:t>
            </a:r>
          </a:p>
          <a:p>
            <a:pPr lvl="1"/>
            <a:r>
              <a:rPr lang="en-US" sz="1800" dirty="0">
                <a:sym typeface="Wingdings"/>
              </a:rPr>
              <a:t>Metric target is </a:t>
            </a:r>
            <a:r>
              <a:rPr lang="en-US" sz="1800" dirty="0" smtClean="0">
                <a:latin typeface="Consolas"/>
                <a:cs typeface="Consolas"/>
                <a:sym typeface="Wingdings"/>
              </a:rPr>
              <a:t>0</a:t>
            </a:r>
            <a:r>
              <a:rPr lang="en-US" sz="1800" dirty="0" smtClean="0">
                <a:sym typeface="Wingdings"/>
              </a:rPr>
              <a:t> </a:t>
            </a:r>
            <a:r>
              <a:rPr lang="en-US" sz="1800" dirty="0" err="1" smtClean="0">
                <a:sym typeface="Wingdings"/>
              </a:rPr>
              <a:t>ms</a:t>
            </a:r>
            <a:r>
              <a:rPr lang="en-US" sz="1800" dirty="0">
                <a:sym typeface="Wingdings"/>
              </a:rPr>
              <a:t> </a:t>
            </a:r>
            <a:r>
              <a:rPr lang="en-US" sz="1800" dirty="0" smtClean="0">
                <a:sym typeface="Wingdings"/>
              </a:rPr>
              <a:t>when using SSD’s in ZooKeeper machines.</a:t>
            </a:r>
            <a:endParaRPr lang="en-US" sz="1800" dirty="0">
              <a:sym typeface="Wingdings"/>
            </a:endParaRPr>
          </a:p>
          <a:p>
            <a:pPr lvl="2"/>
            <a:r>
              <a:rPr lang="en-US" sz="1600" dirty="0" smtClean="0">
                <a:sym typeface="Wingdings"/>
              </a:rPr>
              <a:t>Why?  Because SSD’s are so fast they typically bring down latency below ZK’s metric granularity (which is per-</a:t>
            </a:r>
            <a:r>
              <a:rPr lang="en-US" sz="1600" dirty="0" err="1" smtClean="0">
                <a:sym typeface="Wingdings"/>
              </a:rPr>
              <a:t>ms</a:t>
            </a:r>
            <a:r>
              <a:rPr lang="en-US" sz="1600" dirty="0" smtClean="0">
                <a:sym typeface="Wingdings"/>
              </a:rPr>
              <a:t>).</a:t>
            </a:r>
          </a:p>
          <a:p>
            <a:endParaRPr lang="en-US" sz="2000" dirty="0" smtClean="0">
              <a:sym typeface="Wingdings"/>
            </a:endParaRPr>
          </a:p>
          <a:p>
            <a:r>
              <a:rPr lang="en-US" sz="2000" dirty="0" smtClean="0">
                <a:sym typeface="Wingdings"/>
              </a:rPr>
              <a:t>Outstanding requests</a:t>
            </a:r>
          </a:p>
          <a:p>
            <a:pPr lvl="1"/>
            <a:r>
              <a:rPr lang="en-US" sz="1800" dirty="0" smtClean="0">
                <a:sym typeface="Wingdings"/>
              </a:rPr>
              <a:t>Metric target is </a:t>
            </a:r>
            <a:r>
              <a:rPr lang="en-US" sz="1800" dirty="0" smtClean="0">
                <a:latin typeface="Consolas"/>
                <a:cs typeface="Consolas"/>
                <a:sym typeface="Wingdings"/>
              </a:rPr>
              <a:t>0</a:t>
            </a:r>
            <a:r>
              <a:rPr lang="en-US" sz="1800" dirty="0" smtClean="0">
                <a:sym typeface="Wingdings"/>
              </a:rPr>
              <a:t>.</a:t>
            </a:r>
          </a:p>
          <a:p>
            <a:pPr lvl="1"/>
            <a:r>
              <a:rPr lang="en-US" sz="1800" dirty="0" smtClean="0">
                <a:sym typeface="Wingdings"/>
              </a:rPr>
              <a:t>Why?  Because ZK processes all incoming requests serially.  Non-zero values mean that requests </a:t>
            </a:r>
            <a:r>
              <a:rPr lang="en-US" sz="1800" dirty="0">
                <a:sym typeface="Wingdings"/>
              </a:rPr>
              <a:t>are backing </a:t>
            </a:r>
            <a:r>
              <a:rPr lang="en-US" sz="1800" dirty="0" smtClean="0">
                <a:sym typeface="Wingdings"/>
              </a:rPr>
              <a:t>up.</a:t>
            </a:r>
          </a:p>
        </p:txBody>
      </p:sp>
      <p:sp>
        <p:nvSpPr>
          <p:cNvPr id="5" name="Slide Number Placeholder 4"/>
          <p:cNvSpPr>
            <a:spLocks noGrp="1"/>
          </p:cNvSpPr>
          <p:nvPr>
            <p:ph type="sldNum" sz="quarter" idx="12"/>
          </p:nvPr>
        </p:nvSpPr>
        <p:spPr/>
        <p:txBody>
          <a:bodyPr/>
          <a:lstStyle/>
          <a:p>
            <a:fld id="{407C8B75-4858-41E6-BEC3-A0853FA4AC5B}" type="slidenum">
              <a:rPr lang="en-US" smtClean="0"/>
              <a:pPr/>
              <a:t>69</a:t>
            </a:fld>
            <a:endParaRPr lang="en-US" dirty="0"/>
          </a:p>
        </p:txBody>
      </p:sp>
    </p:spTree>
    <p:extLst>
      <p:ext uri="{BB962C8B-B14F-4D97-AF65-F5344CB8AC3E}">
        <p14:creationId xmlns:p14="http://schemas.microsoft.com/office/powerpoint/2010/main" val="23565014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 adoption and use cases</a:t>
            </a:r>
            <a:endParaRPr lang="en-US" dirty="0"/>
          </a:p>
        </p:txBody>
      </p:sp>
      <p:sp>
        <p:nvSpPr>
          <p:cNvPr id="3" name="Content Placeholder 2"/>
          <p:cNvSpPr>
            <a:spLocks noGrp="1"/>
          </p:cNvSpPr>
          <p:nvPr>
            <p:ph idx="1"/>
          </p:nvPr>
        </p:nvSpPr>
        <p:spPr/>
        <p:txBody>
          <a:bodyPr/>
          <a:lstStyle/>
          <a:p>
            <a:r>
              <a:rPr lang="en-US" sz="2000" b="1" dirty="0" smtClean="0">
                <a:sym typeface="Wingdings"/>
              </a:rPr>
              <a:t>Twitter: </a:t>
            </a:r>
            <a:r>
              <a:rPr lang="en-US" sz="2000" dirty="0" smtClean="0"/>
              <a:t>personalization</a:t>
            </a:r>
            <a:r>
              <a:rPr lang="en-US" sz="2000" dirty="0"/>
              <a:t>, search, revenue </a:t>
            </a:r>
            <a:r>
              <a:rPr lang="en-US" sz="2000" dirty="0" smtClean="0"/>
              <a:t>optimization, …</a:t>
            </a:r>
          </a:p>
          <a:p>
            <a:pPr lvl="1"/>
            <a:r>
              <a:rPr lang="en-US" sz="1800" dirty="0" smtClean="0">
                <a:sym typeface="Wingdings"/>
                <a:hlinkClick r:id="rId2"/>
              </a:rPr>
              <a:t>200 nodes, 30 </a:t>
            </a:r>
            <a:r>
              <a:rPr lang="en-US" sz="1800" dirty="0" err="1" smtClean="0">
                <a:sym typeface="Wingdings"/>
                <a:hlinkClick r:id="rId2"/>
              </a:rPr>
              <a:t>topos</a:t>
            </a:r>
            <a:r>
              <a:rPr lang="en-US" sz="1800" dirty="0" smtClean="0">
                <a:sym typeface="Wingdings"/>
                <a:hlinkClick r:id="rId2"/>
              </a:rPr>
              <a:t>, 50B </a:t>
            </a:r>
            <a:r>
              <a:rPr lang="en-US" sz="1800" dirty="0" err="1" smtClean="0">
                <a:sym typeface="Wingdings"/>
                <a:hlinkClick r:id="rId2"/>
              </a:rPr>
              <a:t>msg</a:t>
            </a:r>
            <a:r>
              <a:rPr lang="en-US" sz="1800" dirty="0" smtClean="0">
                <a:sym typeface="Wingdings"/>
                <a:hlinkClick r:id="rId2"/>
              </a:rPr>
              <a:t>/day, </a:t>
            </a:r>
            <a:r>
              <a:rPr lang="en-US" sz="1800" dirty="0" err="1" smtClean="0">
                <a:sym typeface="Wingdings"/>
                <a:hlinkClick r:id="rId2"/>
              </a:rPr>
              <a:t>avg</a:t>
            </a:r>
            <a:r>
              <a:rPr lang="en-US" sz="1800" dirty="0" smtClean="0">
                <a:sym typeface="Wingdings"/>
                <a:hlinkClick r:id="rId2"/>
              </a:rPr>
              <a:t> latency &lt;50ms, Jun 2013</a:t>
            </a:r>
            <a:endParaRPr lang="en-US" sz="1800" dirty="0" smtClean="0">
              <a:sym typeface="Wingdings"/>
            </a:endParaRPr>
          </a:p>
          <a:p>
            <a:r>
              <a:rPr lang="en-US" sz="2000" b="1" dirty="0" smtClean="0">
                <a:sym typeface="Wingdings"/>
              </a:rPr>
              <a:t>Yahoo: </a:t>
            </a:r>
            <a:r>
              <a:rPr lang="en-US" sz="2000" dirty="0"/>
              <a:t>user events, content feeds, and application logs</a:t>
            </a:r>
            <a:r>
              <a:rPr lang="en-US" sz="2000" b="1" dirty="0" smtClean="0">
                <a:sym typeface="Wingdings"/>
              </a:rPr>
              <a:t> </a:t>
            </a:r>
          </a:p>
          <a:p>
            <a:pPr lvl="1"/>
            <a:r>
              <a:rPr lang="en-US" sz="1800" dirty="0" smtClean="0">
                <a:sym typeface="Wingdings"/>
                <a:hlinkClick r:id="rId3"/>
              </a:rPr>
              <a:t>320 nodes (YARN), 130k </a:t>
            </a:r>
            <a:r>
              <a:rPr lang="en-US" sz="1800" dirty="0" err="1" smtClean="0">
                <a:sym typeface="Wingdings"/>
                <a:hlinkClick r:id="rId3"/>
              </a:rPr>
              <a:t>msg</a:t>
            </a:r>
            <a:r>
              <a:rPr lang="en-US" sz="1800" dirty="0" smtClean="0">
                <a:sym typeface="Wingdings"/>
                <a:hlinkClick r:id="rId3"/>
              </a:rPr>
              <a:t>/s, June 2013</a:t>
            </a:r>
            <a:endParaRPr lang="en-US" sz="1800" dirty="0">
              <a:sym typeface="Wingdings"/>
            </a:endParaRPr>
          </a:p>
          <a:p>
            <a:r>
              <a:rPr lang="en-US" sz="2000" b="1" dirty="0" err="1" smtClean="0">
                <a:sym typeface="Wingdings"/>
              </a:rPr>
              <a:t>Spotify</a:t>
            </a:r>
            <a:r>
              <a:rPr lang="en-US" sz="2000" dirty="0" smtClean="0">
                <a:sym typeface="Wingdings"/>
              </a:rPr>
              <a:t>: recommendation, ads, monitoring, …</a:t>
            </a:r>
          </a:p>
          <a:p>
            <a:pPr lvl="1"/>
            <a:r>
              <a:rPr lang="en-US" sz="1800" dirty="0">
                <a:sym typeface="Wingdings"/>
                <a:hlinkClick r:id="rId4"/>
              </a:rPr>
              <a:t>v</a:t>
            </a:r>
            <a:r>
              <a:rPr lang="en-US" sz="1800" dirty="0" smtClean="0">
                <a:sym typeface="Wingdings"/>
                <a:hlinkClick r:id="rId4"/>
              </a:rPr>
              <a:t>0.8.0, 22 nodes, 15+ topos, 200k msg/s, Mar 2014</a:t>
            </a:r>
            <a:endParaRPr lang="en-US" sz="1800" dirty="0" smtClean="0">
              <a:sym typeface="Wingdings"/>
            </a:endParaRPr>
          </a:p>
          <a:p>
            <a:r>
              <a:rPr lang="en-US" sz="2000" dirty="0" err="1" smtClean="0">
                <a:sym typeface="Wingdings"/>
              </a:rPr>
              <a:t>Alibaba</a:t>
            </a:r>
            <a:r>
              <a:rPr lang="en-US" sz="2000" dirty="0" smtClean="0">
                <a:sym typeface="Wingdings"/>
              </a:rPr>
              <a:t>, Cisco, Flickr, PARC, </a:t>
            </a:r>
            <a:r>
              <a:rPr lang="en-US" sz="2000" dirty="0" err="1" smtClean="0">
                <a:sym typeface="Wingdings"/>
              </a:rPr>
              <a:t>WeatherChannel</a:t>
            </a:r>
            <a:r>
              <a:rPr lang="en-US" sz="2000" dirty="0" smtClean="0">
                <a:sym typeface="Wingdings"/>
              </a:rPr>
              <a:t>, …</a:t>
            </a:r>
          </a:p>
          <a:p>
            <a:pPr lvl="1"/>
            <a:r>
              <a:rPr lang="en-US" sz="1800" dirty="0" smtClean="0">
                <a:sym typeface="Wingdings"/>
                <a:hlinkClick r:id="rId5"/>
              </a:rPr>
              <a:t>Netflix is looking at Storm and Samza, too.</a:t>
            </a:r>
            <a:endParaRPr lang="en-US" sz="18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7</a:t>
            </a:fld>
            <a:endParaRPr lang="en-US" dirty="0"/>
          </a:p>
        </p:txBody>
      </p:sp>
      <p:sp>
        <p:nvSpPr>
          <p:cNvPr id="4" name="TextBox 3"/>
          <p:cNvSpPr txBox="1"/>
          <p:nvPr/>
        </p:nvSpPr>
        <p:spPr>
          <a:xfrm>
            <a:off x="1993900" y="6180593"/>
            <a:ext cx="4480714" cy="307777"/>
          </a:xfrm>
          <a:prstGeom prst="rect">
            <a:avLst/>
          </a:prstGeom>
          <a:noFill/>
        </p:spPr>
        <p:txBody>
          <a:bodyPr wrap="none" rtlCol="0">
            <a:spAutoFit/>
          </a:bodyPr>
          <a:lstStyle/>
          <a:p>
            <a:r>
              <a:rPr lang="en-US" sz="1400" dirty="0">
                <a:hlinkClick r:id="rId6"/>
              </a:rPr>
              <a:t>https://github.com/nathanmarz/storm/wiki/Powered-</a:t>
            </a:r>
            <a:r>
              <a:rPr lang="en-US" sz="1400" dirty="0" smtClean="0">
                <a:hlinkClick r:id="rId6"/>
              </a:rPr>
              <a:t>By</a:t>
            </a:r>
            <a:r>
              <a:rPr lang="en-US" sz="1400" dirty="0" smtClean="0"/>
              <a:t> </a:t>
            </a:r>
          </a:p>
        </p:txBody>
      </p:sp>
    </p:spTree>
    <p:extLst>
      <p:ext uri="{BB962C8B-B14F-4D97-AF65-F5344CB8AC3E}">
        <p14:creationId xmlns:p14="http://schemas.microsoft.com/office/powerpoint/2010/main" val="146403280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Ops-related references</a:t>
            </a:r>
          </a:p>
        </p:txBody>
      </p:sp>
      <p:sp>
        <p:nvSpPr>
          <p:cNvPr id="3" name="Content Placeholder 2"/>
          <p:cNvSpPr>
            <a:spLocks noGrp="1"/>
          </p:cNvSpPr>
          <p:nvPr>
            <p:ph idx="1"/>
          </p:nvPr>
        </p:nvSpPr>
        <p:spPr/>
        <p:txBody>
          <a:bodyPr/>
          <a:lstStyle/>
          <a:p>
            <a:r>
              <a:rPr lang="en-US" sz="2000" dirty="0" smtClean="0">
                <a:sym typeface="Wingdings"/>
              </a:rPr>
              <a:t>Storm documentation</a:t>
            </a:r>
          </a:p>
          <a:p>
            <a:pPr lvl="1"/>
            <a:r>
              <a:rPr lang="en-US" sz="1400" dirty="0">
                <a:sym typeface="Wingdings"/>
                <a:hlinkClick r:id="rId2"/>
              </a:rPr>
              <a:t>http://</a:t>
            </a:r>
            <a:r>
              <a:rPr lang="en-US" sz="1400" dirty="0" err="1">
                <a:sym typeface="Wingdings"/>
                <a:hlinkClick r:id="rId2"/>
              </a:rPr>
              <a:t>storm.incubator.apache.org</a:t>
            </a:r>
            <a:r>
              <a:rPr lang="en-US" sz="1400" dirty="0">
                <a:sym typeface="Wingdings"/>
                <a:hlinkClick r:id="rId2"/>
              </a:rPr>
              <a:t>/documentation/</a:t>
            </a:r>
            <a:r>
              <a:rPr lang="en-US" sz="1400" dirty="0" err="1">
                <a:sym typeface="Wingdings"/>
                <a:hlinkClick r:id="rId2"/>
              </a:rPr>
              <a:t>Home.html</a:t>
            </a:r>
            <a:endParaRPr lang="en-US" sz="1400" dirty="0" smtClean="0">
              <a:sym typeface="Wingdings"/>
            </a:endParaRPr>
          </a:p>
          <a:p>
            <a:r>
              <a:rPr lang="en-US" sz="2000" dirty="0" smtClean="0">
                <a:sym typeface="Wingdings"/>
              </a:rPr>
              <a:t>Storm FAQ</a:t>
            </a:r>
          </a:p>
          <a:p>
            <a:pPr lvl="1"/>
            <a:r>
              <a:rPr lang="en-US" sz="1400" dirty="0">
                <a:sym typeface="Wingdings"/>
                <a:hlinkClick r:id="rId3"/>
              </a:rPr>
              <a:t>http://storm.incubator.apache.org/documentation/</a:t>
            </a:r>
            <a:r>
              <a:rPr lang="en-US" sz="1400" dirty="0" smtClean="0">
                <a:sym typeface="Wingdings"/>
                <a:hlinkClick r:id="rId3"/>
              </a:rPr>
              <a:t>FAQ.html</a:t>
            </a:r>
            <a:r>
              <a:rPr lang="en-US" sz="1400" dirty="0" smtClean="0">
                <a:sym typeface="Wingdings"/>
              </a:rPr>
              <a:t> </a:t>
            </a:r>
          </a:p>
          <a:p>
            <a:r>
              <a:rPr lang="en-US" sz="2000" dirty="0" smtClean="0">
                <a:sym typeface="Wingdings"/>
              </a:rPr>
              <a:t>Storm CLI</a:t>
            </a:r>
          </a:p>
          <a:p>
            <a:pPr lvl="1"/>
            <a:r>
              <a:rPr lang="en-US" sz="1400" dirty="0">
                <a:sym typeface="Wingdings"/>
                <a:hlinkClick r:id="rId4"/>
              </a:rPr>
              <a:t>http://storm.incubator.apache.org/documentation/Command-line-</a:t>
            </a:r>
            <a:r>
              <a:rPr lang="en-US" sz="1400" dirty="0" smtClean="0">
                <a:sym typeface="Wingdings"/>
                <a:hlinkClick r:id="rId4"/>
              </a:rPr>
              <a:t>client.html</a:t>
            </a:r>
            <a:r>
              <a:rPr lang="en-US" sz="1400" dirty="0" smtClean="0">
                <a:sym typeface="Wingdings"/>
              </a:rPr>
              <a:t> </a:t>
            </a:r>
          </a:p>
          <a:p>
            <a:r>
              <a:rPr lang="en-US" sz="2000" dirty="0" smtClean="0">
                <a:sym typeface="Wingdings"/>
              </a:rPr>
              <a:t>Storm fault-tolerance</a:t>
            </a:r>
          </a:p>
          <a:p>
            <a:pPr lvl="1"/>
            <a:r>
              <a:rPr lang="en-US" sz="1400" dirty="0">
                <a:sym typeface="Wingdings"/>
                <a:hlinkClick r:id="rId5"/>
              </a:rPr>
              <a:t>http://storm.incubator.apache.org/documentation/Fault-</a:t>
            </a:r>
            <a:r>
              <a:rPr lang="en-US" sz="1400" dirty="0" smtClean="0">
                <a:sym typeface="Wingdings"/>
                <a:hlinkClick r:id="rId5"/>
              </a:rPr>
              <a:t>tolerance.html</a:t>
            </a:r>
            <a:r>
              <a:rPr lang="en-US" sz="1400" dirty="0" smtClean="0">
                <a:sym typeface="Wingdings"/>
              </a:rPr>
              <a:t> </a:t>
            </a:r>
          </a:p>
          <a:p>
            <a:r>
              <a:rPr lang="en-US" sz="2000" dirty="0" smtClean="0">
                <a:sym typeface="Wingdings"/>
              </a:rPr>
              <a:t>Storm metrics</a:t>
            </a:r>
          </a:p>
          <a:p>
            <a:pPr lvl="1"/>
            <a:r>
              <a:rPr lang="en-US" sz="1400" dirty="0" smtClean="0">
                <a:sym typeface="Wingdings"/>
                <a:hlinkClick r:id="rId6"/>
              </a:rPr>
              <a:t>http</a:t>
            </a:r>
            <a:r>
              <a:rPr lang="en-US" sz="1400" dirty="0">
                <a:sym typeface="Wingdings"/>
                <a:hlinkClick r:id="rId6"/>
              </a:rPr>
              <a:t>://storm.incubator.apache.org/documentation/</a:t>
            </a:r>
            <a:r>
              <a:rPr lang="en-US" sz="1400" dirty="0" smtClean="0">
                <a:sym typeface="Wingdings"/>
                <a:hlinkClick r:id="rId6"/>
              </a:rPr>
              <a:t>Metrics.html</a:t>
            </a:r>
            <a:r>
              <a:rPr lang="en-US" sz="1400" dirty="0" smtClean="0">
                <a:sym typeface="Wingdings"/>
              </a:rPr>
              <a:t> </a:t>
            </a:r>
            <a:endParaRPr lang="en-US" sz="1600" dirty="0" smtClean="0">
              <a:sym typeface="Wingdings"/>
            </a:endParaRPr>
          </a:p>
          <a:p>
            <a:pPr lvl="1"/>
            <a:r>
              <a:rPr lang="en-US" sz="1400" dirty="0" smtClean="0">
                <a:sym typeface="Wingdings"/>
                <a:hlinkClick r:id="rId7"/>
              </a:rPr>
              <a:t>http</a:t>
            </a:r>
            <a:r>
              <a:rPr lang="en-US" sz="1400" dirty="0">
                <a:sym typeface="Wingdings"/>
                <a:hlinkClick r:id="rId7"/>
              </a:rPr>
              <a:t>://www.michael-noll.com/blog/2013/11/06/sending-metrics-from-storm-to-graphite</a:t>
            </a:r>
            <a:r>
              <a:rPr lang="en-US" sz="1400" dirty="0" smtClean="0">
                <a:sym typeface="Wingdings"/>
                <a:hlinkClick r:id="rId7"/>
              </a:rPr>
              <a:t>/</a:t>
            </a:r>
            <a:r>
              <a:rPr lang="en-US" sz="1400" dirty="0" smtClean="0">
                <a:sym typeface="Wingdings"/>
              </a:rPr>
              <a:t> </a:t>
            </a:r>
            <a:endParaRPr lang="en-US" sz="1600" dirty="0" smtClean="0">
              <a:sym typeface="Wingdings"/>
            </a:endParaRPr>
          </a:p>
          <a:p>
            <a:r>
              <a:rPr lang="en-US" sz="2000" dirty="0" smtClean="0">
                <a:sym typeface="Wingdings"/>
              </a:rPr>
              <a:t>Storm tutorials</a:t>
            </a:r>
          </a:p>
          <a:p>
            <a:pPr lvl="1"/>
            <a:r>
              <a:rPr lang="en-US" sz="1400" dirty="0">
                <a:sym typeface="Wingdings"/>
                <a:hlinkClick r:id="rId8"/>
              </a:rPr>
              <a:t>http://storm.incubator.apache.org/documentation/</a:t>
            </a:r>
            <a:r>
              <a:rPr lang="en-US" sz="1400" dirty="0" smtClean="0">
                <a:sym typeface="Wingdings"/>
                <a:hlinkClick r:id="rId8"/>
              </a:rPr>
              <a:t>Tutorial.html</a:t>
            </a:r>
            <a:r>
              <a:rPr lang="en-US" sz="1400" dirty="0" smtClean="0">
                <a:sym typeface="Wingdings"/>
              </a:rPr>
              <a:t> </a:t>
            </a:r>
          </a:p>
          <a:p>
            <a:pPr lvl="1"/>
            <a:r>
              <a:rPr lang="en-US" sz="1400" dirty="0">
                <a:sym typeface="Wingdings"/>
                <a:hlinkClick r:id="rId9"/>
              </a:rPr>
              <a:t>http://www.michael-noll.com/tutorials/running-multi-node-storm-cluster</a:t>
            </a:r>
            <a:r>
              <a:rPr lang="en-US" sz="1400" dirty="0" smtClean="0">
                <a:sym typeface="Wingdings"/>
                <a:hlinkClick r:id="rId9"/>
              </a:rPr>
              <a:t>/</a:t>
            </a:r>
            <a:r>
              <a:rPr lang="en-US" sz="1400" dirty="0" smtClean="0">
                <a:sym typeface="Wingdings"/>
              </a:rPr>
              <a:t> </a:t>
            </a:r>
          </a:p>
        </p:txBody>
      </p:sp>
      <p:sp>
        <p:nvSpPr>
          <p:cNvPr id="5" name="Slide Number Placeholder 4"/>
          <p:cNvSpPr>
            <a:spLocks noGrp="1"/>
          </p:cNvSpPr>
          <p:nvPr>
            <p:ph type="sldNum" sz="quarter" idx="12"/>
          </p:nvPr>
        </p:nvSpPr>
        <p:spPr/>
        <p:txBody>
          <a:bodyPr/>
          <a:lstStyle/>
          <a:p>
            <a:fld id="{407C8B75-4858-41E6-BEC3-A0853FA4AC5B}" type="slidenum">
              <a:rPr lang="en-US" smtClean="0"/>
              <a:pPr/>
              <a:t>70</a:t>
            </a:fld>
            <a:endParaRPr lang="en-US" dirty="0"/>
          </a:p>
        </p:txBody>
      </p:sp>
    </p:spTree>
    <p:extLst>
      <p:ext uri="{BB962C8B-B14F-4D97-AF65-F5344CB8AC3E}">
        <p14:creationId xmlns:p14="http://schemas.microsoft.com/office/powerpoint/2010/main" val="306112156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Part 4: Developing Storm apps</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71</a:t>
            </a:fld>
            <a:endParaRPr lang="en-US" dirty="0"/>
          </a:p>
        </p:txBody>
      </p:sp>
    </p:spTree>
    <p:extLst>
      <p:ext uri="{BB962C8B-B14F-4D97-AF65-F5344CB8AC3E}">
        <p14:creationId xmlns:p14="http://schemas.microsoft.com/office/powerpoint/2010/main" val="320942032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Part </a:t>
            </a:r>
            <a:r>
              <a:rPr lang="en-US" dirty="0" smtClean="0"/>
              <a:t>4: Developing Storm apps</a:t>
            </a:r>
            <a:endParaRPr lang="en-US" dirty="0"/>
          </a:p>
        </p:txBody>
      </p:sp>
      <p:sp>
        <p:nvSpPr>
          <p:cNvPr id="3" name="Content Placeholder 2"/>
          <p:cNvSpPr>
            <a:spLocks noGrp="1"/>
          </p:cNvSpPr>
          <p:nvPr>
            <p:ph idx="1"/>
          </p:nvPr>
        </p:nvSpPr>
        <p:spPr/>
        <p:txBody>
          <a:bodyPr/>
          <a:lstStyle/>
          <a:p>
            <a:r>
              <a:rPr lang="en-US" dirty="0" smtClean="0">
                <a:sym typeface="Wingdings"/>
              </a:rPr>
              <a:t>Hello, Storm!</a:t>
            </a:r>
          </a:p>
          <a:p>
            <a:r>
              <a:rPr lang="en-US" dirty="0" smtClean="0">
                <a:sym typeface="Wingdings"/>
              </a:rPr>
              <a:t>Creating a bolt</a:t>
            </a:r>
          </a:p>
          <a:p>
            <a:r>
              <a:rPr lang="en-US" dirty="0">
                <a:sym typeface="Wingdings"/>
              </a:rPr>
              <a:t>Creating a topology</a:t>
            </a:r>
          </a:p>
          <a:p>
            <a:r>
              <a:rPr lang="en-US" dirty="0">
                <a:sym typeface="Wingdings"/>
              </a:rPr>
              <a:t>Running a topology</a:t>
            </a:r>
          </a:p>
          <a:p>
            <a:r>
              <a:rPr lang="en-US" dirty="0">
                <a:sym typeface="Wingdings"/>
              </a:rPr>
              <a:t>Integrating Storm and </a:t>
            </a:r>
            <a:r>
              <a:rPr lang="en-US" dirty="0" smtClean="0">
                <a:sym typeface="Wingdings"/>
              </a:rPr>
              <a:t>Kafka</a:t>
            </a:r>
          </a:p>
          <a:p>
            <a:r>
              <a:rPr lang="en-US" dirty="0" smtClean="0">
                <a:sym typeface="Wingdings"/>
              </a:rPr>
              <a:t>Testing </a:t>
            </a:r>
            <a:r>
              <a:rPr lang="en-US" dirty="0">
                <a:sym typeface="Wingdings"/>
              </a:rPr>
              <a:t>Storm topologies</a:t>
            </a:r>
          </a:p>
          <a:p>
            <a:r>
              <a:rPr lang="en-US" dirty="0" smtClean="0">
                <a:sym typeface="Wingdings"/>
              </a:rPr>
              <a:t>Serialization in Storm (Avro, Kryo)</a:t>
            </a:r>
          </a:p>
          <a:p>
            <a:r>
              <a:rPr lang="en-US" dirty="0" smtClean="0">
                <a:sym typeface="Wingdings"/>
              </a:rPr>
              <a:t>Example </a:t>
            </a:r>
            <a:r>
              <a:rPr lang="en-US" dirty="0">
                <a:sym typeface="Wingdings"/>
              </a:rPr>
              <a:t>Storm </a:t>
            </a:r>
            <a:r>
              <a:rPr lang="en-US" dirty="0" smtClean="0">
                <a:sym typeface="Wingdings"/>
              </a:rPr>
              <a:t>apps</a:t>
            </a:r>
          </a:p>
          <a:p>
            <a:r>
              <a:rPr lang="en-US" dirty="0">
                <a:sym typeface="Wingdings"/>
              </a:rPr>
              <a:t>P&amp;S tuning</a:t>
            </a:r>
          </a:p>
          <a:p>
            <a:endParaRPr lang="en-US" dirty="0">
              <a:sym typeface="Wingdings"/>
            </a:endParaRPr>
          </a:p>
          <a:p>
            <a:endParaRPr lang="en-US" dirty="0">
              <a:sym typeface="Wingdings"/>
            </a:endParaRPr>
          </a:p>
          <a:p>
            <a:endParaRPr lang="en-US"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72</a:t>
            </a:fld>
            <a:endParaRPr lang="en-US" dirty="0"/>
          </a:p>
        </p:txBody>
      </p:sp>
    </p:spTree>
    <p:extLst>
      <p:ext uri="{BB962C8B-B14F-4D97-AF65-F5344CB8AC3E}">
        <p14:creationId xmlns:p14="http://schemas.microsoft.com/office/powerpoint/2010/main" val="280892785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p:txBody>
          <a:bodyPr/>
          <a:lstStyle/>
          <a:p>
            <a:r>
              <a:rPr lang="en-US" dirty="0" smtClean="0"/>
              <a:t>A trivial “Hello, Storm” topology</a:t>
            </a:r>
            <a:endParaRPr lang="en-US" dirty="0"/>
          </a:p>
        </p:txBody>
      </p:sp>
      <p:grpSp>
        <p:nvGrpSpPr>
          <p:cNvPr id="4" name="Group 3"/>
          <p:cNvGrpSpPr/>
          <p:nvPr/>
        </p:nvGrpSpPr>
        <p:grpSpPr>
          <a:xfrm>
            <a:off x="2438400" y="2895600"/>
            <a:ext cx="4419600" cy="838200"/>
            <a:chOff x="1213647" y="1676400"/>
            <a:chExt cx="4419600" cy="838200"/>
          </a:xfrm>
        </p:grpSpPr>
        <p:sp>
          <p:nvSpPr>
            <p:cNvPr id="5" name="Rectangle 4"/>
            <p:cNvSpPr/>
            <p:nvPr/>
          </p:nvSpPr>
          <p:spPr>
            <a:xfrm>
              <a:off x="1213647" y="1676400"/>
              <a:ext cx="1905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3F3F3F"/>
                  </a:solidFill>
                </a:rPr>
                <a:t>“emit random number &lt; 100”</a:t>
              </a:r>
            </a:p>
          </p:txBody>
        </p:sp>
        <p:sp>
          <p:nvSpPr>
            <p:cNvPr id="6" name="Oval 5"/>
            <p:cNvSpPr/>
            <p:nvPr/>
          </p:nvSpPr>
          <p:spPr>
            <a:xfrm>
              <a:off x="4185447" y="1676400"/>
              <a:ext cx="1447800" cy="838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3F3F3F"/>
                  </a:solidFill>
                </a:rPr>
                <a:t>“multiply by 2”</a:t>
              </a:r>
            </a:p>
          </p:txBody>
        </p:sp>
        <p:cxnSp>
          <p:nvCxnSpPr>
            <p:cNvPr id="14" name="Straight Arrow Connector 13"/>
            <p:cNvCxnSpPr/>
            <p:nvPr/>
          </p:nvCxnSpPr>
          <p:spPr>
            <a:xfrm>
              <a:off x="3194847" y="2057400"/>
              <a:ext cx="9144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5491953" y="3974068"/>
            <a:ext cx="1314784" cy="584775"/>
          </a:xfrm>
          <a:prstGeom prst="rect">
            <a:avLst/>
          </a:prstGeom>
          <a:noFill/>
        </p:spPr>
        <p:txBody>
          <a:bodyPr wrap="none" rtlCol="0">
            <a:spAutoFit/>
          </a:bodyPr>
          <a:lstStyle/>
          <a:p>
            <a:r>
              <a:rPr lang="en-US" sz="3200" b="1" dirty="0" smtClean="0">
                <a:solidFill>
                  <a:srgbClr val="3F3F3F"/>
                </a:solidFill>
                <a:latin typeface="Consolas" pitchFamily="49" charset="0"/>
                <a:cs typeface="Consolas" pitchFamily="49" charset="0"/>
              </a:rPr>
              <a:t>(148)</a:t>
            </a:r>
            <a:endParaRPr lang="en-US" sz="3200" b="1" dirty="0">
              <a:solidFill>
                <a:srgbClr val="3F3F3F"/>
              </a:solidFill>
              <a:latin typeface="Consolas" pitchFamily="49" charset="0"/>
              <a:cs typeface="Consolas" pitchFamily="49" charset="0"/>
            </a:endParaRPr>
          </a:p>
        </p:txBody>
      </p:sp>
      <p:sp>
        <p:nvSpPr>
          <p:cNvPr id="29" name="TextBox 28"/>
          <p:cNvSpPr txBox="1"/>
          <p:nvPr/>
        </p:nvSpPr>
        <p:spPr>
          <a:xfrm>
            <a:off x="2901153" y="3962400"/>
            <a:ext cx="1088760" cy="584775"/>
          </a:xfrm>
          <a:prstGeom prst="rect">
            <a:avLst/>
          </a:prstGeom>
          <a:noFill/>
        </p:spPr>
        <p:txBody>
          <a:bodyPr wrap="none" rtlCol="0">
            <a:spAutoFit/>
          </a:bodyPr>
          <a:lstStyle/>
          <a:p>
            <a:r>
              <a:rPr lang="en-US" sz="3200" b="1" dirty="0" smtClean="0">
                <a:solidFill>
                  <a:srgbClr val="3F3F3F"/>
                </a:solidFill>
                <a:latin typeface="Consolas" pitchFamily="49" charset="0"/>
                <a:cs typeface="Consolas" pitchFamily="49" charset="0"/>
              </a:rPr>
              <a:t>(74)</a:t>
            </a:r>
            <a:endParaRPr lang="en-US" sz="3200" b="1" dirty="0">
              <a:solidFill>
                <a:srgbClr val="3F3F3F"/>
              </a:solidFill>
              <a:latin typeface="Consolas" pitchFamily="49" charset="0"/>
              <a:cs typeface="Consolas" pitchFamily="49" charset="0"/>
            </a:endParaRPr>
          </a:p>
        </p:txBody>
      </p:sp>
      <p:grpSp>
        <p:nvGrpSpPr>
          <p:cNvPr id="2" name="Group 1"/>
          <p:cNvGrpSpPr/>
          <p:nvPr/>
        </p:nvGrpSpPr>
        <p:grpSpPr>
          <a:xfrm>
            <a:off x="2971800" y="1915143"/>
            <a:ext cx="3683069" cy="534980"/>
            <a:chOff x="1747047" y="2971800"/>
            <a:chExt cx="3683069" cy="534980"/>
          </a:xfrm>
        </p:grpSpPr>
        <p:cxnSp>
          <p:nvCxnSpPr>
            <p:cNvPr id="19" name="Straight Arrow Connector 18"/>
            <p:cNvCxnSpPr>
              <a:stCxn id="20" idx="3"/>
              <a:endCxn id="21" idx="2"/>
            </p:cNvCxnSpPr>
            <p:nvPr/>
          </p:nvCxnSpPr>
          <p:spPr>
            <a:xfrm>
              <a:off x="2697502" y="3238500"/>
              <a:ext cx="1722098"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747047" y="2971800"/>
              <a:ext cx="950455" cy="533400"/>
            </a:xfrm>
            <a:prstGeom prst="rect">
              <a:avLst/>
            </a:prstGeom>
            <a:solidFill>
              <a:srgbClr val="A5DB76"/>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a:t>
              </a:r>
              <a:endParaRPr lang="en-US" sz="1600" dirty="0">
                <a:solidFill>
                  <a:srgbClr val="080808"/>
                </a:solidFill>
              </a:endParaRPr>
            </a:p>
          </p:txBody>
        </p:sp>
        <p:sp>
          <p:nvSpPr>
            <p:cNvPr id="21" name="Oval 20"/>
            <p:cNvSpPr/>
            <p:nvPr/>
          </p:nvSpPr>
          <p:spPr>
            <a:xfrm>
              <a:off x="4419600" y="2971800"/>
              <a:ext cx="1010516" cy="534980"/>
            </a:xfrm>
            <a:prstGeom prst="ellipse">
              <a:avLst/>
            </a:prstGeom>
            <a:solidFill>
              <a:schemeClr val="bg2">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a:t>
              </a:r>
              <a:endParaRPr lang="en-US" sz="1600" dirty="0">
                <a:solidFill>
                  <a:srgbClr val="080808"/>
                </a:solidFill>
              </a:endParaRPr>
            </a:p>
          </p:txBody>
        </p:sp>
      </p:grpSp>
    </p:spTree>
    <p:extLst>
      <p:ext uri="{BB962C8B-B14F-4D97-AF65-F5344CB8AC3E}">
        <p14:creationId xmlns:p14="http://schemas.microsoft.com/office/powerpoint/2010/main" val="2815802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3473" y="1005024"/>
            <a:ext cx="7347440" cy="1433376"/>
            <a:chOff x="946837" y="1191986"/>
            <a:chExt cx="6376527" cy="1243965"/>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66" y="1588770"/>
              <a:ext cx="6302198" cy="84718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46837" y="1191986"/>
              <a:ext cx="727864" cy="320527"/>
            </a:xfrm>
            <a:prstGeom prst="rect">
              <a:avLst/>
            </a:prstGeom>
            <a:noFill/>
          </p:spPr>
          <p:txBody>
            <a:bodyPr wrap="none" rtlCol="0">
              <a:spAutoFit/>
            </a:bodyPr>
            <a:lstStyle/>
            <a:p>
              <a:r>
                <a:rPr lang="en-US" b="1" dirty="0" smtClean="0">
                  <a:solidFill>
                    <a:srgbClr val="3F3F3F"/>
                  </a:solidFill>
                </a:rPr>
                <a:t>Spout</a:t>
              </a:r>
              <a:endParaRPr lang="en-US" b="1" dirty="0">
                <a:solidFill>
                  <a:srgbClr val="3F3F3F"/>
                </a:solidFill>
              </a:endParaRPr>
            </a:p>
          </p:txBody>
        </p:sp>
      </p:grpSp>
      <p:grpSp>
        <p:nvGrpSpPr>
          <p:cNvPr id="6" name="Group 5"/>
          <p:cNvGrpSpPr/>
          <p:nvPr/>
        </p:nvGrpSpPr>
        <p:grpSpPr>
          <a:xfrm>
            <a:off x="1295400" y="2603724"/>
            <a:ext cx="7375409" cy="3633291"/>
            <a:chOff x="1295400" y="3267483"/>
            <a:chExt cx="6400801" cy="3153177"/>
          </a:xfrm>
        </p:grpSpPr>
        <p:sp>
          <p:nvSpPr>
            <p:cNvPr id="8" name="TextBox 7"/>
            <p:cNvSpPr txBox="1"/>
            <p:nvPr/>
          </p:nvSpPr>
          <p:spPr>
            <a:xfrm>
              <a:off x="1295400" y="3267483"/>
              <a:ext cx="549794" cy="320527"/>
            </a:xfrm>
            <a:prstGeom prst="rect">
              <a:avLst/>
            </a:prstGeom>
            <a:noFill/>
          </p:spPr>
          <p:txBody>
            <a:bodyPr wrap="none" rtlCol="0">
              <a:spAutoFit/>
            </a:bodyPr>
            <a:lstStyle/>
            <a:p>
              <a:r>
                <a:rPr lang="en-US" b="1" dirty="0" smtClean="0">
                  <a:solidFill>
                    <a:srgbClr val="3F3F3F"/>
                  </a:solidFill>
                </a:rPr>
                <a:t>Bolt</a:t>
              </a:r>
              <a:endParaRPr lang="en-US" b="1" dirty="0">
                <a:solidFill>
                  <a:srgbClr val="3F3F3F"/>
                </a:solidFill>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665" y="3657600"/>
              <a:ext cx="6371536" cy="276306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itle 2"/>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Code</a:t>
            </a:r>
            <a:endParaRPr lang="en-US" dirty="0"/>
          </a:p>
        </p:txBody>
      </p:sp>
    </p:spTree>
    <p:extLst>
      <p:ext uri="{BB962C8B-B14F-4D97-AF65-F5344CB8AC3E}">
        <p14:creationId xmlns:p14="http://schemas.microsoft.com/office/powerpoint/2010/main" val="1701365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43473" y="1005025"/>
            <a:ext cx="5707524" cy="369332"/>
          </a:xfrm>
          <a:prstGeom prst="rect">
            <a:avLst/>
          </a:prstGeom>
          <a:noFill/>
        </p:spPr>
        <p:txBody>
          <a:bodyPr wrap="none" rtlCol="0">
            <a:spAutoFit/>
          </a:bodyPr>
          <a:lstStyle/>
          <a:p>
            <a:r>
              <a:rPr lang="en-US" b="1" dirty="0" smtClean="0">
                <a:solidFill>
                  <a:srgbClr val="3F3F3F"/>
                </a:solidFill>
              </a:rPr>
              <a:t>Topology </a:t>
            </a:r>
            <a:r>
              <a:rPr lang="en-US" b="1" dirty="0" err="1" smtClean="0">
                <a:solidFill>
                  <a:srgbClr val="3F3F3F"/>
                </a:solidFill>
              </a:rPr>
              <a:t>config</a:t>
            </a:r>
            <a:r>
              <a:rPr lang="en-US" b="1" dirty="0" smtClean="0">
                <a:solidFill>
                  <a:srgbClr val="3F3F3F"/>
                </a:solidFill>
              </a:rPr>
              <a:t> – for running </a:t>
            </a:r>
            <a:r>
              <a:rPr lang="en-US" b="1" i="1" dirty="0" smtClean="0">
                <a:solidFill>
                  <a:srgbClr val="3F3F3F"/>
                </a:solidFill>
              </a:rPr>
              <a:t>on your local laptop</a:t>
            </a:r>
            <a:endParaRPr lang="en-US" b="1" i="1" dirty="0">
              <a:solidFill>
                <a:srgbClr val="3F3F3F"/>
              </a:solidFill>
            </a:endParaRP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081199" cy="264318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Code</a:t>
            </a:r>
            <a:endParaRPr lang="en-US" dirty="0"/>
          </a:p>
        </p:txBody>
      </p:sp>
    </p:spTree>
    <p:extLst>
      <p:ext uri="{BB962C8B-B14F-4D97-AF65-F5344CB8AC3E}">
        <p14:creationId xmlns:p14="http://schemas.microsoft.com/office/powerpoint/2010/main" val="206441994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43473" y="1005025"/>
            <a:ext cx="6848412" cy="369332"/>
          </a:xfrm>
          <a:prstGeom prst="rect">
            <a:avLst/>
          </a:prstGeom>
          <a:noFill/>
        </p:spPr>
        <p:txBody>
          <a:bodyPr wrap="none" rtlCol="0">
            <a:spAutoFit/>
          </a:bodyPr>
          <a:lstStyle/>
          <a:p>
            <a:r>
              <a:rPr lang="en-US" b="1" dirty="0">
                <a:solidFill>
                  <a:srgbClr val="3F3F3F"/>
                </a:solidFill>
              </a:rPr>
              <a:t>Topology </a:t>
            </a:r>
            <a:r>
              <a:rPr lang="en-US" b="1" dirty="0" err="1">
                <a:solidFill>
                  <a:srgbClr val="3F3F3F"/>
                </a:solidFill>
              </a:rPr>
              <a:t>config</a:t>
            </a:r>
            <a:r>
              <a:rPr lang="en-US" b="1" dirty="0">
                <a:solidFill>
                  <a:srgbClr val="3F3F3F"/>
                </a:solidFill>
              </a:rPr>
              <a:t> – for running </a:t>
            </a:r>
            <a:r>
              <a:rPr lang="en-US" b="1" i="1" dirty="0">
                <a:solidFill>
                  <a:srgbClr val="3F3F3F"/>
                </a:solidFill>
              </a:rPr>
              <a:t>on </a:t>
            </a:r>
            <a:r>
              <a:rPr lang="en-US" b="1" i="1" dirty="0" smtClean="0">
                <a:solidFill>
                  <a:srgbClr val="3F3F3F"/>
                </a:solidFill>
              </a:rPr>
              <a:t>a production Storm cluster</a:t>
            </a:r>
            <a:endParaRPr lang="en-US" b="1" i="1" dirty="0">
              <a:solidFill>
                <a:srgbClr val="3F3F3F"/>
              </a:solidFill>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473" y="1524000"/>
            <a:ext cx="5250265" cy="267286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3048000" y="1582615"/>
            <a:ext cx="3305702" cy="1285183"/>
            <a:chOff x="3048000" y="1582615"/>
            <a:chExt cx="3305702" cy="1285183"/>
          </a:xfrm>
        </p:grpSpPr>
        <p:sp>
          <p:nvSpPr>
            <p:cNvPr id="6" name="Oval 5"/>
            <p:cNvSpPr/>
            <p:nvPr/>
          </p:nvSpPr>
          <p:spPr>
            <a:xfrm>
              <a:off x="3048000" y="1582615"/>
              <a:ext cx="562502" cy="429398"/>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1200" y="1949714"/>
              <a:ext cx="562502" cy="429398"/>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09698" y="2438400"/>
              <a:ext cx="562502" cy="429398"/>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2"/>
          <p:cNvSpPr txBox="1">
            <a:spLocks/>
          </p:cNvSpPr>
          <p:nvPr/>
        </p:nvSpPr>
        <p:spPr>
          <a:xfrm>
            <a:off x="457200" y="246888"/>
            <a:ext cx="8229600" cy="557784"/>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dirty="0" smtClean="0"/>
              <a:t>Code</a:t>
            </a:r>
            <a:endParaRPr lang="en-US" dirty="0"/>
          </a:p>
        </p:txBody>
      </p:sp>
    </p:spTree>
    <p:extLst>
      <p:ext uri="{BB962C8B-B14F-4D97-AF65-F5344CB8AC3E}">
        <p14:creationId xmlns:p14="http://schemas.microsoft.com/office/powerpoint/2010/main" val="3050279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spout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Won’t cover implementing a spout in this workshop.</a:t>
            </a:r>
          </a:p>
          <a:p>
            <a:r>
              <a:rPr lang="en-US" sz="2000" dirty="0" smtClean="0">
                <a:sym typeface="Wingdings"/>
              </a:rPr>
              <a:t>This is because </a:t>
            </a:r>
            <a:r>
              <a:rPr lang="en-US" sz="2000" dirty="0" smtClean="0">
                <a:sym typeface="Wingdings"/>
              </a:rPr>
              <a:t>you typically use </a:t>
            </a:r>
            <a:r>
              <a:rPr lang="en-US" sz="2000" dirty="0" smtClean="0">
                <a:sym typeface="Wingdings"/>
              </a:rPr>
              <a:t>an existing spout (Kafka spout, </a:t>
            </a:r>
            <a:r>
              <a:rPr lang="en-US" sz="2000" dirty="0" err="1" smtClean="0">
                <a:sym typeface="Wingdings"/>
              </a:rPr>
              <a:t>Redis</a:t>
            </a:r>
            <a:r>
              <a:rPr lang="en-US" sz="2000" dirty="0" smtClean="0">
                <a:sym typeface="Wingdings"/>
              </a:rPr>
              <a:t> spout, </a:t>
            </a:r>
            <a:r>
              <a:rPr lang="en-US" sz="2000" dirty="0" err="1" smtClean="0">
                <a:sym typeface="Wingdings"/>
              </a:rPr>
              <a:t>etc</a:t>
            </a:r>
            <a:r>
              <a:rPr lang="en-US" sz="2000" dirty="0" smtClean="0">
                <a:sym typeface="Wingdings"/>
              </a:rPr>
              <a:t>).  But you will definitely implement your own </a:t>
            </a:r>
            <a:r>
              <a:rPr lang="en-US" sz="2000" b="1" dirty="0" smtClean="0">
                <a:sym typeface="Wingdings"/>
              </a:rPr>
              <a:t>bolts</a:t>
            </a:r>
            <a:r>
              <a:rPr lang="en-US" sz="2000" dirty="0" smtClean="0">
                <a:sym typeface="Wingdings"/>
              </a:rPr>
              <a:t>.</a:t>
            </a:r>
            <a:endParaRPr lang="en-US" sz="18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77</a:t>
            </a:fld>
            <a:endParaRPr lang="en-US" dirty="0"/>
          </a:p>
        </p:txBody>
      </p:sp>
    </p:spTree>
    <p:extLst>
      <p:ext uri="{BB962C8B-B14F-4D97-AF65-F5344CB8AC3E}">
        <p14:creationId xmlns:p14="http://schemas.microsoft.com/office/powerpoint/2010/main" val="60192425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bolt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Storm is polyglot – but in this workshop we focus on JVM </a:t>
            </a:r>
            <a:r>
              <a:rPr lang="en-US" sz="2000" dirty="0" smtClean="0">
                <a:sym typeface="Wingdings"/>
              </a:rPr>
              <a:t>languages.</a:t>
            </a:r>
            <a:endParaRPr lang="en-US" sz="2000" dirty="0" smtClean="0">
              <a:sym typeface="Wingdings"/>
            </a:endParaRPr>
          </a:p>
          <a:p>
            <a:r>
              <a:rPr lang="en-US" sz="2000" dirty="0" smtClean="0">
                <a:sym typeface="Wingdings"/>
              </a:rPr>
              <a:t>Two main options for JVM users:</a:t>
            </a:r>
          </a:p>
          <a:p>
            <a:pPr lvl="1"/>
            <a:r>
              <a:rPr lang="en-US" sz="1800" dirty="0" smtClean="0">
                <a:sym typeface="Wingdings"/>
              </a:rPr>
              <a:t>Implement the </a:t>
            </a:r>
            <a:r>
              <a:rPr lang="en-US" sz="1800" dirty="0" err="1" smtClean="0">
                <a:hlinkClick r:id="rId2"/>
              </a:rPr>
              <a:t>IRichBolt</a:t>
            </a:r>
            <a:r>
              <a:rPr lang="en-US" sz="1800" dirty="0" smtClean="0"/>
              <a:t> or </a:t>
            </a:r>
            <a:r>
              <a:rPr lang="en-US" sz="1800" dirty="0" err="1" smtClean="0">
                <a:hlinkClick r:id="rId3"/>
              </a:rPr>
              <a:t>IBasicBolt</a:t>
            </a:r>
            <a:r>
              <a:rPr lang="en-US" sz="1800" dirty="0" smtClean="0"/>
              <a:t> interfaces</a:t>
            </a:r>
            <a:endParaRPr lang="en-US" sz="1800" dirty="0" smtClean="0">
              <a:sym typeface="Wingdings"/>
            </a:endParaRPr>
          </a:p>
          <a:p>
            <a:pPr lvl="1"/>
            <a:r>
              <a:rPr lang="en-US" sz="1800" dirty="0" smtClean="0">
                <a:sym typeface="Wingdings"/>
              </a:rPr>
              <a:t>Extend the </a:t>
            </a:r>
            <a:r>
              <a:rPr lang="en-US" sz="1800" dirty="0" err="1" smtClean="0">
                <a:hlinkClick r:id="rId4"/>
              </a:rPr>
              <a:t>BaseRichBolt</a:t>
            </a:r>
            <a:r>
              <a:rPr lang="en-US" sz="1800" dirty="0" smtClean="0"/>
              <a:t> or </a:t>
            </a:r>
            <a:r>
              <a:rPr lang="en-US" sz="1800" dirty="0" err="1" smtClean="0">
                <a:hlinkClick r:id="rId5"/>
              </a:rPr>
              <a:t>BaseBasicBolt</a:t>
            </a:r>
            <a:r>
              <a:rPr lang="en-US" sz="1800" dirty="0" smtClean="0"/>
              <a:t> abstract classes</a:t>
            </a:r>
            <a:endParaRPr lang="en-US" sz="1800" dirty="0" smtClean="0">
              <a:sym typeface="Wingdings"/>
            </a:endParaRPr>
          </a:p>
          <a:p>
            <a:endParaRPr lang="en-US" sz="2000" dirty="0" smtClean="0">
              <a:latin typeface="Consolas"/>
              <a:cs typeface="Consolas"/>
            </a:endParaRPr>
          </a:p>
          <a:p>
            <a:r>
              <a:rPr lang="en-US" sz="2000" dirty="0" err="1" smtClean="0">
                <a:latin typeface="Consolas"/>
                <a:cs typeface="Consolas"/>
              </a:rPr>
              <a:t>BaseRichBolt</a:t>
            </a:r>
            <a:endParaRPr lang="en-US" sz="2000" dirty="0" smtClean="0">
              <a:latin typeface="Consolas"/>
              <a:cs typeface="Consolas"/>
            </a:endParaRPr>
          </a:p>
          <a:p>
            <a:pPr lvl="1"/>
            <a:r>
              <a:rPr lang="en-US" sz="1800" dirty="0" smtClean="0">
                <a:sym typeface="Wingdings"/>
              </a:rPr>
              <a:t>You must – and are able to – manually </a:t>
            </a:r>
            <a:r>
              <a:rPr lang="en-US" sz="1800" dirty="0" err="1">
                <a:latin typeface="Consolas"/>
                <a:cs typeface="Consolas"/>
                <a:sym typeface="Wingdings"/>
              </a:rPr>
              <a:t>ack</a:t>
            </a:r>
            <a:r>
              <a:rPr lang="en-US" sz="1800" dirty="0">
                <a:latin typeface="Consolas"/>
                <a:cs typeface="Consolas"/>
                <a:sym typeface="Wingdings"/>
              </a:rPr>
              <a:t>() </a:t>
            </a:r>
            <a:r>
              <a:rPr lang="en-US" sz="1800" dirty="0" smtClean="0">
                <a:sym typeface="Wingdings"/>
              </a:rPr>
              <a:t>an incoming tuple.</a:t>
            </a:r>
          </a:p>
          <a:p>
            <a:pPr lvl="1"/>
            <a:r>
              <a:rPr lang="en-US" sz="1800" dirty="0" smtClean="0">
                <a:sym typeface="Wingdings"/>
              </a:rPr>
              <a:t>Can be used to delay </a:t>
            </a:r>
            <a:r>
              <a:rPr lang="en-US" sz="1800" dirty="0" err="1" smtClean="0">
                <a:sym typeface="Wingdings"/>
              </a:rPr>
              <a:t>acking</a:t>
            </a:r>
            <a:r>
              <a:rPr lang="en-US" sz="1800" dirty="0" smtClean="0">
                <a:sym typeface="Wingdings"/>
              </a:rPr>
              <a:t> a tuple, e.g. for algorithms that need to work across multiple incoming tuples.</a:t>
            </a:r>
          </a:p>
          <a:p>
            <a:r>
              <a:rPr lang="en-US" sz="2000" dirty="0" err="1" smtClean="0">
                <a:latin typeface="Consolas"/>
                <a:cs typeface="Consolas"/>
              </a:rPr>
              <a:t>BaseBasicBolt</a:t>
            </a:r>
            <a:endParaRPr lang="en-US" sz="2000" dirty="0" smtClean="0">
              <a:latin typeface="Consolas"/>
              <a:cs typeface="Consolas"/>
            </a:endParaRPr>
          </a:p>
          <a:p>
            <a:pPr lvl="1"/>
            <a:r>
              <a:rPr lang="en-US" sz="1800" dirty="0" smtClean="0">
                <a:sym typeface="Wingdings"/>
              </a:rPr>
              <a:t>Auto-</a:t>
            </a:r>
            <a:r>
              <a:rPr lang="en-US" sz="1800" dirty="0" err="1" smtClean="0">
                <a:sym typeface="Wingdings"/>
              </a:rPr>
              <a:t>acks</a:t>
            </a:r>
            <a:r>
              <a:rPr lang="en-US" sz="1800" dirty="0" smtClean="0">
                <a:sym typeface="Wingdings"/>
              </a:rPr>
              <a:t> the incoming tuple at the end of its </a:t>
            </a:r>
            <a:r>
              <a:rPr lang="en-US" sz="1800" dirty="0" smtClean="0">
                <a:latin typeface="Consolas"/>
                <a:cs typeface="Consolas"/>
                <a:sym typeface="Wingdings"/>
              </a:rPr>
              <a:t>execute()</a:t>
            </a:r>
            <a:r>
              <a:rPr lang="en-US" sz="1800" dirty="0" smtClean="0">
                <a:sym typeface="Wingdings"/>
              </a:rPr>
              <a:t> method.</a:t>
            </a:r>
          </a:p>
          <a:p>
            <a:pPr lvl="1"/>
            <a:r>
              <a:rPr lang="en-US" sz="1800" dirty="0" smtClean="0">
                <a:sym typeface="Wingdings"/>
              </a:rPr>
              <a:t>These bolts are typically simple functions or filters.</a:t>
            </a:r>
          </a:p>
          <a:p>
            <a:pPr lvl="1"/>
            <a:endParaRPr lang="en-US" sz="18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78</a:t>
            </a:fld>
            <a:endParaRPr lang="en-US" dirty="0"/>
          </a:p>
        </p:txBody>
      </p:sp>
    </p:spTree>
    <p:extLst>
      <p:ext uri="{BB962C8B-B14F-4D97-AF65-F5344CB8AC3E}">
        <p14:creationId xmlns:p14="http://schemas.microsoft.com/office/powerpoint/2010/main" val="2280003084"/>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a:rPr>
              <a:t>Extending </a:t>
            </a:r>
            <a:r>
              <a:rPr lang="en-US" dirty="0" err="1">
                <a:latin typeface="Consolas"/>
                <a:cs typeface="Consolas"/>
              </a:rPr>
              <a:t>BaseRichBolt</a:t>
            </a:r>
            <a:endParaRPr lang="en-US" dirty="0">
              <a:latin typeface="Consolas"/>
              <a:cs typeface="Consolas"/>
            </a:endParaRPr>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Let’s re-use our previous example bolt.</a:t>
            </a:r>
            <a:endParaRPr lang="en-US" sz="2000" dirty="0" smtClean="0">
              <a:latin typeface="Consolas"/>
              <a:cs typeface="Consola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79</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5" y="3150709"/>
            <a:ext cx="7341688" cy="318377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3772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07C8B75-4858-41E6-BEC3-A0853FA4AC5B}" type="slidenum">
              <a:rPr lang="en-US" smtClean="0"/>
              <a:pPr/>
              <a:t>8</a:t>
            </a:fld>
            <a:endParaRPr lang="en-US" dirty="0"/>
          </a:p>
        </p:txBody>
      </p:sp>
      <p:pic>
        <p:nvPicPr>
          <p:cNvPr id="5" name="Picture 2" descr="http://www.rigsofrods.com/images/imported/2012/11/nutshell-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15308" y="2390775"/>
            <a:ext cx="490537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fastcoexist.com/multisite_files/coexist/imagecache/960/poster/2012/12/1681094-poster-1280-avetec-tornado.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7672" r="30687" b="20936"/>
          <a:stretch/>
        </p:blipFill>
        <p:spPr bwMode="auto">
          <a:xfrm>
            <a:off x="3886200" y="2133600"/>
            <a:ext cx="1469769" cy="1571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04404" y="982496"/>
            <a:ext cx="5316279" cy="707886"/>
          </a:xfrm>
          <a:prstGeom prst="rect">
            <a:avLst/>
          </a:prstGeom>
          <a:noFill/>
        </p:spPr>
        <p:txBody>
          <a:bodyPr wrap="none" rtlCol="0">
            <a:spAutoFit/>
          </a:bodyPr>
          <a:lstStyle/>
          <a:p>
            <a:r>
              <a:rPr lang="en-US" sz="4000" dirty="0" smtClean="0"/>
              <a:t>“A Storm in a </a:t>
            </a:r>
            <a:r>
              <a:rPr lang="en-US" sz="4000" dirty="0"/>
              <a:t>N</a:t>
            </a:r>
            <a:r>
              <a:rPr lang="en-US" sz="4000" dirty="0" smtClean="0"/>
              <a:t>utshell”</a:t>
            </a:r>
          </a:p>
        </p:txBody>
      </p:sp>
    </p:spTree>
    <p:extLst>
      <p:ext uri="{BB962C8B-B14F-4D97-AF65-F5344CB8AC3E}">
        <p14:creationId xmlns:p14="http://schemas.microsoft.com/office/powerpoint/2010/main" val="148998619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a:rPr>
              <a:t>Extending </a:t>
            </a:r>
            <a:r>
              <a:rPr lang="en-US" dirty="0" err="1">
                <a:latin typeface="Consolas"/>
                <a:cs typeface="Consolas"/>
              </a:rPr>
              <a:t>BaseRichBolt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b="1" dirty="0">
                <a:latin typeface="Consolas"/>
                <a:cs typeface="Consolas"/>
                <a:sym typeface="Wingdings"/>
              </a:rPr>
              <a:t>execute()</a:t>
            </a:r>
            <a:r>
              <a:rPr lang="en-US" sz="2000" b="1" dirty="0">
                <a:sym typeface="Wingdings"/>
              </a:rPr>
              <a:t> </a:t>
            </a:r>
            <a:r>
              <a:rPr lang="en-US" sz="2000" dirty="0">
                <a:sym typeface="Wingdings"/>
              </a:rPr>
              <a:t>is the heart of the bolt</a:t>
            </a:r>
            <a:r>
              <a:rPr lang="en-US" sz="2000" dirty="0" smtClean="0">
                <a:sym typeface="Wingdings"/>
              </a:rPr>
              <a:t>.</a:t>
            </a:r>
          </a:p>
          <a:p>
            <a:r>
              <a:rPr lang="en-US" sz="2000" dirty="0" smtClean="0">
                <a:sym typeface="Wingdings"/>
              </a:rPr>
              <a:t>This </a:t>
            </a:r>
            <a:r>
              <a:rPr lang="en-US" sz="2000" dirty="0">
                <a:sym typeface="Wingdings"/>
              </a:rPr>
              <a:t>is where you will focus most of your attention when implementing</a:t>
            </a:r>
            <a:br>
              <a:rPr lang="en-US" sz="2000" dirty="0">
                <a:sym typeface="Wingdings"/>
              </a:rPr>
            </a:br>
            <a:r>
              <a:rPr lang="en-US" sz="2000" dirty="0">
                <a:sym typeface="Wingdings"/>
              </a:rPr>
              <a:t>your bolt or when trying to understand somebody else’s bolt.</a:t>
            </a:r>
          </a:p>
        </p:txBody>
      </p:sp>
      <p:sp>
        <p:nvSpPr>
          <p:cNvPr id="5" name="Slide Number Placeholder 4"/>
          <p:cNvSpPr>
            <a:spLocks noGrp="1"/>
          </p:cNvSpPr>
          <p:nvPr>
            <p:ph type="sldNum" sz="quarter" idx="12"/>
          </p:nvPr>
        </p:nvSpPr>
        <p:spPr/>
        <p:txBody>
          <a:bodyPr/>
          <a:lstStyle/>
          <a:p>
            <a:fld id="{407C8B75-4858-41E6-BEC3-A0853FA4AC5B}" type="slidenum">
              <a:rPr lang="en-US" smtClean="0"/>
              <a:pPr/>
              <a:t>80</a:t>
            </a:fld>
            <a:endParaRPr 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5" y="3150709"/>
            <a:ext cx="7341688" cy="318377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7395" y="4066408"/>
            <a:ext cx="7341688" cy="1362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77995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a:rPr>
              <a:t>Extending </a:t>
            </a:r>
            <a:r>
              <a:rPr lang="en-US" dirty="0" err="1">
                <a:latin typeface="Consolas"/>
                <a:cs typeface="Consolas"/>
              </a:rPr>
              <a:t>BaseRichBolt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b="1" dirty="0" smtClean="0">
                <a:latin typeface="Consolas"/>
                <a:cs typeface="Consolas"/>
                <a:sym typeface="Wingdings"/>
              </a:rPr>
              <a:t>prepare</a:t>
            </a:r>
            <a:r>
              <a:rPr lang="en-US" sz="2000" b="1" dirty="0">
                <a:latin typeface="Consolas"/>
                <a:cs typeface="Consolas"/>
                <a:sym typeface="Wingdings"/>
              </a:rPr>
              <a:t>()</a:t>
            </a:r>
            <a:r>
              <a:rPr lang="en-US" sz="2000" b="1" dirty="0">
                <a:sym typeface="Wingdings"/>
              </a:rPr>
              <a:t> </a:t>
            </a:r>
            <a:r>
              <a:rPr lang="en-US" sz="2000" dirty="0">
                <a:sym typeface="Wingdings"/>
              </a:rPr>
              <a:t>acts as a “second constructor” for the bolt’s class.</a:t>
            </a:r>
          </a:p>
          <a:p>
            <a:r>
              <a:rPr lang="en-US" sz="2000" dirty="0" smtClean="0">
                <a:sym typeface="Wingdings"/>
              </a:rPr>
              <a:t>Because </a:t>
            </a:r>
            <a:r>
              <a:rPr lang="en-US" sz="2000" dirty="0">
                <a:sym typeface="Wingdings"/>
              </a:rPr>
              <a:t>of Storm’s </a:t>
            </a:r>
            <a:r>
              <a:rPr lang="en-US" sz="2000" dirty="0" smtClean="0">
                <a:sym typeface="Wingdings"/>
              </a:rPr>
              <a:t>distributed </a:t>
            </a:r>
            <a:r>
              <a:rPr lang="en-US" sz="2000" dirty="0">
                <a:sym typeface="Wingdings"/>
              </a:rPr>
              <a:t>execution </a:t>
            </a:r>
            <a:r>
              <a:rPr lang="en-US" sz="2000" dirty="0" smtClean="0">
                <a:sym typeface="Wingdings"/>
              </a:rPr>
              <a:t>model and serialization,</a:t>
            </a:r>
            <a:r>
              <a:rPr lang="en-US" sz="2000" dirty="0">
                <a:sym typeface="Wingdings"/>
              </a:rPr>
              <a:t/>
            </a:r>
            <a:br>
              <a:rPr lang="en-US" sz="2000" dirty="0">
                <a:sym typeface="Wingdings"/>
              </a:rPr>
            </a:br>
            <a:r>
              <a:rPr lang="en-US" sz="2000" dirty="0">
                <a:sym typeface="Wingdings"/>
              </a:rPr>
              <a:t>prepare() is often needed to fully initialize the bolt on the target </a:t>
            </a:r>
            <a:r>
              <a:rPr lang="en-US" sz="2000" dirty="0" smtClean="0">
                <a:sym typeface="Wingdings"/>
              </a:rPr>
              <a:t>JVM.</a:t>
            </a:r>
            <a:endParaRPr lang="en-US" sz="20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81</a:t>
            </a:fld>
            <a:endParaRPr 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5" y="3150709"/>
            <a:ext cx="7341688" cy="318377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7395" y="3154675"/>
            <a:ext cx="7341688" cy="798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182427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a:rPr>
              <a:t>Extending </a:t>
            </a:r>
            <a:r>
              <a:rPr lang="en-US" dirty="0" err="1">
                <a:latin typeface="Consolas"/>
                <a:cs typeface="Consolas"/>
              </a:rPr>
              <a:t>BaseRichBolt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b="1" dirty="0" err="1" smtClean="0">
                <a:latin typeface="Consolas"/>
                <a:cs typeface="Consolas"/>
                <a:sym typeface="Wingdings"/>
              </a:rPr>
              <a:t>declareOutputFields</a:t>
            </a:r>
            <a:r>
              <a:rPr lang="en-US" sz="2000" b="1" dirty="0">
                <a:latin typeface="Consolas"/>
                <a:cs typeface="Consolas"/>
                <a:sym typeface="Wingdings"/>
              </a:rPr>
              <a:t>()</a:t>
            </a:r>
            <a:r>
              <a:rPr lang="en-US" sz="2000" dirty="0">
                <a:sym typeface="Wingdings"/>
              </a:rPr>
              <a:t> tells downstream bolts about this bolt’s </a:t>
            </a:r>
            <a:r>
              <a:rPr lang="en-US" sz="2000" dirty="0" smtClean="0">
                <a:sym typeface="Wingdings"/>
              </a:rPr>
              <a:t>output.  What </a:t>
            </a:r>
            <a:r>
              <a:rPr lang="en-US" sz="2000" dirty="0">
                <a:sym typeface="Wingdings"/>
              </a:rPr>
              <a:t>you declare must match what you actually emit().</a:t>
            </a:r>
          </a:p>
          <a:p>
            <a:pPr lvl="1"/>
            <a:r>
              <a:rPr lang="en-US" sz="1600" dirty="0" smtClean="0">
                <a:sym typeface="Wingdings"/>
              </a:rPr>
              <a:t>You </a:t>
            </a:r>
            <a:r>
              <a:rPr lang="en-US" sz="1600" dirty="0">
                <a:sym typeface="Wingdings"/>
              </a:rPr>
              <a:t>will use this information in downstream bolts to “extract” the data</a:t>
            </a:r>
            <a:br>
              <a:rPr lang="en-US" sz="1600" dirty="0">
                <a:sym typeface="Wingdings"/>
              </a:rPr>
            </a:br>
            <a:r>
              <a:rPr lang="en-US" sz="1600" dirty="0">
                <a:sym typeface="Wingdings"/>
              </a:rPr>
              <a:t>from the emitted tuples.</a:t>
            </a:r>
          </a:p>
          <a:p>
            <a:pPr lvl="1"/>
            <a:r>
              <a:rPr lang="en-US" sz="1600" dirty="0" smtClean="0">
                <a:sym typeface="Wingdings"/>
              </a:rPr>
              <a:t>If </a:t>
            </a:r>
            <a:r>
              <a:rPr lang="en-US" sz="1600" dirty="0">
                <a:sym typeface="Wingdings"/>
              </a:rPr>
              <a:t>your bolt only performs side effects (e.g. talk to a DB) but does not emit</a:t>
            </a:r>
            <a:br>
              <a:rPr lang="en-US" sz="1600" dirty="0">
                <a:sym typeface="Wingdings"/>
              </a:rPr>
            </a:br>
            <a:r>
              <a:rPr lang="en-US" sz="1600" dirty="0">
                <a:sym typeface="Wingdings"/>
              </a:rPr>
              <a:t>an actual tuple, override this method with an empty </a:t>
            </a:r>
            <a:r>
              <a:rPr lang="en-US" sz="1600" dirty="0">
                <a:latin typeface="Consolas"/>
                <a:cs typeface="Consolas"/>
                <a:sym typeface="Wingdings"/>
              </a:rPr>
              <a:t>{</a:t>
            </a:r>
            <a:r>
              <a:rPr lang="en-US" sz="1600" dirty="0" smtClean="0">
                <a:latin typeface="Consolas"/>
                <a:cs typeface="Consolas"/>
                <a:sym typeface="Wingdings"/>
              </a:rPr>
              <a:t>}</a:t>
            </a:r>
            <a:r>
              <a:rPr lang="en-US" sz="1600" dirty="0" smtClean="0">
                <a:sym typeface="Wingdings"/>
              </a:rPr>
              <a:t> method</a:t>
            </a:r>
            <a:r>
              <a:rPr lang="en-US" sz="1600" dirty="0">
                <a:sym typeface="Wingdings"/>
              </a:rPr>
              <a:t>.</a:t>
            </a:r>
          </a:p>
          <a:p>
            <a:endParaRPr lang="en-US" sz="20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82</a:t>
            </a:fld>
            <a:endParaRPr 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5" y="3150709"/>
            <a:ext cx="7341688" cy="318377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7395" y="5519234"/>
            <a:ext cx="7341688" cy="798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98978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spout/bolt gotchas</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err="1">
                <a:latin typeface="Consolas"/>
                <a:cs typeface="Consolas"/>
                <a:sym typeface="Wingdings"/>
              </a:rPr>
              <a:t>NotSerializableException</a:t>
            </a:r>
            <a:r>
              <a:rPr lang="en-US" sz="2000" dirty="0">
                <a:sym typeface="Wingdings"/>
              </a:rPr>
              <a:t> </a:t>
            </a:r>
            <a:r>
              <a:rPr lang="en-US" sz="2000" dirty="0" smtClean="0">
                <a:sym typeface="Wingdings"/>
              </a:rPr>
              <a:t>at run-time of your topology</a:t>
            </a:r>
          </a:p>
          <a:p>
            <a:pPr lvl="1"/>
            <a:r>
              <a:rPr lang="en-US" sz="1800" dirty="0">
                <a:sym typeface="Wingdings"/>
              </a:rPr>
              <a:t>Typically you will run into this because your bolt has fields (instance or class members) that are not </a:t>
            </a:r>
            <a:r>
              <a:rPr lang="en-US" sz="1800" dirty="0" err="1">
                <a:sym typeface="Wingdings"/>
              </a:rPr>
              <a:t>serializable</a:t>
            </a:r>
            <a:r>
              <a:rPr lang="en-US" sz="1800" dirty="0">
                <a:sym typeface="Wingdings"/>
              </a:rPr>
              <a:t>.  This recursively applies to each field.</a:t>
            </a:r>
          </a:p>
          <a:p>
            <a:pPr lvl="1"/>
            <a:r>
              <a:rPr lang="en-US" sz="1800" dirty="0" smtClean="0">
                <a:sym typeface="Wingdings"/>
              </a:rPr>
              <a:t>The root cause is Storm’s distributed execution model and serialization:  Storm code will be shipped – first serialized and then </a:t>
            </a:r>
            <a:r>
              <a:rPr lang="en-US" sz="1800" dirty="0" err="1" smtClean="0">
                <a:sym typeface="Wingdings"/>
              </a:rPr>
              <a:t>deserialized</a:t>
            </a:r>
            <a:r>
              <a:rPr lang="en-US" sz="1800" dirty="0" smtClean="0">
                <a:sym typeface="Wingdings"/>
              </a:rPr>
              <a:t> – to a different machine/JVM, and then executed. (see docs for details)</a:t>
            </a:r>
          </a:p>
          <a:p>
            <a:pPr lvl="1"/>
            <a:r>
              <a:rPr lang="en-US" sz="1800" dirty="0" smtClean="0">
                <a:sym typeface="Wingdings"/>
              </a:rPr>
              <a:t>How to fix?</a:t>
            </a:r>
          </a:p>
          <a:p>
            <a:pPr lvl="2"/>
            <a:r>
              <a:rPr lang="en-US" sz="1600" dirty="0" smtClean="0">
                <a:sym typeface="Wingdings"/>
              </a:rPr>
              <a:t>Solution 1: Make the culprit class </a:t>
            </a:r>
            <a:r>
              <a:rPr lang="en-US" sz="1600" dirty="0" err="1" smtClean="0">
                <a:sym typeface="Wingdings"/>
              </a:rPr>
              <a:t>serializable</a:t>
            </a:r>
            <a:r>
              <a:rPr lang="en-US" sz="1600" dirty="0" smtClean="0">
                <a:sym typeface="Wingdings"/>
              </a:rPr>
              <a:t>, if possible.</a:t>
            </a:r>
          </a:p>
          <a:p>
            <a:pPr lvl="2"/>
            <a:r>
              <a:rPr lang="en-US" sz="1600" dirty="0" smtClean="0">
                <a:sym typeface="Wingdings"/>
              </a:rPr>
              <a:t>Solution 2: Register a custom Kryo serializer for the class.</a:t>
            </a:r>
          </a:p>
          <a:p>
            <a:pPr lvl="2"/>
            <a:r>
              <a:rPr lang="en-US" sz="1600" dirty="0" smtClean="0">
                <a:sym typeface="Wingdings"/>
              </a:rPr>
              <a:t>Solution 3a (Java): Make the field </a:t>
            </a:r>
            <a:r>
              <a:rPr lang="en-US" sz="1600" dirty="0" smtClean="0">
                <a:latin typeface="Consolas"/>
                <a:cs typeface="Consolas"/>
                <a:sym typeface="Wingdings"/>
              </a:rPr>
              <a:t>transient</a:t>
            </a:r>
            <a:r>
              <a:rPr lang="en-US" sz="1600" dirty="0" smtClean="0">
                <a:sym typeface="Wingdings"/>
              </a:rPr>
              <a:t>. If needed, initialize it in </a:t>
            </a:r>
            <a:r>
              <a:rPr lang="en-US" sz="1600" dirty="0" smtClean="0">
                <a:latin typeface="Consolas"/>
                <a:cs typeface="Consolas"/>
                <a:sym typeface="Wingdings"/>
              </a:rPr>
              <a:t>prepare()</a:t>
            </a:r>
            <a:r>
              <a:rPr lang="en-US" sz="1600" dirty="0" smtClean="0">
                <a:sym typeface="Wingdings"/>
              </a:rPr>
              <a:t>.</a:t>
            </a:r>
          </a:p>
          <a:p>
            <a:pPr lvl="2"/>
            <a:r>
              <a:rPr lang="en-US" sz="1600" dirty="0" smtClean="0">
                <a:sym typeface="Wingdings"/>
              </a:rPr>
              <a:t>Solution 3b (Scala): Make the field </a:t>
            </a:r>
            <a:r>
              <a:rPr lang="en-US" sz="1600" dirty="0" smtClean="0">
                <a:latin typeface="Consolas"/>
                <a:cs typeface="Consolas"/>
                <a:sym typeface="Wingdings"/>
              </a:rPr>
              <a:t>@transient lazy </a:t>
            </a:r>
            <a:r>
              <a:rPr lang="en-US" sz="1600" dirty="0" err="1" smtClean="0">
                <a:latin typeface="Consolas"/>
                <a:cs typeface="Consolas"/>
                <a:sym typeface="Wingdings"/>
              </a:rPr>
              <a:t>val</a:t>
            </a:r>
            <a:r>
              <a:rPr lang="en-US" sz="1600" dirty="0" smtClean="0">
                <a:sym typeface="Wingdings"/>
              </a:rPr>
              <a:t> (Scala). If needed, turn it into a </a:t>
            </a:r>
            <a:r>
              <a:rPr lang="en-US" sz="1600" dirty="0" err="1" smtClean="0">
                <a:latin typeface="Consolas"/>
                <a:cs typeface="Consolas"/>
                <a:sym typeface="Wingdings"/>
              </a:rPr>
              <a:t>var</a:t>
            </a:r>
            <a:r>
              <a:rPr lang="en-US" sz="1600" dirty="0" smtClean="0">
                <a:sym typeface="Wingdings"/>
              </a:rPr>
              <a:t> and initialize it in in </a:t>
            </a:r>
            <a:r>
              <a:rPr lang="en-US" sz="1600" dirty="0" smtClean="0">
                <a:latin typeface="Consolas"/>
                <a:cs typeface="Consolas"/>
                <a:sym typeface="Wingdings"/>
              </a:rPr>
              <a:t>prepare()</a:t>
            </a:r>
            <a:r>
              <a:rPr lang="en-US" sz="1600" dirty="0" smtClean="0">
                <a:sym typeface="Wingdings"/>
              </a:rPr>
              <a:t>.</a:t>
            </a:r>
          </a:p>
          <a:p>
            <a:pPr lvl="3"/>
            <a:r>
              <a:rPr lang="en-US" sz="1400" dirty="0" smtClean="0">
                <a:sym typeface="Wingdings"/>
              </a:rPr>
              <a:t>For example, the </a:t>
            </a:r>
            <a:r>
              <a:rPr lang="en-US" sz="1400" dirty="0" err="1" smtClean="0">
                <a:latin typeface="Consolas"/>
                <a:cs typeface="Consolas"/>
                <a:sym typeface="Wingdings"/>
              </a:rPr>
              <a:t>var</a:t>
            </a:r>
            <a:r>
              <a:rPr lang="en-US" sz="1400" dirty="0" smtClean="0">
                <a:latin typeface="Consolas"/>
                <a:cs typeface="Consolas"/>
                <a:sym typeface="Wingdings"/>
              </a:rPr>
              <a:t>/prepare()</a:t>
            </a:r>
            <a:r>
              <a:rPr lang="en-US" sz="1400" dirty="0" smtClean="0">
                <a:sym typeface="Wingdings"/>
              </a:rPr>
              <a:t> approach may be needed if you use the factory pattern to create a specific type of a collaborator within a bolt.  Factories come in handy to make the code testable.  See </a:t>
            </a:r>
            <a:r>
              <a:rPr lang="en-US" sz="1400" dirty="0" err="1" smtClean="0">
                <a:sym typeface="Wingdings"/>
                <a:hlinkClick r:id="rId2"/>
              </a:rPr>
              <a:t>AvroKafkaSinkBolt</a:t>
            </a:r>
            <a:r>
              <a:rPr lang="en-US" sz="1400" dirty="0" smtClean="0">
                <a:sym typeface="Wingdings"/>
              </a:rPr>
              <a:t> in </a:t>
            </a:r>
            <a:r>
              <a:rPr lang="en-US" sz="1400" dirty="0" err="1" smtClean="0">
                <a:sym typeface="Wingdings"/>
              </a:rPr>
              <a:t>kafka</a:t>
            </a:r>
            <a:r>
              <a:rPr lang="en-US" sz="1400" dirty="0" smtClean="0">
                <a:sym typeface="Wingdings"/>
              </a:rPr>
              <a:t>-storm-starter for such a case.</a:t>
            </a:r>
          </a:p>
          <a:p>
            <a:pPr lvl="3"/>
            <a:endParaRPr lang="en-US" sz="14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83</a:t>
            </a:fld>
            <a:endParaRPr lang="en-US" dirty="0"/>
          </a:p>
        </p:txBody>
      </p:sp>
    </p:spTree>
    <p:extLst>
      <p:ext uri="{BB962C8B-B14F-4D97-AF65-F5344CB8AC3E}">
        <p14:creationId xmlns:p14="http://schemas.microsoft.com/office/powerpoint/2010/main" val="296469656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spout/bolt gotchas</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Tick tuples are configured </a:t>
            </a:r>
            <a:r>
              <a:rPr lang="en-US" sz="2000" i="1" dirty="0" smtClean="0">
                <a:sym typeface="Wingdings"/>
              </a:rPr>
              <a:t>per-component</a:t>
            </a:r>
            <a:r>
              <a:rPr lang="en-US" sz="2000" dirty="0" smtClean="0">
                <a:sym typeface="Wingdings"/>
              </a:rPr>
              <a:t>, i.e. per bolt</a:t>
            </a:r>
          </a:p>
          <a:p>
            <a:pPr lvl="1"/>
            <a:r>
              <a:rPr lang="en-US" sz="1600" dirty="0" smtClean="0">
                <a:sym typeface="Wingdings"/>
              </a:rPr>
              <a:t>Idiomatic approach to </a:t>
            </a:r>
            <a:r>
              <a:rPr lang="en-US" sz="1600" dirty="0">
                <a:sym typeface="Wingdings"/>
              </a:rPr>
              <a:t>trigger periodic activities in your bolts: “Every </a:t>
            </a:r>
            <a:r>
              <a:rPr lang="en-US" sz="1600" dirty="0" smtClean="0">
                <a:sym typeface="Wingdings"/>
              </a:rPr>
              <a:t>10s do </a:t>
            </a:r>
            <a:r>
              <a:rPr lang="en-US" sz="1600" dirty="0">
                <a:sym typeface="Wingdings"/>
              </a:rPr>
              <a:t>XYZ.</a:t>
            </a:r>
            <a:r>
              <a:rPr lang="en-US" sz="1600" dirty="0" smtClean="0">
                <a:sym typeface="Wingdings"/>
              </a:rPr>
              <a:t>”</a:t>
            </a:r>
          </a:p>
          <a:p>
            <a:pPr lvl="1"/>
            <a:r>
              <a:rPr lang="en-US" sz="1600" dirty="0" smtClean="0">
                <a:sym typeface="Wingdings"/>
              </a:rPr>
              <a:t>Don't configure them per-topology as this will throw a </a:t>
            </a:r>
            <a:r>
              <a:rPr lang="en-US" sz="1600" dirty="0" err="1" smtClean="0">
                <a:latin typeface="Consolas"/>
                <a:cs typeface="Consolas"/>
                <a:sym typeface="Wingdings"/>
              </a:rPr>
              <a:t>RuntimeException</a:t>
            </a:r>
            <a:r>
              <a:rPr lang="en-US" sz="1600" dirty="0" smtClean="0">
                <a:sym typeface="Wingdings"/>
              </a:rPr>
              <a:t>.</a:t>
            </a:r>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smtClean="0">
              <a:sym typeface="Wingdings"/>
            </a:endParaRPr>
          </a:p>
          <a:p>
            <a:pPr lvl="1"/>
            <a:endParaRPr lang="en-US" sz="1600" dirty="0">
              <a:sym typeface="Wingdings"/>
            </a:endParaRPr>
          </a:p>
          <a:p>
            <a:r>
              <a:rPr lang="en-US" sz="2000" dirty="0" smtClean="0">
                <a:sym typeface="Wingdings"/>
              </a:rPr>
              <a:t>Tick tuples are not 100% guaranteed to arrive </a:t>
            </a:r>
            <a:r>
              <a:rPr lang="en-US" sz="2000" i="1" dirty="0" smtClean="0">
                <a:sym typeface="Wingdings"/>
              </a:rPr>
              <a:t>in time</a:t>
            </a:r>
          </a:p>
          <a:p>
            <a:pPr lvl="1"/>
            <a:r>
              <a:rPr lang="en-US" sz="1600" dirty="0" smtClean="0">
                <a:sym typeface="Wingdings"/>
              </a:rPr>
              <a:t>They are sent to a bolt just like any other tuples, and will enter the same queues and buffers.  Congestion, for example, may cause tick tuples to arrive too late.</a:t>
            </a:r>
          </a:p>
          <a:p>
            <a:pPr lvl="1"/>
            <a:r>
              <a:rPr lang="en-US" sz="1600" dirty="0" smtClean="0">
                <a:sym typeface="Wingdings"/>
              </a:rPr>
              <a:t>Across different bolts, tick </a:t>
            </a:r>
            <a:r>
              <a:rPr lang="en-US" sz="1600" dirty="0">
                <a:sym typeface="Wingdings"/>
              </a:rPr>
              <a:t>tuples are not guaranteed to arrive at the same </a:t>
            </a:r>
            <a:r>
              <a:rPr lang="en-US" sz="1600" dirty="0" smtClean="0">
                <a:sym typeface="Wingdings"/>
              </a:rPr>
              <a:t>time, </a:t>
            </a:r>
            <a:r>
              <a:rPr lang="en-US" sz="1600" dirty="0">
                <a:sym typeface="Wingdings"/>
              </a:rPr>
              <a:t>even if </a:t>
            </a:r>
            <a:r>
              <a:rPr lang="en-US" sz="1600" dirty="0" smtClean="0">
                <a:sym typeface="Wingdings"/>
              </a:rPr>
              <a:t>the bolts </a:t>
            </a:r>
            <a:r>
              <a:rPr lang="en-US" sz="1600" dirty="0">
                <a:sym typeface="Wingdings"/>
              </a:rPr>
              <a:t>are configured to use the same tick tuple frequency.</a:t>
            </a:r>
          </a:p>
          <a:p>
            <a:pPr lvl="1"/>
            <a:r>
              <a:rPr lang="en-US" sz="1600" dirty="0" smtClean="0">
                <a:sym typeface="Wingdings"/>
              </a:rPr>
              <a:t>Currently, tick tuples for the same bolt will arrive at the same time at the bolt's various task instances.  However, this property is not guaranteed for the future.</a:t>
            </a:r>
          </a:p>
        </p:txBody>
      </p:sp>
      <p:sp>
        <p:nvSpPr>
          <p:cNvPr id="5" name="Slide Number Placeholder 4"/>
          <p:cNvSpPr>
            <a:spLocks noGrp="1"/>
          </p:cNvSpPr>
          <p:nvPr>
            <p:ph type="sldNum" sz="quarter" idx="12"/>
          </p:nvPr>
        </p:nvSpPr>
        <p:spPr/>
        <p:txBody>
          <a:bodyPr/>
          <a:lstStyle/>
          <a:p>
            <a:fld id="{407C8B75-4858-41E6-BEC3-A0853FA4AC5B}" type="slidenum">
              <a:rPr lang="en-US" smtClean="0"/>
              <a:pPr/>
              <a:t>84</a:t>
            </a:fld>
            <a:endParaRPr lang="en-US" dirty="0"/>
          </a:p>
        </p:txBody>
      </p:sp>
      <p:pic>
        <p:nvPicPr>
          <p:cNvPr id="6" name="Picture 5" descr="Screen Shot 2014-07-02 at 11.4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10" y="2258548"/>
            <a:ext cx="4922532" cy="1155814"/>
          </a:xfrm>
          <a:prstGeom prst="rect">
            <a:avLst/>
          </a:prstGeom>
          <a:ln>
            <a:solidFill>
              <a:schemeClr val="bg1">
                <a:lumMod val="75000"/>
              </a:schemeClr>
            </a:solidFill>
          </a:ln>
        </p:spPr>
      </p:pic>
      <p:sp>
        <p:nvSpPr>
          <p:cNvPr id="7" name="TextBox 6"/>
          <p:cNvSpPr txBox="1"/>
          <p:nvPr/>
        </p:nvSpPr>
        <p:spPr>
          <a:xfrm>
            <a:off x="713814" y="6026705"/>
            <a:ext cx="7635424" cy="307777"/>
          </a:xfrm>
          <a:prstGeom prst="rect">
            <a:avLst/>
          </a:prstGeom>
          <a:noFill/>
        </p:spPr>
        <p:txBody>
          <a:bodyPr wrap="none" rtlCol="0">
            <a:spAutoFit/>
          </a:bodyPr>
          <a:lstStyle/>
          <a:p>
            <a:r>
              <a:rPr lang="en-US" sz="1400" dirty="0">
                <a:hlinkClick r:id="rId3"/>
              </a:rPr>
              <a:t>http://www.michael-noll.com/blog/2013/01/18/implementing-real-time-trending-topics-in-storm</a:t>
            </a:r>
            <a:r>
              <a:rPr lang="en-US" sz="1400" dirty="0" smtClean="0">
                <a:hlinkClick r:id="rId3"/>
              </a:rPr>
              <a:t>/</a:t>
            </a:r>
            <a:r>
              <a:rPr lang="en-US" sz="1400" dirty="0" smtClean="0"/>
              <a:t> </a:t>
            </a:r>
          </a:p>
        </p:txBody>
      </p:sp>
    </p:spTree>
    <p:extLst>
      <p:ext uri="{BB962C8B-B14F-4D97-AF65-F5344CB8AC3E}">
        <p14:creationId xmlns:p14="http://schemas.microsoft.com/office/powerpoint/2010/main" val="205691335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spout/bolt gotchas</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When using tick tuples, forgetting to handle them "in a special way"</a:t>
            </a:r>
          </a:p>
          <a:p>
            <a:pPr lvl="1"/>
            <a:r>
              <a:rPr lang="en-US" sz="1600" dirty="0" smtClean="0">
                <a:sym typeface="Wingdings"/>
              </a:rPr>
              <a:t>Trying to run your normal business logic on tick tuples – e.g. extracting a certain data field – will usually only work for normal tuples but fail for a tick tuple.</a:t>
            </a:r>
          </a:p>
          <a:p>
            <a:pPr lvl="1"/>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smtClean="0">
              <a:sym typeface="Wingdings"/>
            </a:endParaRPr>
          </a:p>
          <a:p>
            <a:r>
              <a:rPr lang="en-US" sz="2000" dirty="0">
                <a:sym typeface="Wingdings"/>
              </a:rPr>
              <a:t>When using tick tuples, forgetting to </a:t>
            </a:r>
            <a:r>
              <a:rPr lang="en-US" sz="2000" dirty="0" err="1">
                <a:sym typeface="Wingdings"/>
              </a:rPr>
              <a:t>ack</a:t>
            </a:r>
            <a:r>
              <a:rPr lang="en-US" sz="2000" dirty="0">
                <a:sym typeface="Wingdings"/>
              </a:rPr>
              <a:t>() them</a:t>
            </a:r>
          </a:p>
          <a:p>
            <a:pPr lvl="1"/>
            <a:r>
              <a:rPr lang="en-US" sz="1600" dirty="0">
                <a:sym typeface="Wingdings"/>
              </a:rPr>
              <a:t>Tick tuples must be </a:t>
            </a:r>
            <a:r>
              <a:rPr lang="en-US" sz="1600" dirty="0" err="1">
                <a:sym typeface="Wingdings"/>
              </a:rPr>
              <a:t>acked</a:t>
            </a:r>
            <a:r>
              <a:rPr lang="en-US" sz="1600" dirty="0">
                <a:sym typeface="Wingdings"/>
              </a:rPr>
              <a:t> like any other tuple.</a:t>
            </a:r>
          </a:p>
          <a:p>
            <a:endParaRPr lang="en-US" dirty="0">
              <a:sym typeface="Wingdings"/>
            </a:endParaRPr>
          </a:p>
          <a:p>
            <a:endParaRPr lang="en-US" sz="20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85</a:t>
            </a:fld>
            <a:endParaRPr lang="en-US" dirty="0"/>
          </a:p>
        </p:txBody>
      </p:sp>
      <p:sp>
        <p:nvSpPr>
          <p:cNvPr id="7" name="TextBox 6"/>
          <p:cNvSpPr txBox="1"/>
          <p:nvPr/>
        </p:nvSpPr>
        <p:spPr>
          <a:xfrm>
            <a:off x="713814" y="6026705"/>
            <a:ext cx="7635424" cy="307777"/>
          </a:xfrm>
          <a:prstGeom prst="rect">
            <a:avLst/>
          </a:prstGeom>
          <a:noFill/>
        </p:spPr>
        <p:txBody>
          <a:bodyPr wrap="none" rtlCol="0">
            <a:spAutoFit/>
          </a:bodyPr>
          <a:lstStyle/>
          <a:p>
            <a:r>
              <a:rPr lang="en-US" sz="1400" dirty="0">
                <a:hlinkClick r:id="rId2"/>
              </a:rPr>
              <a:t>http://www.michael-noll.com/blog/2013/01/18/implementing-real-time-trending-topics-in-storm</a:t>
            </a:r>
            <a:r>
              <a:rPr lang="en-US" sz="1400" dirty="0" smtClean="0">
                <a:hlinkClick r:id="rId2"/>
              </a:rPr>
              <a:t>/</a:t>
            </a:r>
            <a:r>
              <a:rPr lang="en-US" sz="1400" dirty="0" smtClean="0"/>
              <a:t> </a:t>
            </a:r>
          </a:p>
        </p:txBody>
      </p:sp>
      <p:pic>
        <p:nvPicPr>
          <p:cNvPr id="8" name="Picture 7" descr="Screen Shot 2014-07-02 at 11.53.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77" y="2252474"/>
            <a:ext cx="5784672" cy="2397840"/>
          </a:xfrm>
          <a:prstGeom prst="rect">
            <a:avLst/>
          </a:prstGeom>
          <a:ln>
            <a:solidFill>
              <a:schemeClr val="bg1">
                <a:lumMod val="75000"/>
              </a:schemeClr>
            </a:solidFill>
          </a:ln>
        </p:spPr>
      </p:pic>
    </p:spTree>
    <p:extLst>
      <p:ext uri="{BB962C8B-B14F-4D97-AF65-F5344CB8AC3E}">
        <p14:creationId xmlns:p14="http://schemas.microsoft.com/office/powerpoint/2010/main" val="312471155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spout/bolt gotchas</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err="1" smtClean="0">
                <a:latin typeface="Consolas"/>
                <a:cs typeface="Consolas"/>
                <a:sym typeface="Wingdings"/>
              </a:rPr>
              <a:t>Outputcollector#emit</a:t>
            </a:r>
            <a:r>
              <a:rPr lang="en-US" sz="2000" dirty="0" smtClean="0">
                <a:latin typeface="Consolas"/>
                <a:cs typeface="Consolas"/>
                <a:sym typeface="Wingdings"/>
              </a:rPr>
              <a:t>()</a:t>
            </a:r>
            <a:r>
              <a:rPr lang="en-US" sz="2000" dirty="0" smtClean="0">
                <a:sym typeface="Wingdings"/>
              </a:rPr>
              <a:t> can only be called from the "original" thread that runs a bolt</a:t>
            </a:r>
          </a:p>
          <a:p>
            <a:pPr lvl="1"/>
            <a:r>
              <a:rPr lang="en-US" sz="1600" dirty="0" smtClean="0">
                <a:sym typeface="Wingdings"/>
              </a:rPr>
              <a:t>You can start additional threads in your bolt, but only the bolt's own thread may call </a:t>
            </a:r>
            <a:r>
              <a:rPr lang="en-US" sz="1600" dirty="0" smtClean="0">
                <a:latin typeface="Consolas"/>
                <a:cs typeface="Consolas"/>
                <a:sym typeface="Wingdings"/>
              </a:rPr>
              <a:t>emit()</a:t>
            </a:r>
            <a:r>
              <a:rPr lang="en-US" sz="1600" dirty="0" smtClean="0">
                <a:sym typeface="Wingdings"/>
              </a:rPr>
              <a:t> on the collector to write output tuples.  If you try to emit tuples from any of the other threads, Storm will throw a </a:t>
            </a:r>
            <a:r>
              <a:rPr lang="en-US" sz="1600" dirty="0" err="1" smtClean="0">
                <a:latin typeface="Consolas"/>
                <a:cs typeface="Consolas"/>
                <a:sym typeface="Wingdings"/>
              </a:rPr>
              <a:t>NullPointerException</a:t>
            </a:r>
            <a:r>
              <a:rPr lang="en-US" sz="1600" dirty="0" smtClean="0">
                <a:sym typeface="Wingdings"/>
              </a:rPr>
              <a:t>.</a:t>
            </a:r>
          </a:p>
          <a:p>
            <a:pPr lvl="2"/>
            <a:r>
              <a:rPr lang="en-US" sz="1400" dirty="0" smtClean="0">
                <a:sym typeface="Wingdings"/>
              </a:rPr>
              <a:t>If you need the additional-threads pattern, use e.g. a thread-safe queue to communicate between the threads and to collect  [pun intended] the output tuples across threads.</a:t>
            </a:r>
          </a:p>
          <a:p>
            <a:pPr lvl="1"/>
            <a:r>
              <a:rPr lang="en-US" sz="1600" dirty="0" smtClean="0">
                <a:sym typeface="Wingdings"/>
              </a:rPr>
              <a:t>This limitation is only relevant for output tuples, i.e. output that you want to send within the Storm framework to downstream consumer bolts.</a:t>
            </a:r>
          </a:p>
          <a:p>
            <a:pPr lvl="1"/>
            <a:r>
              <a:rPr lang="en-US" sz="1600" dirty="0" smtClean="0">
                <a:sym typeface="Wingdings"/>
              </a:rPr>
              <a:t>If you want to write data to (say) Kafka instead – think of this as a side effect of your bolt – then you don't need the </a:t>
            </a:r>
            <a:r>
              <a:rPr lang="en-US" sz="1600" dirty="0" smtClean="0">
                <a:latin typeface="Consolas"/>
                <a:cs typeface="Consolas"/>
                <a:sym typeface="Wingdings"/>
              </a:rPr>
              <a:t>emit()</a:t>
            </a:r>
            <a:r>
              <a:rPr lang="en-US" sz="1600" dirty="0" smtClean="0">
                <a:sym typeface="Wingdings"/>
              </a:rPr>
              <a:t> anyways and can thus write the side-effect output in any way you want, and from any thread.</a:t>
            </a:r>
          </a:p>
          <a:p>
            <a:pPr lvl="1"/>
            <a:endParaRPr lang="en-US" sz="10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86</a:t>
            </a:fld>
            <a:endParaRPr lang="en-US" dirty="0"/>
          </a:p>
        </p:txBody>
      </p:sp>
    </p:spTree>
    <p:extLst>
      <p:ext uri="{BB962C8B-B14F-4D97-AF65-F5344CB8AC3E}">
        <p14:creationId xmlns:p14="http://schemas.microsoft.com/office/powerpoint/2010/main" val="148783367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topology</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When creating a topology you’re essentially defining the DAG – that is, which spouts and bolts to use, and how they interconnect.</a:t>
            </a:r>
          </a:p>
          <a:p>
            <a:pPr lvl="1"/>
            <a:r>
              <a:rPr lang="en-US" sz="1600" dirty="0" err="1" smtClean="0">
                <a:latin typeface="Consolas"/>
                <a:cs typeface="Consolas"/>
                <a:sym typeface="Wingdings"/>
              </a:rPr>
              <a:t>TopologyBuilder#setSpout</a:t>
            </a:r>
            <a:r>
              <a:rPr lang="en-US" sz="1600" dirty="0" smtClean="0">
                <a:latin typeface="Consolas"/>
                <a:cs typeface="Consolas"/>
                <a:sym typeface="Wingdings"/>
              </a:rPr>
              <a:t>() </a:t>
            </a:r>
            <a:r>
              <a:rPr lang="en-US" sz="1600" dirty="0" smtClean="0">
                <a:sym typeface="Wingdings"/>
              </a:rPr>
              <a:t>and </a:t>
            </a:r>
            <a:r>
              <a:rPr lang="en-US" sz="1600" dirty="0" err="1" smtClean="0">
                <a:latin typeface="Consolas"/>
                <a:cs typeface="Consolas"/>
                <a:sym typeface="Wingdings"/>
              </a:rPr>
              <a:t>TopologyBuilder#setBolt</a:t>
            </a:r>
            <a:r>
              <a:rPr lang="en-US" sz="1600" dirty="0" smtClean="0">
                <a:latin typeface="Consolas"/>
                <a:cs typeface="Consolas"/>
                <a:sym typeface="Wingdings"/>
              </a:rPr>
              <a:t>()</a:t>
            </a:r>
          </a:p>
          <a:p>
            <a:pPr lvl="1"/>
            <a:r>
              <a:rPr lang="en-US" sz="1600" dirty="0" smtClean="0">
                <a:sym typeface="Wingdings"/>
              </a:rPr>
              <a:t>Groupings between spouts and bolts, e.g. </a:t>
            </a:r>
            <a:r>
              <a:rPr lang="en-US" sz="1600" dirty="0" err="1" smtClean="0">
                <a:latin typeface="Consolas"/>
                <a:cs typeface="Consolas"/>
                <a:sym typeface="Wingdings"/>
              </a:rPr>
              <a:t>shuffleGrouping</a:t>
            </a:r>
            <a:r>
              <a:rPr lang="en-US" sz="1600" dirty="0" smtClean="0">
                <a:latin typeface="Consolas"/>
                <a:cs typeface="Consolas"/>
                <a:sym typeface="Wingdings"/>
              </a:rPr>
              <a:t>()</a:t>
            </a:r>
            <a:endParaRPr lang="en-US" sz="1600" dirty="0">
              <a:latin typeface="Consolas"/>
              <a:cs typeface="Consolas"/>
              <a:sym typeface="Wingdings"/>
            </a:endParaRPr>
          </a:p>
          <a:p>
            <a:pPr lvl="1"/>
            <a:endParaRPr lang="en-US" sz="16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87</a:t>
            </a:fld>
            <a:endParaRPr lang="en-US" dirty="0"/>
          </a:p>
        </p:txBody>
      </p:sp>
      <p:pic>
        <p:nvPicPr>
          <p:cNvPr id="10" name="Picture 2" descr="Tasks in a topology"/>
          <p:cNvPicPr>
            <a:picLocks noChangeAspect="1" noChangeArrowheads="1"/>
          </p:cNvPicPr>
          <p:nvPr/>
        </p:nvPicPr>
        <p:blipFill>
          <a:blip r:embed="rId2" cstate="print"/>
          <a:srcRect/>
          <a:stretch>
            <a:fillRect/>
          </a:stretch>
        </p:blipFill>
        <p:spPr bwMode="auto">
          <a:xfrm>
            <a:off x="5647983" y="3657600"/>
            <a:ext cx="3254601" cy="2430780"/>
          </a:xfrm>
          <a:prstGeom prst="rect">
            <a:avLst/>
          </a:prstGeom>
          <a:noFill/>
        </p:spPr>
      </p:pic>
      <p:pic>
        <p:nvPicPr>
          <p:cNvPr id="7" name="Picture 6" descr="Screen Shot 2014-07-02 at 08.49.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54" y="3810096"/>
            <a:ext cx="4441867" cy="1520556"/>
          </a:xfrm>
          <a:prstGeom prst="rect">
            <a:avLst/>
          </a:prstGeom>
          <a:ln>
            <a:solidFill>
              <a:schemeClr val="bg1">
                <a:lumMod val="75000"/>
              </a:schemeClr>
            </a:solidFill>
          </a:ln>
        </p:spPr>
      </p:pic>
    </p:spTree>
    <p:extLst>
      <p:ext uri="{BB962C8B-B14F-4D97-AF65-F5344CB8AC3E}">
        <p14:creationId xmlns:p14="http://schemas.microsoft.com/office/powerpoint/2010/main" val="320679668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topology</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You must specify the initial </a:t>
            </a:r>
            <a:r>
              <a:rPr lang="en-US" sz="2000" i="1" dirty="0" smtClean="0">
                <a:sym typeface="Wingdings"/>
              </a:rPr>
              <a:t>parallelism</a:t>
            </a:r>
            <a:r>
              <a:rPr lang="en-US" sz="2000" dirty="0" smtClean="0">
                <a:sym typeface="Wingdings"/>
              </a:rPr>
              <a:t> of the topology.</a:t>
            </a:r>
          </a:p>
          <a:p>
            <a:pPr lvl="1"/>
            <a:r>
              <a:rPr lang="en-US" sz="1800" dirty="0" smtClean="0">
                <a:sym typeface="Wingdings"/>
              </a:rPr>
              <a:t>Crucial for P&amp;S but no rule of thumb.  We talk about tuning later.</a:t>
            </a:r>
          </a:p>
          <a:p>
            <a:pPr lvl="1"/>
            <a:r>
              <a:rPr lang="en-US" sz="1800" dirty="0" smtClean="0">
                <a:sym typeface="Wingdings"/>
              </a:rPr>
              <a:t>You must understand concepts such as workers/executors/tasks.</a:t>
            </a:r>
          </a:p>
          <a:p>
            <a:r>
              <a:rPr lang="en-US" sz="2000" dirty="0" smtClean="0">
                <a:sym typeface="Wingdings"/>
              </a:rPr>
              <a:t>Only some aspects of parallelism can be changed later, i.e. at run-time.</a:t>
            </a:r>
          </a:p>
          <a:p>
            <a:pPr lvl="1"/>
            <a:r>
              <a:rPr lang="en-US" sz="1600" dirty="0" smtClean="0">
                <a:sym typeface="Wingdings"/>
              </a:rPr>
              <a:t>You can change the #executors (threads).</a:t>
            </a:r>
          </a:p>
          <a:p>
            <a:pPr lvl="1"/>
            <a:r>
              <a:rPr lang="en-US" sz="1600" dirty="0" smtClean="0">
                <a:sym typeface="Wingdings"/>
              </a:rPr>
              <a:t>You cannot change #tasks, which remains static</a:t>
            </a:r>
            <a:r>
              <a:rPr lang="en-US" sz="1600" dirty="0">
                <a:sym typeface="Wingdings"/>
              </a:rPr>
              <a:t> </a:t>
            </a:r>
            <a:r>
              <a:rPr lang="en-US" sz="1600" dirty="0" smtClean="0">
                <a:sym typeface="Wingdings"/>
              </a:rPr>
              <a:t>during the topology’s lifetime.</a:t>
            </a:r>
            <a:endParaRPr lang="en-US" sz="16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88</a:t>
            </a:fld>
            <a:endParaRPr lang="en-US" dirty="0"/>
          </a:p>
        </p:txBody>
      </p:sp>
      <p:pic>
        <p:nvPicPr>
          <p:cNvPr id="9" name="Picture 2" descr="Tasks in a topology"/>
          <p:cNvPicPr>
            <a:picLocks noChangeAspect="1" noChangeArrowheads="1"/>
          </p:cNvPicPr>
          <p:nvPr/>
        </p:nvPicPr>
        <p:blipFill>
          <a:blip r:embed="rId2" cstate="print"/>
          <a:srcRect/>
          <a:stretch>
            <a:fillRect/>
          </a:stretch>
        </p:blipFill>
        <p:spPr bwMode="auto">
          <a:xfrm>
            <a:off x="5647983" y="3657600"/>
            <a:ext cx="3254601" cy="2430780"/>
          </a:xfrm>
          <a:prstGeom prst="rect">
            <a:avLst/>
          </a:prstGeom>
          <a:noFill/>
        </p:spPr>
      </p:pic>
      <p:pic>
        <p:nvPicPr>
          <p:cNvPr id="7" name="Picture 6" descr="Screen Shot 2014-07-02 at 08.49.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54" y="3810096"/>
            <a:ext cx="4441867" cy="1520556"/>
          </a:xfrm>
          <a:prstGeom prst="rect">
            <a:avLst/>
          </a:prstGeom>
          <a:ln>
            <a:solidFill>
              <a:schemeClr val="bg1">
                <a:lumMod val="75000"/>
              </a:schemeClr>
            </a:solidFill>
          </a:ln>
        </p:spPr>
      </p:pic>
    </p:spTree>
    <p:extLst>
      <p:ext uri="{BB962C8B-B14F-4D97-AF65-F5344CB8AC3E}">
        <p14:creationId xmlns:p14="http://schemas.microsoft.com/office/powerpoint/2010/main" val="287176309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topology</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You submit a topology either to a “local” cluster or to a real cluster.</a:t>
            </a:r>
          </a:p>
          <a:p>
            <a:pPr lvl="1"/>
            <a:r>
              <a:rPr lang="en-US" sz="1600" dirty="0" err="1" smtClean="0">
                <a:latin typeface="Consolas"/>
                <a:cs typeface="Consolas"/>
                <a:sym typeface="Wingdings"/>
              </a:rPr>
              <a:t>LocalCluster#submitTopology</a:t>
            </a:r>
            <a:endParaRPr lang="en-US" sz="1600" dirty="0" smtClean="0">
              <a:latin typeface="Consolas"/>
              <a:cs typeface="Consolas"/>
              <a:sym typeface="Wingdings"/>
            </a:endParaRPr>
          </a:p>
          <a:p>
            <a:pPr lvl="1"/>
            <a:r>
              <a:rPr lang="en-US" sz="1600" dirty="0" err="1" smtClean="0">
                <a:latin typeface="Consolas"/>
                <a:cs typeface="Consolas"/>
                <a:sym typeface="Wingdings"/>
              </a:rPr>
              <a:t>StormSubmitter#submitTopology</a:t>
            </a:r>
            <a:r>
              <a:rPr lang="en-US" sz="1600" dirty="0" smtClean="0">
                <a:latin typeface="Consolas"/>
                <a:cs typeface="Consolas"/>
                <a:sym typeface="Wingdings"/>
              </a:rPr>
              <a:t>() </a:t>
            </a:r>
            <a:r>
              <a:rPr lang="en-US" sz="1600" dirty="0" smtClean="0">
                <a:latin typeface="Helvetica"/>
                <a:cs typeface="Helvetica"/>
                <a:sym typeface="Wingdings"/>
              </a:rPr>
              <a:t>and</a:t>
            </a:r>
            <a:r>
              <a:rPr lang="en-US" sz="1600" dirty="0" smtClean="0">
                <a:latin typeface="Consolas"/>
                <a:cs typeface="Consolas"/>
                <a:sym typeface="Wingdings"/>
              </a:rPr>
              <a:t> #</a:t>
            </a:r>
            <a:r>
              <a:rPr lang="en-US" sz="1600" dirty="0" err="1" smtClean="0">
                <a:latin typeface="Consolas"/>
                <a:cs typeface="Consolas"/>
                <a:sym typeface="Wingdings"/>
              </a:rPr>
              <a:t>submitTopologyWithProgressBar</a:t>
            </a:r>
            <a:r>
              <a:rPr lang="en-US" sz="1600" dirty="0" smtClean="0">
                <a:latin typeface="Consolas"/>
                <a:cs typeface="Consolas"/>
                <a:sym typeface="Wingdings"/>
              </a:rPr>
              <a:t>()</a:t>
            </a:r>
          </a:p>
          <a:p>
            <a:pPr lvl="1"/>
            <a:r>
              <a:rPr lang="en-US" sz="1600" dirty="0" smtClean="0">
                <a:sym typeface="Wingdings"/>
              </a:rPr>
              <a:t>In your code you may want to use both approaches, e.g. to facilitate local testing.</a:t>
            </a:r>
            <a:endParaRPr lang="en-US" dirty="0" smtClean="0">
              <a:sym typeface="Wingdings"/>
            </a:endParaRPr>
          </a:p>
          <a:p>
            <a:endParaRPr lang="en-US" sz="2000" dirty="0">
              <a:sym typeface="Wingdings"/>
            </a:endParaRPr>
          </a:p>
          <a:p>
            <a:r>
              <a:rPr lang="en-US" sz="2000" dirty="0" smtClean="0"/>
              <a:t>Notes</a:t>
            </a:r>
            <a:endParaRPr lang="en-US" sz="1800" dirty="0" smtClean="0"/>
          </a:p>
          <a:p>
            <a:pPr lvl="1"/>
            <a:r>
              <a:rPr lang="en-US" sz="1800" dirty="0"/>
              <a:t>A </a:t>
            </a:r>
            <a:r>
              <a:rPr lang="en-US" sz="1800" dirty="0" err="1">
                <a:latin typeface="Consolas"/>
                <a:cs typeface="Consolas"/>
              </a:rPr>
              <a:t>StormTopology</a:t>
            </a:r>
            <a:r>
              <a:rPr lang="en-US" sz="1800" dirty="0"/>
              <a:t> is a static, </a:t>
            </a:r>
            <a:r>
              <a:rPr lang="en-US" sz="1800" dirty="0" err="1"/>
              <a:t>serializable</a:t>
            </a:r>
            <a:r>
              <a:rPr lang="en-US" sz="1800" dirty="0"/>
              <a:t> Thrift data structure.  It contains instructions that tell Storm how to deploy and run </a:t>
            </a:r>
            <a:r>
              <a:rPr lang="en-US" sz="1800" dirty="0" smtClean="0"/>
              <a:t>the topology in </a:t>
            </a:r>
            <a:r>
              <a:rPr lang="en-US" sz="1800" dirty="0"/>
              <a:t>a cluster.</a:t>
            </a:r>
          </a:p>
          <a:p>
            <a:pPr lvl="1"/>
            <a:r>
              <a:rPr lang="en-US" sz="1800" dirty="0" smtClean="0"/>
              <a:t>The </a:t>
            </a:r>
            <a:r>
              <a:rPr lang="en-US" sz="1800" dirty="0" err="1" smtClean="0">
                <a:latin typeface="Consolas"/>
                <a:cs typeface="Consolas"/>
              </a:rPr>
              <a:t>StormTopology</a:t>
            </a:r>
            <a:r>
              <a:rPr lang="en-US" sz="1800" dirty="0" smtClean="0"/>
              <a:t> </a:t>
            </a:r>
            <a:r>
              <a:rPr lang="en-US" sz="1800" dirty="0"/>
              <a:t>object </a:t>
            </a:r>
            <a:r>
              <a:rPr lang="en-US" sz="1800" dirty="0" smtClean="0"/>
              <a:t>will be </a:t>
            </a:r>
            <a:r>
              <a:rPr lang="en-US" sz="1800" i="1" dirty="0" smtClean="0"/>
              <a:t>serialized</a:t>
            </a:r>
            <a:r>
              <a:rPr lang="en-US" sz="1800" dirty="0"/>
              <a:t>, including </a:t>
            </a:r>
            <a:r>
              <a:rPr lang="en-US" sz="1800" i="1" dirty="0"/>
              <a:t>all</a:t>
            </a:r>
            <a:r>
              <a:rPr lang="en-US" sz="1800" dirty="0"/>
              <a:t> the components in the </a:t>
            </a:r>
            <a:r>
              <a:rPr lang="en-US" sz="1800" dirty="0" smtClean="0"/>
              <a:t>topology's DAG.  See later slides on serialization.</a:t>
            </a:r>
          </a:p>
          <a:p>
            <a:pPr lvl="1"/>
            <a:r>
              <a:rPr lang="en-US" sz="1800" dirty="0" smtClean="0"/>
              <a:t>Only </a:t>
            </a:r>
            <a:r>
              <a:rPr lang="en-US" sz="1800" dirty="0"/>
              <a:t>when </a:t>
            </a:r>
            <a:r>
              <a:rPr lang="en-US" sz="1800" dirty="0" smtClean="0"/>
              <a:t>the topology is </a:t>
            </a:r>
            <a:r>
              <a:rPr lang="en-US" sz="1800" i="1" dirty="0"/>
              <a:t>deployed</a:t>
            </a:r>
            <a:r>
              <a:rPr lang="en-US" sz="1800" dirty="0"/>
              <a:t> (and serialized in the process) and </a:t>
            </a:r>
            <a:r>
              <a:rPr lang="en-US" sz="1800" i="1" dirty="0"/>
              <a:t>initialized</a:t>
            </a:r>
            <a:r>
              <a:rPr lang="en-US" sz="1800" dirty="0"/>
              <a:t> (i.e. </a:t>
            </a:r>
            <a:r>
              <a:rPr lang="en-US" sz="1800" dirty="0">
                <a:latin typeface="Consolas"/>
                <a:cs typeface="Consolas"/>
              </a:rPr>
              <a:t>prepare()</a:t>
            </a:r>
            <a:r>
              <a:rPr lang="en-US" sz="1800" dirty="0"/>
              <a:t> and other life cycle methods are called on </a:t>
            </a:r>
            <a:r>
              <a:rPr lang="en-US" sz="1800" dirty="0" smtClean="0"/>
              <a:t>components such as bolts) </a:t>
            </a:r>
            <a:r>
              <a:rPr lang="en-US" sz="1800" dirty="0"/>
              <a:t>does it </a:t>
            </a:r>
            <a:r>
              <a:rPr lang="en-US" sz="1800" dirty="0" smtClean="0"/>
              <a:t>perform any actual message </a:t>
            </a:r>
            <a:r>
              <a:rPr lang="en-US" sz="1800" dirty="0"/>
              <a:t>processing.</a:t>
            </a:r>
            <a:endParaRPr lang="en-US" sz="18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89</a:t>
            </a:fld>
            <a:endParaRPr lang="en-US" dirty="0"/>
          </a:p>
        </p:txBody>
      </p:sp>
    </p:spTree>
    <p:extLst>
      <p:ext uri="{BB962C8B-B14F-4D97-AF65-F5344CB8AC3E}">
        <p14:creationId xmlns:p14="http://schemas.microsoft.com/office/powerpoint/2010/main" val="13691472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07C8B75-4858-41E6-BEC3-A0853FA4AC5B}" type="slidenum">
              <a:rPr lang="en-US" smtClean="0"/>
              <a:pPr/>
              <a:t>9</a:t>
            </a:fld>
            <a:endParaRPr lang="en-US" dirty="0"/>
          </a:p>
        </p:txBody>
      </p:sp>
      <p:sp>
        <p:nvSpPr>
          <p:cNvPr id="7" name="TextBox 6"/>
          <p:cNvSpPr txBox="1"/>
          <p:nvPr/>
        </p:nvSpPr>
        <p:spPr>
          <a:xfrm>
            <a:off x="912304" y="2106304"/>
            <a:ext cx="7571303" cy="646331"/>
          </a:xfrm>
          <a:prstGeom prst="rect">
            <a:avLst/>
          </a:prstGeom>
          <a:noFill/>
        </p:spPr>
        <p:txBody>
          <a:bodyPr wrap="none" rtlCol="0">
            <a:spAutoFit/>
          </a:bodyPr>
          <a:lstStyle/>
          <a:p>
            <a:r>
              <a:rPr lang="en-US" sz="3600" dirty="0" smtClean="0">
                <a:solidFill>
                  <a:srgbClr val="3F3F3F"/>
                </a:solidFill>
                <a:latin typeface="+mj-lt"/>
                <a:cs typeface="Arial" pitchFamily="34" charset="0"/>
              </a:rPr>
              <a:t>Engineers can solve tricky problems</a:t>
            </a:r>
            <a:endParaRPr lang="en-US" sz="3600" dirty="0">
              <a:solidFill>
                <a:srgbClr val="3F3F3F"/>
              </a:solidFill>
              <a:latin typeface="+mj-lt"/>
              <a:cs typeface="Arial" pitchFamily="34" charset="0"/>
            </a:endParaRPr>
          </a:p>
        </p:txBody>
      </p:sp>
      <p:sp>
        <p:nvSpPr>
          <p:cNvPr id="8" name="TextBox 7"/>
          <p:cNvSpPr txBox="1"/>
          <p:nvPr/>
        </p:nvSpPr>
        <p:spPr>
          <a:xfrm>
            <a:off x="852673" y="2761565"/>
            <a:ext cx="7622600" cy="646331"/>
          </a:xfrm>
          <a:prstGeom prst="rect">
            <a:avLst/>
          </a:prstGeom>
          <a:noFill/>
        </p:spPr>
        <p:txBody>
          <a:bodyPr wrap="none" rtlCol="0">
            <a:spAutoFit/>
          </a:bodyPr>
          <a:lstStyle/>
          <a:p>
            <a:r>
              <a:rPr lang="en-US" sz="3600" dirty="0" smtClean="0">
                <a:solidFill>
                  <a:srgbClr val="7030A0"/>
                </a:solidFill>
                <a:latin typeface="+mj-lt"/>
                <a:cs typeface="Arial" pitchFamily="34" charset="0"/>
              </a:rPr>
              <a:t>…as long as we have the right tools.</a:t>
            </a:r>
            <a:endParaRPr lang="en-US" sz="3600" dirty="0">
              <a:solidFill>
                <a:srgbClr val="7030A0"/>
              </a:solidFill>
              <a:latin typeface="+mj-lt"/>
              <a:cs typeface="Arial" pitchFamily="34" charset="0"/>
            </a:endParaRPr>
          </a:p>
        </p:txBody>
      </p:sp>
    </p:spTree>
    <p:extLst>
      <p:ext uri="{BB962C8B-B14F-4D97-AF65-F5344CB8AC3E}">
        <p14:creationId xmlns:p14="http://schemas.microsoft.com/office/powerpoint/2010/main" val="422462498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topology</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To run a topology you must first package your code into a “fat jar”.</a:t>
            </a:r>
          </a:p>
          <a:p>
            <a:pPr lvl="1"/>
            <a:r>
              <a:rPr lang="en-US" sz="1800" dirty="0" smtClean="0">
                <a:sym typeface="Wingdings"/>
              </a:rPr>
              <a:t>You must includes all your code’s dependencies but:</a:t>
            </a:r>
          </a:p>
          <a:p>
            <a:pPr lvl="1"/>
            <a:r>
              <a:rPr lang="en-US" sz="1800" dirty="0" smtClean="0">
                <a:sym typeface="Wingdings"/>
              </a:rPr>
              <a:t>Exclude the Storm dependency itself, as the Storm cluster will provide this.</a:t>
            </a:r>
          </a:p>
          <a:p>
            <a:pPr lvl="2"/>
            <a:r>
              <a:rPr lang="en-US" sz="1400" dirty="0" err="1">
                <a:sym typeface="Wingdings"/>
              </a:rPr>
              <a:t>Sbt</a:t>
            </a:r>
            <a:r>
              <a:rPr lang="en-US" sz="1400" dirty="0">
                <a:sym typeface="Wingdings"/>
              </a:rPr>
              <a:t>: </a:t>
            </a:r>
            <a:r>
              <a:rPr lang="en-US" sz="1400" dirty="0">
                <a:latin typeface="Consolas"/>
                <a:cs typeface="Consolas"/>
                <a:sym typeface="Wingdings"/>
              </a:rPr>
              <a:t>"</a:t>
            </a:r>
            <a:r>
              <a:rPr lang="en-US" sz="1400" dirty="0" err="1">
                <a:latin typeface="Consolas"/>
                <a:cs typeface="Consolas"/>
                <a:sym typeface="Wingdings"/>
              </a:rPr>
              <a:t>org.apache.storm</a:t>
            </a:r>
            <a:r>
              <a:rPr lang="en-US" sz="1400" dirty="0">
                <a:latin typeface="Consolas"/>
                <a:cs typeface="Consolas"/>
                <a:sym typeface="Wingdings"/>
              </a:rPr>
              <a:t>" % "storm-core" % "</a:t>
            </a:r>
            <a:r>
              <a:rPr lang="en-US" sz="1400" dirty="0" smtClean="0">
                <a:latin typeface="Consolas"/>
                <a:cs typeface="Consolas"/>
                <a:sym typeface="Wingdings"/>
              </a:rPr>
              <a:t>0.9.2-</a:t>
            </a:r>
            <a:r>
              <a:rPr lang="en-US" sz="1400" dirty="0">
                <a:latin typeface="Consolas"/>
                <a:cs typeface="Consolas"/>
                <a:sym typeface="Wingdings"/>
              </a:rPr>
              <a:t>incubating" </a:t>
            </a:r>
            <a:r>
              <a:rPr lang="en-US" sz="1400" b="1" dirty="0">
                <a:latin typeface="Consolas"/>
                <a:cs typeface="Consolas"/>
                <a:sym typeface="Wingdings"/>
              </a:rPr>
              <a:t>% "provided"</a:t>
            </a:r>
          </a:p>
          <a:p>
            <a:pPr lvl="2"/>
            <a:r>
              <a:rPr lang="en-US" sz="1400" dirty="0" smtClean="0">
                <a:sym typeface="Wingdings"/>
              </a:rPr>
              <a:t>Maven: </a:t>
            </a:r>
            <a:r>
              <a:rPr lang="en-US" sz="1400" dirty="0" smtClean="0">
                <a:latin typeface="Consolas"/>
                <a:cs typeface="Consolas"/>
                <a:sym typeface="Wingdings"/>
              </a:rPr>
              <a:t>&lt;scope&gt;provided&lt;/scope&gt;</a:t>
            </a:r>
            <a:endParaRPr lang="en-US" sz="1400" dirty="0" smtClean="0">
              <a:sym typeface="Wingdings"/>
            </a:endParaRPr>
          </a:p>
          <a:p>
            <a:pPr lvl="2"/>
            <a:r>
              <a:rPr lang="en-US" sz="1400" dirty="0" smtClean="0">
                <a:sym typeface="Wingdings"/>
              </a:rPr>
              <a:t>Gradle with </a:t>
            </a:r>
            <a:r>
              <a:rPr lang="en-US" sz="1400" dirty="0">
                <a:sym typeface="Wingdings"/>
                <a:hlinkClick r:id="rId2"/>
              </a:rPr>
              <a:t>gradle-fatjar-</a:t>
            </a:r>
            <a:r>
              <a:rPr lang="en-US" sz="1400" dirty="0" smtClean="0">
                <a:sym typeface="Wingdings"/>
                <a:hlinkClick r:id="rId2"/>
              </a:rPr>
              <a:t>plugin</a:t>
            </a:r>
            <a:r>
              <a:rPr lang="en-US" sz="1400" dirty="0" smtClean="0">
                <a:sym typeface="Wingdings"/>
              </a:rPr>
              <a:t>: </a:t>
            </a:r>
            <a:r>
              <a:rPr lang="en-US" sz="1400" dirty="0" smtClean="0">
                <a:latin typeface="Consolas"/>
                <a:cs typeface="Consolas"/>
                <a:sym typeface="Wingdings"/>
              </a:rPr>
              <a:t>compile '...'</a:t>
            </a:r>
            <a:r>
              <a:rPr lang="en-US" sz="1400" b="1" dirty="0" smtClean="0">
                <a:latin typeface="Consolas"/>
                <a:cs typeface="Consolas"/>
                <a:sym typeface="Wingdings"/>
              </a:rPr>
              <a:t>, { </a:t>
            </a:r>
            <a:r>
              <a:rPr lang="en-US" sz="1400" b="1" dirty="0" err="1" smtClean="0">
                <a:latin typeface="Consolas"/>
                <a:cs typeface="Consolas"/>
                <a:sym typeface="Wingdings"/>
              </a:rPr>
              <a:t>ext</a:t>
            </a:r>
            <a:r>
              <a:rPr lang="en-US" sz="1400" b="1" dirty="0" smtClean="0">
                <a:latin typeface="Consolas"/>
                <a:cs typeface="Consolas"/>
                <a:sym typeface="Wingdings"/>
              </a:rPr>
              <a:t> { </a:t>
            </a:r>
            <a:r>
              <a:rPr lang="en-US" sz="1400" b="1" dirty="0" err="1" smtClean="0">
                <a:latin typeface="Consolas"/>
                <a:cs typeface="Consolas"/>
                <a:sym typeface="Wingdings"/>
              </a:rPr>
              <a:t>fatJarExclude</a:t>
            </a:r>
            <a:r>
              <a:rPr lang="en-US" sz="1400" b="1" dirty="0" smtClean="0">
                <a:latin typeface="Consolas"/>
                <a:cs typeface="Consolas"/>
                <a:sym typeface="Wingdings"/>
              </a:rPr>
              <a:t> = true } }</a:t>
            </a:r>
          </a:p>
          <a:p>
            <a:pPr lvl="1"/>
            <a:r>
              <a:rPr lang="en-US" sz="1600" dirty="0" smtClean="0">
                <a:latin typeface="Helvetica"/>
                <a:cs typeface="Helvetica"/>
                <a:sym typeface="Wingdings"/>
              </a:rPr>
              <a:t>Note: You may need to tweak your build script so that your local tests </a:t>
            </a:r>
            <a:r>
              <a:rPr lang="en-US" sz="1600" i="1" dirty="0" smtClean="0">
                <a:latin typeface="Helvetica"/>
                <a:cs typeface="Helvetica"/>
                <a:sym typeface="Wingdings"/>
              </a:rPr>
              <a:t>do</a:t>
            </a:r>
            <a:r>
              <a:rPr lang="en-US" sz="1600" dirty="0" smtClean="0">
                <a:latin typeface="Helvetica"/>
                <a:cs typeface="Helvetica"/>
                <a:sym typeface="Wingdings"/>
              </a:rPr>
              <a:t> </a:t>
            </a:r>
            <a:r>
              <a:rPr lang="en-US" sz="1600" i="1" dirty="0" smtClean="0">
                <a:latin typeface="Helvetica"/>
                <a:cs typeface="Helvetica"/>
                <a:sym typeface="Wingdings"/>
              </a:rPr>
              <a:t>include</a:t>
            </a:r>
            <a:r>
              <a:rPr lang="en-US" sz="1600" dirty="0" smtClean="0">
                <a:latin typeface="Helvetica"/>
                <a:cs typeface="Helvetica"/>
                <a:sym typeface="Wingdings"/>
              </a:rPr>
              <a:t> the Storm dependency.  See e.g. </a:t>
            </a:r>
            <a:r>
              <a:rPr lang="en-US" sz="1600" dirty="0" smtClean="0">
                <a:latin typeface="Consolas"/>
                <a:cs typeface="Consolas"/>
                <a:sym typeface="Wingdings"/>
                <a:hlinkClick r:id="rId3"/>
              </a:rPr>
              <a:t>assembly.sbt</a:t>
            </a:r>
            <a:r>
              <a:rPr lang="en-US" sz="1600" dirty="0" smtClean="0">
                <a:latin typeface="Helvetica"/>
                <a:cs typeface="Helvetica"/>
                <a:sym typeface="Wingdings"/>
              </a:rPr>
              <a:t> in </a:t>
            </a:r>
            <a:r>
              <a:rPr lang="en-US" sz="1600" dirty="0" err="1" smtClean="0">
                <a:latin typeface="Helvetica"/>
                <a:cs typeface="Helvetica"/>
                <a:sym typeface="Wingdings"/>
              </a:rPr>
              <a:t>kafka</a:t>
            </a:r>
            <a:r>
              <a:rPr lang="en-US" sz="1600" dirty="0" smtClean="0">
                <a:latin typeface="Helvetica"/>
                <a:cs typeface="Helvetica"/>
                <a:sym typeface="Wingdings"/>
              </a:rPr>
              <a:t>-storm-starter for an example.</a:t>
            </a:r>
          </a:p>
          <a:p>
            <a:endParaRPr lang="en-US" sz="2000" dirty="0" smtClean="0">
              <a:sym typeface="Wingdings"/>
            </a:endParaRPr>
          </a:p>
          <a:p>
            <a:r>
              <a:rPr lang="en-US" sz="2000" dirty="0" smtClean="0">
                <a:sym typeface="Wingdings"/>
              </a:rPr>
              <a:t>A topology is run via the </a:t>
            </a:r>
            <a:r>
              <a:rPr lang="en-US" sz="2000" dirty="0" smtClean="0">
                <a:sym typeface="Wingdings"/>
                <a:hlinkClick r:id="rId4"/>
              </a:rPr>
              <a:t>storm jar</a:t>
            </a:r>
            <a:r>
              <a:rPr lang="en-US" sz="2000" dirty="0" smtClean="0">
                <a:sym typeface="Wingdings"/>
              </a:rPr>
              <a:t> command.</a:t>
            </a:r>
          </a:p>
          <a:p>
            <a:pPr lvl="1"/>
            <a:endParaRPr lang="en-US" sz="1800" dirty="0" smtClean="0">
              <a:sym typeface="Wingdings"/>
            </a:endParaRPr>
          </a:p>
          <a:p>
            <a:pPr lvl="1"/>
            <a:r>
              <a:rPr lang="en-US" sz="1800" dirty="0" smtClean="0">
                <a:sym typeface="Wingdings"/>
              </a:rPr>
              <a:t>Will connects to Nimbus, upload your jar, and run the topology.</a:t>
            </a:r>
          </a:p>
          <a:p>
            <a:pPr lvl="1"/>
            <a:r>
              <a:rPr lang="en-US" sz="1800" dirty="0" smtClean="0">
                <a:sym typeface="Wingdings"/>
              </a:rPr>
              <a:t>Use any machine that can </a:t>
            </a:r>
            <a:r>
              <a:rPr lang="en-US" sz="1800" dirty="0">
                <a:sym typeface="Wingdings"/>
              </a:rPr>
              <a:t>run "storm jar</a:t>
            </a:r>
            <a:r>
              <a:rPr lang="en-US" sz="1800" dirty="0" smtClean="0">
                <a:sym typeface="Wingdings"/>
              </a:rPr>
              <a:t>" and talk to Nimbus' Thrift port.</a:t>
            </a:r>
          </a:p>
          <a:p>
            <a:pPr lvl="1"/>
            <a:r>
              <a:rPr lang="en-US" sz="1800" dirty="0" smtClean="0">
                <a:sym typeface="Wingdings"/>
              </a:rPr>
              <a:t>You can pass additional JVM options via </a:t>
            </a:r>
            <a:r>
              <a:rPr lang="en-US" sz="1800" dirty="0" smtClean="0">
                <a:latin typeface="Consolas"/>
                <a:cs typeface="Consolas"/>
                <a:sym typeface="Wingdings"/>
              </a:rPr>
              <a:t>$STORM_JAR_JVM_OPTS</a:t>
            </a:r>
            <a:r>
              <a:rPr lang="en-US" sz="1800" dirty="0">
                <a:sym typeface="Wingdings"/>
              </a:rPr>
              <a:t>.</a:t>
            </a:r>
          </a:p>
          <a:p>
            <a:pPr lvl="1"/>
            <a:endParaRPr lang="en-US" sz="1800" dirty="0" smtClean="0">
              <a:latin typeface="Consolas"/>
              <a:cs typeface="Consolas"/>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90</a:t>
            </a:fld>
            <a:endParaRPr lang="en-US" dirty="0"/>
          </a:p>
        </p:txBody>
      </p:sp>
      <p:sp>
        <p:nvSpPr>
          <p:cNvPr id="6" name="TextBox 5"/>
          <p:cNvSpPr txBox="1"/>
          <p:nvPr/>
        </p:nvSpPr>
        <p:spPr>
          <a:xfrm>
            <a:off x="695044" y="4714366"/>
            <a:ext cx="8207540" cy="338554"/>
          </a:xfrm>
          <a:prstGeom prst="rect">
            <a:avLst/>
          </a:prstGeom>
          <a:solidFill>
            <a:schemeClr val="tx1"/>
          </a:solidFill>
        </p:spPr>
        <p:txBody>
          <a:bodyPr wrap="square" rtlCol="0">
            <a:spAutoFit/>
          </a:bodyPr>
          <a:lstStyle/>
          <a:p>
            <a:r>
              <a:rPr lang="en-US" sz="1600" dirty="0" smtClean="0">
                <a:solidFill>
                  <a:schemeClr val="bg1">
                    <a:lumMod val="85000"/>
                  </a:schemeClr>
                </a:solidFill>
                <a:latin typeface="Consolas"/>
                <a:cs typeface="Consolas"/>
              </a:rPr>
              <a:t>$ </a:t>
            </a:r>
            <a:r>
              <a:rPr lang="en-US" sz="1600" dirty="0">
                <a:solidFill>
                  <a:schemeClr val="bg1">
                    <a:lumMod val="85000"/>
                  </a:schemeClr>
                </a:solidFill>
                <a:latin typeface="Consolas"/>
                <a:cs typeface="Consolas"/>
              </a:rPr>
              <a:t>storm jar all-my-</a:t>
            </a:r>
            <a:r>
              <a:rPr lang="en-US" sz="1600" dirty="0" err="1">
                <a:solidFill>
                  <a:schemeClr val="bg1">
                    <a:lumMod val="85000"/>
                  </a:schemeClr>
                </a:solidFill>
                <a:latin typeface="Consolas"/>
                <a:cs typeface="Consolas"/>
              </a:rPr>
              <a:t>code.jar</a:t>
            </a:r>
            <a:r>
              <a:rPr lang="en-US" sz="1600" dirty="0">
                <a:solidFill>
                  <a:schemeClr val="bg1">
                    <a:lumMod val="85000"/>
                  </a:schemeClr>
                </a:solidFill>
                <a:latin typeface="Consolas"/>
                <a:cs typeface="Consolas"/>
              </a:rPr>
              <a:t> </a:t>
            </a:r>
            <a:r>
              <a:rPr lang="en-US" sz="1600" dirty="0" err="1" smtClean="0">
                <a:solidFill>
                  <a:schemeClr val="bg1">
                    <a:lumMod val="85000"/>
                  </a:schemeClr>
                </a:solidFill>
                <a:latin typeface="Consolas"/>
                <a:cs typeface="Consolas"/>
              </a:rPr>
              <a:t>com.miguno.MyTopology</a:t>
            </a:r>
            <a:r>
              <a:rPr lang="en-US" sz="1600" dirty="0" smtClean="0">
                <a:solidFill>
                  <a:schemeClr val="bg1">
                    <a:lumMod val="85000"/>
                  </a:schemeClr>
                </a:solidFill>
                <a:latin typeface="Consolas"/>
                <a:cs typeface="Consolas"/>
              </a:rPr>
              <a:t> </a:t>
            </a:r>
            <a:r>
              <a:rPr lang="en-US" sz="1600" dirty="0">
                <a:solidFill>
                  <a:schemeClr val="bg1">
                    <a:lumMod val="85000"/>
                  </a:schemeClr>
                </a:solidFill>
                <a:latin typeface="Consolas"/>
                <a:cs typeface="Consolas"/>
              </a:rPr>
              <a:t>arg1 arg2</a:t>
            </a:r>
          </a:p>
        </p:txBody>
      </p:sp>
    </p:spTree>
    <p:extLst>
      <p:ext uri="{BB962C8B-B14F-4D97-AF65-F5344CB8AC3E}">
        <p14:creationId xmlns:p14="http://schemas.microsoft.com/office/powerpoint/2010/main" val="125602718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Alright, my topology runs – now what?</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The topology will run forever or until you kill it.</a:t>
            </a:r>
          </a:p>
          <a:p>
            <a:r>
              <a:rPr lang="en-US" sz="2000" dirty="0" smtClean="0">
                <a:sym typeface="Wingdings"/>
              </a:rPr>
              <a:t>Check the status of your topology</a:t>
            </a:r>
          </a:p>
          <a:p>
            <a:pPr lvl="1"/>
            <a:r>
              <a:rPr lang="en-US" sz="1600" dirty="0" smtClean="0">
                <a:sym typeface="Wingdings"/>
              </a:rPr>
              <a:t>Storm UI (default: </a:t>
            </a:r>
            <a:r>
              <a:rPr lang="en-US" sz="1600" dirty="0" smtClean="0">
                <a:latin typeface="Consolas"/>
                <a:cs typeface="Consolas"/>
                <a:sym typeface="Wingdings"/>
              </a:rPr>
              <a:t>8080/</a:t>
            </a:r>
            <a:r>
              <a:rPr lang="en-US" sz="1600" dirty="0" err="1" smtClean="0">
                <a:latin typeface="Consolas"/>
                <a:cs typeface="Consolas"/>
                <a:sym typeface="Wingdings"/>
              </a:rPr>
              <a:t>tcp</a:t>
            </a:r>
            <a:r>
              <a:rPr lang="en-US" sz="1600" dirty="0" smtClean="0">
                <a:sym typeface="Wingdings"/>
              </a:rPr>
              <a:t>)</a:t>
            </a:r>
          </a:p>
          <a:p>
            <a:pPr lvl="1"/>
            <a:r>
              <a:rPr lang="en-US" sz="1600" dirty="0" smtClean="0">
                <a:sym typeface="Wingdings"/>
                <a:hlinkClick r:id="rId2"/>
              </a:rPr>
              <a:t>Storm CLI</a:t>
            </a:r>
            <a:r>
              <a:rPr lang="en-US" sz="1600" dirty="0" smtClean="0">
                <a:sym typeface="Wingdings"/>
              </a:rPr>
              <a:t>, e.g. </a:t>
            </a:r>
            <a:r>
              <a:rPr lang="en-US" sz="1600" dirty="0" smtClean="0">
                <a:latin typeface="Consolas"/>
                <a:cs typeface="Consolas"/>
                <a:sym typeface="Wingdings"/>
              </a:rPr>
              <a:t>storm [list | kill | rebalance | deactivate | ...</a:t>
            </a:r>
            <a:r>
              <a:rPr lang="en-US" sz="1600" dirty="0" smtClean="0">
                <a:latin typeface="Consolas"/>
                <a:cs typeface="Consolas"/>
                <a:sym typeface="Wingdings"/>
              </a:rPr>
              <a:t>]</a:t>
            </a:r>
          </a:p>
          <a:p>
            <a:pPr lvl="1"/>
            <a:r>
              <a:rPr lang="en-US" sz="1600" dirty="0">
                <a:sym typeface="Wingdings"/>
              </a:rPr>
              <a:t>Storm </a:t>
            </a:r>
            <a:r>
              <a:rPr lang="en-US" sz="1600" dirty="0" smtClean="0">
                <a:sym typeface="Wingdings"/>
              </a:rPr>
              <a:t>REST API</a:t>
            </a:r>
            <a:endParaRPr lang="en-US" sz="1600" dirty="0" smtClean="0">
              <a:latin typeface="Consolas"/>
              <a:cs typeface="Consolas"/>
              <a:sym typeface="Wingdings"/>
            </a:endParaRPr>
          </a:p>
          <a:p>
            <a:endParaRPr lang="en-US" sz="2000" dirty="0" smtClean="0">
              <a:sym typeface="Wingdings"/>
            </a:endParaRPr>
          </a:p>
          <a:p>
            <a:r>
              <a:rPr lang="en-US" sz="2000" dirty="0" smtClean="0">
                <a:sym typeface="Wingdings"/>
              </a:rPr>
              <a:t>FYI:</a:t>
            </a:r>
            <a:endParaRPr lang="en-US" sz="2000" dirty="0">
              <a:sym typeface="Wingdings"/>
            </a:endParaRPr>
          </a:p>
          <a:p>
            <a:pPr lvl="1"/>
            <a:r>
              <a:rPr lang="en-US" sz="1800" dirty="0" smtClean="0">
                <a:sym typeface="Wingdings"/>
              </a:rPr>
              <a:t>Storm will guarantee that no data is lost, even if machines go down and messages are dropped (as long as you don’t disable this feature).</a:t>
            </a:r>
          </a:p>
          <a:p>
            <a:pPr lvl="1"/>
            <a:r>
              <a:rPr lang="en-US" sz="1800" dirty="0">
                <a:sym typeface="Wingdings"/>
              </a:rPr>
              <a:t>Storm will automatically </a:t>
            </a:r>
            <a:r>
              <a:rPr lang="en-US" sz="1800" dirty="0" smtClean="0">
                <a:sym typeface="Wingdings"/>
              </a:rPr>
              <a:t>restart failed tasks, </a:t>
            </a:r>
            <a:r>
              <a:rPr lang="en-US" sz="1800" dirty="0">
                <a:sym typeface="Wingdings"/>
              </a:rPr>
              <a:t>and even re-assign </a:t>
            </a:r>
            <a:r>
              <a:rPr lang="en-US" sz="1800" dirty="0" smtClean="0">
                <a:sym typeface="Wingdings"/>
              </a:rPr>
              <a:t>tasks to different machines if e.g. a machine dies.</a:t>
            </a:r>
            <a:endParaRPr lang="en-US" sz="1800" dirty="0">
              <a:sym typeface="Wingdings"/>
            </a:endParaRPr>
          </a:p>
          <a:p>
            <a:pPr lvl="1"/>
            <a:r>
              <a:rPr lang="en-US" sz="1800" dirty="0" smtClean="0">
                <a:sym typeface="Wingdings"/>
              </a:rPr>
              <a:t>See Storm docs for further details.</a:t>
            </a:r>
            <a:endParaRPr lang="en-US" sz="18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91</a:t>
            </a:fld>
            <a:endParaRPr lang="en-US" dirty="0"/>
          </a:p>
        </p:txBody>
      </p:sp>
    </p:spTree>
    <p:extLst>
      <p:ext uri="{BB962C8B-B14F-4D97-AF65-F5344CB8AC3E}">
        <p14:creationId xmlns:p14="http://schemas.microsoft.com/office/powerpoint/2010/main" val="1498028835"/>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Integrating Storm and Kafka</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92</a:t>
            </a:fld>
            <a:endParaRPr lang="en-US" dirty="0"/>
          </a:p>
        </p:txBody>
      </p:sp>
    </p:spTree>
    <p:extLst>
      <p:ext uri="{BB962C8B-B14F-4D97-AF65-F5344CB8AC3E}">
        <p14:creationId xmlns:p14="http://schemas.microsoft.com/office/powerpoint/2010/main" val="56480270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Kafka</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Use the official Kafka spout that ships in Storm 0.9.2</a:t>
            </a:r>
          </a:p>
          <a:p>
            <a:pPr marL="541973" lvl="2"/>
            <a:r>
              <a:rPr lang="en-US" sz="1600" dirty="0">
                <a:sym typeface="Wingdings"/>
                <a:hlinkClick r:id="rId2"/>
              </a:rPr>
              <a:t>https://github.com/apache/incubator-storm/tree/master/external/storm-kafka</a:t>
            </a:r>
            <a:r>
              <a:rPr lang="en-US" sz="1600" dirty="0">
                <a:sym typeface="Wingdings"/>
              </a:rPr>
              <a:t> </a:t>
            </a:r>
            <a:endParaRPr lang="en-US" sz="1600" dirty="0" smtClean="0">
              <a:sym typeface="Wingdings"/>
            </a:endParaRPr>
          </a:p>
          <a:p>
            <a:pPr marL="541973" lvl="2"/>
            <a:r>
              <a:rPr lang="en-US" sz="1600" dirty="0" smtClean="0">
                <a:sym typeface="Wingdings"/>
              </a:rPr>
              <a:t>Compatible with Kafka 0.8, available on Maven Central</a:t>
            </a:r>
          </a:p>
          <a:p>
            <a:pPr marL="541973" lvl="2"/>
            <a:r>
              <a:rPr lang="en-US" sz="1600" dirty="0" smtClean="0">
                <a:sym typeface="Wingdings"/>
              </a:rPr>
              <a:t>Based on </a:t>
            </a:r>
            <a:r>
              <a:rPr lang="en-US" sz="1600" dirty="0" err="1" smtClean="0">
                <a:sym typeface="Wingdings"/>
              </a:rPr>
              <a:t>wurstmeister's</a:t>
            </a:r>
            <a:r>
              <a:rPr lang="en-US" sz="1600" dirty="0" smtClean="0">
                <a:sym typeface="Wingdings"/>
              </a:rPr>
              <a:t> spout, now part of Storm </a:t>
            </a:r>
            <a:r>
              <a:rPr lang="en-US" sz="1600" dirty="0" smtClean="0">
                <a:sym typeface="Wingdings"/>
                <a:hlinkClick r:id="rId3"/>
              </a:rPr>
              <a:t>https</a:t>
            </a:r>
            <a:r>
              <a:rPr lang="en-US" sz="1600" dirty="0">
                <a:sym typeface="Wingdings"/>
                <a:hlinkClick r:id="rId3"/>
              </a:rPr>
              <a:t>://github.com/wurstmeister/storm-kafka-0.8-plus</a:t>
            </a:r>
            <a:r>
              <a:rPr lang="en-US" sz="1600" dirty="0">
                <a:sym typeface="Wingdings"/>
              </a:rPr>
              <a:t> </a:t>
            </a:r>
            <a:endParaRPr lang="en-US" sz="1600" dirty="0" smtClean="0">
              <a:sym typeface="Wingdings"/>
            </a:endParaRPr>
          </a:p>
          <a:p>
            <a:pPr marL="541973" lvl="2"/>
            <a:endParaRPr lang="en-US" sz="1600" dirty="0">
              <a:sym typeface="Wingdings"/>
            </a:endParaRPr>
          </a:p>
          <a:p>
            <a:pPr marL="541973" lvl="2"/>
            <a:endParaRPr lang="en-US" sz="1600" dirty="0" smtClean="0">
              <a:sym typeface="Wingdings"/>
            </a:endParaRPr>
          </a:p>
          <a:p>
            <a:endParaRPr lang="en-US" sz="2000" dirty="0" smtClean="0">
              <a:sym typeface="Wingdings"/>
            </a:endParaRPr>
          </a:p>
          <a:p>
            <a:r>
              <a:rPr lang="en-US" sz="2000" dirty="0" smtClean="0">
                <a:sym typeface="Wingdings"/>
              </a:rPr>
              <a:t>Alternatives to official Kafka spout</a:t>
            </a:r>
            <a:endParaRPr lang="en-US" dirty="0" smtClean="0">
              <a:sym typeface="Wingdings"/>
            </a:endParaRPr>
          </a:p>
          <a:p>
            <a:pPr lvl="1"/>
            <a:r>
              <a:rPr lang="en-US" sz="1600" dirty="0" smtClean="0">
                <a:sym typeface="Wingdings"/>
              </a:rPr>
              <a:t>NFI</a:t>
            </a:r>
            <a:r>
              <a:rPr lang="en-US" sz="1600" dirty="0">
                <a:sym typeface="Wingdings"/>
              </a:rPr>
              <a:t>: </a:t>
            </a:r>
            <a:r>
              <a:rPr lang="en-US" sz="1600" dirty="0">
                <a:sym typeface="Wingdings"/>
                <a:hlinkClick r:id="rId4"/>
              </a:rPr>
              <a:t>https://github.com/HolmesNL/kafka-</a:t>
            </a:r>
            <a:r>
              <a:rPr lang="en-US" sz="1600" dirty="0" smtClean="0">
                <a:sym typeface="Wingdings"/>
                <a:hlinkClick r:id="rId4"/>
              </a:rPr>
              <a:t>spout</a:t>
            </a:r>
            <a:r>
              <a:rPr lang="en-US" sz="1600" dirty="0" smtClean="0">
                <a:sym typeface="Wingdings"/>
              </a:rPr>
              <a:t> </a:t>
            </a:r>
          </a:p>
          <a:p>
            <a:pPr lvl="1"/>
            <a:r>
              <a:rPr lang="en-US" sz="1600" dirty="0" smtClean="0">
                <a:sym typeface="Wingdings"/>
              </a:rPr>
              <a:t>A detailed comparison is beyond the scope of this workshop, but:</a:t>
            </a:r>
          </a:p>
          <a:p>
            <a:pPr lvl="2"/>
            <a:r>
              <a:rPr lang="en-US" sz="1400" dirty="0" smtClean="0">
                <a:sym typeface="Wingdings"/>
              </a:rPr>
              <a:t>Official Kafka spout uses Kafka’s Simple Consumer API, NFI uses High-level API.</a:t>
            </a:r>
          </a:p>
          <a:p>
            <a:pPr lvl="2"/>
            <a:r>
              <a:rPr lang="en-US" sz="1400" dirty="0" smtClean="0">
                <a:sym typeface="Wingdings"/>
              </a:rPr>
              <a:t>Official spout can read from multiple topics, NFI can’t.</a:t>
            </a:r>
          </a:p>
          <a:p>
            <a:pPr lvl="2"/>
            <a:r>
              <a:rPr lang="en-US" sz="1400" dirty="0" smtClean="0">
                <a:sym typeface="Wingdings"/>
              </a:rPr>
              <a:t>Official spout's replay-failed-tuples functionality is better than NFI’s</a:t>
            </a:r>
            <a:r>
              <a:rPr lang="en-US" sz="1400" dirty="0">
                <a:sym typeface="Wingdings"/>
              </a:rPr>
              <a:t>.</a:t>
            </a:r>
            <a:endParaRPr lang="en-US" sz="14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93</a:t>
            </a:fld>
            <a:endParaRPr lang="en-US" dirty="0"/>
          </a:p>
        </p:txBody>
      </p:sp>
      <p:sp>
        <p:nvSpPr>
          <p:cNvPr id="6" name="TextBox 5"/>
          <p:cNvSpPr txBox="1"/>
          <p:nvPr/>
        </p:nvSpPr>
        <p:spPr>
          <a:xfrm>
            <a:off x="822160" y="2925121"/>
            <a:ext cx="6547735" cy="338554"/>
          </a:xfrm>
          <a:prstGeom prst="rect">
            <a:avLst/>
          </a:prstGeom>
          <a:solidFill>
            <a:schemeClr val="tx1"/>
          </a:solidFill>
        </p:spPr>
        <p:txBody>
          <a:bodyPr wrap="square" rtlCol="0">
            <a:spAutoFit/>
          </a:bodyPr>
          <a:lstStyle/>
          <a:p>
            <a:r>
              <a:rPr lang="en-US" sz="1600" dirty="0">
                <a:solidFill>
                  <a:schemeClr val="bg1">
                    <a:lumMod val="85000"/>
                  </a:schemeClr>
                </a:solidFill>
                <a:latin typeface="Consolas"/>
                <a:cs typeface="Consolas"/>
              </a:rPr>
              <a:t>"</a:t>
            </a:r>
            <a:r>
              <a:rPr lang="en-US" sz="1600" dirty="0" err="1">
                <a:solidFill>
                  <a:schemeClr val="bg1">
                    <a:lumMod val="85000"/>
                  </a:schemeClr>
                </a:solidFill>
                <a:latin typeface="Consolas"/>
                <a:cs typeface="Consolas"/>
              </a:rPr>
              <a:t>org.apache.storm</a:t>
            </a:r>
            <a:r>
              <a:rPr lang="en-US" sz="1600" dirty="0">
                <a:solidFill>
                  <a:schemeClr val="bg1">
                    <a:lumMod val="85000"/>
                  </a:schemeClr>
                </a:solidFill>
                <a:latin typeface="Consolas"/>
                <a:cs typeface="Consolas"/>
              </a:rPr>
              <a:t>" % "storm-</a:t>
            </a:r>
            <a:r>
              <a:rPr lang="en-US" sz="1600" dirty="0" err="1">
                <a:solidFill>
                  <a:schemeClr val="bg1">
                    <a:lumMod val="85000"/>
                  </a:schemeClr>
                </a:solidFill>
                <a:latin typeface="Consolas"/>
                <a:cs typeface="Consolas"/>
              </a:rPr>
              <a:t>kafka</a:t>
            </a:r>
            <a:r>
              <a:rPr lang="en-US" sz="1600" dirty="0">
                <a:solidFill>
                  <a:schemeClr val="bg1">
                    <a:lumMod val="85000"/>
                  </a:schemeClr>
                </a:solidFill>
                <a:latin typeface="Consolas"/>
                <a:cs typeface="Consolas"/>
              </a:rPr>
              <a:t>" % "0.9.2-incubating"</a:t>
            </a:r>
          </a:p>
        </p:txBody>
      </p:sp>
    </p:spTree>
    <p:extLst>
      <p:ext uri="{BB962C8B-B14F-4D97-AF65-F5344CB8AC3E}">
        <p14:creationId xmlns:p14="http://schemas.microsoft.com/office/powerpoint/2010/main" val="4026943281"/>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Kafka</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Spout configuration via </a:t>
            </a:r>
            <a:r>
              <a:rPr lang="en-US" sz="2000" dirty="0" smtClean="0">
                <a:latin typeface="Consolas"/>
                <a:cs typeface="Consolas"/>
                <a:sym typeface="Wingdings"/>
                <a:hlinkClick r:id="rId2"/>
              </a:rPr>
              <a:t>KafkaConfig</a:t>
            </a:r>
            <a:endParaRPr lang="en-US" sz="2000" dirty="0" smtClean="0">
              <a:latin typeface="Consolas"/>
              <a:cs typeface="Consolas"/>
              <a:sym typeface="Wingdings"/>
            </a:endParaRPr>
          </a:p>
          <a:p>
            <a:r>
              <a:rPr lang="en-US" sz="2000" dirty="0" smtClean="0">
                <a:sym typeface="Wingdings"/>
              </a:rPr>
              <a:t>In the following example:</a:t>
            </a:r>
          </a:p>
          <a:p>
            <a:pPr lvl="1"/>
            <a:r>
              <a:rPr lang="en-US" sz="1600" dirty="0" smtClean="0">
                <a:sym typeface="Wingdings"/>
              </a:rPr>
              <a:t>Connect to the target Kafka cluster via the ZK ensemble at </a:t>
            </a:r>
            <a:r>
              <a:rPr lang="en-US" sz="1600" dirty="0" smtClean="0">
                <a:latin typeface="Consolas"/>
                <a:cs typeface="Consolas"/>
                <a:sym typeface="Wingdings"/>
              </a:rPr>
              <a:t>zookeeper1:2181</a:t>
            </a:r>
            <a:r>
              <a:rPr lang="en-US" sz="1600" dirty="0" smtClean="0">
                <a:sym typeface="Wingdings"/>
              </a:rPr>
              <a:t>.</a:t>
            </a:r>
          </a:p>
          <a:p>
            <a:pPr lvl="1"/>
            <a:r>
              <a:rPr lang="en-US" sz="1600" dirty="0" smtClean="0">
                <a:sym typeface="Wingdings"/>
              </a:rPr>
              <a:t>We want to read from the Kafka topic “my-</a:t>
            </a:r>
            <a:r>
              <a:rPr lang="en-US" sz="1600" dirty="0" err="1" smtClean="0">
                <a:sym typeface="Wingdings"/>
              </a:rPr>
              <a:t>kafka</a:t>
            </a:r>
            <a:r>
              <a:rPr lang="en-US" sz="1600" dirty="0" smtClean="0">
                <a:sym typeface="Wingdings"/>
              </a:rPr>
              <a:t>-input-topic”, which has 10 partitions.</a:t>
            </a:r>
          </a:p>
          <a:p>
            <a:pPr lvl="1"/>
            <a:r>
              <a:rPr lang="en-US" sz="1600" dirty="0">
                <a:sym typeface="Wingdings"/>
              </a:rPr>
              <a:t>By default, the spout </a:t>
            </a:r>
            <a:r>
              <a:rPr lang="en-US" sz="1600" dirty="0" smtClean="0">
                <a:sym typeface="Wingdings"/>
              </a:rPr>
              <a:t>stores its own state incl. Kafka offsets in </a:t>
            </a:r>
            <a:r>
              <a:rPr lang="en-US" sz="1600" dirty="0">
                <a:sym typeface="Wingdings"/>
              </a:rPr>
              <a:t>the </a:t>
            </a:r>
            <a:r>
              <a:rPr lang="en-US" sz="1600" i="1" dirty="0" smtClean="0">
                <a:sym typeface="Wingdings"/>
              </a:rPr>
              <a:t>Storm </a:t>
            </a:r>
            <a:r>
              <a:rPr lang="en-US" sz="1600" dirty="0" smtClean="0">
                <a:sym typeface="Wingdings"/>
              </a:rPr>
              <a:t>cluster's ZK.</a:t>
            </a:r>
            <a:endParaRPr lang="en-US" sz="1600" dirty="0">
              <a:sym typeface="Wingdings"/>
            </a:endParaRPr>
          </a:p>
          <a:p>
            <a:pPr lvl="2"/>
            <a:r>
              <a:rPr lang="en-US" sz="1400" dirty="0">
                <a:sym typeface="Wingdings"/>
              </a:rPr>
              <a:t>Can be changed by setting </a:t>
            </a:r>
            <a:r>
              <a:rPr lang="en-US" sz="1400" dirty="0" smtClean="0">
                <a:sym typeface="Wingdings"/>
              </a:rPr>
              <a:t>the field </a:t>
            </a:r>
            <a:r>
              <a:rPr lang="en-US" sz="1400" dirty="0" err="1" smtClean="0">
                <a:latin typeface="Consolas"/>
                <a:cs typeface="Consolas"/>
                <a:sym typeface="Wingdings"/>
                <a:hlinkClick r:id="rId3"/>
              </a:rPr>
              <a:t>SpoutConfig.zkServers</a:t>
            </a:r>
            <a:r>
              <a:rPr lang="en-US" sz="1400" dirty="0">
                <a:sym typeface="Wingdings"/>
              </a:rPr>
              <a:t>.  See source, no docs yet</a:t>
            </a:r>
            <a:r>
              <a:rPr lang="en-US" sz="1400" dirty="0" smtClean="0">
                <a:sym typeface="Wingdings"/>
              </a:rPr>
              <a:t>.</a:t>
            </a:r>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smtClean="0">
              <a:sym typeface="Wingdings"/>
            </a:endParaRPr>
          </a:p>
          <a:p>
            <a:pPr lvl="1"/>
            <a:endParaRPr lang="en-US" sz="1600" dirty="0">
              <a:sym typeface="Wingdings"/>
            </a:endParaRPr>
          </a:p>
          <a:p>
            <a:pPr lvl="1"/>
            <a:endParaRPr lang="en-US" sz="1600" dirty="0">
              <a:sym typeface="Wingdings"/>
            </a:endParaRPr>
          </a:p>
          <a:p>
            <a:pPr lvl="1"/>
            <a:endParaRPr lang="en-US" sz="1600" dirty="0" smtClean="0">
              <a:sym typeface="Wingdings"/>
            </a:endParaRPr>
          </a:p>
          <a:p>
            <a:endParaRPr lang="en-US" sz="2000" dirty="0" smtClean="0">
              <a:sym typeface="Wingdings"/>
            </a:endParaRPr>
          </a:p>
          <a:p>
            <a:r>
              <a:rPr lang="en-US" sz="2000" dirty="0" smtClean="0">
                <a:sym typeface="Wingdings"/>
              </a:rPr>
              <a:t>Full example at </a:t>
            </a:r>
            <a:r>
              <a:rPr lang="en-US" sz="2000" dirty="0" smtClean="0">
                <a:sym typeface="Wingdings"/>
                <a:hlinkClick r:id="rId4"/>
              </a:rPr>
              <a:t>KafkaStormSpec</a:t>
            </a:r>
            <a:r>
              <a:rPr lang="en-US" sz="2000" dirty="0" smtClean="0">
                <a:sym typeface="Wingdings"/>
              </a:rPr>
              <a:t> in </a:t>
            </a:r>
            <a:r>
              <a:rPr lang="en-US" sz="2000" dirty="0" err="1" smtClean="0">
                <a:sym typeface="Wingdings"/>
              </a:rPr>
              <a:t>kafka</a:t>
            </a:r>
            <a:r>
              <a:rPr lang="en-US" sz="2000" dirty="0" smtClean="0">
                <a:sym typeface="Wingdings"/>
              </a:rPr>
              <a:t>-storm-starter</a:t>
            </a:r>
            <a:endParaRPr lang="en-US" sz="2000" dirty="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94</a:t>
            </a:fld>
            <a:endParaRPr lang="en-US" dirty="0"/>
          </a:p>
        </p:txBody>
      </p:sp>
      <p:pic>
        <p:nvPicPr>
          <p:cNvPr id="4" name="Picture 3" descr="Screen Shot 2014-06-13 at 16.55.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579" y="3442797"/>
            <a:ext cx="5128883" cy="2334525"/>
          </a:xfrm>
          <a:prstGeom prst="rect">
            <a:avLst/>
          </a:prstGeom>
          <a:ln>
            <a:solidFill>
              <a:schemeClr val="bg1">
                <a:lumMod val="75000"/>
              </a:schemeClr>
            </a:solidFill>
          </a:ln>
        </p:spPr>
      </p:pic>
    </p:spTree>
    <p:extLst>
      <p:ext uri="{BB962C8B-B14F-4D97-AF65-F5344CB8AC3E}">
        <p14:creationId xmlns:p14="http://schemas.microsoft.com/office/powerpoint/2010/main" val="682887969"/>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Kafka</a:t>
            </a:r>
            <a:endParaRPr lang="en-US" dirty="0"/>
          </a:p>
        </p:txBody>
      </p:sp>
      <p:sp>
        <p:nvSpPr>
          <p:cNvPr id="3" name="Content Placeholder 2"/>
          <p:cNvSpPr>
            <a:spLocks noGrp="1"/>
          </p:cNvSpPr>
          <p:nvPr>
            <p:ph idx="1"/>
          </p:nvPr>
        </p:nvSpPr>
        <p:spPr>
          <a:xfrm>
            <a:off x="457199" y="1078992"/>
            <a:ext cx="8445385" cy="5255490"/>
          </a:xfrm>
        </p:spPr>
        <p:txBody>
          <a:bodyPr/>
          <a:lstStyle/>
          <a:p>
            <a:r>
              <a:rPr lang="en-US" sz="2000" dirty="0" smtClean="0">
                <a:sym typeface="Wingdings"/>
              </a:rPr>
              <a:t>Use a normal Kafka producer in your bolt, no special magic needed</a:t>
            </a:r>
          </a:p>
          <a:p>
            <a:r>
              <a:rPr lang="en-US" sz="2000" dirty="0" smtClean="0">
                <a:sym typeface="Wingdings"/>
              </a:rPr>
              <a:t>Base setup:</a:t>
            </a:r>
          </a:p>
          <a:p>
            <a:pPr lvl="1"/>
            <a:r>
              <a:rPr lang="en-US" sz="1800" dirty="0" smtClean="0">
                <a:sym typeface="Wingdings"/>
              </a:rPr>
              <a:t>Serialize the desired output data in the way you need, e.g. via Avro.</a:t>
            </a:r>
          </a:p>
          <a:p>
            <a:pPr lvl="1"/>
            <a:r>
              <a:rPr lang="en-US" sz="1800" dirty="0" smtClean="0">
                <a:sym typeface="Wingdings"/>
              </a:rPr>
              <a:t>Write to Kafka, typically in your bolt’s </a:t>
            </a:r>
            <a:r>
              <a:rPr lang="en-US" sz="1800" dirty="0" smtClean="0">
                <a:latin typeface="Consolas"/>
                <a:cs typeface="Consolas"/>
                <a:sym typeface="Wingdings"/>
              </a:rPr>
              <a:t>emit()</a:t>
            </a:r>
            <a:r>
              <a:rPr lang="en-US" sz="1800" dirty="0" smtClean="0">
                <a:sym typeface="Wingdings"/>
              </a:rPr>
              <a:t> method.</a:t>
            </a:r>
          </a:p>
          <a:p>
            <a:pPr lvl="1"/>
            <a:r>
              <a:rPr lang="en-US" sz="1800" dirty="0" smtClean="0">
                <a:sym typeface="Wingdings"/>
              </a:rPr>
              <a:t>If you are not emitting any Storm tuples, i.e. if you write to Kafka only, make sure you override </a:t>
            </a:r>
            <a:r>
              <a:rPr lang="en-US" sz="1800" dirty="0" err="1" smtClean="0">
                <a:latin typeface="Consolas"/>
                <a:cs typeface="Consolas"/>
                <a:sym typeface="Wingdings"/>
              </a:rPr>
              <a:t>declareOutputFields</a:t>
            </a:r>
            <a:r>
              <a:rPr lang="en-US" sz="1800" dirty="0" smtClean="0">
                <a:latin typeface="Consolas"/>
                <a:cs typeface="Consolas"/>
                <a:sym typeface="Wingdings"/>
              </a:rPr>
              <a:t>()</a:t>
            </a:r>
            <a:r>
              <a:rPr lang="en-US" sz="1800" dirty="0" smtClean="0">
                <a:sym typeface="Wingdings"/>
              </a:rPr>
              <a:t> with an empty </a:t>
            </a:r>
            <a:r>
              <a:rPr lang="en-US" sz="1800" dirty="0" smtClean="0">
                <a:latin typeface="Consolas"/>
                <a:cs typeface="Consolas"/>
                <a:sym typeface="Wingdings"/>
              </a:rPr>
              <a:t>{}</a:t>
            </a:r>
            <a:r>
              <a:rPr lang="en-US" sz="1800" dirty="0" smtClean="0">
                <a:sym typeface="Wingdings"/>
              </a:rPr>
              <a:t> method</a:t>
            </a:r>
          </a:p>
          <a:p>
            <a:pPr lvl="1"/>
            <a:endParaRPr lang="en-US" sz="1800" dirty="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endParaRPr lang="en-US" sz="2000" dirty="0">
              <a:sym typeface="Wingdings"/>
            </a:endParaRPr>
          </a:p>
          <a:p>
            <a:endParaRPr lang="en-US" sz="2000" dirty="0" smtClean="0">
              <a:sym typeface="Wingdings"/>
            </a:endParaRPr>
          </a:p>
          <a:p>
            <a:r>
              <a:rPr lang="en-US" sz="2000" dirty="0" smtClean="0">
                <a:sym typeface="Wingdings"/>
              </a:rPr>
              <a:t>Full example at </a:t>
            </a:r>
            <a:r>
              <a:rPr lang="en-US" sz="2000" dirty="0" smtClean="0">
                <a:sym typeface="Wingdings"/>
                <a:hlinkClick r:id="rId2"/>
              </a:rPr>
              <a:t>AvroKafkaSinkBolt</a:t>
            </a:r>
            <a:r>
              <a:rPr lang="en-US" sz="2000" dirty="0" smtClean="0">
                <a:sym typeface="Wingdings"/>
              </a:rPr>
              <a:t> in </a:t>
            </a:r>
            <a:r>
              <a:rPr lang="en-US" sz="2000" dirty="0" err="1" smtClean="0">
                <a:sym typeface="Wingdings"/>
              </a:rPr>
              <a:t>kafka</a:t>
            </a:r>
            <a:r>
              <a:rPr lang="en-US" sz="2000" dirty="0" smtClean="0">
                <a:sym typeface="Wingdings"/>
              </a:rPr>
              <a:t>-storm-starter</a:t>
            </a:r>
          </a:p>
        </p:txBody>
      </p:sp>
      <p:sp>
        <p:nvSpPr>
          <p:cNvPr id="5" name="Slide Number Placeholder 4"/>
          <p:cNvSpPr>
            <a:spLocks noGrp="1"/>
          </p:cNvSpPr>
          <p:nvPr>
            <p:ph type="sldNum" sz="quarter" idx="12"/>
          </p:nvPr>
        </p:nvSpPr>
        <p:spPr/>
        <p:txBody>
          <a:bodyPr/>
          <a:lstStyle/>
          <a:p>
            <a:fld id="{407C8B75-4858-41E6-BEC3-A0853FA4AC5B}" type="slidenum">
              <a:rPr lang="en-US" smtClean="0"/>
              <a:pPr/>
              <a:t>95</a:t>
            </a:fld>
            <a:endParaRPr lang="en-US" dirty="0"/>
          </a:p>
        </p:txBody>
      </p:sp>
      <p:pic>
        <p:nvPicPr>
          <p:cNvPr id="6" name="Picture 5" descr="Screen Shot 2014-06-13 at 17.48.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455" y="3510905"/>
            <a:ext cx="6543438" cy="1875315"/>
          </a:xfrm>
          <a:prstGeom prst="rect">
            <a:avLst/>
          </a:prstGeom>
          <a:ln>
            <a:solidFill>
              <a:schemeClr val="bg1">
                <a:lumMod val="75000"/>
              </a:schemeClr>
            </a:solidFill>
          </a:ln>
        </p:spPr>
      </p:pic>
    </p:spTree>
    <p:extLst>
      <p:ext uri="{BB962C8B-B14F-4D97-AF65-F5344CB8AC3E}">
        <p14:creationId xmlns:p14="http://schemas.microsoft.com/office/powerpoint/2010/main" val="1300302434"/>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Testing Storm topologies</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96</a:t>
            </a:fld>
            <a:endParaRPr lang="en-US" dirty="0"/>
          </a:p>
        </p:txBody>
      </p:sp>
    </p:spTree>
    <p:extLst>
      <p:ext uri="{BB962C8B-B14F-4D97-AF65-F5344CB8AC3E}">
        <p14:creationId xmlns:p14="http://schemas.microsoft.com/office/powerpoint/2010/main" val="3448152876"/>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Storm topologies</a:t>
            </a:r>
            <a:endParaRPr lang="en-US" dirty="0"/>
          </a:p>
        </p:txBody>
      </p:sp>
      <p:sp>
        <p:nvSpPr>
          <p:cNvPr id="3" name="Content Placeholder 2"/>
          <p:cNvSpPr>
            <a:spLocks noGrp="1"/>
          </p:cNvSpPr>
          <p:nvPr>
            <p:ph idx="1"/>
          </p:nvPr>
        </p:nvSpPr>
        <p:spPr>
          <a:xfrm>
            <a:off x="457199" y="1078992"/>
            <a:ext cx="8325853" cy="5255490"/>
          </a:xfrm>
        </p:spPr>
        <p:txBody>
          <a:bodyPr/>
          <a:lstStyle/>
          <a:p>
            <a:r>
              <a:rPr lang="en-US" sz="2000" dirty="0" smtClean="0">
                <a:sym typeface="Wingdings"/>
              </a:rPr>
              <a:t>Won’t have the time to cover </a:t>
            </a:r>
            <a:r>
              <a:rPr lang="en-US" sz="2000" dirty="0">
                <a:sym typeface="Wingdings"/>
              </a:rPr>
              <a:t>testing in this </a:t>
            </a:r>
            <a:r>
              <a:rPr lang="en-US" sz="2000" dirty="0" smtClean="0">
                <a:sym typeface="Wingdings"/>
              </a:rPr>
              <a:t>workshop.</a:t>
            </a:r>
            <a:endParaRPr lang="en-US" sz="2000" dirty="0">
              <a:sym typeface="Wingdings"/>
            </a:endParaRPr>
          </a:p>
          <a:p>
            <a:r>
              <a:rPr lang="en-US" sz="2000" dirty="0" smtClean="0">
                <a:sym typeface="Wingdings"/>
              </a:rPr>
              <a:t>Some hints:</a:t>
            </a:r>
          </a:p>
          <a:p>
            <a:pPr lvl="1"/>
            <a:r>
              <a:rPr lang="en-US" sz="1800" dirty="0" smtClean="0">
                <a:sym typeface="Wingdings"/>
              </a:rPr>
              <a:t>Unit-test your individual classes like usual, e.g. bolts</a:t>
            </a:r>
          </a:p>
          <a:p>
            <a:pPr lvl="1"/>
            <a:r>
              <a:rPr lang="en-US" sz="1800" dirty="0" smtClean="0">
                <a:sym typeface="Wingdings"/>
              </a:rPr>
              <a:t>When integration</a:t>
            </a:r>
            <a:r>
              <a:rPr lang="en-US" sz="1800" dirty="0">
                <a:sym typeface="Wingdings"/>
              </a:rPr>
              <a:t> </a:t>
            </a:r>
            <a:r>
              <a:rPr lang="en-US" sz="1800" dirty="0" smtClean="0">
                <a:sym typeface="Wingdings"/>
              </a:rPr>
              <a:t>testing, use in-memory instances of Storm and ZK</a:t>
            </a:r>
          </a:p>
          <a:p>
            <a:pPr lvl="1"/>
            <a:r>
              <a:rPr lang="en-US" sz="1800" dirty="0" smtClean="0">
                <a:sym typeface="Wingdings"/>
              </a:rPr>
              <a:t>Try Storm’s built-in testing API (cf. </a:t>
            </a:r>
            <a:r>
              <a:rPr lang="en-US" sz="1800" dirty="0" err="1" smtClean="0">
                <a:sym typeface="Wingdings"/>
              </a:rPr>
              <a:t>kafka</a:t>
            </a:r>
            <a:r>
              <a:rPr lang="en-US" sz="1800" dirty="0" smtClean="0">
                <a:sym typeface="Wingdings"/>
              </a:rPr>
              <a:t>-storm-starter below)</a:t>
            </a:r>
          </a:p>
          <a:p>
            <a:pPr lvl="1"/>
            <a:r>
              <a:rPr lang="en-US" sz="1800" dirty="0" smtClean="0">
                <a:sym typeface="Wingdings"/>
              </a:rPr>
              <a:t>Test-drive topologies in virtual Storm clusters via Wirbelsturm</a:t>
            </a:r>
          </a:p>
          <a:p>
            <a:r>
              <a:rPr lang="en-US" sz="2000" dirty="0" smtClean="0">
                <a:sym typeface="Wingdings"/>
              </a:rPr>
              <a:t>Starting points:</a:t>
            </a:r>
          </a:p>
          <a:p>
            <a:pPr lvl="1"/>
            <a:r>
              <a:rPr lang="en-US" sz="1800" dirty="0" smtClean="0">
                <a:sym typeface="Wingdings"/>
              </a:rPr>
              <a:t>storm-core test suite</a:t>
            </a:r>
          </a:p>
          <a:p>
            <a:pPr lvl="2"/>
            <a:r>
              <a:rPr lang="en-US" sz="1400" dirty="0">
                <a:sym typeface="Wingdings"/>
                <a:hlinkClick r:id="rId2"/>
              </a:rPr>
              <a:t>https://github.com/apache/incubator-storm/tree/master/storm-core/</a:t>
            </a:r>
            <a:r>
              <a:rPr lang="en-US" sz="1400" dirty="0" smtClean="0">
                <a:sym typeface="Wingdings"/>
                <a:hlinkClick r:id="rId2"/>
              </a:rPr>
              <a:t>test/</a:t>
            </a:r>
            <a:r>
              <a:rPr lang="en-US" sz="1400" dirty="0" smtClean="0">
                <a:sym typeface="Wingdings"/>
              </a:rPr>
              <a:t> </a:t>
            </a:r>
          </a:p>
          <a:p>
            <a:pPr lvl="1"/>
            <a:r>
              <a:rPr lang="en-US" sz="1800" dirty="0">
                <a:sym typeface="Wingdings"/>
              </a:rPr>
              <a:t>s</a:t>
            </a:r>
            <a:r>
              <a:rPr lang="en-US" sz="1800" dirty="0" smtClean="0">
                <a:sym typeface="Wingdings"/>
              </a:rPr>
              <a:t>torm-</a:t>
            </a:r>
            <a:r>
              <a:rPr lang="en-US" sz="1800" dirty="0" err="1" smtClean="0">
                <a:sym typeface="Wingdings"/>
              </a:rPr>
              <a:t>kafka</a:t>
            </a:r>
            <a:r>
              <a:rPr lang="en-US" sz="1800" dirty="0">
                <a:sym typeface="Wingdings"/>
              </a:rPr>
              <a:t> </a:t>
            </a:r>
            <a:r>
              <a:rPr lang="en-US" sz="1800" dirty="0" smtClean="0">
                <a:sym typeface="Wingdings"/>
              </a:rPr>
              <a:t>test suite</a:t>
            </a:r>
          </a:p>
          <a:p>
            <a:pPr lvl="2"/>
            <a:r>
              <a:rPr lang="en-US" sz="1400" dirty="0">
                <a:sym typeface="Wingdings"/>
                <a:hlinkClick r:id="rId3"/>
              </a:rPr>
              <a:t>https://github.com/apache/incubator-storm/tree/master/external/storm-kafka/src/</a:t>
            </a:r>
            <a:r>
              <a:rPr lang="en-US" sz="1400" dirty="0" smtClean="0">
                <a:sym typeface="Wingdings"/>
                <a:hlinkClick r:id="rId3"/>
              </a:rPr>
              <a:t>test</a:t>
            </a:r>
            <a:r>
              <a:rPr lang="en-US" sz="1400" dirty="0" smtClean="0">
                <a:sym typeface="Wingdings"/>
              </a:rPr>
              <a:t> </a:t>
            </a:r>
          </a:p>
          <a:p>
            <a:pPr lvl="1"/>
            <a:r>
              <a:rPr lang="en-US" sz="1800" dirty="0" err="1" smtClean="0">
                <a:sym typeface="Wingdings"/>
              </a:rPr>
              <a:t>kafka</a:t>
            </a:r>
            <a:r>
              <a:rPr lang="en-US" sz="1800" dirty="0" smtClean="0">
                <a:sym typeface="Wingdings"/>
              </a:rPr>
              <a:t>-storm-starter tests related to Storm</a:t>
            </a:r>
          </a:p>
          <a:p>
            <a:pPr lvl="2"/>
            <a:r>
              <a:rPr lang="en-US" sz="1500" dirty="0">
                <a:sym typeface="Wingdings"/>
                <a:hlinkClick r:id="rId4"/>
              </a:rPr>
              <a:t>https://github.com/miguno/kafka-storm-starter</a:t>
            </a:r>
            <a:r>
              <a:rPr lang="en-US" sz="1500" dirty="0" smtClean="0">
                <a:sym typeface="Wingdings"/>
                <a:hlinkClick r:id="rId4"/>
              </a:rPr>
              <a:t>/</a:t>
            </a:r>
            <a:r>
              <a:rPr lang="en-US" sz="1500" dirty="0" smtClean="0">
                <a:sym typeface="Wingdings"/>
              </a:rPr>
              <a:t> </a:t>
            </a:r>
            <a:endParaRPr lang="en-US" sz="1500" dirty="0">
              <a:sym typeface="Wingdings"/>
            </a:endParaRPr>
          </a:p>
          <a:p>
            <a:pPr lvl="2"/>
            <a:endParaRPr lang="en-US" dirty="0" smtClean="0"/>
          </a:p>
        </p:txBody>
      </p:sp>
      <p:sp>
        <p:nvSpPr>
          <p:cNvPr id="5" name="Slide Number Placeholder 4"/>
          <p:cNvSpPr>
            <a:spLocks noGrp="1"/>
          </p:cNvSpPr>
          <p:nvPr>
            <p:ph type="sldNum" sz="quarter" idx="12"/>
          </p:nvPr>
        </p:nvSpPr>
        <p:spPr/>
        <p:txBody>
          <a:bodyPr/>
          <a:lstStyle/>
          <a:p>
            <a:fld id="{407C8B75-4858-41E6-BEC3-A0853FA4AC5B}" type="slidenum">
              <a:rPr lang="en-US" smtClean="0"/>
              <a:pPr/>
              <a:t>97</a:t>
            </a:fld>
            <a:endParaRPr lang="en-US" dirty="0"/>
          </a:p>
        </p:txBody>
      </p:sp>
    </p:spTree>
    <p:extLst>
      <p:ext uri="{BB962C8B-B14F-4D97-AF65-F5344CB8AC3E}">
        <p14:creationId xmlns:p14="http://schemas.microsoft.com/office/powerpoint/2010/main" val="86070506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Serialization in Storm</a:t>
            </a:r>
            <a:endParaRPr lang="en-US" dirty="0"/>
          </a:p>
        </p:txBody>
      </p:sp>
      <p:sp>
        <p:nvSpPr>
          <p:cNvPr id="5" name="Slide Number Placeholder 4"/>
          <p:cNvSpPr>
            <a:spLocks noGrp="1"/>
          </p:cNvSpPr>
          <p:nvPr>
            <p:ph type="sldNum" sz="quarter" idx="15"/>
          </p:nvPr>
        </p:nvSpPr>
        <p:spPr/>
        <p:txBody>
          <a:bodyPr/>
          <a:lstStyle/>
          <a:p>
            <a:fld id="{407C8B75-4858-41E6-BEC3-A0853FA4AC5B}" type="slidenum">
              <a:rPr lang="en-US" smtClean="0"/>
              <a:pPr/>
              <a:t>98</a:t>
            </a:fld>
            <a:endParaRPr lang="en-US" dirty="0"/>
          </a:p>
        </p:txBody>
      </p:sp>
    </p:spTree>
    <p:extLst>
      <p:ext uri="{BB962C8B-B14F-4D97-AF65-F5344CB8AC3E}">
        <p14:creationId xmlns:p14="http://schemas.microsoft.com/office/powerpoint/2010/main" val="162340435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in Storm</a:t>
            </a:r>
            <a:endParaRPr lang="en-US" dirty="0"/>
          </a:p>
        </p:txBody>
      </p:sp>
      <p:sp>
        <p:nvSpPr>
          <p:cNvPr id="3" name="Content Placeholder 2"/>
          <p:cNvSpPr>
            <a:spLocks noGrp="1"/>
          </p:cNvSpPr>
          <p:nvPr>
            <p:ph idx="1"/>
          </p:nvPr>
        </p:nvSpPr>
        <p:spPr>
          <a:xfrm>
            <a:off x="457199" y="1078992"/>
            <a:ext cx="8432157" cy="5255490"/>
          </a:xfrm>
        </p:spPr>
        <p:txBody>
          <a:bodyPr/>
          <a:lstStyle/>
          <a:p>
            <a:r>
              <a:rPr lang="en-US" sz="1800" dirty="0" smtClean="0">
                <a:sym typeface="Wingdings"/>
              </a:rPr>
              <a:t>Required because Storm processes data across JVMs and machines</a:t>
            </a:r>
          </a:p>
          <a:p>
            <a:r>
              <a:rPr lang="en-US" sz="1800" dirty="0" smtClean="0"/>
              <a:t>When/where/how serialization happens is often critical for P&amp;S tuning</a:t>
            </a:r>
          </a:p>
          <a:p>
            <a:r>
              <a:rPr lang="en-US" sz="1800" dirty="0" smtClean="0"/>
              <a:t>Storm uses </a:t>
            </a:r>
            <a:r>
              <a:rPr lang="en-US" sz="1800" dirty="0" smtClean="0">
                <a:hlinkClick r:id="rId2"/>
              </a:rPr>
              <a:t>Kryo</a:t>
            </a:r>
            <a:r>
              <a:rPr lang="en-US" sz="1800" dirty="0" smtClean="0"/>
              <a:t> for serialization, falls back on Java serialization  </a:t>
            </a:r>
          </a:p>
          <a:p>
            <a:pPr lvl="1"/>
            <a:r>
              <a:rPr lang="en-US" sz="1400" dirty="0" smtClean="0"/>
              <a:t>By </a:t>
            </a:r>
            <a:r>
              <a:rPr lang="en-US" sz="1400" dirty="0"/>
              <a:t>default, Storm can serialize primitive types, strings, byte arrays, ArrayList, HashMap, HashSet, and the Clojure collection </a:t>
            </a:r>
            <a:r>
              <a:rPr lang="en-US" sz="1400" dirty="0" smtClean="0"/>
              <a:t>types.</a:t>
            </a:r>
          </a:p>
          <a:p>
            <a:pPr lvl="1"/>
            <a:r>
              <a:rPr lang="en-US" sz="1400" dirty="0" smtClean="0"/>
              <a:t>Anything else needs a custom Kryo serializer, which must be “registered” with Storm.</a:t>
            </a:r>
          </a:p>
          <a:p>
            <a:pPr lvl="1"/>
            <a:r>
              <a:rPr lang="en-US" sz="1400" dirty="0" smtClean="0"/>
              <a:t>Storm falls back on Java serialization if needed.  But this serialization is slow.</a:t>
            </a:r>
          </a:p>
          <a:p>
            <a:pPr lvl="2"/>
            <a:r>
              <a:rPr lang="en-US" sz="1200" dirty="0" smtClean="0">
                <a:sym typeface="Wingdings"/>
              </a:rPr>
              <a:t>Tip: Disable </a:t>
            </a:r>
            <a:r>
              <a:rPr lang="en-US" sz="1200" dirty="0" err="1" smtClean="0">
                <a:latin typeface="Consolas"/>
                <a:cs typeface="Consolas"/>
              </a:rPr>
              <a:t>topology.fall.back.on.java.serialization</a:t>
            </a:r>
            <a:r>
              <a:rPr lang="en-US" sz="1200" dirty="0" smtClean="0"/>
              <a:t> to spot missing </a:t>
            </a:r>
            <a:r>
              <a:rPr lang="en-US" sz="1200" dirty="0" err="1" smtClean="0"/>
              <a:t>serializers</a:t>
            </a:r>
            <a:r>
              <a:rPr lang="en-US" sz="1200" dirty="0" smtClean="0"/>
              <a:t>.</a:t>
            </a:r>
            <a:endParaRPr lang="en-US" sz="1200" dirty="0" smtClean="0">
              <a:sym typeface="Wingdings"/>
            </a:endParaRPr>
          </a:p>
          <a:p>
            <a:r>
              <a:rPr lang="en-US" sz="1800" dirty="0" smtClean="0">
                <a:sym typeface="Wingdings"/>
              </a:rPr>
              <a:t>Examples </a:t>
            </a:r>
            <a:r>
              <a:rPr lang="en-US" sz="1800" dirty="0">
                <a:sym typeface="Wingdings"/>
              </a:rPr>
              <a:t>in </a:t>
            </a:r>
            <a:r>
              <a:rPr lang="en-US" sz="1800" dirty="0" err="1">
                <a:sym typeface="Wingdings"/>
              </a:rPr>
              <a:t>kafka</a:t>
            </a:r>
            <a:r>
              <a:rPr lang="en-US" sz="1800" dirty="0">
                <a:sym typeface="Wingdings"/>
              </a:rPr>
              <a:t>-storm-</a:t>
            </a:r>
            <a:r>
              <a:rPr lang="en-US" sz="1800" dirty="0" smtClean="0">
                <a:sym typeface="Wingdings"/>
              </a:rPr>
              <a:t>starter, all of which make use of Twitter Bijection/Chill</a:t>
            </a:r>
            <a:endParaRPr lang="en-US" sz="1800" dirty="0">
              <a:sym typeface="Wingdings"/>
            </a:endParaRPr>
          </a:p>
          <a:p>
            <a:pPr lvl="1"/>
            <a:r>
              <a:rPr lang="en-US" sz="1400" dirty="0">
                <a:sym typeface="Wingdings"/>
                <a:hlinkClick r:id="rId3"/>
              </a:rPr>
              <a:t>AvroScheme[T]</a:t>
            </a:r>
            <a:r>
              <a:rPr lang="en-US" sz="1400" dirty="0">
                <a:sym typeface="Wingdings"/>
              </a:rPr>
              <a:t> – enable automatic Avro-decoding in Kafka spout</a:t>
            </a:r>
          </a:p>
          <a:p>
            <a:pPr lvl="1"/>
            <a:r>
              <a:rPr lang="en-US" sz="1400" dirty="0">
                <a:sym typeface="Wingdings"/>
                <a:hlinkClick r:id="rId4"/>
              </a:rPr>
              <a:t>AvroDecoderBolt[T]</a:t>
            </a:r>
            <a:r>
              <a:rPr lang="en-US" sz="1400" dirty="0">
                <a:sym typeface="Wingdings"/>
              </a:rPr>
              <a:t> – decode Avro data in a bolt</a:t>
            </a:r>
          </a:p>
          <a:p>
            <a:pPr lvl="1"/>
            <a:r>
              <a:rPr lang="en-US" sz="1400" dirty="0">
                <a:sym typeface="Wingdings"/>
                <a:hlinkClick r:id="rId5"/>
              </a:rPr>
              <a:t>AvroKafkaSinkBolt[T]</a:t>
            </a:r>
            <a:r>
              <a:rPr lang="en-US" sz="1400" dirty="0">
                <a:sym typeface="Wingdings"/>
              </a:rPr>
              <a:t> – encode Avro data in a bolt</a:t>
            </a:r>
          </a:p>
          <a:p>
            <a:pPr lvl="1"/>
            <a:r>
              <a:rPr lang="en-US" sz="1400" dirty="0">
                <a:sym typeface="Wingdings"/>
                <a:hlinkClick r:id="rId6"/>
              </a:rPr>
              <a:t>TweetAvroKryoDecorator</a:t>
            </a:r>
            <a:r>
              <a:rPr lang="en-US" sz="1400" dirty="0">
                <a:sym typeface="Wingdings"/>
              </a:rPr>
              <a:t> – a custom Kryo </a:t>
            </a:r>
            <a:r>
              <a:rPr lang="en-US" sz="1400" dirty="0" smtClean="0">
                <a:sym typeface="Wingdings"/>
              </a:rPr>
              <a:t>serializer</a:t>
            </a:r>
          </a:p>
          <a:p>
            <a:pPr lvl="1"/>
            <a:r>
              <a:rPr lang="en-US" sz="1400" dirty="0" err="1" smtClean="0">
                <a:sym typeface="Wingdings"/>
                <a:hlinkClick r:id="rId7"/>
              </a:rPr>
              <a:t>KafkaStormSpec</a:t>
            </a:r>
            <a:r>
              <a:rPr lang="en-US" sz="1400" dirty="0" smtClean="0">
                <a:sym typeface="Wingdings"/>
              </a:rPr>
              <a:t> – shows how to register a custom Kryo serializer</a:t>
            </a:r>
            <a:endParaRPr lang="en-US" sz="1400" dirty="0">
              <a:sym typeface="Wingdings"/>
            </a:endParaRPr>
          </a:p>
          <a:p>
            <a:r>
              <a:rPr lang="en-US" sz="1800" dirty="0" smtClean="0">
                <a:sym typeface="Wingdings"/>
              </a:rPr>
              <a:t>More details </a:t>
            </a:r>
            <a:r>
              <a:rPr lang="en-US" sz="1800" dirty="0">
                <a:sym typeface="Wingdings"/>
              </a:rPr>
              <a:t>at </a:t>
            </a:r>
            <a:r>
              <a:rPr lang="en-US" sz="1800" dirty="0">
                <a:sym typeface="Wingdings"/>
                <a:hlinkClick r:id="rId8"/>
              </a:rPr>
              <a:t>Storm </a:t>
            </a:r>
            <a:r>
              <a:rPr lang="en-US" sz="1800" dirty="0" smtClean="0">
                <a:sym typeface="Wingdings"/>
                <a:hlinkClick r:id="rId8"/>
              </a:rPr>
              <a:t>serialization</a:t>
            </a:r>
            <a:endParaRPr lang="en-US" sz="1800" dirty="0">
              <a:sym typeface="Wingdings"/>
            </a:endParaRPr>
          </a:p>
          <a:p>
            <a:pPr lvl="1"/>
            <a:endParaRPr lang="en-US" sz="1400" dirty="0">
              <a:sym typeface="Wingdings"/>
            </a:endParaRPr>
          </a:p>
          <a:p>
            <a:pPr marL="0" indent="0">
              <a:buNone/>
            </a:pPr>
            <a:endParaRPr lang="en-US" sz="1800" dirty="0" smtClean="0">
              <a:sym typeface="Wingdings"/>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pPr/>
              <a:t>99</a:t>
            </a:fld>
            <a:endParaRPr lang="en-US" dirty="0"/>
          </a:p>
        </p:txBody>
      </p:sp>
    </p:spTree>
    <p:extLst>
      <p:ext uri="{BB962C8B-B14F-4D97-AF65-F5344CB8AC3E}">
        <p14:creationId xmlns:p14="http://schemas.microsoft.com/office/powerpoint/2010/main" val="36453794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Verisign Theme 2013">
  <a:themeElements>
    <a:clrScheme name="VRSN Corporate Colors 2013">
      <a:dk1>
        <a:srgbClr val="000000"/>
      </a:dk1>
      <a:lt1>
        <a:srgbClr val="FFFFFF"/>
      </a:lt1>
      <a:dk2>
        <a:srgbClr val="707070"/>
      </a:dk2>
      <a:lt2>
        <a:srgbClr val="0061A3"/>
      </a:lt2>
      <a:accent1>
        <a:srgbClr val="61A1D4"/>
      </a:accent1>
      <a:accent2>
        <a:srgbClr val="6BB02E"/>
      </a:accent2>
      <a:accent3>
        <a:srgbClr val="99D4F5"/>
      </a:accent3>
      <a:accent4>
        <a:srgbClr val="FFCB03"/>
      </a:accent4>
      <a:accent5>
        <a:srgbClr val="5B8F22"/>
      </a:accent5>
      <a:accent6>
        <a:srgbClr val="F2821D"/>
      </a:accent6>
      <a:hlink>
        <a:srgbClr val="1DA4FF"/>
      </a:hlink>
      <a:folHlink>
        <a:srgbClr val="995BD7"/>
      </a:folHlink>
    </a:clrScheme>
    <a:fontScheme name="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21856</TotalTime>
  <Words>8449</Words>
  <Application>Microsoft Macintosh PowerPoint</Application>
  <PresentationFormat>On-screen Show (4:3)</PresentationFormat>
  <Paragraphs>1058</Paragraphs>
  <Slides>129</Slides>
  <Notes>3</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Verisign Theme 2013</vt:lpstr>
      <vt:lpstr>  Apache Storm 0.9 basic training</vt:lpstr>
      <vt:lpstr>Storm?</vt:lpstr>
      <vt:lpstr>NOT covered in this workshop (too little time)</vt:lpstr>
      <vt:lpstr>Part 1: Introducing Storm</vt:lpstr>
      <vt:lpstr>Overview of Part 1: Introducing Storm</vt:lpstr>
      <vt:lpstr>Storm?</vt:lpstr>
      <vt:lpstr>Storm adoption and use cases</vt:lpstr>
      <vt:lpstr>PowerPoint Presentation</vt:lpstr>
      <vt:lpstr>PowerPoint Presentation</vt:lpstr>
      <vt:lpstr>PowerPoint Presentation</vt:lpstr>
      <vt:lpstr>PowerPoint Presentation</vt:lpstr>
      <vt:lpstr>PowerPoint Presentation</vt:lpstr>
      <vt:lpstr>The Motivation of Storm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Clojure</vt:lpstr>
      <vt:lpstr>PowerPoint Presentation</vt:lpstr>
      <vt:lpstr>Clojure</vt:lpstr>
      <vt:lpstr>PowerPoint Presentation</vt:lpstr>
      <vt:lpstr>PowerPoint Presentation</vt:lpstr>
      <vt:lpstr>PowerPoint Presentation</vt:lpstr>
      <vt:lpstr>PowerPoint Presentation</vt:lpstr>
      <vt:lpstr>PowerPoint Presentation</vt:lpstr>
      <vt:lpstr>PowerPoint Presentation</vt:lpstr>
      <vt:lpstr>Part 2: Storm core concepts</vt:lpstr>
      <vt:lpstr>Overview of Part 2: Storm core concepts</vt:lpstr>
      <vt:lpstr>A first look</vt:lpstr>
      <vt:lpstr>Overview of Part 2: Storm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Part 2: Storm core concepts</vt:lpstr>
      <vt:lpstr>PowerPoint Presentation</vt:lpstr>
      <vt:lpstr>Overview of Part 2: Storm core concepts</vt:lpstr>
      <vt:lpstr>PowerPoint Presentation</vt:lpstr>
      <vt:lpstr>Overview of Part 2: Storm core concepts</vt:lpstr>
      <vt:lpstr>PowerPoint Presentation</vt:lpstr>
      <vt:lpstr>Overview of Part 2: Storm core concepts</vt:lpstr>
      <vt:lpstr>PowerPoint Presentation</vt:lpstr>
      <vt:lpstr>PowerPoint Presentation</vt:lpstr>
      <vt:lpstr>PowerPoint Presentation</vt:lpstr>
      <vt:lpstr>Part 3: Operating Storm</vt:lpstr>
      <vt:lpstr>Overview of Part 3: Operating Storm</vt:lpstr>
      <vt:lpstr>Storm architecture</vt:lpstr>
      <vt:lpstr>Storm architecture</vt:lpstr>
      <vt:lpstr>Storm architecture: ZooKeeper</vt:lpstr>
      <vt:lpstr>Storm architecture: fault tolerance</vt:lpstr>
      <vt:lpstr>Storm hardware specs</vt:lpstr>
      <vt:lpstr>Storm hardware specs</vt:lpstr>
      <vt:lpstr>Storm hardware specs</vt:lpstr>
      <vt:lpstr>Deploying Storm</vt:lpstr>
      <vt:lpstr>Deploying Storm</vt:lpstr>
      <vt:lpstr>Operating Storm</vt:lpstr>
      <vt:lpstr>Storm security</vt:lpstr>
      <vt:lpstr>Monitoring Storm</vt:lpstr>
      <vt:lpstr>Monitoring Storm</vt:lpstr>
      <vt:lpstr>Monitoring Storm</vt:lpstr>
      <vt:lpstr>Monitoring Storm topologies</vt:lpstr>
      <vt:lpstr>Monitoring ZooKeeper</vt:lpstr>
      <vt:lpstr>Ops-related references</vt:lpstr>
      <vt:lpstr>Part 4: Developing Storm apps</vt:lpstr>
      <vt:lpstr>Overview of Part 4: Developing Storm apps</vt:lpstr>
      <vt:lpstr>A trivial “Hello, Storm” topology</vt:lpstr>
      <vt:lpstr>PowerPoint Presentation</vt:lpstr>
      <vt:lpstr>PowerPoint Presentation</vt:lpstr>
      <vt:lpstr>PowerPoint Presentation</vt:lpstr>
      <vt:lpstr>Creating a spout</vt:lpstr>
      <vt:lpstr>Creating a bolt</vt:lpstr>
      <vt:lpstr>Extending BaseRichBolt</vt:lpstr>
      <vt:lpstr>Extending BaseRichBolt</vt:lpstr>
      <vt:lpstr>Extending BaseRichBolt</vt:lpstr>
      <vt:lpstr>Extending BaseRichBolt</vt:lpstr>
      <vt:lpstr>Common spout/bolt gotchas</vt:lpstr>
      <vt:lpstr>Common spout/bolt gotchas</vt:lpstr>
      <vt:lpstr>Common spout/bolt gotchas</vt:lpstr>
      <vt:lpstr>Common spout/bolt gotchas</vt:lpstr>
      <vt:lpstr>Creating a topology</vt:lpstr>
      <vt:lpstr>Creating a topology</vt:lpstr>
      <vt:lpstr>Creating a topology</vt:lpstr>
      <vt:lpstr>Running a topology</vt:lpstr>
      <vt:lpstr>Alright, my topology runs – now what?</vt:lpstr>
      <vt:lpstr>Integrating Storm and Kafka</vt:lpstr>
      <vt:lpstr>Reading from Kafka</vt:lpstr>
      <vt:lpstr>Reading from Kafka</vt:lpstr>
      <vt:lpstr>Writing to Kafka</vt:lpstr>
      <vt:lpstr>Testing Storm topologies</vt:lpstr>
      <vt:lpstr>Testing Storm topologies</vt:lpstr>
      <vt:lpstr>Serialization in Storm</vt:lpstr>
      <vt:lpstr>Serialization in Storm</vt:lpstr>
      <vt:lpstr>Example Storm apps</vt:lpstr>
      <vt:lpstr>storm-starter</vt:lpstr>
      <vt:lpstr>storm-starter: RollingTopWords</vt:lpstr>
      <vt:lpstr>Behind the scenes of RollingTopWords</vt:lpstr>
      <vt:lpstr>kafka-storm-starter</vt:lpstr>
      <vt:lpstr>kafka-storm-starter: run the test suite</vt:lpstr>
      <vt:lpstr>kafka-storm-starter: run the KafkaStormDemo app</vt:lpstr>
      <vt:lpstr>Storm related code in kafka-storm-starter</vt:lpstr>
      <vt:lpstr>Storm performance tuning</vt:lpstr>
      <vt:lpstr>Storm performance tuning</vt:lpstr>
      <vt:lpstr>General considerations</vt:lpstr>
      <vt:lpstr>How to approach P&amp;S tuning</vt:lpstr>
      <vt:lpstr>Some rules of thumb, for guidance</vt:lpstr>
      <vt:lpstr>PowerPoint Presentation</vt:lpstr>
      <vt:lpstr>Communication within a Storm cluster</vt:lpstr>
      <vt:lpstr>Tuning internal message buffers</vt:lpstr>
      <vt:lpstr>JVM garbage collection and RAM</vt:lpstr>
      <vt:lpstr>Rate-limiting topologies</vt:lpstr>
      <vt:lpstr>Acking strategies</vt:lpstr>
      <vt:lpstr>Miscellaneous</vt:lpstr>
      <vt:lpstr>Miscellaneous</vt:lpstr>
      <vt:lpstr>When using Storm with Kafka</vt:lpstr>
      <vt:lpstr>TL;DR: Start with this, then measure/improve/repeat</vt:lpstr>
      <vt:lpstr>Part 5: Playing with Storm using Wirbelsturm</vt:lpstr>
      <vt:lpstr>Deploying Storm via Wirbelsturm</vt:lpstr>
      <vt:lpstr>Deploying Storm via Wirbelsturm</vt:lpstr>
      <vt:lpstr>What can I do with Wirbelsturm?</vt:lpstr>
      <vt:lpstr>Wrapping up</vt:lpstr>
      <vt:lpstr>Where to go from here</vt:lpstr>
      <vt:lpstr>PowerPoint Presentation</vt:lpstr>
    </vt:vector>
  </TitlesOfParts>
  <Manager/>
  <Company>VeriSign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Training: Apache Storm 0.9</dc:title>
  <dc:subject/>
  <dc:creator>Michael G. Noll</dc:creator>
  <cp:keywords/>
  <dc:description/>
  <cp:lastModifiedBy>Michael Noll</cp:lastModifiedBy>
  <cp:revision>2110</cp:revision>
  <dcterms:created xsi:type="dcterms:W3CDTF">2013-11-06T02:31:54Z</dcterms:created>
  <dcterms:modified xsi:type="dcterms:W3CDTF">2014-09-15T08:19:39Z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455230117</vt:i4>
  </property>
  <property fmtid="{D5CDD505-2E9C-101B-9397-08002B2CF9AE}" pid="3" name="_NewReviewCycle">
    <vt:lpwstr/>
  </property>
  <property fmtid="{D5CDD505-2E9C-101B-9397-08002B2CF9AE}" pid="4" name="_EmailSubject">
    <vt:lpwstr>New PPT template</vt:lpwstr>
  </property>
  <property fmtid="{D5CDD505-2E9C-101B-9397-08002B2CF9AE}" pid="5" name="_AuthorEmailDisplayName">
    <vt:lpwstr>Burki, Philippe</vt:lpwstr>
  </property>
  <property fmtid="{D5CDD505-2E9C-101B-9397-08002B2CF9AE}" pid="6" name="_AuthorEmail">
    <vt:lpwstr>PBurki@Verisign.com</vt:lpwstr>
  </property>
  <property fmtid="{D5CDD505-2E9C-101B-9397-08002B2CF9AE}" pid="7" name="_PreviousAdHocReviewCycleID">
    <vt:i4>-371681880</vt:i4>
  </property>
</Properties>
</file>