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41" r:id="rId2"/>
  </p:sldMasterIdLst>
  <p:notesMasterIdLst>
    <p:notesMasterId r:id="rId11"/>
  </p:notesMasterIdLst>
  <p:sldIdLst>
    <p:sldId id="256" r:id="rId3"/>
    <p:sldId id="258" r:id="rId4"/>
    <p:sldId id="275" r:id="rId5"/>
    <p:sldId id="273" r:id="rId6"/>
    <p:sldId id="274" r:id="rId7"/>
    <p:sldId id="270" r:id="rId8"/>
    <p:sldId id="271" r:id="rId9"/>
    <p:sldId id="276" r:id="rId10"/>
  </p:sldIdLst>
  <p:sldSz cx="9144000" cy="6858000" type="screen4x3"/>
  <p:notesSz cx="7099300" cy="10234613"/>
  <p:defaultTextStyle>
    <a:defPPr>
      <a:defRPr lang="en-US"/>
    </a:defPPr>
    <a:lvl1pPr algn="just" rtl="0" fontAlgn="base">
      <a:spcBef>
        <a:spcPct val="0"/>
      </a:spcBef>
      <a:spcAft>
        <a:spcPct val="0"/>
      </a:spcAft>
      <a:buFont typeface="Arial" pitchFamily="34" charset="0"/>
      <a:defRPr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Font typeface="Arial" pitchFamily="34" charset="0"/>
      <a:defRPr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Font typeface="Arial" pitchFamily="34" charset="0"/>
      <a:defRPr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Font typeface="Arial" pitchFamily="34" charset="0"/>
      <a:defRPr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Font typeface="Arial" pitchFamily="34" charset="0"/>
      <a:defRPr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CC"/>
    <a:srgbClr val="0099FF"/>
    <a:srgbClr val="965A1E"/>
    <a:srgbClr val="6666FF"/>
    <a:srgbClr val="FFCC00"/>
    <a:srgbClr val="FF00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hu-HU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hu-HU" alt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en-US" smtClean="0"/>
              <a:t>Click to edit Master text styles</a:t>
            </a:r>
          </a:p>
          <a:p>
            <a:pPr lvl="1"/>
            <a:r>
              <a:rPr lang="hu-HU" altLang="en-US" smtClean="0"/>
              <a:t>Second level</a:t>
            </a:r>
          </a:p>
          <a:p>
            <a:pPr lvl="2"/>
            <a:r>
              <a:rPr lang="hu-HU" altLang="en-US" smtClean="0"/>
              <a:t>Third level</a:t>
            </a:r>
          </a:p>
          <a:p>
            <a:pPr lvl="3"/>
            <a:r>
              <a:rPr lang="hu-HU" altLang="en-US" smtClean="0"/>
              <a:t>Fourth level</a:t>
            </a:r>
          </a:p>
          <a:p>
            <a:pPr lvl="4"/>
            <a:r>
              <a:rPr lang="hu-HU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hu-HU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44E52082-06DC-4F13-AE66-59C66316F4A7}" type="slidenum">
              <a:rPr lang="hu-HU" altLang="en-US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2004927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B9572-D6BC-4E9D-A852-92EA2BC93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8598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9CBFC-5A97-4900-BE84-E6330110F9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2106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775" y="76200"/>
            <a:ext cx="1963738" cy="6019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76200"/>
            <a:ext cx="5743575" cy="6019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B31F4-D633-4788-93E3-2CDD51ECC5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0403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B00D8-BC5A-4196-BE4E-71A5204DAC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837A3-1C23-47C2-A034-318509C540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3173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0C5F7-F73C-4D37-8FE3-11DF2B5B77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9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B2FB0-2EA8-4E04-B3B6-8508B6CF1A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2584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98B33-4E0D-42FB-BEB8-EFF38F7698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273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44D47-3D10-4CAE-A4C7-56599ED8C6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6341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90BFB-D45A-40B3-AC0F-55F50E5FA5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923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EA2A7-4C2C-4D9B-AFC9-63FCF46FF6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795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3945D-458B-4628-82AD-E713AECE29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2282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DC9E7-DEAF-4560-9148-E867C23EA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25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1A93F-F3BB-4A31-BBBF-68FA126F14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530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775" y="76200"/>
            <a:ext cx="1963738" cy="6019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76200"/>
            <a:ext cx="5743575" cy="6019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A2773-840E-48DD-9B09-8B1B728664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293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85197-9083-4CB2-9018-C9CAA20D5F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236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89584-4A48-470D-86DB-2A6ADF99DA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6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0B402-E345-410A-8FFC-DA0DF63EDC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8637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BF2A6-A8EC-489E-BDC4-1E6608AF0D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0715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BDACE-48A9-46C9-9CB3-24D19CC24D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661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048D7-C42E-4B84-ADA5-BB4ED70E88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9081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6C9C4-3380-4946-9168-ABF222CBBD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78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27" name="Rectangle 904"/>
          <p:cNvSpPr>
            <a:spLocks noChangeArrowheads="1"/>
          </p:cNvSpPr>
          <p:nvPr/>
        </p:nvSpPr>
        <p:spPr bwMode="auto">
          <a:xfrm>
            <a:off x="258763" y="0"/>
            <a:ext cx="1112837" cy="6858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28" name="Rectangle 905"/>
          <p:cNvSpPr>
            <a:spLocks noGrp="1" noChangeArrowheads="1"/>
          </p:cNvSpPr>
          <p:nvPr>
            <p:ph type="title"/>
          </p:nvPr>
        </p:nvSpPr>
        <p:spPr bwMode="auto">
          <a:xfrm>
            <a:off x="1154113" y="76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90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2954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90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1" name="Rectangle 90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2" name="Rectangle 90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5BC605D0-2934-4296-8D1F-F7EF6B9BC8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3" name="Rectangle 2"/>
          <p:cNvSpPr>
            <a:spLocks noChangeArrowheads="1"/>
          </p:cNvSpPr>
          <p:nvPr/>
        </p:nvSpPr>
        <p:spPr bwMode="auto">
          <a:xfrm>
            <a:off x="838200" y="736600"/>
            <a:ext cx="8305800" cy="3968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F4ECB2"/>
              </a:gs>
            </a:gsLst>
            <a:lin ang="0" scaled="1"/>
          </a:gradFill>
          <a:ln w="3175" cmpd="sng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34" name="Line 1021"/>
          <p:cNvSpPr>
            <a:spLocks noChangeShapeType="1"/>
          </p:cNvSpPr>
          <p:nvPr userDrawn="1"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9525" cmpd="sng">
            <a:solidFill>
              <a:srgbClr val="F0E1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" name="Line 1022"/>
          <p:cNvSpPr>
            <a:spLocks noChangeShapeType="1"/>
          </p:cNvSpPr>
          <p:nvPr userDrawn="1"/>
        </p:nvSpPr>
        <p:spPr bwMode="auto">
          <a:xfrm>
            <a:off x="152400" y="0"/>
            <a:ext cx="0" cy="6858000"/>
          </a:xfrm>
          <a:prstGeom prst="line">
            <a:avLst/>
          </a:prstGeom>
          <a:noFill/>
          <a:ln w="9525" cmpd="sng">
            <a:solidFill>
              <a:srgbClr val="F0E1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036" name="Picture 14" descr="C:\Documents and Settings\Administrator\桌面\111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3475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4" descr="E:\vilablog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357188"/>
            <a:ext cx="1739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0" y="0"/>
            <a:ext cx="177641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51" name="Rectangle 904"/>
          <p:cNvSpPr>
            <a:spLocks noChangeArrowheads="1"/>
          </p:cNvSpPr>
          <p:nvPr/>
        </p:nvSpPr>
        <p:spPr bwMode="auto">
          <a:xfrm>
            <a:off x="0" y="4826000"/>
            <a:ext cx="2895600" cy="990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2052" name="Picture 948" descr="upc-trans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73"/>
          <a:stretch>
            <a:fillRect/>
          </a:stretch>
        </p:blipFill>
        <p:spPr bwMode="auto">
          <a:xfrm>
            <a:off x="228600" y="1893888"/>
            <a:ext cx="1066800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3" name="Group 5"/>
          <p:cNvGrpSpPr>
            <a:grpSpLocks/>
          </p:cNvGrpSpPr>
          <p:nvPr userDrawn="1"/>
        </p:nvGrpSpPr>
        <p:grpSpPr bwMode="auto">
          <a:xfrm>
            <a:off x="381000" y="441325"/>
            <a:ext cx="812800" cy="1387475"/>
            <a:chOff x="0" y="0"/>
            <a:chExt cx="512" cy="874"/>
          </a:xfrm>
        </p:grpSpPr>
        <p:grpSp>
          <p:nvGrpSpPr>
            <p:cNvPr id="2054" name="Group 6"/>
            <p:cNvGrpSpPr>
              <a:grpSpLocks/>
            </p:cNvGrpSpPr>
            <p:nvPr userDrawn="1"/>
          </p:nvGrpSpPr>
          <p:grpSpPr bwMode="auto">
            <a:xfrm>
              <a:off x="-11" y="0"/>
              <a:ext cx="437" cy="715"/>
              <a:chOff x="0" y="0"/>
              <a:chExt cx="498" cy="815"/>
            </a:xfrm>
          </p:grpSpPr>
          <p:sp>
            <p:nvSpPr>
              <p:cNvPr id="2055" name="Oval 9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56" name="Oval 918"/>
              <p:cNvSpPr>
                <a:spLocks noChangeArrowheads="1"/>
              </p:cNvSpPr>
              <p:nvPr/>
            </p:nvSpPr>
            <p:spPr bwMode="auto">
              <a:xfrm>
                <a:off x="106" y="0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57" name="Oval 919"/>
              <p:cNvSpPr>
                <a:spLocks noChangeArrowheads="1"/>
              </p:cNvSpPr>
              <p:nvPr/>
            </p:nvSpPr>
            <p:spPr bwMode="auto">
              <a:xfrm>
                <a:off x="211" y="0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58" name="Oval 920"/>
              <p:cNvSpPr>
                <a:spLocks noChangeArrowheads="1"/>
              </p:cNvSpPr>
              <p:nvPr/>
            </p:nvSpPr>
            <p:spPr bwMode="auto">
              <a:xfrm>
                <a:off x="0" y="106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59" name="Oval 921"/>
              <p:cNvSpPr>
                <a:spLocks noChangeArrowheads="1"/>
              </p:cNvSpPr>
              <p:nvPr/>
            </p:nvSpPr>
            <p:spPr bwMode="auto">
              <a:xfrm>
                <a:off x="106" y="106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60" name="Oval 922"/>
              <p:cNvSpPr>
                <a:spLocks noChangeArrowheads="1"/>
              </p:cNvSpPr>
              <p:nvPr/>
            </p:nvSpPr>
            <p:spPr bwMode="auto">
              <a:xfrm>
                <a:off x="211" y="106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61" name="Oval 923"/>
              <p:cNvSpPr>
                <a:spLocks noChangeArrowheads="1"/>
              </p:cNvSpPr>
              <p:nvPr/>
            </p:nvSpPr>
            <p:spPr bwMode="auto">
              <a:xfrm>
                <a:off x="316" y="106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62" name="Oval 924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63" name="Oval 925"/>
              <p:cNvSpPr>
                <a:spLocks noChangeArrowheads="1"/>
              </p:cNvSpPr>
              <p:nvPr/>
            </p:nvSpPr>
            <p:spPr bwMode="auto">
              <a:xfrm>
                <a:off x="106" y="211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64" name="Oval 926"/>
              <p:cNvSpPr>
                <a:spLocks noChangeArrowheads="1"/>
              </p:cNvSpPr>
              <p:nvPr/>
            </p:nvSpPr>
            <p:spPr bwMode="auto">
              <a:xfrm>
                <a:off x="211" y="211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65" name="Oval 927"/>
              <p:cNvSpPr>
                <a:spLocks noChangeArrowheads="1"/>
              </p:cNvSpPr>
              <p:nvPr/>
            </p:nvSpPr>
            <p:spPr bwMode="auto">
              <a:xfrm>
                <a:off x="316" y="211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66" name="Oval 928"/>
              <p:cNvSpPr>
                <a:spLocks noChangeArrowheads="1"/>
              </p:cNvSpPr>
              <p:nvPr/>
            </p:nvSpPr>
            <p:spPr bwMode="auto">
              <a:xfrm>
                <a:off x="422" y="211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67" name="Oval 929"/>
              <p:cNvSpPr>
                <a:spLocks noChangeArrowheads="1"/>
              </p:cNvSpPr>
              <p:nvPr/>
            </p:nvSpPr>
            <p:spPr bwMode="auto">
              <a:xfrm>
                <a:off x="0" y="316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68" name="Oval 930"/>
              <p:cNvSpPr>
                <a:spLocks noChangeArrowheads="1"/>
              </p:cNvSpPr>
              <p:nvPr/>
            </p:nvSpPr>
            <p:spPr bwMode="auto">
              <a:xfrm>
                <a:off x="106" y="316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69" name="Oval 931"/>
              <p:cNvSpPr>
                <a:spLocks noChangeArrowheads="1"/>
              </p:cNvSpPr>
              <p:nvPr/>
            </p:nvSpPr>
            <p:spPr bwMode="auto">
              <a:xfrm>
                <a:off x="211" y="316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70" name="Oval 932"/>
              <p:cNvSpPr>
                <a:spLocks noChangeArrowheads="1"/>
              </p:cNvSpPr>
              <p:nvPr/>
            </p:nvSpPr>
            <p:spPr bwMode="auto">
              <a:xfrm>
                <a:off x="316" y="316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71" name="Oval 933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72" name="Oval 934"/>
              <p:cNvSpPr>
                <a:spLocks noChangeArrowheads="1"/>
              </p:cNvSpPr>
              <p:nvPr/>
            </p:nvSpPr>
            <p:spPr bwMode="auto">
              <a:xfrm>
                <a:off x="106" y="422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73" name="Oval 935"/>
              <p:cNvSpPr>
                <a:spLocks noChangeArrowheads="1"/>
              </p:cNvSpPr>
              <p:nvPr/>
            </p:nvSpPr>
            <p:spPr bwMode="auto">
              <a:xfrm>
                <a:off x="211" y="422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74" name="Oval 936"/>
              <p:cNvSpPr>
                <a:spLocks noChangeArrowheads="1"/>
              </p:cNvSpPr>
              <p:nvPr/>
            </p:nvSpPr>
            <p:spPr bwMode="auto">
              <a:xfrm>
                <a:off x="316" y="422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75" name="Oval 937"/>
              <p:cNvSpPr>
                <a:spLocks noChangeArrowheads="1"/>
              </p:cNvSpPr>
              <p:nvPr/>
            </p:nvSpPr>
            <p:spPr bwMode="auto">
              <a:xfrm>
                <a:off x="422" y="422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76" name="Oval 938"/>
              <p:cNvSpPr>
                <a:spLocks noChangeArrowheads="1"/>
              </p:cNvSpPr>
              <p:nvPr/>
            </p:nvSpPr>
            <p:spPr bwMode="auto">
              <a:xfrm>
                <a:off x="0" y="528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77" name="Oval 939"/>
              <p:cNvSpPr>
                <a:spLocks noChangeArrowheads="1"/>
              </p:cNvSpPr>
              <p:nvPr/>
            </p:nvSpPr>
            <p:spPr bwMode="auto">
              <a:xfrm>
                <a:off x="106" y="528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78" name="Oval 940"/>
              <p:cNvSpPr>
                <a:spLocks noChangeArrowheads="1"/>
              </p:cNvSpPr>
              <p:nvPr/>
            </p:nvSpPr>
            <p:spPr bwMode="auto">
              <a:xfrm>
                <a:off x="211" y="528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79" name="Oval 941"/>
              <p:cNvSpPr>
                <a:spLocks noChangeArrowheads="1"/>
              </p:cNvSpPr>
              <p:nvPr/>
            </p:nvSpPr>
            <p:spPr bwMode="auto">
              <a:xfrm>
                <a:off x="316" y="528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80" name="Oval 942"/>
              <p:cNvSpPr>
                <a:spLocks noChangeArrowheads="1"/>
              </p:cNvSpPr>
              <p:nvPr/>
            </p:nvSpPr>
            <p:spPr bwMode="auto">
              <a:xfrm>
                <a:off x="0" y="634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81" name="Oval 943"/>
              <p:cNvSpPr>
                <a:spLocks noChangeArrowheads="1"/>
              </p:cNvSpPr>
              <p:nvPr/>
            </p:nvSpPr>
            <p:spPr bwMode="auto">
              <a:xfrm>
                <a:off x="106" y="634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82" name="Oval 944"/>
              <p:cNvSpPr>
                <a:spLocks noChangeArrowheads="1"/>
              </p:cNvSpPr>
              <p:nvPr/>
            </p:nvSpPr>
            <p:spPr bwMode="auto">
              <a:xfrm>
                <a:off x="211" y="634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83" name="Oval 945"/>
              <p:cNvSpPr>
                <a:spLocks noChangeArrowheads="1"/>
              </p:cNvSpPr>
              <p:nvPr/>
            </p:nvSpPr>
            <p:spPr bwMode="auto">
              <a:xfrm>
                <a:off x="316" y="634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84" name="Oval 946"/>
              <p:cNvSpPr>
                <a:spLocks noChangeArrowheads="1"/>
              </p:cNvSpPr>
              <p:nvPr/>
            </p:nvSpPr>
            <p:spPr bwMode="auto">
              <a:xfrm>
                <a:off x="106" y="739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085" name="Oval 947"/>
              <p:cNvSpPr>
                <a:spLocks noChangeArrowheads="1"/>
              </p:cNvSpPr>
              <p:nvPr/>
            </p:nvSpPr>
            <p:spPr bwMode="auto">
              <a:xfrm>
                <a:off x="316" y="739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2086" name="Text Box 949"/>
            <p:cNvSpPr txBox="1">
              <a:spLocks noChangeArrowheads="1"/>
            </p:cNvSpPr>
            <p:nvPr userDrawn="1"/>
          </p:nvSpPr>
          <p:spPr bwMode="auto">
            <a:xfrm>
              <a:off x="0" y="720"/>
              <a:ext cx="5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sz="1000">
                  <a:solidFill>
                    <a:schemeClr val="tx1"/>
                  </a:solidFill>
                  <a:latin typeface="Arial Black" pitchFamily="34" charset="0"/>
                </a:rPr>
                <a:t>BILKENT</a:t>
              </a:r>
              <a:endParaRPr lang="hu-HU" altLang="en-US" sz="100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</p:grpSp>
      <p:sp>
        <p:nvSpPr>
          <p:cNvPr id="2087" name="Rectangle 952"/>
          <p:cNvSpPr>
            <a:spLocks noChangeArrowheads="1"/>
          </p:cNvSpPr>
          <p:nvPr userDrawn="1"/>
        </p:nvSpPr>
        <p:spPr bwMode="auto">
          <a:xfrm>
            <a:off x="4297363" y="3154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2088" name="Picture 951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9" name="Picture 962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292600"/>
            <a:ext cx="12969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0" name="Picture 13" descr="E:\mrlogo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285750"/>
            <a:ext cx="25336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1" name="Rectangle 905"/>
          <p:cNvSpPr>
            <a:spLocks noGrp="1" noChangeArrowheads="1"/>
          </p:cNvSpPr>
          <p:nvPr>
            <p:ph type="title"/>
          </p:nvPr>
        </p:nvSpPr>
        <p:spPr bwMode="auto">
          <a:xfrm>
            <a:off x="1154113" y="76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92" name="Rectangle 90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2954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93" name="Rectangle 90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094" name="Rectangle 90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095" name="Rectangle 90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7C48C0EA-AFED-43E8-97B2-B2E6C95A0C2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shliu@hit.edu.c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2"/>
          <p:cNvSpPr>
            <a:spLocks noChangeShapeType="1"/>
          </p:cNvSpPr>
          <p:nvPr/>
        </p:nvSpPr>
        <p:spPr bwMode="auto">
          <a:xfrm flipV="1">
            <a:off x="1676400" y="3505200"/>
            <a:ext cx="7467600" cy="0"/>
          </a:xfrm>
          <a:prstGeom prst="line">
            <a:avLst/>
          </a:prstGeom>
          <a:noFill/>
          <a:ln w="9525" cmpd="sng">
            <a:solidFill>
              <a:srgbClr val="F0E1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9" name="Rectangle 11"/>
          <p:cNvSpPr>
            <a:spLocks noChangeArrowheads="1"/>
          </p:cNvSpPr>
          <p:nvPr/>
        </p:nvSpPr>
        <p:spPr bwMode="auto">
          <a:xfrm>
            <a:off x="1776413" y="2286000"/>
            <a:ext cx="73675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71550" y="1628775"/>
            <a:ext cx="7429500" cy="1600200"/>
          </a:xfrm>
          <a:effectLst>
            <a:outerShdw dist="35921" dir="2700000" algn="ctr" rotWithShape="0">
              <a:schemeClr val="accent1"/>
            </a:outerShdw>
          </a:effectLst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C00000"/>
                </a:solidFill>
                <a:ea typeface="宋体" pitchFamily="2" charset="-122"/>
              </a:rPr>
              <a:t>数字图像处理实验</a:t>
            </a:r>
            <a:r>
              <a:rPr lang="zh-CN" altLang="en-US" sz="3600" b="1" dirty="0" smtClean="0">
                <a:solidFill>
                  <a:srgbClr val="C00000"/>
                </a:solidFill>
                <a:ea typeface="宋体" pitchFamily="2" charset="-122"/>
              </a:rPr>
              <a:t>五</a:t>
            </a:r>
            <a:r>
              <a:rPr lang="en-US" altLang="zh-CN" sz="3600" b="1" dirty="0" smtClean="0">
                <a:solidFill>
                  <a:srgbClr val="C00000"/>
                </a:solidFill>
                <a:ea typeface="宋体" pitchFamily="2" charset="-122"/>
              </a:rPr>
              <a:t/>
            </a:r>
            <a:br>
              <a:rPr lang="en-US" altLang="zh-CN" sz="3600" b="1" dirty="0" smtClean="0">
                <a:solidFill>
                  <a:srgbClr val="C00000"/>
                </a:solidFill>
                <a:ea typeface="宋体" pitchFamily="2" charset="-122"/>
              </a:rPr>
            </a:br>
            <a:r>
              <a:rPr lang="en-US" altLang="zh-CN" sz="3600" b="1" dirty="0" smtClean="0">
                <a:solidFill>
                  <a:srgbClr val="C00000"/>
                </a:solidFill>
                <a:ea typeface="宋体" pitchFamily="2" charset="-122"/>
              </a:rPr>
              <a:t>Experiment 5</a:t>
            </a:r>
            <a:r>
              <a:rPr lang="zh-CN" altLang="en-US" sz="3600" b="1" dirty="0">
                <a:solidFill>
                  <a:srgbClr val="C00000"/>
                </a:solidFill>
                <a:ea typeface="宋体" pitchFamily="2" charset="-122"/>
              </a:rPr>
              <a:t/>
            </a:r>
            <a:br>
              <a:rPr lang="zh-CN" altLang="en-US" sz="3600" b="1" dirty="0">
                <a:solidFill>
                  <a:srgbClr val="C00000"/>
                </a:solidFill>
                <a:ea typeface="宋体" pitchFamily="2" charset="-122"/>
              </a:rPr>
            </a:br>
            <a:endParaRPr lang="hu-HU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2843213" y="3573463"/>
            <a:ext cx="38179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刘绍辉</a:t>
            </a:r>
          </a:p>
          <a:p>
            <a:pPr algn="ctr" eaLnBrk="1" hangingPunct="1"/>
            <a:r>
              <a:rPr lang="en-US" sz="24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hlinkClick r:id="rId2"/>
              </a:rPr>
              <a:t>shliu@hit.edu.cn</a:t>
            </a:r>
            <a:r>
              <a:rPr lang="en-US" sz="24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3995738" y="563562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201</a:t>
            </a: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秋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2051050" y="5132388"/>
            <a:ext cx="547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哈尔滨工业大学计算机科学与技术学院</a:t>
            </a:r>
          </a:p>
        </p:txBody>
      </p:sp>
      <p:pic>
        <p:nvPicPr>
          <p:cNvPr id="410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5888"/>
            <a:ext cx="26924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实验内容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>
                <a:ea typeface="宋体" pitchFamily="2" charset="-122"/>
              </a:rPr>
              <a:t>实验</a:t>
            </a:r>
            <a:r>
              <a:rPr lang="zh-CN" altLang="en-US" sz="2000" dirty="0" smtClean="0">
                <a:ea typeface="宋体" pitchFamily="2" charset="-122"/>
              </a:rPr>
              <a:t>五(</a:t>
            </a:r>
            <a:r>
              <a:rPr lang="zh-CN" altLang="en-US" sz="2000" dirty="0">
                <a:ea typeface="宋体" pitchFamily="2" charset="-122"/>
              </a:rPr>
              <a:t>任</a:t>
            </a:r>
            <a:r>
              <a:rPr lang="zh-CN" altLang="en-US" sz="2000" dirty="0" smtClean="0">
                <a:ea typeface="宋体" pitchFamily="2" charset="-122"/>
              </a:rPr>
              <a:t>务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altLang="en-US" sz="2000" dirty="0" smtClean="0">
                <a:ea typeface="宋体" pitchFamily="2" charset="-122"/>
              </a:rPr>
              <a:t>为主，任务</a:t>
            </a:r>
            <a:r>
              <a:rPr lang="en-US" altLang="zh-CN" sz="2000" dirty="0" smtClean="0">
                <a:ea typeface="宋体" pitchFamily="2" charset="-122"/>
              </a:rPr>
              <a:t>2</a:t>
            </a:r>
            <a:r>
              <a:rPr lang="zh-CN" altLang="en-US" sz="2000" dirty="0" smtClean="0">
                <a:ea typeface="宋体" pitchFamily="2" charset="-122"/>
              </a:rPr>
              <a:t>备选)</a:t>
            </a:r>
            <a:endParaRPr lang="zh-CN" altLang="en-US" sz="2000" dirty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任务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altLang="en-US" sz="2000" dirty="0" smtClean="0">
                <a:ea typeface="宋体" pitchFamily="2" charset="-122"/>
              </a:rPr>
              <a:t>：</a:t>
            </a:r>
            <a:r>
              <a:rPr lang="zh-CN" altLang="zh-CN" sz="2000" dirty="0" smtClean="0">
                <a:ea typeface="宋体" pitchFamily="2" charset="-122"/>
              </a:rPr>
              <a:t>对</a:t>
            </a:r>
            <a:r>
              <a:rPr lang="zh-CN" altLang="en-US" sz="2000" dirty="0">
                <a:ea typeface="宋体" pitchFamily="2" charset="-122"/>
              </a:rPr>
              <a:t>一</a:t>
            </a:r>
            <a:r>
              <a:rPr lang="zh-CN" altLang="en-US" sz="2000" dirty="0" smtClean="0">
                <a:ea typeface="宋体" pitchFamily="2" charset="-122"/>
              </a:rPr>
              <a:t>幅给定的灰度或彩色</a:t>
            </a:r>
            <a:r>
              <a:rPr lang="zh-CN" altLang="zh-CN" sz="2000" dirty="0" smtClean="0">
                <a:ea typeface="宋体" pitchFamily="2" charset="-122"/>
              </a:rPr>
              <a:t>文本图像</a:t>
            </a:r>
            <a:r>
              <a:rPr lang="zh-CN" altLang="en-US" sz="2000" dirty="0" smtClean="0">
                <a:ea typeface="宋体" pitchFamily="2" charset="-122"/>
              </a:rPr>
              <a:t>进行处理</a:t>
            </a:r>
            <a:r>
              <a:rPr lang="zh-CN" altLang="zh-CN" sz="2000" dirty="0" smtClean="0">
                <a:ea typeface="宋体" pitchFamily="2" charset="-122"/>
              </a:rPr>
              <a:t>，</a:t>
            </a:r>
            <a:r>
              <a:rPr lang="zh-CN" altLang="zh-CN" sz="2000" dirty="0">
                <a:ea typeface="宋体" pitchFamily="2" charset="-122"/>
              </a:rPr>
              <a:t>请设计相应的技术</a:t>
            </a:r>
            <a:r>
              <a:rPr lang="zh-CN" altLang="zh-CN" sz="2000" dirty="0" smtClean="0">
                <a:ea typeface="宋体" pitchFamily="2" charset="-122"/>
              </a:rPr>
              <a:t>来</a:t>
            </a:r>
            <a:r>
              <a:rPr lang="zh-CN" altLang="en-US" sz="2000" dirty="0" smtClean="0">
                <a:ea typeface="宋体" pitchFamily="2" charset="-122"/>
              </a:rPr>
              <a:t>统计该图像中有多少个字符，并将字符分割出来，最后</a:t>
            </a:r>
            <a:r>
              <a:rPr lang="zh-CN" altLang="zh-CN" sz="2000" dirty="0" smtClean="0">
                <a:ea typeface="宋体" pitchFamily="2" charset="-122"/>
              </a:rPr>
              <a:t>请</a:t>
            </a:r>
            <a:r>
              <a:rPr lang="zh-CN" altLang="zh-CN" sz="2000" dirty="0">
                <a:ea typeface="宋体" pitchFamily="2" charset="-122"/>
              </a:rPr>
              <a:t>进一步识别给定图片中的文字</a:t>
            </a:r>
            <a:r>
              <a:rPr lang="zh-CN" altLang="zh-CN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lvl="2"/>
            <a:r>
              <a:rPr lang="zh-CN" altLang="en-US" sz="1600" dirty="0">
                <a:ea typeface="宋体" pitchFamily="2" charset="-122"/>
              </a:rPr>
              <a:t>一般</a:t>
            </a:r>
            <a:r>
              <a:rPr lang="zh-CN" altLang="en-US" sz="1600" dirty="0" smtClean="0">
                <a:ea typeface="宋体" pitchFamily="2" charset="-122"/>
              </a:rPr>
              <a:t>文档</a:t>
            </a:r>
            <a:r>
              <a:rPr lang="zh-CN" altLang="en-US" sz="1600" dirty="0">
                <a:ea typeface="宋体" pitchFamily="2" charset="-122"/>
              </a:rPr>
              <a:t>图像中文字区域检测与识别</a:t>
            </a:r>
            <a:r>
              <a:rPr lang="en-US" altLang="zh-CN" sz="1600" dirty="0" smtClean="0">
                <a:ea typeface="宋体" pitchFamily="2" charset="-122"/>
              </a:rPr>
              <a:t>, </a:t>
            </a:r>
            <a:r>
              <a:rPr lang="zh-CN" altLang="zh-CN" sz="1600" dirty="0" smtClean="0">
                <a:ea typeface="宋体" pitchFamily="2" charset="-122"/>
              </a:rPr>
              <a:t>首先</a:t>
            </a:r>
            <a:r>
              <a:rPr lang="zh-CN" altLang="zh-CN" sz="1600" dirty="0">
                <a:ea typeface="宋体" pitchFamily="2" charset="-122"/>
              </a:rPr>
              <a:t>对图像进行去噪，二值化，然后检测出文字区域，最后完成文字区域的分割，并进行最后的文字</a:t>
            </a:r>
            <a:r>
              <a:rPr lang="zh-CN" altLang="zh-CN" sz="1600" dirty="0" smtClean="0">
                <a:ea typeface="宋体" pitchFamily="2" charset="-122"/>
              </a:rPr>
              <a:t>识别</a:t>
            </a:r>
            <a:endParaRPr lang="en-US" altLang="zh-CN" sz="1600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任务</a:t>
            </a:r>
            <a:r>
              <a:rPr lang="en-US" altLang="zh-CN" sz="2000" dirty="0" smtClean="0">
                <a:ea typeface="宋体" pitchFamily="2" charset="-122"/>
              </a:rPr>
              <a:t>2</a:t>
            </a:r>
            <a:r>
              <a:rPr lang="zh-CN" altLang="en-US" sz="2000" dirty="0" smtClean="0">
                <a:ea typeface="宋体" pitchFamily="2" charset="-122"/>
              </a:rPr>
              <a:t>：图像分割，给定一幅或多幅图像，请根据图像内容对图像进行分割</a:t>
            </a:r>
            <a:endParaRPr lang="en-US" altLang="zh-CN" sz="2000" dirty="0" smtClean="0">
              <a:ea typeface="宋体" pitchFamily="2" charset="-122"/>
            </a:endParaRPr>
          </a:p>
          <a:p>
            <a:pPr lvl="2"/>
            <a:r>
              <a:rPr lang="zh-CN" altLang="en-US" sz="1600" dirty="0" smtClean="0">
                <a:ea typeface="宋体" pitchFamily="2" charset="-122"/>
              </a:rPr>
              <a:t>一般分割问题可以根据像素的相关性来进行处理，灰度值相近并且位置相邻的像素一般分类为一类物体，当然也可以结合边缘检测等来做</a:t>
            </a:r>
            <a:endParaRPr lang="zh-CN" altLang="en-US" sz="1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827088" y="1268760"/>
            <a:ext cx="777240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600" dirty="0" smtClean="0">
                <a:ea typeface="宋体" pitchFamily="2" charset="-122"/>
              </a:rPr>
              <a:t>提供样本图片参考，大家可以分组，以不超过</a:t>
            </a:r>
            <a:r>
              <a:rPr lang="en-US" altLang="zh-CN" sz="3600" dirty="0" smtClean="0">
                <a:ea typeface="宋体" pitchFamily="2" charset="-122"/>
              </a:rPr>
              <a:t>3</a:t>
            </a:r>
            <a:r>
              <a:rPr lang="zh-CN" altLang="en-US" sz="3600" dirty="0" smtClean="0">
                <a:ea typeface="宋体" pitchFamily="2" charset="-122"/>
              </a:rPr>
              <a:t>人为一组，选一张图片为对象，进行处理即</a:t>
            </a:r>
            <a:r>
              <a:rPr lang="zh-CN" altLang="en-US" sz="3600" dirty="0" smtClean="0">
                <a:ea typeface="宋体" pitchFamily="2" charset="-122"/>
              </a:rPr>
              <a:t>可</a:t>
            </a:r>
            <a:endParaRPr lang="en-US" altLang="zh-CN" sz="36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600" dirty="0" smtClean="0">
                <a:ea typeface="宋体" pitchFamily="2" charset="-122"/>
              </a:rPr>
              <a:t>提出自己的算法</a:t>
            </a:r>
            <a:endParaRPr lang="en-US" altLang="zh-CN" sz="36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600" dirty="0" smtClean="0">
                <a:ea typeface="宋体" pitchFamily="2" charset="-122"/>
              </a:rPr>
              <a:t>编程实现基本的功能</a:t>
            </a:r>
            <a:endParaRPr lang="en-US" altLang="zh-CN" sz="36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600" dirty="0">
                <a:ea typeface="宋体" pitchFamily="2" charset="-122"/>
              </a:rPr>
              <a:t>报告</a:t>
            </a:r>
            <a:r>
              <a:rPr lang="zh-CN" altLang="en-US" sz="3600" dirty="0" smtClean="0">
                <a:ea typeface="宋体" pitchFamily="2" charset="-122"/>
              </a:rPr>
              <a:t>中对算法进行详细的介绍</a:t>
            </a:r>
            <a:endParaRPr lang="en-US" altLang="zh-CN" sz="36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600" dirty="0">
                <a:ea typeface="宋体" pitchFamily="2" charset="-122"/>
              </a:rPr>
              <a:t>根据处理的结果</a:t>
            </a:r>
            <a:r>
              <a:rPr lang="zh-CN" altLang="en-US" sz="3600" dirty="0" smtClean="0">
                <a:ea typeface="宋体" pitchFamily="2" charset="-122"/>
              </a:rPr>
              <a:t>打分</a:t>
            </a:r>
            <a:endParaRPr lang="zh-CN" altLang="en-US" sz="3600" dirty="0">
              <a:ea typeface="宋体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154113" y="76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>
              <a:buFontTx/>
            </a:pPr>
            <a:r>
              <a:rPr lang="zh-CN" altLang="en-US" kern="0" dirty="0" smtClean="0">
                <a:ea typeface="宋体" pitchFamily="2" charset="-122"/>
              </a:rPr>
              <a:t>实验要求</a:t>
            </a:r>
            <a:endParaRPr lang="zh-CN" altLang="en-US" kern="0" dirty="0"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4113" y="5373216"/>
            <a:ext cx="7594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注：可以采用已有的算法，但是需要在报告中体现你已经清楚的弄明白了算法的思想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226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2852738"/>
            <a:ext cx="7772400" cy="1152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 dirty="0">
                <a:ea typeface="宋体" pitchFamily="2" charset="-122"/>
              </a:rPr>
              <a:t>任</a:t>
            </a:r>
            <a:r>
              <a:rPr lang="zh-CN" altLang="en-US" sz="3600" dirty="0" smtClean="0">
                <a:ea typeface="宋体" pitchFamily="2" charset="-122"/>
              </a:rPr>
              <a:t>务</a:t>
            </a:r>
            <a:r>
              <a:rPr lang="en-US" altLang="zh-CN" sz="3600" dirty="0" smtClean="0">
                <a:ea typeface="宋体" pitchFamily="2" charset="-122"/>
              </a:rPr>
              <a:t>1</a:t>
            </a:r>
            <a:r>
              <a:rPr lang="zh-CN" altLang="en-US" sz="3600" dirty="0" smtClean="0">
                <a:ea typeface="宋体" pitchFamily="2" charset="-122"/>
              </a:rPr>
              <a:t>的文本图像中字符分割与识别</a:t>
            </a:r>
            <a:endParaRPr lang="zh-CN" altLang="en-US" sz="36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3939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0"/>
            <a:ext cx="3374278" cy="46085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0"/>
            <a:ext cx="3303476" cy="45082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3" y="4197085"/>
            <a:ext cx="1995686" cy="26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5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2852738"/>
            <a:ext cx="7772400" cy="1152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 dirty="0">
                <a:ea typeface="宋体" pitchFamily="2" charset="-122"/>
              </a:rPr>
              <a:t>任</a:t>
            </a:r>
            <a:r>
              <a:rPr lang="zh-CN" altLang="en-US" sz="3600" dirty="0" smtClean="0">
                <a:ea typeface="宋体" pitchFamily="2" charset="-122"/>
              </a:rPr>
              <a:t>务</a:t>
            </a:r>
            <a:r>
              <a:rPr lang="en-US" altLang="zh-CN" sz="3600" dirty="0" smtClean="0">
                <a:ea typeface="宋体" pitchFamily="2" charset="-122"/>
              </a:rPr>
              <a:t>2</a:t>
            </a:r>
            <a:r>
              <a:rPr lang="zh-CN" altLang="en-US" sz="3600" dirty="0" smtClean="0">
                <a:ea typeface="宋体" pitchFamily="2" charset="-122"/>
              </a:rPr>
              <a:t>的</a:t>
            </a:r>
            <a:r>
              <a:rPr lang="zh-CN" altLang="en-US" sz="3600" dirty="0">
                <a:ea typeface="宋体" pitchFamily="2" charset="-122"/>
              </a:rPr>
              <a:t>相关情况介绍</a:t>
            </a:r>
            <a:r>
              <a:rPr lang="zh-CN" altLang="en-US" dirty="0" smtClean="0">
                <a:ea typeface="宋体" pitchFamily="2" charset="-122"/>
              </a:rPr>
              <a:t>：图像分割</a:t>
            </a:r>
            <a:endParaRPr lang="zh-CN" altLang="en-US" sz="3600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282950" y="6453188"/>
            <a:ext cx="29178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269875" eaLnBrk="0" hangingPunct="0">
              <a:spcBef>
                <a:spcPct val="20000"/>
              </a:spcBef>
              <a:buSzPct val="85000"/>
            </a:pPr>
            <a:r>
              <a:rPr lang="en-US" sz="1200" b="1">
                <a:solidFill>
                  <a:srgbClr val="0000FF"/>
                </a:solidFill>
              </a:rPr>
              <a:t>you can take some similar photos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4581525" cy="3057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03175"/>
            <a:ext cx="3813817" cy="29098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3527" y="4140584"/>
            <a:ext cx="84943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图像分割数据集：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://archive.ics.uci.edu/ml/datasets/Image+Segmentation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7624" y="980728"/>
            <a:ext cx="72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实验验收：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方式</a:t>
            </a:r>
            <a:r>
              <a:rPr lang="en-US" altLang="zh-CN" dirty="0" smtClean="0">
                <a:solidFill>
                  <a:srgbClr val="0000FF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现场验收，或者到我办公室验收，我会随机问一些问题；之后把报告和源代码发给我；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方式</a:t>
            </a:r>
            <a:r>
              <a:rPr lang="en-US" altLang="zh-CN" dirty="0" smtClean="0">
                <a:solidFill>
                  <a:srgbClr val="0000FF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把报告和源代码发给我，我事后会检查源代码和报告；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3.</a:t>
            </a:r>
            <a:r>
              <a:rPr lang="zh-CN" altLang="en-US" dirty="0" smtClean="0">
                <a:solidFill>
                  <a:srgbClr val="0000FF"/>
                </a:solidFill>
              </a:rPr>
              <a:t>现场验收一般会比方式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得分高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请</a:t>
            </a:r>
            <a:r>
              <a:rPr lang="zh-CN" altLang="en-US" dirty="0" smtClean="0">
                <a:solidFill>
                  <a:srgbClr val="0000FF"/>
                </a:solidFill>
              </a:rPr>
              <a:t>大家</a:t>
            </a:r>
            <a:r>
              <a:rPr lang="en-US" altLang="zh-CN" dirty="0" smtClean="0">
                <a:solidFill>
                  <a:srgbClr val="0000FF"/>
                </a:solidFill>
              </a:rPr>
              <a:t>12</a:t>
            </a:r>
            <a:r>
              <a:rPr lang="zh-CN" altLang="en-US" dirty="0" smtClean="0">
                <a:solidFill>
                  <a:srgbClr val="0000FF"/>
                </a:solidFill>
              </a:rPr>
              <a:t>月底前把实验全部做完上交！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96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Cactu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ctus">
  <a:themeElements>
    <a:clrScheme name="1_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1_Cactu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1_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Pages>0</Pages>
  <Words>364</Words>
  <Characters>0</Characters>
  <Application>Microsoft Office PowerPoint</Application>
  <DocSecurity>0</DocSecurity>
  <PresentationFormat>全屏显示(4:3)</PresentationFormat>
  <Lines>0</Lines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Arial</vt:lpstr>
      <vt:lpstr>Arial Black</vt:lpstr>
      <vt:lpstr>Arial Narrow</vt:lpstr>
      <vt:lpstr>Times New Roman</vt:lpstr>
      <vt:lpstr>Cactus</vt:lpstr>
      <vt:lpstr>1_Cactus</vt:lpstr>
      <vt:lpstr>数字图像处理实验五 Experiment 5 </vt:lpstr>
      <vt:lpstr>实验内容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数字图像处理实验五 </dc:title>
  <dc:subject/>
  <dc:creator>Administrator</dc:creator>
  <cp:keywords/>
  <dc:description/>
  <cp:lastModifiedBy>admin</cp:lastModifiedBy>
  <cp:revision>25</cp:revision>
  <dcterms:created xsi:type="dcterms:W3CDTF">2013-10-14T09:50:49Z</dcterms:created>
  <dcterms:modified xsi:type="dcterms:W3CDTF">2016-12-21T13:19:27Z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2052-9.1.0.4369</vt:lpwstr>
  </property>
</Properties>
</file>