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99300" cy="10234613"/>
  <p:defaultTextStyle>
    <a:defPPr>
      <a:defRPr lang="en-US"/>
    </a:defPPr>
    <a:lvl1pPr algn="just" rtl="0" fontAlgn="base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defRPr kumimoji="1"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bg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CC"/>
    <a:srgbClr val="0099FF"/>
    <a:srgbClr val="965A1E"/>
    <a:srgbClr val="6666FF"/>
    <a:srgbClr val="FFCC00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4" autoAdjust="0"/>
    <p:restoredTop sz="94660"/>
  </p:normalViewPr>
  <p:slideViewPr>
    <p:cSldViewPr>
      <p:cViewPr varScale="1">
        <p:scale>
          <a:sx n="113" d="100"/>
          <a:sy n="113" d="100"/>
        </p:scale>
        <p:origin x="2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26" y="-8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u="sng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u="sng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4DFE497-9C51-4CDF-A5D0-B9F9431C0E23}" type="datetimeFigureOut">
              <a:rPr lang="zh-CN" altLang="en-US"/>
              <a:pPr>
                <a:defRPr/>
              </a:pPr>
              <a:t>2016/12/1</a:t>
            </a:fld>
            <a:endParaRPr lang="en-US" altLang="zh-CN"/>
          </a:p>
        </p:txBody>
      </p:sp>
      <p:sp>
        <p:nvSpPr>
          <p:cNvPr id="495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u="sng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5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u="sng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A6DE591-9469-43A6-A710-6792DD02D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758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kumimoji="0" sz="1300" u="none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kumimoji="0" sz="1300" u="none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Click to edit Master text styles</a:t>
            </a:r>
          </a:p>
          <a:p>
            <a:pPr lvl="1"/>
            <a:r>
              <a:rPr lang="hu-HU" noProof="0" smtClean="0"/>
              <a:t>Second level</a:t>
            </a:r>
          </a:p>
          <a:p>
            <a:pPr lvl="2"/>
            <a:r>
              <a:rPr lang="hu-HU" noProof="0" smtClean="0"/>
              <a:t>Third level</a:t>
            </a:r>
          </a:p>
          <a:p>
            <a:pPr lvl="3"/>
            <a:r>
              <a:rPr lang="hu-HU" noProof="0" smtClean="0"/>
              <a:t>Fourth level</a:t>
            </a:r>
          </a:p>
          <a:p>
            <a:pPr lvl="4"/>
            <a:r>
              <a:rPr lang="hu-HU" noProof="0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kumimoji="0" sz="1300" u="none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kumimoji="0" sz="1300" u="none">
                <a:solidFill>
                  <a:schemeClr val="tx1"/>
                </a:solidFill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BDA603A9-9674-44D5-AB6F-B8C93C6CB38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21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64A53E-98C6-42CD-A744-67A7CA077885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BC514-1F77-4F94-ACB8-1E7CEF4B0588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BC514-1F77-4F94-ACB8-1E7CEF4B0588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924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52924-339A-483A-9D8A-9719A0878B00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D70AB5-CFA4-4B6A-B6E3-8EF6D5BDBED3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441058-5E4F-464F-BA07-D9A6F34E76BC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0"/>
            <a:ext cx="1776413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kumimoji="0"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Rectangle 904"/>
          <p:cNvSpPr>
            <a:spLocks noChangeArrowheads="1"/>
          </p:cNvSpPr>
          <p:nvPr/>
        </p:nvSpPr>
        <p:spPr bwMode="white">
          <a:xfrm>
            <a:off x="0" y="4826000"/>
            <a:ext cx="2895600" cy="9906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kumimoji="0"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pic>
        <p:nvPicPr>
          <p:cNvPr id="6" name="Picture 948" descr="upc-trans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73"/>
          <a:stretch>
            <a:fillRect/>
          </a:stretch>
        </p:blipFill>
        <p:spPr bwMode="auto">
          <a:xfrm>
            <a:off x="228600" y="1893888"/>
            <a:ext cx="1066800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950"/>
          <p:cNvGrpSpPr>
            <a:grpSpLocks/>
          </p:cNvGrpSpPr>
          <p:nvPr userDrawn="1"/>
        </p:nvGrpSpPr>
        <p:grpSpPr bwMode="auto">
          <a:xfrm>
            <a:off x="381000" y="441325"/>
            <a:ext cx="812800" cy="1387475"/>
            <a:chOff x="1152" y="144"/>
            <a:chExt cx="512" cy="874"/>
          </a:xfrm>
        </p:grpSpPr>
        <p:grpSp>
          <p:nvGrpSpPr>
            <p:cNvPr id="8" name="Group 916"/>
            <p:cNvGrpSpPr>
              <a:grpSpLocks/>
            </p:cNvGrpSpPr>
            <p:nvPr userDrawn="1"/>
          </p:nvGrpSpPr>
          <p:grpSpPr bwMode="auto">
            <a:xfrm>
              <a:off x="1141" y="144"/>
              <a:ext cx="437" cy="715"/>
              <a:chOff x="5136" y="96"/>
              <a:chExt cx="498" cy="815"/>
            </a:xfrm>
          </p:grpSpPr>
          <p:sp>
            <p:nvSpPr>
              <p:cNvPr id="10" name="Oval 917"/>
              <p:cNvSpPr>
                <a:spLocks noChangeArrowheads="1"/>
              </p:cNvSpPr>
              <p:nvPr/>
            </p:nvSpPr>
            <p:spPr bwMode="auto">
              <a:xfrm>
                <a:off x="5136" y="96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1" name="Oval 918"/>
              <p:cNvSpPr>
                <a:spLocks noChangeArrowheads="1"/>
              </p:cNvSpPr>
              <p:nvPr/>
            </p:nvSpPr>
            <p:spPr bwMode="auto">
              <a:xfrm>
                <a:off x="5242" y="96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" name="Oval 919"/>
              <p:cNvSpPr>
                <a:spLocks noChangeArrowheads="1"/>
              </p:cNvSpPr>
              <p:nvPr/>
            </p:nvSpPr>
            <p:spPr bwMode="auto">
              <a:xfrm>
                <a:off x="5347" y="96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" name="Oval 920"/>
              <p:cNvSpPr>
                <a:spLocks noChangeArrowheads="1"/>
              </p:cNvSpPr>
              <p:nvPr/>
            </p:nvSpPr>
            <p:spPr bwMode="auto">
              <a:xfrm>
                <a:off x="5136" y="202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" name="Oval 921"/>
              <p:cNvSpPr>
                <a:spLocks noChangeArrowheads="1"/>
              </p:cNvSpPr>
              <p:nvPr/>
            </p:nvSpPr>
            <p:spPr bwMode="auto">
              <a:xfrm>
                <a:off x="5242" y="202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5" name="Oval 922"/>
              <p:cNvSpPr>
                <a:spLocks noChangeArrowheads="1"/>
              </p:cNvSpPr>
              <p:nvPr/>
            </p:nvSpPr>
            <p:spPr bwMode="auto">
              <a:xfrm>
                <a:off x="5347" y="202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6" name="Oval 923"/>
              <p:cNvSpPr>
                <a:spLocks noChangeArrowheads="1"/>
              </p:cNvSpPr>
              <p:nvPr/>
            </p:nvSpPr>
            <p:spPr bwMode="auto">
              <a:xfrm>
                <a:off x="5452" y="202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" name="Oval 924"/>
              <p:cNvSpPr>
                <a:spLocks noChangeArrowheads="1"/>
              </p:cNvSpPr>
              <p:nvPr/>
            </p:nvSpPr>
            <p:spPr bwMode="auto">
              <a:xfrm>
                <a:off x="5136" y="307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8" name="Oval 925"/>
              <p:cNvSpPr>
                <a:spLocks noChangeArrowheads="1"/>
              </p:cNvSpPr>
              <p:nvPr/>
            </p:nvSpPr>
            <p:spPr bwMode="auto">
              <a:xfrm>
                <a:off x="5242" y="307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9" name="Oval 926"/>
              <p:cNvSpPr>
                <a:spLocks noChangeArrowheads="1"/>
              </p:cNvSpPr>
              <p:nvPr/>
            </p:nvSpPr>
            <p:spPr bwMode="auto">
              <a:xfrm>
                <a:off x="5347" y="307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" name="Oval 927"/>
              <p:cNvSpPr>
                <a:spLocks noChangeArrowheads="1"/>
              </p:cNvSpPr>
              <p:nvPr/>
            </p:nvSpPr>
            <p:spPr bwMode="auto">
              <a:xfrm>
                <a:off x="5452" y="307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1" name="Oval 928"/>
              <p:cNvSpPr>
                <a:spLocks noChangeArrowheads="1"/>
              </p:cNvSpPr>
              <p:nvPr/>
            </p:nvSpPr>
            <p:spPr bwMode="auto">
              <a:xfrm>
                <a:off x="5558" y="307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2" name="Oval 929"/>
              <p:cNvSpPr>
                <a:spLocks noChangeArrowheads="1"/>
              </p:cNvSpPr>
              <p:nvPr/>
            </p:nvSpPr>
            <p:spPr bwMode="auto">
              <a:xfrm>
                <a:off x="5136" y="412"/>
                <a:ext cx="76" cy="76"/>
              </a:xfrm>
              <a:prstGeom prst="ellipse">
                <a:avLst/>
              </a:prstGeom>
              <a:solidFill>
                <a:srgbClr val="33006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3" name="Oval 930"/>
              <p:cNvSpPr>
                <a:spLocks noChangeArrowheads="1"/>
              </p:cNvSpPr>
              <p:nvPr/>
            </p:nvSpPr>
            <p:spPr bwMode="auto">
              <a:xfrm>
                <a:off x="5242" y="412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" name="Oval 931"/>
              <p:cNvSpPr>
                <a:spLocks noChangeArrowheads="1"/>
              </p:cNvSpPr>
              <p:nvPr/>
            </p:nvSpPr>
            <p:spPr bwMode="auto">
              <a:xfrm>
                <a:off x="5347" y="412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5" name="Oval 932"/>
              <p:cNvSpPr>
                <a:spLocks noChangeArrowheads="1"/>
              </p:cNvSpPr>
              <p:nvPr/>
            </p:nvSpPr>
            <p:spPr bwMode="auto">
              <a:xfrm>
                <a:off x="5452" y="412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6" name="Oval 933"/>
              <p:cNvSpPr>
                <a:spLocks noChangeArrowheads="1"/>
              </p:cNvSpPr>
              <p:nvPr/>
            </p:nvSpPr>
            <p:spPr bwMode="auto">
              <a:xfrm>
                <a:off x="5136" y="518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7" name="Oval 934"/>
              <p:cNvSpPr>
                <a:spLocks noChangeArrowheads="1"/>
              </p:cNvSpPr>
              <p:nvPr/>
            </p:nvSpPr>
            <p:spPr bwMode="auto">
              <a:xfrm>
                <a:off x="5242" y="518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8" name="Oval 935"/>
              <p:cNvSpPr>
                <a:spLocks noChangeArrowheads="1"/>
              </p:cNvSpPr>
              <p:nvPr/>
            </p:nvSpPr>
            <p:spPr bwMode="auto">
              <a:xfrm>
                <a:off x="5347" y="518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9" name="Oval 936"/>
              <p:cNvSpPr>
                <a:spLocks noChangeArrowheads="1"/>
              </p:cNvSpPr>
              <p:nvPr/>
            </p:nvSpPr>
            <p:spPr bwMode="auto">
              <a:xfrm>
                <a:off x="5452" y="518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0" name="Oval 937"/>
              <p:cNvSpPr>
                <a:spLocks noChangeArrowheads="1"/>
              </p:cNvSpPr>
              <p:nvPr/>
            </p:nvSpPr>
            <p:spPr bwMode="auto">
              <a:xfrm>
                <a:off x="5558" y="518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1" name="Oval 938"/>
              <p:cNvSpPr>
                <a:spLocks noChangeArrowheads="1"/>
              </p:cNvSpPr>
              <p:nvPr/>
            </p:nvSpPr>
            <p:spPr bwMode="auto">
              <a:xfrm>
                <a:off x="5136" y="624"/>
                <a:ext cx="76" cy="76"/>
              </a:xfrm>
              <a:prstGeom prst="ellipse">
                <a:avLst/>
              </a:pr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2" name="Oval 939"/>
              <p:cNvSpPr>
                <a:spLocks noChangeArrowheads="1"/>
              </p:cNvSpPr>
              <p:nvPr/>
            </p:nvSpPr>
            <p:spPr bwMode="auto">
              <a:xfrm>
                <a:off x="5242" y="624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3" name="Oval 940"/>
              <p:cNvSpPr>
                <a:spLocks noChangeArrowheads="1"/>
              </p:cNvSpPr>
              <p:nvPr/>
            </p:nvSpPr>
            <p:spPr bwMode="auto">
              <a:xfrm>
                <a:off x="5347" y="624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4" name="Oval 941"/>
              <p:cNvSpPr>
                <a:spLocks noChangeArrowheads="1"/>
              </p:cNvSpPr>
              <p:nvPr/>
            </p:nvSpPr>
            <p:spPr bwMode="auto">
              <a:xfrm>
                <a:off x="5452" y="624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5" name="Oval 942"/>
              <p:cNvSpPr>
                <a:spLocks noChangeArrowheads="1"/>
              </p:cNvSpPr>
              <p:nvPr/>
            </p:nvSpPr>
            <p:spPr bwMode="auto">
              <a:xfrm>
                <a:off x="5136" y="730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6" name="Oval 943"/>
              <p:cNvSpPr>
                <a:spLocks noChangeArrowheads="1"/>
              </p:cNvSpPr>
              <p:nvPr/>
            </p:nvSpPr>
            <p:spPr bwMode="auto">
              <a:xfrm>
                <a:off x="5242" y="730"/>
                <a:ext cx="76" cy="76"/>
              </a:xfrm>
              <a:prstGeom prst="ellipse">
                <a:avLst/>
              </a:prstGeom>
              <a:solidFill>
                <a:srgbClr val="CCCC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7" name="Oval 944"/>
              <p:cNvSpPr>
                <a:spLocks noChangeArrowheads="1"/>
              </p:cNvSpPr>
              <p:nvPr/>
            </p:nvSpPr>
            <p:spPr bwMode="auto">
              <a:xfrm>
                <a:off x="5347" y="730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" name="Oval 945"/>
              <p:cNvSpPr>
                <a:spLocks noChangeArrowheads="1"/>
              </p:cNvSpPr>
              <p:nvPr/>
            </p:nvSpPr>
            <p:spPr bwMode="auto">
              <a:xfrm>
                <a:off x="5452" y="730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9" name="Oval 946"/>
              <p:cNvSpPr>
                <a:spLocks noChangeArrowheads="1"/>
              </p:cNvSpPr>
              <p:nvPr/>
            </p:nvSpPr>
            <p:spPr bwMode="auto">
              <a:xfrm>
                <a:off x="5242" y="835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0" name="Oval 947"/>
              <p:cNvSpPr>
                <a:spLocks noChangeArrowheads="1"/>
              </p:cNvSpPr>
              <p:nvPr/>
            </p:nvSpPr>
            <p:spPr bwMode="auto">
              <a:xfrm>
                <a:off x="5452" y="835"/>
                <a:ext cx="76" cy="76"/>
              </a:xfrm>
              <a:prstGeom prst="ellipse">
                <a:avLst/>
              </a:prstGeom>
              <a:solidFill>
                <a:srgbClr val="D8D8E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kumimoji="0" lang="zh-CN" altLang="en-US" sz="2400" u="sng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9" name="Text Box 949"/>
            <p:cNvSpPr txBox="1">
              <a:spLocks noChangeArrowheads="1"/>
            </p:cNvSpPr>
            <p:nvPr userDrawn="1"/>
          </p:nvSpPr>
          <p:spPr bwMode="auto">
            <a:xfrm>
              <a:off x="1152" y="864"/>
              <a:ext cx="5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l" eaLnBrk="1" hangingPunct="1">
                <a:defRPr/>
              </a:pPr>
              <a:r>
                <a:rPr kumimoji="0" lang="en-US" altLang="zh-CN" sz="1000" smtClean="0">
                  <a:solidFill>
                    <a:schemeClr val="tx1"/>
                  </a:solidFill>
                  <a:latin typeface="Arial Black" pitchFamily="34" charset="0"/>
                </a:rPr>
                <a:t>BILKENT</a:t>
              </a:r>
              <a:endParaRPr kumimoji="0" lang="hu-HU" altLang="zh-CN" sz="1000" smtClean="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</p:grpSp>
      <p:sp>
        <p:nvSpPr>
          <p:cNvPr id="41" name="Rectangle 952"/>
          <p:cNvSpPr>
            <a:spLocks noChangeArrowheads="1"/>
          </p:cNvSpPr>
          <p:nvPr userDrawn="1"/>
        </p:nvSpPr>
        <p:spPr bwMode="auto">
          <a:xfrm>
            <a:off x="4297363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kumimoji="0"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pic>
        <p:nvPicPr>
          <p:cNvPr id="42" name="Picture 951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62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292600"/>
            <a:ext cx="12969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3" descr="E:\mrlogo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285750"/>
            <a:ext cx="253365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45" name="Rectangle 905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6746" name="Rectangle 90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5" name="Rectangle 907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90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90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BE79A-D3DE-4CAA-AC48-BFA4D9826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7531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634DB-EC86-4BB3-AA91-6E210721D4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731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2775" y="76200"/>
            <a:ext cx="1963738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76200"/>
            <a:ext cx="57435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912CE-65C1-42CE-B0BC-D3E3B4096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4726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4113" y="76200"/>
            <a:ext cx="777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6800" y="1295400"/>
            <a:ext cx="3810000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295400"/>
            <a:ext cx="3810000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66800" y="3771900"/>
            <a:ext cx="3810000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771900"/>
            <a:ext cx="3810000" cy="232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5A92B-22D1-4905-B49C-A428849097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2135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76200"/>
            <a:ext cx="7772400" cy="6096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295400"/>
            <a:ext cx="3810000" cy="48006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295400"/>
            <a:ext cx="3810000" cy="23241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771900"/>
            <a:ext cx="3810000" cy="23241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31C80-0FF9-4AD0-9507-CE0AC9131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6492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113" y="76200"/>
            <a:ext cx="7772400" cy="6096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295400"/>
            <a:ext cx="3810000" cy="48006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3810000" cy="48006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FB260-0221-45B8-82C6-0BBD6BCC39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8758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64497-6028-49AA-BA09-66E1879B18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1024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3B0DD-7B29-4C0B-9A36-57ACEFC08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780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A9C68-31F6-460C-B37C-F3D30FC4D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8857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C71EC-E691-4183-944E-1956453F2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1224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DEE2E-EF70-4E45-925B-99575AE4EA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2363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CFDD4-B502-49C0-BA60-AAB1387B70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1690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AC4BB-807A-4BD5-8170-ED5112E208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6144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0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0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0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B9C1D-8893-4450-AEF6-7C3EF9944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3745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ltGray">
          <a:xfrm>
            <a:off x="0" y="0"/>
            <a:ext cx="12192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kumimoji="0"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sp>
        <p:nvSpPr>
          <p:cNvPr id="23432" name="Rectangle 904"/>
          <p:cNvSpPr>
            <a:spLocks noChangeArrowheads="1"/>
          </p:cNvSpPr>
          <p:nvPr/>
        </p:nvSpPr>
        <p:spPr bwMode="white">
          <a:xfrm>
            <a:off x="258763" y="0"/>
            <a:ext cx="1112837" cy="6858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kumimoji="0"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sp>
        <p:nvSpPr>
          <p:cNvPr id="1028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762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954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3435" name="Rectangle 90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u="none">
                <a:solidFill>
                  <a:schemeClr val="tx1"/>
                </a:solidFill>
                <a:effectLst/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436" name="Rectangle 90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u="none">
                <a:solidFill>
                  <a:schemeClr val="tx1"/>
                </a:solidFill>
                <a:effectLst/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437" name="Rectangle 90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u="none">
                <a:solidFill>
                  <a:schemeClr val="tx1"/>
                </a:solidFill>
                <a:effectLst/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814609BF-0480-43CF-B591-6C132AC7D5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ltGray">
          <a:xfrm>
            <a:off x="838200" y="736600"/>
            <a:ext cx="8305800" cy="3968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F4ECB2"/>
              </a:gs>
            </a:gsLst>
            <a:lin ang="0" scaled="1"/>
          </a:gradFill>
          <a:ln w="3175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kumimoji="0"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sp>
        <p:nvSpPr>
          <p:cNvPr id="23549" name="Line 1021"/>
          <p:cNvSpPr>
            <a:spLocks noChangeShapeType="1"/>
          </p:cNvSpPr>
          <p:nvPr userDrawn="1"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9525">
            <a:solidFill>
              <a:srgbClr val="F0E1A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endParaRPr kumimoji="0"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23550" name="Line 1022"/>
          <p:cNvSpPr>
            <a:spLocks noChangeShapeType="1"/>
          </p:cNvSpPr>
          <p:nvPr userDrawn="1"/>
        </p:nvSpPr>
        <p:spPr bwMode="auto">
          <a:xfrm>
            <a:off x="152400" y="0"/>
            <a:ext cx="0" cy="6858000"/>
          </a:xfrm>
          <a:prstGeom prst="line">
            <a:avLst/>
          </a:prstGeom>
          <a:noFill/>
          <a:ln w="9525">
            <a:solidFill>
              <a:srgbClr val="F0E1A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endParaRPr kumimoji="0"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pic>
        <p:nvPicPr>
          <p:cNvPr id="1036" name="Picture 14" descr="C:\Documents and Settings\Administrator\桌面\111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3475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4" descr="E:\vilablogo.jp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357188"/>
            <a:ext cx="1739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8"/>
        </a:buBlip>
        <a:defRPr sz="3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liu@hit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2" name="Line 12"/>
          <p:cNvSpPr>
            <a:spLocks noChangeShapeType="1"/>
          </p:cNvSpPr>
          <p:nvPr/>
        </p:nvSpPr>
        <p:spPr bwMode="auto">
          <a:xfrm flipV="1">
            <a:off x="1676400" y="3505200"/>
            <a:ext cx="7467600" cy="0"/>
          </a:xfrm>
          <a:prstGeom prst="line">
            <a:avLst/>
          </a:prstGeom>
          <a:noFill/>
          <a:ln w="9525">
            <a:solidFill>
              <a:srgbClr val="F0E1A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endParaRPr kumimoji="0"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ltGray">
          <a:xfrm>
            <a:off x="1776413" y="2286000"/>
            <a:ext cx="73675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kumimoji="0" lang="zh-CN" altLang="en-US" sz="2400" u="sng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71550" y="1628775"/>
            <a:ext cx="7429500" cy="1600200"/>
          </a:xfrm>
          <a:effectLst>
            <a:outerShdw dist="35921" dir="2700000" algn="ctr" rotWithShape="0">
              <a:schemeClr val="accent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C00000"/>
                </a:solidFill>
                <a:ea typeface="宋体" pitchFamily="2" charset="-122"/>
              </a:rPr>
              <a:t>数字图像处理实验</a:t>
            </a:r>
            <a:r>
              <a:rPr lang="zh-CN" altLang="en-US" sz="3600" b="1" dirty="0" smtClean="0">
                <a:solidFill>
                  <a:srgbClr val="C00000"/>
                </a:solidFill>
                <a:ea typeface="宋体" pitchFamily="2" charset="-122"/>
              </a:rPr>
              <a:t>三</a:t>
            </a:r>
            <a:r>
              <a:rPr lang="en-US" altLang="zh-CN" sz="3600" b="1" dirty="0" smtClean="0">
                <a:solidFill>
                  <a:srgbClr val="C00000"/>
                </a:solidFill>
                <a:ea typeface="宋体" pitchFamily="2" charset="-122"/>
              </a:rPr>
              <a:t/>
            </a:r>
            <a:br>
              <a:rPr lang="en-US" altLang="zh-CN" sz="3600" b="1" dirty="0" smtClean="0">
                <a:solidFill>
                  <a:srgbClr val="C00000"/>
                </a:solidFill>
                <a:ea typeface="宋体" pitchFamily="2" charset="-122"/>
              </a:rPr>
            </a:br>
            <a:r>
              <a:rPr lang="en-US" altLang="zh-CN" sz="3600" b="1" dirty="0" smtClean="0">
                <a:solidFill>
                  <a:srgbClr val="C00000"/>
                </a:solidFill>
                <a:ea typeface="宋体" pitchFamily="2" charset="-122"/>
              </a:rPr>
              <a:t>Experiments 3</a:t>
            </a:r>
            <a:endParaRPr lang="hu-HU" altLang="zh-CN" sz="3600" b="1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213" y="3573463"/>
            <a:ext cx="3817937" cy="8223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 sz="24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0" lang="zh-CN" altLang="en-US" b="1" u="non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姚鸿勋  刘绍辉</a:t>
            </a:r>
          </a:p>
          <a:p>
            <a:pPr algn="ctr" eaLnBrk="1" hangingPunct="1">
              <a:defRPr/>
            </a:pPr>
            <a:r>
              <a:rPr kumimoji="0" lang="en-US" altLang="zh-CN" b="1" u="non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/>
              </a:rPr>
              <a:t>shliu@hit.edu.cn</a:t>
            </a:r>
            <a:r>
              <a:rPr kumimoji="0" lang="en-US" altLang="zh-CN" b="1" u="non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" name="TextBox 6"/>
          <p:cNvSpPr txBox="1"/>
          <p:nvPr/>
        </p:nvSpPr>
        <p:spPr>
          <a:xfrm>
            <a:off x="3995738" y="5635625"/>
            <a:ext cx="1800225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eaLnBrk="0" hangingPunct="0">
              <a:defRPr sz="24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eaLnBrk="0" hangingPunct="0">
              <a:defRPr sz="24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eaLnBrk="0" hangingPunct="0">
              <a:defRPr sz="24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eaLnBrk="0" hangingPunct="0">
              <a:defRPr sz="24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eaLnBrk="0" hangingPunct="0">
              <a:defRPr sz="24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b="1" u="non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2016</a:t>
            </a:r>
            <a:r>
              <a:rPr kumimoji="0" lang="zh-CN" altLang="en-US" b="1" u="non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秋</a:t>
            </a:r>
            <a:endParaRPr kumimoji="0" lang="zh-CN" altLang="en-US" b="1" u="none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051050" y="5132388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哈尔滨工业大学计算机科学与技术学院</a:t>
            </a:r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5888"/>
            <a:ext cx="26924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实验内容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实验三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FF00FF"/>
                </a:solidFill>
                <a:ea typeface="宋体" pitchFamily="2" charset="-122"/>
              </a:rPr>
              <a:t>空域增强处理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</a:rPr>
              <a:t>频域增强处理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滤波器原理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中值滤波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  <a:r>
              <a:rPr lang="en-US" altLang="zh-CN" sz="2400" dirty="0" err="1" smtClean="0">
                <a:ea typeface="宋体" pitchFamily="2" charset="-122"/>
              </a:rPr>
              <a:t>Sobel</a:t>
            </a:r>
            <a:r>
              <a:rPr lang="en-US" altLang="zh-CN" sz="2400" dirty="0" smtClean="0">
                <a:ea typeface="宋体" pitchFamily="2" charset="-122"/>
              </a:rPr>
              <a:t> /</a:t>
            </a:r>
            <a:r>
              <a:rPr lang="zh-CN" altLang="en-US" sz="2400" dirty="0" smtClean="0">
                <a:ea typeface="宋体" pitchFamily="2" charset="-122"/>
              </a:rPr>
              <a:t>罗伯特</a:t>
            </a:r>
            <a:r>
              <a:rPr lang="en-US" altLang="zh-CN" sz="2400" dirty="0" smtClean="0">
                <a:ea typeface="宋体" pitchFamily="2" charset="-122"/>
              </a:rPr>
              <a:t>/</a:t>
            </a:r>
            <a:r>
              <a:rPr lang="zh-CN" altLang="en-US" sz="2400" dirty="0" smtClean="0">
                <a:ea typeface="宋体" pitchFamily="2" charset="-122"/>
              </a:rPr>
              <a:t>拉普拉斯等增强算子实验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ea typeface="宋体" pitchFamily="2" charset="-122"/>
              </a:rPr>
              <a:t>直方图处理和滤波处理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</a:rPr>
              <a:t>具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</a:rPr>
              <a:t>体任务：</a:t>
            </a:r>
            <a:endParaRPr lang="en-US" altLang="zh-CN" sz="2000" dirty="0" smtClean="0">
              <a:solidFill>
                <a:srgbClr val="0000FF"/>
              </a:solidFill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ea typeface="宋体" pitchFamily="2" charset="-122"/>
              </a:rPr>
              <a:t>实</a:t>
            </a:r>
            <a:r>
              <a:rPr lang="zh-CN" altLang="en-US" sz="1800" dirty="0" smtClean="0">
                <a:solidFill>
                  <a:srgbClr val="0000FF"/>
                </a:solidFill>
                <a:ea typeface="宋体" pitchFamily="2" charset="-122"/>
              </a:rPr>
              <a:t>现一种模版操作</a:t>
            </a:r>
            <a:endParaRPr lang="en-US" altLang="zh-CN" sz="1800" dirty="0" smtClean="0">
              <a:solidFill>
                <a:srgbClr val="0000FF"/>
              </a:solidFill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1800" dirty="0">
                <a:solidFill>
                  <a:srgbClr val="FF0000"/>
                </a:solidFill>
                <a:ea typeface="宋体" pitchFamily="2" charset="-122"/>
              </a:rPr>
              <a:t>实</a:t>
            </a:r>
            <a:r>
              <a:rPr lang="zh-CN" altLang="en-US" sz="1800" dirty="0" smtClean="0">
                <a:solidFill>
                  <a:srgbClr val="FF0000"/>
                </a:solidFill>
                <a:ea typeface="宋体" pitchFamily="2" charset="-122"/>
              </a:rPr>
              <a:t>现直方图计算</a:t>
            </a:r>
            <a:endParaRPr lang="en-US" altLang="zh-CN" sz="1800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1800" dirty="0">
                <a:solidFill>
                  <a:srgbClr val="0000FF"/>
                </a:solidFill>
                <a:ea typeface="宋体" pitchFamily="2" charset="-122"/>
              </a:rPr>
              <a:t>实</a:t>
            </a:r>
            <a:r>
              <a:rPr lang="zh-CN" altLang="en-US" sz="1800" dirty="0" smtClean="0">
                <a:solidFill>
                  <a:srgbClr val="0000FF"/>
                </a:solidFill>
                <a:ea typeface="宋体" pitchFamily="2" charset="-122"/>
              </a:rPr>
              <a:t>现图像任意区域直方图的计算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zh-CN" altLang="en-US" sz="1800" dirty="0" smtClean="0">
                <a:solidFill>
                  <a:srgbClr val="0000FF"/>
                </a:solidFill>
                <a:ea typeface="宋体" pitchFamily="2" charset="-122"/>
              </a:rPr>
              <a:t>如何更有效率</a:t>
            </a:r>
            <a:r>
              <a:rPr lang="en-US" altLang="zh-CN" sz="1800" dirty="0" smtClean="0">
                <a:solidFill>
                  <a:srgbClr val="0000FF"/>
                </a:solidFill>
                <a:ea typeface="宋体" pitchFamily="2" charset="-122"/>
              </a:rPr>
              <a:t>) </a:t>
            </a:r>
            <a:r>
              <a:rPr lang="zh-CN" altLang="en-US" sz="1800" dirty="0" smtClean="0">
                <a:solidFill>
                  <a:srgbClr val="0000FF"/>
                </a:solidFill>
                <a:ea typeface="宋体" pitchFamily="2" charset="-122"/>
              </a:rPr>
              <a:t>或者图像任意区域像素值之和*</a:t>
            </a:r>
            <a:endParaRPr lang="en-US" altLang="zh-CN" sz="1800" dirty="0" smtClean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9984" y="6071840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*提示：采用积分图的思想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Content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Experiment 3</a:t>
            </a:r>
            <a:endParaRPr lang="zh-CN" altLang="en-US" sz="28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olidFill>
                  <a:srgbClr val="FF00FF"/>
                </a:solidFill>
                <a:ea typeface="宋体" pitchFamily="2" charset="-122"/>
              </a:rPr>
              <a:t>Image enhancement in spatial domain</a:t>
            </a:r>
            <a:endParaRPr lang="zh-CN" altLang="en-US" dirty="0" smtClean="0">
              <a:solidFill>
                <a:srgbClr val="FF00FF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Image enhancement in frequency domain</a:t>
            </a:r>
            <a:endParaRPr lang="zh-CN" altLang="en-US" dirty="0" smtClean="0">
              <a:solidFill>
                <a:srgbClr val="0000FF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principle of filtering</a:t>
            </a:r>
            <a:endParaRPr lang="zh-CN" altLang="en-US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Median filtering/Sobel /Robert/Laplace operator</a:t>
            </a:r>
            <a:endParaRPr lang="zh-CN" altLang="en-US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Image Histogram, </a:t>
            </a:r>
            <a:r>
              <a:rPr lang="en-US" altLang="zh-CN" sz="2400" dirty="0" smtClean="0"/>
              <a:t>histogram equalization,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dirty="0">
                <a:ea typeface="宋体" pitchFamily="2" charset="-122"/>
              </a:rPr>
              <a:t>Histogram specification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</a:rPr>
              <a:t>Specific task:</a:t>
            </a:r>
            <a:endParaRPr lang="en-US" altLang="zh-CN" sz="2400" dirty="0" smtClean="0">
              <a:solidFill>
                <a:srgbClr val="0000FF"/>
              </a:solidFill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Implement a basic operator, edge detection or smoothing, give the result image</a:t>
            </a:r>
            <a:endParaRPr lang="en-US" altLang="zh-CN" sz="2000" dirty="0" smtClean="0">
              <a:solidFill>
                <a:srgbClr val="0000FF"/>
              </a:solidFill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Obtain an image histogram, and do image histogram</a:t>
            </a:r>
            <a:endParaRPr lang="en-US" altLang="zh-CN" sz="2000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</a:rPr>
              <a:t>To sum up all pixels’ value in a random rectangle area by integral image</a:t>
            </a:r>
            <a:endParaRPr lang="en-US" altLang="zh-CN" sz="2000" dirty="0" smtClean="0">
              <a:solidFill>
                <a:srgbClr val="00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09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ea typeface="宋体" pitchFamily="2" charset="-122"/>
              </a:rPr>
              <a:t>滤波器的频率响应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95400"/>
            <a:ext cx="6961188" cy="4800600"/>
          </a:xfrm>
        </p:spPr>
        <p:txBody>
          <a:bodyPr/>
          <a:lstStyle/>
          <a:p>
            <a:r>
              <a:rPr lang="zh-CN" altLang="en-US" sz="1600" smtClean="0">
                <a:ea typeface="宋体" pitchFamily="2" charset="-122"/>
              </a:rPr>
              <a:t>给定滤波器系数</a:t>
            </a:r>
          </a:p>
          <a:p>
            <a:pPr lvl="1"/>
            <a:r>
              <a:rPr lang="zh-CN" altLang="en-US" sz="1600" smtClean="0">
                <a:ea typeface="宋体" pitchFamily="2" charset="-122"/>
              </a:rPr>
              <a:t>如何判断该滤波器的特性</a:t>
            </a:r>
          </a:p>
          <a:p>
            <a:r>
              <a:rPr lang="zh-CN" altLang="en-US" sz="1600" smtClean="0">
                <a:ea typeface="宋体" pitchFamily="2" charset="-122"/>
              </a:rPr>
              <a:t>  </a:t>
            </a:r>
          </a:p>
          <a:p>
            <a:endParaRPr lang="zh-CN" altLang="en-US" sz="1600" smtClean="0">
              <a:ea typeface="宋体" pitchFamily="2" charset="-122"/>
            </a:endParaRPr>
          </a:p>
          <a:p>
            <a:endParaRPr lang="zh-CN" altLang="en-US" sz="1600" smtClean="0">
              <a:ea typeface="宋体" pitchFamily="2" charset="-122"/>
            </a:endParaRPr>
          </a:p>
          <a:p>
            <a:endParaRPr lang="zh-CN" altLang="en-US" sz="1600" smtClean="0">
              <a:ea typeface="宋体" pitchFamily="2" charset="-122"/>
            </a:endParaRPr>
          </a:p>
          <a:p>
            <a:r>
              <a:rPr lang="zh-CN" altLang="en-US" sz="1600" smtClean="0">
                <a:ea typeface="宋体" pitchFamily="2" charset="-122"/>
              </a:rPr>
              <a:t> </a:t>
            </a:r>
          </a:p>
          <a:p>
            <a:endParaRPr lang="zh-CN" altLang="en-US" sz="1600" smtClean="0">
              <a:ea typeface="宋体" pitchFamily="2" charset="-122"/>
            </a:endParaRPr>
          </a:p>
          <a:p>
            <a:endParaRPr lang="zh-CN" altLang="en-US" sz="1600" smtClean="0">
              <a:ea typeface="宋体" pitchFamily="2" charset="-122"/>
            </a:endParaRPr>
          </a:p>
          <a:p>
            <a:endParaRPr lang="zh-CN" altLang="en-US" sz="1600" smtClean="0">
              <a:ea typeface="宋体" pitchFamily="2" charset="-122"/>
            </a:endParaRPr>
          </a:p>
          <a:p>
            <a:r>
              <a:rPr lang="zh-CN" altLang="en-US" sz="1600" smtClean="0">
                <a:ea typeface="宋体" pitchFamily="2" charset="-122"/>
              </a:rPr>
              <a:t>图像处理中常用的滤波器 有什么特点？</a:t>
            </a:r>
          </a:p>
          <a:p>
            <a:pPr lvl="1"/>
            <a:r>
              <a:rPr lang="zh-CN" altLang="en-US" sz="1400" smtClean="0">
                <a:ea typeface="宋体" pitchFamily="2" charset="-122"/>
              </a:rPr>
              <a:t>线性相位</a:t>
            </a:r>
          </a:p>
          <a:p>
            <a:pPr lvl="1"/>
            <a:endParaRPr lang="zh-CN" altLang="en-US" sz="1400" smtClean="0">
              <a:ea typeface="宋体" pitchFamily="2" charset="-122"/>
            </a:endParaRPr>
          </a:p>
          <a:p>
            <a:pPr lvl="1"/>
            <a:endParaRPr lang="zh-CN" altLang="en-US" sz="1400" smtClean="0">
              <a:ea typeface="宋体" pitchFamily="2" charset="-122"/>
            </a:endParaRPr>
          </a:p>
          <a:p>
            <a:pPr lvl="1"/>
            <a:r>
              <a:rPr lang="zh-CN" altLang="en-US" sz="1400" smtClean="0">
                <a:ea typeface="宋体" pitchFamily="2" charset="-122"/>
              </a:rPr>
              <a:t>脉冲响应满足什么条件才能满足线性相位呢</a:t>
            </a:r>
          </a:p>
          <a:p>
            <a:pPr lvl="2"/>
            <a:r>
              <a:rPr lang="zh-CN" altLang="en-US" sz="1200" smtClean="0">
                <a:ea typeface="宋体" pitchFamily="2" charset="-122"/>
              </a:rPr>
              <a:t>对称</a:t>
            </a:r>
          </a:p>
          <a:p>
            <a:pPr lvl="2"/>
            <a:r>
              <a:rPr lang="zh-CN" altLang="en-US" sz="1200" smtClean="0">
                <a:ea typeface="宋体" pitchFamily="2" charset="-122"/>
              </a:rPr>
              <a:t>反对称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1684338"/>
          <a:ext cx="736282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Document" r:id="rId4" imgW="5274383" imgH="989958" progId="Word.Document.8">
                  <p:embed/>
                </p:oleObj>
              </mc:Choice>
              <mc:Fallback>
                <p:oleObj name="Document" r:id="rId4" imgW="5274383" imgH="98995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84338"/>
                        <a:ext cx="736282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33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rgbClr val="0000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47813" y="3021013"/>
          <a:ext cx="676275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Document" r:id="rId6" imgW="5274383" imgH="989958" progId="Word.Document.8">
                  <p:embed/>
                </p:oleObj>
              </mc:Choice>
              <mc:Fallback>
                <p:oleObj name="Document" r:id="rId6" imgW="5274383" imgH="98995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21013"/>
                        <a:ext cx="676275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33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rgbClr val="0000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7" name="Object 8"/>
          <p:cNvGraphicFramePr>
            <a:graphicFrameLocks noChangeAspect="1"/>
          </p:cNvGraphicFramePr>
          <p:nvPr/>
        </p:nvGraphicFramePr>
        <p:xfrm>
          <a:off x="1908175" y="4868863"/>
          <a:ext cx="18002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868863"/>
                        <a:ext cx="18002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ea typeface="宋体" pitchFamily="2" charset="-122"/>
              </a:rPr>
              <a:t>模板操作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模板操作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将模板在图像上漫游，将模板中心与待处理像素对齐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将模板上的系数与对应的图像像素相乘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将所有乘积相加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将得到的值赋予模板中心所对应的像素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Ring</a:t>
            </a:r>
            <a:r>
              <a:rPr lang="zh-CN" altLang="en-US" sz="3600" smtClean="0">
                <a:ea typeface="宋体" pitchFamily="2" charset="-122"/>
              </a:rPr>
              <a:t>现象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使用理想低通滤波器时，输出图像会变得比较模糊并出现振铃现象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为什么？</a:t>
            </a:r>
          </a:p>
          <a:p>
            <a:pPr lvl="1"/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各种模板算</a:t>
            </a:r>
            <a:r>
              <a:rPr lang="zh-CN" altLang="en-US" dirty="0"/>
              <a:t>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1800" dirty="0" smtClean="0"/>
                  <a:t>Prewitt</a:t>
                </a:r>
                <a:r>
                  <a:rPr lang="zh-CN" altLang="en-US" sz="1800" dirty="0" smtClean="0"/>
                  <a:t>：水平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竖直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altLang="zh-CN" sz="1800" dirty="0" smtClean="0"/>
              </a:p>
              <a:p>
                <a:r>
                  <a:rPr lang="en-US" altLang="zh-CN" sz="1800" dirty="0" err="1" smtClean="0"/>
                  <a:t>Sobel</a:t>
                </a:r>
                <a:r>
                  <a:rPr lang="zh-CN" altLang="en-US" sz="1800" dirty="0" smtClean="0"/>
                  <a:t>：水平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−2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竖直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2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−2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endParaRPr lang="en-US" altLang="zh-CN" sz="1800" dirty="0" smtClean="0"/>
              </a:p>
              <a:p>
                <a:r>
                  <a:rPr lang="en-US" altLang="zh-CN" sz="1800" dirty="0" smtClean="0"/>
                  <a:t>Roberts: </a:t>
                </a:r>
                <a:r>
                  <a:rPr lang="zh-CN" altLang="en-US" sz="1800" dirty="0" smtClean="0"/>
                  <a:t>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45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US" altLang="zh-CN" sz="18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135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zh-CN" altLang="en-US" sz="1800" dirty="0" smtClean="0"/>
                  <a:t>两种方向，为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/>
                      </a:rPr>
                      <m:t>2×2</m:t>
                    </m:r>
                  </m:oMath>
                </a14:m>
                <a:r>
                  <a:rPr lang="zh-CN" altLang="en-US" sz="1800" dirty="0" smtClean="0"/>
                  <a:t>模板，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0" smtClean="0">
                            <a:latin typeface="Cambria Math"/>
                          </a:rPr>
                          <m:t>45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/>
                          </a:rPr>
                          <m:t>o</m:t>
                        </m:r>
                      </m:sup>
                    </m:sSup>
                    <m:r>
                      <a:rPr lang="en-US" altLang="zh-CN" sz="1800" b="0" i="0" smtClean="0">
                        <a:latin typeface="Cambria Math"/>
                      </a:rPr>
                      <m:t>: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</m:mr>
                    </m:m>
                  </m:oMath>
                </a14:m>
                <a:r>
                  <a:rPr lang="en-US" altLang="zh-CN" sz="1800" dirty="0" smtClean="0"/>
                  <a:t>;</a:t>
                </a:r>
                <a:r>
                  <a:rPr lang="en-US" altLang="zh-CN" sz="18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0" smtClean="0">
                            <a:latin typeface="Cambria Math"/>
                          </a:rPr>
                          <m:t>135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/>
                          </a:rPr>
                          <m:t>o</m:t>
                        </m:r>
                      </m:sup>
                    </m:sSup>
                    <m:r>
                      <a:rPr lang="en-US" altLang="zh-CN" sz="1800" b="0" i="0" smtClean="0">
                        <a:latin typeface="Cambria Math"/>
                      </a:rPr>
                      <m:t>: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zh-CN" altLang="en-US" sz="1800" dirty="0"/>
              </a:p>
              <a:p>
                <a:r>
                  <a:rPr lang="en-US" altLang="zh-CN" sz="1800" dirty="0" err="1" smtClean="0"/>
                  <a:t>Laplacian</a:t>
                </a:r>
                <a:r>
                  <a:rPr lang="en-US" altLang="zh-CN" sz="1800" dirty="0" smtClean="0"/>
                  <a:t>: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4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</m:mr>
                      <m:mr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−1</m:t>
                          </m:r>
                        </m:e>
                        <m:e>
                          <m:r>
                            <a:rPr lang="en-US" altLang="zh-CN" sz="1800" b="0" i="1" smtClean="0">
                              <a:latin typeface="Cambria Math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5011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基本的直方图操作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给定一幅图像，计算其直方图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何快速计算某个区域的直方图</a:t>
            </a:r>
            <a:endParaRPr lang="en-US" altLang="zh-CN" dirty="0" smtClean="0"/>
          </a:p>
          <a:p>
            <a:r>
              <a:rPr lang="zh-CN" altLang="en-US" dirty="0"/>
              <a:t>直方</a:t>
            </a:r>
            <a:r>
              <a:rPr lang="zh-CN" altLang="en-US" dirty="0" smtClean="0"/>
              <a:t>图操作具有哪些性质</a:t>
            </a:r>
            <a:endParaRPr lang="en-US" altLang="zh-CN" dirty="0" smtClean="0"/>
          </a:p>
          <a:p>
            <a:r>
              <a:rPr lang="zh-CN" altLang="en-US" dirty="0"/>
              <a:t>直方图相</a:t>
            </a:r>
            <a:r>
              <a:rPr lang="zh-CN" altLang="en-US" dirty="0" smtClean="0"/>
              <a:t>交核有何应用？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18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actus">
  <a:themeElements>
    <a:clrScheme name="Cactus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Cactu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7107</TotalTime>
  <Words>297</Words>
  <Application>Microsoft Office PowerPoint</Application>
  <PresentationFormat>全屏显示(4:3)</PresentationFormat>
  <Paragraphs>71</Paragraphs>
  <Slides>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Arial</vt:lpstr>
      <vt:lpstr>Arial Black</vt:lpstr>
      <vt:lpstr>Arial Narrow</vt:lpstr>
      <vt:lpstr>Cambria Math</vt:lpstr>
      <vt:lpstr>Times New Roman</vt:lpstr>
      <vt:lpstr>Cactus</vt:lpstr>
      <vt:lpstr>Document</vt:lpstr>
      <vt:lpstr>Equation</vt:lpstr>
      <vt:lpstr>数字图像处理实验三 Experiments 3</vt:lpstr>
      <vt:lpstr>实验内容</vt:lpstr>
      <vt:lpstr>Content</vt:lpstr>
      <vt:lpstr>滤波器的频率响应</vt:lpstr>
      <vt:lpstr>模板操作</vt:lpstr>
      <vt:lpstr>Ring现象</vt:lpstr>
      <vt:lpstr>各种模板算子</vt:lpstr>
      <vt:lpstr>基本的直方图操作</vt:lpstr>
    </vt:vector>
  </TitlesOfParts>
  <Company>VIlab at Harbin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数字图像处理实验三</dc:title>
  <dc:creator>刘绍辉</dc:creator>
  <cp:lastModifiedBy>admin</cp:lastModifiedBy>
  <cp:revision>844</cp:revision>
  <cp:lastPrinted>1601-01-01T00:00:00Z</cp:lastPrinted>
  <dcterms:created xsi:type="dcterms:W3CDTF">2006-12-04T13:21:23Z</dcterms:created>
  <dcterms:modified xsi:type="dcterms:W3CDTF">2016-12-01T11:38:23Z</dcterms:modified>
</cp:coreProperties>
</file>