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46"/>
  </p:normalViewPr>
  <p:slideViewPr>
    <p:cSldViewPr snapToGrid="0">
      <p:cViewPr varScale="1">
        <p:scale>
          <a:sx n="108" d="100"/>
          <a:sy n="108" d="100"/>
        </p:scale>
        <p:origin x="7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8:00:4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8:00:54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44:5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44:52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7:44:5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61CA-2EB9-6A98-B3D0-BDEDEEBF8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F5DAB4-A967-5DDC-2545-B901A42D7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5A564-594D-507B-7AA4-E3DC158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940595-BCBE-6EE3-EA38-2EFDE46C5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9A6005-03E4-D439-6E10-ADED0DA1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29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217C-0354-5CA8-449F-F06E0E9A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FDD2D5-81B4-97CC-95B0-02097C467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54D1A8-0BD7-8964-AE20-FA7D69E73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076072-0279-5480-7872-BB402B92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3979C0-9DEF-AFA6-8658-8437B85CD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83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BFEB2C-AE8F-6757-C815-DAC26C111A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635B59-580E-22D5-2DA5-4EF77B7AA5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8E76F4-D7D5-862A-200C-ED6D8528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637A12-4C72-F8A2-869A-FB3AEC05D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C1EFB9-0B20-061E-B783-03AD2B7F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414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C9CB35-0DAE-85C0-7D37-923C0451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760CCB-3F59-E51B-B771-256522F75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A1A33E-B48D-6700-A8B3-445435B07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8E48B8-721B-02E1-7166-6FD4B18BB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53850-A208-F7A6-1E77-CEFAD2124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5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51849D-04FF-52FB-8D4D-F80B9D65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F8C6DF-DA13-1677-EE6F-13286B3D5F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6C1D7C-0842-FE27-9244-0754CF7F3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7C8979-598F-E8E8-DDE2-0A693A3F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B4706-B46A-EDF5-2C72-D9185B408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133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EE8BDA-B6EC-80D4-915A-DD417E21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E0461-BB21-D4E8-F9DF-DA13B42F9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B74984-9172-0BAE-8B0B-E572D461F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3DB92-6895-5E01-FF0A-771733B0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9CC847-0295-ADEB-FD64-2986422E5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772B98-049A-7BE8-E4E8-415A46EBD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30762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CB47C-2B5F-5448-AB65-3AF33D52E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DB4758-358E-3103-DB13-42C5DB1A6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FC51B8-D08B-E71B-98DA-471FCF35D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58C661-297A-A0B5-5E4B-B84EFEEA3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3C5C4B-6D79-9CBE-1EFC-D36B8FA529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96EE98-6163-54C7-CD43-4272956C8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97A291-1336-C235-6864-865E1B85A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136AB4-570B-10BC-122A-96896FA26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300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8966C9-A4AF-CE6E-5577-7201BC5D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152E41-ECC1-E6B8-01DB-FCFF69903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7940F45-9669-CEB1-B397-91737752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3BF5A39-F8AE-F1B9-147B-4AB0D26E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73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DDA6B91-3F67-8F53-B43F-95DD67667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CE87796-1A52-F456-BEA8-9EA876461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DDBE276-FEC3-6EDE-F976-5FD6D20F9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0103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CABD41-A3F6-F340-471A-DB7736362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567866-4951-9FCA-35C9-30D25DAF9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D93A36-C6A8-5F80-FA5D-A6A794630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5CBE49-F4C6-0B8D-4C65-AC5D5A940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849F1-AD1D-2B8E-2125-3E0D1818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D50A0-2FA7-88F8-34AF-F543DFF8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390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8DD41E-2BBD-E39E-6F87-A7D28893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472F82-11A3-4C25-C457-B3BCD66F1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1D3149-C899-3691-9AAA-D410B6B1D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468516-D00F-842E-9E29-FE70D18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2F6C3-2B95-9EA1-A282-17E2AAD67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32E7B-CC4D-D237-F94A-250E8A1B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514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BA7662-93BF-BE66-EEE5-4C8AB04B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15AFF-F74F-68AE-BF50-924421823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09967D-3DD3-CB28-7C76-455112F61B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56C0B-D0B7-314F-B058-19DE7964DFD0}" type="datetimeFigureOut">
              <a:rPr kumimoji="1" lang="zh-CN" altLang="en-US" smtClean="0"/>
              <a:t>2025/6/12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1388F6-0EAF-A065-892F-E5E520727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34B263-09DA-C2E4-26B8-224E289E4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5D588-4C30-554C-AF91-4F92994FA26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41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36F93-E110-88A7-5352-3449F1ECE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INSIGHT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69469B-B58F-E235-DAA8-1F98D0D84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24501" cy="4351338"/>
          </a:xfrm>
        </p:spPr>
        <p:txBody>
          <a:bodyPr/>
          <a:lstStyle/>
          <a:p>
            <a:r>
              <a:rPr kumimoji="1" lang="zh-CN" altLang="en-US" dirty="0"/>
              <a:t>视频编码中</a:t>
            </a:r>
            <a:r>
              <a:rPr kumimoji="1" lang="en-US" altLang="zh-CN" dirty="0"/>
              <a:t>P</a:t>
            </a:r>
            <a:r>
              <a:rPr kumimoji="1" lang="zh-CN" altLang="en-US" dirty="0"/>
              <a:t>帧的编码依赖于前帧，前帧发生丢包则会影响当前帧的解码（错误传播）。</a:t>
            </a:r>
            <a:endParaRPr kumimoji="1" lang="en-US" altLang="zh-CN" dirty="0"/>
          </a:p>
          <a:p>
            <a:r>
              <a:rPr kumimoji="1" lang="zh-CN" altLang="en-US" dirty="0"/>
              <a:t>解码有错误隐藏机制，当前帧有无法解码的宏块时，可直接将前帧的宏块映射过来，若两帧相似度较高，能实现较好的结果。</a:t>
            </a:r>
            <a:endParaRPr kumimoji="1" lang="en-US" altLang="zh-CN" dirty="0"/>
          </a:p>
          <a:p>
            <a:r>
              <a:rPr kumimoji="1" lang="zh-CN" altLang="en-US" dirty="0"/>
              <a:t>帧中位置靠前的包对于质量的影响更大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AC2E44-B37D-5F36-76FC-5492F8E1B703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018002" y="996672"/>
            <a:ext cx="2938959" cy="23175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3DA2E84-AC34-CBBA-EFF5-8483901D0EEF}"/>
              </a:ext>
            </a:extLst>
          </p:cNvPr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018002" y="3859384"/>
            <a:ext cx="2938959" cy="23175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E534F07-F699-6B7D-F36D-B8CFD3365760}"/>
                  </a:ext>
                </a:extLst>
              </p14:cNvPr>
              <p14:cNvContentPartPr/>
              <p14:nvPr/>
            </p14:nvContentPartPr>
            <p14:xfrm>
              <a:off x="4574244" y="3512632"/>
              <a:ext cx="360" cy="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E534F07-F699-6B7D-F36D-B8CFD33657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65604" y="35036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09AC8FCA-7424-F21C-455B-D2036ACAD72A}"/>
                  </a:ext>
                </a:extLst>
              </p14:cNvPr>
              <p14:cNvContentPartPr/>
              <p14:nvPr/>
            </p14:nvContentPartPr>
            <p14:xfrm>
              <a:off x="5217924" y="3501472"/>
              <a:ext cx="360" cy="3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09AC8FCA-7424-F21C-455B-D2036ACAD72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8924" y="349247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75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D2688-4FCF-2D60-597F-AF924F6E2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62F03-7886-2703-223F-EBA7ED12F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Chelleage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8000A7-3CF7-497E-901D-D7AC9D4A3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4605" cy="4351338"/>
          </a:xfrm>
        </p:spPr>
        <p:txBody>
          <a:bodyPr/>
          <a:lstStyle/>
          <a:p>
            <a:r>
              <a:rPr kumimoji="1" lang="zh-CN" altLang="en-US" dirty="0"/>
              <a:t>如何快速计算两帧的相似度（</a:t>
            </a:r>
            <a:r>
              <a:rPr kumimoji="1" lang="en-US" altLang="zh-CN" dirty="0" err="1"/>
              <a:t>ssim</a:t>
            </a:r>
            <a:r>
              <a:rPr kumimoji="1" lang="zh-CN" altLang="en-US" dirty="0"/>
              <a:t>计算太慢）？</a:t>
            </a:r>
            <a:endParaRPr kumimoji="1" lang="en-US" altLang="zh-CN" dirty="0"/>
          </a:p>
          <a:p>
            <a:r>
              <a:rPr kumimoji="1" lang="zh-CN" altLang="en-US" dirty="0"/>
              <a:t>如何根据帧和包的重要性来分配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冗余？</a:t>
            </a:r>
          </a:p>
        </p:txBody>
      </p:sp>
    </p:spTree>
    <p:extLst>
      <p:ext uri="{BB962C8B-B14F-4D97-AF65-F5344CB8AC3E}">
        <p14:creationId xmlns:p14="http://schemas.microsoft.com/office/powerpoint/2010/main" val="303937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640A93-9D29-58C0-0784-9DDA4130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9AF050-E8EC-6F73-6C34-DE01594D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基于视频内容的相似程度对于不同的帧提供不同的冗余度。</a:t>
            </a:r>
            <a:endParaRPr kumimoji="1" lang="en-US" altLang="zh-CN" dirty="0"/>
          </a:p>
          <a:p>
            <a:r>
              <a:rPr kumimoji="1" lang="zh-CN" altLang="en-US" dirty="0"/>
              <a:t>不同包的重要程度不同，对于后半部分</a:t>
            </a:r>
            <a:r>
              <a:rPr kumimoji="1" lang="en-US" altLang="zh-CN" dirty="0"/>
              <a:t>P</a:t>
            </a:r>
            <a:r>
              <a:rPr kumimoji="1" lang="zh-CN" altLang="en-US" dirty="0"/>
              <a:t>帧只保护前半部分的包。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8514F4-4D11-4755-94C6-D1E3139DE68E}"/>
              </a:ext>
            </a:extLst>
          </p:cNvPr>
          <p:cNvSpPr/>
          <p:nvPr/>
        </p:nvSpPr>
        <p:spPr>
          <a:xfrm>
            <a:off x="2624447" y="3681351"/>
            <a:ext cx="79564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FAA6B6C-C0DD-29B2-8C9E-ECE7DC19820F}"/>
              </a:ext>
            </a:extLst>
          </p:cNvPr>
          <p:cNvSpPr/>
          <p:nvPr/>
        </p:nvSpPr>
        <p:spPr>
          <a:xfrm>
            <a:off x="3714998" y="3681351"/>
            <a:ext cx="79564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A6F6AD0-2B80-A3A4-3448-8964EAFBF75A}"/>
              </a:ext>
            </a:extLst>
          </p:cNvPr>
          <p:cNvSpPr/>
          <p:nvPr/>
        </p:nvSpPr>
        <p:spPr>
          <a:xfrm>
            <a:off x="4853052" y="3681351"/>
            <a:ext cx="353290" cy="463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E5BAA417-5B09-AB50-6239-E81351947188}"/>
              </a:ext>
            </a:extLst>
          </p:cNvPr>
          <p:cNvSpPr/>
          <p:nvPr/>
        </p:nvSpPr>
        <p:spPr>
          <a:xfrm rot="16200000">
            <a:off x="3062846" y="3841027"/>
            <a:ext cx="1009403" cy="1886198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0AC3D6A4-E08B-5F91-B12B-4C628360496D}"/>
              </a:ext>
            </a:extLst>
          </p:cNvPr>
          <p:cNvSpPr/>
          <p:nvPr/>
        </p:nvSpPr>
        <p:spPr>
          <a:xfrm>
            <a:off x="2921330" y="5379521"/>
            <a:ext cx="1413164" cy="797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靠前的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帧分配更多的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冗余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A28500ED-D9BD-55B0-3E48-EA856F58DA2E}"/>
              </a:ext>
            </a:extLst>
          </p:cNvPr>
          <p:cNvSpPr/>
          <p:nvPr/>
        </p:nvSpPr>
        <p:spPr>
          <a:xfrm rot="16200000">
            <a:off x="5961415" y="3261754"/>
            <a:ext cx="1009403" cy="322613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7043185F-6517-A59F-9548-8FB957750513}"/>
              </a:ext>
            </a:extLst>
          </p:cNvPr>
          <p:cNvSpPr/>
          <p:nvPr/>
        </p:nvSpPr>
        <p:spPr>
          <a:xfrm>
            <a:off x="5711041" y="5379521"/>
            <a:ext cx="1572491" cy="13094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靠后的</a:t>
            </a:r>
            <a:r>
              <a:rPr kumimoji="1" lang="en-US" altLang="zh-CN" dirty="0"/>
              <a:t>P</a:t>
            </a:r>
            <a:r>
              <a:rPr kumimoji="1" lang="zh-CN" altLang="en-US" dirty="0"/>
              <a:t>帧分配更少的冗余且只保护部分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1B11060-F926-19F1-6390-EBCA69CFE6AC}"/>
              </a:ext>
            </a:extLst>
          </p:cNvPr>
          <p:cNvSpPr/>
          <p:nvPr/>
        </p:nvSpPr>
        <p:spPr>
          <a:xfrm>
            <a:off x="5208073" y="3681349"/>
            <a:ext cx="50296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756C17-E02E-91FB-F212-E9EEFAA3B5A8}"/>
              </a:ext>
            </a:extLst>
          </p:cNvPr>
          <p:cNvSpPr/>
          <p:nvPr/>
        </p:nvSpPr>
        <p:spPr>
          <a:xfrm>
            <a:off x="5982542" y="3681351"/>
            <a:ext cx="353290" cy="463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6119126-68EB-BF21-56EA-DAB9294AAA9B}"/>
              </a:ext>
            </a:extLst>
          </p:cNvPr>
          <p:cNvSpPr/>
          <p:nvPr/>
        </p:nvSpPr>
        <p:spPr>
          <a:xfrm>
            <a:off x="6337563" y="3681349"/>
            <a:ext cx="50296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981B076-129B-AAC1-D243-ACEC68AC44C9}"/>
              </a:ext>
            </a:extLst>
          </p:cNvPr>
          <p:cNvSpPr/>
          <p:nvPr/>
        </p:nvSpPr>
        <p:spPr>
          <a:xfrm>
            <a:off x="7112033" y="3681351"/>
            <a:ext cx="353290" cy="46313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D6B31BA-24C3-0F9C-11A7-F447BB464AD7}"/>
              </a:ext>
            </a:extLst>
          </p:cNvPr>
          <p:cNvSpPr/>
          <p:nvPr/>
        </p:nvSpPr>
        <p:spPr>
          <a:xfrm>
            <a:off x="7467054" y="3681349"/>
            <a:ext cx="502967" cy="4631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72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6EE48-080D-0D78-3F05-4F56D99B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5CD96-0D83-E750-5AD3-2D7AF49F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部分实验结果及目前在做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226749-35BC-C17B-1907-86906D052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58839" cy="4351338"/>
          </a:xfrm>
        </p:spPr>
        <p:txBody>
          <a:bodyPr/>
          <a:lstStyle/>
          <a:p>
            <a:r>
              <a:rPr kumimoji="1" lang="zh-CN" altLang="en-US" dirty="0"/>
              <a:t>相同的</a:t>
            </a:r>
            <a:r>
              <a:rPr kumimoji="1" lang="en-US" altLang="zh-CN" dirty="0"/>
              <a:t>FEC</a:t>
            </a:r>
            <a:r>
              <a:rPr kumimoji="1" lang="zh-CN" altLang="en-US" dirty="0"/>
              <a:t>冗余消耗有更好的</a:t>
            </a:r>
            <a:r>
              <a:rPr kumimoji="1" lang="en-US" altLang="zh-CN" dirty="0"/>
              <a:t>SSIM</a:t>
            </a:r>
            <a:r>
              <a:rPr kumimoji="1" lang="zh-CN" altLang="en-US" dirty="0"/>
              <a:t>，平均提升在</a:t>
            </a:r>
            <a:r>
              <a:rPr kumimoji="1" lang="en-US" altLang="zh-CN" dirty="0"/>
              <a:t>0.003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找到提升最高的冗余函数。当前冗余率采取的是丢包率的</a:t>
            </a:r>
            <a:r>
              <a:rPr kumimoji="1" lang="en-US" altLang="zh-CN" dirty="0"/>
              <a:t>10</a:t>
            </a:r>
            <a:r>
              <a:rPr kumimoji="1" lang="zh-CN" altLang="en-US" dirty="0"/>
              <a:t>倍，接下来降低冗余率的倍数。</a:t>
            </a:r>
            <a:endParaRPr kumimoji="1" lang="en-US" altLang="zh-CN" dirty="0"/>
          </a:p>
          <a:p>
            <a:r>
              <a:rPr kumimoji="1" lang="zh-CN" altLang="en-US" dirty="0"/>
              <a:t>对于每个帧冗余分配函数进行调优，线性、梯形函数、</a:t>
            </a:r>
            <a:r>
              <a:rPr kumimoji="1" lang="en-US" altLang="zh-CN" dirty="0"/>
              <a:t>or</a:t>
            </a:r>
            <a:r>
              <a:rPr kumimoji="1" lang="zh-CN" altLang="en-US" dirty="0"/>
              <a:t>对数指数函数。</a:t>
            </a:r>
            <a:endParaRPr kumimoji="1" lang="en-US" altLang="zh-CN" dirty="0"/>
          </a:p>
          <a:p>
            <a:endParaRPr kumimoji="1" lang="zh-CN" altLang="en-US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552413DD-C3A0-52C5-F209-BB05449E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15" y="1825625"/>
            <a:ext cx="4559300" cy="3505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4A6982CD-2528-40FF-8A42-13CAA54F63EF}"/>
                  </a:ext>
                </a:extLst>
              </p14:cNvPr>
              <p14:cNvContentPartPr/>
              <p14:nvPr/>
            </p14:nvContentPartPr>
            <p14:xfrm>
              <a:off x="3391284" y="4400032"/>
              <a:ext cx="360" cy="3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4A6982CD-2528-40FF-8A42-13CAA54F63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284" y="43913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4E1C45AA-8FC1-1A15-D01B-5D9B0CCC0663}"/>
                  </a:ext>
                </a:extLst>
              </p14:cNvPr>
              <p14:cNvContentPartPr/>
              <p14:nvPr/>
            </p14:nvContentPartPr>
            <p14:xfrm>
              <a:off x="2337564" y="2958592"/>
              <a:ext cx="360" cy="36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4E1C45AA-8FC1-1A15-D01B-5D9B0CCC06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8924" y="294995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D704935-0F46-0040-E052-B27C1DC68269}"/>
                  </a:ext>
                </a:extLst>
              </p14:cNvPr>
              <p14:cNvContentPartPr/>
              <p14:nvPr/>
            </p14:nvContentPartPr>
            <p14:xfrm>
              <a:off x="3051804" y="4288432"/>
              <a:ext cx="360" cy="3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D704935-0F46-0040-E052-B27C1DC682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43164" y="427979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7387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244</Words>
  <Application>Microsoft Macintosh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INSIGHT</vt:lpstr>
      <vt:lpstr>Chelleage</vt:lpstr>
      <vt:lpstr>CONTRIBUTION</vt:lpstr>
      <vt:lpstr>部分实验结果及目前在做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T194290</dc:creator>
  <cp:lastModifiedBy>T194290</cp:lastModifiedBy>
  <cp:revision>34</cp:revision>
  <dcterms:created xsi:type="dcterms:W3CDTF">2025-06-09T11:13:31Z</dcterms:created>
  <dcterms:modified xsi:type="dcterms:W3CDTF">2025-06-12T08:01:23Z</dcterms:modified>
</cp:coreProperties>
</file>