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3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775DF-5F84-46CF-B6BB-4CC291E7AFE4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59A6C-862F-4F0E-898F-2280F05DE0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49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8A2F8A6-7FEC-4D61-8A1A-A703404AD4CA}" type="slidenum">
              <a:rPr lang="en-US" altLang="zh-TW">
                <a:latin typeface="Times New Roman" pitchFamily="18" charset="0"/>
              </a:rPr>
              <a:pPr eaLnBrk="1" hangingPunct="1"/>
              <a:t>2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BEA85D9-BFE4-476A-8A4A-3E83E3A34576}" type="slidenum">
              <a:rPr lang="en-US" altLang="zh-TW">
                <a:latin typeface="Times New Roman" pitchFamily="18" charset="0"/>
              </a:rPr>
              <a:pPr eaLnBrk="1" hangingPunct="1"/>
              <a:t>3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EC1B0AF3-B050-4BA7-8F05-9C9E7E83998C}" type="slidenum">
              <a:rPr lang="en-US" altLang="zh-TW">
                <a:latin typeface="Times New Roman" pitchFamily="18" charset="0"/>
              </a:rPr>
              <a:pPr eaLnBrk="1" hangingPunct="1"/>
              <a:t>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CCE8EAF4-5123-457A-8629-404786F1F9A8}" type="slidenum">
              <a:rPr lang="en-US" altLang="zh-TW">
                <a:latin typeface="Times New Roman" pitchFamily="18" charset="0"/>
              </a:rPr>
              <a:pPr eaLnBrk="1" hangingPunct="1"/>
              <a:t>6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0425-F811-4CEA-8852-116D6EE0595F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DFC-EA3F-4617-9A36-BCB535BFA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1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0425-F811-4CEA-8852-116D6EE0595F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DFC-EA3F-4617-9A36-BCB535BFA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33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0425-F811-4CEA-8852-116D6EE0595F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DFC-EA3F-4617-9A36-BCB535BFA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43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0425-F811-4CEA-8852-116D6EE0595F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DFC-EA3F-4617-9A36-BCB535BFA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53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0425-F811-4CEA-8852-116D6EE0595F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DFC-EA3F-4617-9A36-BCB535BFA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69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0425-F811-4CEA-8852-116D6EE0595F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DFC-EA3F-4617-9A36-BCB535BFA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86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0425-F811-4CEA-8852-116D6EE0595F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DFC-EA3F-4617-9A36-BCB535BFA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88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0425-F811-4CEA-8852-116D6EE0595F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DFC-EA3F-4617-9A36-BCB535BFA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05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0425-F811-4CEA-8852-116D6EE0595F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DFC-EA3F-4617-9A36-BCB535BFA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48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0425-F811-4CEA-8852-116D6EE0595F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DFC-EA3F-4617-9A36-BCB535BFA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31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0425-F811-4CEA-8852-116D6EE0595F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DFC-EA3F-4617-9A36-BCB535BFA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75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0425-F811-4CEA-8852-116D6EE0595F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DCDFC-EA3F-4617-9A36-BCB535BFA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45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9512" y="1052736"/>
            <a:ext cx="7772400" cy="1470025"/>
          </a:xfrm>
        </p:spPr>
        <p:txBody>
          <a:bodyPr/>
          <a:lstStyle/>
          <a:p>
            <a:r>
              <a:rPr lang="en-US" altLang="zh-TW" dirty="0"/>
              <a:t>hw5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82563"/>
            <a:ext cx="7499350" cy="1143000"/>
          </a:xfrm>
        </p:spPr>
        <p:txBody>
          <a:bodyPr lIns="91436" tIns="45718" rIns="91436" bIns="4571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000" dirty="0"/>
              <a:t>例子</a:t>
            </a:r>
            <a:r>
              <a:rPr lang="en-US" altLang="zh-TW" sz="4000" dirty="0"/>
              <a:t>:</a:t>
            </a:r>
            <a:r>
              <a:rPr lang="zh-TW" altLang="en-US" sz="4000" dirty="0"/>
              <a:t>無限制式的非線性最適化問題</a:t>
            </a:r>
            <a:br>
              <a:rPr lang="en-US" altLang="zh-TW" sz="4000" dirty="0"/>
            </a:br>
            <a:r>
              <a:rPr lang="en-US" altLang="zh-TW" sz="4000" dirty="0"/>
              <a:t>Unconstrained NLP</a:t>
            </a:r>
            <a:r>
              <a:rPr lang="en-US" altLang="zh-TW" dirty="0"/>
              <a:t>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6338" y="1462881"/>
            <a:ext cx="8534400" cy="2971800"/>
          </a:xfrm>
        </p:spPr>
        <p:txBody>
          <a:bodyPr lIns="91436" tIns="45718" rIns="91436" bIns="45718">
            <a:normAutofit fontScale="55000" lnSpcReduction="20000"/>
          </a:bodyPr>
          <a:lstStyle/>
          <a:p>
            <a:pPr marL="0" indent="0" eaLnBrk="1" hangingPunct="1">
              <a:buFontTx/>
              <a:buNone/>
            </a:pPr>
            <a:endParaRPr lang="en-US" altLang="zh-TW" dirty="0"/>
          </a:p>
          <a:p>
            <a:pPr marL="514350" indent="-514350" eaLnBrk="1" hangingPunct="1">
              <a:buFontTx/>
              <a:buAutoNum type="arabicParenBoth"/>
            </a:pPr>
            <a:r>
              <a:rPr lang="zh-TW" altLang="en-US" sz="5100" b="1" dirty="0"/>
              <a:t>用數理解以下的問題 </a:t>
            </a:r>
            <a:endParaRPr lang="en-US" altLang="zh-TW" sz="5100" b="1" dirty="0"/>
          </a:p>
          <a:p>
            <a:pPr marL="0" indent="0" eaLnBrk="1" hangingPunct="1">
              <a:buNone/>
            </a:pPr>
            <a:r>
              <a:rPr lang="en-US" altLang="zh-TW" dirty="0"/>
              <a:t>  (FOC: Solve Gradient=0, SOC: check Hessian </a:t>
            </a:r>
            <a:r>
              <a:rPr lang="zh-TW" altLang="en-US" dirty="0"/>
              <a:t>正定</a:t>
            </a:r>
            <a:r>
              <a:rPr lang="en-US" altLang="zh-TW" dirty="0"/>
              <a:t>)</a:t>
            </a:r>
          </a:p>
          <a:p>
            <a:pPr marL="0" indent="0" eaLnBrk="1" hangingPunct="1">
              <a:buNone/>
            </a:pPr>
            <a:endParaRPr lang="en-US" altLang="zh-TW" dirty="0"/>
          </a:p>
          <a:p>
            <a:pPr marL="0" indent="0" eaLnBrk="1" hangingPunct="1">
              <a:buFontTx/>
              <a:buNone/>
            </a:pPr>
            <a:r>
              <a:rPr lang="en-US" altLang="zh-TW" dirty="0"/>
              <a:t>Consider the problem:</a:t>
            </a:r>
          </a:p>
          <a:p>
            <a:pPr marL="0" indent="0" eaLnBrk="1" hangingPunct="1">
              <a:buFontTx/>
              <a:buNone/>
            </a:pPr>
            <a:endParaRPr lang="en-US" altLang="zh-TW" dirty="0"/>
          </a:p>
          <a:p>
            <a:pPr marL="0" indent="0" eaLnBrk="1" hangingPunct="1">
              <a:buFontTx/>
              <a:buNone/>
            </a:pPr>
            <a:r>
              <a:rPr lang="en-US" altLang="zh-TW" dirty="0"/>
              <a:t>Minimize 	</a:t>
            </a:r>
          </a:p>
          <a:p>
            <a:pPr marL="0" indent="0" eaLnBrk="1" hangingPunct="1">
              <a:buFontTx/>
              <a:buNone/>
            </a:pPr>
            <a:r>
              <a:rPr lang="en-US" altLang="zh-TW" i="1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(x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</a:rPr>
              <a:t>, x</a:t>
            </a:r>
            <a:r>
              <a:rPr lang="en-US" altLang="zh-TW" baseline="-250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</a:rPr>
              <a:t>, x</a:t>
            </a:r>
            <a:r>
              <a:rPr lang="en-US" altLang="zh-TW" baseline="-25000" dirty="0">
                <a:latin typeface="Times New Roman" pitchFamily="18" charset="0"/>
              </a:rPr>
              <a:t>3</a:t>
            </a:r>
            <a:r>
              <a:rPr lang="en-US" altLang="zh-TW" dirty="0">
                <a:latin typeface="Times New Roman" pitchFamily="18" charset="0"/>
              </a:rPr>
              <a:t>) = (x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</a:rPr>
              <a:t>)</a:t>
            </a:r>
            <a:r>
              <a:rPr lang="en-US" altLang="zh-TW" baseline="300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</a:rPr>
              <a:t> + x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</a:rPr>
              <a:t>(1 – x</a:t>
            </a:r>
            <a:r>
              <a:rPr lang="en-US" altLang="zh-TW" baseline="-250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</a:rPr>
              <a:t>) + (x</a:t>
            </a:r>
            <a:r>
              <a:rPr lang="en-US" altLang="zh-TW" baseline="-250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</a:rPr>
              <a:t>)</a:t>
            </a:r>
            <a:r>
              <a:rPr lang="en-US" altLang="zh-TW" baseline="300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</a:rPr>
              <a:t> – x</a:t>
            </a:r>
            <a:r>
              <a:rPr lang="en-US" altLang="zh-TW" baseline="-250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</a:rPr>
              <a:t>x</a:t>
            </a:r>
            <a:r>
              <a:rPr lang="en-US" altLang="zh-TW" baseline="-25000" dirty="0">
                <a:latin typeface="Times New Roman" pitchFamily="18" charset="0"/>
              </a:rPr>
              <a:t>3 </a:t>
            </a:r>
            <a:r>
              <a:rPr lang="en-US" altLang="zh-TW" dirty="0">
                <a:latin typeface="Times New Roman" pitchFamily="18" charset="0"/>
              </a:rPr>
              <a:t>+ (x</a:t>
            </a:r>
            <a:r>
              <a:rPr lang="en-US" altLang="zh-TW" baseline="-25000" dirty="0">
                <a:latin typeface="Times New Roman" pitchFamily="18" charset="0"/>
              </a:rPr>
              <a:t>3</a:t>
            </a:r>
            <a:r>
              <a:rPr lang="en-US" altLang="zh-TW" dirty="0">
                <a:latin typeface="Times New Roman" pitchFamily="18" charset="0"/>
              </a:rPr>
              <a:t>)</a:t>
            </a:r>
            <a:r>
              <a:rPr lang="en-US" altLang="zh-TW" baseline="300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</a:rPr>
              <a:t> + x</a:t>
            </a:r>
            <a:r>
              <a:rPr lang="en-US" altLang="zh-TW" baseline="-25000" dirty="0">
                <a:latin typeface="Times New Roman" pitchFamily="18" charset="0"/>
              </a:rPr>
              <a:t>3</a:t>
            </a:r>
            <a:r>
              <a:rPr lang="en-US" altLang="zh-TW" baseline="-25000" dirty="0"/>
              <a:t> </a:t>
            </a:r>
          </a:p>
          <a:p>
            <a:pPr marL="0" indent="0" eaLnBrk="1" hangingPunct="1">
              <a:buFontTx/>
              <a:buNone/>
            </a:pPr>
            <a:endParaRPr lang="en-US" altLang="zh-TW" dirty="0"/>
          </a:p>
          <a:p>
            <a:pPr marL="0" indent="0" eaLnBrk="1" hangingPunct="1">
              <a:buFontTx/>
              <a:buNone/>
            </a:pPr>
            <a:r>
              <a:rPr lang="en-US" altLang="zh-TW" dirty="0"/>
              <a:t>First, we find the gradient with respect to x</a:t>
            </a:r>
            <a:r>
              <a:rPr lang="en-US" altLang="zh-TW" baseline="-25000" dirty="0"/>
              <a:t>i</a:t>
            </a:r>
            <a:r>
              <a:rPr lang="en-US" altLang="zh-TW" dirty="0"/>
              <a:t>:</a:t>
            </a:r>
          </a:p>
        </p:txBody>
      </p:sp>
      <p:graphicFrame>
        <p:nvGraphicFramePr>
          <p:cNvPr id="727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843085"/>
              </p:ext>
            </p:extLst>
          </p:nvPr>
        </p:nvGraphicFramePr>
        <p:xfrm>
          <a:off x="2410619" y="4571999"/>
          <a:ext cx="3897312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088" imgH="710891" progId="Equation.DSMT4">
                  <p:embed/>
                </p:oleObj>
              </mc:Choice>
              <mc:Fallback>
                <p:oleObj name="Equation" r:id="rId3" imgW="1409088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619" y="4571999"/>
                        <a:ext cx="3897312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文字方塊 4"/>
          <p:cNvSpPr txBox="1">
            <a:spLocks noChangeArrowheads="1"/>
          </p:cNvSpPr>
          <p:nvPr/>
        </p:nvSpPr>
        <p:spPr bwMode="auto">
          <a:xfrm>
            <a:off x="3779912" y="1325563"/>
            <a:ext cx="485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1" dirty="0">
                <a:latin typeface="Arial" pitchFamily="34" charset="0"/>
              </a:rPr>
              <a:t>NLP: nonlinear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62177593"/>
      </p:ext>
    </p:extLst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4839"/>
            <a:ext cx="7831138" cy="1096962"/>
          </a:xfrm>
        </p:spPr>
        <p:txBody>
          <a:bodyPr lIns="91436" tIns="45718" rIns="91436" bIns="45718"/>
          <a:lstStyle/>
          <a:p>
            <a:pPr marL="0" indent="0" eaLnBrk="1" hangingPunct="1">
              <a:buFontTx/>
              <a:buNone/>
            </a:pPr>
            <a:r>
              <a:rPr lang="en-US" altLang="zh-TW" dirty="0"/>
              <a:t>Next, we set the gradient equal to zero:</a:t>
            </a:r>
          </a:p>
        </p:txBody>
      </p:sp>
      <p:graphicFrame>
        <p:nvGraphicFramePr>
          <p:cNvPr id="747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74199"/>
              </p:ext>
            </p:extLst>
          </p:nvPr>
        </p:nvGraphicFramePr>
        <p:xfrm>
          <a:off x="1600200" y="2209800"/>
          <a:ext cx="995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002" imgH="203112" progId="Equation.3">
                  <p:embed/>
                </p:oleObj>
              </mc:Choice>
              <mc:Fallback>
                <p:oleObj name="Equation" r:id="rId3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995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588950"/>
              </p:ext>
            </p:extLst>
          </p:nvPr>
        </p:nvGraphicFramePr>
        <p:xfrm>
          <a:off x="4108450" y="1828800"/>
          <a:ext cx="301307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300" imgH="711200" progId="Equation.3">
                  <p:embed/>
                </p:oleObj>
              </mc:Choice>
              <mc:Fallback>
                <p:oleObj name="Equation" r:id="rId5" imgW="1384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1828800"/>
                        <a:ext cx="3013075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288215"/>
              </p:ext>
            </p:extLst>
          </p:nvPr>
        </p:nvGraphicFramePr>
        <p:xfrm>
          <a:off x="3276600" y="2209800"/>
          <a:ext cx="4143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17" imgH="152334" progId="Equation.3">
                  <p:embed/>
                </p:oleObj>
              </mc:Choice>
              <mc:Fallback>
                <p:oleObj name="Equation" r:id="rId7" imgW="190417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41433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57200" y="3429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TW" sz="2800" b="1" dirty="0">
                <a:latin typeface="Arial" pitchFamily="34" charset="0"/>
              </a:rPr>
              <a:t>So, we have a system of 3 equations and</a:t>
            </a:r>
          </a:p>
          <a:p>
            <a:pPr eaLnBrk="1" hangingPunct="1">
              <a:buFontTx/>
              <a:buNone/>
            </a:pPr>
            <a:r>
              <a:rPr kumimoji="0" lang="en-US" altLang="zh-TW" sz="2800" b="1" dirty="0">
                <a:latin typeface="Arial" pitchFamily="34" charset="0"/>
              </a:rPr>
              <a:t>3 unknowns.  When we solve, we get:</a:t>
            </a:r>
          </a:p>
        </p:txBody>
      </p:sp>
      <p:graphicFrame>
        <p:nvGraphicFramePr>
          <p:cNvPr id="7476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133836"/>
              </p:ext>
            </p:extLst>
          </p:nvPr>
        </p:nvGraphicFramePr>
        <p:xfrm>
          <a:off x="3518057" y="4685368"/>
          <a:ext cx="2157412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170" imgH="710891" progId="Equation.3">
                  <p:embed/>
                </p:oleObj>
              </mc:Choice>
              <mc:Fallback>
                <p:oleObj name="Equation" r:id="rId9" imgW="990170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057" y="4685368"/>
                        <a:ext cx="2157412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矩形 8"/>
          <p:cNvSpPr>
            <a:spLocks noChangeArrowheads="1"/>
          </p:cNvSpPr>
          <p:nvPr/>
        </p:nvSpPr>
        <p:spPr bwMode="auto">
          <a:xfrm>
            <a:off x="609600" y="762000"/>
            <a:ext cx="4681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altLang="zh-TW" sz="2800" b="1" dirty="0">
                <a:latin typeface="Arial" pitchFamily="34" charset="0"/>
              </a:rPr>
              <a:t>Necessary condition </a:t>
            </a:r>
            <a:r>
              <a:rPr kumimoji="0" lang="en-US" altLang="zh-TW" sz="2800" b="1" dirty="0">
                <a:latin typeface="Arial" pitchFamily="34" charset="0"/>
              </a:rPr>
              <a:t>FOC</a:t>
            </a:r>
            <a:r>
              <a:rPr kumimoji="0" lang="en-GB" altLang="zh-TW" sz="2800" b="1" dirty="0">
                <a:latin typeface="Arial" pitchFamily="34" charset="0"/>
              </a:rPr>
              <a:t>:</a:t>
            </a:r>
            <a:endParaRPr kumimoji="0" lang="en-US" altLang="zh-TW" sz="2800" b="1" dirty="0">
              <a:latin typeface="Arial" pitchFamily="34" charset="0"/>
            </a:endParaRP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5867400" y="5181600"/>
            <a:ext cx="235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TW" sz="1800" b="1" dirty="0">
                <a:latin typeface="新細明體" pitchFamily="18" charset="-120"/>
              </a:rPr>
              <a:t>x=H(0,0)</a:t>
            </a:r>
            <a:r>
              <a:rPr kumimoji="0" lang="en-US" altLang="zh-TW" sz="1800" b="1" baseline="30000" dirty="0">
                <a:latin typeface="新細明體" pitchFamily="18" charset="-120"/>
              </a:rPr>
              <a:t>-1 </a:t>
            </a:r>
            <a:r>
              <a:rPr kumimoji="0" lang="en-US" altLang="zh-TW" sz="1800" b="1" dirty="0">
                <a:latin typeface="新細明體" pitchFamily="18" charset="-120"/>
              </a:rPr>
              <a:t>*-▽f(0,0)</a:t>
            </a:r>
          </a:p>
        </p:txBody>
      </p:sp>
    </p:spTree>
    <p:extLst>
      <p:ext uri="{BB962C8B-B14F-4D97-AF65-F5344CB8AC3E}">
        <p14:creationId xmlns:p14="http://schemas.microsoft.com/office/powerpoint/2010/main" val="15757409"/>
      </p:ext>
    </p:extLst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611560" y="1772816"/>
            <a:ext cx="669674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TW" sz="2400" b="1" dirty="0">
                <a:latin typeface="新細明體" pitchFamily="18" charset="-120"/>
              </a:rPr>
              <a:t>Note: x1=x0+H(0,0,0)</a:t>
            </a:r>
            <a:r>
              <a:rPr kumimoji="0" lang="en-US" altLang="zh-TW" sz="2400" b="1" baseline="30000" dirty="0">
                <a:latin typeface="新細明體" pitchFamily="18" charset="-120"/>
              </a:rPr>
              <a:t>-1 </a:t>
            </a:r>
            <a:r>
              <a:rPr kumimoji="0" lang="en-US" altLang="zh-TW" sz="2400" b="1" dirty="0">
                <a:latin typeface="新細明體" pitchFamily="18" charset="-120"/>
              </a:rPr>
              <a:t>* (-▽f(0,0,0))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 dirty="0">
                <a:latin typeface="新細明體" pitchFamily="18" charset="-120"/>
              </a:rPr>
              <a:t>Initial point x0=[0 0 0] ;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 dirty="0">
                <a:latin typeface="新細明體" pitchFamily="18" charset="-120"/>
              </a:rPr>
              <a:t>H is the second derivative of the function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TW" sz="2400" b="1" dirty="0">
                <a:latin typeface="新細明體" pitchFamily="18" charset="-120"/>
              </a:rPr>
              <a:t>H=?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(2) </a:t>
            </a:r>
            <a:r>
              <a:rPr lang="zh-TW" altLang="en-US" dirty="0"/>
              <a:t>用</a:t>
            </a:r>
            <a:r>
              <a:rPr lang="en-US" altLang="zh-TW" dirty="0"/>
              <a:t>Quasi-newton</a:t>
            </a:r>
            <a:r>
              <a:rPr lang="zh-TW" altLang="en-US" dirty="0"/>
              <a:t>演算法解</a:t>
            </a:r>
            <a:r>
              <a:rPr lang="en-US" altLang="zh-TW" dirty="0"/>
              <a:t>i.e. gradient=0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72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668660"/>
            <a:ext cx="8172400" cy="4800600"/>
          </a:xfrm>
        </p:spPr>
        <p:txBody>
          <a:bodyPr lIns="91436" tIns="45718" rIns="91436" bIns="45718"/>
          <a:lstStyle/>
          <a:p>
            <a:pPr marL="0" indent="0" eaLnBrk="1" hangingPunct="1">
              <a:buFontTx/>
              <a:buNone/>
            </a:pPr>
            <a:r>
              <a:rPr lang="en-US" altLang="zh-TW" dirty="0"/>
              <a:t>(3) Check the SOC condition: So we have only one candidate point to check and the Hessian is</a:t>
            </a:r>
          </a:p>
        </p:txBody>
      </p:sp>
      <p:graphicFrame>
        <p:nvGraphicFramePr>
          <p:cNvPr id="768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98505"/>
              </p:ext>
            </p:extLst>
          </p:nvPr>
        </p:nvGraphicFramePr>
        <p:xfrm>
          <a:off x="1475656" y="2276872"/>
          <a:ext cx="3756025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310" imgH="710891" progId="Equation.DSMT4">
                  <p:embed/>
                </p:oleObj>
              </mc:Choice>
              <mc:Fallback>
                <p:oleObj name="Equation" r:id="rId3" imgW="1358310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76872"/>
                        <a:ext cx="3756025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062297"/>
      </p:ext>
    </p:extLst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618" y="1545412"/>
            <a:ext cx="7831138" cy="731838"/>
          </a:xfrm>
        </p:spPr>
        <p:txBody>
          <a:bodyPr lIns="91436" tIns="45718" rIns="91436" bIns="45718"/>
          <a:lstStyle/>
          <a:p>
            <a:pPr marL="0" indent="0" eaLnBrk="1" hangingPunct="1">
              <a:buFontTx/>
              <a:buNone/>
            </a:pPr>
            <a:r>
              <a:rPr lang="en-US" altLang="zh-TW" dirty="0"/>
              <a:t>The eigenvalues of this matrix are:</a:t>
            </a:r>
          </a:p>
        </p:txBody>
      </p:sp>
      <p:graphicFrame>
        <p:nvGraphicFramePr>
          <p:cNvPr id="798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760613"/>
              </p:ext>
            </p:extLst>
          </p:nvPr>
        </p:nvGraphicFramePr>
        <p:xfrm>
          <a:off x="1003189" y="2225574"/>
          <a:ext cx="23209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53800" progId="Equation.DSMT4">
                  <p:embed/>
                </p:oleObj>
              </mc:Choice>
              <mc:Fallback>
                <p:oleObj name="Equation" r:id="rId3" imgW="91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189" y="2225574"/>
                        <a:ext cx="23209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683568" y="2946735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TW" sz="2400" b="1" dirty="0">
                <a:solidFill>
                  <a:srgbClr val="3333FF"/>
                </a:solidFill>
                <a:latin typeface="Arial" pitchFamily="34" charset="0"/>
              </a:rPr>
              <a:t>All of the eigenvalues are ? and  the</a:t>
            </a:r>
          </a:p>
          <a:p>
            <a:pPr eaLnBrk="1" hangingPunct="1">
              <a:buFontTx/>
              <a:buNone/>
            </a:pPr>
            <a:r>
              <a:rPr kumimoji="0" lang="en-US" altLang="zh-TW" sz="2400" b="1" dirty="0">
                <a:solidFill>
                  <a:srgbClr val="3333FF"/>
                </a:solidFill>
                <a:latin typeface="Arial" pitchFamily="34" charset="0"/>
              </a:rPr>
              <a:t>Hessian is positive or negative definite.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663390" y="399733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TW" b="1" dirty="0">
                <a:latin typeface="Arial" pitchFamily="34" charset="0"/>
              </a:rPr>
              <a:t>So, the point 			    is a minimum</a:t>
            </a:r>
          </a:p>
        </p:txBody>
      </p:sp>
      <p:graphicFrame>
        <p:nvGraphicFramePr>
          <p:cNvPr id="798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399307"/>
              </p:ext>
            </p:extLst>
          </p:nvPr>
        </p:nvGraphicFramePr>
        <p:xfrm>
          <a:off x="3324114" y="4067679"/>
          <a:ext cx="2157413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170" imgH="710891" progId="Equation.3">
                  <p:embed/>
                </p:oleObj>
              </mc:Choice>
              <mc:Fallback>
                <p:oleObj name="Equation" r:id="rId5" imgW="990170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114" y="4067679"/>
                        <a:ext cx="2157413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矩形 9"/>
          <p:cNvSpPr>
            <a:spLocks noChangeArrowheads="1"/>
          </p:cNvSpPr>
          <p:nvPr/>
        </p:nvSpPr>
        <p:spPr bwMode="auto">
          <a:xfrm>
            <a:off x="663390" y="1032214"/>
            <a:ext cx="80130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altLang="zh-TW" sz="2800" b="1" dirty="0">
                <a:latin typeface="Arial" pitchFamily="34" charset="0"/>
              </a:rPr>
              <a:t>Sufficient SOC Conditions for a Minimum:</a:t>
            </a:r>
            <a:endParaRPr kumimoji="0" lang="en-US" altLang="zh-TW" sz="28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17970"/>
      </p:ext>
    </p:extLst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246</Words>
  <Application>Microsoft Office PowerPoint</Application>
  <PresentationFormat>如螢幕大小 (4:3)</PresentationFormat>
  <Paragraphs>33</Paragraphs>
  <Slides>6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Arial</vt:lpstr>
      <vt:lpstr>Calibri</vt:lpstr>
      <vt:lpstr>Times New Roman</vt:lpstr>
      <vt:lpstr>Office 佈景主題</vt:lpstr>
      <vt:lpstr>MathType 7.0 Equation</vt:lpstr>
      <vt:lpstr>Equation</vt:lpstr>
      <vt:lpstr>hw5</vt:lpstr>
      <vt:lpstr>例子:無限制式的非線性最適化問題 Unconstrained NLP </vt:lpstr>
      <vt:lpstr>PowerPoint 簡報</vt:lpstr>
      <vt:lpstr>(2) 用Quasi-newton演算法解i.e. gradient=0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</dc:title>
  <dc:creator>user</dc:creator>
  <cp:lastModifiedBy>冠宇 侯</cp:lastModifiedBy>
  <cp:revision>13</cp:revision>
  <dcterms:created xsi:type="dcterms:W3CDTF">2017-10-27T07:47:06Z</dcterms:created>
  <dcterms:modified xsi:type="dcterms:W3CDTF">2024-10-29T05:04:11Z</dcterms:modified>
</cp:coreProperties>
</file>