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6" r:id="rId5"/>
    <p:sldId id="274" r:id="rId6"/>
    <p:sldId id="261" r:id="rId7"/>
    <p:sldId id="275" r:id="rId8"/>
    <p:sldId id="259" r:id="rId9"/>
    <p:sldId id="262" r:id="rId10"/>
    <p:sldId id="260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1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 snapToObjects="1">
      <p:cViewPr>
        <p:scale>
          <a:sx n="106" d="100"/>
          <a:sy n="106" d="100"/>
        </p:scale>
        <p:origin x="7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6F0D-8B09-D441-9737-71CF04BB844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E3E2-616E-8A46-8F98-742C51CAD9E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6F0D-8B09-D441-9737-71CF04BB844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E3E2-616E-8A46-8F98-742C51CAD9E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6F0D-8B09-D441-9737-71CF04BB844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E3E2-616E-8A46-8F98-742C51CAD9E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6F0D-8B09-D441-9737-71CF04BB844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E3E2-616E-8A46-8F98-742C51CAD9E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6F0D-8B09-D441-9737-71CF04BB844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E3E2-616E-8A46-8F98-742C51CAD9E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6F0D-8B09-D441-9737-71CF04BB8441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E3E2-616E-8A46-8F98-742C51CAD9E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6F0D-8B09-D441-9737-71CF04BB8441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E3E2-616E-8A46-8F98-742C51CAD9E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6F0D-8B09-D441-9737-71CF04BB8441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E3E2-616E-8A46-8F98-742C51CAD9E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6F0D-8B09-D441-9737-71CF04BB8441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E3E2-616E-8A46-8F98-742C51CAD9E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6F0D-8B09-D441-9737-71CF04BB8441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E3E2-616E-8A46-8F98-742C51CAD9E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6F0D-8B09-D441-9737-71CF04BB8441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5E3E2-616E-8A46-8F98-742C51CAD9E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16F0D-8B09-D441-9737-71CF04BB8441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5E3E2-616E-8A46-8F98-742C51CAD9E8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onnées et graphiques flous sur les marchés boursiers financiers"/>
          <p:cNvPicPr>
            <a:picLocks noChangeAspect="1"/>
          </p:cNvPicPr>
          <p:nvPr/>
        </p:nvPicPr>
        <p:blipFill rotWithShape="1">
          <a:blip r:embed="rId1"/>
          <a:srcRect t="6448" b="1052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Zone de texte 154"/>
          <p:cNvSpPr txBox="1"/>
          <p:nvPr/>
        </p:nvSpPr>
        <p:spPr>
          <a:xfrm>
            <a:off x="20" y="1804236"/>
            <a:ext cx="12191980" cy="1077827"/>
          </a:xfrm>
          <a:prstGeom prst="rect">
            <a:avLst/>
          </a:prstGeom>
          <a:solidFill>
            <a:srgbClr val="001329">
              <a:alpha val="41176"/>
            </a:srgb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fr-FR" sz="5400" b="1" spc="250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Régression</a:t>
            </a:r>
            <a:endParaRPr lang="fr-FR" sz="1200" dirty="0">
              <a:ln w="19050">
                <a:noFill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154"/>
          <p:cNvSpPr txBox="1"/>
          <p:nvPr/>
        </p:nvSpPr>
        <p:spPr>
          <a:xfrm>
            <a:off x="399304" y="153488"/>
            <a:ext cx="9776054" cy="107782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fr-FR" sz="5400" b="1" spc="25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Régression de Lasso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8725" y="2132230"/>
            <a:ext cx="7194550" cy="4435150"/>
          </a:xfrm>
          <a:prstGeom prst="rect">
            <a:avLst/>
          </a:prstGeom>
        </p:spPr>
      </p:pic>
      <p:sp>
        <p:nvSpPr>
          <p:cNvPr id="7" name="Zone de texte 25"/>
          <p:cNvSpPr txBox="1"/>
          <p:nvPr/>
        </p:nvSpPr>
        <p:spPr>
          <a:xfrm>
            <a:off x="399304" y="1450755"/>
            <a:ext cx="9776053" cy="46203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/>
            <a:r>
              <a:rPr lang="fr-FR" sz="2000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cherche le </a:t>
            </a:r>
            <a:r>
              <a:rPr lang="fr-FR" sz="2000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lambda optimal </a:t>
            </a:r>
            <a:r>
              <a:rPr lang="fr-FR" sz="2000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 minimise l’erreur MSE</a:t>
            </a:r>
            <a:r>
              <a:rPr lang="fr-FR" sz="20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just"/>
            <a:r>
              <a:rPr lang="fr-FR" sz="24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154"/>
          <p:cNvSpPr txBox="1"/>
          <p:nvPr/>
        </p:nvSpPr>
        <p:spPr>
          <a:xfrm>
            <a:off x="399304" y="309721"/>
            <a:ext cx="9776054" cy="107782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fr-FR" sz="5400" b="1" spc="25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Comparaison des résultats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pic>
        <p:nvPicPr>
          <p:cNvPr id="5" name="Image 4" descr="Une image contenant texte&#10;&#10;Description générée automatique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3388" y="1978918"/>
            <a:ext cx="3040064" cy="38233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154"/>
          <p:cNvSpPr txBox="1"/>
          <p:nvPr/>
        </p:nvSpPr>
        <p:spPr>
          <a:xfrm>
            <a:off x="399304" y="81121"/>
            <a:ext cx="9776054" cy="107782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fr-FR" sz="5400" b="1" spc="25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Quelques exemples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sp>
        <p:nvSpPr>
          <p:cNvPr id="6" name="Zone de texte 25"/>
          <p:cNvSpPr txBox="1"/>
          <p:nvPr/>
        </p:nvSpPr>
        <p:spPr>
          <a:xfrm>
            <a:off x="139983" y="2077489"/>
            <a:ext cx="1943846" cy="49492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/>
            <a:r>
              <a:rPr lang="fr-FR" sz="2000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 1 :</a:t>
            </a:r>
            <a:r>
              <a:rPr lang="fr-FR" sz="20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just"/>
            <a:r>
              <a:rPr lang="fr-FR" sz="28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7894" y="2092092"/>
            <a:ext cx="6210300" cy="558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809" y="2106956"/>
            <a:ext cx="1562100" cy="5334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561" y="2217739"/>
            <a:ext cx="546100" cy="279400"/>
          </a:xfrm>
          <a:prstGeom prst="rect">
            <a:avLst/>
          </a:prstGeom>
        </p:spPr>
      </p:pic>
      <p:sp>
        <p:nvSpPr>
          <p:cNvPr id="9" name="Zone de texte 25"/>
          <p:cNvSpPr txBox="1"/>
          <p:nvPr/>
        </p:nvSpPr>
        <p:spPr>
          <a:xfrm>
            <a:off x="8140676" y="1339022"/>
            <a:ext cx="1943846" cy="49492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fr-FR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Prédiction</a:t>
            </a:r>
            <a:endParaRPr lang="fr-FR" b="1" dirty="0">
              <a:solidFill>
                <a:srgbClr val="59595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fr-FR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ctr"/>
            <a:endParaRPr lang="fr-FR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ctr"/>
            <a:endParaRPr lang="fr-F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ctr"/>
            <a:r>
              <a:rPr lang="fr-FR" sz="24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sp>
        <p:nvSpPr>
          <p:cNvPr id="12" name="Zone de texte 25"/>
          <p:cNvSpPr txBox="1"/>
          <p:nvPr/>
        </p:nvSpPr>
        <p:spPr>
          <a:xfrm>
            <a:off x="4105122" y="1339022"/>
            <a:ext cx="2364418" cy="49492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fr-FR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Données</a:t>
            </a:r>
            <a:endParaRPr lang="fr-FR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ctr"/>
            <a:endParaRPr lang="fr-FR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ctr"/>
            <a:endParaRPr lang="fr-F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ctr"/>
            <a:r>
              <a:rPr lang="fr-FR" sz="24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sp>
        <p:nvSpPr>
          <p:cNvPr id="13" name="Zone de texte 25"/>
          <p:cNvSpPr txBox="1"/>
          <p:nvPr/>
        </p:nvSpPr>
        <p:spPr>
          <a:xfrm>
            <a:off x="9777617" y="1339022"/>
            <a:ext cx="3213988" cy="75770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r>
              <a:rPr lang="fr-FR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Chance d’être </a:t>
            </a:r>
            <a:endParaRPr lang="fr-FR" b="1" dirty="0">
              <a:solidFill>
                <a:srgbClr val="59595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admit initiale </a:t>
            </a:r>
            <a:endParaRPr lang="fr-FR" b="1" dirty="0">
              <a:solidFill>
                <a:srgbClr val="59595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fr-FR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ctr"/>
            <a:endParaRPr lang="fr-FR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ctr"/>
            <a:endParaRPr lang="fr-FR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ctr"/>
            <a:r>
              <a:rPr lang="fr-FR" sz="24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8241475" y="1390465"/>
            <a:ext cx="0" cy="502221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0377054" y="1390465"/>
            <a:ext cx="0" cy="502221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648690" y="1390465"/>
            <a:ext cx="0" cy="502221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 de texte 25"/>
          <p:cNvSpPr txBox="1"/>
          <p:nvPr/>
        </p:nvSpPr>
        <p:spPr>
          <a:xfrm>
            <a:off x="139983" y="3712185"/>
            <a:ext cx="1943846" cy="49492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/>
            <a:r>
              <a:rPr lang="fr-FR" sz="2000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 2 :</a:t>
            </a:r>
            <a:r>
              <a:rPr lang="fr-FR" sz="20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just"/>
            <a:r>
              <a:rPr lang="fr-FR" sz="28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sp>
        <p:nvSpPr>
          <p:cNvPr id="18" name="Zone de texte 25"/>
          <p:cNvSpPr txBox="1"/>
          <p:nvPr/>
        </p:nvSpPr>
        <p:spPr>
          <a:xfrm>
            <a:off x="139983" y="5346881"/>
            <a:ext cx="1943846" cy="49492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/>
            <a:r>
              <a:rPr lang="fr-FR" sz="2000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 3 :</a:t>
            </a:r>
            <a:r>
              <a:rPr lang="fr-FR" sz="20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just"/>
            <a:r>
              <a:rPr lang="fr-FR" sz="28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4"/>
          <a:srcRect l="6036" b="-6342"/>
          <a:stretch>
            <a:fillRect/>
          </a:stretch>
        </p:blipFill>
        <p:spPr>
          <a:xfrm>
            <a:off x="1871971" y="3712184"/>
            <a:ext cx="6020745" cy="5231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6036" y="3712184"/>
            <a:ext cx="1511300" cy="53340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5416" y="3819947"/>
            <a:ext cx="469900" cy="279400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4945" y="5375095"/>
            <a:ext cx="6184900" cy="57150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6464" y="5375095"/>
            <a:ext cx="1663700" cy="5207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05416" y="5549705"/>
            <a:ext cx="584200" cy="292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154"/>
          <p:cNvSpPr txBox="1"/>
          <p:nvPr/>
        </p:nvSpPr>
        <p:spPr>
          <a:xfrm>
            <a:off x="396944" y="209465"/>
            <a:ext cx="9776054" cy="107782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fr-FR" sz="5400" b="1" spc="25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Présentation des données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sp>
        <p:nvSpPr>
          <p:cNvPr id="5" name="Zone de texte 25"/>
          <p:cNvSpPr txBox="1"/>
          <p:nvPr/>
        </p:nvSpPr>
        <p:spPr>
          <a:xfrm>
            <a:off x="396944" y="1826206"/>
            <a:ext cx="5699056" cy="534223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fr-FR" sz="1600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Lien :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www.kaggle.com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mohansacharya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graduate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-admissions.</a:t>
            </a:r>
            <a:r>
              <a:rPr lang="fr-FR" sz="14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just"/>
            <a:r>
              <a:rPr lang="fr-FR" sz="16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pic>
        <p:nvPicPr>
          <p:cNvPr id="7" name="Image 6" descr="Une image contenant table&#10;&#10;Description générée automatiquem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944" y="2645962"/>
            <a:ext cx="10211243" cy="370321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99304" y="1456872"/>
            <a:ext cx="467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de données : </a:t>
            </a:r>
            <a:r>
              <a:rPr lang="fr-FR" b="1" dirty="0" err="1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Graduate</a:t>
            </a:r>
            <a:r>
              <a:rPr lang="fr-FR" b="1" dirty="0">
                <a:solidFill>
                  <a:srgbClr val="59595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Admission 2</a:t>
            </a:r>
            <a:endParaRPr lang="fr-FR" b="1" dirty="0"/>
          </a:p>
        </p:txBody>
      </p:sp>
      <p:sp>
        <p:nvSpPr>
          <p:cNvPr id="10" name="Cadre 9"/>
          <p:cNvSpPr/>
          <p:nvPr/>
        </p:nvSpPr>
        <p:spPr>
          <a:xfrm>
            <a:off x="6286500" y="2560320"/>
            <a:ext cx="1497330" cy="1954530"/>
          </a:xfrm>
          <a:prstGeom prst="frame">
            <a:avLst>
              <a:gd name="adj1" fmla="val 287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12" name="Zone de texte 154"/>
          <p:cNvSpPr txBox="1"/>
          <p:nvPr/>
        </p:nvSpPr>
        <p:spPr>
          <a:xfrm>
            <a:off x="6863714" y="2189426"/>
            <a:ext cx="342901" cy="41371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fr-FR" sz="2400" b="1" spc="25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endParaRPr lang="fr-FR" sz="6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sp>
        <p:nvSpPr>
          <p:cNvPr id="13" name="Zone de texte 154"/>
          <p:cNvSpPr txBox="1"/>
          <p:nvPr/>
        </p:nvSpPr>
        <p:spPr>
          <a:xfrm>
            <a:off x="929445" y="2360429"/>
            <a:ext cx="5357054" cy="41371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fr-FR" sz="2000" b="1" spc="25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X1      X2        X3            X4 X5 X6 X7</a:t>
            </a:r>
            <a:endParaRPr lang="fr-FR" sz="5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154"/>
          <p:cNvSpPr txBox="1"/>
          <p:nvPr/>
        </p:nvSpPr>
        <p:spPr>
          <a:xfrm>
            <a:off x="396944" y="209465"/>
            <a:ext cx="9776054" cy="107782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fr-FR" sz="5400" b="1" spc="25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Présentation des données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944" y="1287292"/>
            <a:ext cx="7720013" cy="5041879"/>
          </a:xfrm>
          <a:prstGeom prst="rect">
            <a:avLst/>
          </a:prstGeom>
        </p:spPr>
      </p:pic>
      <p:pic>
        <p:nvPicPr>
          <p:cNvPr id="2" name="图片 1" descr="截屏2021-05-24 下午7.53.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40" y="3748405"/>
            <a:ext cx="4200525" cy="24339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154"/>
          <p:cNvSpPr txBox="1"/>
          <p:nvPr/>
        </p:nvSpPr>
        <p:spPr>
          <a:xfrm>
            <a:off x="396944" y="209465"/>
            <a:ext cx="9776054" cy="107782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fr-FR" sz="5400" b="1" spc="25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Présentation des données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pic>
        <p:nvPicPr>
          <p:cNvPr id="2" name="图片 1" descr="截屏2021-05-24 下午7.52.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580" y="1287145"/>
            <a:ext cx="10058400" cy="523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154"/>
          <p:cNvSpPr txBox="1"/>
          <p:nvPr/>
        </p:nvSpPr>
        <p:spPr>
          <a:xfrm>
            <a:off x="399304" y="201041"/>
            <a:ext cx="9776054" cy="107782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fr-FR" sz="4400" b="1" spc="25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Régression </a:t>
            </a:r>
            <a:r>
              <a:rPr lang="fr-FR" sz="5400" b="1" spc="25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linéaire multiple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652" y="2861883"/>
            <a:ext cx="11696700" cy="901700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980" y="4086694"/>
            <a:ext cx="1854200" cy="495300"/>
          </a:xfrm>
          <a:prstGeom prst="rect">
            <a:avLst/>
          </a:prstGeom>
        </p:spPr>
      </p:pic>
      <p:sp>
        <p:nvSpPr>
          <p:cNvPr id="12" name="Zone de texte 25"/>
          <p:cNvSpPr txBox="1"/>
          <p:nvPr/>
        </p:nvSpPr>
        <p:spPr>
          <a:xfrm>
            <a:off x="1011764" y="5492761"/>
            <a:ext cx="2986833" cy="97649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/>
            <a:r>
              <a:rPr lang="fr-FR" b="1" dirty="0" err="1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fr-FR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Squared</a:t>
            </a:r>
            <a:r>
              <a:rPr lang="fr-FR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fr-FR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0.0032</a:t>
            </a:r>
            <a:endParaRPr lang="fr-FR" dirty="0">
              <a:solidFill>
                <a:srgbClr val="59595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fr-FR" dirty="0">
              <a:solidFill>
                <a:srgbClr val="59595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b="1" dirty="0" err="1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fr-FR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Absolute</a:t>
            </a:r>
            <a:r>
              <a:rPr lang="fr-FR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fr-FR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0.042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just"/>
            <a:r>
              <a:rPr lang="fr-FR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sp>
        <p:nvSpPr>
          <p:cNvPr id="13" name="Zone de texte 154"/>
          <p:cNvSpPr txBox="1"/>
          <p:nvPr/>
        </p:nvSpPr>
        <p:spPr>
          <a:xfrm>
            <a:off x="399304" y="4835434"/>
            <a:ext cx="2377234" cy="65732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fr-FR" sz="2800" b="1" spc="25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Résultats</a:t>
            </a:r>
            <a:endParaRPr lang="fr-FR" sz="2800" b="1" spc="250" dirty="0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980" y="1423144"/>
            <a:ext cx="6845300" cy="482600"/>
          </a:xfrm>
          <a:prstGeom prst="rect">
            <a:avLst/>
          </a:prstGeom>
        </p:spPr>
      </p:pic>
      <p:pic>
        <p:nvPicPr>
          <p:cNvPr id="17" name="Image 16" descr="Une image contenant texte&#10;&#10;Description générée automatiquemen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156" y="1991693"/>
            <a:ext cx="1549400" cy="469900"/>
          </a:xfrm>
          <a:prstGeom prst="rect">
            <a:avLst/>
          </a:prstGeom>
        </p:spPr>
      </p:pic>
      <p:sp>
        <p:nvSpPr>
          <p:cNvPr id="18" name="Zone de texte 25"/>
          <p:cNvSpPr txBox="1"/>
          <p:nvPr/>
        </p:nvSpPr>
        <p:spPr>
          <a:xfrm>
            <a:off x="399304" y="4052046"/>
            <a:ext cx="1943846" cy="49492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/>
            <a:r>
              <a:rPr lang="fr-FR" sz="2400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:</a:t>
            </a:r>
            <a:r>
              <a:rPr lang="fr-FR" sz="24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just"/>
            <a:r>
              <a:rPr lang="fr-FR" sz="28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sp>
        <p:nvSpPr>
          <p:cNvPr id="19" name="Zone de texte 25"/>
          <p:cNvSpPr txBox="1"/>
          <p:nvPr/>
        </p:nvSpPr>
        <p:spPr>
          <a:xfrm>
            <a:off x="399304" y="1390465"/>
            <a:ext cx="1943846" cy="49492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/>
            <a:r>
              <a:rPr lang="fr-FR" sz="2400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Système :</a:t>
            </a:r>
            <a:r>
              <a:rPr lang="fr-FR" sz="24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just"/>
            <a:r>
              <a:rPr lang="fr-FR" sz="28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154"/>
          <p:cNvSpPr txBox="1"/>
          <p:nvPr/>
        </p:nvSpPr>
        <p:spPr>
          <a:xfrm>
            <a:off x="432504" y="209465"/>
            <a:ext cx="9776054" cy="107782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fr-FR" sz="4400" b="1" spc="25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Régression </a:t>
            </a:r>
            <a:r>
              <a:rPr lang="fr-FR" sz="5400" b="1" spc="25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linéaire multiple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pic>
        <p:nvPicPr>
          <p:cNvPr id="3" name="图片 2" descr="截屏2021-05-24 下午7.56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020" y="1287145"/>
            <a:ext cx="5591810" cy="48914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154"/>
          <p:cNvSpPr txBox="1"/>
          <p:nvPr/>
        </p:nvSpPr>
        <p:spPr>
          <a:xfrm>
            <a:off x="399304" y="242522"/>
            <a:ext cx="9776054" cy="107782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fr-FR" sz="5400" b="1" spc="25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Régression de Ridge</a:t>
            </a:r>
            <a:endParaRPr lang="fr-FR" sz="5400" b="1" spc="250" dirty="0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304" y="2835435"/>
            <a:ext cx="6995155" cy="72866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19" y="3960546"/>
            <a:ext cx="3046843" cy="484725"/>
          </a:xfrm>
          <a:prstGeom prst="rect">
            <a:avLst/>
          </a:prstGeom>
        </p:spPr>
      </p:pic>
      <p:sp>
        <p:nvSpPr>
          <p:cNvPr id="9" name="Zone de texte 25"/>
          <p:cNvSpPr txBox="1"/>
          <p:nvPr/>
        </p:nvSpPr>
        <p:spPr>
          <a:xfrm>
            <a:off x="1011764" y="5434856"/>
            <a:ext cx="2986833" cy="97649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/>
            <a:r>
              <a:rPr lang="fr-FR" b="1" dirty="0" err="1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fr-FR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Squared</a:t>
            </a:r>
            <a:r>
              <a:rPr lang="fr-FR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fr-FR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0.0018</a:t>
            </a:r>
            <a:endParaRPr lang="fr-FR" dirty="0">
              <a:solidFill>
                <a:srgbClr val="59595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fr-FR" dirty="0">
              <a:solidFill>
                <a:srgbClr val="59595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b="1" dirty="0" err="1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fr-FR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Absolute</a:t>
            </a:r>
            <a:r>
              <a:rPr lang="fr-FR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fr-FR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0.034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just"/>
            <a:r>
              <a:rPr lang="fr-FR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sp>
        <p:nvSpPr>
          <p:cNvPr id="10" name="Zone de texte 154"/>
          <p:cNvSpPr txBox="1"/>
          <p:nvPr/>
        </p:nvSpPr>
        <p:spPr>
          <a:xfrm>
            <a:off x="399304" y="4777529"/>
            <a:ext cx="2377234" cy="65732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fr-FR" sz="2800" b="1" spc="25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Résultats</a:t>
            </a:r>
            <a:endParaRPr lang="fr-FR" sz="2800" b="1" spc="250" dirty="0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 de texte 25"/>
          <p:cNvSpPr txBox="1"/>
          <p:nvPr/>
        </p:nvSpPr>
        <p:spPr>
          <a:xfrm>
            <a:off x="399304" y="3966244"/>
            <a:ext cx="1943846" cy="49492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/>
            <a:r>
              <a:rPr lang="fr-FR" sz="2400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:</a:t>
            </a:r>
            <a:r>
              <a:rPr lang="fr-FR" sz="24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just"/>
            <a:r>
              <a:rPr lang="fr-FR" sz="28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980" y="1423144"/>
            <a:ext cx="6845300" cy="482600"/>
          </a:xfrm>
          <a:prstGeom prst="rect">
            <a:avLst/>
          </a:prstGeom>
        </p:spPr>
      </p:pic>
      <p:pic>
        <p:nvPicPr>
          <p:cNvPr id="13" name="Image 12" descr="Une image contenant texte&#10;&#10;Description générée automatiquemen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980" y="1890876"/>
            <a:ext cx="1549400" cy="469900"/>
          </a:xfrm>
          <a:prstGeom prst="rect">
            <a:avLst/>
          </a:prstGeom>
        </p:spPr>
      </p:pic>
      <p:sp>
        <p:nvSpPr>
          <p:cNvPr id="14" name="Zone de texte 25"/>
          <p:cNvSpPr txBox="1"/>
          <p:nvPr/>
        </p:nvSpPr>
        <p:spPr>
          <a:xfrm>
            <a:off x="399304" y="1390465"/>
            <a:ext cx="1943846" cy="49492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/>
            <a:r>
              <a:rPr lang="fr-FR" sz="2400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Système :</a:t>
            </a:r>
            <a:r>
              <a:rPr lang="fr-FR" sz="24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just"/>
            <a:r>
              <a:rPr lang="fr-FR" sz="28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sp>
        <p:nvSpPr>
          <p:cNvPr id="15" name="Cadre 14"/>
          <p:cNvSpPr/>
          <p:nvPr/>
        </p:nvSpPr>
        <p:spPr>
          <a:xfrm>
            <a:off x="235528" y="2677137"/>
            <a:ext cx="7259782" cy="972746"/>
          </a:xfrm>
          <a:prstGeom prst="frame">
            <a:avLst>
              <a:gd name="adj1" fmla="val 287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154"/>
          <p:cNvSpPr txBox="1"/>
          <p:nvPr/>
        </p:nvSpPr>
        <p:spPr>
          <a:xfrm>
            <a:off x="403110" y="97069"/>
            <a:ext cx="9776054" cy="107782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fr-FR" sz="5400" b="1" spc="25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Régression de Ridge</a:t>
            </a:r>
            <a:endParaRPr lang="fr-FR" sz="5400" b="1" spc="250" dirty="0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Zone de texte 25"/>
          <p:cNvSpPr txBox="1"/>
          <p:nvPr/>
        </p:nvSpPr>
        <p:spPr>
          <a:xfrm>
            <a:off x="403110" y="1578871"/>
            <a:ext cx="9776053" cy="46203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/>
            <a:r>
              <a:rPr lang="fr-FR" sz="2000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cherche le </a:t>
            </a:r>
            <a:r>
              <a:rPr lang="fr-FR" sz="2000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lambda optimal </a:t>
            </a:r>
            <a:r>
              <a:rPr lang="fr-FR" sz="2000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 minimise l’erreur MSE</a:t>
            </a:r>
            <a:r>
              <a:rPr lang="fr-FR" sz="2000" b="1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just"/>
            <a:r>
              <a:rPr lang="fr-FR" sz="24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47" y="2444881"/>
            <a:ext cx="6734175" cy="40794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154"/>
          <p:cNvSpPr txBox="1"/>
          <p:nvPr/>
        </p:nvSpPr>
        <p:spPr>
          <a:xfrm>
            <a:off x="399304" y="249269"/>
            <a:ext cx="9776054" cy="107782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fr-FR" sz="5400" b="1" spc="25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Régression de Lasso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304" y="2773041"/>
            <a:ext cx="6895258" cy="718256"/>
          </a:xfrm>
          <a:prstGeom prst="rect">
            <a:avLst/>
          </a:prstGeom>
        </p:spPr>
      </p:pic>
      <p:sp>
        <p:nvSpPr>
          <p:cNvPr id="6" name="Zone de texte 25"/>
          <p:cNvSpPr txBox="1"/>
          <p:nvPr/>
        </p:nvSpPr>
        <p:spPr>
          <a:xfrm>
            <a:off x="1011764" y="5006788"/>
            <a:ext cx="2986833" cy="97649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/>
            <a:r>
              <a:rPr lang="fr-FR" b="1" dirty="0" err="1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fr-FR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Squared</a:t>
            </a:r>
            <a:r>
              <a:rPr lang="fr-FR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fr-FR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0.0018</a:t>
            </a:r>
            <a:endParaRPr lang="fr-FR" dirty="0">
              <a:solidFill>
                <a:srgbClr val="59595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fr-FR" dirty="0">
              <a:solidFill>
                <a:srgbClr val="59595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b="1" dirty="0" err="1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fr-FR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Absolute</a:t>
            </a:r>
            <a:r>
              <a:rPr lang="fr-FR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fr-FR" b="1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0.033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just"/>
            <a:r>
              <a:rPr lang="fr-FR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sp>
        <p:nvSpPr>
          <p:cNvPr id="7" name="Zone de texte 154"/>
          <p:cNvSpPr txBox="1"/>
          <p:nvPr/>
        </p:nvSpPr>
        <p:spPr>
          <a:xfrm>
            <a:off x="399304" y="4349461"/>
            <a:ext cx="2377234" cy="65732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fr-FR" sz="2800" b="1" spc="25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Résultats</a:t>
            </a:r>
            <a:endParaRPr lang="fr-FR" sz="2800" b="1" spc="250" dirty="0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980" y="1423144"/>
            <a:ext cx="6845300" cy="482600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980" y="1890876"/>
            <a:ext cx="1549400" cy="469900"/>
          </a:xfrm>
          <a:prstGeom prst="rect">
            <a:avLst/>
          </a:prstGeom>
        </p:spPr>
      </p:pic>
      <p:sp>
        <p:nvSpPr>
          <p:cNvPr id="10" name="Zone de texte 25"/>
          <p:cNvSpPr txBox="1"/>
          <p:nvPr/>
        </p:nvSpPr>
        <p:spPr>
          <a:xfrm>
            <a:off x="399304" y="1390465"/>
            <a:ext cx="1943846" cy="49492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just"/>
            <a:r>
              <a:rPr lang="fr-FR" sz="2400" dirty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Système :</a:t>
            </a:r>
            <a:r>
              <a:rPr lang="fr-FR" sz="24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just"/>
            <a:r>
              <a:rPr lang="fr-FR" sz="2800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fr-F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503050405090304" pitchFamily="18" charset="0"/>
            </a:endParaRPr>
          </a:p>
        </p:txBody>
      </p:sp>
      <p:sp>
        <p:nvSpPr>
          <p:cNvPr id="11" name="Cadre 10"/>
          <p:cNvSpPr/>
          <p:nvPr/>
        </p:nvSpPr>
        <p:spPr>
          <a:xfrm>
            <a:off x="235528" y="2677137"/>
            <a:ext cx="7259782" cy="972746"/>
          </a:xfrm>
          <a:prstGeom prst="frame">
            <a:avLst>
              <a:gd name="adj1" fmla="val 287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856</Words>
  <Application>WPS 文字</Application>
  <PresentationFormat>Grand écran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方正书宋_GBK</vt:lpstr>
      <vt:lpstr>Wingdings</vt:lpstr>
      <vt:lpstr>Calibri</vt:lpstr>
      <vt:lpstr>Helvetica Neue</vt:lpstr>
      <vt:lpstr>Times New Roman</vt:lpstr>
      <vt:lpstr>微软雅黑</vt:lpstr>
      <vt:lpstr>汉仪旗黑</vt:lpstr>
      <vt:lpstr>宋体</vt:lpstr>
      <vt:lpstr>Arial Unicode MS</vt:lpstr>
      <vt:lpstr>汉仪书宋二KW</vt:lpstr>
      <vt:lpstr>Calibri Light</vt:lpstr>
      <vt:lpstr>等线</vt:lpstr>
      <vt:lpstr>汉仪中等线KW</vt:lpstr>
      <vt:lpstr>Thème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 Clognier</dc:creator>
  <cp:lastModifiedBy>guanzihao</cp:lastModifiedBy>
  <cp:revision>8</cp:revision>
  <dcterms:created xsi:type="dcterms:W3CDTF">2021-05-24T19:03:04Z</dcterms:created>
  <dcterms:modified xsi:type="dcterms:W3CDTF">2021-05-24T19:03:04Z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2052-2.5.0.4070</vt:lpwstr>
  </property>
</Properties>
</file>