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74" r:id="rId3"/>
    <p:sldId id="838" r:id="rId4"/>
    <p:sldId id="807" r:id="rId5"/>
    <p:sldId id="845" r:id="rId6"/>
    <p:sldId id="903" r:id="rId7"/>
    <p:sldId id="908" r:id="rId8"/>
    <p:sldId id="904" r:id="rId9"/>
    <p:sldId id="909" r:id="rId10"/>
    <p:sldId id="978" r:id="rId11"/>
    <p:sldId id="980" r:id="rId12"/>
    <p:sldId id="981" r:id="rId13"/>
    <p:sldId id="982" r:id="rId14"/>
    <p:sldId id="808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861" r:id="rId31"/>
    <p:sldId id="862" r:id="rId32"/>
    <p:sldId id="863" r:id="rId33"/>
    <p:sldId id="864" r:id="rId34"/>
    <p:sldId id="865" r:id="rId35"/>
    <p:sldId id="866" r:id="rId36"/>
    <p:sldId id="867" r:id="rId37"/>
    <p:sldId id="868" r:id="rId38"/>
    <p:sldId id="869" r:id="rId39"/>
    <p:sldId id="870" r:id="rId40"/>
    <p:sldId id="871" r:id="rId41"/>
    <p:sldId id="872" r:id="rId42"/>
    <p:sldId id="873" r:id="rId43"/>
    <p:sldId id="874" r:id="rId44"/>
    <p:sldId id="875" r:id="rId45"/>
    <p:sldId id="876" r:id="rId46"/>
    <p:sldId id="877" r:id="rId47"/>
    <p:sldId id="879" r:id="rId48"/>
    <p:sldId id="880" r:id="rId49"/>
    <p:sldId id="881" r:id="rId50"/>
    <p:sldId id="878" r:id="rId51"/>
    <p:sldId id="912" r:id="rId52"/>
    <p:sldId id="911" r:id="rId53"/>
    <p:sldId id="913" r:id="rId54"/>
    <p:sldId id="914" r:id="rId55"/>
    <p:sldId id="882" r:id="rId56"/>
    <p:sldId id="883" r:id="rId57"/>
    <p:sldId id="884" r:id="rId58"/>
    <p:sldId id="885" r:id="rId59"/>
    <p:sldId id="886" r:id="rId60"/>
    <p:sldId id="910" r:id="rId61"/>
    <p:sldId id="902" r:id="rId62"/>
    <p:sldId id="887" r:id="rId63"/>
    <p:sldId id="888" r:id="rId64"/>
    <p:sldId id="889" r:id="rId65"/>
    <p:sldId id="900" r:id="rId66"/>
    <p:sldId id="892" r:id="rId67"/>
    <p:sldId id="1130" r:id="rId68"/>
    <p:sldId id="1131" r:id="rId69"/>
  </p:sldIdLst>
  <p:sldSz cx="9144000" cy="6858000" type="screen4x3"/>
  <p:notesSz cx="7315200" cy="9601200"/>
  <p:custDataLst>
    <p:tags r:id="rId72"/>
  </p:custDataLst>
  <p:defaultTextStyle>
    <a:defPPr>
      <a:defRPr lang="en-GB"/>
    </a:defPPr>
    <a:lvl1pPr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1pPr>
    <a:lvl2pPr marL="742950" indent="-28575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2pPr>
    <a:lvl3pPr marL="11430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3pPr>
    <a:lvl4pPr marL="16002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4pPr>
    <a:lvl5pPr marL="20574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DD3E9"/>
    <a:srgbClr val="336699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6" autoAdjust="0"/>
    <p:restoredTop sz="87285" autoAdjust="0"/>
  </p:normalViewPr>
  <p:slideViewPr>
    <p:cSldViewPr>
      <p:cViewPr varScale="1">
        <p:scale>
          <a:sx n="70" d="100"/>
          <a:sy n="70" d="100"/>
        </p:scale>
        <p:origin x="1060" y="-20"/>
      </p:cViewPr>
      <p:guideLst>
        <p:guide orient="horz" pos="2199"/>
        <p:guide pos="2947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95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Times New Roman" panose="02020603050405020304" pitchFamily="18" charset="0"/>
                <a:ea typeface="黑体" panose="02010609060101010101" pitchFamily="49" charset="-122"/>
              </a:rPr>
              <a:t>08.12.2023</a:t>
            </a:fld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Times New Roman" panose="02020603050405020304" pitchFamily="18" charset="0"/>
                <a:ea typeface="黑体" panose="02010609060101010101" pitchFamily="49" charset="-122"/>
              </a:rPr>
              <a:t>‹#›</a:t>
            </a:fld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t" anchorCtr="0" compatLnSpc="1"/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b" anchorCtr="0" compatLnSpc="1"/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anose="02010609060101010101" pitchFamily="49" charset="-122"/>
              </a:rPr>
              <a:t>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pPr algn="l"/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zh-CN" altLang="en-US" dirty="0"/>
              <a:t>假设词汇服从多项式分布可以这么算</a:t>
            </a:r>
            <a:endParaRPr 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en-US" altLang="de-DE" dirty="0" err="1"/>
              <a:t>text_c</a:t>
            </a:r>
            <a:r>
              <a:rPr lang="zh-CN" altLang="en-US" dirty="0"/>
              <a:t>是拼接后的长字符串</a:t>
            </a:r>
          </a:p>
          <a:p>
            <a:r>
              <a:rPr lang="zh-CN" altLang="en-US" dirty="0"/>
              <a:t>注意每层循环的位置，先验概率是一个一维数组，条件概率是一个二维数组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en-US" altLang="de-DE"/>
              <a:t>V</a:t>
            </a:r>
            <a:r>
              <a:rPr lang="zh-CN" altLang="en-US"/>
              <a:t>不一定是全词汇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0F12EF-F321-4FCA-AEB5-32E3EF8EAFAA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zh-CN" altLang="en-US" dirty="0"/>
              <a:t>不太容易受</a:t>
            </a:r>
            <a:r>
              <a:rPr lang="en-US" altLang="zh-CN" dirty="0"/>
              <a:t>outlier</a:t>
            </a:r>
            <a:r>
              <a:rPr lang="zh-CN" altLang="en-US" dirty="0"/>
              <a:t>影响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注意这里的平滑方式，都是加</a:t>
            </a:r>
            <a:r>
              <a:rPr lang="en-US" altLang="zh-CN" dirty="0"/>
              <a:t>1</a:t>
            </a:r>
            <a:r>
              <a:rPr lang="zh-CN" altLang="en-US" dirty="0"/>
              <a:t>平滑，但是分母变成</a:t>
            </a:r>
            <a:r>
              <a:rPr lang="en-US" altLang="zh-CN" dirty="0"/>
              <a:t>2</a:t>
            </a:r>
            <a:r>
              <a:rPr lang="zh-CN" altLang="en-US" dirty="0"/>
              <a:t>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3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en-US" altLang="de-DE"/>
              <a:t>poultry </a:t>
            </a:r>
            <a:r>
              <a:rPr lang="zh-CN" altLang="en-US"/>
              <a:t>家禽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E47B79-08F8-4941-9291-7E447747BBD1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以上为四种不同的数据划分使用方式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174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zh-CN" altLang="en-US" dirty="0"/>
              <a:t>先验都是</a:t>
            </a:r>
            <a:r>
              <a:rPr lang="en-US" altLang="zh-CN" dirty="0"/>
              <a:t>1/2</a:t>
            </a:r>
          </a:p>
          <a:p>
            <a:r>
              <a:rPr lang="zh-CN" altLang="en-US" dirty="0"/>
              <a:t>词表大小为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zh-CN" altLang="en-US"/>
              <a:t>每个类的词总数都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个词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67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0FD98D-F013-4914-8C03-97C5419C0515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打标签是一种认知上的偷懒</a:t>
            </a:r>
            <a:endParaRPr lang="en-US" altLang="zh-CN" dirty="0"/>
          </a:p>
          <a:p>
            <a:r>
              <a:rPr lang="zh-CN" altLang="en-US" dirty="0"/>
              <a:t>打标签可以分而治之提高处理效率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21" y="1600200"/>
            <a:ext cx="3897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charset="0"/>
              </a:rPr>
              <a:t>信息检索导论</a:t>
            </a:r>
            <a:endParaRPr lang="en-US" sz="4800" b="1" dirty="0">
              <a:solidFill>
                <a:srgbClr val="FBFC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中国科学院大学</a:t>
            </a:r>
            <a:r>
              <a:rPr lang="en-US" altLang="zh-CN" sz="14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14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zh-CN" altLang="en-US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秋季课程</a:t>
            </a:r>
            <a:r>
              <a:rPr lang="en-US" altLang="zh-CN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信息检索导论</a:t>
            </a:r>
            <a:r>
              <a:rPr lang="en-US" altLang="zh-CN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1071" y="2438400"/>
            <a:ext cx="835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An Introduction to </a:t>
            </a:r>
            <a:r>
              <a:rPr lang="en-US" sz="36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4437063"/>
            <a:ext cx="7488832" cy="199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授课人：林政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中国科学院信息工程研究所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国科大网络空间安全学院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FFFF00"/>
              </a:solidFill>
              <a:ea typeface="MS PGothic" panose="020B0600070205080204" charset="-128"/>
              <a:cs typeface="Times New Roman" panose="02020603050405020304" pitchFamily="18" charset="0"/>
            </a:endParaRPr>
          </a:p>
        </p:txBody>
      </p:sp>
      <p:sp>
        <p:nvSpPr>
          <p:cNvPr id="10" name="日期占位符 13"/>
          <p:cNvSpPr txBox="1"/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anose="020F0502020204030204" pitchFamily="34" charset="0"/>
              </a:rPr>
              <a:t>*改编自</a:t>
            </a:r>
            <a:r>
              <a:rPr lang="en-US" altLang="zh-CN" sz="1200" dirty="0">
                <a:latin typeface="Calibri" panose="020F0502020204030204" pitchFamily="34" charset="0"/>
              </a:rPr>
              <a:t>”An introduction to  Information retrieval”</a:t>
            </a:r>
            <a:r>
              <a:rPr lang="zh-CN" altLang="en-US" sz="1200" dirty="0">
                <a:latin typeface="Calibri" panose="020F0502020204030204" pitchFamily="34" charset="0"/>
              </a:rPr>
              <a:t>网上公开的课件，地址 </a:t>
            </a:r>
            <a:r>
              <a:rPr lang="en-US" altLang="zh-CN" sz="1200" dirty="0">
                <a:ea typeface="宋体" panose="02010600030101010101" pitchFamily="2" charset="-122"/>
              </a:rPr>
              <a:t>http://nlp.stanford.edu/IR-book/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5486" y="2010996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charset="0"/>
              </a:rPr>
              <a:t>信息检索导论</a:t>
            </a:r>
            <a:endParaRPr lang="en-US" sz="4000" dirty="0">
              <a:solidFill>
                <a:srgbClr val="FBFC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中国科学院大学</a:t>
            </a:r>
            <a:r>
              <a:rPr lang="en-US" altLang="zh-CN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2017</a:t>
            </a:r>
            <a:r>
              <a:rPr lang="zh-CN" altLang="en-US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年秋季课程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信息检索导论</a:t>
            </a:r>
            <a:r>
              <a:rPr lang="en-US" altLang="zh-CN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》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anose="020F0502020204030204" pitchFamily="34" charset="0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611560" y="2802404"/>
            <a:ext cx="835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139CB7"/>
                </a:solidFill>
                <a:ea typeface="Arial Unicode MS" charset="0"/>
                <a:cs typeface="Times New Roman" panose="02020603050405020304" pitchFamily="18" charset="0"/>
              </a:rPr>
              <a:t>An Introduction</a:t>
            </a:r>
            <a:r>
              <a:rPr lang="en-US" altLang="zh-CN" sz="3600" b="1" baseline="0" dirty="0">
                <a:solidFill>
                  <a:srgbClr val="139CB7"/>
                </a:solidFill>
                <a:ea typeface="Arial Unicode MS" charset="0"/>
                <a:cs typeface="Times New Roman" panose="02020603050405020304" pitchFamily="18" charset="0"/>
              </a:rPr>
              <a:t> to</a:t>
            </a:r>
            <a:r>
              <a:rPr lang="en-US" altLang="zh-CN" sz="3600" b="1" dirty="0">
                <a:solidFill>
                  <a:srgbClr val="139CB7"/>
                </a:solidFill>
                <a:ea typeface="Arial Unicode MS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139CB7"/>
                </a:solidFill>
                <a:ea typeface="Arial Unicode MS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1773238"/>
            <a:ext cx="8207375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13" y="1773238"/>
            <a:ext cx="82089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黑体" panose="02010609060101010101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MS PGothic" panose="020B060007020508020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2.wmf"/><Relationship Id="rId4" Type="http://schemas.openxmlformats.org/officeDocument/2006/relationships/image" Target="../media/image63.jpeg"/><Relationship Id="rId9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0668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 </a:t>
            </a:r>
            <a:r>
              <a:rPr lang="zh-CN" altLang="en-US" dirty="0"/>
              <a:t>文本分类及朴素贝叶斯分类器</a:t>
            </a:r>
            <a:endParaRPr lang="en-US" altLang="zh-CN" dirty="0"/>
          </a:p>
          <a:p>
            <a:r>
              <a:rPr lang="en-US" altLang="zh-CN" dirty="0"/>
              <a:t>Text Classification &amp; Naïve </a:t>
            </a:r>
            <a:r>
              <a:rPr lang="en-US" altLang="zh-CN" dirty="0" err="1"/>
              <a:t>Bayes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893"/>
            <a:ext cx="106680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altLang="zh-CN" sz="1200" dirty="0" smtClean="0">
                <a:solidFill>
                  <a:srgbClr val="FBF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2023/12/11</a:t>
            </a:r>
            <a:endParaRPr lang="en-US" altLang="zh-CN" sz="1200" dirty="0">
              <a:solidFill>
                <a:srgbClr val="FBFC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30888" y="6477000"/>
            <a:ext cx="2133600" cy="244475"/>
          </a:xfrm>
        </p:spPr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10</a:t>
            </a:fld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273685" y="1439545"/>
            <a:ext cx="8841105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有监督学习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en-US" altLang="zh-CN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supervised learning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从给定的</a:t>
            </a:r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有标注的训练数据集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中学习出一个函数（模型参数），当新的数据到来时可以根据这个函数预测结果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144915" y="2650198"/>
            <a:ext cx="4608195" cy="3931285"/>
            <a:chOff x="10097" y="4088"/>
            <a:chExt cx="7257" cy="6191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7" y="4088"/>
              <a:ext cx="6369" cy="3568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9" y="7901"/>
              <a:ext cx="4683" cy="1005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9" y="8124"/>
              <a:ext cx="3265" cy="2155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13139" y="9438"/>
              <a:ext cx="1073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无监督学习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02235" y="1591310"/>
            <a:ext cx="8877935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en-US" altLang="zh-CN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unsupervised learning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没有标注的训练数据集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，需要根据样本间的统计规律对样本集进行分析，常见任务如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666490" y="2884170"/>
            <a:ext cx="4458970" cy="2796540"/>
            <a:chOff x="8671" y="3923"/>
            <a:chExt cx="9179" cy="52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" y="3923"/>
              <a:ext cx="4359" cy="491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2" y="4099"/>
              <a:ext cx="3937" cy="6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60" y="4797"/>
              <a:ext cx="4690" cy="4340"/>
            </a:xfrm>
            <a:prstGeom prst="rect">
              <a:avLst/>
            </a:prstGeom>
          </p:spPr>
        </p:pic>
      </p:grpSp>
      <p:pic>
        <p:nvPicPr>
          <p:cNvPr id="41989" name="Picture 19" descr="image011"/>
          <p:cNvPicPr>
            <a:picLocks noChangeAspect="1"/>
          </p:cNvPicPr>
          <p:nvPr/>
        </p:nvPicPr>
        <p:blipFill>
          <a:blip r:embed="rId5"/>
          <a:srcRect l="15080" r="15031" b="10519"/>
          <a:stretch>
            <a:fillRect/>
          </a:stretch>
        </p:blipFill>
        <p:spPr>
          <a:xfrm>
            <a:off x="24765" y="2888615"/>
            <a:ext cx="3255645" cy="2613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半监督学习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85115" y="1459230"/>
            <a:ext cx="8681085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半监督学习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en-US" altLang="zh-CN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learning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结合</a:t>
            </a:r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（少量的）标注训练数据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（大量的）未标注数据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来进行数据的分类学习。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90" y="2404745"/>
            <a:ext cx="4062730" cy="1694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237" t="27850" r="2725" b="7239"/>
          <a:stretch>
            <a:fillRect/>
          </a:stretch>
        </p:blipFill>
        <p:spPr>
          <a:xfrm>
            <a:off x="4897755" y="4252595"/>
            <a:ext cx="4106545" cy="201993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910" y="2512695"/>
            <a:ext cx="50387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两个基本</a:t>
            </a:r>
            <a:r>
              <a:rPr lang="zh-CN" altLang="en-US" sz="2200" b="1" dirty="0" smtClean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聚类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假设（距离）：类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内距离小，类间距离大。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根据该假设，决策边界就应该尽量通过数据较为稀疏的地方。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流形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假设（局部稠密）：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处于一个很小的局部区域内的样本示例具有相似的性质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，其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标记也应该相似。在该假设下，大量未标记示例的作用就是让数据空间变得更加稠密，从而有助于更加准确地刻画局部特性，使得决策函数能够更好地进行数据拟合。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强化学习、多任务学习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7795" y="1562735"/>
            <a:ext cx="9138920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强化学习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en-US" altLang="zh-CN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Reinforcement Learning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外部环境对输出只给出评价信息而非正确答案</a:t>
            </a:r>
            <a:r>
              <a:rPr kumimoji="1"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，学习机通过强化受奖励的动作来改善自身的性能。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37160" y="2288540"/>
            <a:ext cx="6303010" cy="186118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0" algn="l">
              <a:lnSpc>
                <a:spcPct val="120000"/>
              </a:lnSpc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强化学习 </a:t>
            </a:r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VS 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有监督学习</a:t>
            </a:r>
            <a:endParaRPr kumimoji="1"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20000"/>
              </a:lnSpc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）目标不一样，强化学习看重的是行为序列下的长期收益，而监督学习往往关注的是标签和输出的误差。</a:t>
            </a:r>
          </a:p>
          <a:p>
            <a:pPr lvl="0" indent="0" algn="l">
              <a:lnSpc>
                <a:spcPct val="120000"/>
              </a:lnSpc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）强化学习的奖惩概念是没有正确或错误之分的，而监督学习标签就是正确的，并且强化学习是一个学习+决策的过程，有和环境交互的能力（交互的结果以惩罚的形式返回）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0300" y="3920490"/>
            <a:ext cx="2818765" cy="2800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25" y="2397125"/>
            <a:ext cx="2744470" cy="13830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775" y="4107180"/>
            <a:ext cx="6166485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多任务学习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en-US" altLang="zh-CN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Multi-task Learning</a:t>
            </a:r>
            <a:r>
              <a:rPr kumimoji="1" lang="zh-CN" altLang="en-US" sz="22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把多个相关（related）的任务放在一起同时学习。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00" y="4861560"/>
            <a:ext cx="613473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单任务学习时，各个任务之间的模型空间（Trained Model）是相互独立的，但现实世界中很多问题不能分解为一个一个独立的子问题，且这样忽略了问题之间所包含的丰富的关联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信息，例如实体和关系联合抽取。多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个任务之间共享一些因素，它们可以在学习过程中，共享它们所学到的信息，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相关联的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多任务学习比单任务学习具备更好的泛化（generalization）效果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一个文本分类任务：垃圾邮件过滤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90" y="993893"/>
            <a:ext cx="857252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sz="18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buClr>
                <a:srgbClr val="336699"/>
              </a:buClr>
            </a:pPr>
            <a:endParaRPr lang="de-DE" sz="18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de-DE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: ‘‘’’ &lt;takworlld@hotmail.com&gt;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Subject: real estate is the only way... gem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oalvgkay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Anyone can buy real estate with no money down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Stop </a:t>
            </a:r>
            <a:r>
              <a:rPr lang="de-DE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paying</a:t>
            </a:r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rent</a:t>
            </a:r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TODAY !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There is no need to spend hundreds or even thousands for similar courses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 am 22 years old and I have already purchased 6 properties using the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methods outlined in this truly INCREDIBLE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ebook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Change </a:t>
            </a:r>
            <a:r>
              <a:rPr lang="de-DE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your</a:t>
            </a:r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life</a:t>
            </a:r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NOW !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=================================================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Click Below </a:t>
            </a:r>
            <a:r>
              <a:rPr lang="de-DE" sz="1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</a:t>
            </a:r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order: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http://www.wholesaledaily.com/sales/nmd.htm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=================================================</a:t>
            </a:r>
          </a:p>
          <a:p>
            <a:endParaRPr lang="en-US" altLang="zh-CN" sz="2200" dirty="0">
              <a:solidFill>
                <a:srgbClr val="00B050"/>
              </a:solidFill>
              <a:latin typeface="+mj-lt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Courier New" panose="02070309020205020404" pitchFamily="49" charset="0"/>
              </a:rPr>
              <a:t>如何编程实现对上类信息的识别和过滤？</a:t>
            </a:r>
            <a:endParaRPr lang="en-US" sz="2200" dirty="0">
              <a:solidFill>
                <a:srgbClr val="FF0000"/>
              </a:solidFill>
              <a:latin typeface="+mj-lt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文本分类的形式化定义： 训练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452054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556792"/>
            <a:ext cx="8929750" cy="40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形式化定义</a:t>
            </a:r>
            <a:endParaRPr lang="de-DE" b="1" dirty="0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文档空间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文档都在该空间下表示，通常都是某种高维空间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固定的类别集合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 = {c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c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. . . ,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J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}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类别往往根据应用的需求来认为定义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相关类 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vs.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不相关类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训练集</a:t>
            </a:r>
            <a:r>
              <a:rPr 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来标记，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&lt;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&gt; ∈ X × C</a:t>
            </a:r>
          </a:p>
          <a:p>
            <a:pPr lvl="1"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利用学习算法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，学习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一个分类器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l-GR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Calibri" panose="020F0502020204030204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Calibri" panose="020F0502020204030204"/>
              </a:rPr>
              <a:t>，它可以将文档映射成类别：</a:t>
            </a:r>
            <a:endParaRPr lang="en-US" altLang="zh-CN" dirty="0">
              <a:solidFill>
                <a:schemeClr val="tx1"/>
              </a:solidFill>
              <a:latin typeface="Calibri" panose="020F0502020204030204"/>
              <a:ea typeface="黑体" panose="02010609060101010101" pitchFamily="49" charset="-122"/>
              <a:cs typeface="Calibri" panose="020F0502020204030204"/>
            </a:endParaRPr>
          </a:p>
          <a:p>
            <a:pPr lvl="1">
              <a:spcBef>
                <a:spcPts val="700"/>
              </a:spcBef>
            </a:pPr>
            <a:endParaRPr lang="en-US" dirty="0">
              <a:solidFill>
                <a:schemeClr val="tx1"/>
              </a:solidFill>
              <a:latin typeface="Calibri" panose="020F0502020204030204"/>
              <a:ea typeface="黑体" panose="02010609060101010101" pitchFamily="49" charset="-122"/>
              <a:cs typeface="Calibri" panose="020F0502020204030204"/>
            </a:endParaRPr>
          </a:p>
          <a:p>
            <a:pPr lvl="1">
              <a:spcBef>
                <a:spcPts val="700"/>
              </a:spcBef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            </a:t>
            </a:r>
            <a:r>
              <a:rPr lang="el-GR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Calibri" panose="020F0502020204030204"/>
              </a:rPr>
              <a:t>ϒ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: X → C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文本分类的形式化定义：应用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测试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700"/>
              </a:spcBef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给定：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∈ X </a:t>
            </a:r>
          </a:p>
          <a:p>
            <a:pPr>
              <a:spcBef>
                <a:spcPts val="700"/>
              </a:spcBef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确定：  </a:t>
            </a:r>
            <a:r>
              <a:rPr lang="el-GR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Calibri" panose="020F0502020204030204"/>
              </a:rPr>
              <a:t>ϒ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∈ C, </a:t>
            </a:r>
          </a:p>
          <a:p>
            <a:pPr>
              <a:spcBef>
                <a:spcPts val="700"/>
              </a:spcBef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即确定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最可能属于的类别</a:t>
            </a:r>
            <a:endParaRPr lang="de-DE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主题分类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二级分类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7200800" cy="404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课堂思考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2216530"/>
            <a:ext cx="857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文本分类在信息检索中有什么应用？</a:t>
            </a:r>
            <a:endParaRPr lang="de-DE" sz="32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搜索引擎中的文本分类应用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3954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语言识别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类别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English vs. French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等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垃圾网页的识别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垃圾网页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正常网页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是否包含黄赌毒信息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领域搜索或垂直搜索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–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搜索对象限制在某个垂直领域（如健康医疗）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属于该领域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不属于该领域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静态查询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 Alerts</a:t>
            </a:r>
            <a:r>
              <a:rPr lang="zh-CN" altLang="de-D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de-D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用户只要填写想关注的关键词，Google会自动通知你与这个关键词相关的最新</a:t>
            </a:r>
            <a:r>
              <a:rPr lang="zh-CN" altLang="de-D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内容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观点检索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影评或产品评论是贬还是褒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褒评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贬评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endParaRPr lang="de-DE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400" dirty="0" smtClean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</a:t>
            </a: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 smtClean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</a:t>
            </a: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贝叶斯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朴素贝叶斯理论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文本分类评价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分类方法</a:t>
            </a: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1.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手工方法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</a:p>
          <a:p>
            <a:pPr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发展的初期，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Yahoo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使用人工分类方法来组织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Yahoo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目录，类似工作还有：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PubMed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如果是专家来分类精度会非常高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如果问题规模和分类团队规模都很小的时候，能否保持分类结果的一致性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但是对人工分类进行规模扩展将十分困难，代价昂贵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→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因此，需要自动分类方法</a:t>
            </a:r>
            <a:endParaRPr lang="de-DE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21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分类方法</a:t>
            </a: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2.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规则方法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412776"/>
            <a:ext cx="8572528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Alerts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的例子是基于规则分类的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存在一些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开发环境来高效撰写非常复杂的规则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通常情况下都是布尔表达式组合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 Alerts)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如果规则经过专家长时间的精心调优，精度会非常高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建立和维护基于规则的分类系统非常繁琐，开销也大</a:t>
            </a:r>
            <a:endParaRPr lang="de-DE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一个订阅主题</a:t>
            </a: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一条复杂的分类规则</a:t>
            </a: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22</a:t>
            </a:fld>
            <a:endParaRPr lang="en-US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168638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623512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分类方法</a:t>
            </a: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3.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统计</a:t>
            </a:r>
            <a:r>
              <a:rPr lang="en-US" altLang="zh-CN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概率方法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14422"/>
            <a:ext cx="857252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文本分类被定义为一个学习问题，这也是本书中的定义，包括：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训练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(training)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通过有监督的学习，得到分类函数</a:t>
            </a:r>
            <a:r>
              <a:rPr lang="el-GR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Calibri" panose="020F0502020204030204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/>
                <a:ea typeface="黑体" panose="02010609060101010101" pitchFamily="49" charset="-122"/>
                <a:cs typeface="Calibri" panose="020F0502020204030204"/>
              </a:rPr>
              <a:t>，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(ii)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测试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应用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分类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(test)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应用于对新文档的分类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后面将介绍一系列分类方法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朴素贝叶斯、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Rocchio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SVM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当然，世上没有免费的午餐：需要手工构建训练集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但是，该手工工作一般人就可以完成，不需要专家。</a:t>
            </a:r>
            <a:endParaRPr lang="de-DE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t>24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</a:t>
            </a:r>
            <a:r>
              <a:rPr lang="en-US" altLang="zh-CN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(Naïve </a:t>
            </a:r>
            <a:r>
              <a:rPr lang="en-US" altLang="zh-CN" sz="3400" dirty="0" err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Bayes</a:t>
            </a:r>
            <a:r>
              <a:rPr lang="en-US" altLang="zh-CN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分类器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8572528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朴素贝叶斯是一个概率分类器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属于类别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的概率计算如下（多项式模型）：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</a:t>
            </a: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</a:pP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n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是文档的长度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词条的个数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|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是词项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出现在类别</a:t>
            </a:r>
            <a:r>
              <a:rPr lang="de-DE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中文档的概率，即类别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文档的一元语言模型！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|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度量的是当</a:t>
            </a:r>
            <a:r>
              <a:rPr lang="en-US" altLang="zh-CN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是正确类别时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的贡献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是类别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的先验概率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如果文档的词项无法提供属于哪个类别的信息，那么我们直接选择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最高的那个类别</a:t>
            </a:r>
            <a:endParaRPr lang="de-DE" sz="22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3608" y="2564904"/>
          <a:ext cx="68606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93573600" imgH="8839200" progId="Equation.DSMT4">
                  <p:embed/>
                </p:oleObj>
              </mc:Choice>
              <mc:Fallback>
                <p:oleObj name="Equation" r:id="rId4" imgW="93573600" imgH="8839200" progId="Equation.DSMT4">
                  <p:embed/>
                  <p:pic>
                    <p:nvPicPr>
                      <p:cNvPr id="0" name="图片 4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564904"/>
                        <a:ext cx="686062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具有最大后验概率的类别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739099"/>
            <a:ext cx="8572528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朴素贝叶斯分类的目标是寻找“最佳”的类别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最佳类别是指具有最大后验概率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maximum a posteriori </a:t>
            </a:r>
            <a:r>
              <a:rPr lang="de-DE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-MAP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的类别</a:t>
            </a:r>
            <a:r>
              <a:rPr lang="de-DE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de-DE" sz="1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  <a:endParaRPr lang="de-DE" sz="48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9" name="Picture 8" descr="13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3958884"/>
            <a:ext cx="6509289" cy="7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对数计算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很多小概率的乘积会导致浮点数下溢出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由于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log(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xy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= log(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+ log(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可以通过取对数将原来的乘积计算变成求和计算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由于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log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是单调函数，因此得分最高的类别不会发生改变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因此，实际中常常使用的是：</a:t>
            </a:r>
            <a:endParaRPr lang="de-DE" sz="88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Picture 10" descr="13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4653136"/>
            <a:ext cx="5669998" cy="7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朴素贝叶斯分类器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分类规则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简单说明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每个条件参数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    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是反映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的贡献高低的一个权重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先验概率                  是反映类别</a:t>
            </a:r>
            <a:r>
              <a:rPr lang="de-DE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的相对频率的一个权重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因此，所有权重的求和反映的是文档属于类别的可能性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选择最具可能性的类别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9" name="Picture 8" descr="132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2357430"/>
            <a:ext cx="5760002" cy="720000"/>
          </a:xfrm>
          <a:prstGeom prst="rect">
            <a:avLst/>
          </a:prstGeom>
        </p:spPr>
      </p:pic>
      <p:pic>
        <p:nvPicPr>
          <p:cNvPr id="12" name="Picture 11" descr="132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3568504"/>
            <a:ext cx="877934" cy="432000"/>
          </a:xfrm>
          <a:prstGeom prst="rect">
            <a:avLst/>
          </a:prstGeom>
        </p:spPr>
      </p:pic>
      <p:pic>
        <p:nvPicPr>
          <p:cNvPr id="13" name="Picture 12" descr="132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5742" y="4000619"/>
            <a:ext cx="586669" cy="36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参数估计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: 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极大似然估计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9001124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如何从训练数据中估计          和               ？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先验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N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类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中的文档数目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;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所有文档的总数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条件概率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ct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是训练集中类别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中的词条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的个数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多次出现要计算多次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给定如下的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位置独立性假设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(positional 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independence assumption):</a:t>
            </a:r>
          </a:p>
        </p:txBody>
      </p:sp>
      <p:pic>
        <p:nvPicPr>
          <p:cNvPr id="11" name="Picture 10" descr="132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143116"/>
            <a:ext cx="1464479" cy="648000"/>
          </a:xfrm>
          <a:prstGeom prst="rect">
            <a:avLst/>
          </a:prstGeom>
        </p:spPr>
      </p:pic>
      <p:pic>
        <p:nvPicPr>
          <p:cNvPr id="14" name="Picture 13" descr="132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8476" y="3744008"/>
            <a:ext cx="2778718" cy="828000"/>
          </a:xfrm>
          <a:prstGeom prst="rect">
            <a:avLst/>
          </a:prstGeom>
        </p:spPr>
      </p:pic>
      <p:pic>
        <p:nvPicPr>
          <p:cNvPr id="15" name="Picture 14" descr="132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5857892"/>
            <a:ext cx="2220007" cy="396000"/>
          </a:xfrm>
          <a:prstGeom prst="rect">
            <a:avLst/>
          </a:prstGeom>
        </p:spPr>
      </p:pic>
      <p:pic>
        <p:nvPicPr>
          <p:cNvPr id="16" name="Picture 15" descr="1327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7339" y="1500174"/>
            <a:ext cx="586669" cy="360000"/>
          </a:xfrm>
          <a:prstGeom prst="rect">
            <a:avLst/>
          </a:prstGeom>
        </p:spPr>
      </p:pic>
      <p:pic>
        <p:nvPicPr>
          <p:cNvPr id="17" name="Picture 16" descr="1327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62218" y="1490400"/>
            <a:ext cx="877934" cy="43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MLE</a:t>
            </a:r>
            <a:r>
              <a:rPr lang="zh-CN" altLang="en-US" sz="30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估计中的问题：零概率问题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08520" y="3508367"/>
            <a:ext cx="925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∝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20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BEIJING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20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AND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                 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20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TAIPEI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|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20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JOIN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|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(WTO|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WTO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在训练集中没有出现在类别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China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中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</p:txBody>
      </p:sp>
      <p:pic>
        <p:nvPicPr>
          <p:cNvPr id="13" name="Picture 12" descr="132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500174"/>
            <a:ext cx="7176576" cy="2052000"/>
          </a:xfrm>
          <a:prstGeom prst="rect">
            <a:avLst/>
          </a:prstGeom>
        </p:spPr>
      </p:pic>
      <p:pic>
        <p:nvPicPr>
          <p:cNvPr id="18" name="Picture 17" descr="132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4055" y="5429264"/>
            <a:ext cx="6928407" cy="82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31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MLE</a:t>
            </a:r>
            <a:r>
              <a:rPr lang="zh-CN" altLang="en-US" sz="30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估计中的问题：零概率问题（续）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12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WTO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在训练集中没有出现在类别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China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中，那么就会有如下的零概率估计：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700"/>
              </a:spcBef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700"/>
              </a:spcBef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>
              <a:spcBef>
                <a:spcPts val="700"/>
              </a:spcBef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那么，对于任意包含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WTO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的文档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China|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= 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。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一旦发生零概率，将无法判断类别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Picture 10" descr="1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2928934"/>
            <a:ext cx="5587212" cy="93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避免零概率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加一平滑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平滑前：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平滑后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对每个量都加上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是不同的词语个数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这种情况下词汇表大小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|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V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| =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9" name="Picture 8" descr="133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2428868"/>
            <a:ext cx="2619935" cy="756000"/>
          </a:xfrm>
          <a:prstGeom prst="rect">
            <a:avLst/>
          </a:prstGeom>
        </p:spPr>
      </p:pic>
      <p:pic>
        <p:nvPicPr>
          <p:cNvPr id="12" name="Picture 11" descr="133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929066"/>
            <a:ext cx="5855610" cy="79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避免零概率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加一平滑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（续）</a:t>
            </a:r>
            <a:endParaRPr lang="en-US" altLang="zh-CN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2351569"/>
            <a:ext cx="9001124" cy="367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利用加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平滑从训练集中估计参数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对于新文档，对于每个类别，计算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先验的对数值之和以及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(ii)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词项条件概率的对数之和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将文档归于得分最高的那个类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训练过程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 descr="1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7" y="1643050"/>
            <a:ext cx="8272696" cy="439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测试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13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2204864"/>
            <a:ext cx="6412331" cy="266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课堂练习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3829131"/>
            <a:ext cx="8572560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估计朴素贝叶斯分类器的参数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对测试文档进行分类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参数估计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31009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388911"/>
            <a:ext cx="85725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上述计算中的分母分别是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(8 + 6)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(3 + 6)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，这是因为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text</a:t>
            </a:r>
            <a:r>
              <a:rPr lang="en-US" altLang="zh-CN" i="1" baseline="-250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分别代表两类文档集的大小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的大小分别是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，而词汇表大小是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。上述概率还是平滑后的概率。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Picture 10" descr="133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2141" y="4437112"/>
            <a:ext cx="736363" cy="324000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347" y="1710705"/>
            <a:ext cx="8449125" cy="25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712917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12917"/>
            <a:ext cx="2133600" cy="244475"/>
          </a:xfrm>
        </p:spPr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76884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因此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分类器将测试文档分到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=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China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类，这是因为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起正向作用的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CHINESE</a:t>
            </a:r>
            <a:r>
              <a:rPr lang="zh-CN" altLang="en-US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出现</a:t>
            </a:r>
            <a:r>
              <a:rPr lang="en-US" altLang="zh-CN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次的权重高于起反向作用的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JAPAN</a:t>
            </a:r>
            <a:r>
              <a:rPr lang="zh-CN" altLang="en-US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TOKYO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的权重之和。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Picture 10" descr="13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5" y="3554398"/>
            <a:ext cx="6122724" cy="900000"/>
          </a:xfrm>
          <a:prstGeom prst="rect">
            <a:avLst/>
          </a:prstGeom>
        </p:spPr>
      </p:pic>
      <p:pic>
        <p:nvPicPr>
          <p:cNvPr id="9" name="Picture 7" descr="13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723424"/>
            <a:ext cx="6756980" cy="15181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朴素贝叶斯的时间复杂度分析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39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857496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ave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训练文档的平均长度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测试文档的平均长度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测试文档中不同的词项个数        训练文档，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V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词汇表，      类别集合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是计算所有统计数字的时间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是从上述数字计算参数的时间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通常来说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测试时间也是线性的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相对于测试文档的长度而言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因此：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朴素贝叶斯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对于训练集的大小和测试文档的大小而言是线性的。这在某种意义上是最优的。</a:t>
            </a:r>
            <a:endParaRPr lang="de-DE" b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758" y="1556928"/>
            <a:ext cx="5416546" cy="1224000"/>
          </a:xfrm>
          <a:prstGeom prst="rect">
            <a:avLst/>
          </a:prstGeom>
        </p:spPr>
      </p:pic>
      <p:pic>
        <p:nvPicPr>
          <p:cNvPr id="11" name="Picture 10" descr="133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3961694"/>
            <a:ext cx="1262250" cy="396000"/>
          </a:xfrm>
          <a:prstGeom prst="rect">
            <a:avLst/>
          </a:prstGeom>
        </p:spPr>
      </p:pic>
      <p:pic>
        <p:nvPicPr>
          <p:cNvPr id="12" name="Picture 11" descr="133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400" y="4390884"/>
            <a:ext cx="1128005" cy="324000"/>
          </a:xfrm>
          <a:prstGeom prst="rect">
            <a:avLst/>
          </a:prstGeom>
        </p:spPr>
      </p:pic>
      <p:pic>
        <p:nvPicPr>
          <p:cNvPr id="13" name="Picture 12" descr="1338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1977" y="4725144"/>
            <a:ext cx="1883999" cy="360000"/>
          </a:xfrm>
          <a:prstGeom prst="rect">
            <a:avLst/>
          </a:prstGeom>
        </p:spPr>
      </p:pic>
      <p:pic>
        <p:nvPicPr>
          <p:cNvPr id="14" name="Picture 13" descr="1338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4008" y="3284984"/>
            <a:ext cx="337499" cy="324000"/>
          </a:xfrm>
          <a:prstGeom prst="rect">
            <a:avLst/>
          </a:prstGeom>
        </p:spPr>
      </p:pic>
      <p:pic>
        <p:nvPicPr>
          <p:cNvPr id="15" name="Picture 14" descr="1338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4368" y="3284984"/>
            <a:ext cx="388175" cy="28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/>
              <a:t>本讲内容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文本分类的概念及其与</a:t>
            </a:r>
            <a:r>
              <a:rPr lang="en-US" altLang="zh-CN" dirty="0"/>
              <a:t>IR</a:t>
            </a:r>
            <a:r>
              <a:rPr lang="zh-CN" altLang="en-US" dirty="0"/>
              <a:t>的关系</a:t>
            </a:r>
            <a:endParaRPr lang="de-DE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朴素贝叶斯分类器</a:t>
            </a:r>
            <a:r>
              <a:rPr lang="en-US" altLang="zh-CN" dirty="0"/>
              <a:t>(</a:t>
            </a:r>
            <a:r>
              <a:rPr lang="zh-CN" altLang="en-US" dirty="0"/>
              <a:t>朴素贝叶斯</a:t>
            </a:r>
            <a:r>
              <a:rPr lang="de-DE" altLang="zh-CN" dirty="0"/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文本分类的评价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t>40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朴素贝叶斯理论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41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9512" y="2139047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接下来对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朴素贝叶斯的性质进行更深层次的理解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先形式化地推导出分类规则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然后介绍在推导中的假设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98884" y="28541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朴素贝叶斯规则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8884" y="1651248"/>
            <a:ext cx="8572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给定文档的条件下，我们希望得到最可能的类别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应用贝叶斯定律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由于分母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对所有类别都一样，因此可以去掉，有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</p:txBody>
      </p:sp>
      <p:pic>
        <p:nvPicPr>
          <p:cNvPr id="8" name="Picture 7" descr="134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2368" y="2214554"/>
            <a:ext cx="3372802" cy="612000"/>
          </a:xfrm>
          <a:prstGeom prst="rect">
            <a:avLst/>
          </a:prstGeom>
        </p:spPr>
      </p:pic>
      <p:pic>
        <p:nvPicPr>
          <p:cNvPr id="9" name="Picture 8" descr="134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5653" y="3075689"/>
            <a:ext cx="2661431" cy="540000"/>
          </a:xfrm>
          <a:prstGeom prst="rect">
            <a:avLst/>
          </a:prstGeom>
        </p:spPr>
      </p:pic>
      <p:pic>
        <p:nvPicPr>
          <p:cNvPr id="11" name="Picture 10" descr="134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33" y="3739388"/>
            <a:ext cx="3986851" cy="792000"/>
          </a:xfrm>
          <a:prstGeom prst="rect">
            <a:avLst/>
          </a:prstGeom>
        </p:spPr>
      </p:pic>
      <p:pic>
        <p:nvPicPr>
          <p:cNvPr id="12" name="Picture 11" descr="134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1669" y="5357825"/>
            <a:ext cx="4170144" cy="61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过多参数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稀疏性问题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714752"/>
            <a:ext cx="857256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上式中存在过多的参数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                                  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每个参数都是一个类别和一个词语序列的组合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要估计这么多参数，必须需要大量的训练样例。但是，训练集的规模总是有限的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于是出现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数据稀疏性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sparseness)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问题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8" name="Picture 7" descr="134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2214554"/>
            <a:ext cx="6408792" cy="1296000"/>
          </a:xfrm>
          <a:prstGeom prst="rect">
            <a:avLst/>
          </a:prstGeom>
        </p:spPr>
      </p:pic>
      <p:pic>
        <p:nvPicPr>
          <p:cNvPr id="9" name="Picture 8" descr="134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753080"/>
            <a:ext cx="2938069" cy="39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</a:t>
            </a:r>
            <a:r>
              <a:rPr lang="zh-CN" altLang="en-US" sz="34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斯：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条件独立性假设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445022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495" y="1857375"/>
            <a:ext cx="839724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为减少参数数目，给出朴素贝叶斯条件独立性假设：</a:t>
            </a:r>
            <a:endParaRPr lang="en-US" dirty="0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假定上述联合概率等于某个独立概率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P(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lang="en-US" sz="14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=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en-US" sz="14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14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|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的乘积。前面我们提到可以通过如下方法来估计这些先验概率和条件概率：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Picture 10" descr="13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273230" cy="785818"/>
          </a:xfrm>
          <a:prstGeom prst="rect">
            <a:avLst/>
          </a:prstGeom>
        </p:spPr>
      </p:pic>
      <p:pic>
        <p:nvPicPr>
          <p:cNvPr id="12" name="Picture 11" descr="134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4864843"/>
            <a:ext cx="5465231" cy="5760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生成式</a:t>
            </a:r>
            <a:r>
              <a:rPr lang="en-US" altLang="zh-CN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(Generative)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286256"/>
            <a:ext cx="857256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生成过程：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利用概率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产生一个类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以该类为条件，（在各自位置上）基于概率</a:t>
            </a:r>
            <a:r>
              <a:rPr lang="de-DE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de-DE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de-DE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de-DE" altLang="zh-CN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de-DE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</a:t>
            </a:r>
            <a:r>
              <a:rPr lang="de-DE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de-DE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产生每个词语，这些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词语之间相互独立</a:t>
            </a:r>
            <a:endParaRPr lang="de-DE" sz="2200" dirty="0">
              <a:solidFill>
                <a:srgbClr val="0000FF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对文档分类时，找出最有可能生成该文档的类别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3" name="Picture 12" descr="134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818256"/>
            <a:ext cx="3588002" cy="468000"/>
          </a:xfrm>
          <a:prstGeom prst="rect">
            <a:avLst/>
          </a:prstGeom>
        </p:spPr>
      </p:pic>
      <p:pic>
        <p:nvPicPr>
          <p:cNvPr id="14" name="Picture 13" descr="1344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593" y="1452395"/>
            <a:ext cx="7192814" cy="205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第二个独立性假设：位置独立性假设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410865"/>
            <a:ext cx="8572560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例如，对于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UK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类别中的一篇文档，在第一个位置上生成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QUEEN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的概率和在最后一个位置上生成它的概率一样</a:t>
            </a:r>
            <a:endParaRPr lang="en-US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上述两个独立性假设实际上是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词袋模型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bag of </a:t>
            </a:r>
            <a:r>
              <a:rPr lang="de-DE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words model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Picture 10" descr="134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357430"/>
            <a:ext cx="2547246" cy="50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朴素贝叶斯独立性假设不成立的情况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981680"/>
            <a:ext cx="8572560" cy="5360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自然语言文本中，上述独立性假设并不成立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条件独立性假设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位置独立性假设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课堂练习</a:t>
            </a:r>
            <a:endParaRPr lang="de-DE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给出条件独立性假设不成立的例子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给出位置独立性假设不成立的例子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在这些假设都不成立的情况下，为什么朴素贝叶斯方法有用？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1" descr="134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1" y="2420968"/>
            <a:ext cx="4766897" cy="720000"/>
          </a:xfrm>
          <a:prstGeom prst="rect">
            <a:avLst/>
          </a:prstGeom>
        </p:spPr>
      </p:pic>
      <p:pic>
        <p:nvPicPr>
          <p:cNvPr id="13" name="Picture 12" descr="134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391" y="3681072"/>
            <a:ext cx="2401553" cy="39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朴素贝叶斯方法起作用的原因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00108"/>
            <a:ext cx="8572560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即使在条件独立性假设严重不成立的情况下，朴素贝叶斯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方法能够高效地工作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被过低估计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(0.01)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，而概率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被过高估计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(0.99)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分类的目标是预测正确的类别，并不是准确地估计概率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准确估计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⇒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精确预测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反之并不成立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1" name="Picture 10" descr="1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598" y="2665740"/>
            <a:ext cx="6962728" cy="133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朴素贝叶斯并不朴素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62695"/>
            <a:ext cx="8572560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朴素贝叶斯在多次竞赛中胜出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比如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KDD-CUP 97)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相对于其他很多更复杂的学习方法，朴素贝叶斯对不相关特征更具鲁棒性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相对于其他很多更复杂的学习方法，朴素贝叶斯对概念漂移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concept drift)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更鲁棒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概念漂移是指类别的定义随时间变化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de-DE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概念漂移：垃圾邮件的主题随时间变化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基于反馈的动态贝叶斯算法：对新样本或者错误分类样本进行重点学习）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早期一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个很好的文本分类基准方法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当然，不是最优的方法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训练和测试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速度非常快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存储开销少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t>5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460432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另一个朴素贝叶斯的实现：</a:t>
            </a:r>
            <a:r>
              <a:rPr 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贝努利模型</a:t>
            </a:r>
            <a:endParaRPr lang="en-US" sz="3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6187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50</a:t>
            </a:fld>
            <a:endParaRPr lang="en-US" dirty="0"/>
          </a:p>
        </p:txBody>
      </p:sp>
      <p:pic>
        <p:nvPicPr>
          <p:cNvPr id="9" name="Picture 8" descr="134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000240"/>
            <a:ext cx="8311125" cy="2016000"/>
          </a:xfrm>
          <a:prstGeom prst="rect">
            <a:avLst/>
          </a:prstGeom>
        </p:spPr>
      </p:pic>
      <p:sp>
        <p:nvSpPr>
          <p:cNvPr id="8" name="Rectangle 9"/>
          <p:cNvSpPr/>
          <p:nvPr/>
        </p:nvSpPr>
        <p:spPr>
          <a:xfrm>
            <a:off x="251520" y="4293096"/>
            <a:ext cx="8572560" cy="211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回想一下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模型，此时每个类别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生成文档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是基于贝努利模型的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此时，词项在文档中只有出现与不出现两种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词项的出现之间仍然相互独立，计算时要考虑词项不出现的概率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274320"/>
            <a:ext cx="9227185" cy="1148080"/>
          </a:xfrm>
        </p:spPr>
        <p:txBody>
          <a:bodyPr/>
          <a:lstStyle/>
          <a:p>
            <a:r>
              <a:rPr lang="zh-CN" altLang="en-US" dirty="0"/>
              <a:t>朴素贝叶斯的两种实现方式</a:t>
            </a:r>
            <a:r>
              <a:rPr lang="en-US" altLang="zh-CN" dirty="0"/>
              <a:t>-</a:t>
            </a:r>
            <a:r>
              <a:rPr lang="zh-CN" altLang="en-US" dirty="0"/>
              <a:t>贝努利模型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21" y="1807564"/>
            <a:ext cx="6552727" cy="36321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基于贝努利模型的实现方法：贝努利模型不考虑词在文档中出现的次数，只考虑出不出现，因此在这个意义上相当于假设词是等权重的。</a:t>
            </a:r>
            <a:endParaRPr lang="en-US" altLang="zh-CN" sz="2400" dirty="0"/>
          </a:p>
          <a:p>
            <a:pPr lvl="1"/>
            <a:r>
              <a:rPr lang="zh-CN" altLang="en-US" sz="1800" dirty="0"/>
              <a:t>每个类对应一堆硬币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每个硬币代表一个词</a:t>
            </a:r>
          </a:p>
          <a:p>
            <a:pPr lvl="1"/>
            <a:r>
              <a:rPr lang="zh-CN" altLang="en-US" sz="1800" dirty="0"/>
              <a:t>硬币的个数等于单词的个数</a:t>
            </a:r>
            <a:endParaRPr lang="en-US" altLang="zh-CN" sz="1800" dirty="0"/>
          </a:p>
          <a:p>
            <a:pPr lvl="1"/>
            <a:r>
              <a:rPr lang="zh-CN" altLang="en-US" sz="1800" dirty="0"/>
              <a:t>类中的一篇文本是通过投掷对应类的所有硬币产生的</a:t>
            </a:r>
          </a:p>
        </p:txBody>
      </p:sp>
      <p:sp>
        <p:nvSpPr>
          <p:cNvPr id="4" name="矩形 3"/>
          <p:cNvSpPr/>
          <p:nvPr/>
        </p:nvSpPr>
        <p:spPr>
          <a:xfrm>
            <a:off x="699506" y="5392126"/>
            <a:ext cx="7488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参考http://www.chepoo.com/naive-bayesian-text-classification-algorithm-to-learn.html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17" y="1879713"/>
            <a:ext cx="2760999" cy="1837319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81299"/>
              </p:ext>
            </p:extLst>
          </p:nvPr>
        </p:nvGraphicFramePr>
        <p:xfrm>
          <a:off x="755576" y="5085184"/>
          <a:ext cx="7223522" cy="55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5" imgW="111861600" imgH="8534400" progId="Equation.DSMT4">
                  <p:embed/>
                </p:oleObj>
              </mc:Choice>
              <mc:Fallback>
                <p:oleObj name="Equation" r:id="rId5" imgW="111861600" imgH="8534400" progId="Equation.DSMT4">
                  <p:embed/>
                  <p:pic>
                    <p:nvPicPr>
                      <p:cNvPr id="0" name="图片 5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5085184"/>
                        <a:ext cx="7223522" cy="550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3413"/>
              </p:ext>
            </p:extLst>
          </p:nvPr>
        </p:nvGraphicFramePr>
        <p:xfrm>
          <a:off x="779208" y="5550785"/>
          <a:ext cx="1001774" cy="5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7" imgW="16154400" imgH="9448800" progId="Equation.DSMT4">
                  <p:embed/>
                </p:oleObj>
              </mc:Choice>
              <mc:Fallback>
                <p:oleObj name="Equation" r:id="rId7" imgW="16154400" imgH="9448800" progId="Equation.DSMT4">
                  <p:embed/>
                  <p:pic>
                    <p:nvPicPr>
                      <p:cNvPr id="0" name="图片 5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208" y="5550785"/>
                        <a:ext cx="1001774" cy="5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852163"/>
              </p:ext>
            </p:extLst>
          </p:nvPr>
        </p:nvGraphicFramePr>
        <p:xfrm>
          <a:off x="2105296" y="5520796"/>
          <a:ext cx="1510904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24384000" imgH="10363200" progId="Equation.DSMT4">
                  <p:embed/>
                </p:oleObj>
              </mc:Choice>
              <mc:Fallback>
                <p:oleObj name="Equation" r:id="rId9" imgW="24384000" imgH="10363200" progId="Equation.DSMT4">
                  <p:embed/>
                  <p:pic>
                    <p:nvPicPr>
                      <p:cNvPr id="0" name="图片 5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5296" y="5520796"/>
                        <a:ext cx="1510904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4972685"/>
            <a:ext cx="7014845" cy="995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48" y="248187"/>
            <a:ext cx="9083352" cy="1143000"/>
          </a:xfrm>
        </p:spPr>
        <p:txBody>
          <a:bodyPr/>
          <a:lstStyle/>
          <a:p>
            <a:r>
              <a:rPr lang="zh-CN" altLang="en-US" dirty="0"/>
              <a:t>朴素贝叶斯的两种实现方式</a:t>
            </a:r>
            <a:r>
              <a:rPr lang="en-US" altLang="zh-CN" dirty="0"/>
              <a:t>-</a:t>
            </a:r>
            <a:r>
              <a:rPr lang="zh-CN" altLang="en-US" dirty="0"/>
              <a:t>多项式模型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860550"/>
            <a:ext cx="6188075" cy="32632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基于多项式模型的实现方法：多项式模型中各单词类条件概率计算考虑了词出现的次数。前面讨论的就是这种方法。</a:t>
            </a:r>
            <a:endParaRPr lang="en-US" altLang="zh-CN" sz="2400" dirty="0"/>
          </a:p>
          <a:p>
            <a:pPr lvl="1"/>
            <a:r>
              <a:rPr lang="zh-CN" altLang="en-US" sz="1800" dirty="0"/>
              <a:t>每个不规则骰子代表一个类</a:t>
            </a:r>
            <a:endParaRPr lang="en-US" altLang="zh-CN" sz="1800" dirty="0"/>
          </a:p>
          <a:p>
            <a:pPr lvl="1"/>
            <a:r>
              <a:rPr lang="zh-CN" altLang="en-US" sz="1800" dirty="0"/>
              <a:t>骰子的每个面代表一个词</a:t>
            </a:r>
            <a:endParaRPr lang="en-US" altLang="zh-CN" sz="1800" dirty="0"/>
          </a:p>
          <a:p>
            <a:pPr lvl="1"/>
            <a:r>
              <a:rPr lang="zh-CN" altLang="en-US" sz="1800" dirty="0"/>
              <a:t>面的个数等于文本中的单词个数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每个类的一篇文本是通过投掷上述对应骰子产生的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00855"/>
            <a:ext cx="2046392" cy="2019227"/>
          </a:xfrm>
          <a:prstGeom prst="rect">
            <a:avLst/>
          </a:prstGeom>
        </p:spPr>
      </p:pic>
      <p:pic>
        <p:nvPicPr>
          <p:cNvPr id="8" name="Picture 10" descr="1328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26" y="5968044"/>
            <a:ext cx="1098359" cy="486000"/>
          </a:xfrm>
          <a:prstGeom prst="rect">
            <a:avLst/>
          </a:prstGeom>
        </p:spPr>
      </p:pic>
      <p:pic>
        <p:nvPicPr>
          <p:cNvPr id="9" name="Picture 11" descr="133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3070" y="5967485"/>
            <a:ext cx="4391708" cy="59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690" y="4600575"/>
            <a:ext cx="4432300" cy="5232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r>
              <a:rPr lang="en-US" altLang="zh-CN" dirty="0"/>
              <a:t>NB vs. </a:t>
            </a:r>
            <a:r>
              <a:rPr lang="zh-CN" altLang="en-US" dirty="0"/>
              <a:t>贝努利</a:t>
            </a:r>
            <a:r>
              <a:rPr lang="en-US" altLang="zh-CN" dirty="0"/>
              <a:t>NB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810" y="1604645"/>
            <a:ext cx="6186805" cy="3815715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基于多项式模型的实现方法：多项式模型中各单词类条件概率计算考虑了词出现的次数，</a:t>
            </a:r>
            <a:r>
              <a:rPr lang="zh-CN" altLang="en-US" sz="1800" b="1" dirty="0"/>
              <a:t>多项式模型是一种以词作为计算粒度的方法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每个类对应一个不规则骰子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每个词对应骰子的一个面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面的个数等于单词的个数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多项式模型只计算出现的词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基于贝努利模型的实现方法：贝努利模型不考虑词在文档中出现的次数，只考虑出不出现，因此在这个意义上相当于假设词是等权重的。</a:t>
            </a:r>
            <a:r>
              <a:rPr lang="zh-CN" altLang="en-US" sz="1800" b="1" dirty="0"/>
              <a:t>贝努利模型是一种以文档作为计算粒度的方法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每个类对应一堆硬币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每个词对应一枚硬币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硬币的个数等于单词的个数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贝努利模型计算所有词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97" y="2226469"/>
            <a:ext cx="1463723" cy="14442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90" y="4746751"/>
            <a:ext cx="1964531" cy="130730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zh-CN" altLang="en-US" dirty="0"/>
              <a:t>连续值的情况处理</a:t>
            </a:r>
            <a:r>
              <a:rPr lang="en-US" altLang="zh-CN" dirty="0"/>
              <a:t>—</a:t>
            </a:r>
            <a:r>
              <a:rPr lang="zh-CN" altLang="en-US" dirty="0"/>
              <a:t>高斯朴素贝叶斯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以上模型中，可以看成输入为特征向量</a:t>
            </a:r>
            <a:r>
              <a:rPr lang="en-US" altLang="zh-CN" sz="2600" dirty="0"/>
              <a:t>{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dirty="0"/>
              <a:t>,…,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/>
              <a:t>}</a:t>
            </a:r>
          </a:p>
          <a:p>
            <a:r>
              <a:rPr lang="zh-CN" altLang="en-US" sz="2600" dirty="0"/>
              <a:t>对于多项式模型，每个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/>
              <a:t>的值可以看成对应特征</a:t>
            </a:r>
            <a:r>
              <a:rPr lang="en-US" altLang="zh-CN" sz="2600" i="1" dirty="0"/>
              <a:t>t</a:t>
            </a:r>
            <a:r>
              <a:rPr lang="zh-CN" altLang="en-US" sz="2600" dirty="0"/>
              <a:t>出现的次数</a:t>
            </a:r>
            <a:endParaRPr lang="en-US" altLang="zh-CN" sz="2600" dirty="0"/>
          </a:p>
          <a:p>
            <a:r>
              <a:rPr lang="zh-CN" altLang="en-US" sz="2600" dirty="0"/>
              <a:t>对于贝努利模型，每个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/>
              <a:t>的值可以看成一个布尔值，分别对应</a:t>
            </a:r>
            <a:r>
              <a:rPr lang="en-US" altLang="zh-CN" sz="2600" i="1" dirty="0"/>
              <a:t>t</a:t>
            </a:r>
            <a:r>
              <a:rPr lang="zh-CN" altLang="en-US" sz="2600" dirty="0"/>
              <a:t>出现还是不出现</a:t>
            </a:r>
            <a:endParaRPr lang="en-US" altLang="zh-CN" sz="2600" dirty="0"/>
          </a:p>
          <a:p>
            <a:r>
              <a:rPr lang="zh-CN" altLang="en-US" sz="2600" dirty="0"/>
              <a:t>如果特征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/>
              <a:t>取连续值，比如温度，可以采用高斯模型来求解</a:t>
            </a:r>
            <a:endParaRPr lang="en-US" altLang="zh-CN" sz="2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600" dirty="0"/>
              <a:t>其中均值和方差可以利用</a:t>
            </a:r>
            <a:r>
              <a:rPr lang="en-US" altLang="zh-CN" sz="2600" dirty="0"/>
              <a:t>MLE</a:t>
            </a:r>
            <a:r>
              <a:rPr lang="zh-CN" altLang="en-US" sz="2600" dirty="0"/>
              <a:t>估计求解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14963" y="4459494"/>
          <a:ext cx="4241602" cy="95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53949600" imgH="12192000" progId="Equation.DSMT4">
                  <p:embed/>
                </p:oleObj>
              </mc:Choice>
              <mc:Fallback>
                <p:oleObj name="Equation" r:id="rId3" imgW="53949600" imgH="12192000" progId="Equation.DSMT4">
                  <p:embed/>
                  <p:pic>
                    <p:nvPicPr>
                      <p:cNvPr id="0" name="图片 7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963" y="4459494"/>
                        <a:ext cx="4241602" cy="958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t>55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文本分类评价</a:t>
            </a:r>
            <a:endParaRPr lang="en-US" sz="34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Reuters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语料上的评价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56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152" y="1924700"/>
            <a:ext cx="7200800" cy="404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Reuters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语料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57</a:t>
            </a:fld>
            <a:endParaRPr lang="en-US" dirty="0"/>
          </a:p>
        </p:txBody>
      </p:sp>
      <p:pic>
        <p:nvPicPr>
          <p:cNvPr id="9" name="Picture 8" descr="13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974" y="1714488"/>
            <a:ext cx="8049678" cy="36316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一篇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Reuters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文档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 descr="13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785926"/>
            <a:ext cx="8039308" cy="3929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分类评价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59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评价必须基于测试数据进行，而且该测试数据是与训练数据完全独立的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通常两者样本之间无交集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很容易通过训练可以在训练集上达到很高的性能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比如记忆所有的训练集合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指标：正确率、召回率、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值、分类精确率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accuracy)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等等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7"/>
            <a:ext cx="8215630" cy="1152128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简单地说，分类</a:t>
            </a:r>
            <a:r>
              <a:rPr lang="en-US" altLang="zh-CN" sz="2800" dirty="0">
                <a:latin typeface="Times New Roman" panose="02020603050405020304" pitchFamily="18" charset="0"/>
              </a:rPr>
              <a:t>(Categorization or Classification)</a:t>
            </a:r>
            <a:r>
              <a:rPr lang="zh-CN" altLang="en-US" sz="2800" dirty="0">
                <a:latin typeface="Times New Roman" panose="02020603050405020304" pitchFamily="18" charset="0"/>
              </a:rPr>
              <a:t>就是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按照某种标准</a:t>
            </a:r>
            <a:r>
              <a:rPr lang="zh-CN" altLang="en-US" sz="2800" dirty="0">
                <a:latin typeface="Times New Roman" panose="02020603050405020304" pitchFamily="18" charset="0"/>
              </a:rPr>
              <a:t>给对象贴标签</a:t>
            </a:r>
            <a:r>
              <a:rPr lang="en-US" altLang="zh-CN" sz="2800" dirty="0">
                <a:latin typeface="Times New Roman" panose="02020603050405020304" pitchFamily="18" charset="0"/>
              </a:rPr>
              <a:t>(label)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5FF9-EEC6-46E8-9672-7EB1FDAB942E}" type="slidenum">
              <a:rPr lang="en-US" altLang="zh-CN"/>
              <a:t>6</a:t>
            </a:fld>
            <a:endParaRPr lang="en-US" altLang="zh-CN"/>
          </a:p>
        </p:txBody>
      </p:sp>
      <p:pic>
        <p:nvPicPr>
          <p:cNvPr id="10244" name="Picture 4" descr="https://pic3.zhimg.com/v2-344ec60a6c904f59ba87e7f9a67c814e_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26" y="2982356"/>
            <a:ext cx="6276674" cy="31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关于训练集和测试集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t>60</a:t>
            </a:fld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556792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另一种做法：将上述整个数据集划分成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份，然后以其中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份为训练集训练出一个分类器，并用于另一份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，循环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次，将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次得到的评价指标进行平均。这种做法称为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交叉验证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(k-cross validation)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有时，分类器的参数需要优化。此时，可以仍然将整个数据集划分成训练集和测试集，然后将训练集分成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份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份作为训练，另一份称为验证集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validation set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，也叫开发集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，在训练集合上进行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交叉验证，得到最优参数。然后应用于测试集。</a:t>
            </a:r>
            <a:endParaRPr lang="de-DE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关于训练集和测试集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t>61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051720" y="1844824"/>
            <a:ext cx="2736304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1844824"/>
            <a:ext cx="2880320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448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训练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16" name="矩形 15"/>
          <p:cNvSpPr/>
          <p:nvPr/>
        </p:nvSpPr>
        <p:spPr>
          <a:xfrm>
            <a:off x="2051720" y="4509120"/>
            <a:ext cx="1872208" cy="576064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17" name="矩形 16"/>
          <p:cNvSpPr/>
          <p:nvPr/>
        </p:nvSpPr>
        <p:spPr>
          <a:xfrm>
            <a:off x="3707904" y="4509120"/>
            <a:ext cx="1224136" cy="576064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</a:p>
        </p:txBody>
      </p:sp>
      <p:sp>
        <p:nvSpPr>
          <p:cNvPr id="18" name="矩形 17"/>
          <p:cNvSpPr/>
          <p:nvPr/>
        </p:nvSpPr>
        <p:spPr>
          <a:xfrm>
            <a:off x="4932040" y="4509120"/>
            <a:ext cx="2880320" cy="576064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  <p:sp>
        <p:nvSpPr>
          <p:cNvPr id="22" name="矩形 21"/>
          <p:cNvSpPr/>
          <p:nvPr/>
        </p:nvSpPr>
        <p:spPr>
          <a:xfrm>
            <a:off x="205172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51720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83768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15816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47864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79912" y="5373216"/>
            <a:ext cx="648072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27984" y="5373216"/>
            <a:ext cx="432048" cy="648072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77180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9188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1196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3204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65212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7220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20272" y="2852936"/>
            <a:ext cx="720080" cy="1152128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314096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交叉测试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45091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参数确定</a:t>
            </a:r>
          </a:p>
        </p:txBody>
      </p:sp>
      <p:sp>
        <p:nvSpPr>
          <p:cNvPr id="34" name="TextBox 40"/>
          <p:cNvSpPr txBox="1"/>
          <p:nvPr/>
        </p:nvSpPr>
        <p:spPr>
          <a:xfrm>
            <a:off x="35496" y="54156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交叉测试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正确率</a:t>
            </a:r>
            <a:r>
              <a:rPr lang="en-US" sz="3600" i="1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及召回率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sz="3600" i="1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680302"/>
            <a:ext cx="857256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=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TP 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/ (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+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=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TP 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/ (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+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FN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8" name="Picture 7" descr="13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285992"/>
            <a:ext cx="8572557" cy="11430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	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许在正确率和召回率之间达到某种均衡</a:t>
            </a:r>
            <a:endParaRPr lang="en-US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也就是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的调和平均值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8" name="Picture 7" descr="135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2571744"/>
            <a:ext cx="3409089" cy="900000"/>
          </a:xfrm>
          <a:prstGeom prst="rect">
            <a:avLst/>
          </a:prstGeom>
        </p:spPr>
      </p:pic>
      <p:pic>
        <p:nvPicPr>
          <p:cNvPr id="9" name="Picture 8" descr="1356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7978" y="3571875"/>
            <a:ext cx="2137262" cy="57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	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微平均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vs.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宏平均</a:t>
            </a:r>
            <a:endParaRPr lang="en-US" sz="3600" i="1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7214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对于一个类我们得到评价指标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但是我们希望得到在所有类别上的综合性能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宏平均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Macroaveraging)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：以类别为单位</a:t>
            </a:r>
            <a:endParaRPr lang="de-DE" b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对类别集合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中的每个类都计算一个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</a:t>
            </a:r>
            <a:r>
              <a:rPr lang="en-US" sz="2200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值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altLang="zh-CN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个结果求算术平均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微平均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Microaveraging)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：把所有类别看成一个类别</a:t>
            </a:r>
            <a:endParaRPr lang="de-DE" b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类别集合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中的每个类都计算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这些数字累加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基于累加的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FN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计算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</a:t>
            </a:r>
            <a:r>
              <a:rPr lang="en-US" sz="2200" baseline="-25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/>
              <a:t>本讲小结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53000"/>
          </a:xfrm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文本分类的概念及其与</a:t>
            </a:r>
            <a:r>
              <a:rPr lang="en-US" altLang="zh-CN" dirty="0"/>
              <a:t>IR</a:t>
            </a:r>
            <a:r>
              <a:rPr lang="zh-CN" altLang="en-US" dirty="0"/>
              <a:t>的关系</a:t>
            </a:r>
            <a:endParaRPr lang="de-DE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朴素贝叶斯分类器</a:t>
            </a: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de-DE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朴素贝叶斯分类器的两个假设和不同分布下的推导</a:t>
            </a: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文本分类的评价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参考资料</a:t>
            </a:r>
            <a:endParaRPr lang="en-US" sz="3600" i="1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053675"/>
            <a:ext cx="8572560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信息检索导论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Weka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一个包含了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朴素贝叶斯在内的数据挖掘工具包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Reuters-21578 –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最著名的文本分类语料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当然，当前已经显得规模太小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RCV1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是更大的常用的分类数据集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一个著名的文本分类综述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多次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Sebastiani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, Machine Learning in Automated Text Categorization, ACM  Computing Surveys 34(1):1--47 (2002)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课后练习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3600" i="1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67</a:t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" y="2022402"/>
            <a:ext cx="8828772" cy="29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144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课后练习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sz="3600" i="1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t>68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9" y="1556792"/>
            <a:ext cx="8198271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80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为什么要分类？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00808"/>
            <a:ext cx="7772400" cy="49685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人类社会的固有现象：物以类聚、人以群分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相似的对象往往聚集在一起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(</a:t>
            </a:r>
            <a:r>
              <a:rPr lang="zh-CN" altLang="en-US" sz="2000" dirty="0"/>
              <a:t>相对而言</a:t>
            </a:r>
            <a:r>
              <a:rPr lang="en-US" altLang="zh-CN" sz="2000" dirty="0"/>
              <a:t>)</a:t>
            </a:r>
            <a:r>
              <a:rPr lang="zh-CN" altLang="en-US" sz="2000" dirty="0"/>
              <a:t>不相似的对象往往分开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dirty="0"/>
              <a:t>方便处理！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B0F-5FD6-48EB-BC46-0AB463BC73A6}" type="slidenum">
              <a:rPr lang="en-US" altLang="zh-CN"/>
              <a:t>7</a:t>
            </a:fld>
            <a:endParaRPr lang="en-US" altLang="zh-CN"/>
          </a:p>
        </p:txBody>
      </p:sp>
      <p:pic>
        <p:nvPicPr>
          <p:cNvPr id="145416" name="Picture 8" descr="晨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429000"/>
            <a:ext cx="2914650" cy="2232025"/>
          </a:xfrm>
          <a:prstGeom prst="rect">
            <a:avLst/>
          </a:prstGeom>
          <a:noFill/>
        </p:spPr>
      </p:pic>
      <p:pic>
        <p:nvPicPr>
          <p:cNvPr id="145417" name="Picture 9" descr="草原牛群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3113" y="3429000"/>
            <a:ext cx="2663825" cy="2232025"/>
          </a:xfrm>
          <a:prstGeom prst="rect">
            <a:avLst/>
          </a:prstGeom>
          <a:noFill/>
        </p:spPr>
      </p:pic>
      <p:pic>
        <p:nvPicPr>
          <p:cNvPr id="145418" name="Picture 10" descr="sailimuhe0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6938" y="3429000"/>
            <a:ext cx="2916237" cy="223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分类非常普遍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832"/>
            <a:ext cx="7772400" cy="3617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性别、籍贯、民族、学历、</a:t>
            </a:r>
            <a:r>
              <a:rPr lang="zh-CN" altLang="en-US" dirty="0" smtClean="0"/>
              <a:t>年龄、星座、血型、</a:t>
            </a:r>
            <a:r>
              <a:rPr lang="en-US" altLang="zh-CN" dirty="0" smtClean="0"/>
              <a:t>MBTI</a:t>
            </a:r>
            <a:r>
              <a:rPr lang="zh-CN" altLang="en-US" dirty="0" smtClean="0"/>
              <a:t>等等</a:t>
            </a:r>
            <a:r>
              <a:rPr lang="zh-CN" altLang="en-US" dirty="0"/>
              <a:t>，我们每个人身上贴满了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zh-CN" altLang="en-US" dirty="0"/>
              <a:t>标签</a:t>
            </a:r>
            <a:r>
              <a:rPr lang="zh-CN" altLang="en-US" dirty="0">
                <a:latin typeface="Times New Roman" panose="02020603050405020304"/>
              </a:rPr>
              <a:t>”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我们</a:t>
            </a:r>
            <a:r>
              <a:rPr lang="zh-CN" altLang="en-US" dirty="0"/>
              <a:t>从孩提开始就具有分类能力：爸爸、妈妈；好阿姨、坏阿姨；电影中的好人、坏人等等。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分类</a:t>
            </a:r>
            <a:r>
              <a:rPr lang="zh-CN" altLang="en-US" dirty="0"/>
              <a:t>无处不在，我们是否应该以分类（打标签）的眼光看世界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6EB-2B83-4074-9CFF-2950F0781313}" type="slidenum">
              <a:rPr lang="en-US" altLang="zh-CN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分类是有监督机器学习的一种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机器学习</a:t>
            </a:r>
            <a:r>
              <a:rPr lang="en-US" altLang="zh-CN" dirty="0"/>
              <a:t>(Machine Learning)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有监督学习</a:t>
            </a:r>
            <a:r>
              <a:rPr lang="en-US" altLang="zh-CN" dirty="0"/>
              <a:t>(Supervised Learning)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无监督学习</a:t>
            </a:r>
            <a:r>
              <a:rPr lang="en-US" altLang="zh-CN" dirty="0"/>
              <a:t>(Unsupervised Learning)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半监督学习（</a:t>
            </a:r>
            <a:r>
              <a:rPr lang="en-US" altLang="zh-CN" dirty="0"/>
              <a:t>Semi-supervised Learning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强化学习</a:t>
            </a:r>
            <a:r>
              <a:rPr lang="en-US" altLang="zh-CN" dirty="0"/>
              <a:t>(Reinforcement Learning)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dd5777b-0566-4a06-940a-9f6c85ea9979}"/>
</p:tagLst>
</file>

<file path=ppt/theme/theme1.xml><?xml version="1.0" encoding="utf-8"?>
<a:theme xmlns:a="http://schemas.openxmlformats.org/drawingml/2006/main" name="course-template-2013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course-template-2017</Template>
  <TotalTime>614</TotalTime>
  <Words>4064</Words>
  <Application>Microsoft Office PowerPoint</Application>
  <PresentationFormat>全屏显示(4:3)</PresentationFormat>
  <Paragraphs>606</Paragraphs>
  <Slides>68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Arial Unicode MS</vt:lpstr>
      <vt:lpstr>MS PGothic</vt:lpstr>
      <vt:lpstr>黑体</vt:lpstr>
      <vt:lpstr>楷体</vt:lpstr>
      <vt:lpstr>宋体</vt:lpstr>
      <vt:lpstr>微软雅黑</vt:lpstr>
      <vt:lpstr>Arial</vt:lpstr>
      <vt:lpstr>Calibri</vt:lpstr>
      <vt:lpstr>Courier New</vt:lpstr>
      <vt:lpstr>Lucida Sans</vt:lpstr>
      <vt:lpstr>Times New Roman</vt:lpstr>
      <vt:lpstr>Wingdings</vt:lpstr>
      <vt:lpstr>course-template-2013</vt:lpstr>
      <vt:lpstr>Equation</vt:lpstr>
      <vt:lpstr>PowerPoint 演示文稿</vt:lpstr>
      <vt:lpstr>提纲</vt:lpstr>
      <vt:lpstr>提纲</vt:lpstr>
      <vt:lpstr>本讲内容</vt:lpstr>
      <vt:lpstr>提纲</vt:lpstr>
      <vt:lpstr>什么是分类？</vt:lpstr>
      <vt:lpstr>为什么要分类？</vt:lpstr>
      <vt:lpstr>分类非常普遍</vt:lpstr>
      <vt:lpstr>分类是有监督机器学习的一种</vt:lpstr>
      <vt:lpstr>有监督学习</vt:lpstr>
      <vt:lpstr>无监督学习</vt:lpstr>
      <vt:lpstr>半监督学习</vt:lpstr>
      <vt:lpstr>强化学习、多任务学习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朴素贝叶斯的两种实现方式-贝努利模型</vt:lpstr>
      <vt:lpstr>朴素贝叶斯的两种实现方式-多项式模型</vt:lpstr>
      <vt:lpstr>多项式NB vs. 贝努利NB</vt:lpstr>
      <vt:lpstr>连续值的情况处理—高斯朴素贝叶斯</vt:lpstr>
      <vt:lpstr>提纲</vt:lpstr>
      <vt:lpstr>PowerPoint 演示文稿</vt:lpstr>
      <vt:lpstr>PowerPoint 演示文稿</vt:lpstr>
      <vt:lpstr>PowerPoint 演示文稿</vt:lpstr>
      <vt:lpstr>PowerPoint 演示文稿</vt:lpstr>
      <vt:lpstr>关于训练集和测试集</vt:lpstr>
      <vt:lpstr>关于训练集和测试集</vt:lpstr>
      <vt:lpstr>PowerPoint 演示文稿</vt:lpstr>
      <vt:lpstr>PowerPoint 演示文稿</vt:lpstr>
      <vt:lpstr>PowerPoint 演示文稿</vt:lpstr>
      <vt:lpstr>本讲小结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lenovo</cp:lastModifiedBy>
  <cp:revision>1219</cp:revision>
  <cp:lastPrinted>2009-09-22T15:48:00Z</cp:lastPrinted>
  <dcterms:created xsi:type="dcterms:W3CDTF">2009-09-21T23:46:00Z</dcterms:created>
  <dcterms:modified xsi:type="dcterms:W3CDTF">2023-12-08T08:13:47Z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