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12241A2F-5514-4B0A-8918-F5869D22B161}" type="datetimeFigureOut">
              <a:rPr lang="es-CO" smtClean="0"/>
              <a:t>10/12/2020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8160FDE-C8E4-4F3D-9C7F-6950BF7594D3}" type="slidenum">
              <a:rPr lang="es-CO" smtClean="0"/>
              <a:t>‹Nº›</a:t>
            </a:fld>
            <a:endParaRPr lang="es-CO"/>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2241A2F-5514-4B0A-8918-F5869D22B161}" type="datetimeFigureOut">
              <a:rPr lang="es-CO" smtClean="0"/>
              <a:t>10/12/2020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8160FDE-C8E4-4F3D-9C7F-6950BF7594D3}"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2241A2F-5514-4B0A-8918-F5869D22B161}" type="datetimeFigureOut">
              <a:rPr lang="es-CO" smtClean="0"/>
              <a:t>10/12/2020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8160FDE-C8E4-4F3D-9C7F-6950BF7594D3}"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12241A2F-5514-4B0A-8918-F5869D22B161}" type="datetimeFigureOut">
              <a:rPr lang="es-CO" smtClean="0"/>
              <a:t>10/12/2020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8160FDE-C8E4-4F3D-9C7F-6950BF7594D3}"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12241A2F-5514-4B0A-8918-F5869D22B161}" type="datetimeFigureOut">
              <a:rPr lang="es-CO" smtClean="0"/>
              <a:t>10/12/2020</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8160FDE-C8E4-4F3D-9C7F-6950BF7594D3}" type="slidenum">
              <a:rPr lang="es-CO" smtClean="0"/>
              <a:t>‹Nº›</a:t>
            </a:fld>
            <a:endParaRPr lang="es-CO"/>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12241A2F-5514-4B0A-8918-F5869D22B161}" type="datetimeFigureOut">
              <a:rPr lang="es-CO" smtClean="0"/>
              <a:t>10/12/2020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8160FDE-C8E4-4F3D-9C7F-6950BF7594D3}" type="slidenum">
              <a:rPr lang="es-CO" smtClean="0"/>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12241A2F-5514-4B0A-8918-F5869D22B161}" type="datetimeFigureOut">
              <a:rPr lang="es-CO" smtClean="0"/>
              <a:t>10/12/2020</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8160FDE-C8E4-4F3D-9C7F-6950BF7594D3}" type="slidenum">
              <a:rPr lang="es-CO" smtClean="0"/>
              <a:t>‹Nº›</a:t>
            </a:fld>
            <a:endParaRPr lang="es-CO"/>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12241A2F-5514-4B0A-8918-F5869D22B161}" type="datetimeFigureOut">
              <a:rPr lang="es-CO" smtClean="0"/>
              <a:t>10/12/2020</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8160FDE-C8E4-4F3D-9C7F-6950BF7594D3}"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41A2F-5514-4B0A-8918-F5869D22B161}" type="datetimeFigureOut">
              <a:rPr lang="es-CO" smtClean="0"/>
              <a:t>10/12/2020</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8160FDE-C8E4-4F3D-9C7F-6950BF7594D3}"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2241A2F-5514-4B0A-8918-F5869D22B161}" type="datetimeFigureOut">
              <a:rPr lang="es-CO" smtClean="0"/>
              <a:t>10/12/2020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8160FDE-C8E4-4F3D-9C7F-6950BF7594D3}" type="slidenum">
              <a:rPr lang="es-CO" smtClean="0"/>
              <a:t>‹Nº›</a:t>
            </a:fld>
            <a:endParaRPr lang="es-CO"/>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2241A2F-5514-4B0A-8918-F5869D22B161}" type="datetimeFigureOut">
              <a:rPr lang="es-CO" smtClean="0"/>
              <a:t>10/12/2020</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8160FDE-C8E4-4F3D-9C7F-6950BF7594D3}"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12241A2F-5514-4B0A-8918-F5869D22B161}" type="datetimeFigureOut">
              <a:rPr lang="es-CO" smtClean="0"/>
              <a:t>10/12/2020</a:t>
            </a:fld>
            <a:endParaRPr lang="es-CO"/>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s-CO"/>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38160FDE-C8E4-4F3D-9C7F-6950BF7594D3}" type="slidenum">
              <a:rPr lang="es-CO" smtClean="0"/>
              <a:t>‹Nº›</a:t>
            </a:fld>
            <a:endParaRPr lang="es-CO"/>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repl.it/@FernandoMesa/combinaciones-variante-sin-rep#index.html" TargetMode="External"/><Relationship Id="rId13" Type="http://schemas.openxmlformats.org/officeDocument/2006/relationships/hyperlink" Target="https://repl.it/@FernandoMesa/calculo-de-series-3#index.html" TargetMode="External"/><Relationship Id="rId3" Type="http://schemas.openxmlformats.org/officeDocument/2006/relationships/hyperlink" Target="https://repl.it/@FernandoMesa/ARRAY02#index.html" TargetMode="External"/><Relationship Id="rId7" Type="http://schemas.openxmlformats.org/officeDocument/2006/relationships/hyperlink" Target="https://repl.it/@FernandoMesa/combinacion-con-repeticion#index.html" TargetMode="External"/><Relationship Id="rId12" Type="http://schemas.openxmlformats.org/officeDocument/2006/relationships/hyperlink" Target="https://repl.it/@FernandoMesa/calculo-de-serie-2#index.html" TargetMode="External"/><Relationship Id="rId2" Type="http://schemas.openxmlformats.org/officeDocument/2006/relationships/hyperlink" Target="https://repl.it/@FernandoMesa/arrays01#index.html" TargetMode="External"/><Relationship Id="rId1" Type="http://schemas.openxmlformats.org/officeDocument/2006/relationships/slideLayout" Target="../slideLayouts/slideLayout2.xml"/><Relationship Id="rId6" Type="http://schemas.openxmlformats.org/officeDocument/2006/relationships/hyperlink" Target="https://repl.it/@FernandoMesa/combinaciones-sin-repeticion#index.html" TargetMode="External"/><Relationship Id="rId11" Type="http://schemas.openxmlformats.org/officeDocument/2006/relationships/hyperlink" Target="https://repl.it/@FernandoMesa/calculo-de-series-1#index.html" TargetMode="External"/><Relationship Id="rId5" Type="http://schemas.openxmlformats.org/officeDocument/2006/relationships/hyperlink" Target="https://repl.it/@FernandoMesa/mapa-de-calor#index.html" TargetMode="External"/><Relationship Id="rId10" Type="http://schemas.openxmlformats.org/officeDocument/2006/relationships/hyperlink" Target="https://repl.it/@FernandoMesa/OfficialLightcoralInfo#index.html" TargetMode="External"/><Relationship Id="rId4" Type="http://schemas.openxmlformats.org/officeDocument/2006/relationships/hyperlink" Target="https://repl.it/@FernandoMesa/mapa-de-calor-01#index.html" TargetMode="External"/><Relationship Id="rId9" Type="http://schemas.openxmlformats.org/officeDocument/2006/relationships/hyperlink" Target="https://repl.it/@guapachajorge6/Combinaciones-con-repeticion-oculto#script.js" TargetMode="External"/><Relationship Id="rId14" Type="http://schemas.openxmlformats.org/officeDocument/2006/relationships/hyperlink" Target="https://repl.it/@FernandoMesa/calculo-de-series-4#index.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CO" dirty="0" smtClean="0"/>
              <a:t>	</a:t>
            </a:r>
            <a:endParaRPr lang="es-CO" dirty="0"/>
          </a:p>
        </p:txBody>
      </p:sp>
      <p:sp>
        <p:nvSpPr>
          <p:cNvPr id="3" name="2 Subtítulo"/>
          <p:cNvSpPr>
            <a:spLocks noGrp="1"/>
          </p:cNvSpPr>
          <p:nvPr>
            <p:ph type="subTitle" idx="1"/>
          </p:nvPr>
        </p:nvSpPr>
        <p:spPr>
          <a:xfrm>
            <a:off x="762000" y="3140968"/>
            <a:ext cx="6858000" cy="2574032"/>
          </a:xfrm>
        </p:spPr>
        <p:txBody>
          <a:bodyPr>
            <a:normAutofit/>
          </a:bodyPr>
          <a:lstStyle/>
          <a:p>
            <a:r>
              <a:rPr lang="es-CO" dirty="0" smtClean="0"/>
              <a:t>FERNANDO ANDRES MESA </a:t>
            </a:r>
          </a:p>
          <a:p>
            <a:r>
              <a:rPr lang="es-CO" dirty="0"/>
              <a:t>J</a:t>
            </a:r>
            <a:r>
              <a:rPr lang="es-CO" dirty="0" smtClean="0"/>
              <a:t>ORGE  ELIECER TONUZCO</a:t>
            </a:r>
          </a:p>
          <a:p>
            <a:endParaRPr lang="es-CO" dirty="0"/>
          </a:p>
          <a:p>
            <a:r>
              <a:rPr lang="es-CO" dirty="0" smtClean="0"/>
              <a:t>INTRODUCCIÓN A LA INFORMATICA </a:t>
            </a:r>
          </a:p>
          <a:p>
            <a:r>
              <a:rPr lang="es-CO" dirty="0" smtClean="0"/>
              <a:t>TERCERA Y  CUARTA PREVIA  </a:t>
            </a:r>
            <a:endParaRPr lang="es-CO" dirty="0"/>
          </a:p>
        </p:txBody>
      </p:sp>
    </p:spTree>
    <p:extLst>
      <p:ext uri="{BB962C8B-B14F-4D97-AF65-F5344CB8AC3E}">
        <p14:creationId xmlns:p14="http://schemas.microsoft.com/office/powerpoint/2010/main" val="416827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611560" y="908720"/>
            <a:ext cx="1800200" cy="646331"/>
          </a:xfrm>
          <a:prstGeom prst="rect">
            <a:avLst/>
          </a:prstGeom>
          <a:noFill/>
        </p:spPr>
        <p:txBody>
          <a:bodyPr wrap="square" rtlCol="0">
            <a:spAutoFit/>
          </a:bodyPr>
          <a:lstStyle/>
          <a:p>
            <a:r>
              <a:rPr lang="es-CO" dirty="0" smtClean="0">
                <a:solidFill>
                  <a:srgbClr val="FF0000"/>
                </a:solidFill>
              </a:rPr>
              <a:t>3+7+11+15 = 36</a:t>
            </a:r>
          </a:p>
          <a:p>
            <a:endParaRPr lang="es-CO" dirty="0"/>
          </a:p>
        </p:txBody>
      </p:sp>
      <p:sp>
        <p:nvSpPr>
          <p:cNvPr id="5" name="4 CuadroTexto"/>
          <p:cNvSpPr txBox="1"/>
          <p:nvPr/>
        </p:nvSpPr>
        <p:spPr>
          <a:xfrm>
            <a:off x="863588" y="1555051"/>
            <a:ext cx="1296144" cy="646331"/>
          </a:xfrm>
          <a:prstGeom prst="rect">
            <a:avLst/>
          </a:prstGeom>
          <a:noFill/>
        </p:spPr>
        <p:txBody>
          <a:bodyPr wrap="square" rtlCol="0">
            <a:spAutoFit/>
          </a:bodyPr>
          <a:lstStyle/>
          <a:p>
            <a:r>
              <a:rPr lang="es-CO" dirty="0" smtClean="0">
                <a:solidFill>
                  <a:srgbClr val="FF0000"/>
                </a:solidFill>
              </a:rPr>
              <a:t>n(2n+1)</a:t>
            </a:r>
          </a:p>
          <a:p>
            <a:endParaRPr lang="es-CO" dirty="0"/>
          </a:p>
        </p:txBody>
      </p:sp>
      <p:cxnSp>
        <p:nvCxnSpPr>
          <p:cNvPr id="7" name="6 Conector recto de flecha"/>
          <p:cNvCxnSpPr/>
          <p:nvPr/>
        </p:nvCxnSpPr>
        <p:spPr>
          <a:xfrm>
            <a:off x="1331640" y="1231885"/>
            <a:ext cx="0" cy="396915"/>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p:nvPr/>
        </p:nvCxnSpPr>
        <p:spPr>
          <a:xfrm>
            <a:off x="4716016" y="3394242"/>
            <a:ext cx="0" cy="396915"/>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1320200" y="1935736"/>
            <a:ext cx="0" cy="396915"/>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9 Conector recto de flecha"/>
          <p:cNvCxnSpPr/>
          <p:nvPr/>
        </p:nvCxnSpPr>
        <p:spPr>
          <a:xfrm>
            <a:off x="4716016" y="1628800"/>
            <a:ext cx="0" cy="396915"/>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4716016" y="2348880"/>
            <a:ext cx="0" cy="396915"/>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863588" y="2167141"/>
            <a:ext cx="1296144" cy="646331"/>
          </a:xfrm>
          <a:prstGeom prst="rect">
            <a:avLst/>
          </a:prstGeom>
          <a:noFill/>
        </p:spPr>
        <p:txBody>
          <a:bodyPr wrap="square" rtlCol="0">
            <a:spAutoFit/>
          </a:bodyPr>
          <a:lstStyle/>
          <a:p>
            <a:endParaRPr lang="es-CO" dirty="0" smtClean="0">
              <a:solidFill>
                <a:srgbClr val="FF0000"/>
              </a:solidFill>
            </a:endParaRPr>
          </a:p>
          <a:p>
            <a:endParaRPr lang="es-CO" dirty="0"/>
          </a:p>
        </p:txBody>
      </p:sp>
      <p:sp>
        <p:nvSpPr>
          <p:cNvPr id="14" name="13 CuadroTexto"/>
          <p:cNvSpPr txBox="1"/>
          <p:nvPr/>
        </p:nvSpPr>
        <p:spPr>
          <a:xfrm>
            <a:off x="3995936" y="924061"/>
            <a:ext cx="1728192" cy="646331"/>
          </a:xfrm>
          <a:prstGeom prst="rect">
            <a:avLst/>
          </a:prstGeom>
          <a:noFill/>
        </p:spPr>
        <p:txBody>
          <a:bodyPr wrap="square" rtlCol="0">
            <a:spAutoFit/>
          </a:bodyPr>
          <a:lstStyle/>
          <a:p>
            <a:r>
              <a:rPr lang="es-CO" dirty="0" smtClean="0">
                <a:solidFill>
                  <a:srgbClr val="FF0000"/>
                </a:solidFill>
              </a:rPr>
              <a:t>3+7+…..+(4n-1)=n(2n+1)</a:t>
            </a:r>
          </a:p>
        </p:txBody>
      </p:sp>
      <p:sp>
        <p:nvSpPr>
          <p:cNvPr id="15" name="14 CuadroTexto"/>
          <p:cNvSpPr txBox="1"/>
          <p:nvPr/>
        </p:nvSpPr>
        <p:spPr>
          <a:xfrm>
            <a:off x="4067944" y="2777212"/>
            <a:ext cx="1800200" cy="1200329"/>
          </a:xfrm>
          <a:prstGeom prst="rect">
            <a:avLst/>
          </a:prstGeom>
          <a:noFill/>
        </p:spPr>
        <p:txBody>
          <a:bodyPr wrap="square" rtlCol="0">
            <a:spAutoFit/>
          </a:bodyPr>
          <a:lstStyle/>
          <a:p>
            <a:r>
              <a:rPr lang="es-CO" dirty="0" smtClean="0">
                <a:solidFill>
                  <a:srgbClr val="FF0000"/>
                </a:solidFill>
              </a:rPr>
              <a:t>n(2n+1)= 1(2x1+1)= 3</a:t>
            </a:r>
          </a:p>
          <a:p>
            <a:endParaRPr lang="es-CO" dirty="0" smtClean="0">
              <a:solidFill>
                <a:srgbClr val="FF0000"/>
              </a:solidFill>
            </a:endParaRPr>
          </a:p>
          <a:p>
            <a:endParaRPr lang="es-CO" dirty="0"/>
          </a:p>
        </p:txBody>
      </p:sp>
      <p:sp>
        <p:nvSpPr>
          <p:cNvPr id="16" name="15 CuadroTexto"/>
          <p:cNvSpPr txBox="1"/>
          <p:nvPr/>
        </p:nvSpPr>
        <p:spPr>
          <a:xfrm>
            <a:off x="4067944" y="3786248"/>
            <a:ext cx="1800200" cy="1200329"/>
          </a:xfrm>
          <a:prstGeom prst="rect">
            <a:avLst/>
          </a:prstGeom>
          <a:noFill/>
        </p:spPr>
        <p:txBody>
          <a:bodyPr wrap="square" rtlCol="0">
            <a:spAutoFit/>
          </a:bodyPr>
          <a:lstStyle/>
          <a:p>
            <a:r>
              <a:rPr lang="es-CO" dirty="0" smtClean="0">
                <a:solidFill>
                  <a:srgbClr val="FF0000"/>
                </a:solidFill>
              </a:rPr>
              <a:t>3+7+…..+(4k-1)=k(2k+1)</a:t>
            </a:r>
          </a:p>
          <a:p>
            <a:endParaRPr lang="es-CO" dirty="0" smtClean="0">
              <a:solidFill>
                <a:srgbClr val="FF0000"/>
              </a:solidFill>
            </a:endParaRPr>
          </a:p>
          <a:p>
            <a:endParaRPr lang="es-CO" dirty="0"/>
          </a:p>
        </p:txBody>
      </p:sp>
      <p:sp>
        <p:nvSpPr>
          <p:cNvPr id="17" name="16 CuadroTexto"/>
          <p:cNvSpPr txBox="1"/>
          <p:nvPr/>
        </p:nvSpPr>
        <p:spPr>
          <a:xfrm>
            <a:off x="4067944" y="2025715"/>
            <a:ext cx="1800200" cy="646331"/>
          </a:xfrm>
          <a:prstGeom prst="rect">
            <a:avLst/>
          </a:prstGeom>
          <a:noFill/>
        </p:spPr>
        <p:txBody>
          <a:bodyPr wrap="square" rtlCol="0">
            <a:spAutoFit/>
          </a:bodyPr>
          <a:lstStyle/>
          <a:p>
            <a:r>
              <a:rPr lang="es-CO" dirty="0" smtClean="0">
                <a:solidFill>
                  <a:srgbClr val="FF0000"/>
                </a:solidFill>
              </a:rPr>
              <a:t>4n-1=(4x1-1)=3</a:t>
            </a:r>
          </a:p>
          <a:p>
            <a:endParaRPr lang="es-CO" dirty="0"/>
          </a:p>
        </p:txBody>
      </p:sp>
      <p:sp>
        <p:nvSpPr>
          <p:cNvPr id="18" name="17 CuadroTexto"/>
          <p:cNvSpPr txBox="1"/>
          <p:nvPr/>
        </p:nvSpPr>
        <p:spPr>
          <a:xfrm>
            <a:off x="863588" y="2334723"/>
            <a:ext cx="1764196" cy="923330"/>
          </a:xfrm>
          <a:prstGeom prst="rect">
            <a:avLst/>
          </a:prstGeom>
          <a:noFill/>
        </p:spPr>
        <p:txBody>
          <a:bodyPr wrap="square" rtlCol="0">
            <a:spAutoFit/>
          </a:bodyPr>
          <a:lstStyle/>
          <a:p>
            <a:r>
              <a:rPr lang="es-CO" dirty="0" smtClean="0">
                <a:solidFill>
                  <a:srgbClr val="FF0000"/>
                </a:solidFill>
              </a:rPr>
              <a:t>4(2x4+1) = 4 (8+1) = 37</a:t>
            </a:r>
          </a:p>
          <a:p>
            <a:endParaRPr lang="es-CO" dirty="0"/>
          </a:p>
        </p:txBody>
      </p:sp>
      <p:cxnSp>
        <p:nvCxnSpPr>
          <p:cNvPr id="19" name="18 Conector recto de flecha"/>
          <p:cNvCxnSpPr/>
          <p:nvPr/>
        </p:nvCxnSpPr>
        <p:spPr>
          <a:xfrm flipV="1">
            <a:off x="7624131" y="2973723"/>
            <a:ext cx="0" cy="549197"/>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2" name="21 Conector recto de flecha"/>
          <p:cNvCxnSpPr/>
          <p:nvPr/>
        </p:nvCxnSpPr>
        <p:spPr>
          <a:xfrm flipV="1">
            <a:off x="7740352" y="4340354"/>
            <a:ext cx="0" cy="364703"/>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3" name="22 Conector recto de flecha"/>
          <p:cNvCxnSpPr/>
          <p:nvPr/>
        </p:nvCxnSpPr>
        <p:spPr>
          <a:xfrm>
            <a:off x="6702829" y="5107189"/>
            <a:ext cx="403650" cy="0"/>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flipH="1">
            <a:off x="3563888" y="4187954"/>
            <a:ext cx="432048" cy="0"/>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a:off x="2411760" y="4584869"/>
            <a:ext cx="0" cy="396915"/>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flipV="1">
            <a:off x="4247964" y="5307967"/>
            <a:ext cx="468052" cy="7156"/>
          </a:xfrm>
          <a:prstGeom prst="straightConnector1">
            <a:avLst/>
          </a:prstGeom>
          <a:ln w="3175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30" name="29 CuadroTexto"/>
          <p:cNvSpPr txBox="1"/>
          <p:nvPr/>
        </p:nvSpPr>
        <p:spPr>
          <a:xfrm>
            <a:off x="1511660" y="4992138"/>
            <a:ext cx="2772308" cy="923330"/>
          </a:xfrm>
          <a:prstGeom prst="rect">
            <a:avLst/>
          </a:prstGeom>
          <a:noFill/>
        </p:spPr>
        <p:txBody>
          <a:bodyPr wrap="square" rtlCol="0">
            <a:spAutoFit/>
          </a:bodyPr>
          <a:lstStyle/>
          <a:p>
            <a:r>
              <a:rPr lang="es-CO" sz="1400" dirty="0" smtClean="0">
                <a:solidFill>
                  <a:srgbClr val="FF0000"/>
                </a:solidFill>
              </a:rPr>
              <a:t> </a:t>
            </a:r>
            <a:r>
              <a:rPr lang="es-CO" dirty="0" smtClean="0">
                <a:solidFill>
                  <a:srgbClr val="FF0000"/>
                </a:solidFill>
              </a:rPr>
              <a:t>k(2k+1)+(4k-1)+k(4(k+1)-1 =  (k+1)(2(k+1)+1)</a:t>
            </a:r>
          </a:p>
          <a:p>
            <a:endParaRPr lang="es-CO" dirty="0"/>
          </a:p>
        </p:txBody>
      </p:sp>
      <p:sp>
        <p:nvSpPr>
          <p:cNvPr id="31" name="30 CuadroTexto"/>
          <p:cNvSpPr txBox="1"/>
          <p:nvPr/>
        </p:nvSpPr>
        <p:spPr>
          <a:xfrm>
            <a:off x="6566250" y="2201382"/>
            <a:ext cx="2220618" cy="1200329"/>
          </a:xfrm>
          <a:prstGeom prst="rect">
            <a:avLst/>
          </a:prstGeom>
          <a:noFill/>
        </p:spPr>
        <p:txBody>
          <a:bodyPr wrap="square" rtlCol="0">
            <a:spAutoFit/>
          </a:bodyPr>
          <a:lstStyle/>
          <a:p>
            <a:r>
              <a:rPr lang="es-CO" dirty="0" smtClean="0">
                <a:solidFill>
                  <a:srgbClr val="FF0000"/>
                </a:solidFill>
              </a:rPr>
              <a:t>2k∧2 + 5k + 3 = 2k∧2 + 5k + 3</a:t>
            </a:r>
          </a:p>
          <a:p>
            <a:endParaRPr lang="es-CO" dirty="0" smtClean="0">
              <a:solidFill>
                <a:srgbClr val="FF0000"/>
              </a:solidFill>
            </a:endParaRPr>
          </a:p>
          <a:p>
            <a:endParaRPr lang="es-CO" dirty="0"/>
          </a:p>
        </p:txBody>
      </p:sp>
      <p:sp>
        <p:nvSpPr>
          <p:cNvPr id="32" name="31 CuadroTexto"/>
          <p:cNvSpPr txBox="1"/>
          <p:nvPr/>
        </p:nvSpPr>
        <p:spPr>
          <a:xfrm>
            <a:off x="1634438" y="3587789"/>
            <a:ext cx="2433506" cy="1200329"/>
          </a:xfrm>
          <a:prstGeom prst="rect">
            <a:avLst/>
          </a:prstGeom>
          <a:noFill/>
        </p:spPr>
        <p:txBody>
          <a:bodyPr wrap="square" rtlCol="0">
            <a:spAutoFit/>
          </a:bodyPr>
          <a:lstStyle/>
          <a:p>
            <a:r>
              <a:rPr lang="es-CO" dirty="0" smtClean="0">
                <a:solidFill>
                  <a:srgbClr val="FF0000"/>
                </a:solidFill>
              </a:rPr>
              <a:t>3+7+…..+(4k-1)+k(4(k+1)-1) =   (k+1)(2(k+1)+1)</a:t>
            </a:r>
          </a:p>
          <a:p>
            <a:endParaRPr lang="es-CO" dirty="0"/>
          </a:p>
        </p:txBody>
      </p:sp>
      <p:sp>
        <p:nvSpPr>
          <p:cNvPr id="36" name="35 CuadroTexto"/>
          <p:cNvSpPr txBox="1"/>
          <p:nvPr/>
        </p:nvSpPr>
        <p:spPr>
          <a:xfrm>
            <a:off x="6752254" y="3522920"/>
            <a:ext cx="2068218" cy="1477328"/>
          </a:xfrm>
          <a:prstGeom prst="rect">
            <a:avLst/>
          </a:prstGeom>
          <a:noFill/>
        </p:spPr>
        <p:txBody>
          <a:bodyPr wrap="square" rtlCol="0">
            <a:spAutoFit/>
          </a:bodyPr>
          <a:lstStyle/>
          <a:p>
            <a:r>
              <a:rPr lang="es-CO" dirty="0" smtClean="0">
                <a:solidFill>
                  <a:srgbClr val="FF0000"/>
                </a:solidFill>
              </a:rPr>
              <a:t>2k∧2 + 5k + 3 = 2k∧2 + 3k + 2k + 3</a:t>
            </a:r>
          </a:p>
          <a:p>
            <a:endParaRPr lang="es-CO" dirty="0" smtClean="0">
              <a:solidFill>
                <a:srgbClr val="FF0000"/>
              </a:solidFill>
            </a:endParaRPr>
          </a:p>
          <a:p>
            <a:endParaRPr lang="es-CO" dirty="0" smtClean="0">
              <a:solidFill>
                <a:srgbClr val="FF0000"/>
              </a:solidFill>
            </a:endParaRPr>
          </a:p>
          <a:p>
            <a:endParaRPr lang="es-CO" dirty="0"/>
          </a:p>
        </p:txBody>
      </p:sp>
      <p:sp>
        <p:nvSpPr>
          <p:cNvPr id="37" name="36 CuadroTexto"/>
          <p:cNvSpPr txBox="1"/>
          <p:nvPr/>
        </p:nvSpPr>
        <p:spPr>
          <a:xfrm>
            <a:off x="7124533" y="4584869"/>
            <a:ext cx="1911964" cy="1200329"/>
          </a:xfrm>
          <a:prstGeom prst="rect">
            <a:avLst/>
          </a:prstGeom>
          <a:noFill/>
        </p:spPr>
        <p:txBody>
          <a:bodyPr wrap="square" rtlCol="0">
            <a:spAutoFit/>
          </a:bodyPr>
          <a:lstStyle/>
          <a:p>
            <a:r>
              <a:rPr lang="es-CO" dirty="0" smtClean="0">
                <a:solidFill>
                  <a:srgbClr val="FF0000"/>
                </a:solidFill>
              </a:rPr>
              <a:t>2k∧2 + 5k + 3 = (K + 1)(2K + 3)</a:t>
            </a:r>
          </a:p>
          <a:p>
            <a:endParaRPr lang="es-CO" dirty="0" smtClean="0">
              <a:solidFill>
                <a:srgbClr val="FF0000"/>
              </a:solidFill>
            </a:endParaRPr>
          </a:p>
          <a:p>
            <a:endParaRPr lang="es-CO" dirty="0"/>
          </a:p>
        </p:txBody>
      </p:sp>
      <p:sp>
        <p:nvSpPr>
          <p:cNvPr id="38" name="37 CuadroTexto"/>
          <p:cNvSpPr txBox="1"/>
          <p:nvPr/>
        </p:nvSpPr>
        <p:spPr>
          <a:xfrm>
            <a:off x="4716016" y="4715139"/>
            <a:ext cx="2036238" cy="1477328"/>
          </a:xfrm>
          <a:prstGeom prst="rect">
            <a:avLst/>
          </a:prstGeom>
          <a:noFill/>
        </p:spPr>
        <p:txBody>
          <a:bodyPr wrap="square" rtlCol="0">
            <a:spAutoFit/>
          </a:bodyPr>
          <a:lstStyle/>
          <a:p>
            <a:r>
              <a:rPr lang="es-CO" dirty="0" smtClean="0">
                <a:solidFill>
                  <a:srgbClr val="FF0000"/>
                </a:solidFill>
              </a:rPr>
              <a:t>2k∧2 + k + 4k + 4 – 1 = (K + 1)(2K + 2 +1)</a:t>
            </a:r>
          </a:p>
          <a:p>
            <a:endParaRPr lang="es-CO" dirty="0" smtClean="0">
              <a:solidFill>
                <a:srgbClr val="FF0000"/>
              </a:solidFill>
            </a:endParaRPr>
          </a:p>
          <a:p>
            <a:endParaRPr lang="es-CO" dirty="0"/>
          </a:p>
        </p:txBody>
      </p:sp>
    </p:spTree>
    <p:extLst>
      <p:ext uri="{BB962C8B-B14F-4D97-AF65-F5344CB8AC3E}">
        <p14:creationId xmlns:p14="http://schemas.microsoft.com/office/powerpoint/2010/main" val="210510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685800"/>
            <a:ext cx="7543800" cy="4399384"/>
          </a:xfrm>
        </p:spPr>
        <p:txBody>
          <a:bodyPr>
            <a:normAutofit/>
          </a:bodyPr>
          <a:lstStyle/>
          <a:p>
            <a:pPr marL="0" indent="0">
              <a:buNone/>
            </a:pPr>
            <a:r>
              <a:rPr lang="es-CO" sz="3200" dirty="0" smtClean="0"/>
              <a:t>   </a:t>
            </a:r>
            <a:r>
              <a:rPr lang="es-CO" sz="3200" b="1" dirty="0" smtClean="0"/>
              <a:t>CUARTA </a:t>
            </a:r>
            <a:r>
              <a:rPr lang="es-CO" sz="3200" b="1" dirty="0"/>
              <a:t>PREVIA</a:t>
            </a:r>
            <a:br>
              <a:rPr lang="es-CO" sz="3200" b="1" dirty="0"/>
            </a:br>
            <a:r>
              <a:rPr lang="es-CO" sz="3200" b="1" dirty="0" smtClean="0"/>
              <a:t>   NUMEROS </a:t>
            </a:r>
            <a:r>
              <a:rPr lang="es-CO" sz="3200" b="1" dirty="0"/>
              <a:t>DE </a:t>
            </a:r>
            <a:r>
              <a:rPr lang="es-CO" sz="3200" b="1" dirty="0" smtClean="0"/>
              <a:t>PUNTO FLOTANTE </a:t>
            </a:r>
            <a:endParaRPr lang="es-CO" sz="3200" b="1" dirty="0"/>
          </a:p>
        </p:txBody>
      </p:sp>
    </p:spTree>
    <p:extLst>
      <p:ext uri="{BB962C8B-B14F-4D97-AF65-F5344CB8AC3E}">
        <p14:creationId xmlns:p14="http://schemas.microsoft.com/office/powerpoint/2010/main" val="23611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sz="1800" spc="-1" dirty="0">
                <a:solidFill>
                  <a:srgbClr val="FF0000"/>
                </a:solidFill>
                <a:latin typeface="Cambria Math"/>
                <a:ea typeface="Cambria Math"/>
              </a:rPr>
              <a:t>REPRESENTACIÓN </a:t>
            </a:r>
            <a:r>
              <a:rPr lang="es-CO" sz="1800" spc="-1" dirty="0" smtClean="0">
                <a:solidFill>
                  <a:srgbClr val="FF0000"/>
                </a:solidFill>
                <a:latin typeface="Cambria Math"/>
                <a:ea typeface="Cambria Math"/>
              </a:rPr>
              <a:t>NUMÉRICA</a:t>
            </a:r>
            <a:r>
              <a:rPr lang="es-CO" spc="-1" dirty="0" smtClean="0">
                <a:latin typeface="Arial"/>
              </a:rPr>
              <a:t/>
            </a:r>
            <a:br>
              <a:rPr lang="es-CO" spc="-1" dirty="0" smtClean="0">
                <a:latin typeface="Arial"/>
              </a:rPr>
            </a:br>
            <a:r>
              <a:rPr lang="es-CO" spc="-1" dirty="0">
                <a:latin typeface="Arial"/>
              </a:rPr>
              <a:t/>
            </a:r>
            <a:br>
              <a:rPr lang="es-CO" spc="-1" dirty="0">
                <a:latin typeface="Arial"/>
              </a:rPr>
            </a:br>
            <a:r>
              <a:rPr lang="es-CO" spc="-1" dirty="0" smtClean="0">
                <a:latin typeface="Arial"/>
              </a:rPr>
              <a:t/>
            </a:r>
            <a:br>
              <a:rPr lang="es-CO" spc="-1" dirty="0" smtClean="0">
                <a:latin typeface="Arial"/>
              </a:rPr>
            </a:br>
            <a:r>
              <a:rPr lang="es-CO" spc="-1" dirty="0">
                <a:latin typeface="Arial"/>
              </a:rPr>
              <a:t/>
            </a:r>
            <a:br>
              <a:rPr lang="es-CO" spc="-1" dirty="0">
                <a:latin typeface="Arial"/>
              </a:rPr>
            </a:br>
            <a:r>
              <a:rPr lang="es-CO" spc="-1" dirty="0" smtClean="0">
                <a:latin typeface="Arial"/>
              </a:rPr>
              <a:t/>
            </a:r>
            <a:br>
              <a:rPr lang="es-CO" spc="-1" dirty="0" smtClean="0">
                <a:latin typeface="Arial"/>
              </a:rPr>
            </a:br>
            <a:r>
              <a:rPr lang="es-CO" spc="-1" dirty="0" smtClean="0">
                <a:latin typeface="Arial"/>
              </a:rPr>
              <a:t/>
            </a:r>
            <a:br>
              <a:rPr lang="es-CO" spc="-1" dirty="0" smtClean="0">
                <a:latin typeface="Arial"/>
              </a:rPr>
            </a:br>
            <a:r>
              <a:rPr lang="es-CO" spc="-1" dirty="0">
                <a:latin typeface="Arial"/>
              </a:rPr>
              <a:t/>
            </a:r>
            <a:br>
              <a:rPr lang="es-CO" spc="-1" dirty="0">
                <a:latin typeface="Arial"/>
              </a:rPr>
            </a:br>
            <a:endParaRPr lang="es-CO" dirty="0"/>
          </a:p>
        </p:txBody>
      </p:sp>
      <p:pic>
        <p:nvPicPr>
          <p:cNvPr id="6" name="Picture 6" descr="https://4.bp.blogspot.com/-9SwOh5fs-dM/WAbnRodc2CI/AAAAAAAAMU4/Wo1M1OybiN003zHp28ec9xAPEs97TFIPQCLcB/s1600/aritmetica-del-computador-14-72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659509"/>
            <a:ext cx="6408712" cy="3456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468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sz="1800" dirty="0">
                <a:solidFill>
                  <a:srgbClr val="FF0000"/>
                </a:solidFill>
                <a:latin typeface="Arial" panose="020B0604020202020204" pitchFamily="34" charset="0"/>
                <a:cs typeface="Arial" panose="020B0604020202020204" pitchFamily="34" charset="0"/>
              </a:rPr>
              <a:t>BASE, MANTIZA Y EXPONENTE </a:t>
            </a: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endParaRPr lang="es-CO" sz="1600" dirty="0">
              <a:latin typeface="Arial" panose="020B0604020202020204" pitchFamily="34" charset="0"/>
              <a:cs typeface="Arial" panose="020B0604020202020204" pitchFamily="34" charset="0"/>
            </a:endParaRPr>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060848"/>
            <a:ext cx="6480720" cy="2448272"/>
          </a:xfrm>
          <a:prstGeom prst="rect">
            <a:avLst/>
          </a:prstGeom>
          <a:noFill/>
          <a:ln>
            <a:noFill/>
          </a:ln>
        </p:spPr>
      </p:pic>
    </p:spTree>
    <p:extLst>
      <p:ext uri="{BB962C8B-B14F-4D97-AF65-F5344CB8AC3E}">
        <p14:creationId xmlns:p14="http://schemas.microsoft.com/office/powerpoint/2010/main" val="98013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sz="1800" dirty="0" smtClean="0">
                <a:solidFill>
                  <a:srgbClr val="FF0000"/>
                </a:solidFill>
                <a:latin typeface="Arial" panose="020B0604020202020204" pitchFamily="34" charset="0"/>
                <a:cs typeface="Arial" panose="020B0604020202020204" pitchFamily="34" charset="0"/>
              </a:rPr>
              <a:t>DESBORDAMIENTO</a:t>
            </a:r>
            <a:r>
              <a:rPr lang="es-CO" dirty="0" smtClean="0"/>
              <a:t/>
            </a:r>
            <a:br>
              <a:rPr lang="es-CO" dirty="0" smtClean="0"/>
            </a:br>
            <a:r>
              <a:rPr lang="es-CO" dirty="0"/>
              <a:t/>
            </a:r>
            <a:br>
              <a:rPr lang="es-CO" dirty="0"/>
            </a:br>
            <a:r>
              <a:rPr lang="es-CO" dirty="0" smtClean="0"/>
              <a:t/>
            </a:r>
            <a:br>
              <a:rPr lang="es-CO" dirty="0" smtClean="0"/>
            </a:br>
            <a:r>
              <a:rPr lang="es-CO" dirty="0"/>
              <a:t/>
            </a:r>
            <a:br>
              <a:rPr lang="es-CO" dirty="0"/>
            </a:br>
            <a:r>
              <a:rPr lang="es-CO" dirty="0" smtClean="0"/>
              <a:t/>
            </a:r>
            <a:br>
              <a:rPr lang="es-CO" dirty="0" smtClean="0"/>
            </a:br>
            <a:r>
              <a:rPr lang="es-CO" dirty="0" smtClean="0"/>
              <a:t/>
            </a:r>
            <a:br>
              <a:rPr lang="es-CO" dirty="0" smtClean="0"/>
            </a:br>
            <a:r>
              <a:rPr lang="es-CO" dirty="0"/>
              <a:t/>
            </a:r>
            <a:br>
              <a:rPr lang="es-CO" dirty="0"/>
            </a:br>
            <a:endParaRPr lang="es-CO" dirty="0"/>
          </a:p>
        </p:txBody>
      </p:sp>
      <p:pic>
        <p:nvPicPr>
          <p:cNvPr id="4"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12776"/>
            <a:ext cx="6513527" cy="4104456"/>
          </a:xfrm>
          <a:prstGeom prst="rect">
            <a:avLst/>
          </a:prstGeom>
          <a:noFill/>
          <a:ln>
            <a:noFill/>
          </a:ln>
          <a:extLst/>
        </p:spPr>
      </p:pic>
    </p:spTree>
    <p:extLst>
      <p:ext uri="{BB962C8B-B14F-4D97-AF65-F5344CB8AC3E}">
        <p14:creationId xmlns:p14="http://schemas.microsoft.com/office/powerpoint/2010/main" val="2256527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sz="1800" dirty="0" smtClean="0">
                <a:solidFill>
                  <a:srgbClr val="FF0000"/>
                </a:solidFill>
                <a:latin typeface="Arial" panose="020B0604020202020204" pitchFamily="34" charset="0"/>
                <a:cs typeface="Arial" panose="020B0604020202020204" pitchFamily="34" charset="0"/>
              </a:rPr>
              <a:t>ESTRUCTURA FLOTANTE</a:t>
            </a: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r>
              <a:rPr lang="es-CO" sz="1600" dirty="0" smtClean="0">
                <a:latin typeface="Arial" panose="020B0604020202020204" pitchFamily="34" charset="0"/>
                <a:cs typeface="Arial" panose="020B0604020202020204" pitchFamily="34" charset="0"/>
              </a:rPr>
              <a:t/>
            </a:r>
            <a:br>
              <a:rPr lang="es-CO" sz="1600" dirty="0" smtClean="0">
                <a:latin typeface="Arial" panose="020B0604020202020204" pitchFamily="34" charset="0"/>
                <a:cs typeface="Arial" panose="020B0604020202020204" pitchFamily="34" charset="0"/>
              </a:rPr>
            </a:br>
            <a:endParaRPr lang="es-CO" sz="1600" dirty="0">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980728"/>
            <a:ext cx="5614987" cy="217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descr="Imagen relacionada"/>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429000"/>
            <a:ext cx="5542979" cy="2161540"/>
          </a:xfrm>
          <a:prstGeom prst="rect">
            <a:avLst/>
          </a:prstGeom>
          <a:noFill/>
          <a:extLst/>
        </p:spPr>
      </p:pic>
    </p:spTree>
    <p:extLst>
      <p:ext uri="{BB962C8B-B14F-4D97-AF65-F5344CB8AC3E}">
        <p14:creationId xmlns:p14="http://schemas.microsoft.com/office/powerpoint/2010/main" val="372965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CO" sz="1800" dirty="0" smtClean="0">
                <a:solidFill>
                  <a:srgbClr val="FF0000"/>
                </a:solidFill>
                <a:latin typeface="Arial" panose="020B0604020202020204" pitchFamily="34" charset="0"/>
                <a:cs typeface="Arial" panose="020B0604020202020204" pitchFamily="34" charset="0"/>
              </a:rPr>
              <a:t>TIPOS DE PRESICION FLOTANTE</a:t>
            </a:r>
            <a:br>
              <a:rPr lang="es-CO" sz="1800" dirty="0" smtClean="0">
                <a:solidFill>
                  <a:srgbClr val="FF0000"/>
                </a:solidFill>
                <a:latin typeface="Arial" panose="020B0604020202020204" pitchFamily="34" charset="0"/>
                <a:cs typeface="Arial" panose="020B0604020202020204" pitchFamily="34" charset="0"/>
              </a:rPr>
            </a:br>
            <a:r>
              <a:rPr lang="es-CO" sz="1800" dirty="0">
                <a:solidFill>
                  <a:srgbClr val="FF0000"/>
                </a:solidFill>
                <a:latin typeface="Arial" panose="020B0604020202020204" pitchFamily="34" charset="0"/>
                <a:cs typeface="Arial" panose="020B0604020202020204" pitchFamily="34" charset="0"/>
              </a:rPr>
              <a:t/>
            </a:r>
            <a:br>
              <a:rPr lang="es-CO" sz="1800" dirty="0">
                <a:solidFill>
                  <a:srgbClr val="FF0000"/>
                </a:solidFill>
                <a:latin typeface="Arial" panose="020B0604020202020204" pitchFamily="34" charset="0"/>
                <a:cs typeface="Arial" panose="020B0604020202020204" pitchFamily="34" charset="0"/>
              </a:rPr>
            </a:br>
            <a:r>
              <a:rPr lang="es-CO" sz="1800" dirty="0" smtClean="0">
                <a:solidFill>
                  <a:srgbClr val="FF0000"/>
                </a:solidFill>
                <a:latin typeface="Arial" panose="020B0604020202020204" pitchFamily="34" charset="0"/>
                <a:cs typeface="Arial" panose="020B0604020202020204" pitchFamily="34" charset="0"/>
              </a:rPr>
              <a:t/>
            </a:r>
            <a:br>
              <a:rPr lang="es-CO" sz="1800" dirty="0" smtClean="0">
                <a:solidFill>
                  <a:srgbClr val="FF0000"/>
                </a:solidFill>
                <a:latin typeface="Arial" panose="020B0604020202020204" pitchFamily="34" charset="0"/>
                <a:cs typeface="Arial" panose="020B0604020202020204" pitchFamily="34" charset="0"/>
              </a:rPr>
            </a:br>
            <a:r>
              <a:rPr lang="es-CO" sz="1800" dirty="0">
                <a:solidFill>
                  <a:srgbClr val="FF0000"/>
                </a:solidFill>
                <a:latin typeface="Arial" panose="020B0604020202020204" pitchFamily="34" charset="0"/>
                <a:cs typeface="Arial" panose="020B0604020202020204" pitchFamily="34" charset="0"/>
              </a:rPr>
              <a:t/>
            </a:r>
            <a:br>
              <a:rPr lang="es-CO" sz="1800" dirty="0">
                <a:solidFill>
                  <a:srgbClr val="FF0000"/>
                </a:solidFill>
                <a:latin typeface="Arial" panose="020B0604020202020204" pitchFamily="34" charset="0"/>
                <a:cs typeface="Arial" panose="020B0604020202020204" pitchFamily="34" charset="0"/>
              </a:rPr>
            </a:br>
            <a:r>
              <a:rPr lang="es-CO" sz="1800" dirty="0" smtClean="0">
                <a:solidFill>
                  <a:srgbClr val="FF0000"/>
                </a:solidFill>
                <a:latin typeface="Arial" panose="020B0604020202020204" pitchFamily="34" charset="0"/>
                <a:cs typeface="Arial" panose="020B0604020202020204" pitchFamily="34" charset="0"/>
              </a:rPr>
              <a:t/>
            </a:r>
            <a:br>
              <a:rPr lang="es-CO" sz="1800" dirty="0" smtClean="0">
                <a:solidFill>
                  <a:srgbClr val="FF0000"/>
                </a:solidFill>
                <a:latin typeface="Arial" panose="020B0604020202020204" pitchFamily="34" charset="0"/>
                <a:cs typeface="Arial" panose="020B0604020202020204" pitchFamily="34" charset="0"/>
              </a:rPr>
            </a:br>
            <a:r>
              <a:rPr lang="es-CO" sz="1800" dirty="0">
                <a:solidFill>
                  <a:srgbClr val="FF0000"/>
                </a:solidFill>
                <a:latin typeface="Arial" panose="020B0604020202020204" pitchFamily="34" charset="0"/>
                <a:cs typeface="Arial" panose="020B0604020202020204" pitchFamily="34" charset="0"/>
              </a:rPr>
              <a:t/>
            </a:r>
            <a:br>
              <a:rPr lang="es-CO" sz="1800" dirty="0">
                <a:solidFill>
                  <a:srgbClr val="FF0000"/>
                </a:solidFill>
                <a:latin typeface="Arial" panose="020B0604020202020204" pitchFamily="34" charset="0"/>
                <a:cs typeface="Arial" panose="020B0604020202020204" pitchFamily="34" charset="0"/>
              </a:rPr>
            </a:br>
            <a:r>
              <a:rPr lang="es-CO" sz="1800" dirty="0" smtClean="0">
                <a:solidFill>
                  <a:srgbClr val="FF0000"/>
                </a:solidFill>
                <a:latin typeface="Arial" panose="020B0604020202020204" pitchFamily="34" charset="0"/>
                <a:cs typeface="Arial" panose="020B0604020202020204" pitchFamily="34" charset="0"/>
              </a:rPr>
              <a:t/>
            </a:r>
            <a:br>
              <a:rPr lang="es-CO" sz="1800" dirty="0" smtClean="0">
                <a:solidFill>
                  <a:srgbClr val="FF0000"/>
                </a:solidFill>
                <a:latin typeface="Arial" panose="020B0604020202020204" pitchFamily="34" charset="0"/>
                <a:cs typeface="Arial" panose="020B0604020202020204" pitchFamily="34" charset="0"/>
              </a:rPr>
            </a:br>
            <a:r>
              <a:rPr lang="es-CO" sz="1800" dirty="0">
                <a:solidFill>
                  <a:srgbClr val="FF0000"/>
                </a:solidFill>
                <a:latin typeface="Arial" panose="020B0604020202020204" pitchFamily="34" charset="0"/>
                <a:cs typeface="Arial" panose="020B0604020202020204" pitchFamily="34" charset="0"/>
              </a:rPr>
              <a:t/>
            </a:r>
            <a:br>
              <a:rPr lang="es-CO" sz="1800" dirty="0">
                <a:solidFill>
                  <a:srgbClr val="FF0000"/>
                </a:solidFill>
                <a:latin typeface="Arial" panose="020B0604020202020204" pitchFamily="34" charset="0"/>
                <a:cs typeface="Arial" panose="020B0604020202020204" pitchFamily="34" charset="0"/>
              </a:rPr>
            </a:br>
            <a:r>
              <a:rPr lang="es-CO" sz="1800" dirty="0" smtClean="0">
                <a:solidFill>
                  <a:srgbClr val="FF0000"/>
                </a:solidFill>
                <a:latin typeface="Arial" panose="020B0604020202020204" pitchFamily="34" charset="0"/>
                <a:cs typeface="Arial" panose="020B0604020202020204" pitchFamily="34" charset="0"/>
              </a:rPr>
              <a:t/>
            </a:r>
            <a:br>
              <a:rPr lang="es-CO" sz="1800" dirty="0" smtClean="0">
                <a:solidFill>
                  <a:srgbClr val="FF0000"/>
                </a:solidFill>
                <a:latin typeface="Arial" panose="020B0604020202020204" pitchFamily="34" charset="0"/>
                <a:cs typeface="Arial" panose="020B0604020202020204" pitchFamily="34" charset="0"/>
              </a:rPr>
            </a:br>
            <a:r>
              <a:rPr lang="es-CO" sz="1800" dirty="0">
                <a:solidFill>
                  <a:srgbClr val="FF0000"/>
                </a:solidFill>
                <a:latin typeface="Arial" panose="020B0604020202020204" pitchFamily="34" charset="0"/>
                <a:cs typeface="Arial" panose="020B0604020202020204" pitchFamily="34" charset="0"/>
              </a:rPr>
              <a:t/>
            </a:r>
            <a:br>
              <a:rPr lang="es-CO" sz="1800" dirty="0">
                <a:solidFill>
                  <a:srgbClr val="FF0000"/>
                </a:solidFill>
                <a:latin typeface="Arial" panose="020B0604020202020204" pitchFamily="34" charset="0"/>
                <a:cs typeface="Arial" panose="020B0604020202020204" pitchFamily="34" charset="0"/>
              </a:rPr>
            </a:br>
            <a:r>
              <a:rPr lang="es-CO" sz="1800" dirty="0" smtClean="0">
                <a:solidFill>
                  <a:srgbClr val="FF0000"/>
                </a:solidFill>
                <a:latin typeface="Arial" panose="020B0604020202020204" pitchFamily="34" charset="0"/>
                <a:cs typeface="Arial" panose="020B0604020202020204" pitchFamily="34" charset="0"/>
              </a:rPr>
              <a:t/>
            </a:r>
            <a:br>
              <a:rPr lang="es-CO" sz="1800" dirty="0" smtClean="0">
                <a:solidFill>
                  <a:srgbClr val="FF0000"/>
                </a:solidFill>
                <a:latin typeface="Arial" panose="020B0604020202020204" pitchFamily="34" charset="0"/>
                <a:cs typeface="Arial" panose="020B0604020202020204" pitchFamily="34" charset="0"/>
              </a:rPr>
            </a:br>
            <a:r>
              <a:rPr lang="es-CO" sz="1800" dirty="0">
                <a:solidFill>
                  <a:srgbClr val="FF0000"/>
                </a:solidFill>
                <a:latin typeface="Arial" panose="020B0604020202020204" pitchFamily="34" charset="0"/>
                <a:cs typeface="Arial" panose="020B0604020202020204" pitchFamily="34" charset="0"/>
              </a:rPr>
              <a:t/>
            </a:r>
            <a:br>
              <a:rPr lang="es-CO" sz="1800" dirty="0">
                <a:solidFill>
                  <a:srgbClr val="FF0000"/>
                </a:solidFill>
                <a:latin typeface="Arial" panose="020B0604020202020204" pitchFamily="34" charset="0"/>
                <a:cs typeface="Arial" panose="020B0604020202020204" pitchFamily="34" charset="0"/>
              </a:rPr>
            </a:br>
            <a:r>
              <a:rPr lang="es-CO" sz="1800" dirty="0" smtClean="0">
                <a:solidFill>
                  <a:srgbClr val="FF0000"/>
                </a:solidFill>
                <a:latin typeface="Arial" panose="020B0604020202020204" pitchFamily="34" charset="0"/>
                <a:cs typeface="Arial" panose="020B0604020202020204" pitchFamily="34" charset="0"/>
              </a:rPr>
              <a:t/>
            </a:r>
            <a:br>
              <a:rPr lang="es-CO" sz="1800" dirty="0" smtClean="0">
                <a:solidFill>
                  <a:srgbClr val="FF0000"/>
                </a:solidFill>
                <a:latin typeface="Arial" panose="020B0604020202020204" pitchFamily="34" charset="0"/>
                <a:cs typeface="Arial" panose="020B0604020202020204" pitchFamily="34" charset="0"/>
              </a:rPr>
            </a:br>
            <a:r>
              <a:rPr lang="es-CO" sz="1800" dirty="0">
                <a:solidFill>
                  <a:srgbClr val="FF0000"/>
                </a:solidFill>
                <a:latin typeface="Arial" panose="020B0604020202020204" pitchFamily="34" charset="0"/>
                <a:cs typeface="Arial" panose="020B0604020202020204" pitchFamily="34" charset="0"/>
              </a:rPr>
              <a:t/>
            </a:r>
            <a:br>
              <a:rPr lang="es-CO" sz="1800" dirty="0">
                <a:solidFill>
                  <a:srgbClr val="FF0000"/>
                </a:solidFill>
                <a:latin typeface="Arial" panose="020B0604020202020204" pitchFamily="34" charset="0"/>
                <a:cs typeface="Arial" panose="020B0604020202020204" pitchFamily="34" charset="0"/>
              </a:rPr>
            </a:br>
            <a:r>
              <a:rPr lang="es-CO" sz="1800" dirty="0" smtClean="0">
                <a:solidFill>
                  <a:srgbClr val="FF0000"/>
                </a:solidFill>
                <a:latin typeface="Arial" panose="020B0604020202020204" pitchFamily="34" charset="0"/>
                <a:cs typeface="Arial" panose="020B0604020202020204" pitchFamily="34" charset="0"/>
              </a:rPr>
              <a:t/>
            </a:r>
            <a:br>
              <a:rPr lang="es-CO" sz="1800" dirty="0" smtClean="0">
                <a:solidFill>
                  <a:srgbClr val="FF0000"/>
                </a:solidFill>
                <a:latin typeface="Arial" panose="020B0604020202020204" pitchFamily="34" charset="0"/>
                <a:cs typeface="Arial" panose="020B0604020202020204" pitchFamily="34" charset="0"/>
              </a:rPr>
            </a:br>
            <a:r>
              <a:rPr lang="es-CO" sz="1800" dirty="0">
                <a:solidFill>
                  <a:srgbClr val="FF0000"/>
                </a:solidFill>
                <a:latin typeface="Arial" panose="020B0604020202020204" pitchFamily="34" charset="0"/>
                <a:cs typeface="Arial" panose="020B0604020202020204" pitchFamily="34" charset="0"/>
              </a:rPr>
              <a:t/>
            </a:r>
            <a:br>
              <a:rPr lang="es-CO" sz="1800" dirty="0">
                <a:solidFill>
                  <a:srgbClr val="FF0000"/>
                </a:solidFill>
                <a:latin typeface="Arial" panose="020B0604020202020204" pitchFamily="34" charset="0"/>
                <a:cs typeface="Arial" panose="020B0604020202020204" pitchFamily="34" charset="0"/>
              </a:rPr>
            </a:br>
            <a:r>
              <a:rPr lang="es-CO" sz="1800" dirty="0" smtClean="0">
                <a:solidFill>
                  <a:srgbClr val="FF0000"/>
                </a:solidFill>
                <a:latin typeface="Arial" panose="020B0604020202020204" pitchFamily="34" charset="0"/>
                <a:cs typeface="Arial" panose="020B0604020202020204" pitchFamily="34" charset="0"/>
              </a:rPr>
              <a:t/>
            </a:r>
            <a:br>
              <a:rPr lang="es-CO" sz="1800" dirty="0" smtClean="0">
                <a:solidFill>
                  <a:srgbClr val="FF0000"/>
                </a:solidFill>
                <a:latin typeface="Arial" panose="020B0604020202020204" pitchFamily="34" charset="0"/>
                <a:cs typeface="Arial" panose="020B0604020202020204" pitchFamily="34" charset="0"/>
              </a:rPr>
            </a:br>
            <a:r>
              <a:rPr lang="es-CO" sz="1800" dirty="0">
                <a:solidFill>
                  <a:srgbClr val="FF0000"/>
                </a:solidFill>
                <a:latin typeface="Arial" panose="020B0604020202020204" pitchFamily="34" charset="0"/>
                <a:cs typeface="Arial" panose="020B0604020202020204" pitchFamily="34" charset="0"/>
              </a:rPr>
              <a:t/>
            </a:r>
            <a:br>
              <a:rPr lang="es-CO" sz="1800" dirty="0">
                <a:solidFill>
                  <a:srgbClr val="FF0000"/>
                </a:solidFill>
                <a:latin typeface="Arial" panose="020B0604020202020204" pitchFamily="34" charset="0"/>
                <a:cs typeface="Arial" panose="020B0604020202020204" pitchFamily="34" charset="0"/>
              </a:rPr>
            </a:br>
            <a:r>
              <a:rPr lang="es-CO" sz="1800" dirty="0" smtClean="0">
                <a:solidFill>
                  <a:srgbClr val="FF0000"/>
                </a:solidFill>
                <a:latin typeface="Arial" panose="020B0604020202020204" pitchFamily="34" charset="0"/>
                <a:cs typeface="Arial" panose="020B0604020202020204" pitchFamily="34" charset="0"/>
              </a:rPr>
              <a:t/>
            </a:r>
            <a:br>
              <a:rPr lang="es-CO" sz="1800" dirty="0" smtClean="0">
                <a:solidFill>
                  <a:srgbClr val="FF0000"/>
                </a:solidFill>
                <a:latin typeface="Arial" panose="020B0604020202020204" pitchFamily="34" charset="0"/>
                <a:cs typeface="Arial" panose="020B0604020202020204" pitchFamily="34" charset="0"/>
              </a:rPr>
            </a:br>
            <a:r>
              <a:rPr lang="es-CO" sz="1800" dirty="0">
                <a:solidFill>
                  <a:srgbClr val="FF0000"/>
                </a:solidFill>
                <a:latin typeface="Arial" panose="020B0604020202020204" pitchFamily="34" charset="0"/>
                <a:cs typeface="Arial" panose="020B0604020202020204" pitchFamily="34" charset="0"/>
              </a:rPr>
              <a:t/>
            </a:r>
            <a:br>
              <a:rPr lang="es-CO" sz="1800" dirty="0">
                <a:solidFill>
                  <a:srgbClr val="FF0000"/>
                </a:solidFill>
                <a:latin typeface="Arial" panose="020B0604020202020204" pitchFamily="34" charset="0"/>
                <a:cs typeface="Arial" panose="020B0604020202020204" pitchFamily="34" charset="0"/>
              </a:rPr>
            </a:br>
            <a:r>
              <a:rPr lang="es-CO" sz="1800" dirty="0" smtClean="0">
                <a:solidFill>
                  <a:srgbClr val="FF0000"/>
                </a:solidFill>
                <a:latin typeface="Arial" panose="020B0604020202020204" pitchFamily="34" charset="0"/>
                <a:cs typeface="Arial" panose="020B0604020202020204" pitchFamily="34" charset="0"/>
              </a:rPr>
              <a:t/>
            </a:r>
            <a:br>
              <a:rPr lang="es-CO" sz="1800" dirty="0" smtClean="0">
                <a:solidFill>
                  <a:srgbClr val="FF0000"/>
                </a:solidFill>
                <a:latin typeface="Arial" panose="020B0604020202020204" pitchFamily="34" charset="0"/>
                <a:cs typeface="Arial" panose="020B0604020202020204" pitchFamily="34" charset="0"/>
              </a:rPr>
            </a:br>
            <a:r>
              <a:rPr lang="es-CO" sz="1800" dirty="0">
                <a:solidFill>
                  <a:srgbClr val="FF0000"/>
                </a:solidFill>
                <a:latin typeface="Arial" panose="020B0604020202020204" pitchFamily="34" charset="0"/>
                <a:cs typeface="Arial" panose="020B0604020202020204" pitchFamily="34" charset="0"/>
              </a:rPr>
              <a:t/>
            </a:r>
            <a:br>
              <a:rPr lang="es-CO" sz="1800" dirty="0">
                <a:solidFill>
                  <a:srgbClr val="FF0000"/>
                </a:solidFill>
                <a:latin typeface="Arial" panose="020B0604020202020204" pitchFamily="34" charset="0"/>
                <a:cs typeface="Arial" panose="020B0604020202020204" pitchFamily="34" charset="0"/>
              </a:rPr>
            </a:br>
            <a:endParaRPr lang="es-CO" sz="1800" dirty="0">
              <a:solidFill>
                <a:srgbClr val="FF0000"/>
              </a:solidFill>
              <a:latin typeface="Arial" panose="020B0604020202020204" pitchFamily="34" charset="0"/>
              <a:cs typeface="Arial" panose="020B0604020202020204" pitchFamily="34" charset="0"/>
            </a:endParaRPr>
          </a:p>
        </p:txBody>
      </p:sp>
      <p:pic>
        <p:nvPicPr>
          <p:cNvPr id="4" name="Picture 2" descr="https://www.researchgate.net/profile/Sotero_Ordones_Nogales/publication/317225784/figure/fig1/AS:670709416210439@1536920994315/Figura-23-Modelo-para-representacion-de-numeros-en-punto-flotante-IEEE-754.ppm"/>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12776"/>
            <a:ext cx="6552728" cy="3888432"/>
          </a:xfrm>
          <a:prstGeom prst="rect">
            <a:avLst/>
          </a:prstGeom>
          <a:noFill/>
          <a:extLst/>
        </p:spPr>
      </p:pic>
    </p:spTree>
    <p:extLst>
      <p:ext uri="{BB962C8B-B14F-4D97-AF65-F5344CB8AC3E}">
        <p14:creationId xmlns:p14="http://schemas.microsoft.com/office/powerpoint/2010/main" val="188820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685800"/>
            <a:ext cx="7543800" cy="5119464"/>
          </a:xfrm>
        </p:spPr>
        <p:txBody>
          <a:bodyPr/>
          <a:lstStyle/>
          <a:p>
            <a:pPr marL="0" indent="0">
              <a:buNone/>
            </a:pPr>
            <a:r>
              <a:rPr lang="es-CO" sz="1600" dirty="0">
                <a:hlinkClick r:id="rId2"/>
              </a:rPr>
              <a:t>https://repl.it/@</a:t>
            </a:r>
            <a:r>
              <a:rPr lang="es-CO" sz="1600" dirty="0" smtClean="0">
                <a:hlinkClick r:id="rId2"/>
              </a:rPr>
              <a:t>FernandoMesa/arrays01#index.html</a:t>
            </a:r>
            <a:r>
              <a:rPr lang="es-CO" sz="1600" dirty="0" smtClean="0"/>
              <a:t> </a:t>
            </a:r>
            <a:endParaRPr lang="es-CO" sz="1600" dirty="0"/>
          </a:p>
          <a:p>
            <a:pPr marL="0" indent="0">
              <a:buNone/>
            </a:pPr>
            <a:r>
              <a:rPr lang="es-CO" sz="1600" dirty="0">
                <a:hlinkClick r:id="rId3"/>
              </a:rPr>
              <a:t>https://repl.it/@</a:t>
            </a:r>
            <a:r>
              <a:rPr lang="es-CO" sz="1600" dirty="0" smtClean="0">
                <a:hlinkClick r:id="rId3"/>
              </a:rPr>
              <a:t>FernandoMesa/ARRAY02#index.html</a:t>
            </a:r>
            <a:r>
              <a:rPr lang="es-CO" sz="1600" dirty="0" smtClean="0"/>
              <a:t> </a:t>
            </a:r>
          </a:p>
          <a:p>
            <a:pPr marL="0" indent="0">
              <a:buNone/>
            </a:pPr>
            <a:r>
              <a:rPr lang="es-CO" sz="1600" dirty="0">
                <a:hlinkClick r:id="rId4"/>
              </a:rPr>
              <a:t>https://repl.it/@</a:t>
            </a:r>
            <a:r>
              <a:rPr lang="es-CO" sz="1600" dirty="0" smtClean="0">
                <a:hlinkClick r:id="rId4"/>
              </a:rPr>
              <a:t>FernandoMesa/mapa-de-calor-01#index.html</a:t>
            </a:r>
            <a:r>
              <a:rPr lang="es-CO" sz="1600" dirty="0" smtClean="0"/>
              <a:t> </a:t>
            </a:r>
            <a:endParaRPr lang="es-CO" sz="1600" dirty="0"/>
          </a:p>
          <a:p>
            <a:pPr marL="0" indent="0">
              <a:buNone/>
            </a:pPr>
            <a:r>
              <a:rPr lang="es-CO" sz="1600" dirty="0">
                <a:hlinkClick r:id="rId5"/>
              </a:rPr>
              <a:t>https://repl.it/@</a:t>
            </a:r>
            <a:r>
              <a:rPr lang="es-CO" sz="1600" dirty="0" smtClean="0">
                <a:hlinkClick r:id="rId5"/>
              </a:rPr>
              <a:t>FernandoMesa/mapa-de-calor#index.html</a:t>
            </a:r>
            <a:endParaRPr lang="es-CO" sz="1600" dirty="0" smtClean="0"/>
          </a:p>
          <a:p>
            <a:pPr marL="0" indent="0">
              <a:buNone/>
            </a:pPr>
            <a:r>
              <a:rPr lang="es-CO" sz="1600" dirty="0">
                <a:hlinkClick r:id="rId6"/>
              </a:rPr>
              <a:t>https://repl.it/@</a:t>
            </a:r>
            <a:r>
              <a:rPr lang="es-CO" sz="1600" dirty="0" smtClean="0">
                <a:hlinkClick r:id="rId6"/>
              </a:rPr>
              <a:t>FernandoMesa/combinaciones-sin-repeticion#index.html</a:t>
            </a:r>
            <a:r>
              <a:rPr lang="es-CO" sz="1600" dirty="0" smtClean="0"/>
              <a:t> </a:t>
            </a:r>
            <a:endParaRPr lang="es-CO" sz="1600" dirty="0"/>
          </a:p>
          <a:p>
            <a:pPr marL="0" indent="0">
              <a:buNone/>
            </a:pPr>
            <a:r>
              <a:rPr lang="es-CO" sz="1600" dirty="0">
                <a:hlinkClick r:id="rId7"/>
              </a:rPr>
              <a:t>https://repl.it/@</a:t>
            </a:r>
            <a:r>
              <a:rPr lang="es-CO" sz="1600" dirty="0" smtClean="0">
                <a:hlinkClick r:id="rId7"/>
              </a:rPr>
              <a:t>FernandoMesa/combinacion-con-repeticion#index.html</a:t>
            </a:r>
            <a:r>
              <a:rPr lang="es-CO" sz="1600" dirty="0" smtClean="0"/>
              <a:t> </a:t>
            </a:r>
          </a:p>
          <a:p>
            <a:pPr marL="0" indent="0">
              <a:buNone/>
            </a:pPr>
            <a:r>
              <a:rPr lang="es-CO" sz="1600" dirty="0">
                <a:hlinkClick r:id="rId8"/>
              </a:rPr>
              <a:t>https://repl.it/@</a:t>
            </a:r>
            <a:r>
              <a:rPr lang="es-CO" sz="1600" dirty="0" smtClean="0">
                <a:hlinkClick r:id="rId8"/>
              </a:rPr>
              <a:t>FernandoMesa/combinaciones-variante-sin-rep#index.html</a:t>
            </a:r>
            <a:r>
              <a:rPr lang="es-CO" sz="1600" dirty="0" smtClean="0"/>
              <a:t> </a:t>
            </a:r>
            <a:endParaRPr lang="es-CO" sz="1600" dirty="0"/>
          </a:p>
          <a:p>
            <a:pPr marL="0" indent="0">
              <a:buNone/>
            </a:pPr>
            <a:r>
              <a:rPr lang="es-CO" sz="1600" dirty="0">
                <a:hlinkClick r:id="rId9"/>
              </a:rPr>
              <a:t>https://repl.it/@</a:t>
            </a:r>
            <a:r>
              <a:rPr lang="es-CO" sz="1600" dirty="0" smtClean="0">
                <a:hlinkClick r:id="rId9"/>
              </a:rPr>
              <a:t>guapachajorge6/Combinaciones-con-repeticion-oculto#script.js</a:t>
            </a:r>
            <a:r>
              <a:rPr lang="es-CO" sz="1600" dirty="0" smtClean="0"/>
              <a:t> </a:t>
            </a:r>
          </a:p>
          <a:p>
            <a:pPr marL="0" indent="0">
              <a:buNone/>
            </a:pPr>
            <a:r>
              <a:rPr lang="es-CO" sz="1600" dirty="0">
                <a:hlinkClick r:id="rId10"/>
              </a:rPr>
              <a:t>https://repl.it/@</a:t>
            </a:r>
            <a:r>
              <a:rPr lang="es-CO" sz="1600" dirty="0" smtClean="0">
                <a:hlinkClick r:id="rId10"/>
              </a:rPr>
              <a:t>FernandoMesa/OfficialLightcoralInfo#index.html</a:t>
            </a:r>
            <a:r>
              <a:rPr lang="es-CO" sz="1600" dirty="0" smtClean="0"/>
              <a:t> </a:t>
            </a:r>
          </a:p>
          <a:p>
            <a:pPr marL="0" indent="0">
              <a:buNone/>
            </a:pPr>
            <a:r>
              <a:rPr lang="es-CO" sz="1600" dirty="0">
                <a:hlinkClick r:id="rId11"/>
              </a:rPr>
              <a:t>https://repl.it/@</a:t>
            </a:r>
            <a:r>
              <a:rPr lang="es-CO" sz="1600" dirty="0" smtClean="0">
                <a:hlinkClick r:id="rId11"/>
              </a:rPr>
              <a:t>FernandoMesa/calculo-de-series-1#index.html</a:t>
            </a:r>
            <a:r>
              <a:rPr lang="es-CO" sz="1600" dirty="0" smtClean="0"/>
              <a:t> </a:t>
            </a:r>
            <a:endParaRPr lang="es-CO" sz="1600" dirty="0"/>
          </a:p>
          <a:p>
            <a:pPr marL="0" indent="0">
              <a:buNone/>
            </a:pPr>
            <a:r>
              <a:rPr lang="es-CO" sz="1600" dirty="0">
                <a:hlinkClick r:id="rId12"/>
              </a:rPr>
              <a:t>https://repl.it/@</a:t>
            </a:r>
            <a:r>
              <a:rPr lang="es-CO" sz="1600" dirty="0" smtClean="0">
                <a:hlinkClick r:id="rId12"/>
              </a:rPr>
              <a:t>FernandoMesa/calculo-de-serie-2#index.html</a:t>
            </a:r>
            <a:r>
              <a:rPr lang="es-CO" sz="1600" dirty="0" smtClean="0"/>
              <a:t> </a:t>
            </a:r>
            <a:endParaRPr lang="es-CO" sz="1600" dirty="0"/>
          </a:p>
          <a:p>
            <a:pPr marL="0" indent="0">
              <a:buNone/>
            </a:pPr>
            <a:r>
              <a:rPr lang="es-CO" sz="1600" dirty="0">
                <a:hlinkClick r:id="rId13"/>
              </a:rPr>
              <a:t>https://repl.it/@</a:t>
            </a:r>
            <a:r>
              <a:rPr lang="es-CO" sz="1600" dirty="0" smtClean="0">
                <a:hlinkClick r:id="rId13"/>
              </a:rPr>
              <a:t>FernandoMesa/calculo-de-series-3#index.html</a:t>
            </a:r>
            <a:r>
              <a:rPr lang="es-CO" sz="1600" dirty="0" smtClean="0"/>
              <a:t> </a:t>
            </a:r>
            <a:endParaRPr lang="es-CO" sz="1600" dirty="0"/>
          </a:p>
          <a:p>
            <a:pPr marL="0" indent="0">
              <a:buNone/>
            </a:pPr>
            <a:r>
              <a:rPr lang="es-CO" sz="1600" dirty="0">
                <a:hlinkClick r:id="rId14"/>
              </a:rPr>
              <a:t>https://repl.it/@</a:t>
            </a:r>
            <a:r>
              <a:rPr lang="es-CO" sz="1600" dirty="0" smtClean="0">
                <a:hlinkClick r:id="rId14"/>
              </a:rPr>
              <a:t>FernandoMesa/calculo-de-series-4#index.html</a:t>
            </a:r>
            <a:r>
              <a:rPr lang="es-CO" sz="1600" dirty="0" smtClean="0"/>
              <a:t> </a:t>
            </a:r>
            <a:endParaRPr lang="es-CO" sz="1600" dirty="0"/>
          </a:p>
          <a:p>
            <a:pPr marL="0" indent="0">
              <a:buNone/>
            </a:pPr>
            <a:endParaRPr lang="es-CO" sz="1600" dirty="0"/>
          </a:p>
          <a:p>
            <a:pPr marL="0" indent="0">
              <a:buNone/>
            </a:pPr>
            <a:r>
              <a:rPr lang="es-CO" dirty="0" smtClean="0"/>
              <a:t> </a:t>
            </a:r>
            <a:endParaRPr lang="es-CO" dirty="0"/>
          </a:p>
          <a:p>
            <a:endParaRPr lang="es-CO" dirty="0"/>
          </a:p>
        </p:txBody>
      </p:sp>
    </p:spTree>
    <p:extLst>
      <p:ext uri="{BB962C8B-B14F-4D97-AF65-F5344CB8AC3E}">
        <p14:creationId xmlns:p14="http://schemas.microsoft.com/office/powerpoint/2010/main" val="1480148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260648"/>
            <a:ext cx="6781800" cy="1800200"/>
          </a:xfrm>
        </p:spPr>
        <p:txBody>
          <a:bodyPr>
            <a:normAutofit fontScale="90000"/>
          </a:bodyPr>
          <a:lstStyle/>
          <a:p>
            <a:r>
              <a:rPr lang="es-CO" sz="1400" dirty="0" smtClean="0"/>
              <a:t/>
            </a:r>
            <a:br>
              <a:rPr lang="es-CO" sz="1400" dirty="0" smtClean="0"/>
            </a:br>
            <a:r>
              <a:rPr lang="es-CO" sz="1400" dirty="0" smtClean="0"/>
              <a:t/>
            </a:r>
            <a:br>
              <a:rPr lang="es-CO" sz="1400" dirty="0" smtClean="0"/>
            </a:br>
            <a:r>
              <a:rPr lang="es-CO" sz="1400" dirty="0"/>
              <a:t/>
            </a:r>
            <a:br>
              <a:rPr lang="es-CO" sz="1400" dirty="0"/>
            </a:br>
            <a:r>
              <a:rPr lang="es-CO" sz="1400" dirty="0" smtClean="0"/>
              <a:t/>
            </a:r>
            <a:br>
              <a:rPr lang="es-CO" sz="1400" dirty="0" smtClean="0"/>
            </a:br>
            <a:r>
              <a:rPr lang="es-CO" sz="1400" dirty="0"/>
              <a:t/>
            </a:r>
            <a:br>
              <a:rPr lang="es-CO" sz="1400" dirty="0"/>
            </a:br>
            <a:r>
              <a:rPr lang="es-CO" sz="1400" dirty="0" smtClean="0"/>
              <a:t/>
            </a:r>
            <a:br>
              <a:rPr lang="es-CO" sz="1400" dirty="0" smtClean="0"/>
            </a:br>
            <a:r>
              <a:rPr lang="es-CO" sz="1400" dirty="0"/>
              <a:t/>
            </a:r>
            <a:br>
              <a:rPr lang="es-CO" sz="1400" dirty="0"/>
            </a:br>
            <a:r>
              <a:rPr lang="es-CO" sz="1400" dirty="0" smtClean="0"/>
              <a:t/>
            </a:r>
            <a:br>
              <a:rPr lang="es-CO" sz="1400" dirty="0" smtClean="0"/>
            </a:br>
            <a:r>
              <a:rPr lang="es-CO" sz="1400" dirty="0"/>
              <a:t/>
            </a:r>
            <a:br>
              <a:rPr lang="es-CO" sz="1400" dirty="0"/>
            </a:br>
            <a:r>
              <a:rPr lang="es-CO" sz="1400" dirty="0" smtClean="0"/>
              <a:t/>
            </a:r>
            <a:br>
              <a:rPr lang="es-CO" sz="1400" dirty="0" smtClean="0"/>
            </a:br>
            <a:r>
              <a:rPr lang="es-CO" sz="1400" dirty="0"/>
              <a:t/>
            </a:r>
            <a:br>
              <a:rPr lang="es-CO" sz="1400" dirty="0"/>
            </a:br>
            <a:r>
              <a:rPr lang="es-CO" sz="1400" dirty="0" smtClean="0"/>
              <a:t/>
            </a:r>
            <a:br>
              <a:rPr lang="es-CO" sz="1400" dirty="0" smtClean="0"/>
            </a:br>
            <a:r>
              <a:rPr lang="es-CO" sz="1400" dirty="0"/>
              <a:t/>
            </a:r>
            <a:br>
              <a:rPr lang="es-CO" sz="1400" dirty="0"/>
            </a:br>
            <a:r>
              <a:rPr lang="es-CO" sz="1800" dirty="0" smtClean="0">
                <a:solidFill>
                  <a:srgbClr val="FF0000"/>
                </a:solidFill>
                <a:latin typeface="Arial" panose="020B0604020202020204" pitchFamily="34" charset="0"/>
                <a:cs typeface="Arial" panose="020B0604020202020204" pitchFamily="34" charset="0"/>
              </a:rPr>
              <a:t>QUE ES UN  ARRAY:</a:t>
            </a:r>
            <a:r>
              <a:rPr lang="es-CO" sz="1800" dirty="0" smtClean="0">
                <a:solidFill>
                  <a:srgbClr val="FF0000"/>
                </a:solidFill>
              </a:rPr>
              <a:t/>
            </a:r>
            <a:br>
              <a:rPr lang="es-CO" sz="1800" dirty="0" smtClean="0">
                <a:solidFill>
                  <a:srgbClr val="FF0000"/>
                </a:solidFill>
              </a:rPr>
            </a:br>
            <a:r>
              <a:rPr lang="es-CO" sz="1600" dirty="0" smtClean="0">
                <a:latin typeface="Arial" panose="020B0604020202020204" pitchFamily="34" charset="0"/>
                <a:cs typeface="Arial" panose="020B0604020202020204" pitchFamily="34" charset="0"/>
              </a:rPr>
              <a:t>Un </a:t>
            </a:r>
            <a:r>
              <a:rPr lang="es-CO" sz="1600" dirty="0">
                <a:latin typeface="Arial" panose="020B0604020202020204" pitchFamily="34" charset="0"/>
                <a:cs typeface="Arial" panose="020B0604020202020204" pitchFamily="34" charset="0"/>
              </a:rPr>
              <a:t>array, es un tipo de dato estructurado que permite almacenar un conjunto de datos homogéneo, es decir, todos ellos del mismo tipo y relacionados. Cada uno de los elementos que componen un vector puede ser de tipo simple como caracteres, entero o real, o de tipo compuesto o estructurado como son vectores, estructuras, listas...</a:t>
            </a:r>
            <a:r>
              <a:rPr lang="es-CO" sz="1200" dirty="0">
                <a:latin typeface="Arial" panose="020B0604020202020204" pitchFamily="34" charset="0"/>
                <a:cs typeface="Arial" panose="020B0604020202020204" pitchFamily="34" charset="0"/>
              </a:rPr>
              <a:t/>
            </a:r>
            <a:br>
              <a:rPr lang="es-CO" sz="1200" dirty="0">
                <a:latin typeface="Arial" panose="020B0604020202020204" pitchFamily="34" charset="0"/>
                <a:cs typeface="Arial" panose="020B0604020202020204" pitchFamily="34" charset="0"/>
              </a:rPr>
            </a:br>
            <a:endParaRPr lang="es-CO" sz="1200" dirty="0">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420889"/>
            <a:ext cx="7056784"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082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620688"/>
            <a:ext cx="6781800" cy="2088232"/>
          </a:xfrm>
        </p:spPr>
        <p:txBody>
          <a:bodyPr>
            <a:normAutofit fontScale="90000"/>
          </a:bodyPr>
          <a:lstStyle/>
          <a:p>
            <a:r>
              <a:rPr lang="es-CO" sz="1800" b="1" dirty="0" smtClean="0">
                <a:solidFill>
                  <a:srgbClr val="FF0000"/>
                </a:solidFill>
                <a:latin typeface="Arial" panose="020B0604020202020204" pitchFamily="34" charset="0"/>
                <a:cs typeface="Arial" panose="020B0604020202020204" pitchFamily="34" charset="0"/>
              </a:rPr>
              <a:t>ARRAY UNIDIMENCIONALES</a:t>
            </a:r>
            <a:r>
              <a:rPr lang="es-CO" sz="1800" dirty="0" smtClean="0">
                <a:latin typeface="Arial" panose="020B0604020202020204" pitchFamily="34" charset="0"/>
                <a:cs typeface="Arial" panose="020B0604020202020204" pitchFamily="34" charset="0"/>
              </a:rPr>
              <a:t>:</a:t>
            </a:r>
            <a:r>
              <a:rPr lang="es-CO" sz="1200" dirty="0" smtClean="0">
                <a:latin typeface="Arial" panose="020B0604020202020204" pitchFamily="34" charset="0"/>
                <a:cs typeface="Arial" panose="020B0604020202020204" pitchFamily="34" charset="0"/>
              </a:rPr>
              <a:t/>
            </a:r>
            <a:br>
              <a:rPr lang="es-CO" sz="1200" dirty="0" smtClean="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También son llamados Arrays unidimensionales y lo podríamos definir como un conjunto de variables del mimo tipo y tamaño que ocupan posiciones consecutivas en la memoria del ordenador. El tamaño en memoria que ocupa un array es siempre fijo y no puede variar. Para calcular el tamaño en memoria que puede ocuparnos un array solo tenemos que multiplicar el número de elementos de nuestro array por el tamaño en bytes del tipo de este. Es decir aplicaremos la siguiente fórmula</a:t>
            </a:r>
            <a:r>
              <a:rPr lang="es-CO" sz="1600" dirty="0" smtClean="0">
                <a:latin typeface="Arial" panose="020B0604020202020204" pitchFamily="34" charset="0"/>
                <a:cs typeface="Arial" panose="020B0604020202020204" pitchFamily="34" charset="0"/>
              </a:rPr>
              <a:t>:</a:t>
            </a:r>
            <a:r>
              <a:rPr lang="es-CO" sz="1600" dirty="0">
                <a:latin typeface="Arial" panose="020B0604020202020204" pitchFamily="34" charset="0"/>
                <a:cs typeface="Arial" panose="020B0604020202020204" pitchFamily="34" charset="0"/>
              </a:rPr>
              <a:t/>
            </a:r>
            <a:br>
              <a:rPr lang="es-CO" sz="1600" dirty="0">
                <a:latin typeface="Arial" panose="020B0604020202020204" pitchFamily="34" charset="0"/>
                <a:cs typeface="Arial" panose="020B0604020202020204" pitchFamily="34" charset="0"/>
              </a:rPr>
            </a:br>
            <a:endParaRPr lang="es-CO" sz="16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780928"/>
            <a:ext cx="6624736"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8144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476672"/>
            <a:ext cx="6781800" cy="2736304"/>
          </a:xfrm>
        </p:spPr>
        <p:txBody>
          <a:bodyPr>
            <a:normAutofit fontScale="90000"/>
          </a:bodyPr>
          <a:lstStyle/>
          <a:p>
            <a:r>
              <a:rPr lang="es-CO" sz="1800" b="1" dirty="0" smtClean="0">
                <a:solidFill>
                  <a:srgbClr val="FF0000"/>
                </a:solidFill>
                <a:latin typeface="Arial" panose="020B0604020202020204" pitchFamily="34" charset="0"/>
                <a:cs typeface="Arial" panose="020B0604020202020204" pitchFamily="34" charset="0"/>
              </a:rPr>
              <a:t>ARRAYS BIDIMENCIONALES</a:t>
            </a:r>
            <a:r>
              <a:rPr lang="es-CO" sz="1600" dirty="0" smtClean="0"/>
              <a:t/>
            </a:r>
            <a:br>
              <a:rPr lang="es-CO" sz="1600" dirty="0" smtClean="0"/>
            </a:br>
            <a:r>
              <a:rPr lang="es-CO" sz="1600" dirty="0"/>
              <a:t/>
            </a:r>
            <a:br>
              <a:rPr lang="es-CO" sz="1600" dirty="0"/>
            </a:br>
            <a:r>
              <a:rPr lang="es-CO" sz="1600" dirty="0">
                <a:latin typeface="Arial" panose="020B0604020202020204" pitchFamily="34" charset="0"/>
                <a:cs typeface="Arial" panose="020B0604020202020204" pitchFamily="34" charset="0"/>
              </a:rPr>
              <a:t>Un array bidimensional (también llamado tabla o matriz) es un array con dos índices. Al igual que los vectores deben ser ordinales. Se declaran de igual manera que los Arrays de una dimensión.</a:t>
            </a:r>
            <a:br>
              <a:rPr lang="es-CO" sz="1600" dirty="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Un array bidimensional recoge valores de una tabla de doble entrada. Cada uno de los elementos se identifica y se asigna mediante una variable ($nombre) seguida de dos ([]) que contienen los índices del array. Los índices puede ser escalares -equivaldrían al número de fila y columna que la celda ocuparía en la tabla, o puede ser asociativo que equivaldría en alguna medida a usar como índices los nombres de la fila y de la columna</a:t>
            </a:r>
            <a:br>
              <a:rPr lang="es-CO" sz="1600" dirty="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Un array bidimensional (tabla o matriz) es un array con dos índices, al igual que </a:t>
            </a:r>
            <a:r>
              <a:rPr lang="es-CO" sz="1600" dirty="0" smtClean="0">
                <a:latin typeface="Arial" panose="020B0604020202020204" pitchFamily="34" charset="0"/>
                <a:cs typeface="Arial" panose="020B0604020202020204" pitchFamily="34" charset="0"/>
              </a:rPr>
              <a:t>los vectores </a:t>
            </a:r>
            <a:r>
              <a:rPr lang="es-CO" sz="1600" dirty="0">
                <a:latin typeface="Arial" panose="020B0604020202020204" pitchFamily="34" charset="0"/>
                <a:cs typeface="Arial" panose="020B0604020202020204" pitchFamily="34" charset="0"/>
              </a:rPr>
              <a:t>que deben ser ordinales o tipo subrango</a:t>
            </a:r>
            <a:r>
              <a:rPr lang="es-CO" sz="1600" dirty="0" smtClean="0">
                <a:latin typeface="Arial" panose="020B0604020202020204" pitchFamily="34" charset="0"/>
                <a:cs typeface="Arial" panose="020B0604020202020204" pitchFamily="34" charset="0"/>
              </a:rPr>
              <a:t>.</a:t>
            </a:r>
            <a:endParaRPr lang="es-CO"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284983"/>
            <a:ext cx="4392488" cy="256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476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908720"/>
            <a:ext cx="6781800" cy="2232248"/>
          </a:xfrm>
        </p:spPr>
        <p:txBody>
          <a:bodyPr>
            <a:normAutofit fontScale="90000"/>
          </a:bodyPr>
          <a:lstStyle/>
          <a:p>
            <a:r>
              <a:rPr lang="es-CO" sz="1800" b="1" dirty="0" smtClean="0">
                <a:solidFill>
                  <a:srgbClr val="FF0000"/>
                </a:solidFill>
                <a:latin typeface="Arial" panose="020B0604020202020204" pitchFamily="34" charset="0"/>
                <a:cs typeface="Arial" panose="020B0604020202020204" pitchFamily="34" charset="0"/>
              </a:rPr>
              <a:t>EJEMPLO</a:t>
            </a:r>
            <a:r>
              <a:rPr lang="es-CO" sz="1600" dirty="0" smtClean="0">
                <a:solidFill>
                  <a:srgbClr val="FF0000"/>
                </a:solidFill>
                <a:latin typeface="Arial" panose="020B0604020202020204" pitchFamily="34" charset="0"/>
                <a:cs typeface="Arial" panose="020B0604020202020204" pitchFamily="34" charset="0"/>
              </a:rPr>
              <a:t/>
            </a:r>
            <a:br>
              <a:rPr lang="es-CO" sz="1600" dirty="0" smtClean="0">
                <a:solidFill>
                  <a:srgbClr val="FF0000"/>
                </a:solidFill>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Supóngase que se desea almacenar las calificaciones de 5 alumnos obtenidas en 3 exámenes y mostrar en orden ascendente sus promedios respectivamente. En este caso se usará un array bidimensional (tabla o matriz) de 5 filas y 4 columnas en la cual se almacenará las calificaciones de 3 exámenes en 3 columnas y la cuarta columna se utilizará para almacenar su promedio respectivo, además de un array unidimensional (vector) donde en forma paralela se almacenarán los nombres de los alumnos de la siguiente forma:</a:t>
            </a:r>
            <a:r>
              <a:rPr lang="es-CO" sz="1600" dirty="0"/>
              <a:t/>
            </a:r>
            <a:br>
              <a:rPr lang="es-CO" sz="1600" dirty="0"/>
            </a:br>
            <a:endParaRPr lang="es-CO" sz="1600" dirty="0">
              <a:solidFill>
                <a:srgbClr val="FF0000"/>
              </a:solidFill>
            </a:endParaRPr>
          </a:p>
        </p:txBody>
      </p:sp>
      <p:pic>
        <p:nvPicPr>
          <p:cNvPr id="4" name="3 Imagen" descr="Monografias.com"/>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212976"/>
            <a:ext cx="7056784" cy="2016224"/>
          </a:xfrm>
          <a:prstGeom prst="rect">
            <a:avLst/>
          </a:prstGeom>
          <a:noFill/>
          <a:ln>
            <a:noFill/>
          </a:ln>
        </p:spPr>
      </p:pic>
    </p:spTree>
    <p:extLst>
      <p:ext uri="{BB962C8B-B14F-4D97-AF65-F5344CB8AC3E}">
        <p14:creationId xmlns:p14="http://schemas.microsoft.com/office/powerpoint/2010/main" val="113713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844824"/>
            <a:ext cx="6781800" cy="1584176"/>
          </a:xfrm>
        </p:spPr>
        <p:txBody>
          <a:bodyPr>
            <a:normAutofit fontScale="90000"/>
          </a:bodyPr>
          <a:lstStyle/>
          <a:p>
            <a:r>
              <a:rPr lang="es-CO" sz="1800" b="1" cap="small" dirty="0" smtClean="0">
                <a:solidFill>
                  <a:srgbClr val="FF0000"/>
                </a:solidFill>
                <a:latin typeface="Arial" panose="020B0604020202020204" pitchFamily="34" charset="0"/>
                <a:cs typeface="Arial" panose="020B0604020202020204" pitchFamily="34" charset="0"/>
              </a:rPr>
              <a:t>Arrays multidimensionales </a:t>
            </a:r>
            <a:r>
              <a:rPr lang="es-CO" sz="1800" cap="small" dirty="0" smtClean="0">
                <a:solidFill>
                  <a:srgbClr val="FF0000"/>
                </a:solidFill>
                <a:latin typeface="Arial" panose="020B0604020202020204" pitchFamily="34" charset="0"/>
                <a:cs typeface="Arial" panose="020B0604020202020204" pitchFamily="34" charset="0"/>
              </a:rPr>
              <a:t/>
            </a:r>
            <a:br>
              <a:rPr lang="es-CO" sz="1800" cap="small" dirty="0" smtClean="0">
                <a:solidFill>
                  <a:srgbClr val="FF0000"/>
                </a:solidFill>
                <a:latin typeface="Arial" panose="020B0604020202020204" pitchFamily="34" charset="0"/>
                <a:cs typeface="Arial" panose="020B0604020202020204" pitchFamily="34" charset="0"/>
              </a:rPr>
            </a:br>
            <a:r>
              <a:rPr lang="es-CO" sz="1800" cap="small" dirty="0">
                <a:latin typeface="Arial" panose="020B0604020202020204" pitchFamily="34" charset="0"/>
                <a:cs typeface="Arial" panose="020B0604020202020204" pitchFamily="34" charset="0"/>
              </a:rPr>
              <a:t/>
            </a:r>
            <a:br>
              <a:rPr lang="es-CO" sz="1800" cap="small" dirty="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Como su propio nombre indica, son Arrays de más de una dimensión. Vamos a ver los de 2 dimensiones.</a:t>
            </a:r>
            <a:br>
              <a:rPr lang="es-CO" sz="1600" dirty="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Su funcionamiento es el mismo que el de los Arrays de una sola dimensión, lo que pasa que estos están compuestos por filas y columnas.</a:t>
            </a:r>
            <a:br>
              <a:rPr lang="es-CO" sz="1600" dirty="0">
                <a:latin typeface="Arial" panose="020B0604020202020204" pitchFamily="34" charset="0"/>
                <a:cs typeface="Arial" panose="020B0604020202020204" pitchFamily="34" charset="0"/>
              </a:rPr>
            </a:br>
            <a:r>
              <a:rPr lang="es-CO" sz="1600" dirty="0">
                <a:latin typeface="Arial" panose="020B0604020202020204" pitchFamily="34" charset="0"/>
                <a:cs typeface="Arial" panose="020B0604020202020204" pitchFamily="34" charset="0"/>
              </a:rPr>
              <a:t>La siguiente imagen no lo aclarara mejor:</a:t>
            </a:r>
            <a:br>
              <a:rPr lang="es-CO" sz="1600" dirty="0">
                <a:latin typeface="Arial" panose="020B0604020202020204" pitchFamily="34" charset="0"/>
                <a:cs typeface="Arial" panose="020B0604020202020204" pitchFamily="34" charset="0"/>
              </a:rPr>
            </a:br>
            <a:r>
              <a:rPr lang="es-CO" sz="1600" b="1" cap="small" dirty="0"/>
              <a:t/>
            </a:r>
            <a:br>
              <a:rPr lang="es-CO" sz="1600" b="1" cap="small" dirty="0"/>
            </a:br>
            <a:r>
              <a:rPr lang="es-CO" sz="1600" b="1" cap="small" dirty="0" smtClean="0"/>
              <a:t/>
            </a:r>
            <a:br>
              <a:rPr lang="es-CO" sz="1600" b="1" cap="small" dirty="0" smtClean="0"/>
            </a:br>
            <a:r>
              <a:rPr lang="es-CO" sz="1600" b="1" cap="small" dirty="0"/>
              <a:t/>
            </a:r>
            <a:br>
              <a:rPr lang="es-CO" sz="1600" b="1" cap="small" dirty="0"/>
            </a:br>
            <a:r>
              <a:rPr lang="es-CO" sz="1600" b="1" cap="small" dirty="0" smtClean="0"/>
              <a:t/>
            </a:r>
            <a:br>
              <a:rPr lang="es-CO" sz="1600" b="1" cap="small" dirty="0" smtClean="0"/>
            </a:br>
            <a:endParaRPr lang="es-CO"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924944"/>
            <a:ext cx="5595937" cy="253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287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764704"/>
            <a:ext cx="4176463"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7" y="764704"/>
            <a:ext cx="3816424" cy="48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563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4320480" cy="4464496"/>
          </a:xfrm>
          <a:prstGeom prst="rect">
            <a:avLst/>
          </a:prstGeom>
          <a:noFill/>
          <a:ln>
            <a:noFill/>
          </a:ln>
        </p:spPr>
      </p:pic>
      <p:pic>
        <p:nvPicPr>
          <p:cNvPr id="5" name="4 Imagen"/>
          <p:cNvPicPr/>
          <p:nvPr/>
        </p:nvPicPr>
        <p:blipFill>
          <a:blip r:embed="rId3">
            <a:extLst>
              <a:ext uri="{28A0092B-C50C-407E-A947-70E740481C1C}">
                <a14:useLocalDpi xmlns:a14="http://schemas.microsoft.com/office/drawing/2010/main" val="0"/>
              </a:ext>
            </a:extLst>
          </a:blip>
          <a:srcRect/>
          <a:stretch>
            <a:fillRect/>
          </a:stretch>
        </p:blipFill>
        <p:spPr bwMode="auto">
          <a:xfrm>
            <a:off x="4499992" y="1052736"/>
            <a:ext cx="3672408" cy="4464495"/>
          </a:xfrm>
          <a:prstGeom prst="rect">
            <a:avLst/>
          </a:prstGeom>
          <a:noFill/>
          <a:ln>
            <a:noFill/>
          </a:ln>
        </p:spPr>
      </p:pic>
    </p:spTree>
    <p:extLst>
      <p:ext uri="{BB962C8B-B14F-4D97-AF65-F5344CB8AC3E}">
        <p14:creationId xmlns:p14="http://schemas.microsoft.com/office/powerpoint/2010/main" val="650305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885825"/>
            <a:ext cx="7077075"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0121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85</TotalTime>
  <Words>245</Words>
  <Application>Microsoft Office PowerPoint</Application>
  <PresentationFormat>Presentación en pantalla (4:3)</PresentationFormat>
  <Paragraphs>46</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NewsPrint</vt:lpstr>
      <vt:lpstr> </vt:lpstr>
      <vt:lpstr>             QUE ES UN  ARRAY: Un array, es un tipo de dato estructurado que permite almacenar un conjunto de datos homogéneo, es decir, todos ellos del mismo tipo y relacionados. Cada uno de los elementos que componen un vector puede ser de tipo simple como caracteres, entero o real, o de tipo compuesto o estructurado como son vectores, estructuras, listas... </vt:lpstr>
      <vt:lpstr>ARRAY UNIDIMENCIONALES: También son llamados Arrays unidimensionales y lo podríamos definir como un conjunto de variables del mimo tipo y tamaño que ocupan posiciones consecutivas en la memoria del ordenador. El tamaño en memoria que ocupa un array es siempre fijo y no puede variar. Para calcular el tamaño en memoria que puede ocuparnos un array solo tenemos que multiplicar el número de elementos de nuestro array por el tamaño en bytes del tipo de este. Es decir aplicaremos la siguiente fórmula: </vt:lpstr>
      <vt:lpstr>ARRAYS BIDIMENCIONALES  Un array bidimensional (también llamado tabla o matriz) es un array con dos índices. Al igual que los vectores deben ser ordinales. Se declaran de igual manera que los Arrays de una dimensión. Un array bidimensional recoge valores de una tabla de doble entrada. Cada uno de los elementos se identifica y se asigna mediante una variable ($nombre) seguida de dos ([]) que contienen los índices del array. Los índices puede ser escalares -equivaldrían al número de fila y columna que la celda ocuparía en la tabla, o puede ser asociativo que equivaldría en alguna medida a usar como índices los nombres de la fila y de la columna Un array bidimensional (tabla o matriz) es un array con dos índices, al igual que los vectores que deben ser ordinales o tipo subrango.</vt:lpstr>
      <vt:lpstr>EJEMPLO Supóngase que se desea almacenar las calificaciones de 5 alumnos obtenidas en 3 exámenes y mostrar en orden ascendente sus promedios respectivamente. En este caso se usará un array bidimensional (tabla o matriz) de 5 filas y 4 columnas en la cual se almacenará las calificaciones de 3 exámenes en 3 columnas y la cuarta columna se utilizará para almacenar su promedio respectivo, además de un array unidimensional (vector) donde en forma paralela se almacenarán los nombres de los alumnos de la siguiente forma: </vt:lpstr>
      <vt:lpstr>Arrays multidimensionales   Como su propio nombre indica, son Arrays de más de una dimensión. Vamos a ver los de 2 dimensiones. Su funcionamiento es el mismo que el de los Arrays de una sola dimensión, lo que pasa que estos están compuestos por filas y columnas. La siguiente imagen no lo aclarara mejor:     </vt:lpstr>
      <vt:lpstr>Presentación de PowerPoint</vt:lpstr>
      <vt:lpstr>Presentación de PowerPoint</vt:lpstr>
      <vt:lpstr>Presentación de PowerPoint</vt:lpstr>
      <vt:lpstr>Presentación de PowerPoint</vt:lpstr>
      <vt:lpstr>Presentación de PowerPoint</vt:lpstr>
      <vt:lpstr>REPRESENTACIÓN NUMÉRICA       </vt:lpstr>
      <vt:lpstr>BASE, MANTIZA Y EXPONENTE                         </vt:lpstr>
      <vt:lpstr>DESBORDAMIENTO       </vt:lpstr>
      <vt:lpstr>ESTRUCTURA FLOTANTE                         </vt:lpstr>
      <vt:lpstr>TIPOS DE PRESICION FLOTANTE                      </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CAROLINA</dc:creator>
  <cp:lastModifiedBy>CAROLINA</cp:lastModifiedBy>
  <cp:revision>8</cp:revision>
  <dcterms:created xsi:type="dcterms:W3CDTF">2020-12-10T15:06:13Z</dcterms:created>
  <dcterms:modified xsi:type="dcterms:W3CDTF">2020-12-10T16:31:21Z</dcterms:modified>
</cp:coreProperties>
</file>