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267" r:id="rId4"/>
    <p:sldId id="297" r:id="rId5"/>
    <p:sldId id="317" r:id="rId6"/>
    <p:sldId id="318" r:id="rId7"/>
    <p:sldId id="330" r:id="rId8"/>
    <p:sldId id="331" r:id="rId9"/>
    <p:sldId id="333" r:id="rId10"/>
    <p:sldId id="332" r:id="rId11"/>
    <p:sldId id="319" r:id="rId12"/>
    <p:sldId id="320" r:id="rId13"/>
    <p:sldId id="321" r:id="rId14"/>
    <p:sldId id="300" r:id="rId15"/>
    <p:sldId id="325" r:id="rId16"/>
    <p:sldId id="324" r:id="rId17"/>
    <p:sldId id="301" r:id="rId18"/>
    <p:sldId id="326" r:id="rId19"/>
    <p:sldId id="327" r:id="rId20"/>
    <p:sldId id="328" r:id="rId21"/>
    <p:sldId id="329" r:id="rId22"/>
    <p:sldId id="266" r:id="rId23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  <p:embeddedFont>
      <p:font typeface="나눔스퀘어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94E"/>
    <a:srgbClr val="BEE396"/>
    <a:srgbClr val="6EAA2E"/>
    <a:srgbClr val="339966"/>
    <a:srgbClr val="F2F2F2"/>
    <a:srgbClr val="919191"/>
    <a:srgbClr val="A8A8A8"/>
    <a:srgbClr val="92D050"/>
    <a:srgbClr val="56B48C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8" y="389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6F06-0473-4BFE-9DDC-43FDCE5CE90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28D75-5B90-4DF4-A771-19D6499E8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7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4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9ED00FE5-A018-4F54-885C-C0C10180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04" y="5271308"/>
            <a:ext cx="1540110" cy="154011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9E95C33-6D1B-4977-A450-60C4F5064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60" y="5314504"/>
            <a:ext cx="1520503" cy="152050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3012F86-6626-47E0-A38B-93A9B007B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93" y="6175842"/>
            <a:ext cx="704168" cy="7041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F1857DA-1360-417D-AA15-761EC4D01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66" y="5850275"/>
            <a:ext cx="1007725" cy="1007725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1E854EAF-4A4D-4312-A032-0518F9F8BACF}"/>
              </a:ext>
            </a:extLst>
          </p:cNvPr>
          <p:cNvGrpSpPr/>
          <p:nvPr/>
        </p:nvGrpSpPr>
        <p:grpSpPr>
          <a:xfrm>
            <a:off x="3863614" y="4998466"/>
            <a:ext cx="4477700" cy="2251736"/>
            <a:chOff x="3003313" y="4384589"/>
            <a:chExt cx="6212901" cy="297712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016D906-56BF-4627-B1B8-E97C85A31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4" t="20387" r="22921" b="1168"/>
            <a:stretch/>
          </p:blipFill>
          <p:spPr>
            <a:xfrm>
              <a:off x="4065103" y="5313395"/>
              <a:ext cx="1066126" cy="154460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612628-9E88-4DA9-82F9-903AE0A4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226" y="5197460"/>
              <a:ext cx="1487583" cy="14875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F3AE3A-4A4A-4A28-99FC-DC815175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294" y="4384589"/>
              <a:ext cx="2473411" cy="24734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1F87A0-5431-4DBB-B714-1CFC99AC3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90"/>
            <a:stretch/>
          </p:blipFill>
          <p:spPr>
            <a:xfrm>
              <a:off x="6910982" y="5867686"/>
              <a:ext cx="2305232" cy="149402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805869C-C8F2-4F16-A17A-9B50778C0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313" y="5510805"/>
              <a:ext cx="1347195" cy="1347195"/>
            </a:xfrm>
            <a:prstGeom prst="rect">
              <a:avLst/>
            </a:prstGeom>
          </p:spPr>
        </p:pic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FEDF8E86-4D9E-4CBB-88CF-312B8B5CB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64" y="2800350"/>
            <a:ext cx="1438679" cy="143867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1A717EA-B9EF-481E-9CBC-B0AC1D929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26" y="1359915"/>
            <a:ext cx="1640523" cy="1640523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91C03DC9-CF8B-44AD-A022-6BDE7CFC2F72}"/>
              </a:ext>
            </a:extLst>
          </p:cNvPr>
          <p:cNvGrpSpPr/>
          <p:nvPr/>
        </p:nvGrpSpPr>
        <p:grpSpPr>
          <a:xfrm rot="184816">
            <a:off x="2895567" y="2092338"/>
            <a:ext cx="6587507" cy="1529975"/>
            <a:chOff x="3049412" y="2301460"/>
            <a:chExt cx="6067001" cy="1383467"/>
          </a:xfrm>
        </p:grpSpPr>
        <p:sp>
          <p:nvSpPr>
            <p:cNvPr id="65" name="화살표: 갈매기형 수장 64">
              <a:extLst>
                <a:ext uri="{FF2B5EF4-FFF2-40B4-BE49-F238E27FC236}">
                  <a16:creationId xmlns:a16="http://schemas.microsoft.com/office/drawing/2014/main" id="{6A2FE3D7-8ADA-4F4C-93F4-2D72561C3121}"/>
                </a:ext>
              </a:extLst>
            </p:cNvPr>
            <p:cNvSpPr/>
            <p:nvPr/>
          </p:nvSpPr>
          <p:spPr>
            <a:xfrm rot="21109300">
              <a:off x="3201815" y="2453860"/>
              <a:ext cx="5914598" cy="1231067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942E7173-A5DE-4957-9817-39EA7943323F}"/>
                </a:ext>
              </a:extLst>
            </p:cNvPr>
            <p:cNvSpPr/>
            <p:nvPr/>
          </p:nvSpPr>
          <p:spPr>
            <a:xfrm rot="21109300">
              <a:off x="3049412" y="2301460"/>
              <a:ext cx="5914598" cy="12310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CA082BB-470F-4E74-A967-A2994F70C7F4}"/>
              </a:ext>
            </a:extLst>
          </p:cNvPr>
          <p:cNvGrpSpPr/>
          <p:nvPr/>
        </p:nvGrpSpPr>
        <p:grpSpPr>
          <a:xfrm>
            <a:off x="3551443" y="2341801"/>
            <a:ext cx="5230909" cy="905911"/>
            <a:chOff x="4291491" y="3673575"/>
            <a:chExt cx="5230909" cy="90591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D88A81-1F43-4807-8F70-195D2B13A281}"/>
                </a:ext>
              </a:extLst>
            </p:cNvPr>
            <p:cNvSpPr txBox="1"/>
            <p:nvPr/>
          </p:nvSpPr>
          <p:spPr>
            <a:xfrm rot="21278983">
              <a:off x="4325143" y="3717712"/>
              <a:ext cx="51972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spc="-15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컴퓨팅사고와 </a:t>
              </a:r>
              <a:r>
                <a:rPr lang="en-US" altLang="ko-KR" sz="5000" spc="-15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</a:t>
              </a:r>
              <a:r>
                <a:rPr lang="ko-KR" altLang="en-US" sz="5000" spc="-15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코딩</a:t>
              </a:r>
              <a:endParaRPr lang="en-US" altLang="ko-KR" sz="5000" spc="-150" dirty="0">
                <a:solidFill>
                  <a:schemeClr val="bg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AA5E2E-5AD1-4D61-9686-F43B90622F3F}"/>
                </a:ext>
              </a:extLst>
            </p:cNvPr>
            <p:cNvSpPr txBox="1"/>
            <p:nvPr/>
          </p:nvSpPr>
          <p:spPr>
            <a:xfrm rot="21294543">
              <a:off x="4291491" y="3673575"/>
              <a:ext cx="51972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spc="-15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컴퓨팅사고와 </a:t>
              </a:r>
              <a:r>
                <a:rPr lang="en-US" altLang="ko-KR" sz="5000" spc="-15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</a:t>
              </a:r>
              <a:r>
                <a:rPr lang="ko-KR" altLang="en-US" sz="5000" spc="-15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코딩</a:t>
              </a:r>
              <a:endParaRPr lang="en-US" altLang="ko-KR" sz="5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1C2635D-230A-4B2B-82EB-896FBF3CCE9C}"/>
              </a:ext>
            </a:extLst>
          </p:cNvPr>
          <p:cNvGrpSpPr/>
          <p:nvPr/>
        </p:nvGrpSpPr>
        <p:grpSpPr>
          <a:xfrm>
            <a:off x="6447234" y="3412833"/>
            <a:ext cx="2947728" cy="573594"/>
            <a:chOff x="5663820" y="3661040"/>
            <a:chExt cx="2539843" cy="677948"/>
          </a:xfrm>
        </p:grpSpPr>
        <p:sp>
          <p:nvSpPr>
            <p:cNvPr id="64" name="화살표: 갈매기형 수장 63">
              <a:extLst>
                <a:ext uri="{FF2B5EF4-FFF2-40B4-BE49-F238E27FC236}">
                  <a16:creationId xmlns:a16="http://schemas.microsoft.com/office/drawing/2014/main" id="{8FB3D7B0-B0DA-47CA-B7B9-29CCCD9427AC}"/>
                </a:ext>
              </a:extLst>
            </p:cNvPr>
            <p:cNvSpPr/>
            <p:nvPr/>
          </p:nvSpPr>
          <p:spPr>
            <a:xfrm rot="11088576">
              <a:off x="5695496" y="3733210"/>
              <a:ext cx="2508167" cy="605778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화살표: 갈매기형 수장 71">
              <a:extLst>
                <a:ext uri="{FF2B5EF4-FFF2-40B4-BE49-F238E27FC236}">
                  <a16:creationId xmlns:a16="http://schemas.microsoft.com/office/drawing/2014/main" id="{090F5DF6-D359-47AE-93A6-9353B76F25B8}"/>
                </a:ext>
              </a:extLst>
            </p:cNvPr>
            <p:cNvSpPr/>
            <p:nvPr/>
          </p:nvSpPr>
          <p:spPr>
            <a:xfrm rot="11088576">
              <a:off x="5663820" y="3661040"/>
              <a:ext cx="2508167" cy="605778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C01CC75-9937-47A4-B5A1-A5C0AD1DECF4}"/>
              </a:ext>
            </a:extLst>
          </p:cNvPr>
          <p:cNvSpPr txBox="1"/>
          <p:nvPr/>
        </p:nvSpPr>
        <p:spPr>
          <a:xfrm rot="276037">
            <a:off x="6562450" y="3483810"/>
            <a:ext cx="259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한지연</a:t>
            </a:r>
            <a:r>
              <a:rPr lang="en-US" altLang="ko-KR" sz="2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spc="-150" dirty="0" err="1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  <a:r>
              <a:rPr lang="ko-KR" altLang="en-US" sz="2000" spc="-150" dirty="0">
                <a:solidFill>
                  <a:srgbClr val="339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조교</a:t>
            </a:r>
            <a:endParaRPr lang="en-US" altLang="ko-KR" sz="2000" spc="-150" dirty="0">
              <a:solidFill>
                <a:srgbClr val="3399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9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7"/>
    </mc:Choice>
    <mc:Fallback xmlns="">
      <p:transition spd="slow" advTm="2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4815 L 0.0306 0.06968 C 0.03698 0.07431 0.04662 0.07732 0.05664 0.07732 C 0.06823 0.07732 0.07761 0.07431 0.08373 0.06968 L 0.11498 0.04815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-4.44444E-6 L -0.0401 -0.00509 C -0.03698 -0.00625 -0.03242 -0.00671 -0.0276 -0.00671 C -0.02214 -0.00671 -0.01784 -0.00625 -0.01471 -0.00509 L 8.33333E-7 -4.44444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2318898" y="2107096"/>
            <a:ext cx="6227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D4A21D-59DF-4673-9727-BA62A72E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04" y="2005685"/>
            <a:ext cx="6612098" cy="39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5517"/>
      </p:ext>
    </p:extLst>
  </p:cSld>
  <p:clrMapOvr>
    <a:masterClrMapping/>
  </p:clrMapOvr>
  <p:transition spd="slow" advTm="703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586F59-1D52-4A3D-828E-A466D1C6D06E}"/>
              </a:ext>
            </a:extLst>
          </p:cNvPr>
          <p:cNvSpPr txBox="1"/>
          <p:nvPr/>
        </p:nvSpPr>
        <p:spPr>
          <a:xfrm>
            <a:off x="2028399" y="1715771"/>
            <a:ext cx="7892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정수를 입력 받아 크기를 비교하는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작성한다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5B3F3-C089-42CF-AA51-0B8350C5D766}"/>
              </a:ext>
            </a:extLst>
          </p:cNvPr>
          <p:cNvSpPr txBox="1"/>
          <p:nvPr/>
        </p:nvSpPr>
        <p:spPr>
          <a:xfrm>
            <a:off x="2028399" y="2736222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C258D4-7D97-43A3-A24C-B404ABF4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70" y="3142884"/>
            <a:ext cx="8776060" cy="29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96732"/>
      </p:ext>
    </p:extLst>
  </p:cSld>
  <p:clrMapOvr>
    <a:masterClrMapping/>
  </p:clrMapOvr>
  <p:transition spd="slow" advTm="703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586F59-1D52-4A3D-828E-A466D1C6D06E}"/>
              </a:ext>
            </a:extLst>
          </p:cNvPr>
          <p:cNvSpPr txBox="1"/>
          <p:nvPr/>
        </p:nvSpPr>
        <p:spPr>
          <a:xfrm>
            <a:off x="2028399" y="1715771"/>
            <a:ext cx="7892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정수를 입력 받아 크기를 비교하는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작성한다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5B3F3-C089-42CF-AA51-0B8350C5D766}"/>
              </a:ext>
            </a:extLst>
          </p:cNvPr>
          <p:cNvSpPr txBox="1"/>
          <p:nvPr/>
        </p:nvSpPr>
        <p:spPr>
          <a:xfrm>
            <a:off x="2028399" y="2736222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C258D4-7D97-43A3-A24C-B404ABF4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70" y="3142884"/>
            <a:ext cx="8776060" cy="2993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BB8C2F-F806-48BC-9915-61C929FDCB02}"/>
              </a:ext>
            </a:extLst>
          </p:cNvPr>
          <p:cNvSpPr txBox="1"/>
          <p:nvPr/>
        </p:nvSpPr>
        <p:spPr>
          <a:xfrm>
            <a:off x="5100463" y="4906358"/>
            <a:ext cx="5230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시작하는 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main()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z="25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비교하여 큰 수를 반환하는 함수</a:t>
            </a:r>
            <a:endParaRPr lang="en-US" altLang="ko-KR" sz="25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33892"/>
      </p:ext>
    </p:extLst>
  </p:cSld>
  <p:clrMapOvr>
    <a:masterClrMapping/>
  </p:clrMapOvr>
  <p:transition spd="slow" advTm="703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586F59-1D52-4A3D-828E-A466D1C6D06E}"/>
              </a:ext>
            </a:extLst>
          </p:cNvPr>
          <p:cNvSpPr txBox="1"/>
          <p:nvPr/>
        </p:nvSpPr>
        <p:spPr>
          <a:xfrm>
            <a:off x="2028399" y="1715771"/>
            <a:ext cx="7892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정수를 입력 받아 크기를 비교하는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작성한다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B8C2F-F806-48BC-9915-61C929FDCB02}"/>
              </a:ext>
            </a:extLst>
          </p:cNvPr>
          <p:cNvSpPr txBox="1"/>
          <p:nvPr/>
        </p:nvSpPr>
        <p:spPr>
          <a:xfrm>
            <a:off x="2238786" y="3428999"/>
            <a:ext cx="838582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시작하는 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main()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z="25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수를 입력 받기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eval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사용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내용을 적절한 자료형으로 변환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3.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 받은 큰 수를 화면에 출력하기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비교하여 큰 수를 반환하는 함수</a:t>
            </a:r>
            <a:endParaRPr lang="en-US" altLang="ko-KR" sz="25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수를 함수에 넣어 비교하고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큰 수를 반환하기</a:t>
            </a:r>
            <a:endParaRPr lang="en-US" altLang="ko-KR" sz="20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07027"/>
      </p:ext>
    </p:extLst>
  </p:cSld>
  <p:clrMapOvr>
    <a:masterClrMapping/>
  </p:clrMapOvr>
  <p:transition spd="slow" advTm="703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676087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매개변수를 이용한 값 전달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125C4-C84A-4DB1-A993-639BA2DCB60B}"/>
              </a:ext>
            </a:extLst>
          </p:cNvPr>
          <p:cNvSpPr txBox="1"/>
          <p:nvPr/>
        </p:nvSpPr>
        <p:spPr>
          <a:xfrm>
            <a:off x="2197769" y="2783321"/>
            <a:ext cx="83900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en-US" altLang="ko-KR" sz="2300" spc="-150" dirty="0">
                <a:solidFill>
                  <a:srgbClr val="3399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 </a:t>
            </a:r>
            <a:r>
              <a:rPr lang="ko-KR" altLang="en-US" sz="2300" spc="-150" dirty="0" err="1">
                <a:solidFill>
                  <a:srgbClr val="3399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r>
              <a:rPr lang="ko-KR" altLang="en-US" sz="23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사용자 정의 함수를 정의하고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코드에서 함수를 호출할 때 매개변수를 이용하여 값을 전달하여 실행한다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역순으로 출력하는 함수 안에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넣어 반복하면서</a:t>
            </a:r>
            <a:endParaRPr lang="en-US" altLang="ko-KR" sz="23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%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이용하여 맨 오른쪽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뒷자리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추출하여 출력한다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042982"/>
      </p:ext>
    </p:extLst>
  </p:cSld>
  <p:clrMapOvr>
    <a:masterClrMapping/>
  </p:clrMapOvr>
  <p:transition spd="slow" advTm="703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676087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매개변수를 이용한 값 전달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66C377-F1CB-4540-9285-F7EB7BBE4FB6}"/>
              </a:ext>
            </a:extLst>
          </p:cNvPr>
          <p:cNvSpPr txBox="1"/>
          <p:nvPr/>
        </p:nvSpPr>
        <p:spPr>
          <a:xfrm>
            <a:off x="2028399" y="1715771"/>
            <a:ext cx="7892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키보드를 통해 입력 받은 정수가 역순으로 출력되는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F7EAC-2701-4CBE-8B9B-AD13E14AA83C}"/>
              </a:ext>
            </a:extLst>
          </p:cNvPr>
          <p:cNvSpPr txBox="1"/>
          <p:nvPr/>
        </p:nvSpPr>
        <p:spPr>
          <a:xfrm>
            <a:off x="2028399" y="2736222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76F81-8E7D-404E-8DE0-9D61D0D9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46" y="3167762"/>
            <a:ext cx="9653666" cy="30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0597"/>
      </p:ext>
    </p:extLst>
  </p:cSld>
  <p:clrMapOvr>
    <a:masterClrMapping/>
  </p:clrMapOvr>
  <p:transition spd="slow" advTm="703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676087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매개변수를 이용한 값 전달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66C377-F1CB-4540-9285-F7EB7BBE4FB6}"/>
              </a:ext>
            </a:extLst>
          </p:cNvPr>
          <p:cNvSpPr txBox="1"/>
          <p:nvPr/>
        </p:nvSpPr>
        <p:spPr>
          <a:xfrm>
            <a:off x="2028399" y="1715771"/>
            <a:ext cx="7892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키보드를 통해 입력 받은 정수가 역순으로 출력되는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F7EAC-2701-4CBE-8B9B-AD13E14AA83C}"/>
              </a:ext>
            </a:extLst>
          </p:cNvPr>
          <p:cNvSpPr txBox="1"/>
          <p:nvPr/>
        </p:nvSpPr>
        <p:spPr>
          <a:xfrm>
            <a:off x="2028399" y="2736222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76F81-8E7D-404E-8DE0-9D61D0D9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46" y="3167762"/>
            <a:ext cx="9653666" cy="30117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681DB5-0C68-4605-86A7-709B5C52742C}"/>
              </a:ext>
            </a:extLst>
          </p:cNvPr>
          <p:cNvSpPr txBox="1"/>
          <p:nvPr/>
        </p:nvSpPr>
        <p:spPr>
          <a:xfrm>
            <a:off x="2502569" y="5295776"/>
            <a:ext cx="7956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시작하는 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main()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실행하자 마자 함수 시작</a:t>
            </a:r>
            <a:endParaRPr lang="en-US" altLang="ko-KR" sz="2500" spc="-150" dirty="0">
              <a:solidFill>
                <a:srgbClr val="F0694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수를 뒤집어주는 함수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(while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문과 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</a:t>
            </a:r>
            <a:r>
              <a:rPr lang="ko-KR" altLang="en-US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연산자사용</a:t>
            </a:r>
            <a:r>
              <a:rPr lang="en-US" altLang="ko-KR" sz="2500" spc="-150" dirty="0">
                <a:solidFill>
                  <a:srgbClr val="F069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866512"/>
      </p:ext>
    </p:extLst>
  </p:cSld>
  <p:clrMapOvr>
    <a:masterClrMapping/>
  </p:clrMapOvr>
  <p:transition spd="slow" advTm="703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7514857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매개변수를 이용한 값 전달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405CDE-6780-40A8-9CE6-8D7C35DCDEDD}"/>
              </a:ext>
            </a:extLst>
          </p:cNvPr>
          <p:cNvSpPr txBox="1"/>
          <p:nvPr/>
        </p:nvSpPr>
        <p:spPr>
          <a:xfrm>
            <a:off x="2213811" y="2913000"/>
            <a:ext cx="83900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en-US" altLang="ko-KR" sz="2300" spc="-150" dirty="0">
                <a:solidFill>
                  <a:srgbClr val="3399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 </a:t>
            </a:r>
            <a:r>
              <a:rPr lang="ko-KR" altLang="en-US" sz="2300" spc="-150" dirty="0" err="1">
                <a:solidFill>
                  <a:srgbClr val="3399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r>
              <a:rPr lang="ko-KR" altLang="en-US" sz="23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사용자 정의 함수를 정의한 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코드에서 함수를 호출할 때 매개변수를 이용하여 값을 전달하고 반환 받아 실행한다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810179"/>
      </p:ext>
    </p:extLst>
  </p:cSld>
  <p:clrMapOvr>
    <a:masterClrMapping/>
  </p:clrMapOvr>
  <p:transition spd="slow" advTm="703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7514857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매개변수를 이용한 값 전달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C47F93-A01B-47CC-BD80-D4FE52D67196}"/>
              </a:ext>
            </a:extLst>
          </p:cNvPr>
          <p:cNvSpPr txBox="1"/>
          <p:nvPr/>
        </p:nvSpPr>
        <p:spPr>
          <a:xfrm>
            <a:off x="1315246" y="1722710"/>
            <a:ext cx="98017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온도와 변환모드를 입력 받아 온도 단위를 변환하여 출력하는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작성한다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  <a:p>
            <a:pPr marL="342900" indent="-342900">
              <a:buFontTx/>
              <a:buChar char="-"/>
            </a:pP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선택하면 섭씨에서 화씨로 변환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선택하면 화씨에서 섭씨로 변환한다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섭씨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(c)-&gt;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(F)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섭씨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(C) * 1.8 + 32		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(f)-&gt;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섭씨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(C)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(F) – 32) / 1.8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DDBC9-669A-404F-8C14-52C422040C8F}"/>
              </a:ext>
            </a:extLst>
          </p:cNvPr>
          <p:cNvSpPr txBox="1"/>
          <p:nvPr/>
        </p:nvSpPr>
        <p:spPr>
          <a:xfrm>
            <a:off x="824052" y="3428999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CFCBA-0108-419D-B1E7-CFF4C758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74" y="3444988"/>
            <a:ext cx="7451652" cy="26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2703"/>
      </p:ext>
    </p:extLst>
  </p:cSld>
  <p:clrMapOvr>
    <a:masterClrMapping/>
  </p:clrMapOvr>
  <p:transition spd="slow" advTm="703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226908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C47F93-A01B-47CC-BD80-D4FE52D67196}"/>
              </a:ext>
            </a:extLst>
          </p:cNvPr>
          <p:cNvSpPr txBox="1"/>
          <p:nvPr/>
        </p:nvSpPr>
        <p:spPr>
          <a:xfrm>
            <a:off x="1315246" y="1722710"/>
            <a:ext cx="98017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입력한 두 숫자의 사칙연산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덧셈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뺄셈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곱셈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나눗셈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프로그램을 </a:t>
            </a:r>
            <a:r>
              <a:rPr lang="ko-KR" altLang="en-US" sz="21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사용자 정의 함수를 포함하여 작성한다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DDBC9-669A-404F-8C14-52C422040C8F}"/>
              </a:ext>
            </a:extLst>
          </p:cNvPr>
          <p:cNvSpPr txBox="1"/>
          <p:nvPr/>
        </p:nvSpPr>
        <p:spPr>
          <a:xfrm>
            <a:off x="1298107" y="2761110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결과화면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F2F78-1AF8-4B87-86FC-4642C5FC1908}"/>
              </a:ext>
            </a:extLst>
          </p:cNvPr>
          <p:cNvSpPr txBox="1"/>
          <p:nvPr/>
        </p:nvSpPr>
        <p:spPr>
          <a:xfrm>
            <a:off x="2860450" y="732002"/>
            <a:ext cx="83900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def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예약어를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사칙연산을 하는 정의 함수를 작성한다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~ else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이용하여 사칙연산 기호에 따른 사칙연산을 수행한다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43034B-D29F-4E86-B1B7-1791CAAB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86" y="2778086"/>
            <a:ext cx="6240501" cy="33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36992"/>
      </p:ext>
    </p:extLst>
  </p:cSld>
  <p:clrMapOvr>
    <a:masterClrMapping/>
  </p:clrMapOvr>
  <p:transition spd="slow" advTm="703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2037E3-06D9-4C60-B9E6-194E87FA8F94}"/>
              </a:ext>
            </a:extLst>
          </p:cNvPr>
          <p:cNvGrpSpPr/>
          <p:nvPr/>
        </p:nvGrpSpPr>
        <p:grpSpPr>
          <a:xfrm>
            <a:off x="4345828" y="610705"/>
            <a:ext cx="3840874" cy="1064561"/>
            <a:chOff x="1485155" y="2417821"/>
            <a:chExt cx="3840874" cy="10645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A123A-C9E8-4648-8F48-5C9BCD5FC985}"/>
                </a:ext>
              </a:extLst>
            </p:cNvPr>
            <p:cNvSpPr txBox="1"/>
            <p:nvPr/>
          </p:nvSpPr>
          <p:spPr>
            <a:xfrm>
              <a:off x="1534285" y="2466719"/>
              <a:ext cx="37917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spc="-150" dirty="0">
                  <a:solidFill>
                    <a:srgbClr val="AFAB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</a:t>
              </a:r>
              <a:endParaRPr lang="ko-KR" altLang="en-US" sz="6000" spc="-150" dirty="0">
                <a:solidFill>
                  <a:srgbClr val="AFAB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F6B45A-3B10-4D2A-AE7C-58E26FC66402}"/>
                </a:ext>
              </a:extLst>
            </p:cNvPr>
            <p:cNvSpPr txBox="1"/>
            <p:nvPr/>
          </p:nvSpPr>
          <p:spPr>
            <a:xfrm>
              <a:off x="1485155" y="2417821"/>
              <a:ext cx="37917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</a:t>
              </a:r>
              <a:endParaRPr lang="ko-KR" altLang="en-US" sz="6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2522FE5-4779-4571-8A40-1B36B09F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8"/>
          <a:stretch/>
        </p:blipFill>
        <p:spPr>
          <a:xfrm>
            <a:off x="5092993" y="5125794"/>
            <a:ext cx="1992155" cy="173220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9ED5C7-99C3-4E92-8E3F-A8F999FB92B4}"/>
              </a:ext>
            </a:extLst>
          </p:cNvPr>
          <p:cNvGrpSpPr/>
          <p:nvPr/>
        </p:nvGrpSpPr>
        <p:grpSpPr>
          <a:xfrm>
            <a:off x="1164445" y="2181214"/>
            <a:ext cx="9563677" cy="2586604"/>
            <a:chOff x="888364" y="1984499"/>
            <a:chExt cx="10060971" cy="272110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4FD1A00-487D-4E0F-91A1-D0948FDECAA4}"/>
                </a:ext>
              </a:extLst>
            </p:cNvPr>
            <p:cNvGrpSpPr/>
            <p:nvPr/>
          </p:nvGrpSpPr>
          <p:grpSpPr>
            <a:xfrm>
              <a:off x="888364" y="1984499"/>
              <a:ext cx="10060971" cy="2721102"/>
              <a:chOff x="834877" y="1914765"/>
              <a:chExt cx="10169230" cy="2750378"/>
            </a:xfrm>
          </p:grpSpPr>
          <p:sp>
            <p:nvSpPr>
              <p:cNvPr id="13" name="눈물 방울 12">
                <a:extLst>
                  <a:ext uri="{FF2B5EF4-FFF2-40B4-BE49-F238E27FC236}">
                    <a16:creationId xmlns:a16="http://schemas.microsoft.com/office/drawing/2014/main" id="{B57CB62C-AA3E-4A82-975C-CE1EFA4F51B5}"/>
                  </a:ext>
                </a:extLst>
              </p:cNvPr>
              <p:cNvSpPr/>
              <p:nvPr/>
            </p:nvSpPr>
            <p:spPr>
              <a:xfrm rot="18858763">
                <a:off x="3939433" y="2812237"/>
                <a:ext cx="1832909" cy="1872904"/>
              </a:xfrm>
              <a:prstGeom prst="teardrop">
                <a:avLst/>
              </a:prstGeom>
              <a:solidFill>
                <a:srgbClr val="A3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8A3AECF-388C-42A0-A5E7-0D5858320270}"/>
                  </a:ext>
                </a:extLst>
              </p:cNvPr>
              <p:cNvGrpSpPr/>
              <p:nvPr/>
            </p:nvGrpSpPr>
            <p:grpSpPr>
              <a:xfrm>
                <a:off x="834877" y="1914765"/>
                <a:ext cx="10169230" cy="2733878"/>
                <a:chOff x="833127" y="1869563"/>
                <a:chExt cx="10337704" cy="2779171"/>
              </a:xfrm>
            </p:grpSpPr>
            <p:sp>
              <p:nvSpPr>
                <p:cNvPr id="10" name="눈물 방울 9">
                  <a:extLst>
                    <a:ext uri="{FF2B5EF4-FFF2-40B4-BE49-F238E27FC236}">
                      <a16:creationId xmlns:a16="http://schemas.microsoft.com/office/drawing/2014/main" id="{E0DBDADB-1773-48D2-A93B-5B254500CA29}"/>
                    </a:ext>
                  </a:extLst>
                </p:cNvPr>
                <p:cNvSpPr/>
                <p:nvPr/>
              </p:nvSpPr>
              <p:spPr>
                <a:xfrm rot="18293145">
                  <a:off x="9235999" y="2713902"/>
                  <a:ext cx="1942214" cy="1927450"/>
                </a:xfrm>
                <a:prstGeom prst="teardrop">
                  <a:avLst/>
                </a:prstGeom>
                <a:solidFill>
                  <a:srgbClr val="C5F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" name="눈물 방울 13">
                  <a:extLst>
                    <a:ext uri="{FF2B5EF4-FFF2-40B4-BE49-F238E27FC236}">
                      <a16:creationId xmlns:a16="http://schemas.microsoft.com/office/drawing/2014/main" id="{940E885C-56E0-4D68-816A-D51D279CFF4D}"/>
                    </a:ext>
                  </a:extLst>
                </p:cNvPr>
                <p:cNvSpPr/>
                <p:nvPr/>
              </p:nvSpPr>
              <p:spPr>
                <a:xfrm rot="19800000">
                  <a:off x="6615743" y="2299792"/>
                  <a:ext cx="1942214" cy="1927450"/>
                </a:xfrm>
                <a:prstGeom prst="teardrop">
                  <a:avLst/>
                </a:prstGeom>
                <a:solidFill>
                  <a:srgbClr val="C5F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5" name="눈물 방울 14">
                  <a:extLst>
                    <a:ext uri="{FF2B5EF4-FFF2-40B4-BE49-F238E27FC236}">
                      <a16:creationId xmlns:a16="http://schemas.microsoft.com/office/drawing/2014/main" id="{55AFA178-2E4B-48D7-AF17-8EBF9296A6DB}"/>
                    </a:ext>
                  </a:extLst>
                </p:cNvPr>
                <p:cNvSpPr/>
                <p:nvPr/>
              </p:nvSpPr>
              <p:spPr>
                <a:xfrm rot="18000000">
                  <a:off x="1137244" y="2150574"/>
                  <a:ext cx="1942214" cy="1927450"/>
                </a:xfrm>
                <a:prstGeom prst="teardrop">
                  <a:avLst/>
                </a:prstGeom>
                <a:solidFill>
                  <a:srgbClr val="C5F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rgbClr val="B0E9F0"/>
                    </a:solidFill>
                  </a:endParaRP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897679E-3950-41ED-A8F1-A1DDD032582A}"/>
                    </a:ext>
                  </a:extLst>
                </p:cNvPr>
                <p:cNvGrpSpPr/>
                <p:nvPr/>
              </p:nvGrpSpPr>
              <p:grpSpPr>
                <a:xfrm rot="20794536">
                  <a:off x="6388814" y="1945210"/>
                  <a:ext cx="1100670" cy="1067619"/>
                  <a:chOff x="1458241" y="2366786"/>
                  <a:chExt cx="1100670" cy="1067619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0879C19-1861-4BD1-9C3C-C1B6FC8D63AE}"/>
                      </a:ext>
                    </a:extLst>
                  </p:cNvPr>
                  <p:cNvSpPr txBox="1"/>
                  <p:nvPr/>
                </p:nvSpPr>
                <p:spPr>
                  <a:xfrm>
                    <a:off x="1515454" y="2419712"/>
                    <a:ext cx="1043457" cy="10146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rgbClr val="AFABAB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03</a:t>
                    </a:r>
                    <a:endParaRPr lang="ko-KR" altLang="en-US" sz="5500" spc="-150" dirty="0">
                      <a:solidFill>
                        <a:srgbClr val="AFABAB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79390B6-79A5-4A22-A057-2525C25D9B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241" y="2366786"/>
                    <a:ext cx="1043459" cy="10146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03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A84FCEC-9523-45FB-B973-5EA51CDA239F}"/>
                    </a:ext>
                  </a:extLst>
                </p:cNvPr>
                <p:cNvGrpSpPr/>
                <p:nvPr/>
              </p:nvGrpSpPr>
              <p:grpSpPr>
                <a:xfrm>
                  <a:off x="3548287" y="2465722"/>
                  <a:ext cx="1107071" cy="1069133"/>
                  <a:chOff x="1583113" y="2330038"/>
                  <a:chExt cx="1107071" cy="1069133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E4878FE-9919-4935-9D53-815558CC5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620737" y="2384479"/>
                    <a:ext cx="1069447" cy="10146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2">
                            <a:lumMod val="7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02</a:t>
                    </a:r>
                    <a:endParaRPr lang="ko-KR" altLang="en-US" sz="5500" spc="-150" dirty="0">
                      <a:solidFill>
                        <a:schemeClr val="bg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6232690-9B8C-49CE-8F5D-37104A227E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3113" y="2330038"/>
                    <a:ext cx="1069447" cy="10146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02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7F1D316-4BDA-4D20-849F-A281A05F3A1C}"/>
                    </a:ext>
                  </a:extLst>
                </p:cNvPr>
                <p:cNvGrpSpPr/>
                <p:nvPr/>
              </p:nvGrpSpPr>
              <p:grpSpPr>
                <a:xfrm rot="20706729">
                  <a:off x="833127" y="1869563"/>
                  <a:ext cx="1005297" cy="1059206"/>
                  <a:chOff x="1458287" y="2375201"/>
                  <a:chExt cx="1005297" cy="1059206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B54D7C6-0CAD-413F-9DD6-48A261A25666}"/>
                      </a:ext>
                    </a:extLst>
                  </p:cNvPr>
                  <p:cNvSpPr txBox="1"/>
                  <p:nvPr/>
                </p:nvSpPr>
                <p:spPr>
                  <a:xfrm>
                    <a:off x="1525825" y="2419715"/>
                    <a:ext cx="937759" cy="10146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rgbClr val="AFABAB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01</a:t>
                    </a:r>
                    <a:endParaRPr lang="ko-KR" altLang="en-US" sz="5500" spc="-150" dirty="0">
                      <a:solidFill>
                        <a:srgbClr val="AFABAB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FD6A53E-9DC2-4E2F-823E-879CCD7701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287" y="2375201"/>
                    <a:ext cx="937760" cy="10146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01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1BBB47B0-DDC3-4277-BA55-C25F9EDFBA68}"/>
                    </a:ext>
                  </a:extLst>
                </p:cNvPr>
                <p:cNvGrpSpPr/>
                <p:nvPr/>
              </p:nvGrpSpPr>
              <p:grpSpPr>
                <a:xfrm rot="20218868">
                  <a:off x="8769444" y="2548035"/>
                  <a:ext cx="1132712" cy="1078697"/>
                  <a:chOff x="1095385" y="2229785"/>
                  <a:chExt cx="1132712" cy="1078697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DAAEFB6-8D50-47F3-891B-F582C87D2C03}"/>
                      </a:ext>
                    </a:extLst>
                  </p:cNvPr>
                  <p:cNvSpPr txBox="1"/>
                  <p:nvPr/>
                </p:nvSpPr>
                <p:spPr>
                  <a:xfrm rot="576378">
                    <a:off x="1125727" y="2293788"/>
                    <a:ext cx="1102370" cy="1014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2">
                            <a:lumMod val="7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04</a:t>
                    </a:r>
                    <a:endParaRPr lang="ko-KR" altLang="en-US" sz="5500" spc="-150" dirty="0">
                      <a:solidFill>
                        <a:schemeClr val="bg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BA64E2E-779F-49D0-8A8A-7C03665385A6}"/>
                      </a:ext>
                    </a:extLst>
                  </p:cNvPr>
                  <p:cNvSpPr txBox="1"/>
                  <p:nvPr/>
                </p:nvSpPr>
                <p:spPr>
                  <a:xfrm rot="573757">
                    <a:off x="1095385" y="2229785"/>
                    <a:ext cx="1102372" cy="1014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5500" spc="-15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04</a:t>
                    </a:r>
                    <a:endParaRPr lang="ko-KR" altLang="en-US" sz="5500" spc="-15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687AEF-BA20-42D0-A58D-C9558A30C016}"/>
                </a:ext>
              </a:extLst>
            </p:cNvPr>
            <p:cNvSpPr txBox="1"/>
            <p:nvPr/>
          </p:nvSpPr>
          <p:spPr>
            <a:xfrm>
              <a:off x="1332234" y="2765046"/>
              <a:ext cx="1506253" cy="1003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함수 복습</a:t>
              </a:r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DFA581-D6F2-4581-A06B-549F44FC2A58}"/>
                </a:ext>
              </a:extLst>
            </p:cNvPr>
            <p:cNvSpPr txBox="1"/>
            <p:nvPr/>
          </p:nvSpPr>
          <p:spPr>
            <a:xfrm>
              <a:off x="4391518" y="3524416"/>
              <a:ext cx="1002034" cy="550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59ABBF-E323-4EC5-B08A-E23C9CB5DF5B}"/>
                </a:ext>
              </a:extLst>
            </p:cNvPr>
            <p:cNvSpPr txBox="1"/>
            <p:nvPr/>
          </p:nvSpPr>
          <p:spPr>
            <a:xfrm>
              <a:off x="6937921" y="2954592"/>
              <a:ext cx="988543" cy="550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B6F821-6E08-42D6-BD75-33575A389A28}"/>
                </a:ext>
              </a:extLst>
            </p:cNvPr>
            <p:cNvSpPr txBox="1"/>
            <p:nvPr/>
          </p:nvSpPr>
          <p:spPr>
            <a:xfrm>
              <a:off x="9584772" y="3545904"/>
              <a:ext cx="833398" cy="550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69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4">
        <p159:morph option="byObject"/>
      </p:transition>
    </mc:Choice>
    <mc:Fallback xmlns="">
      <p:transition spd="slow" advTm="63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226908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F4254-FB25-4F5A-95D2-7A49145A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97" y="1918801"/>
            <a:ext cx="7551006" cy="4239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355742-73A8-427F-8CF4-A4FB45EB7494}"/>
              </a:ext>
            </a:extLst>
          </p:cNvPr>
          <p:cNvSpPr txBox="1"/>
          <p:nvPr/>
        </p:nvSpPr>
        <p:spPr>
          <a:xfrm>
            <a:off x="1466927" y="1925427"/>
            <a:ext cx="7892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1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B18D63-1B15-439F-A49B-ED105BF9B39B}"/>
              </a:ext>
            </a:extLst>
          </p:cNvPr>
          <p:cNvSpPr/>
          <p:nvPr/>
        </p:nvSpPr>
        <p:spPr>
          <a:xfrm>
            <a:off x="3277545" y="3372700"/>
            <a:ext cx="1663423" cy="9907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374782-6EF3-4F8C-B214-68C79A96532B}"/>
              </a:ext>
            </a:extLst>
          </p:cNvPr>
          <p:cNvSpPr/>
          <p:nvPr/>
        </p:nvSpPr>
        <p:spPr>
          <a:xfrm>
            <a:off x="3558282" y="5306896"/>
            <a:ext cx="3307739" cy="2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62629"/>
      </p:ext>
    </p:extLst>
  </p:cSld>
  <p:clrMapOvr>
    <a:masterClrMapping/>
  </p:clrMapOvr>
  <p:transition spd="slow" advTm="703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1" y="700450"/>
            <a:ext cx="2269088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과제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3952E-6B4D-4535-97F8-40E8B52D3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06" y="1859293"/>
            <a:ext cx="8963187" cy="4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4259"/>
      </p:ext>
    </p:extLst>
  </p:cSld>
  <p:clrMapOvr>
    <a:masterClrMapping/>
  </p:clrMapOvr>
  <p:transition spd="slow" advTm="703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5363A-CE74-4A5D-A58B-388FC621E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27" y="3244487"/>
            <a:ext cx="1438679" cy="14386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5FB152-034E-4090-8B07-0F7B8A45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9" y="1804052"/>
            <a:ext cx="1640523" cy="164052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3AC6DAB-135A-4511-A3B7-420DE9106E7C}"/>
              </a:ext>
            </a:extLst>
          </p:cNvPr>
          <p:cNvGrpSpPr/>
          <p:nvPr/>
        </p:nvGrpSpPr>
        <p:grpSpPr>
          <a:xfrm rot="184816">
            <a:off x="3111748" y="2556650"/>
            <a:ext cx="6133778" cy="1529975"/>
            <a:chOff x="3237518" y="2320821"/>
            <a:chExt cx="5649125" cy="1383467"/>
          </a:xfrm>
        </p:grpSpPr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69976BBB-1165-4CAA-A632-EE92FD38968F}"/>
                </a:ext>
              </a:extLst>
            </p:cNvPr>
            <p:cNvSpPr/>
            <p:nvPr/>
          </p:nvSpPr>
          <p:spPr>
            <a:xfrm rot="21109300">
              <a:off x="3389918" y="2473221"/>
              <a:ext cx="5496725" cy="1231067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화살표: 갈매기형 수장 7">
              <a:extLst>
                <a:ext uri="{FF2B5EF4-FFF2-40B4-BE49-F238E27FC236}">
                  <a16:creationId xmlns:a16="http://schemas.microsoft.com/office/drawing/2014/main" id="{35B8A311-61F3-49A1-A25D-54FDCC9DE499}"/>
                </a:ext>
              </a:extLst>
            </p:cNvPr>
            <p:cNvSpPr/>
            <p:nvPr/>
          </p:nvSpPr>
          <p:spPr>
            <a:xfrm rot="21109300">
              <a:off x="3237518" y="2320821"/>
              <a:ext cx="5496725" cy="12310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09C031-CE0D-46D0-8837-0569FD6F71A6}"/>
              </a:ext>
            </a:extLst>
          </p:cNvPr>
          <p:cNvGrpSpPr/>
          <p:nvPr/>
        </p:nvGrpSpPr>
        <p:grpSpPr>
          <a:xfrm>
            <a:off x="4894637" y="2875296"/>
            <a:ext cx="2482544" cy="738461"/>
            <a:chOff x="5390775" y="1560776"/>
            <a:chExt cx="2482544" cy="7384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EF75A8-F99E-43EF-8B4E-B16A21B99130}"/>
                </a:ext>
              </a:extLst>
            </p:cNvPr>
            <p:cNvSpPr txBox="1"/>
            <p:nvPr/>
          </p:nvSpPr>
          <p:spPr>
            <a:xfrm rot="21278983">
              <a:off x="5423609" y="1591351"/>
              <a:ext cx="24497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150" dirty="0" err="1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질문있나요</a:t>
              </a:r>
              <a:r>
                <a:rPr lang="en-US" altLang="ko-KR" sz="4000" spc="-15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E6A24A-1C76-41E7-804E-0EC8E663AF29}"/>
                </a:ext>
              </a:extLst>
            </p:cNvPr>
            <p:cNvSpPr txBox="1"/>
            <p:nvPr/>
          </p:nvSpPr>
          <p:spPr>
            <a:xfrm rot="21294543">
              <a:off x="5390775" y="1560776"/>
              <a:ext cx="24497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150" dirty="0" err="1">
                  <a:solidFill>
                    <a:srgbClr val="339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질문있나요</a:t>
              </a:r>
              <a:r>
                <a:rPr lang="en-US" altLang="ko-KR" sz="4000" spc="-150" dirty="0">
                  <a:solidFill>
                    <a:srgbClr val="339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553073"/>
      </p:ext>
    </p:extLst>
  </p:cSld>
  <p:clrMapOvr>
    <a:masterClrMapping/>
  </p:clrMapOvr>
  <p:transition spd="slow" advTm="83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0258CA-5AB6-489C-9223-9DB2853DA269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704AD1-4241-434E-87A5-899B5449B4DD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932049-72B4-4F94-911B-345FDFC3212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69A692D1-385A-48C4-B47B-1AABCCE116C9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009F08-D8C6-4ED7-85E1-4B088D988FF4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00C17F-F3EB-4BF3-A32A-3F9DE9697EC4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id="{D83ACE7A-C42D-4D95-A210-F2CC9F1BF4D8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75C73F-BC4E-4AB6-A57F-C32A5440E95F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C23DA-F0A4-4D6D-AF33-EFBCF1EE9469}"/>
              </a:ext>
            </a:extLst>
          </p:cNvPr>
          <p:cNvSpPr txBox="1"/>
          <p:nvPr/>
        </p:nvSpPr>
        <p:spPr>
          <a:xfrm>
            <a:off x="2659492" y="3088121"/>
            <a:ext cx="81884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2300" spc="-150" dirty="0">
                <a:solidFill>
                  <a:srgbClr val="3399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 </a:t>
            </a:r>
            <a:r>
              <a:rPr lang="ko-KR" altLang="en-US" sz="2300" spc="-150" dirty="0" err="1">
                <a:solidFill>
                  <a:srgbClr val="3399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r>
              <a:rPr lang="ko-KR" altLang="en-US" sz="23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사용자 정의 함수를 정의한 후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쉘에서 함수를 호출하여 실행하고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반환 받아 출력한다</a:t>
            </a:r>
            <a:r>
              <a:rPr lang="en-US" altLang="ko-KR" sz="23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4F69CA-A7AA-4D92-B930-4F343D60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3825"/>
      </p:ext>
    </p:extLst>
  </p:cSld>
  <p:clrMapOvr>
    <a:masterClrMapping/>
  </p:clrMapOvr>
  <p:transition spd="slow" advTm="703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4E998-EEC5-4456-A016-EB6139E03EC8}"/>
              </a:ext>
            </a:extLst>
          </p:cNvPr>
          <p:cNvSpPr txBox="1"/>
          <p:nvPr/>
        </p:nvSpPr>
        <p:spPr>
          <a:xfrm>
            <a:off x="3042315" y="2334577"/>
            <a:ext cx="365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4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F5FA1-BBBB-402C-A902-D8EA9DDAD446}"/>
              </a:ext>
            </a:extLst>
          </p:cNvPr>
          <p:cNvSpPr txBox="1"/>
          <p:nvPr/>
        </p:nvSpPr>
        <p:spPr>
          <a:xfrm>
            <a:off x="5013203" y="2257633"/>
            <a:ext cx="4510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가지고 어떤 일을 수행한 다음 그 결과물을 내어놓는 것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4359231" y="3741809"/>
            <a:ext cx="414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사용하는 이유</a:t>
            </a:r>
            <a:r>
              <a:rPr lang="en-US" altLang="ko-KR" sz="3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99837-7085-49C1-85BE-7743E5157CDF}"/>
              </a:ext>
            </a:extLst>
          </p:cNvPr>
          <p:cNvSpPr txBox="1"/>
          <p:nvPr/>
        </p:nvSpPr>
        <p:spPr>
          <a:xfrm>
            <a:off x="2011068" y="4415702"/>
            <a:ext cx="816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똑같은 코드를 여러 번 반복하여 사용해야 하는 경우</a:t>
            </a:r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2800" spc="-150" dirty="0">
                <a:solidFill>
                  <a:srgbClr val="339966"/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이용하여 간단하게 표현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있음</a:t>
            </a:r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15530"/>
      </p:ext>
    </p:extLst>
  </p:cSld>
  <p:clrMapOvr>
    <a:masterClrMapping/>
  </p:clrMapOvr>
  <p:transition spd="slow" advTm="70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4E998-EEC5-4456-A016-EB6139E03EC8}"/>
              </a:ext>
            </a:extLst>
          </p:cNvPr>
          <p:cNvSpPr txBox="1"/>
          <p:nvPr/>
        </p:nvSpPr>
        <p:spPr>
          <a:xfrm>
            <a:off x="2439166" y="3409651"/>
            <a:ext cx="365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이름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매개변수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en-US" altLang="ko-KR" sz="30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수행할 코드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1&gt;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수행할 코드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1&gt;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 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F5FA1-BBBB-402C-A902-D8EA9DDAD446}"/>
              </a:ext>
            </a:extLst>
          </p:cNvPr>
          <p:cNvSpPr txBox="1"/>
          <p:nvPr/>
        </p:nvSpPr>
        <p:spPr>
          <a:xfrm>
            <a:off x="6304547" y="3522196"/>
            <a:ext cx="451082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함수의 입력으로 전달되는 값을 받는 변수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sz="25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매개변수가 없을 때에는</a:t>
            </a:r>
            <a:endParaRPr lang="en-US" altLang="ko-KR" sz="2500" spc="-15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r>
              <a:rPr lang="en-US" altLang="ko-KR" sz="25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5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정의함</a:t>
            </a:r>
            <a:r>
              <a:rPr lang="en-US" altLang="ko-KR" sz="2500" spc="-15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1477528" y="2365765"/>
            <a:ext cx="622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sz="3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 사용하여 함수를 정의함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64108"/>
      </p:ext>
    </p:extLst>
  </p:cSld>
  <p:clrMapOvr>
    <a:masterClrMapping/>
  </p:clrMapOvr>
  <p:transition spd="slow" advTm="703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4E998-EEC5-4456-A016-EB6139E03EC8}"/>
              </a:ext>
            </a:extLst>
          </p:cNvPr>
          <p:cNvSpPr txBox="1"/>
          <p:nvPr/>
        </p:nvSpPr>
        <p:spPr>
          <a:xfrm>
            <a:off x="1842218" y="2941109"/>
            <a:ext cx="5168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abs(</a:t>
            </a:r>
            <a:r>
              <a:rPr lang="en-US" altLang="ko-KR" sz="3000" spc="-150" dirty="0" err="1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arg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000" spc="-15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arg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&gt;=0):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result = </a:t>
            </a:r>
            <a:r>
              <a:rPr lang="en-US" altLang="ko-KR" sz="3000" spc="-15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arg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else: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result = </a:t>
            </a:r>
            <a:r>
              <a:rPr lang="en-US" altLang="ko-KR" sz="3000" spc="-15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arg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* (-1)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F5FA1-BBBB-402C-A902-D8EA9DDAD446}"/>
              </a:ext>
            </a:extLst>
          </p:cNvPr>
          <p:cNvSpPr txBox="1"/>
          <p:nvPr/>
        </p:nvSpPr>
        <p:spPr>
          <a:xfrm>
            <a:off x="7542413" y="3428999"/>
            <a:ext cx="2807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 abs (100)</a:t>
            </a:r>
          </a:p>
          <a:p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</a:p>
          <a:p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 abs (-60)</a:t>
            </a:r>
          </a:p>
          <a:p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1315246" y="1899680"/>
            <a:ext cx="622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sz="3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 사용하여 함수를 정의함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402CDD-8D83-4809-B9E6-CE353AAEB7FF}"/>
              </a:ext>
            </a:extLst>
          </p:cNvPr>
          <p:cNvSpPr txBox="1"/>
          <p:nvPr/>
        </p:nvSpPr>
        <p:spPr>
          <a:xfrm>
            <a:off x="6690686" y="2072619"/>
            <a:ext cx="451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절대값을 구하는 함수 정의하기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B6390-7B78-4649-BA72-8FA15007CF59}"/>
              </a:ext>
            </a:extLst>
          </p:cNvPr>
          <p:cNvSpPr txBox="1"/>
          <p:nvPr/>
        </p:nvSpPr>
        <p:spPr>
          <a:xfrm>
            <a:off x="5539456" y="2993905"/>
            <a:ext cx="451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함수이름↓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564507-2BDD-4BA5-B054-CCEFD11998E4}"/>
              </a:ext>
            </a:extLst>
          </p:cNvPr>
          <p:cNvSpPr txBox="1"/>
          <p:nvPr/>
        </p:nvSpPr>
        <p:spPr>
          <a:xfrm>
            <a:off x="8194382" y="2984767"/>
            <a:ext cx="2807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↓매개변수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B7BA5-98EB-430F-BD44-986D6FD62C4C}"/>
              </a:ext>
            </a:extLst>
          </p:cNvPr>
          <p:cNvSpPr txBox="1"/>
          <p:nvPr/>
        </p:nvSpPr>
        <p:spPr>
          <a:xfrm>
            <a:off x="6431697" y="5326377"/>
            <a:ext cx="451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함수에 넣어주는 값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8003164"/>
      </p:ext>
    </p:extLst>
  </p:cSld>
  <p:clrMapOvr>
    <a:masterClrMapping/>
  </p:clrMapOvr>
  <p:transition spd="slow" advTm="70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2085267" y="2537485"/>
            <a:ext cx="6227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가변 매개변수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402CDD-8D83-4809-B9E6-CE353AAEB7FF}"/>
              </a:ext>
            </a:extLst>
          </p:cNvPr>
          <p:cNvSpPr txBox="1"/>
          <p:nvPr/>
        </p:nvSpPr>
        <p:spPr>
          <a:xfrm>
            <a:off x="4054065" y="2587861"/>
            <a:ext cx="6766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입력의 개수를 달리하는 매개변수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1468C-1EAC-492A-BE68-1900655D8817}"/>
              </a:ext>
            </a:extLst>
          </p:cNvPr>
          <p:cNvSpPr txBox="1"/>
          <p:nvPr/>
        </p:nvSpPr>
        <p:spPr>
          <a:xfrm>
            <a:off x="4267583" y="3512113"/>
            <a:ext cx="365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이름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000" spc="-1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매개변수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en-US" altLang="ko-KR" sz="30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수행할 코드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1&gt;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수행할 코드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1&gt;</a:t>
            </a:r>
          </a:p>
          <a:p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highlight>
                  <a:srgbClr val="BEE396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 </a:t>
            </a:r>
            <a:r>
              <a:rPr lang="ko-KR" altLang="en-US" sz="30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377245"/>
      </p:ext>
    </p:extLst>
  </p:cSld>
  <p:clrMapOvr>
    <a:masterClrMapping/>
  </p:clrMapOvr>
  <p:transition spd="slow" advTm="703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1430057" y="2186546"/>
            <a:ext cx="6227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EE719E-9804-46B5-884D-26E5FE2D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43" y="2107096"/>
            <a:ext cx="8306107" cy="36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3611"/>
      </p:ext>
    </p:extLst>
  </p:cSld>
  <p:clrMapOvr>
    <a:masterClrMapping/>
  </p:clrMapOvr>
  <p:transition spd="slow" advTm="703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>
            <a:extLst>
              <a:ext uri="{FF2B5EF4-FFF2-40B4-BE49-F238E27FC236}">
                <a16:creationId xmlns:a16="http://schemas.microsoft.com/office/drawing/2014/main" id="{79CAAEF5-C401-4EF4-920D-E1D2160B3582}"/>
              </a:ext>
            </a:extLst>
          </p:cNvPr>
          <p:cNvSpPr/>
          <p:nvPr/>
        </p:nvSpPr>
        <p:spPr>
          <a:xfrm>
            <a:off x="538280" y="432266"/>
            <a:ext cx="11115440" cy="5993467"/>
          </a:xfrm>
          <a:prstGeom prst="frame">
            <a:avLst>
              <a:gd name="adj1" fmla="val 3409"/>
            </a:avLst>
          </a:prstGeom>
          <a:solidFill>
            <a:srgbClr val="00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2057131" y="2675613"/>
            <a:ext cx="258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지역변수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(local variable)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B19D75-4E6E-41C5-BE49-C572D3BCA8BE}"/>
              </a:ext>
            </a:extLst>
          </p:cNvPr>
          <p:cNvGrpSpPr/>
          <p:nvPr/>
        </p:nvGrpSpPr>
        <p:grpSpPr>
          <a:xfrm>
            <a:off x="538280" y="700450"/>
            <a:ext cx="6215446" cy="1406646"/>
            <a:chOff x="538280" y="700450"/>
            <a:chExt cx="3537331" cy="14066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43FD3B-A9BE-4E06-AEEF-E6398E8E95B2}"/>
                </a:ext>
              </a:extLst>
            </p:cNvPr>
            <p:cNvGrpSpPr/>
            <p:nvPr/>
          </p:nvGrpSpPr>
          <p:grpSpPr>
            <a:xfrm>
              <a:off x="538281" y="775252"/>
              <a:ext cx="3537330" cy="1331844"/>
              <a:chOff x="533311" y="695739"/>
              <a:chExt cx="5310897" cy="126227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EB7BD1D-3FE5-482E-B103-F2CD3E7A284A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A7F4DD2F-9CAD-48C4-832E-FB90939C8EFC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5F273D-8D34-43A4-ABA1-A251BC3702B1}"/>
                </a:ext>
              </a:extLst>
            </p:cNvPr>
            <p:cNvGrpSpPr/>
            <p:nvPr/>
          </p:nvGrpSpPr>
          <p:grpSpPr>
            <a:xfrm>
              <a:off x="538280" y="700450"/>
              <a:ext cx="3432829" cy="1267498"/>
              <a:chOff x="533311" y="695739"/>
              <a:chExt cx="5310897" cy="126227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1503A-E815-4F7F-A0EB-AAF000A526F2}"/>
                  </a:ext>
                </a:extLst>
              </p:cNvPr>
              <p:cNvSpPr/>
              <p:nvPr/>
            </p:nvSpPr>
            <p:spPr>
              <a:xfrm>
                <a:off x="657549" y="695739"/>
                <a:ext cx="5186659" cy="88458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0CB2B8C7-7FF8-4B0A-8BB9-23A4E7A98AA7}"/>
                  </a:ext>
                </a:extLst>
              </p:cNvPr>
              <p:cNvSpPr/>
              <p:nvPr/>
            </p:nvSpPr>
            <p:spPr>
              <a:xfrm rot="10800000" flipH="1">
                <a:off x="533311" y="695739"/>
                <a:ext cx="785191" cy="126227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4D2C14-D470-437D-BAB1-19B230E4C3F1}"/>
              </a:ext>
            </a:extLst>
          </p:cNvPr>
          <p:cNvSpPr txBox="1"/>
          <p:nvPr/>
        </p:nvSpPr>
        <p:spPr>
          <a:xfrm>
            <a:off x="1117422" y="891377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1 - </a:t>
            </a:r>
            <a:r>
              <a:rPr lang="ko-KR" altLang="en-US" sz="2500" spc="-150" dirty="0">
                <a:solidFill>
                  <a:srgbClr val="00A87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 호출 및 반환 실습</a:t>
            </a:r>
            <a:endParaRPr lang="en-US" altLang="ko-KR" sz="2500" spc="-150" dirty="0">
              <a:solidFill>
                <a:srgbClr val="00A87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96D2CC-15CD-4809-9AA4-CE94CC23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8667">
            <a:off x="421728" y="824858"/>
            <a:ext cx="804649" cy="8046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402CDD-8D83-4809-B9E6-CE353AAEB7FF}"/>
              </a:ext>
            </a:extLst>
          </p:cNvPr>
          <p:cNvSpPr txBox="1"/>
          <p:nvPr/>
        </p:nvSpPr>
        <p:spPr>
          <a:xfrm>
            <a:off x="1457206" y="4109085"/>
            <a:ext cx="3782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함수가 종료되면 같이 종료됨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대부분 지역변수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3D093E-11D0-468E-9AB2-FAE8482D8971}"/>
              </a:ext>
            </a:extLst>
          </p:cNvPr>
          <p:cNvSpPr txBox="1"/>
          <p:nvPr/>
        </p:nvSpPr>
        <p:spPr>
          <a:xfrm>
            <a:off x="7084106" y="2675613"/>
            <a:ext cx="258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전역변수</a:t>
            </a:r>
            <a:endParaRPr lang="en-US" altLang="ko-KR" sz="3000" spc="-1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(global variable)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6DCB4-2461-42E1-997E-F7DA6CDC64B2}"/>
              </a:ext>
            </a:extLst>
          </p:cNvPr>
          <p:cNvSpPr txBox="1"/>
          <p:nvPr/>
        </p:nvSpPr>
        <p:spPr>
          <a:xfrm>
            <a:off x="5726917" y="3803982"/>
            <a:ext cx="51174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프로그램이 종료될 때 같이 종료됨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spc="-1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전역변수를 사용하기 위해 </a:t>
            </a:r>
            <a:r>
              <a:rPr lang="en-US" altLang="ko-KR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</a:t>
            </a:r>
            <a:r>
              <a:rPr lang="ko-KR" altLang="en-US" sz="2500" spc="-1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사용</a:t>
            </a:r>
            <a:endParaRPr lang="en-US" altLang="ko-KR" sz="2500" spc="-1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21685"/>
      </p:ext>
    </p:extLst>
  </p:cSld>
  <p:clrMapOvr>
    <a:masterClrMapping/>
  </p:clrMapOvr>
  <p:transition spd="slow" advTm="703">
    <p:push dir="u"/>
  </p:transition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595959"/>
      </a:dk2>
      <a:lt2>
        <a:srgbClr val="A5A5A5"/>
      </a:lt2>
      <a:accent1>
        <a:srgbClr val="00C487"/>
      </a:accent1>
      <a:accent2>
        <a:srgbClr val="92D050"/>
      </a:accent2>
      <a:accent3>
        <a:srgbClr val="339966"/>
      </a:accent3>
      <a:accent4>
        <a:srgbClr val="00B050"/>
      </a:accent4>
      <a:accent5>
        <a:srgbClr val="F2F2F2"/>
      </a:accent5>
      <a:accent6>
        <a:srgbClr val="D8D8D8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741</Words>
  <Application>Microsoft Office PowerPoint</Application>
  <PresentationFormat>와이드스크린</PresentationFormat>
  <Paragraphs>137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배달의민족 주아</vt:lpstr>
      <vt:lpstr>Arial</vt:lpstr>
      <vt:lpstr>맑은 고딕</vt:lpstr>
      <vt:lpstr>나눔스퀘어 Bold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Han Jiyeon</cp:lastModifiedBy>
  <cp:revision>157</cp:revision>
  <dcterms:created xsi:type="dcterms:W3CDTF">2018-02-27T14:35:30Z</dcterms:created>
  <dcterms:modified xsi:type="dcterms:W3CDTF">2018-05-27T05:34:32Z</dcterms:modified>
</cp:coreProperties>
</file>