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300" r:id="rId4"/>
    <p:sldId id="319" r:id="rId5"/>
    <p:sldId id="320" r:id="rId6"/>
    <p:sldId id="321" r:id="rId7"/>
    <p:sldId id="298" r:id="rId8"/>
    <p:sldId id="323" r:id="rId9"/>
    <p:sldId id="346" r:id="rId10"/>
    <p:sldId id="347" r:id="rId11"/>
    <p:sldId id="286" r:id="rId12"/>
    <p:sldId id="352" r:id="rId13"/>
    <p:sldId id="348" r:id="rId14"/>
    <p:sldId id="349" r:id="rId15"/>
    <p:sldId id="350" r:id="rId16"/>
    <p:sldId id="353" r:id="rId17"/>
    <p:sldId id="297" r:id="rId18"/>
    <p:sldId id="351" r:id="rId19"/>
    <p:sldId id="354" r:id="rId20"/>
    <p:sldId id="284" r:id="rId21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HyhwpEQ" panose="0203060000010101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6F"/>
    <a:srgbClr val="FDC6C6"/>
    <a:srgbClr val="F9CBC7"/>
    <a:srgbClr val="FC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1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45FC-A805-4A43-AA30-B68BAAB9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5BFDA-4A1E-4517-9F5D-88FB285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512C5-AE0E-44D6-A9AE-448474A7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26F8D-C939-4640-9550-6DEBAEC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4049B-9C7D-438C-AC74-62F0AB2F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5B33-03B2-4CC5-B6BD-21BEFE8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8325F-57AE-42A6-B610-A5F6BB50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883F0-635B-42FD-8160-3B1A689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F33E1-569E-4F0D-AB22-34039BF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ED639-403E-4492-A2F6-38E906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F9F672-DCC7-4488-9A47-5F948E7C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A0446-7544-4F76-A0BA-696B5BE8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80FD1-B76E-49B9-8A0F-7E8DDA9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03F08-A1CB-4D28-836A-8670C799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4AAA6-8207-4B97-B213-E862CC6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C71B-67D6-41AD-BF59-3E0EFAC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B70A5-149B-4164-B7FF-9B0BAD55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4380-4254-47FF-B68A-C7F5B4BD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EC67A-D2CF-426C-A32D-A003B62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57205-8427-4DFD-82BD-4C4D844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D9C08-5BEF-4383-A444-31A114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71A5C-D59A-4537-92CA-4D9E8667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B26BB-C6F7-4E94-9D88-CC4FF4B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E0E46-4B53-4550-A181-BC7D590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D129B-0BB9-4DD4-A540-FF35DB7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28E1-2A07-4B73-BBD1-3336E1C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6E6A6-F65C-4693-9F43-D37666BC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91FE0-61FB-4123-9177-A0E4C113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2BD79-AD9F-49E7-A3C9-27D8F730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668F6-7963-4D21-B1B6-572F15E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7B018-3CB9-40D6-8DB4-2955599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D4E9-F664-4AC1-A979-B0BCEF6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6C0F7-A532-4B48-9CA7-21B35490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5171A-2DE6-4912-A3F1-05D46208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EF1704-4D8C-4880-BA0C-15017C29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D3FDD-32AD-494B-8DFB-B5E039C2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4FECB-A1A8-4B11-91A4-2E1F33E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7EEAA5-7E2F-42F4-80BA-0E5964F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6E0DC-FEE1-4AF6-A72C-10319DE9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009C5-D26B-4523-8E74-92F9DE6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B92E0A-87C0-46DA-8306-B83B76F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27B21E-EDED-464D-ABA8-F1E70B8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23A15-0817-4D3C-B580-F6CC8B6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C5AE57-4621-4458-9AF1-3C7BE71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720418-5B94-4557-BC27-F3F7C3E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6E1270-0D72-45EC-A4C1-3F70FA1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06671-D021-4E11-B2BF-98689270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F7B8D-B571-4BAF-AB6A-2F9C92FD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773F0-F9F8-431C-BF2D-EDE357D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C1CC9-E71C-470B-A083-805E0C5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8E607-4A4E-452F-8EEF-3282E676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39A70-95D4-42D0-82AE-135E54B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F166C-EB2D-4BF8-B170-99B9DCD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E06020-767D-4D60-B624-6D294844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7D3A14-4F80-4238-BA43-FFE9038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7F47B-E754-4A63-9B82-03FDDE7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7C286-5ACE-48D8-AED4-18D69ACA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DE3C5-3DCB-4A39-B9D7-BFFB24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3A7666-3E71-438B-B2F5-D169257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AE2C55-AADF-468F-942C-0C8091F0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D7F69-85BD-4A35-B0E0-019DA31C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871-35D9-439E-8975-DDC84DA693F5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4FD6-22F6-41C6-BC26-C83FD13F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252BC-CBCA-40E7-B420-0BE70603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EwMjJfMTkz/MDAxNTA4NjQ1NjcwNDIw.wXOH-W92qUNDl9KhgwgnKCpBknVSQY6aCRP4qSqLmq8g.GTe7M2odFAVd8pTB1DZ4HPWtB5x8g1QsM1Zv3R0XZc4g.GIF.tjddms1451/IMG_7874.GIF?type=w966">
            <a:extLst>
              <a:ext uri="{FF2B5EF4-FFF2-40B4-BE49-F238E27FC236}">
                <a16:creationId xmlns:a16="http://schemas.microsoft.com/office/drawing/2014/main" id="{9519E32A-BC56-4344-A00C-70DD68DF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11" y="3529405"/>
            <a:ext cx="3484587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253F56-789D-4E8A-A4DA-7E6DB6D910BF}"/>
              </a:ext>
            </a:extLst>
          </p:cNvPr>
          <p:cNvSpPr txBox="1"/>
          <p:nvPr/>
        </p:nvSpPr>
        <p:spPr>
          <a:xfrm>
            <a:off x="3033656" y="1951672"/>
            <a:ext cx="591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컴퓨팅사고와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69C3A-555A-41F8-9519-2CB514AD4828}"/>
              </a:ext>
            </a:extLst>
          </p:cNvPr>
          <p:cNvSpPr txBox="1"/>
          <p:nvPr/>
        </p:nvSpPr>
        <p:spPr>
          <a:xfrm rot="20796405">
            <a:off x="4149755" y="3161041"/>
            <a:ext cx="212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</a:t>
            </a:r>
            <a:endParaRPr lang="ko-KR" altLang="en-US" sz="9000" dirty="0">
              <a:solidFill>
                <a:srgbClr val="F374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6E959-A1CD-4748-9586-2EA62EBAF171}"/>
              </a:ext>
            </a:extLst>
          </p:cNvPr>
          <p:cNvSpPr txBox="1"/>
          <p:nvPr/>
        </p:nvSpPr>
        <p:spPr>
          <a:xfrm>
            <a:off x="5757130" y="3392503"/>
            <a:ext cx="2644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</a:t>
            </a:r>
            <a:endParaRPr lang="en-US" altLang="ko-KR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6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C9E9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B35F0A-EDB7-4269-8E26-E3BD82061365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2F88C99-8324-405D-BB36-FC2986D20D1B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7B98488A-294F-4E5C-9E96-ED95A1321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F748582-16E6-4740-933E-6EE13A3CE38F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C3D5403-822D-43D3-BA96-0C82B5B7C9F1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C5FAEE-A271-4156-B148-A3C40B1E365E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0B44D40-0ABC-4DFE-B7D0-A5840AC21BB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31D70C6-1CD2-44FD-81B2-962220998A2E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5D7540-E097-49DC-A006-6A1B1BCB5FF3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631405-6B03-4D0B-AC79-25CB577B9C20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비교 연산자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6DF9B7-5BC7-4661-A6C6-EDA40F085D0F}"/>
              </a:ext>
            </a:extLst>
          </p:cNvPr>
          <p:cNvSpPr txBox="1"/>
          <p:nvPr/>
        </p:nvSpPr>
        <p:spPr>
          <a:xfrm>
            <a:off x="1652542" y="1552553"/>
            <a:ext cx="5803124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372321-EE02-42D4-8578-D14747B3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712" y="2271113"/>
            <a:ext cx="8774389" cy="32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논리 연산자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1687712" y="1910122"/>
            <a:ext cx="9740849" cy="303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에서의 논리 연산자의 기능과 역할에 대해서 학습한다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∧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or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∨</a:t>
            </a:r>
          </a:p>
          <a:p>
            <a:pPr>
              <a:lnSpc>
                <a:spcPct val="110000"/>
              </a:lnSpc>
            </a:pP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not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BABC92-DA25-411D-902D-FC8C3F49516E}"/>
              </a:ext>
            </a:extLst>
          </p:cNvPr>
          <p:cNvSpPr/>
          <p:nvPr/>
        </p:nvSpPr>
        <p:spPr>
          <a:xfrm>
            <a:off x="6208219" y="4310483"/>
            <a:ext cx="4139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latin typeface="HyhwpEQ" panose="02030600000101010101" pitchFamily="18" charset="-127"/>
                <a:ea typeface="HyhwpEQ" panose="02030600000101010101" pitchFamily="18" charset="-127"/>
              </a:rPr>
              <a:t>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4660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논리 연산자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1048903" y="1845220"/>
            <a:ext cx="4129764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입력해보기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1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print(True and True)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print(True and False)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print(False and False)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39859-1846-4F38-84BD-C33B6CF12ACB}"/>
              </a:ext>
            </a:extLst>
          </p:cNvPr>
          <p:cNvSpPr txBox="1"/>
          <p:nvPr/>
        </p:nvSpPr>
        <p:spPr>
          <a:xfrm>
            <a:off x="4689579" y="1845220"/>
            <a:ext cx="4129764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print(True or True)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print(True or False)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print(False or False)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A56D5-2516-4CCF-9F7E-89B9B2D53A7D}"/>
              </a:ext>
            </a:extLst>
          </p:cNvPr>
          <p:cNvSpPr txBox="1"/>
          <p:nvPr/>
        </p:nvSpPr>
        <p:spPr>
          <a:xfrm>
            <a:off x="8338449" y="1861640"/>
            <a:ext cx="334068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print(not True)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print(not False)</a:t>
            </a:r>
          </a:p>
        </p:txBody>
      </p:sp>
    </p:spTree>
    <p:extLst>
      <p:ext uri="{BB962C8B-B14F-4D97-AF65-F5344CB8AC3E}">
        <p14:creationId xmlns:p14="http://schemas.microsoft.com/office/powerpoint/2010/main" val="15055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논리 연산자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B7579B-EA25-48EE-94FF-D07A643F5B46}"/>
              </a:ext>
            </a:extLst>
          </p:cNvPr>
          <p:cNvSpPr txBox="1"/>
          <p:nvPr/>
        </p:nvSpPr>
        <p:spPr>
          <a:xfrm>
            <a:off x="604731" y="1328191"/>
            <a:ext cx="10982537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</a:p>
          <a:p>
            <a:pPr>
              <a:lnSpc>
                <a:spcPct val="110000"/>
              </a:lnSpc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주어진 조건을 만족하는 연산 결과 화면을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캡쳐해서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입력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란에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넣으시오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		A = True</a:t>
            </a:r>
          </a:p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		B = False</a:t>
            </a:r>
          </a:p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		C = True</a:t>
            </a:r>
          </a:p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		D = False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1.  A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∨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∧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C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∨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2. ( A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∨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 )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∧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A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∨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∧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A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∨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3.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ㄱ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∧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B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∨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∧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ㄱ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4.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ㄱ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A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∨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∨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C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∧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269262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논리 연산자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C89BBDE-C5E6-4A2A-8116-360B987AE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319" y="1958798"/>
            <a:ext cx="9871360" cy="4201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B2971B-F979-4DDF-B39A-2C05F4F902F9}"/>
              </a:ext>
            </a:extLst>
          </p:cNvPr>
          <p:cNvSpPr txBox="1"/>
          <p:nvPr/>
        </p:nvSpPr>
        <p:spPr>
          <a:xfrm>
            <a:off x="1276250" y="1331390"/>
            <a:ext cx="5803124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3595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논리 연산자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B2971B-F979-4DDF-B39A-2C05F4F902F9}"/>
              </a:ext>
            </a:extLst>
          </p:cNvPr>
          <p:cNvSpPr txBox="1"/>
          <p:nvPr/>
        </p:nvSpPr>
        <p:spPr>
          <a:xfrm>
            <a:off x="1276250" y="1331390"/>
            <a:ext cx="5803124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550CE5-415A-4643-AA6A-1D16DAF7F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446" y="2092167"/>
            <a:ext cx="8241320" cy="37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4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논리 연산자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69684D5-EDB1-4A5A-841A-E4B57682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49" y="1967843"/>
            <a:ext cx="8613901" cy="42694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581121-9BCB-45A4-916F-56F152FB61A5}"/>
              </a:ext>
            </a:extLst>
          </p:cNvPr>
          <p:cNvSpPr txBox="1"/>
          <p:nvPr/>
        </p:nvSpPr>
        <p:spPr>
          <a:xfrm>
            <a:off x="1644848" y="1318508"/>
            <a:ext cx="5803124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7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 우선순위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767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1465876" y="1729427"/>
            <a:ext cx="8695997" cy="391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주어진 조건들을 만족하는 결과 값을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알아내시오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A = 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안녕하세요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&gt; “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성균관대 인문사회과학 캠퍼스입니다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.”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B = 2 &lt;= 2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C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153//2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!=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143%122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D = 2**8 &gt; 3**6</a:t>
            </a:r>
          </a:p>
          <a:p>
            <a:pPr>
              <a:lnSpc>
                <a:spcPct val="11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1811910" y="1051201"/>
            <a:ext cx="796322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python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산술연산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비교연산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논리연산을 자유롭게 활용한다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AB56F4-5982-4940-B6F6-C298A21D892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CAD0522-0122-4634-B61E-EED28A31105C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BB903A68-4006-4537-9AF2-F87E67A41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3206F40-88FF-4AB2-B80B-2870BF00648C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E775473-A015-42D6-9CDF-F0B09E55F700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096FDD-FA82-40ED-BD27-8F407F2CB1BD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BD5C0E2-9D83-4A11-BB0B-F806735ED6EA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B111135-CA48-4B2F-AF4B-FE2593E1ED2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B8BD78-E28C-4DE8-BA3D-48BF8E7635D0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931439-4A9E-4639-8044-35108D1B3A76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연산자 종합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9B08449-8180-490C-AFF3-232BF45B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828" y="4845554"/>
            <a:ext cx="5257474" cy="16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8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620768" y="1223180"/>
            <a:ext cx="178182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AB56F4-5982-4940-B6F6-C298A21D892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CAD0522-0122-4634-B61E-EED28A31105C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BB903A68-4006-4537-9AF2-F87E67A41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3206F40-88FF-4AB2-B80B-2870BF00648C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E775473-A015-42D6-9CDF-F0B09E55F700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096FDD-FA82-40ED-BD27-8F407F2CB1BD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BD5C0E2-9D83-4A11-BB0B-F806735ED6EA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B111135-CA48-4B2F-AF4B-FE2593E1ED2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B8BD78-E28C-4DE8-BA3D-48BF8E7635D0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931439-4A9E-4639-8044-35108D1B3A76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연산자 종합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8480A4-F4C8-4B99-B378-22CDB7813F7F}"/>
              </a:ext>
            </a:extLst>
          </p:cNvPr>
          <p:cNvSpPr txBox="1"/>
          <p:nvPr/>
        </p:nvSpPr>
        <p:spPr>
          <a:xfrm>
            <a:off x="4143756" y="1165830"/>
            <a:ext cx="178182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4235B9-1845-4FF4-A44B-A572EC17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68" y="1721079"/>
            <a:ext cx="8144203" cy="46020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E493E9-A7F0-4A2C-9055-62B6D333C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853" y="1772561"/>
            <a:ext cx="7158555" cy="45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1116113" y="1236755"/>
            <a:ext cx="3099894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 채점 기준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AB56F4-5982-4940-B6F6-C298A21D892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CAD0522-0122-4634-B61E-EED28A31105C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BB903A68-4006-4537-9AF2-F87E67A41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3206F40-88FF-4AB2-B80B-2870BF00648C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E775473-A015-42D6-9CDF-F0B09E55F700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096FDD-FA82-40ED-BD27-8F407F2CB1BD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BD5C0E2-9D83-4A11-BB0B-F806735ED6EA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B111135-CA48-4B2F-AF4B-FE2593E1ED2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B8BD78-E28C-4DE8-BA3D-48BF8E7635D0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931439-4A9E-4639-8044-35108D1B3A76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 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연산자 종합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6EC6EFD-D6F5-4AF9-ABB8-779F2A58F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29" y="1861382"/>
            <a:ext cx="9901343" cy="43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9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50EDF-0E0B-4878-9604-8757BBCADFD4}"/>
              </a:ext>
            </a:extLst>
          </p:cNvPr>
          <p:cNvSpPr txBox="1"/>
          <p:nvPr/>
        </p:nvSpPr>
        <p:spPr>
          <a:xfrm>
            <a:off x="4609687" y="397362"/>
            <a:ext cx="3192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5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활동순서</a:t>
            </a:r>
            <a:r>
              <a:rPr lang="en-US" altLang="ko-KR" sz="5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5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856438A-69BC-4361-9760-ABBBF9EA1266}"/>
              </a:ext>
            </a:extLst>
          </p:cNvPr>
          <p:cNvGrpSpPr/>
          <p:nvPr/>
        </p:nvGrpSpPr>
        <p:grpSpPr>
          <a:xfrm>
            <a:off x="3448288" y="1657244"/>
            <a:ext cx="6548459" cy="914048"/>
            <a:chOff x="824613" y="394405"/>
            <a:chExt cx="6548459" cy="91404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04D4BAE-8152-4D34-B311-771B596333AD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226C764-F3CC-401F-A24A-40504E50A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FA64939-BB07-4397-88A5-EEE46040D0C4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00F3857-6A7E-4A7E-829B-7F7D39C7240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EF85C85-4E4D-4C51-9512-2577E3691381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09DB0AC-399A-49E8-8237-EE73E5109CAE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1AC76FC-F136-4D86-ADA2-66DA7833F4F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F348BA-E06E-4B99-9D3C-873B8312A786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577D58-C596-44F3-9CA9-08378A09332A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B0600000101010101" charset="-127"/>
                  <a:ea typeface="배달의민족 주아" panose="020B0600000101010101" charset="-127"/>
                </a:rPr>
                <a:t>산술연산자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9D781EE-975C-4139-8143-DD8F68231EC4}"/>
              </a:ext>
            </a:extLst>
          </p:cNvPr>
          <p:cNvGrpSpPr/>
          <p:nvPr/>
        </p:nvGrpSpPr>
        <p:grpSpPr>
          <a:xfrm>
            <a:off x="3448288" y="2790777"/>
            <a:ext cx="6548459" cy="914048"/>
            <a:chOff x="824613" y="394405"/>
            <a:chExt cx="6548459" cy="91404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3572AFB-8B53-4068-B8A9-45DE54EE5824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CC14C1C3-5806-413B-A3F5-0955CC9C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0DC2E26-671D-40CC-BC21-AF5DF5DF528E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0839693-0CDB-4BE3-B259-D87C17520A7E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2FF8BE4-54B8-4208-BE34-FF52C3A780EF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A5DCB6-195D-4DED-BC21-E66C94F970A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7B426AE-A1F5-473D-B940-5B0187BB6F8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EAE3F2-DD29-41C6-A6C6-8BA66A87A3ED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E16278-9191-4788-9A4C-8A107D08ED6F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비교연산자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0248111-3C48-4C80-94E2-95A825BCC957}"/>
              </a:ext>
            </a:extLst>
          </p:cNvPr>
          <p:cNvGrpSpPr/>
          <p:nvPr/>
        </p:nvGrpSpPr>
        <p:grpSpPr>
          <a:xfrm>
            <a:off x="3448288" y="4040653"/>
            <a:ext cx="6548459" cy="914048"/>
            <a:chOff x="824613" y="394405"/>
            <a:chExt cx="6548459" cy="91404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2CFF0E3-C587-44E0-AC8D-C2ED140DFCE8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DBEB6202-9A35-48BD-BEB3-35C4C3DF9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A4E088D-281F-422D-89DB-5A77D21F2569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16C108E-0345-4B72-8E8D-C93CA5EC6D7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609466B-11A4-4367-9530-C74190BD259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C56408A-8182-4726-8BFF-642638DD1A60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A470F13-BD0B-42BA-B40F-6129409D18F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EF1F9D-0C54-4F3D-8505-BF1D3B38B423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A8F364-1A70-4631-A5B6-683B4FAD90EA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논리연산자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BA40510-99EC-45C2-978B-B7DB1DAC1CDD}"/>
              </a:ext>
            </a:extLst>
          </p:cNvPr>
          <p:cNvGrpSpPr/>
          <p:nvPr/>
        </p:nvGrpSpPr>
        <p:grpSpPr>
          <a:xfrm>
            <a:off x="3448288" y="5338759"/>
            <a:ext cx="6548459" cy="914048"/>
            <a:chOff x="824613" y="394405"/>
            <a:chExt cx="6548459" cy="91404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10B2557-3CFC-4F8B-9468-D0F4ED22D2ED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3FF5B6F2-E0AB-45F4-B852-DD90678B7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7B13BE-5876-4162-898F-B969AD878DBA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290BDC0-C575-4388-9A87-C72A7182BD75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0FE0F00-1DC1-4EC1-95E3-EFE5A26C0FDF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12BEC15-8BB7-4BB2-BE7D-CB4CFCF88E3E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F722CE4-A07D-46C6-9CC2-6B953B586AA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509FDF-04BF-4C59-B93A-EF7DE72DFE2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C23B9E-15D3-4FE2-B69B-F453F0498B8D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02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951597" y="2155076"/>
            <a:ext cx="700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 있나요</a:t>
            </a:r>
            <a:r>
              <a:rPr lang="en-US" altLang="ko-KR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4578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:a16="http://schemas.microsoft.com/office/drawing/2014/main" id="{3019D510-C31D-4708-8C24-98A5E89425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20" y="3086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003A0-2BE2-42EB-92E4-3472C811F83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7075982" cy="750444"/>
            <a:chOff x="912986" y="428487"/>
            <a:chExt cx="7075982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63012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연산사의 이해 </a:t>
              </a:r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산술 연산자</a:t>
              </a:r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93EAF69-EA0E-4D34-9304-EC4908A45EBF}"/>
              </a:ext>
            </a:extLst>
          </p:cNvPr>
          <p:cNvSpPr txBox="1"/>
          <p:nvPr/>
        </p:nvSpPr>
        <p:spPr>
          <a:xfrm>
            <a:off x="1601541" y="1270939"/>
            <a:ext cx="9161456" cy="461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python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기본 연산자 중 산술연산자에 대해서 학습한다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=	</a:t>
            </a:r>
            <a:r>
              <a:rPr lang="ko-KR" altLang="en-US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대입연산자</a:t>
            </a:r>
            <a:endParaRPr lang="en-US" altLang="ko-KR" sz="27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리스트에 저장되어 있는 값들을 산술 연산한다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원소의 인덱스 값으로 리스트 개별 원소에 접근한다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6AB23E-FF50-4851-B272-120232ABCF8F}"/>
              </a:ext>
            </a:extLst>
          </p:cNvPr>
          <p:cNvSpPr txBox="1"/>
          <p:nvPr/>
        </p:nvSpPr>
        <p:spPr>
          <a:xfrm>
            <a:off x="1222043" y="2400499"/>
            <a:ext cx="9747913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			-			*			/</a:t>
            </a:r>
          </a:p>
          <a:p>
            <a:pPr>
              <a:lnSpc>
                <a:spcPct val="18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**			%				//		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AC044-292A-431C-9C5F-4446D56B77D0}"/>
              </a:ext>
            </a:extLst>
          </p:cNvPr>
          <p:cNvSpPr txBox="1"/>
          <p:nvPr/>
        </p:nvSpPr>
        <p:spPr>
          <a:xfrm>
            <a:off x="1919877" y="2400499"/>
            <a:ext cx="15452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덧셈</a:t>
            </a:r>
            <a:endParaRPr lang="en-US" altLang="ko-KR" sz="27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6B8F3-C6B4-4A68-8160-D8F13F6E148C}"/>
              </a:ext>
            </a:extLst>
          </p:cNvPr>
          <p:cNvSpPr txBox="1"/>
          <p:nvPr/>
        </p:nvSpPr>
        <p:spPr>
          <a:xfrm>
            <a:off x="4598683" y="2395882"/>
            <a:ext cx="15452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뺄셈</a:t>
            </a:r>
            <a:endParaRPr lang="en-US" altLang="ko-KR" sz="27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0B9AD-C4D1-49F4-B791-77FD925D219A}"/>
              </a:ext>
            </a:extLst>
          </p:cNvPr>
          <p:cNvSpPr txBox="1"/>
          <p:nvPr/>
        </p:nvSpPr>
        <p:spPr>
          <a:xfrm>
            <a:off x="7406276" y="2400499"/>
            <a:ext cx="15452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곱셈</a:t>
            </a:r>
            <a:endParaRPr lang="en-US" altLang="ko-KR" sz="27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3372A-5128-48A2-BA0F-3185472C869D}"/>
              </a:ext>
            </a:extLst>
          </p:cNvPr>
          <p:cNvSpPr txBox="1"/>
          <p:nvPr/>
        </p:nvSpPr>
        <p:spPr>
          <a:xfrm>
            <a:off x="9931023" y="2395882"/>
            <a:ext cx="15452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나눗셈</a:t>
            </a:r>
            <a:endParaRPr lang="en-US" altLang="ko-KR" sz="27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0C0E7-199C-4B28-AB93-79445C527FE1}"/>
              </a:ext>
            </a:extLst>
          </p:cNvPr>
          <p:cNvSpPr txBox="1"/>
          <p:nvPr/>
        </p:nvSpPr>
        <p:spPr>
          <a:xfrm>
            <a:off x="1919877" y="3166547"/>
            <a:ext cx="15452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제곱</a:t>
            </a:r>
            <a:endParaRPr lang="en-US" altLang="ko-KR" sz="27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2E542F-936E-49AE-A5A1-856EE5ABBC11}"/>
              </a:ext>
            </a:extLst>
          </p:cNvPr>
          <p:cNvSpPr txBox="1"/>
          <p:nvPr/>
        </p:nvSpPr>
        <p:spPr>
          <a:xfrm>
            <a:off x="4598683" y="3353521"/>
            <a:ext cx="2317788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나눗셈의 나머지</a:t>
            </a:r>
            <a:endParaRPr lang="en-US" altLang="ko-KR" sz="27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05B7E1-2EEB-44B1-8E82-3987ADB66200}"/>
              </a:ext>
            </a:extLst>
          </p:cNvPr>
          <p:cNvSpPr txBox="1"/>
          <p:nvPr/>
        </p:nvSpPr>
        <p:spPr>
          <a:xfrm>
            <a:off x="8372308" y="3142441"/>
            <a:ext cx="231778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나눗셈의 몫</a:t>
            </a:r>
            <a:endParaRPr lang="en-US" altLang="ko-KR" sz="27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81D106-30FD-4A7B-8272-2D4B4593E09D}"/>
              </a:ext>
            </a:extLst>
          </p:cNvPr>
          <p:cNvSpPr txBox="1"/>
          <p:nvPr/>
        </p:nvSpPr>
        <p:spPr>
          <a:xfrm>
            <a:off x="3952246" y="5677091"/>
            <a:ext cx="4098834" cy="60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numbers=[1, 2, 3, 4, 5]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8D0E55-8469-4E40-9801-1519C52BB52A}"/>
              </a:ext>
            </a:extLst>
          </p:cNvPr>
          <p:cNvSpPr txBox="1"/>
          <p:nvPr/>
        </p:nvSpPr>
        <p:spPr>
          <a:xfrm>
            <a:off x="4317172" y="6093417"/>
            <a:ext cx="3557654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 -&gt; 0  1   2   3  4  </a:t>
            </a:r>
          </a:p>
        </p:txBody>
      </p:sp>
    </p:spTree>
    <p:extLst>
      <p:ext uri="{BB962C8B-B14F-4D97-AF65-F5344CB8AC3E}">
        <p14:creationId xmlns:p14="http://schemas.microsoft.com/office/powerpoint/2010/main" val="10841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003A0-2BE2-42EB-92E4-3472C811F83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B95436-451D-4A66-A757-A4181A08D667}"/>
              </a:ext>
            </a:extLst>
          </p:cNvPr>
          <p:cNvGrpSpPr/>
          <p:nvPr/>
        </p:nvGrpSpPr>
        <p:grpSpPr>
          <a:xfrm>
            <a:off x="912986" y="428487"/>
            <a:ext cx="7075982" cy="750444"/>
            <a:chOff x="912986" y="428487"/>
            <a:chExt cx="7075982" cy="75044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C9218F5-B53A-4046-AA81-DB2AE145905C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4AEBA785-1154-4D6B-99BA-287007E42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0281234-5D60-426B-B48D-79271436A18F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EAD6F62-51BB-46C9-AFD3-6752618F395F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43A66FA-ED6D-42D3-8596-D31989F356AE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7EA428-D20C-4927-B196-2226097E201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6C30A7D-C864-4179-A106-8D575B2B0B60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AFA68E-07BA-4CB8-A256-5DF17DE75AEB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FD5359-1DA5-4C0C-9D5F-3E9C9FEE3BE2}"/>
                </a:ext>
              </a:extLst>
            </p:cNvPr>
            <p:cNvSpPr txBox="1"/>
            <p:nvPr/>
          </p:nvSpPr>
          <p:spPr>
            <a:xfrm>
              <a:off x="1687712" y="573360"/>
              <a:ext cx="63012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연산사의 이해 </a:t>
              </a:r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산술 연산자</a:t>
              </a:r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0EBD37A-C8D9-4862-A16C-A56DB7B1B59A}"/>
              </a:ext>
            </a:extLst>
          </p:cNvPr>
          <p:cNvSpPr txBox="1"/>
          <p:nvPr/>
        </p:nvSpPr>
        <p:spPr>
          <a:xfrm>
            <a:off x="435449" y="1147085"/>
            <a:ext cx="113211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같은 리스트에 요소들을 아래의 조건에 맞게 계산하세요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[22, 15, 13, 10, 3, 12, 5, 8]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항목에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더하라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2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항목에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22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빼라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3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항목에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3.3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곱하라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항목에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1.4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나누라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5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항목에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제곱 하라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6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항복에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나눈 나머지를 넣으라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7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항목에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나눈 몫을 넣으라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8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항목은 리스트에서 제거하라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29322-B664-4B69-98E1-3BB025FB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523" y="3758608"/>
            <a:ext cx="8776060" cy="26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4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003A0-2BE2-42EB-92E4-3472C811F83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3EAF69-EA0E-4D34-9304-EC4908A45EBF}"/>
              </a:ext>
            </a:extLst>
          </p:cNvPr>
          <p:cNvSpPr txBox="1"/>
          <p:nvPr/>
        </p:nvSpPr>
        <p:spPr>
          <a:xfrm>
            <a:off x="1936778" y="1739790"/>
            <a:ext cx="5803124" cy="4060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numbers[0] = numbers[0] + 13</a:t>
            </a: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numbers[0] += 13</a:t>
            </a:r>
          </a:p>
          <a:p>
            <a:pPr>
              <a:lnSpc>
                <a:spcPct val="12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numbers[1] = numbers[1] - 22</a:t>
            </a: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numbers[1] -= 22</a:t>
            </a:r>
          </a:p>
          <a:p>
            <a:pPr>
              <a:lnSpc>
                <a:spcPct val="12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numbers[2] = numbers[2] * 3.3</a:t>
            </a: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numbers[2] *= 3.3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8CA886-959A-452E-9154-48C405C9E2A5}"/>
              </a:ext>
            </a:extLst>
          </p:cNvPr>
          <p:cNvGrpSpPr/>
          <p:nvPr/>
        </p:nvGrpSpPr>
        <p:grpSpPr>
          <a:xfrm>
            <a:off x="912986" y="428487"/>
            <a:ext cx="7075982" cy="750444"/>
            <a:chOff x="912986" y="428487"/>
            <a:chExt cx="7075982" cy="75044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E2791CA-4431-4280-9AE3-63BEC186A0A0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F8EF9B54-579E-46A2-ADE3-9C9BE6EB7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15B14C4-A52D-4812-866B-91E129EEEF43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252B3ED-09E2-44D9-A038-883D5FB59F5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229F7EA-5376-489B-A0AD-C161EEC32428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B9C2482-66F9-410F-9A12-D8D97BE28C92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8C4C3D-0954-433A-8CFC-F95DEC25E03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A394DF-8633-4B4B-B691-690E1AE07388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C640A2-ADB1-490F-909D-33C25ACEE188}"/>
                </a:ext>
              </a:extLst>
            </p:cNvPr>
            <p:cNvSpPr txBox="1"/>
            <p:nvPr/>
          </p:nvSpPr>
          <p:spPr>
            <a:xfrm>
              <a:off x="1687712" y="573360"/>
              <a:ext cx="63012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연산사의 이해 </a:t>
              </a:r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산술 연산자</a:t>
              </a:r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6F0D9BC-DFB5-44C3-B385-25F73C1E39B3}"/>
              </a:ext>
            </a:extLst>
          </p:cNvPr>
          <p:cNvSpPr txBox="1"/>
          <p:nvPr/>
        </p:nvSpPr>
        <p:spPr>
          <a:xfrm>
            <a:off x="7503420" y="5250429"/>
            <a:ext cx="3334160" cy="67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3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3300" dirty="0" err="1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복합대입연산자</a:t>
            </a:r>
            <a:endParaRPr lang="en-US" altLang="ko-KR" sz="33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29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003A0-2BE2-42EB-92E4-3472C811F83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224F9DA-7990-48B0-AC8F-4E15F755F2B9}"/>
              </a:ext>
            </a:extLst>
          </p:cNvPr>
          <p:cNvGrpSpPr/>
          <p:nvPr/>
        </p:nvGrpSpPr>
        <p:grpSpPr>
          <a:xfrm>
            <a:off x="912986" y="428487"/>
            <a:ext cx="7075982" cy="750444"/>
            <a:chOff x="912986" y="428487"/>
            <a:chExt cx="7075982" cy="75044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C752716-2DE2-48C1-9422-03CFD179E45C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69E5F072-6997-4034-942B-09EC3A564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6B1FB76-13DE-4DF7-AC35-12EE6E63933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44E20B-8D0C-41FD-90EB-E36FD58645B2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2A640AC-448E-4E6D-96E0-245C4A4311A2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15B2404-73CA-4D4A-9722-8168C1EE6C28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F7BB3F8-E27F-4C5F-8F06-166AA66F5296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A48777-588C-4B0F-9E3E-FABB74684750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66EC07-4338-4DBE-B2B3-498DE655399F}"/>
                </a:ext>
              </a:extLst>
            </p:cNvPr>
            <p:cNvSpPr txBox="1"/>
            <p:nvPr/>
          </p:nvSpPr>
          <p:spPr>
            <a:xfrm>
              <a:off x="1687712" y="573360"/>
              <a:ext cx="63012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연산사의 이해 </a:t>
              </a:r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산술 연산자</a:t>
              </a:r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32C7F3F-F286-426C-A995-C06BA2E70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335" y="1773085"/>
            <a:ext cx="6604521" cy="42321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5775B9-81D9-468B-895C-4EB1F0CBC750}"/>
              </a:ext>
            </a:extLst>
          </p:cNvPr>
          <p:cNvSpPr txBox="1"/>
          <p:nvPr/>
        </p:nvSpPr>
        <p:spPr>
          <a:xfrm>
            <a:off x="1652542" y="1584085"/>
            <a:ext cx="5803124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207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C9E9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비교 연산자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1601541" y="2125544"/>
            <a:ext cx="930645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비교 연산자의 역할과 기능에 대해서 학습한다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&gt;			&lt;			</a:t>
            </a:r>
            <a:r>
              <a:rPr lang="en-US" altLang="ko-KR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&gt;=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</a:p>
          <a:p>
            <a:pPr>
              <a:lnSpc>
                <a:spcPct val="11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&lt;=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==			!=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48394-82D1-4F6E-B85B-CD1123347B30}"/>
              </a:ext>
            </a:extLst>
          </p:cNvPr>
          <p:cNvSpPr txBox="1"/>
          <p:nvPr/>
        </p:nvSpPr>
        <p:spPr>
          <a:xfrm>
            <a:off x="3250180" y="3050435"/>
            <a:ext cx="15452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크다</a:t>
            </a:r>
            <a:endParaRPr lang="en-US" altLang="ko-KR" sz="27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A4B5C1-667B-4226-ACF3-5892430A611D}"/>
              </a:ext>
            </a:extLst>
          </p:cNvPr>
          <p:cNvSpPr txBox="1"/>
          <p:nvPr/>
        </p:nvSpPr>
        <p:spPr>
          <a:xfrm>
            <a:off x="5928986" y="3045818"/>
            <a:ext cx="15452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작다</a:t>
            </a:r>
            <a:endParaRPr lang="en-US" altLang="ko-KR" sz="27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4A363-CAC1-42FC-94BD-14DC8CD4CB0E}"/>
              </a:ext>
            </a:extLst>
          </p:cNvPr>
          <p:cNvSpPr txBox="1"/>
          <p:nvPr/>
        </p:nvSpPr>
        <p:spPr>
          <a:xfrm>
            <a:off x="8736578" y="3050435"/>
            <a:ext cx="204703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70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크거나 같다</a:t>
            </a:r>
            <a:endParaRPr lang="en-US" altLang="ko-KR" sz="27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91EA2C-F42E-47DE-A68E-28B48C082305}"/>
              </a:ext>
            </a:extLst>
          </p:cNvPr>
          <p:cNvSpPr txBox="1"/>
          <p:nvPr/>
        </p:nvSpPr>
        <p:spPr>
          <a:xfrm>
            <a:off x="3224938" y="3975326"/>
            <a:ext cx="188393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70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작거나 같다</a:t>
            </a:r>
            <a:endParaRPr lang="en-US" altLang="ko-KR" sz="27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FD26E2-45FD-4E34-BEF4-9D0B1BAD0E32}"/>
              </a:ext>
            </a:extLst>
          </p:cNvPr>
          <p:cNvSpPr txBox="1"/>
          <p:nvPr/>
        </p:nvSpPr>
        <p:spPr>
          <a:xfrm>
            <a:off x="6056442" y="3999904"/>
            <a:ext cx="15452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같다</a:t>
            </a:r>
            <a:endParaRPr lang="en-US" altLang="ko-KR" sz="27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684E56-8B0B-4BE7-9FB0-E0F7C8926D5B}"/>
              </a:ext>
            </a:extLst>
          </p:cNvPr>
          <p:cNvSpPr txBox="1"/>
          <p:nvPr/>
        </p:nvSpPr>
        <p:spPr>
          <a:xfrm>
            <a:off x="8629010" y="4162300"/>
            <a:ext cx="2317788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다르다</a:t>
            </a:r>
            <a:endParaRPr lang="en-US" altLang="ko-KR" sz="27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17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C9E9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41CB82-02B8-41B1-A360-A0D29050A2BE}"/>
              </a:ext>
            </a:extLst>
          </p:cNvPr>
          <p:cNvSpPr txBox="1"/>
          <p:nvPr/>
        </p:nvSpPr>
        <p:spPr>
          <a:xfrm>
            <a:off x="573270" y="1157764"/>
            <a:ext cx="11321102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성균과 영희는 각각 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sungkyun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younghee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이름의 리스트에 순서대로 사는 주소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출석번호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영어성적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국어성적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과학성적을 저장한다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성균과 영희가 저장한 성적은 다음과 같다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반드시 비교연산자를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사용하시오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sungkyun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[‘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성균아파트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’, 2, 88, 100, 74]</a:t>
            </a:r>
          </a:p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younghee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[‘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영희빌라‘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14, 100, 84, 74]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성균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영희 리스트에 담긴 원소들을 다음과 같이 </a:t>
            </a:r>
            <a:r>
              <a:rPr lang="ko-KR" altLang="en-US" sz="25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비교하시오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286000" lvl="4" indent="-457200">
              <a:lnSpc>
                <a:spcPct val="11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성균의 주소가 영희의 주소보다 큰가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2286000" lvl="4" indent="-457200">
              <a:lnSpc>
                <a:spcPct val="11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성균의 출석번호가 영희의 출석번호보다 작은가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2286000" lvl="4" indent="-457200">
              <a:lnSpc>
                <a:spcPct val="11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성균의 영어성적이 영희의 영어성적보다 크거나 같은가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2286000" lvl="4" indent="-457200">
              <a:lnSpc>
                <a:spcPct val="11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성균의 국어성적이 영희의 국어성적보다 작거나 같은가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2286000" lvl="4" indent="-457200">
              <a:lnSpc>
                <a:spcPct val="11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성균의 과학성적과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영희의과학성적이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다른가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B35F0A-EDB7-4269-8E26-E3BD82061365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2F88C99-8324-405D-BB36-FC2986D20D1B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7B98488A-294F-4E5C-9E96-ED95A1321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F748582-16E6-4740-933E-6EE13A3CE38F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C3D5403-822D-43D3-BA96-0C82B5B7C9F1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C5FAEE-A271-4156-B148-A3C40B1E365E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0B44D40-0ABC-4DFE-B7D0-A5840AC21BB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31D70C6-1CD2-44FD-81B2-962220998A2E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5D7540-E097-49DC-A006-6A1B1BCB5FF3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631405-6B03-4D0B-AC79-25CB577B9C20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비교 연산자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46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C9E9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B35F0A-EDB7-4269-8E26-E3BD82061365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2F88C99-8324-405D-BB36-FC2986D20D1B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7B98488A-294F-4E5C-9E96-ED95A1321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F748582-16E6-4740-933E-6EE13A3CE38F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C3D5403-822D-43D3-BA96-0C82B5B7C9F1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C5FAEE-A271-4156-B148-A3C40B1E365E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0B44D40-0ABC-4DFE-B7D0-A5840AC21BB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31D70C6-1CD2-44FD-81B2-962220998A2E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5D7540-E097-49DC-A006-6A1B1BCB5FF3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631405-6B03-4D0B-AC79-25CB577B9C20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비교 연산자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6DF9B7-5BC7-4661-A6C6-EDA40F085D0F}"/>
              </a:ext>
            </a:extLst>
          </p:cNvPr>
          <p:cNvSpPr txBox="1"/>
          <p:nvPr/>
        </p:nvSpPr>
        <p:spPr>
          <a:xfrm>
            <a:off x="1652542" y="1552553"/>
            <a:ext cx="5803124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3D20B-E789-4352-8D36-891083C67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615" y="2547904"/>
            <a:ext cx="5914769" cy="30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5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413</Words>
  <Application>Microsoft Office PowerPoint</Application>
  <PresentationFormat>와이드스크린</PresentationFormat>
  <Paragraphs>166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배달의민족 주아</vt:lpstr>
      <vt:lpstr>맑은 고딕</vt:lpstr>
      <vt:lpstr>HyhwpEQ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Jiyeon Han</dc:creator>
  <cp:lastModifiedBy>Han Jiyeon</cp:lastModifiedBy>
  <cp:revision>118</cp:revision>
  <dcterms:created xsi:type="dcterms:W3CDTF">2018-03-09T06:37:38Z</dcterms:created>
  <dcterms:modified xsi:type="dcterms:W3CDTF">2018-04-28T14:49:33Z</dcterms:modified>
</cp:coreProperties>
</file>