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8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08서울남산체 B" panose="02020603020101020101" pitchFamily="18" charset="-127"/>
      <p:regular r:id="rId33"/>
    </p:embeddedFont>
    <p:embeddedFont>
      <p:font typeface="배달의민족 주아" panose="0202060302010102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033656" y="1951672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컴퓨팅사고와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4149755" y="3161041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5757130" y="3392503"/>
            <a:ext cx="264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373755" y="1079540"/>
            <a:ext cx="10270108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프로그램으로 작동되는 로봇이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로봇은 한 번에 위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오른쪽으로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사각형 한 칸을 바로 이동할 수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로봇은 장애물을 감지하는 센서가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9CF16DA-EA56-4CAF-981F-0F73E4430198}"/>
              </a:ext>
            </a:extLst>
          </p:cNvPr>
          <p:cNvSpPr txBox="1"/>
          <p:nvPr/>
        </p:nvSpPr>
        <p:spPr>
          <a:xfrm>
            <a:off x="755558" y="2001743"/>
            <a:ext cx="526424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아래 그림과 같이 장애물이 놓여져 있고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프로그램을 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 순서로 실행시켰을 때 로봇이 도착한 지점은 어디인가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EB19E2-4187-4F0E-A2BF-AAA585C02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884" y="3307311"/>
            <a:ext cx="2953590" cy="3265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C6E4E-692D-4D97-98AB-5984ADE8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381" y="2527516"/>
            <a:ext cx="4697899" cy="36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59995" y="1878230"/>
            <a:ext cx="1027010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살인 호찬이는 같은 나이 친구인 진우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태우와 일주일간의 학교 봄 방학기간 동안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 볼 계획을 세우고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봄 방학은 토요일인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일에 시작하여 일요일인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일에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호찬이는 친구들에게 영화를 보러 가기에 좋은 요일과 시간을 물었다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11DAFE8-BFBD-4CEE-BCAE-F1E3DB870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2" y="3643616"/>
            <a:ext cx="8220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FE95C7-AD20-44E1-B28C-2C29FF9CF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124" y="2901453"/>
            <a:ext cx="8305800" cy="3619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B049A-E602-4D6C-86EC-37BFD0D75135}"/>
              </a:ext>
            </a:extLst>
          </p:cNvPr>
          <p:cNvSpPr txBox="1"/>
          <p:nvPr/>
        </p:nvSpPr>
        <p:spPr>
          <a:xfrm>
            <a:off x="1144755" y="1129935"/>
            <a:ext cx="10270108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호찬이의 부모님은 호찬이 나이에 적절한 영화만을 봐야 하며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집에까지 걸어 와서는 안된다고 하신다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부모님은 호찬이와 그 친구들을 밤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시까지는 아무 때나 영화관에서 집까지 자동차로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데려다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주실 것이다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호찬이는 봄 방학 기간 동안 상영하는 영화에 대한 정보를 알아보았다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다음은 호찬이가 찾아낸 정보이다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56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601541" y="1734860"/>
            <a:ext cx="10270108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중 세 명의 학생 모두 영화를 볼 수 있는 가장 알맞은 날은 언제인가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100D646-9027-4697-8C4C-8CE1EDC4AAE4}"/>
              </a:ext>
            </a:extLst>
          </p:cNvPr>
          <p:cNvSpPr txBox="1"/>
          <p:nvPr/>
        </p:nvSpPr>
        <p:spPr>
          <a:xfrm>
            <a:off x="2775152" y="2813707"/>
            <a:ext cx="6641695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월요일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2. 2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28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금요일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29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토요일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4. 3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일요일</a:t>
            </a:r>
          </a:p>
        </p:txBody>
      </p:sp>
      <p:pic>
        <p:nvPicPr>
          <p:cNvPr id="14338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:a16="http://schemas.microsoft.com/office/drawing/2014/main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9" y="358819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46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BDC7758-E540-440B-8267-9DB84F348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93" y="1170317"/>
            <a:ext cx="8220075" cy="1809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8F0A4F-D815-443C-8E5C-D8C4B5877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53" y="2810013"/>
            <a:ext cx="8220075" cy="36195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98AEFC6-FAD8-408D-B01E-CF0242939D64}"/>
              </a:ext>
            </a:extLst>
          </p:cNvPr>
          <p:cNvSpPr/>
          <p:nvPr/>
        </p:nvSpPr>
        <p:spPr>
          <a:xfrm>
            <a:off x="7498080" y="2810013"/>
            <a:ext cx="4037007" cy="36195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664CA-A18C-402C-97D3-96E0523E9F40}"/>
              </a:ext>
            </a:extLst>
          </p:cNvPr>
          <p:cNvSpPr txBox="1"/>
          <p:nvPr/>
        </p:nvSpPr>
        <p:spPr>
          <a:xfrm>
            <a:off x="7589600" y="3128803"/>
            <a:ext cx="3853965" cy="31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호찬이의 부모님은 호찬이 나이에 적절한 영화만을 봐야 하며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집에까지 걸어 와서는 안된다고 하신다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부모님은 호찬이와 그 친구들을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시까지는 아무 때나 영화관에서 집까지 자동차로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데려다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주실 것이다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935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373755" y="1079540"/>
            <a:ext cx="10270108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수정이는 주어진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아래와 같이 로봇을 이동하는 프로그램을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방향은 로봇을 기준으로 움직이는 것을 의미한다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7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C8FEA3D-DC79-4F14-9748-F010EF74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2169840"/>
            <a:ext cx="9486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3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7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1C2C9BB-1F8D-452C-B91B-911F61423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5985" r="-1067"/>
          <a:stretch/>
        </p:blipFill>
        <p:spPr>
          <a:xfrm>
            <a:off x="810395" y="1522122"/>
            <a:ext cx="7797531" cy="47949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4164256" y="488483"/>
            <a:ext cx="669753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이번에는 로봇을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같이 이동시키려고 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알맞은 프로그램은 어느 것인가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87A2FA2-76EF-4A36-A49F-9E6E86510F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891" t="12082" r="5141" b="3103"/>
          <a:stretch/>
        </p:blipFill>
        <p:spPr>
          <a:xfrm>
            <a:off x="8673809" y="2174636"/>
            <a:ext cx="303276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478925"/>
            <a:ext cx="10270108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컴퓨터에서 아래와 같은 프로그램을 작성하여 실행시키면 화면과 같이 글자가 표시된다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3C70-247D-42CD-8C87-CB5120190B83}"/>
              </a:ext>
            </a:extLst>
          </p:cNvPr>
          <p:cNvSpPr txBox="1"/>
          <p:nvPr/>
        </p:nvSpPr>
        <p:spPr>
          <a:xfrm>
            <a:off x="1440213" y="4991642"/>
            <a:ext cx="10270108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 프로그램에서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반복하기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		}’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		}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안의 내용을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반복해서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화면에 표시하겠다는 의미이다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08A6C1-3DAD-47D8-B3FD-52A99884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2100262"/>
            <a:ext cx="6629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0281A0E-810C-458F-B01A-1EBAC2144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57" y="762201"/>
            <a:ext cx="6792081" cy="56677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966787" y="1987403"/>
            <a:ext cx="3182254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화면에 아래와 같은 글자가 표시되려면 컴퓨터가 실행한 프로그램은 어느 것인가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17410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88" y="3527045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716280" y="1204605"/>
            <a:ext cx="1082040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아래 그림은 스키장에 있는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지점 사이에 스키를 타고 내려갈 수 있는 길을 나타내고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3C70-247D-42CD-8C87-CB5120190B83}"/>
              </a:ext>
            </a:extLst>
          </p:cNvPr>
          <p:cNvSpPr txBox="1"/>
          <p:nvPr/>
        </p:nvSpPr>
        <p:spPr>
          <a:xfrm>
            <a:off x="1738604" y="4453067"/>
            <a:ext cx="1027010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①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지점에서 출발하여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⑦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지점에 도착할 수 있는 방법은 모두 몇 가지인가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예를 들면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①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거쳐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⑦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가는 방법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</a:t>
            </a:r>
            <a:r>
              <a:rPr lang="en-US" altLang="ko-KR" sz="23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r>
              <a:rPr lang="en-US" altLang="ko-KR" sz="23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⑦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있고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방법으로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</a:t>
            </a:r>
            <a:r>
              <a:rPr lang="en-US" altLang="ko-KR" sz="23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r>
              <a:rPr lang="en-US" altLang="ko-KR" sz="23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⑥</a:t>
            </a:r>
            <a:r>
              <a:rPr lang="en-US" altLang="ko-KR" sz="23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⑦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2CFB7F-C3AC-41C7-9143-2AAF72DCA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190" y="1883092"/>
            <a:ext cx="4610100" cy="2543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D8C6F4-5731-44F5-BBD4-F3D1D4D82CB3}"/>
              </a:ext>
            </a:extLst>
          </p:cNvPr>
          <p:cNvSpPr txBox="1"/>
          <p:nvPr/>
        </p:nvSpPr>
        <p:spPr>
          <a:xfrm>
            <a:off x="1738604" y="5972705"/>
            <a:ext cx="10270108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 9		② 10		③ 11		④ 12		⑤13</a:t>
            </a:r>
          </a:p>
        </p:txBody>
      </p:sp>
    </p:spTree>
    <p:extLst>
      <p:ext uri="{BB962C8B-B14F-4D97-AF65-F5344CB8AC3E}">
        <p14:creationId xmlns:p14="http://schemas.microsoft.com/office/powerpoint/2010/main" val="13896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:a16="http://schemas.microsoft.com/office/drawing/2014/main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8" y="147114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:a16="http://schemas.microsoft.com/office/drawing/2014/main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036" y="1406035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한지연</a:t>
            </a: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290364"/>
            <a:ext cx="1037844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번호가 매겨진 동전이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있고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이 동전들은 위에서 아래로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번호가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1, 2, 3, 4, 5, 6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되도록 쌓아서 작은 탑을 이루고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동전이 쌓여 있는 위치를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 할 때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세 가지 연산을 이용하여 이 동전을 모두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옮겨서 쌓고자 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3C70-247D-42CD-8C87-CB5120190B83}"/>
              </a:ext>
            </a:extLst>
          </p:cNvPr>
          <p:cNvSpPr txBox="1"/>
          <p:nvPr/>
        </p:nvSpPr>
        <p:spPr>
          <a:xfrm>
            <a:off x="2323482" y="2688508"/>
            <a:ext cx="763399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동전 하나를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위로 옮긴다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동전 하나를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위로 옮긴다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동전 하나를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위로 옮긴다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A755D-5500-4AD9-8A22-9AE8A464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88" y="4179570"/>
            <a:ext cx="6734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290364"/>
            <a:ext cx="1037844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예를 들어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실행하면 모든 동전이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옮겨질 것이고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동전은 위에서 아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래로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6, 5, 4, 3, 2, 1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순서로 쌓여 있게 될 것이다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연산을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(1), (2), (2), (2), (2), (2), (3)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순서로 실행하면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동전은 위에서 아래로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1, 6, 5, 4, 3, 2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순서가 될 것이다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이와 같은 방법으로 동전을 옮길 때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나타날 수 없는 순서는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3C70-247D-42CD-8C87-CB5120190B83}"/>
              </a:ext>
            </a:extLst>
          </p:cNvPr>
          <p:cNvSpPr txBox="1"/>
          <p:nvPr/>
        </p:nvSpPr>
        <p:spPr>
          <a:xfrm>
            <a:off x="4645758" y="3329038"/>
            <a:ext cx="763399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동전 하나를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위로 옮긴다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동전 하나를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위로 옮긴다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동전 하나를 위치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위로 옮긴다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A755D-5500-4AD9-8A22-9AE8A464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86" y="3244630"/>
            <a:ext cx="3732772" cy="1535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C0BE7F-A965-4835-81AD-761739F1086C}"/>
              </a:ext>
            </a:extLst>
          </p:cNvPr>
          <p:cNvSpPr txBox="1"/>
          <p:nvPr/>
        </p:nvSpPr>
        <p:spPr>
          <a:xfrm>
            <a:off x="1465876" y="5130478"/>
            <a:ext cx="96441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 1,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4, 5, 6		② 1,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		③ 3,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5, 4, 2, 1</a:t>
            </a: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④ 5,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		⑤ 2,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6, 5, 4, 3</a:t>
            </a:r>
          </a:p>
        </p:txBody>
      </p:sp>
    </p:spTree>
    <p:extLst>
      <p:ext uri="{BB962C8B-B14F-4D97-AF65-F5344CB8AC3E}">
        <p14:creationId xmlns:p14="http://schemas.microsoft.com/office/powerpoint/2010/main" val="201562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857750" y="1035918"/>
            <a:ext cx="822960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바코드는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표현 방법으로 제품의 정보를 담고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3C70-247D-42CD-8C87-CB5120190B83}"/>
              </a:ext>
            </a:extLst>
          </p:cNvPr>
          <p:cNvSpPr txBox="1"/>
          <p:nvPr/>
        </p:nvSpPr>
        <p:spPr>
          <a:xfrm>
            <a:off x="1417235" y="3611879"/>
            <a:ext cx="9962242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바코드 표현 방법을 참고하여 다음의 바코드는 어떤 상품명을 의미하는가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8C6F4-5731-44F5-BBD4-F3D1D4D82CB3}"/>
              </a:ext>
            </a:extLst>
          </p:cNvPr>
          <p:cNvSpPr txBox="1"/>
          <p:nvPr/>
        </p:nvSpPr>
        <p:spPr>
          <a:xfrm>
            <a:off x="6620816" y="4331326"/>
            <a:ext cx="50565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빵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②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썬칩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③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포카칩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④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치토스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⑤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구운감자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EB3D44-9154-49F1-98C3-57A1AB80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236" y="1563991"/>
            <a:ext cx="7335361" cy="1757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CA717A-353E-4404-B1E5-5F850525A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62" y="4197019"/>
            <a:ext cx="5290090" cy="16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465876" y="1270767"/>
            <a:ext cx="9421264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상자를 열기 위해서는 마법의 단어를 알아야 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숫자에는 각각의 단어를 연결하는 비밀 코드가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마법의 단어를 해결하기 위한 코드는 상자 밖에 적혀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3C70-247D-42CD-8C87-CB5120190B83}"/>
              </a:ext>
            </a:extLst>
          </p:cNvPr>
          <p:cNvSpPr txBox="1"/>
          <p:nvPr/>
        </p:nvSpPr>
        <p:spPr>
          <a:xfrm>
            <a:off x="4827420" y="2760128"/>
            <a:ext cx="5689837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상자 밖에 쓰여진 마법의 단어는 무엇일까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8C6F4-5731-44F5-BBD4-F3D1D4D82CB3}"/>
              </a:ext>
            </a:extLst>
          </p:cNvPr>
          <p:cNvSpPr txBox="1"/>
          <p:nvPr/>
        </p:nvSpPr>
        <p:spPr>
          <a:xfrm>
            <a:off x="5586130" y="3359002"/>
            <a:ext cx="39590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 LOOSER	② WINNER</a:t>
            </a: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③ LOTTOS	④ TICKET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151CE-7BF2-40F1-BCCD-1CD72DBC6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17" y="2457855"/>
            <a:ext cx="3528226" cy="2956457"/>
          </a:xfrm>
          <a:prstGeom prst="rect">
            <a:avLst/>
          </a:prstGeom>
        </p:spPr>
      </p:pic>
      <p:pic>
        <p:nvPicPr>
          <p:cNvPr id="20482" name="Picture 2" descr="https://postfiles.pstatic.net/MjAxNzEwMjJfMjUz/MDAxNTA4NjQ1NjY3NTA5.Sxo02MxrCbIOdCOvXGxGhTfGwNnigh1CfiKihs9_WPUg.oCLQ0kcbKuaq5CM3c7UQyRmTPvwH0CLHLKoKlRfowE8g.GIF.tjddms1451/IMG_9188.GIF?type=w966">
            <a:extLst>
              <a:ext uri="{FF2B5EF4-FFF2-40B4-BE49-F238E27FC236}">
                <a16:creationId xmlns:a16="http://schemas.microsoft.com/office/drawing/2014/main" id="{E17442E2-567C-417D-9A49-3E43FEED3E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74" y="3884855"/>
            <a:ext cx="2766060" cy="276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5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325795" y="2921167"/>
            <a:ext cx="9858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명을 선정하여 그 학생에게만 다음의 그림을 보여주고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그림을 보지 않은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모든 학생에게 설명하여 그려보도록 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93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2374FC9-A7DA-4EDE-A5CA-99350F57A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227" y="7017191"/>
            <a:ext cx="4162425" cy="5753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9C3BD3-7E36-4386-880F-F2AEDF7ADADF}"/>
              </a:ext>
            </a:extLst>
          </p:cNvPr>
          <p:cNvSpPr txBox="1"/>
          <p:nvPr/>
        </p:nvSpPr>
        <p:spPr>
          <a:xfrm>
            <a:off x="4884378" y="1536173"/>
            <a:ext cx="2423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325795" y="2921167"/>
            <a:ext cx="9858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명을 선정하여 그 학생에게만 그림을 보여주지 않고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모든 학생에게 그림을 보여주어 한 명의 학생에게 설명하여 그려보도록 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126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9C3BD3-7E36-4386-880F-F2AEDF7ADADF}"/>
              </a:ext>
            </a:extLst>
          </p:cNvPr>
          <p:cNvSpPr txBox="1"/>
          <p:nvPr/>
        </p:nvSpPr>
        <p:spPr>
          <a:xfrm>
            <a:off x="4884378" y="1536173"/>
            <a:ext cx="2423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BBCD83-8C89-4402-90ED-635505C3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653" y="705973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3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59995" y="1238551"/>
            <a:ext cx="103785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인원의 수를 알아내기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일어난다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각자 숫자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생각한다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내가 앉아 있다면 내가 할 일은 끝난다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서있는 학생이 나 뿐이라면 게임은 끝난다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두 명이 한 쌍을 만든다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쌍의 학생들은 서로의 숫자를 합친다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중 한명은 앉고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 있는 사람은 합친 숫자를 가진다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가위바위보를 통해 결정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가서 반복한다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99098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94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975360" y="1085387"/>
            <a:ext cx="513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Unplugged</a:t>
            </a:r>
            <a:r>
              <a:rPr lang="ko-KR" altLang="en-US" sz="5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활동순서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1708624" y="2378919"/>
            <a:ext cx="6548459" cy="914048"/>
            <a:chOff x="824613" y="394405"/>
            <a:chExt cx="6548459" cy="91404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1708624" y="3655982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조별활동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001617B-47D8-46A5-AF96-02319C2D932D}"/>
              </a:ext>
            </a:extLst>
          </p:cNvPr>
          <p:cNvGrpSpPr/>
          <p:nvPr/>
        </p:nvGrpSpPr>
        <p:grpSpPr>
          <a:xfrm>
            <a:off x="1708624" y="5009961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4C0AC8B-CFDD-4C03-AEC7-0859B37A6C22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F7E86733-B097-4F72-94EB-F7C91F83E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ADCA7CE-CE5B-4364-BB5E-B2FA32C8D88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283B493-A115-4B92-89F0-1FB6DD6CE84F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52CBBB1-FE69-47DF-BC75-40C2988115F4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FA8350F-AAB6-4027-82C4-74394C3314AD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220FF3F-79E4-4610-AC39-3E264627AF2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202CC4-8547-48B4-875D-BD1245B34132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EC8525-558F-437D-ABD9-163988F9C318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단체활동</a:t>
              </a:r>
            </a:p>
          </p:txBody>
        </p:sp>
      </p:grpSp>
      <p:pic>
        <p:nvPicPr>
          <p:cNvPr id="3074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9814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D08CE772-9652-4551-B2D6-42D3107062D8}"/>
              </a:ext>
            </a:extLst>
          </p:cNvPr>
          <p:cNvSpPr/>
          <p:nvPr/>
        </p:nvSpPr>
        <p:spPr>
          <a:xfrm>
            <a:off x="6535811" y="471268"/>
            <a:ext cx="4939909" cy="295126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EB24DE49-BA0E-4B9B-A9C6-C14067DC5C15}"/>
              </a:ext>
            </a:extLst>
          </p:cNvPr>
          <p:cNvSpPr txBox="1"/>
          <p:nvPr/>
        </p:nvSpPr>
        <p:spPr>
          <a:xfrm>
            <a:off x="7508929" y="664257"/>
            <a:ext cx="3870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Unplugged </a:t>
            </a:r>
            <a:r>
              <a:rPr lang="ko-KR" altLang="en-US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활동</a:t>
            </a:r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6252F-E694-4E83-BC13-9163D1582474}"/>
              </a:ext>
            </a:extLst>
          </p:cNvPr>
          <p:cNvSpPr txBox="1"/>
          <p:nvPr/>
        </p:nvSpPr>
        <p:spPr>
          <a:xfrm>
            <a:off x="6643297" y="1435538"/>
            <a:ext cx="47547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컴퓨팅사고와 </a:t>
            </a:r>
            <a:r>
              <a:rPr lang="en-US" altLang="ko-KR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r>
              <a:rPr lang="ko-KR" altLang="en-US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코딩에</a:t>
            </a:r>
            <a:endParaRPr lang="en-US" altLang="ko-KR" sz="38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altLang="ko-KR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8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간접적 경험</a:t>
            </a:r>
            <a:r>
              <a:rPr lang="ko-KR" altLang="en-US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sz="38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있어요</a:t>
            </a:r>
            <a:r>
              <a:rPr lang="en-US" altLang="ko-KR" sz="3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465876" y="1148793"/>
            <a:ext cx="1027010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개미떼가 줄을 지어 구덩이가 있는 숲을 지나가고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구덩이들은 적당한 깊이가 있기 때문에 개미들이 지나갈 때 몇 마리가 구덩이에 빠진다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구덩이에 빠지지 않은 개미가 지나가고 나면 나중에 빠진 개미가 먼저 땅으로 올라온다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9F7A4-7229-4980-931C-3423BE71BC1A}"/>
              </a:ext>
            </a:extLst>
          </p:cNvPr>
          <p:cNvSpPr txBox="1"/>
          <p:nvPr/>
        </p:nvSpPr>
        <p:spPr>
          <a:xfrm>
            <a:off x="1951546" y="2515321"/>
            <a:ext cx="8288907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아래는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1, 2, 3, 4, 5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개미가 구덩이에 빠지면서 지나갈 때의 그림이다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줄의 가장 앞에 있는 개미이고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5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가장 뒤의 개미이다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구멍은 개미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마리까지 빠질 수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50E835-910C-47B1-9208-03B5A282A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712" y="4342681"/>
            <a:ext cx="9015323" cy="20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43708" y="1899096"/>
            <a:ext cx="10270108" cy="14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아래와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마리의 개미들이 있고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구멍은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마리 깊이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구멍은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마리 깊이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 번째 구멍은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마리 깊이의 산책길을 순서대로 지나가면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마지막에 줄의 상태는 어떻게 될까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2967E-DC24-45F2-B057-21425303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47" y="3939888"/>
            <a:ext cx="6524625" cy="177165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621EDD-B90D-49BA-A22A-4A1D0FEA40A7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4CFAC63-8128-4CAF-80EE-1AC64C41581B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F23EE2B-A27A-49E6-A653-0FC68DCC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F4CDC79-C795-4021-8970-2725DD254451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068F745-E86C-4BF2-9F1B-A32C9344940A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A6AA2D8-5AD7-41A8-AB9D-B84787C5D3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3A60E9-6BFF-41CE-AB90-B0DE50077438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1618CFA-4C5F-4E33-AACE-8ADDDCAABA75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D9B719-B121-4AEE-8ECA-BB5D8703EC55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D7A66D-DD86-4D38-B439-AC7329772C8F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75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359383" y="1091927"/>
            <a:ext cx="10270108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아래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명의 사람 중에 범인이 있다고 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범인과 관련된 정보는 아래와 같다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9F7A4-7229-4980-931C-3423BE71BC1A}"/>
              </a:ext>
            </a:extLst>
          </p:cNvPr>
          <p:cNvSpPr txBox="1"/>
          <p:nvPr/>
        </p:nvSpPr>
        <p:spPr>
          <a:xfrm>
            <a:off x="1712933" y="1545207"/>
            <a:ext cx="8288907" cy="219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범인의 정보</a:t>
            </a:r>
            <a:r>
              <a:rPr lang="en-US" altLang="ko-KR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가방이 없는 사람은 범인이 아니다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가방이 있고 지팡이도 있는 남자는 범인이 아니다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가방이 있고 모자도 있는 여자는 범인이 아니다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모자를 쓰지 않은 여자 중 지팡이가 있는 여자는 범인이 아니다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C30EA-0D2C-439F-8C90-45847589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190" y="2981094"/>
            <a:ext cx="2019300" cy="676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5D30E7-40D4-489C-A7DB-52627AC2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3784747"/>
            <a:ext cx="8639175" cy="17240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CF16DA-EA56-4CAF-981F-0F73E4430198}"/>
              </a:ext>
            </a:extLst>
          </p:cNvPr>
          <p:cNvSpPr txBox="1"/>
          <p:nvPr/>
        </p:nvSpPr>
        <p:spPr>
          <a:xfrm>
            <a:off x="1348773" y="5495718"/>
            <a:ext cx="4238558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 사람 중 범인은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누구인가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C6813-CC52-4C27-AFD6-D9A35C1B818B}"/>
              </a:ext>
            </a:extLst>
          </p:cNvPr>
          <p:cNvSpPr txBox="1"/>
          <p:nvPr/>
        </p:nvSpPr>
        <p:spPr>
          <a:xfrm>
            <a:off x="1781185" y="5919256"/>
            <a:ext cx="6641695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2.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3.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4.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C76B9C-D53B-4147-9419-64134D16AFE6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6DC665B-3CBF-4D92-A5FE-B4404C12F68C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36EFD29-24D5-40CF-84D2-1C71F0F0C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798CB74-A46C-45C7-BC38-3393484D2A8B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1A41BE7-C361-4BD1-A7F1-7D425253D6FD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A947F35-4313-4CD2-828B-BAD12B5B7228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39BAA3-9198-41B5-A029-F067229BC8DC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7103568-51B1-45A8-9841-08E3F7C4BE94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09FF75-10C0-4E3F-8F19-0148DE4D5527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EE0ECB-5E11-46F1-AA81-72CBABE1BE2F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25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373755" y="1140500"/>
            <a:ext cx="10270108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우리학교 도서관은 아래와 같은 도서 대출 규칙이 있다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9F7A4-7229-4980-931C-3423BE71BC1A}"/>
              </a:ext>
            </a:extLst>
          </p:cNvPr>
          <p:cNvSpPr txBox="1"/>
          <p:nvPr/>
        </p:nvSpPr>
        <p:spPr>
          <a:xfrm>
            <a:off x="1712933" y="1619133"/>
            <a:ext cx="8288907" cy="177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대출 규칙</a:t>
            </a:r>
            <a:r>
              <a:rPr lang="en-US" altLang="ko-KR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제한으로 표시된 책은 누구나 대출기간이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제한이 표시되지 않은 책은 대출기간이 선생님은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학생은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반납일이 지난 책을 가지고 있는 사람은 대출이 안 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CF16DA-EA56-4CAF-981F-0F73E4430198}"/>
              </a:ext>
            </a:extLst>
          </p:cNvPr>
          <p:cNvSpPr txBox="1"/>
          <p:nvPr/>
        </p:nvSpPr>
        <p:spPr>
          <a:xfrm>
            <a:off x="1373755" y="3444025"/>
            <a:ext cx="9890399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위의 도서 대출 규칙에 따라 다음과 같이 흐름도를 그릴 때 빈 칸에 들어갈 내용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대출기간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알맞게 배열된 것은 무엇인가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4CDE16A-AFFD-42C5-8EC2-C1F5BB60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86" y="4437151"/>
            <a:ext cx="10487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9F7A4-7229-4980-931C-3423BE71BC1A}"/>
              </a:ext>
            </a:extLst>
          </p:cNvPr>
          <p:cNvSpPr txBox="1"/>
          <p:nvPr/>
        </p:nvSpPr>
        <p:spPr>
          <a:xfrm>
            <a:off x="552018" y="1896271"/>
            <a:ext cx="5337210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대출 규칙</a:t>
            </a:r>
            <a:r>
              <a:rPr lang="en-US" altLang="ko-KR" sz="2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제한으로 표시된 책은 누구나 대출기간이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2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제한이 표시되지 않은 책은 대출기간이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선생님은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학생은 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반납일이 지난 책을 가지고 있는 사람은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대출이 안 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53AD5CF-8AAD-4475-8936-A86C6DE84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839" y="534888"/>
            <a:ext cx="5896743" cy="57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373755" y="1079540"/>
            <a:ext cx="10270108" cy="92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영희는 도로를 이용해 학교에서 집까지 이동하려고 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그런데 좌회전을 하지 못한다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도로를 이용하는데 걸리는 시간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아래와 같다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956200-9BC2-4E1A-948D-406F95C70811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5CAB5-0C9C-4D3F-AE9E-1F21F8DECA1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F5FF628-33C8-4332-B47C-DB1B622FF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6B386E-6B69-469C-826B-5E4D4BC038C8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8A64CF-6B45-4922-B43D-CFC282F7D63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FB71994-85BA-4B38-8655-3C7A078DE8CC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CF55F71-421E-4B4E-BC10-64CF9F5188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12F874-8086-4847-A35A-6AB56774D2A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C6239-E226-4820-892B-E4E387DD56FB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4DB47-79B2-4015-96F3-136F4D179FC7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개별활동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번</a:t>
              </a:r>
            </a:p>
          </p:txBody>
        </p:sp>
      </p:grpSp>
      <p:pic>
        <p:nvPicPr>
          <p:cNvPr id="5122" name="Picture 2" descr="https://postfiles.pstatic.net/MjAxNzEwMjJfMjM2/MDAxNTA4NjQ1NjMzMzcz.OtXw4hOiIHCaP0yMeW1gVGplbnCL1WgdlCs3u0QYTDUg.bk0w9KoRPpwcmEyk9mGe4xO_bpl-9488RXwS2Sq3dmgg.GIF.tjddms1451/IMG_9993.GIF?type=w966">
            <a:extLst>
              <a:ext uri="{FF2B5EF4-FFF2-40B4-BE49-F238E27FC236}">
                <a16:creationId xmlns:a16="http://schemas.microsoft.com/office/drawing/2014/main" id="{B59C54D3-A0AC-4EE6-915B-46D902E8F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4" y="3570046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8226B1-69DF-45F4-86C2-9974C4900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96" y="2032786"/>
            <a:ext cx="6473953" cy="42935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CF16DA-EA56-4CAF-981F-0F73E4430198}"/>
              </a:ext>
            </a:extLst>
          </p:cNvPr>
          <p:cNvSpPr txBox="1"/>
          <p:nvPr/>
        </p:nvSpPr>
        <p:spPr>
          <a:xfrm>
            <a:off x="7148445" y="2016291"/>
            <a:ext cx="4495418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영희가 학교에서 집까지 가는데 거리와 관계없이 가장 빠른 시간에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길을 선택한다면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얼마나 걸릴까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53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1303</Words>
  <Application>Microsoft Office PowerPoint</Application>
  <PresentationFormat>와이드스크린</PresentationFormat>
  <Paragraphs>169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08서울남산체 B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Jiyeon Han</dc:creator>
  <cp:lastModifiedBy>Jiyeon Han</cp:lastModifiedBy>
  <cp:revision>33</cp:revision>
  <dcterms:created xsi:type="dcterms:W3CDTF">2018-03-09T06:37:38Z</dcterms:created>
  <dcterms:modified xsi:type="dcterms:W3CDTF">2018-03-10T06:19:26Z</dcterms:modified>
</cp:coreProperties>
</file>