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57" r:id="rId2"/>
    <p:sldId id="264" r:id="rId3"/>
    <p:sldId id="306" r:id="rId4"/>
    <p:sldId id="307" r:id="rId5"/>
    <p:sldId id="308" r:id="rId6"/>
    <p:sldId id="309" r:id="rId7"/>
    <p:sldId id="310" r:id="rId8"/>
    <p:sldId id="311" r:id="rId9"/>
    <p:sldId id="316" r:id="rId10"/>
    <p:sldId id="317" r:id="rId11"/>
    <p:sldId id="313" r:id="rId12"/>
    <p:sldId id="314" r:id="rId13"/>
    <p:sldId id="318" r:id="rId14"/>
    <p:sldId id="315" r:id="rId15"/>
    <p:sldId id="266" r:id="rId16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18"/>
    </p:embeddedFont>
    <p:embeddedFont>
      <p:font typeface="나눔스퀘어" panose="020B060000010101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스퀘어 ExtraBold" panose="020B0600000101010101" pitchFamily="50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396"/>
    <a:srgbClr val="F2F2F2"/>
    <a:srgbClr val="919191"/>
    <a:srgbClr val="A8A8A8"/>
    <a:srgbClr val="339966"/>
    <a:srgbClr val="92D050"/>
    <a:srgbClr val="6EAA2E"/>
    <a:srgbClr val="56B48C"/>
    <a:srgbClr val="00B050"/>
    <a:srgbClr val="00C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9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58" y="389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043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F6F06-0473-4BFE-9DDC-43FDCE5CE905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28D75-5B90-4DF4-A771-19D6499E8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75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04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9ED00FE5-A018-4F54-885C-C0C101800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04" y="5271308"/>
            <a:ext cx="1540110" cy="154011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9E95C33-6D1B-4977-A450-60C4F5064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860" y="5314504"/>
            <a:ext cx="1520503" cy="152050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3012F86-6626-47E0-A38B-93A9B007B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93" y="6175842"/>
            <a:ext cx="704168" cy="7041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F1857DA-1360-417D-AA15-761EC4D01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66" y="5850275"/>
            <a:ext cx="1007725" cy="1007725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1E854EAF-4A4D-4312-A032-0518F9F8BACF}"/>
              </a:ext>
            </a:extLst>
          </p:cNvPr>
          <p:cNvGrpSpPr/>
          <p:nvPr/>
        </p:nvGrpSpPr>
        <p:grpSpPr>
          <a:xfrm>
            <a:off x="3863614" y="4998466"/>
            <a:ext cx="4477700" cy="2251736"/>
            <a:chOff x="3003313" y="4384589"/>
            <a:chExt cx="6212901" cy="2977124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016D906-56BF-4627-B1B8-E97C85A31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4" t="20387" r="22921" b="1168"/>
            <a:stretch/>
          </p:blipFill>
          <p:spPr>
            <a:xfrm>
              <a:off x="4065103" y="5313395"/>
              <a:ext cx="1066126" cy="154460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6612628-9E88-4DA9-82F9-903AE0A4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1226" y="5197460"/>
              <a:ext cx="1487583" cy="148758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F3AE3A-4A4A-4A28-99FC-DC815175F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294" y="4384589"/>
              <a:ext cx="2473411" cy="247341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1F87A0-5431-4DBB-B714-1CFC99AC3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90"/>
            <a:stretch/>
          </p:blipFill>
          <p:spPr>
            <a:xfrm>
              <a:off x="6910982" y="5867686"/>
              <a:ext cx="2305232" cy="1494027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805869C-C8F2-4F16-A17A-9B50778C0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313" y="5510805"/>
              <a:ext cx="1347195" cy="1347195"/>
            </a:xfrm>
            <a:prstGeom prst="rect">
              <a:avLst/>
            </a:prstGeom>
          </p:spPr>
        </p:pic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id="{FEDF8E86-4D9E-4CBB-88CF-312B8B5CB7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64" y="2800350"/>
            <a:ext cx="1438679" cy="1438679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1A717EA-B9EF-481E-9CBC-B0AC1D929D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26" y="1359915"/>
            <a:ext cx="1640523" cy="1640523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91C03DC9-CF8B-44AD-A022-6BDE7CFC2F72}"/>
              </a:ext>
            </a:extLst>
          </p:cNvPr>
          <p:cNvGrpSpPr/>
          <p:nvPr/>
        </p:nvGrpSpPr>
        <p:grpSpPr>
          <a:xfrm rot="184816">
            <a:off x="2895567" y="2092338"/>
            <a:ext cx="6587507" cy="1529975"/>
            <a:chOff x="3049412" y="2301460"/>
            <a:chExt cx="6067001" cy="1383467"/>
          </a:xfrm>
        </p:grpSpPr>
        <p:sp>
          <p:nvSpPr>
            <p:cNvPr id="65" name="화살표: 갈매기형 수장 64">
              <a:extLst>
                <a:ext uri="{FF2B5EF4-FFF2-40B4-BE49-F238E27FC236}">
                  <a16:creationId xmlns:a16="http://schemas.microsoft.com/office/drawing/2014/main" id="{6A2FE3D7-8ADA-4F4C-93F4-2D72561C3121}"/>
                </a:ext>
              </a:extLst>
            </p:cNvPr>
            <p:cNvSpPr/>
            <p:nvPr/>
          </p:nvSpPr>
          <p:spPr>
            <a:xfrm rot="21109300">
              <a:off x="3201815" y="2453860"/>
              <a:ext cx="5914598" cy="1231067"/>
            </a:xfrm>
            <a:prstGeom prst="chevr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화살표: 갈매기형 수장 62">
              <a:extLst>
                <a:ext uri="{FF2B5EF4-FFF2-40B4-BE49-F238E27FC236}">
                  <a16:creationId xmlns:a16="http://schemas.microsoft.com/office/drawing/2014/main" id="{942E7173-A5DE-4957-9817-39EA7943323F}"/>
                </a:ext>
              </a:extLst>
            </p:cNvPr>
            <p:cNvSpPr/>
            <p:nvPr/>
          </p:nvSpPr>
          <p:spPr>
            <a:xfrm rot="21109300">
              <a:off x="3049412" y="2301460"/>
              <a:ext cx="5914598" cy="12310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CA082BB-470F-4E74-A967-A2994F70C7F4}"/>
              </a:ext>
            </a:extLst>
          </p:cNvPr>
          <p:cNvGrpSpPr/>
          <p:nvPr/>
        </p:nvGrpSpPr>
        <p:grpSpPr>
          <a:xfrm>
            <a:off x="3551443" y="2341801"/>
            <a:ext cx="5230909" cy="905911"/>
            <a:chOff x="4291491" y="3673575"/>
            <a:chExt cx="5230909" cy="90591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CD88A81-1F43-4807-8F70-195D2B13A281}"/>
                </a:ext>
              </a:extLst>
            </p:cNvPr>
            <p:cNvSpPr txBox="1"/>
            <p:nvPr/>
          </p:nvSpPr>
          <p:spPr>
            <a:xfrm rot="21278983">
              <a:off x="4325143" y="3717712"/>
              <a:ext cx="519725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000" spc="-15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컴퓨팅사고와 </a:t>
              </a:r>
              <a:r>
                <a:rPr lang="en-US" altLang="ko-KR" sz="5000" spc="-15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SW</a:t>
              </a:r>
              <a:r>
                <a:rPr lang="ko-KR" altLang="en-US" sz="5000" spc="-15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코딩</a:t>
              </a:r>
              <a:endParaRPr lang="en-US" altLang="ko-KR" sz="5000" spc="-150" dirty="0">
                <a:solidFill>
                  <a:schemeClr val="bg2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EAA5E2E-5AD1-4D61-9686-F43B90622F3F}"/>
                </a:ext>
              </a:extLst>
            </p:cNvPr>
            <p:cNvSpPr txBox="1"/>
            <p:nvPr/>
          </p:nvSpPr>
          <p:spPr>
            <a:xfrm rot="21294543">
              <a:off x="4291491" y="3673575"/>
              <a:ext cx="519725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000" spc="-15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컴퓨팅사고와 </a:t>
              </a:r>
              <a:r>
                <a:rPr lang="en-US" altLang="ko-KR" sz="5000" spc="-15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SW</a:t>
              </a:r>
              <a:r>
                <a:rPr lang="ko-KR" altLang="en-US" sz="5000" spc="-15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코딩</a:t>
              </a:r>
              <a:endParaRPr lang="en-US" altLang="ko-KR" sz="5000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1C2635D-230A-4B2B-82EB-896FBF3CCE9C}"/>
              </a:ext>
            </a:extLst>
          </p:cNvPr>
          <p:cNvGrpSpPr/>
          <p:nvPr/>
        </p:nvGrpSpPr>
        <p:grpSpPr>
          <a:xfrm>
            <a:off x="6447234" y="3412833"/>
            <a:ext cx="2947728" cy="573594"/>
            <a:chOff x="5663820" y="3661040"/>
            <a:chExt cx="2539843" cy="677948"/>
          </a:xfrm>
        </p:grpSpPr>
        <p:sp>
          <p:nvSpPr>
            <p:cNvPr id="64" name="화살표: 갈매기형 수장 63">
              <a:extLst>
                <a:ext uri="{FF2B5EF4-FFF2-40B4-BE49-F238E27FC236}">
                  <a16:creationId xmlns:a16="http://schemas.microsoft.com/office/drawing/2014/main" id="{8FB3D7B0-B0DA-47CA-B7B9-29CCCD9427AC}"/>
                </a:ext>
              </a:extLst>
            </p:cNvPr>
            <p:cNvSpPr/>
            <p:nvPr/>
          </p:nvSpPr>
          <p:spPr>
            <a:xfrm rot="11088576">
              <a:off x="5695496" y="3733210"/>
              <a:ext cx="2508167" cy="605778"/>
            </a:xfrm>
            <a:prstGeom prst="chevr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화살표: 갈매기형 수장 71">
              <a:extLst>
                <a:ext uri="{FF2B5EF4-FFF2-40B4-BE49-F238E27FC236}">
                  <a16:creationId xmlns:a16="http://schemas.microsoft.com/office/drawing/2014/main" id="{090F5DF6-D359-47AE-93A6-9353B76F25B8}"/>
                </a:ext>
              </a:extLst>
            </p:cNvPr>
            <p:cNvSpPr/>
            <p:nvPr/>
          </p:nvSpPr>
          <p:spPr>
            <a:xfrm rot="11088576">
              <a:off x="5663820" y="3661040"/>
              <a:ext cx="2508167" cy="605778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C01CC75-9937-47A4-B5A1-A5C0AD1DECF4}"/>
              </a:ext>
            </a:extLst>
          </p:cNvPr>
          <p:cNvSpPr txBox="1"/>
          <p:nvPr/>
        </p:nvSpPr>
        <p:spPr>
          <a:xfrm rot="276037">
            <a:off x="6562450" y="3483810"/>
            <a:ext cx="2598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09</a:t>
            </a:r>
            <a:r>
              <a:rPr lang="ko-KR" altLang="en-US" sz="2000" spc="-15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분반 </a:t>
            </a:r>
            <a:r>
              <a:rPr lang="ko-KR" altLang="en-US" sz="2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한지연</a:t>
            </a:r>
            <a:r>
              <a:rPr lang="en-US" altLang="ko-KR" sz="2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spc="-150" dirty="0" err="1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박천욱</a:t>
            </a:r>
            <a:r>
              <a:rPr lang="ko-KR" altLang="en-US" sz="2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조교</a:t>
            </a:r>
            <a:endParaRPr lang="en-US" altLang="ko-KR" sz="2000" spc="-150" dirty="0">
              <a:solidFill>
                <a:srgbClr val="33996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92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7"/>
    </mc:Choice>
    <mc:Fallback xmlns="">
      <p:transition spd="slow" advTm="2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4815 L 0.0306 0.06968 C 0.03698 0.07431 0.04662 0.07732 0.05664 0.07732 C 0.06823 0.07732 0.07761 0.07431 0.08373 0.06968 L 0.11498 0.04815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56 -4.44444E-6 L -0.0401 -0.00509 C -0.03698 -0.00625 -0.03242 -0.00671 -0.0276 -0.00671 C -0.02214 -0.00671 -0.01784 -0.00625 -0.01471 -0.00509 L 8.33333E-7 -4.44444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1" y="700450"/>
            <a:ext cx="3953508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3281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3 - if else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EFE69-D36E-4BCF-B311-05B06F16D048}"/>
              </a:ext>
            </a:extLst>
          </p:cNvPr>
          <p:cNvSpPr txBox="1"/>
          <p:nvPr/>
        </p:nvSpPr>
        <p:spPr>
          <a:xfrm>
            <a:off x="1578891" y="2071729"/>
            <a:ext cx="9823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042A0D-BDD5-46D4-A90B-5F8C7FFD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91" y="2715534"/>
            <a:ext cx="8831345" cy="255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01056"/>
      </p:ext>
    </p:extLst>
  </p:cSld>
  <p:clrMapOvr>
    <a:masterClrMapping/>
  </p:clrMapOvr>
  <p:transition spd="slow" advTm="703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0" y="700450"/>
            <a:ext cx="4707487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3910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과제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python </a:t>
            </a:r>
            <a:r>
              <a:rPr lang="ko-KR" altLang="en-US" sz="2500" spc="-150" dirty="0" err="1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선택문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활용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90E048-979E-4E68-AAF1-F0A831599999}"/>
              </a:ext>
            </a:extLst>
          </p:cNvPr>
          <p:cNvSpPr txBox="1"/>
          <p:nvPr/>
        </p:nvSpPr>
        <p:spPr>
          <a:xfrm>
            <a:off x="2203038" y="1843559"/>
            <a:ext cx="81709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– python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선택문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spc="-150" dirty="0">
                <a:solidFill>
                  <a:srgbClr val="3399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2200" spc="-150" dirty="0">
                <a:solidFill>
                  <a:srgbClr val="3399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활용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프로그램을 작성한다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2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 </a:t>
            </a:r>
            <a:r>
              <a:rPr lang="ko-KR" altLang="en-US" sz="22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조건문을 적용하여 각각의 경우를 구분하여 관람료 총액을 계산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한다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print()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문에서 </a:t>
            </a:r>
            <a:r>
              <a:rPr lang="en-US" altLang="ko-KR" sz="22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</a:t>
            </a:r>
            <a:r>
              <a:rPr lang="ko-KR" altLang="en-US" sz="22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지정하여 줄 바꾸기가 적용되지 않도록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한다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관람료 총액 계산을 위하여 </a:t>
            </a:r>
            <a:r>
              <a:rPr lang="en-US" altLang="ko-KR" sz="22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total=0 </a:t>
            </a:r>
            <a:r>
              <a:rPr lang="ko-KR" altLang="en-US" sz="22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초기값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갖도록 한다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AC699-61EF-46FA-9BC1-ECD72C26C80A}"/>
              </a:ext>
            </a:extLst>
          </p:cNvPr>
          <p:cNvSpPr txBox="1"/>
          <p:nvPr/>
        </p:nvSpPr>
        <p:spPr>
          <a:xfrm>
            <a:off x="1085337" y="3564495"/>
            <a:ext cx="100157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영화관 입장료 계산하는 프로그램을 작성하세요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성인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 포함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입장료는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10,000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원이며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미취학 아동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(7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 미만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5000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원의 입장료를 받습니다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프로그램은 조조 및 특별 상영관의 관람료 계산을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지원하지 않습니다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성인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 포함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관람 인원수와 미취학 아동의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관람인원수를 물어본 다음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영화 관람료 총액을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계산하는 프로그램을 앞의 기준으로 </a:t>
            </a:r>
            <a:r>
              <a:rPr lang="ko-KR" altLang="en-US" sz="23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009240"/>
      </p:ext>
    </p:extLst>
  </p:cSld>
  <p:clrMapOvr>
    <a:masterClrMapping/>
  </p:clrMapOvr>
  <p:transition spd="slow" advTm="703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0" y="700450"/>
            <a:ext cx="4707487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3910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과제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python </a:t>
            </a:r>
            <a:r>
              <a:rPr lang="ko-KR" altLang="en-US" sz="2500" spc="-150" dirty="0" err="1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선택문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활용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2E23FE-C1ED-4CC2-A8C0-1E3B158CBCD9}"/>
              </a:ext>
            </a:extLst>
          </p:cNvPr>
          <p:cNvSpPr txBox="1"/>
          <p:nvPr/>
        </p:nvSpPr>
        <p:spPr>
          <a:xfrm>
            <a:off x="1492320" y="1718376"/>
            <a:ext cx="14768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결과화면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DA97AA-CC92-422D-8ECE-E704D2929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019" y="2195737"/>
            <a:ext cx="8954846" cy="39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06868"/>
      </p:ext>
    </p:extLst>
  </p:cSld>
  <p:clrMapOvr>
    <a:masterClrMapping/>
  </p:clrMapOvr>
  <p:transition spd="slow" advTm="703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0" y="700450"/>
            <a:ext cx="4707487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3910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과제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python </a:t>
            </a:r>
            <a:r>
              <a:rPr lang="ko-KR" altLang="en-US" sz="2500" spc="-150" dirty="0" err="1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선택문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활용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2E23FE-C1ED-4CC2-A8C0-1E3B158CBCD9}"/>
              </a:ext>
            </a:extLst>
          </p:cNvPr>
          <p:cNvSpPr txBox="1"/>
          <p:nvPr/>
        </p:nvSpPr>
        <p:spPr>
          <a:xfrm>
            <a:off x="1117422" y="2183509"/>
            <a:ext cx="14768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5D96F8-043C-4FFA-BEB6-3E2A1CC60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256" y="2231281"/>
            <a:ext cx="8241822" cy="38071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A6B6F8-5F2A-42F9-B9E2-07975086CB42}"/>
              </a:ext>
            </a:extLst>
          </p:cNvPr>
          <p:cNvSpPr/>
          <p:nvPr/>
        </p:nvSpPr>
        <p:spPr>
          <a:xfrm>
            <a:off x="2486527" y="3967717"/>
            <a:ext cx="3641558" cy="5723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F2A801-FA1D-4F93-90E4-18EEAABAAF63}"/>
              </a:ext>
            </a:extLst>
          </p:cNvPr>
          <p:cNvSpPr/>
          <p:nvPr/>
        </p:nvSpPr>
        <p:spPr>
          <a:xfrm>
            <a:off x="2486527" y="4543948"/>
            <a:ext cx="3641558" cy="5723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64887"/>
      </p:ext>
    </p:extLst>
  </p:cSld>
  <p:clrMapOvr>
    <a:masterClrMapping/>
  </p:clrMapOvr>
  <p:transition spd="slow" advTm="703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0" y="700450"/>
            <a:ext cx="4707487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3910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과제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python </a:t>
            </a:r>
            <a:r>
              <a:rPr lang="ko-KR" altLang="en-US" sz="2500" spc="-150" dirty="0" err="1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선택문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활용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2E23FE-C1ED-4CC2-A8C0-1E3B158CBCD9}"/>
              </a:ext>
            </a:extLst>
          </p:cNvPr>
          <p:cNvSpPr txBox="1"/>
          <p:nvPr/>
        </p:nvSpPr>
        <p:spPr>
          <a:xfrm>
            <a:off x="1492320" y="1718376"/>
            <a:ext cx="18604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 채점 기준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8AB604-F840-4589-876B-7B899C6D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082713"/>
            <a:ext cx="76771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84759"/>
      </p:ext>
    </p:extLst>
  </p:cSld>
  <p:clrMapOvr>
    <a:masterClrMapping/>
  </p:clrMapOvr>
  <p:transition spd="slow" advTm="703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5363A-CE74-4A5D-A58B-388FC621E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027" y="3244487"/>
            <a:ext cx="1438679" cy="14386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5FB152-034E-4090-8B07-0F7B8A451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89" y="1804052"/>
            <a:ext cx="1640523" cy="164052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3AC6DAB-135A-4511-A3B7-420DE9106E7C}"/>
              </a:ext>
            </a:extLst>
          </p:cNvPr>
          <p:cNvGrpSpPr/>
          <p:nvPr/>
        </p:nvGrpSpPr>
        <p:grpSpPr>
          <a:xfrm rot="184816">
            <a:off x="3111748" y="2556650"/>
            <a:ext cx="6133778" cy="1529975"/>
            <a:chOff x="3237518" y="2320821"/>
            <a:chExt cx="5649125" cy="1383467"/>
          </a:xfrm>
        </p:grpSpPr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69976BBB-1165-4CAA-A632-EE92FD38968F}"/>
                </a:ext>
              </a:extLst>
            </p:cNvPr>
            <p:cNvSpPr/>
            <p:nvPr/>
          </p:nvSpPr>
          <p:spPr>
            <a:xfrm rot="21109300">
              <a:off x="3389918" y="2473221"/>
              <a:ext cx="5496725" cy="1231067"/>
            </a:xfrm>
            <a:prstGeom prst="chevr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화살표: 갈매기형 수장 7">
              <a:extLst>
                <a:ext uri="{FF2B5EF4-FFF2-40B4-BE49-F238E27FC236}">
                  <a16:creationId xmlns:a16="http://schemas.microsoft.com/office/drawing/2014/main" id="{35B8A311-61F3-49A1-A25D-54FDCC9DE499}"/>
                </a:ext>
              </a:extLst>
            </p:cNvPr>
            <p:cNvSpPr/>
            <p:nvPr/>
          </p:nvSpPr>
          <p:spPr>
            <a:xfrm rot="21109300">
              <a:off x="3237518" y="2320821"/>
              <a:ext cx="5496725" cy="12310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09C031-CE0D-46D0-8837-0569FD6F71A6}"/>
              </a:ext>
            </a:extLst>
          </p:cNvPr>
          <p:cNvGrpSpPr/>
          <p:nvPr/>
        </p:nvGrpSpPr>
        <p:grpSpPr>
          <a:xfrm>
            <a:off x="4894637" y="2875296"/>
            <a:ext cx="2482544" cy="738461"/>
            <a:chOff x="5390775" y="1560776"/>
            <a:chExt cx="2482544" cy="7384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EF75A8-F99E-43EF-8B4E-B16A21B99130}"/>
                </a:ext>
              </a:extLst>
            </p:cNvPr>
            <p:cNvSpPr txBox="1"/>
            <p:nvPr/>
          </p:nvSpPr>
          <p:spPr>
            <a:xfrm rot="21278983">
              <a:off x="5423609" y="1591351"/>
              <a:ext cx="24497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150" dirty="0" err="1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질문있나요</a:t>
              </a:r>
              <a:r>
                <a:rPr lang="en-US" altLang="ko-KR" sz="4000" spc="-150" dirty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E6A24A-1C76-41E7-804E-0EC8E663AF29}"/>
                </a:ext>
              </a:extLst>
            </p:cNvPr>
            <p:cNvSpPr txBox="1"/>
            <p:nvPr/>
          </p:nvSpPr>
          <p:spPr>
            <a:xfrm rot="21294543">
              <a:off x="5390775" y="1560776"/>
              <a:ext cx="24497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150" dirty="0" err="1">
                  <a:solidFill>
                    <a:srgbClr val="339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질문있나요</a:t>
              </a:r>
              <a:r>
                <a:rPr lang="en-US" altLang="ko-KR" sz="4000" spc="-150" dirty="0">
                  <a:solidFill>
                    <a:srgbClr val="339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553073"/>
      </p:ext>
    </p:extLst>
  </p:cSld>
  <p:clrMapOvr>
    <a:masterClrMapping/>
  </p:clrMapOvr>
  <p:transition spd="slow" advTm="83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2037E3-06D9-4C60-B9E6-194E87FA8F94}"/>
              </a:ext>
            </a:extLst>
          </p:cNvPr>
          <p:cNvGrpSpPr/>
          <p:nvPr/>
        </p:nvGrpSpPr>
        <p:grpSpPr>
          <a:xfrm>
            <a:off x="4345828" y="610705"/>
            <a:ext cx="3840874" cy="1064561"/>
            <a:chOff x="1485155" y="2417821"/>
            <a:chExt cx="3840874" cy="10645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BA123A-C9E8-4648-8F48-5C9BCD5FC985}"/>
                </a:ext>
              </a:extLst>
            </p:cNvPr>
            <p:cNvSpPr txBox="1"/>
            <p:nvPr/>
          </p:nvSpPr>
          <p:spPr>
            <a:xfrm>
              <a:off x="1534285" y="2466719"/>
              <a:ext cx="37917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spc="-150" dirty="0">
                  <a:solidFill>
                    <a:srgbClr val="AFABA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CONTENTS</a:t>
              </a:r>
              <a:endParaRPr lang="ko-KR" altLang="en-US" sz="6000" spc="-150" dirty="0">
                <a:solidFill>
                  <a:srgbClr val="AFAB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F6B45A-3B10-4D2A-AE7C-58E26FC66402}"/>
                </a:ext>
              </a:extLst>
            </p:cNvPr>
            <p:cNvSpPr txBox="1"/>
            <p:nvPr/>
          </p:nvSpPr>
          <p:spPr>
            <a:xfrm>
              <a:off x="1485155" y="2417821"/>
              <a:ext cx="37917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CONTENTS</a:t>
              </a:r>
              <a:endParaRPr lang="ko-KR" altLang="en-US" sz="6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2522FE5-4779-4571-8A40-1B36B09F0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8"/>
          <a:stretch/>
        </p:blipFill>
        <p:spPr>
          <a:xfrm>
            <a:off x="5092993" y="5125794"/>
            <a:ext cx="1992155" cy="1732206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9B9ED5C7-99C3-4E92-8E3F-A8F999FB92B4}"/>
              </a:ext>
            </a:extLst>
          </p:cNvPr>
          <p:cNvGrpSpPr/>
          <p:nvPr/>
        </p:nvGrpSpPr>
        <p:grpSpPr>
          <a:xfrm>
            <a:off x="1164445" y="2181214"/>
            <a:ext cx="9563677" cy="2586604"/>
            <a:chOff x="888364" y="1984499"/>
            <a:chExt cx="10060971" cy="272110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4FD1A00-487D-4E0F-91A1-D0948FDECAA4}"/>
                </a:ext>
              </a:extLst>
            </p:cNvPr>
            <p:cNvGrpSpPr/>
            <p:nvPr/>
          </p:nvGrpSpPr>
          <p:grpSpPr>
            <a:xfrm>
              <a:off x="888364" y="1984499"/>
              <a:ext cx="10060971" cy="2721102"/>
              <a:chOff x="834877" y="1914765"/>
              <a:chExt cx="10169230" cy="2750378"/>
            </a:xfrm>
          </p:grpSpPr>
          <p:sp>
            <p:nvSpPr>
              <p:cNvPr id="13" name="눈물 방울 12">
                <a:extLst>
                  <a:ext uri="{FF2B5EF4-FFF2-40B4-BE49-F238E27FC236}">
                    <a16:creationId xmlns:a16="http://schemas.microsoft.com/office/drawing/2014/main" id="{B57CB62C-AA3E-4A82-975C-CE1EFA4F51B5}"/>
                  </a:ext>
                </a:extLst>
              </p:cNvPr>
              <p:cNvSpPr/>
              <p:nvPr/>
            </p:nvSpPr>
            <p:spPr>
              <a:xfrm rot="18858763">
                <a:off x="3939433" y="2812237"/>
                <a:ext cx="1832909" cy="1872904"/>
              </a:xfrm>
              <a:prstGeom prst="teardrop">
                <a:avLst/>
              </a:prstGeom>
              <a:solidFill>
                <a:srgbClr val="A3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8A3AECF-388C-42A0-A5E7-0D5858320270}"/>
                  </a:ext>
                </a:extLst>
              </p:cNvPr>
              <p:cNvGrpSpPr/>
              <p:nvPr/>
            </p:nvGrpSpPr>
            <p:grpSpPr>
              <a:xfrm>
                <a:off x="834877" y="1914765"/>
                <a:ext cx="10169230" cy="2733878"/>
                <a:chOff x="833127" y="1869563"/>
                <a:chExt cx="10337704" cy="2779171"/>
              </a:xfrm>
            </p:grpSpPr>
            <p:sp>
              <p:nvSpPr>
                <p:cNvPr id="10" name="눈물 방울 9">
                  <a:extLst>
                    <a:ext uri="{FF2B5EF4-FFF2-40B4-BE49-F238E27FC236}">
                      <a16:creationId xmlns:a16="http://schemas.microsoft.com/office/drawing/2014/main" id="{E0DBDADB-1773-48D2-A93B-5B254500CA29}"/>
                    </a:ext>
                  </a:extLst>
                </p:cNvPr>
                <p:cNvSpPr/>
                <p:nvPr/>
              </p:nvSpPr>
              <p:spPr>
                <a:xfrm rot="18293145">
                  <a:off x="9235999" y="2713902"/>
                  <a:ext cx="1942214" cy="1927450"/>
                </a:xfrm>
                <a:prstGeom prst="teardrop">
                  <a:avLst/>
                </a:prstGeom>
                <a:solidFill>
                  <a:srgbClr val="C5F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4" name="눈물 방울 13">
                  <a:extLst>
                    <a:ext uri="{FF2B5EF4-FFF2-40B4-BE49-F238E27FC236}">
                      <a16:creationId xmlns:a16="http://schemas.microsoft.com/office/drawing/2014/main" id="{940E885C-56E0-4D68-816A-D51D279CFF4D}"/>
                    </a:ext>
                  </a:extLst>
                </p:cNvPr>
                <p:cNvSpPr/>
                <p:nvPr/>
              </p:nvSpPr>
              <p:spPr>
                <a:xfrm rot="19800000">
                  <a:off x="6615743" y="2299792"/>
                  <a:ext cx="1942214" cy="1927450"/>
                </a:xfrm>
                <a:prstGeom prst="teardrop">
                  <a:avLst/>
                </a:prstGeom>
                <a:solidFill>
                  <a:srgbClr val="C5F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5" name="눈물 방울 14">
                  <a:extLst>
                    <a:ext uri="{FF2B5EF4-FFF2-40B4-BE49-F238E27FC236}">
                      <a16:creationId xmlns:a16="http://schemas.microsoft.com/office/drawing/2014/main" id="{55AFA178-2E4B-48D7-AF17-8EBF9296A6DB}"/>
                    </a:ext>
                  </a:extLst>
                </p:cNvPr>
                <p:cNvSpPr/>
                <p:nvPr/>
              </p:nvSpPr>
              <p:spPr>
                <a:xfrm rot="18000000">
                  <a:off x="1137244" y="2150574"/>
                  <a:ext cx="1942214" cy="1927450"/>
                </a:xfrm>
                <a:prstGeom prst="teardrop">
                  <a:avLst/>
                </a:prstGeom>
                <a:solidFill>
                  <a:srgbClr val="C5F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rgbClr val="B0E9F0"/>
                    </a:solidFill>
                  </a:endParaRPr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5897679E-3950-41ED-A8F1-A1DDD032582A}"/>
                    </a:ext>
                  </a:extLst>
                </p:cNvPr>
                <p:cNvGrpSpPr/>
                <p:nvPr/>
              </p:nvGrpSpPr>
              <p:grpSpPr>
                <a:xfrm rot="20794536">
                  <a:off x="6388814" y="1945210"/>
                  <a:ext cx="1100670" cy="1067619"/>
                  <a:chOff x="1458241" y="2366786"/>
                  <a:chExt cx="1100670" cy="1067619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0879C19-1861-4BD1-9C3C-C1B6FC8D63AE}"/>
                      </a:ext>
                    </a:extLst>
                  </p:cNvPr>
                  <p:cNvSpPr txBox="1"/>
                  <p:nvPr/>
                </p:nvSpPr>
                <p:spPr>
                  <a:xfrm>
                    <a:off x="1515454" y="2419712"/>
                    <a:ext cx="1043457" cy="10146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rgbClr val="AFABAB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03</a:t>
                    </a:r>
                    <a:endParaRPr lang="ko-KR" altLang="en-US" sz="5500" spc="-150" dirty="0">
                      <a:solidFill>
                        <a:srgbClr val="AFABAB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79390B6-79A5-4A22-A057-2525C25D9BD6}"/>
                      </a:ext>
                    </a:extLst>
                  </p:cNvPr>
                  <p:cNvSpPr txBox="1"/>
                  <p:nvPr/>
                </p:nvSpPr>
                <p:spPr>
                  <a:xfrm>
                    <a:off x="1458241" y="2366786"/>
                    <a:ext cx="1043459" cy="10146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03</a:t>
                    </a:r>
                    <a:endParaRPr lang="ko-KR" altLang="en-US" sz="5500" spc="-150" dirty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EA84FCEC-9523-45FB-B973-5EA51CDA239F}"/>
                    </a:ext>
                  </a:extLst>
                </p:cNvPr>
                <p:cNvGrpSpPr/>
                <p:nvPr/>
              </p:nvGrpSpPr>
              <p:grpSpPr>
                <a:xfrm>
                  <a:off x="3548287" y="2465722"/>
                  <a:ext cx="1107071" cy="1069133"/>
                  <a:chOff x="1583113" y="2330038"/>
                  <a:chExt cx="1107071" cy="1069133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9E4878FE-9919-4935-9D53-815558CC5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620737" y="2384479"/>
                    <a:ext cx="1069447" cy="10146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chemeClr val="bg2">
                            <a:lumMod val="7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02</a:t>
                    </a:r>
                    <a:endParaRPr lang="ko-KR" altLang="en-US" sz="5500" spc="-150" dirty="0">
                      <a:solidFill>
                        <a:schemeClr val="bg2">
                          <a:lumMod val="7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6232690-9B8C-49CE-8F5D-37104A227EB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3113" y="2330038"/>
                    <a:ext cx="1069447" cy="10146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02</a:t>
                    </a:r>
                    <a:endParaRPr lang="ko-KR" altLang="en-US" sz="5500" spc="-150" dirty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7F1D316-4BDA-4D20-849F-A281A05F3A1C}"/>
                    </a:ext>
                  </a:extLst>
                </p:cNvPr>
                <p:cNvGrpSpPr/>
                <p:nvPr/>
              </p:nvGrpSpPr>
              <p:grpSpPr>
                <a:xfrm rot="20706729">
                  <a:off x="833127" y="1869563"/>
                  <a:ext cx="1005297" cy="1059206"/>
                  <a:chOff x="1458287" y="2375201"/>
                  <a:chExt cx="1005297" cy="1059206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B54D7C6-0CAD-413F-9DD6-48A261A25666}"/>
                      </a:ext>
                    </a:extLst>
                  </p:cNvPr>
                  <p:cNvSpPr txBox="1"/>
                  <p:nvPr/>
                </p:nvSpPr>
                <p:spPr>
                  <a:xfrm>
                    <a:off x="1525825" y="2419715"/>
                    <a:ext cx="937759" cy="10146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rgbClr val="AFABAB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01</a:t>
                    </a:r>
                    <a:endParaRPr lang="ko-KR" altLang="en-US" sz="5500" spc="-150" dirty="0">
                      <a:solidFill>
                        <a:srgbClr val="AFABAB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FD6A53E-9DC2-4E2F-823E-879CCD77011A}"/>
                      </a:ext>
                    </a:extLst>
                  </p:cNvPr>
                  <p:cNvSpPr txBox="1"/>
                  <p:nvPr/>
                </p:nvSpPr>
                <p:spPr>
                  <a:xfrm>
                    <a:off x="1458287" y="2375201"/>
                    <a:ext cx="937760" cy="10146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01</a:t>
                    </a:r>
                    <a:endParaRPr lang="ko-KR" altLang="en-US" sz="5500" spc="-150" dirty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1BBB47B0-DDC3-4277-BA55-C25F9EDFBA68}"/>
                    </a:ext>
                  </a:extLst>
                </p:cNvPr>
                <p:cNvGrpSpPr/>
                <p:nvPr/>
              </p:nvGrpSpPr>
              <p:grpSpPr>
                <a:xfrm rot="20218868">
                  <a:off x="8769444" y="2548035"/>
                  <a:ext cx="1132712" cy="1078697"/>
                  <a:chOff x="1095385" y="2229785"/>
                  <a:chExt cx="1132712" cy="1078697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DAAEFB6-8D50-47F3-891B-F582C87D2C03}"/>
                      </a:ext>
                    </a:extLst>
                  </p:cNvPr>
                  <p:cNvSpPr txBox="1"/>
                  <p:nvPr/>
                </p:nvSpPr>
                <p:spPr>
                  <a:xfrm rot="576378">
                    <a:off x="1125727" y="2293788"/>
                    <a:ext cx="1102370" cy="10146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chemeClr val="bg2">
                            <a:lumMod val="7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04</a:t>
                    </a:r>
                    <a:endParaRPr lang="ko-KR" altLang="en-US" sz="5500" spc="-150" dirty="0">
                      <a:solidFill>
                        <a:schemeClr val="bg2">
                          <a:lumMod val="7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BA64E2E-779F-49D0-8A8A-7C03665385A6}"/>
                      </a:ext>
                    </a:extLst>
                  </p:cNvPr>
                  <p:cNvSpPr txBox="1"/>
                  <p:nvPr/>
                </p:nvSpPr>
                <p:spPr>
                  <a:xfrm rot="573757">
                    <a:off x="1095385" y="2229785"/>
                    <a:ext cx="1102372" cy="10146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04</a:t>
                    </a:r>
                    <a:endParaRPr lang="ko-KR" altLang="en-US" sz="5500" spc="-150" dirty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</p:grp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687AEF-BA20-42D0-A58D-C9558A30C016}"/>
                </a:ext>
              </a:extLst>
            </p:cNvPr>
            <p:cNvSpPr txBox="1"/>
            <p:nvPr/>
          </p:nvSpPr>
          <p:spPr>
            <a:xfrm>
              <a:off x="1535438" y="2765046"/>
              <a:ext cx="1099842" cy="1003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선택문</a:t>
              </a:r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DFA581-D6F2-4581-A06B-549F44FC2A58}"/>
                </a:ext>
              </a:extLst>
            </p:cNvPr>
            <p:cNvSpPr txBox="1"/>
            <p:nvPr/>
          </p:nvSpPr>
          <p:spPr>
            <a:xfrm>
              <a:off x="4134068" y="3359010"/>
              <a:ext cx="1478800" cy="1003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if else</a:t>
              </a:r>
              <a:r>
                <a:rPr lang="ko-KR" altLang="en-US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</a:t>
              </a:r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59ABBF-E323-4EC5-B08A-E23C9CB5DF5B}"/>
                </a:ext>
              </a:extLst>
            </p:cNvPr>
            <p:cNvSpPr txBox="1"/>
            <p:nvPr/>
          </p:nvSpPr>
          <p:spPr>
            <a:xfrm>
              <a:off x="6692791" y="2887087"/>
              <a:ext cx="1478799" cy="1003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if else</a:t>
              </a:r>
              <a:r>
                <a:rPr lang="ko-KR" altLang="en-US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</a:t>
              </a:r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B6F821-6E08-42D6-BD75-33575A389A28}"/>
                </a:ext>
              </a:extLst>
            </p:cNvPr>
            <p:cNvSpPr txBox="1"/>
            <p:nvPr/>
          </p:nvSpPr>
          <p:spPr>
            <a:xfrm>
              <a:off x="9584772" y="3545904"/>
              <a:ext cx="833398" cy="550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694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4">
        <p159:morph option="byObject"/>
      </p:transition>
    </mc:Choice>
    <mc:Fallback xmlns="">
      <p:transition spd="slow" advTm="63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1" y="700450"/>
            <a:ext cx="5557720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459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Python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선택문의 기본 이해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F3F2B7-3602-4AF9-BE7E-0F943B00C571}"/>
              </a:ext>
            </a:extLst>
          </p:cNvPr>
          <p:cNvSpPr txBox="1"/>
          <p:nvPr/>
        </p:nvSpPr>
        <p:spPr>
          <a:xfrm>
            <a:off x="1688677" y="3428999"/>
            <a:ext cx="25938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</a:t>
            </a:r>
            <a:r>
              <a:rPr lang="ko-KR" altLang="en-US" sz="35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</a:t>
            </a:r>
            <a:r>
              <a:rPr lang="en-US" altLang="ko-KR" sz="35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sz="35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5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sz="35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5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35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r>
              <a:rPr lang="en-US" altLang="ko-KR" sz="35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5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sz="35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5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35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0E048-979E-4E68-AAF1-F0A831599999}"/>
              </a:ext>
            </a:extLst>
          </p:cNvPr>
          <p:cNvSpPr txBox="1"/>
          <p:nvPr/>
        </p:nvSpPr>
        <p:spPr>
          <a:xfrm>
            <a:off x="2533165" y="1931683"/>
            <a:ext cx="5962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marL="342900" indent="-342900">
              <a:buAutoNum type="arabicPeriod"/>
            </a:pP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기본적인 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</a:t>
            </a:r>
            <a:r>
              <a:rPr lang="ko-KR" altLang="en-US" sz="23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선택문인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문에 대해서 알아본다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419EAC-D808-483E-9718-E673EF4B37AC}"/>
              </a:ext>
            </a:extLst>
          </p:cNvPr>
          <p:cNvSpPr txBox="1"/>
          <p:nvPr/>
        </p:nvSpPr>
        <p:spPr>
          <a:xfrm>
            <a:off x="3989243" y="2780342"/>
            <a:ext cx="6983557" cy="32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조건이 참이라면 코드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1,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2, …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실행한다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문의 조건에 들어가는 것들은 논리 연산이 가능한 문장 즉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 거짓 판별이 가능한 것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이어야 한다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 조건 끝에는 항상 </a:t>
            </a:r>
            <a:r>
              <a:rPr lang="en-US" altLang="ko-KR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: (</a:t>
            </a:r>
            <a:r>
              <a:rPr lang="ko-KR" altLang="en-US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콜론</a:t>
            </a:r>
            <a:r>
              <a:rPr lang="en-US" altLang="ko-KR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 붙는다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조건이 참일 때 실행할 코드는 </a:t>
            </a:r>
            <a:r>
              <a:rPr lang="en-US" altLang="ko-KR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스페이스바</a:t>
            </a:r>
            <a:r>
              <a:rPr lang="en-US" altLang="ko-KR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” </a:t>
            </a:r>
            <a:r>
              <a:rPr lang="ko-KR" altLang="en-US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“Tab”</a:t>
            </a:r>
            <a:r>
              <a:rPr lang="ko-KR" altLang="en-US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키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통해 </a:t>
            </a:r>
            <a:r>
              <a:rPr lang="ko-KR" altLang="en-US" sz="23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공백</a:t>
            </a:r>
            <a:r>
              <a:rPr lang="en-US" altLang="ko-KR" sz="23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(indent)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으로 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if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문 종속 코드로 만들어 준다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조건이 참이 아니라면 실행하지 않고 넘어간다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23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753466"/>
      </p:ext>
    </p:extLst>
  </p:cSld>
  <p:clrMapOvr>
    <a:masterClrMapping/>
  </p:clrMapOvr>
  <p:transition spd="slow" advTm="703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1" y="700450"/>
            <a:ext cx="5557720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DF9054-DD01-44B4-8495-39E84B67B713}"/>
              </a:ext>
            </a:extLst>
          </p:cNvPr>
          <p:cNvSpPr txBox="1"/>
          <p:nvPr/>
        </p:nvSpPr>
        <p:spPr>
          <a:xfrm>
            <a:off x="1541110" y="1856881"/>
            <a:ext cx="91633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 받은 후 입력 받은 숫자가 짝수이면 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EVEN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출력하는 프로그램을 작성하세요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결과화면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39A2E-501D-4DD7-B2FC-082222F84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729" y="2626220"/>
            <a:ext cx="8241822" cy="35142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537B00-C86E-4E49-9DD3-55B5EC300224}"/>
              </a:ext>
            </a:extLst>
          </p:cNvPr>
          <p:cNvSpPr txBox="1"/>
          <p:nvPr/>
        </p:nvSpPr>
        <p:spPr>
          <a:xfrm>
            <a:off x="1117422" y="891377"/>
            <a:ext cx="459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Python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선택문의 기본 이해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994904"/>
      </p:ext>
    </p:extLst>
  </p:cSld>
  <p:clrMapOvr>
    <a:masterClrMapping/>
  </p:clrMapOvr>
  <p:transition spd="slow" advTm="703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1" y="700450"/>
            <a:ext cx="5557720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DF9054-DD01-44B4-8495-39E84B67B713}"/>
              </a:ext>
            </a:extLst>
          </p:cNvPr>
          <p:cNvSpPr txBox="1"/>
          <p:nvPr/>
        </p:nvSpPr>
        <p:spPr>
          <a:xfrm>
            <a:off x="1545134" y="2132871"/>
            <a:ext cx="91633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57B1B8-0980-454B-8083-833E75F48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825" y="2664953"/>
            <a:ext cx="9096684" cy="2715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7C9E58-3E3C-4F5B-BEA5-69053A2D7736}"/>
              </a:ext>
            </a:extLst>
          </p:cNvPr>
          <p:cNvSpPr txBox="1"/>
          <p:nvPr/>
        </p:nvSpPr>
        <p:spPr>
          <a:xfrm>
            <a:off x="1117422" y="891377"/>
            <a:ext cx="459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Python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선택문의 기본 이해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285271"/>
      </p:ext>
    </p:extLst>
  </p:cSld>
  <p:clrMapOvr>
    <a:masterClrMapping/>
  </p:clrMapOvr>
  <p:transition spd="slow" advTm="703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1" y="700450"/>
            <a:ext cx="3953508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325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2 - if else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F3F2B7-3602-4AF9-BE7E-0F943B00C571}"/>
              </a:ext>
            </a:extLst>
          </p:cNvPr>
          <p:cNvSpPr txBox="1"/>
          <p:nvPr/>
        </p:nvSpPr>
        <p:spPr>
          <a:xfrm>
            <a:off x="1219200" y="2180971"/>
            <a:ext cx="33199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“</a:t>
            </a:r>
            <a:r>
              <a:rPr lang="ko-KR" altLang="en-US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</a:t>
            </a:r>
            <a:r>
              <a:rPr lang="en-US" altLang="ko-KR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in</a:t>
            </a:r>
            <a:r>
              <a:rPr lang="ko-KR" altLang="en-US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문장</a:t>
            </a:r>
            <a:r>
              <a:rPr lang="en-US" altLang="ko-KR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en-US" altLang="ko-KR" sz="3000" b="1" spc="-150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sz="3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sz="3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r>
              <a:rPr lang="en-US" altLang="ko-KR" sz="3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sz="3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  <a:p>
            <a:r>
              <a:rPr lang="en-US" altLang="ko-KR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…….</a:t>
            </a:r>
          </a:p>
          <a:p>
            <a:r>
              <a:rPr lang="en-US" altLang="ko-KR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</a:t>
            </a:r>
            <a:r>
              <a:rPr lang="en-US" altLang="ko-KR" sz="3000" b="1" spc="-150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sz="3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sz="3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r>
              <a:rPr lang="en-US" altLang="ko-KR" sz="3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sz="3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  <a:p>
            <a:r>
              <a:rPr lang="en-US" altLang="ko-KR" sz="3000" spc="-15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……..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99837-7085-49C1-85BE-7743E5157CDF}"/>
              </a:ext>
            </a:extLst>
          </p:cNvPr>
          <p:cNvSpPr txBox="1"/>
          <p:nvPr/>
        </p:nvSpPr>
        <p:spPr>
          <a:xfrm>
            <a:off x="5069519" y="5353205"/>
            <a:ext cx="51666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1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</a:t>
            </a:r>
            <a:r>
              <a:rPr lang="ko-KR" altLang="en-US" sz="3300" spc="-1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문에는 조건이 없는 것 확인</a:t>
            </a:r>
            <a:r>
              <a:rPr lang="en-US" altLang="ko-KR" sz="3300" spc="-1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en-US" altLang="ko-KR" sz="3300" spc="-150" dirty="0">
              <a:solidFill>
                <a:srgbClr val="FFC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0E048-979E-4E68-AAF1-F0A831599999}"/>
              </a:ext>
            </a:extLst>
          </p:cNvPr>
          <p:cNvSpPr txBox="1"/>
          <p:nvPr/>
        </p:nvSpPr>
        <p:spPr>
          <a:xfrm>
            <a:off x="4763756" y="849328"/>
            <a:ext cx="5962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문의 개념과 용도에 대해서 학습한다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419EAC-D808-483E-9718-E673EF4B37AC}"/>
              </a:ext>
            </a:extLst>
          </p:cNvPr>
          <p:cNvSpPr txBox="1"/>
          <p:nvPr/>
        </p:nvSpPr>
        <p:spPr>
          <a:xfrm>
            <a:off x="3989243" y="2425669"/>
            <a:ext cx="6983557" cy="2819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in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단어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문장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에 들어있는 경우 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 않은 경우 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False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를 반환하는 명령어이다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조건은 항상 참 아니면 거짓의 값을 갖는다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때문에 어떠한 경우에도 </a:t>
            </a:r>
            <a:r>
              <a:rPr lang="en-US" altLang="ko-KR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종속된 코드 혹은 </a:t>
            </a:r>
            <a:r>
              <a:rPr lang="en-US" altLang="ko-KR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else</a:t>
            </a:r>
            <a:r>
              <a:rPr lang="ko-KR" altLang="en-US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종속된 코드 둘 중 하나는 반드시 실행된다</a:t>
            </a:r>
            <a:r>
              <a:rPr lang="en-US" altLang="ko-KR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문과 마찬가지로 </a:t>
            </a:r>
            <a:r>
              <a:rPr lang="en-US" altLang="ko-KR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else</a:t>
            </a:r>
            <a:r>
              <a:rPr lang="ko-KR" altLang="en-US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문도 콜론으로 끝난다</a:t>
            </a:r>
            <a:r>
              <a:rPr lang="en-US" altLang="ko-KR" sz="2300" spc="-150" dirty="0">
                <a:solidFill>
                  <a:srgbClr val="3399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182980"/>
      </p:ext>
    </p:extLst>
  </p:cSld>
  <p:clrMapOvr>
    <a:masterClrMapping/>
  </p:clrMapOvr>
  <p:transition spd="slow" advTm="70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1" y="700450"/>
            <a:ext cx="3953508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CFC154-992E-45C9-BC24-B8A008CABF91}"/>
              </a:ext>
            </a:extLst>
          </p:cNvPr>
          <p:cNvSpPr txBox="1"/>
          <p:nvPr/>
        </p:nvSpPr>
        <p:spPr>
          <a:xfrm>
            <a:off x="821900" y="1726729"/>
            <a:ext cx="106751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처음에 이름을 입력하고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“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안녕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단어가 들어가는 문장을 입력하면 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안녕하세요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 000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님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문장을 출력하고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“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안녕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단어가 들어있지 않은 경우에는 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인사는 하고 시작하기로 해요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출력하는 프로그램을 작성하세요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결과화면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967F84-9DFE-46A9-B353-84B80FE2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73" y="2863429"/>
            <a:ext cx="6683906" cy="32777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8453B8-C909-43A6-9BF0-FFE24A74D7F9}"/>
              </a:ext>
            </a:extLst>
          </p:cNvPr>
          <p:cNvSpPr txBox="1"/>
          <p:nvPr/>
        </p:nvSpPr>
        <p:spPr>
          <a:xfrm>
            <a:off x="5153296" y="1111643"/>
            <a:ext cx="3268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15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format()</a:t>
            </a:r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</a:t>
            </a:r>
            <a:r>
              <a:rPr lang="en-US" altLang="ko-KR" sz="25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en-US" altLang="ko-KR" sz="2500" spc="-150" dirty="0">
              <a:solidFill>
                <a:schemeClr val="bg1">
                  <a:lumMod val="50000"/>
                </a:schemeClr>
              </a:solidFill>
              <a:highlight>
                <a:srgbClr val="BEE396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6AB589-3298-4455-91C6-F8F6E9261C74}"/>
              </a:ext>
            </a:extLst>
          </p:cNvPr>
          <p:cNvSpPr txBox="1"/>
          <p:nvPr/>
        </p:nvSpPr>
        <p:spPr>
          <a:xfrm>
            <a:off x="1117422" y="891377"/>
            <a:ext cx="325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2 - if else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8135864"/>
      </p:ext>
    </p:extLst>
  </p:cSld>
  <p:clrMapOvr>
    <a:masterClrMapping/>
  </p:clrMapOvr>
  <p:transition spd="slow" advTm="703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1" y="700450"/>
            <a:ext cx="3953508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CFC154-992E-45C9-BC24-B8A008CABF91}"/>
              </a:ext>
            </a:extLst>
          </p:cNvPr>
          <p:cNvSpPr txBox="1"/>
          <p:nvPr/>
        </p:nvSpPr>
        <p:spPr>
          <a:xfrm>
            <a:off x="1917851" y="1997083"/>
            <a:ext cx="1167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3ABE98-2F13-4AFB-9FEE-9EE84803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39" y="2464996"/>
            <a:ext cx="8355288" cy="3339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473C3A-8F4B-4976-A8A6-311740433F8F}"/>
              </a:ext>
            </a:extLst>
          </p:cNvPr>
          <p:cNvSpPr txBox="1"/>
          <p:nvPr/>
        </p:nvSpPr>
        <p:spPr>
          <a:xfrm>
            <a:off x="1117422" y="891377"/>
            <a:ext cx="325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2 - if else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5357638"/>
      </p:ext>
    </p:extLst>
  </p:cSld>
  <p:clrMapOvr>
    <a:masterClrMapping/>
  </p:clrMapOvr>
  <p:transition spd="slow" advTm="703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1" y="700450"/>
            <a:ext cx="3953508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3281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3 - if else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90E048-979E-4E68-AAF1-F0A831599999}"/>
              </a:ext>
            </a:extLst>
          </p:cNvPr>
          <p:cNvSpPr txBox="1"/>
          <p:nvPr/>
        </p:nvSpPr>
        <p:spPr>
          <a:xfrm>
            <a:off x="4763756" y="849328"/>
            <a:ext cx="5962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활용하여 프로그램을 작성한다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EFE69-D36E-4BCF-B311-05B06F16D048}"/>
              </a:ext>
            </a:extLst>
          </p:cNvPr>
          <p:cNvSpPr txBox="1"/>
          <p:nvPr/>
        </p:nvSpPr>
        <p:spPr>
          <a:xfrm>
            <a:off x="821900" y="1726729"/>
            <a:ext cx="1067515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영희는 자료를 하드 드라이브에 넣으려고 한다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하드 드라이브에는 공간이 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10MB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밖에 남아있지 않다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컴퓨터는 영희가 하드 드라이브에 넣으려는 자료의 크기를 계산해서 그것이 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10MB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큰 경우에는 공간이 부족하다고 영희에게 알려주고 자료의 크기가 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10MB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넘지 않으면 자료를 저장한다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상황에서 </a:t>
            </a:r>
            <a:endParaRPr lang="en-US" altLang="ko-KR" sz="21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자료의 크기를 입력했을 때 해당 자료가 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10MB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작으면 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저장되었습니다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출력하고 그렇지 않은 경우에는 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공간이 부족합니다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출력하는 프로그램을 </a:t>
            </a:r>
            <a:r>
              <a:rPr lang="ko-KR" altLang="en-US" sz="21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결과화면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480443-7D52-49E9-9302-3D93FBF2A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55" y="3840362"/>
            <a:ext cx="56388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8016"/>
      </p:ext>
    </p:extLst>
  </p:cSld>
  <p:clrMapOvr>
    <a:masterClrMapping/>
  </p:clrMapOvr>
  <p:transition spd="slow" advTm="703">
    <p:push dir="u"/>
  </p:transition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595959"/>
      </a:dk2>
      <a:lt2>
        <a:srgbClr val="A5A5A5"/>
      </a:lt2>
      <a:accent1>
        <a:srgbClr val="00C487"/>
      </a:accent1>
      <a:accent2>
        <a:srgbClr val="92D050"/>
      </a:accent2>
      <a:accent3>
        <a:srgbClr val="339966"/>
      </a:accent3>
      <a:accent4>
        <a:srgbClr val="00B050"/>
      </a:accent4>
      <a:accent5>
        <a:srgbClr val="F2F2F2"/>
      </a:accent5>
      <a:accent6>
        <a:srgbClr val="D8D8D8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625</Words>
  <Application>Microsoft Office PowerPoint</Application>
  <PresentationFormat>와이드스크린</PresentationFormat>
  <Paragraphs>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배달의민족 주아</vt:lpstr>
      <vt:lpstr>나눔스퀘어</vt:lpstr>
      <vt:lpstr>Wingdings</vt:lpstr>
      <vt:lpstr>Arial</vt:lpstr>
      <vt:lpstr>맑은 고딕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이수민</dc:creator>
  <cp:lastModifiedBy>Han Jiyeon</cp:lastModifiedBy>
  <cp:revision>143</cp:revision>
  <dcterms:created xsi:type="dcterms:W3CDTF">2018-02-27T14:35:30Z</dcterms:created>
  <dcterms:modified xsi:type="dcterms:W3CDTF">2018-05-11T07:27:00Z</dcterms:modified>
</cp:coreProperties>
</file>