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86" r:id="rId5"/>
    <p:sldId id="287" r:id="rId6"/>
    <p:sldId id="288" r:id="rId7"/>
    <p:sldId id="289" r:id="rId8"/>
    <p:sldId id="290" r:id="rId9"/>
    <p:sldId id="280" r:id="rId10"/>
    <p:sldId id="296" r:id="rId11"/>
    <p:sldId id="292" r:id="rId12"/>
    <p:sldId id="294" r:id="rId13"/>
    <p:sldId id="295" r:id="rId14"/>
    <p:sldId id="284" r:id="rId15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Cambria Math" panose="02040503050406030204" pitchFamily="18" charset="0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46F"/>
    <a:srgbClr val="FD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EB145FC-A805-4A43-AA30-B68BAAB9D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D75BFDA-4A1E-4517-9F5D-88FB28570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FC512C5-AE0E-44D6-A9AE-448474A7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BE26F8D-C939-4640-9550-6DEBAEC8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004049B-9C7D-438C-AC74-62F0AB2F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3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0A5B33-03B2-4CC5-B6BD-21BEFE89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A68325F-57AE-42A6-B610-A5F6BB50B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8A883F0-635B-42FD-8160-3B1A6898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3AF33E1-569E-4F0D-AB22-34039BF0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C0ED639-403E-4492-A2F6-38E9063C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8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AF9F672-DCC7-4488-9A47-5F948E7C7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AEA0446-7544-4F76-A0BA-696B5BE8F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BD80FD1-B76E-49B9-8A0F-7E8DDA9F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7E03F08-A1CB-4D28-836A-8670C799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E54AAA6-8207-4B97-B213-E862CC6F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2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32C71B-67D6-41AD-BF59-3E0EFACC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FB70A5-149B-4164-B7FF-9B0BAD55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FD74380-4254-47FF-B68A-C7F5B4BD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6DEC67A-D2CF-426C-A32D-A003B629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E657205-8427-4DFD-82BD-4C4D8445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0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B1D9C08-5BEF-4383-A444-31A1145D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E971A5C-D59A-4537-92CA-4D9E8667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FCB26BB-C6F7-4E94-9D88-CC4FF4B0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4EE0E46-4B53-4550-A181-BC7D5905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74D129B-0BB9-4DD4-A540-FF35DB76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1528E1-2A07-4B73-BBD1-3336E1C6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C6E6A6-F65C-4693-9F43-D37666BC6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1B91FE0-61FB-4123-9177-A0E4C113C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D92BD79-AD9F-49E7-A3C9-27D8F730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E0668F6-7963-4D21-B1B6-572F15E6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997B018-3CB9-40D6-8DB4-29555991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0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D87D4E9-F664-4AC1-A979-B0BCEF6B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A6C0F7-A532-4B48-9CA7-21B35490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575171A-2DE6-4912-A3F1-05D462089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6EF1704-4D8C-4880-BA0C-15017C299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78D3FDD-32AD-494B-8DFB-B5E039C20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BE4FECB-A1A8-4B11-91A4-2E1F33E3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C37EEAA5-7E2F-42F4-80BA-0E5964FA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636E0DC-FEE1-4AF6-A72C-10319DE9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1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E009C5-D26B-4523-8E74-92F9DE67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AB92E0A-87C0-46DA-8306-B83B76FF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C227B21E-EDED-464D-ABA8-F1E70B8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CD23A15-0817-4D3C-B580-F6CC8B6C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9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6C5AE57-4621-4458-9AF1-3C7BE71D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9720418-5B94-4557-BC27-F3F7C3EE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26E1270-0D72-45EC-A4C1-3F70FA18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4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606671-D021-4E11-B2BF-98689270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9FF7B8D-B571-4BAF-AB6A-2F9C92FD7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C9773F0-F9F8-431C-BF2D-EDE357DFC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DC1CC9-E71C-470B-A083-805E0C58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898E607-4A4E-452F-8EEF-3282E676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EB39A70-95D4-42D0-82AE-135E54B0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5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12F166C-EB2D-4BF8-B170-99B9DCD5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CE06020-767D-4D60-B624-6D2948447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C7D3A14-4F80-4238-BA43-FFE90389B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C57F47B-E754-4A63-9B82-03FDDE7F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AD7C286-5ACE-48D8-AED4-18D69ACA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16DE3C5-3DCB-4A39-B9D7-BFFB2489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9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33A7666-3E71-438B-B2F5-D1692572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2AE2C55-AADF-468F-942C-0C8091F04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03D7F69-85BD-4A35-B0E0-019DA31C9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9871-35D9-439E-8975-DDC84DA693F5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8D34FD6-22F6-41C6-BC26-C83FD13F6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55252BC-CBCA-40E7-B420-0BE70603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9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gi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DC6C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postfiles.pstatic.net/MjAxNzEwMjJfMTkz/MDAxNTA4NjQ1NjcwNDIw.wXOH-W92qUNDl9KhgwgnKCpBknVSQY6aCRP4qSqLmq8g.GTe7M2odFAVd8pTB1DZ4HPWtB5x8g1QsM1Zv3R0XZc4g.GIF.tjddms1451/IMG_7874.GIF?type=w966">
            <a:extLst>
              <a:ext uri="{FF2B5EF4-FFF2-40B4-BE49-F238E27FC236}">
                <a16:creationId xmlns="" xmlns:a16="http://schemas.microsoft.com/office/drawing/2014/main" id="{9519E32A-BC56-4344-A00C-70DD68DFE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311" y="3529405"/>
            <a:ext cx="3484587" cy="348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9253F56-789D-4E8A-A4DA-7E6DB6D910BF}"/>
              </a:ext>
            </a:extLst>
          </p:cNvPr>
          <p:cNvSpPr txBox="1"/>
          <p:nvPr/>
        </p:nvSpPr>
        <p:spPr>
          <a:xfrm>
            <a:off x="3138543" y="2074034"/>
            <a:ext cx="5914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문제해결과</a:t>
            </a:r>
            <a:endParaRPr lang="ko-KR" altLang="en-US" sz="9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D16E959-A1CD-4748-9586-2EA62EBAF171}"/>
              </a:ext>
            </a:extLst>
          </p:cNvPr>
          <p:cNvSpPr txBox="1"/>
          <p:nvPr/>
        </p:nvSpPr>
        <p:spPr>
          <a:xfrm>
            <a:off x="4858543" y="3527508"/>
            <a:ext cx="4197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</a:t>
            </a:r>
            <a:endParaRPr lang="en-US" altLang="ko-KR" sz="9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5069C3A-555A-41F8-9519-2CB514AD4828}"/>
              </a:ext>
            </a:extLst>
          </p:cNvPr>
          <p:cNvSpPr txBox="1"/>
          <p:nvPr/>
        </p:nvSpPr>
        <p:spPr>
          <a:xfrm rot="20796405">
            <a:off x="1650978" y="846124"/>
            <a:ext cx="2121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endParaRPr lang="ko-KR" altLang="en-US" sz="9000" dirty="0">
              <a:solidFill>
                <a:srgbClr val="F374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3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26839" y="475911"/>
            <a:ext cx="5831317" cy="750444"/>
            <a:chOff x="912986" y="428487"/>
            <a:chExt cx="5831317" cy="750444"/>
          </a:xfrm>
        </p:grpSpPr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7" y="442927"/>
              <a:chExt cx="3338874" cy="2816679"/>
            </a:xfrm>
          </p:grpSpPr>
          <p:pic>
            <p:nvPicPr>
              <p:cNvPr id="61" name="그림 60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7" y="442927"/>
                <a:ext cx="3338874" cy="2816679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068318" y="1477755"/>
            <a:ext cx="100437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Input()</a:t>
            </a:r>
            <a:r>
              <a:rPr lang="ko-KR" altLang="en-US" sz="4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  <a:endParaRPr lang="en-US" altLang="ko-KR" sz="4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0542" y="1723976"/>
            <a:ext cx="67515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사용자에게 입력을 받을 때 사용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E52F5FF-05DB-45DF-B1FD-989F07532DB3}"/>
              </a:ext>
            </a:extLst>
          </p:cNvPr>
          <p:cNvSpPr txBox="1"/>
          <p:nvPr/>
        </p:nvSpPr>
        <p:spPr>
          <a:xfrm>
            <a:off x="2873365" y="2963871"/>
            <a:ext cx="6433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univ  = input(‘</a:t>
            </a:r>
            <a:r>
              <a:rPr lang="ko-KR" altLang="en-US" sz="3200" spc="-15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학교 이름을 입력하세요</a:t>
            </a:r>
            <a:r>
              <a:rPr lang="en-US" altLang="ko-KR" sz="3200" spc="-15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’)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E52F5FF-05DB-45DF-B1FD-989F07532DB3}"/>
              </a:ext>
            </a:extLst>
          </p:cNvPr>
          <p:cNvSpPr txBox="1"/>
          <p:nvPr/>
        </p:nvSpPr>
        <p:spPr>
          <a:xfrm>
            <a:off x="1479729" y="3649768"/>
            <a:ext cx="9904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</a:t>
            </a:r>
            <a:r>
              <a:rPr lang="ko-KR" altLang="en-US" sz="32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사용자에게 입력 받은 문자열 값을 </a:t>
            </a:r>
            <a:r>
              <a:rPr lang="en-US" altLang="ko-KR" sz="3200" spc="-15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univ</a:t>
            </a:r>
            <a:r>
              <a:rPr lang="en-US" altLang="ko-KR" sz="32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변수에 대입한다</a:t>
            </a:r>
            <a:r>
              <a:rPr lang="en-US" altLang="ko-KR" sz="32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3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59438F8-B5EF-497E-BCE4-76A4E4A6891C}"/>
              </a:ext>
            </a:extLst>
          </p:cNvPr>
          <p:cNvSpPr txBox="1"/>
          <p:nvPr/>
        </p:nvSpPr>
        <p:spPr>
          <a:xfrm>
            <a:off x="6758156" y="4617467"/>
            <a:ext cx="35110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정수 변환</a:t>
            </a:r>
            <a:r>
              <a:rPr lang="en-US" altLang="ko-KR" sz="2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int()	</a:t>
            </a:r>
            <a:endParaRPr lang="en-US" altLang="ko-KR" sz="26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6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실수 </a:t>
            </a:r>
            <a:r>
              <a:rPr lang="ko-KR" altLang="en-US" sz="2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변환</a:t>
            </a:r>
            <a:r>
              <a:rPr lang="en-US" altLang="ko-KR" sz="2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float()</a:t>
            </a:r>
          </a:p>
        </p:txBody>
      </p:sp>
    </p:spTree>
    <p:extLst>
      <p:ext uri="{BB962C8B-B14F-4D97-AF65-F5344CB8AC3E}">
        <p14:creationId xmlns:p14="http://schemas.microsoft.com/office/powerpoint/2010/main" val="19245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3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26839" y="475911"/>
            <a:ext cx="5831317" cy="750444"/>
            <a:chOff x="912986" y="428487"/>
            <a:chExt cx="5831317" cy="750444"/>
          </a:xfrm>
        </p:grpSpPr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7" y="442927"/>
              <a:chExt cx="3338874" cy="2816679"/>
            </a:xfrm>
          </p:grpSpPr>
          <p:pic>
            <p:nvPicPr>
              <p:cNvPr id="61" name="그림 60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7" y="442927"/>
                <a:ext cx="3338874" cy="2816679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068318" y="1477755"/>
            <a:ext cx="100437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Input()</a:t>
            </a:r>
            <a:r>
              <a:rPr lang="ko-KR" altLang="en-US" sz="4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</a:t>
            </a:r>
            <a:r>
              <a:rPr lang="en-US" altLang="ko-KR" sz="4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633" y="2529374"/>
            <a:ext cx="5395142" cy="11239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461" y="4615480"/>
            <a:ext cx="5436314" cy="1369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4065" y="3994484"/>
            <a:ext cx="2265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결과화면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9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3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26839" y="475911"/>
            <a:ext cx="5831317" cy="750444"/>
            <a:chOff x="912986" y="428487"/>
            <a:chExt cx="5831317" cy="750444"/>
          </a:xfrm>
        </p:grpSpPr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7" y="442927"/>
              <a:chExt cx="3338874" cy="2816679"/>
            </a:xfrm>
          </p:grpSpPr>
          <p:pic>
            <p:nvPicPr>
              <p:cNvPr id="61" name="그림 60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7" y="442927"/>
                <a:ext cx="3338874" cy="2816679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014409" y="1341933"/>
            <a:ext cx="100437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0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형 변환</a:t>
            </a:r>
            <a:endParaRPr lang="en-US" altLang="ko-KR" sz="4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4409" y="4005695"/>
            <a:ext cx="2265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결과화면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318" y="2372788"/>
            <a:ext cx="4587605" cy="11718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046" y="4836252"/>
            <a:ext cx="4604877" cy="14253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2695" y="2347747"/>
            <a:ext cx="3935486" cy="11968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2695" y="4836252"/>
            <a:ext cx="3991225" cy="1211622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3118127" y="3722184"/>
            <a:ext cx="487985" cy="852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8874314" y="3737810"/>
            <a:ext cx="487985" cy="852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2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EB144084-6169-4EE2-8254-602B45D8FE2F}"/>
              </a:ext>
            </a:extLst>
          </p:cNvPr>
          <p:cNvGrpSpPr/>
          <p:nvPr/>
        </p:nvGrpSpPr>
        <p:grpSpPr>
          <a:xfrm>
            <a:off x="824613" y="394405"/>
            <a:ext cx="6067949" cy="921990"/>
            <a:chOff x="824613" y="394405"/>
            <a:chExt cx="6067949" cy="921990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835971" y="531565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과제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054466" y="1625081"/>
            <a:ext cx="10043772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국어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영어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수학 점수를 입력 받아서 평균을 계산해 알려주는 프로그램을 작성하시오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결과화면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270" y="3979040"/>
            <a:ext cx="4661915" cy="182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3746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951597" y="2155076"/>
            <a:ext cx="7008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질문 있나요</a:t>
            </a:r>
            <a:r>
              <a:rPr lang="en-US" altLang="ko-KR" sz="1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24578" name="Picture 2" descr="https://postfiles.pstatic.net/MjAxNzEwMjJfMjYw/MDAxNTA4NjQ1NjY2Mjc1.Bdd9P1U74GfWRLb6UUTEJsnssiTa0lnm1OchwuH9W4kg.8Clelzw49t698P7mAYaWGCF2glwo3S3jeUsLMDiA6Vgg.GIF.tjddms1451/IMG_9698.GIF?type=w966">
            <a:extLst>
              <a:ext uri="{FF2B5EF4-FFF2-40B4-BE49-F238E27FC236}">
                <a16:creationId xmlns="" xmlns:a16="http://schemas.microsoft.com/office/drawing/2014/main" id="{3019D510-C31D-4708-8C24-98A5E89425B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020" y="30861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EB144084-6169-4EE2-8254-602B45D8FE2F}"/>
              </a:ext>
            </a:extLst>
          </p:cNvPr>
          <p:cNvGrpSpPr/>
          <p:nvPr/>
        </p:nvGrpSpPr>
        <p:grpSpPr>
          <a:xfrm>
            <a:off x="824613" y="394405"/>
            <a:ext cx="6067949" cy="921990"/>
            <a:chOff x="824613" y="394405"/>
            <a:chExt cx="6067949" cy="921990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00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835971" y="531565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조교소개</a:t>
              </a: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82742B96-6BA0-4CF3-A3A1-851C317523FF}"/>
              </a:ext>
            </a:extLst>
          </p:cNvPr>
          <p:cNvSpPr/>
          <p:nvPr/>
        </p:nvSpPr>
        <p:spPr>
          <a:xfrm>
            <a:off x="712673" y="1471144"/>
            <a:ext cx="5152958" cy="48726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87DD938C-C49C-4DCA-A0A4-C8162BF101A1}"/>
              </a:ext>
            </a:extLst>
          </p:cNvPr>
          <p:cNvSpPr/>
          <p:nvPr/>
        </p:nvSpPr>
        <p:spPr>
          <a:xfrm>
            <a:off x="6326370" y="1454916"/>
            <a:ext cx="5152958" cy="48726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postfiles.pstatic.net/MjAxNzEwMjJfNzIg/MDAxNTA4NjQ1NjI1Njkz.A-M5lsoN813f92flhxQ_w0hEF8T3jtlDur1Fw0XeP54g.tsJ_4WUBbHOYR8b3XdT2HsdWoMHu3x1sUPJSxaZRemkg.GIF.tjddms1451/IMG_0679.GIF?type=w966">
            <a:extLst>
              <a:ext uri="{FF2B5EF4-FFF2-40B4-BE49-F238E27FC236}">
                <a16:creationId xmlns="" xmlns:a16="http://schemas.microsoft.com/office/drawing/2014/main" id="{44DF1749-1AE6-4108-A5D7-C793236650B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29" y="1404902"/>
            <a:ext cx="3681626" cy="36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ostfiles.pstatic.net/MjAxNzEwMjJfNzIg/MDAxNTA4NjQ1NjcwMjM5.jo56hHGaU540in9n-4twiOFO3HjRcpsjDUbBBONT-1gg.ROXT6rsLL82UKe7AMrzA1LbH6KUmeZAHnOTu6SII3AQg.GIF.tjddms1451/IMG_7881.GIF?type=w966">
            <a:extLst>
              <a:ext uri="{FF2B5EF4-FFF2-40B4-BE49-F238E27FC236}">
                <a16:creationId xmlns="" xmlns:a16="http://schemas.microsoft.com/office/drawing/2014/main" id="{E4EC2F24-77E5-4023-BC7C-E8972C4ABE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339" y="1334834"/>
            <a:ext cx="3681626" cy="36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174813" y="5002996"/>
            <a:ext cx="4274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컴퓨터교육과</a:t>
            </a:r>
            <a:r>
              <a:rPr lang="en-US" altLang="ko-KR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</a:t>
            </a:r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</a:t>
            </a:r>
            <a:endParaRPr lang="en-US" altLang="ko-KR" sz="30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박천욱</a:t>
            </a:r>
            <a:endParaRPr lang="ko-KR" altLang="en-US" sz="5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5320061-3B13-47DE-AFC2-8552FE300DD1}"/>
              </a:ext>
            </a:extLst>
          </p:cNvPr>
          <p:cNvSpPr txBox="1"/>
          <p:nvPr/>
        </p:nvSpPr>
        <p:spPr>
          <a:xfrm>
            <a:off x="6940971" y="5002996"/>
            <a:ext cx="4274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컴퓨터교육과</a:t>
            </a:r>
            <a:r>
              <a:rPr lang="en-US" altLang="ko-KR" sz="3000" dirty="0" smtClean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</a:t>
            </a:r>
            <a:r>
              <a:rPr lang="ko-KR" altLang="en-US" sz="3000" dirty="0" smtClean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</a:t>
            </a:r>
            <a:endParaRPr lang="en-US" altLang="ko-KR" sz="30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박시현</a:t>
            </a:r>
            <a:endParaRPr lang="ko-KR" altLang="en-US" sz="5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0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3050EDF-0E0B-4878-9604-8757BBCADFD4}"/>
              </a:ext>
            </a:extLst>
          </p:cNvPr>
          <p:cNvSpPr txBox="1"/>
          <p:nvPr/>
        </p:nvSpPr>
        <p:spPr>
          <a:xfrm>
            <a:off x="975360" y="1085387"/>
            <a:ext cx="51337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  <a:r>
              <a:rPr lang="ko-KR" altLang="en-US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되돌아보기</a:t>
            </a:r>
            <a:endParaRPr lang="ko-KR" altLang="en-US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1856438A-69BC-4361-9760-ABBBF9EA1266}"/>
              </a:ext>
            </a:extLst>
          </p:cNvPr>
          <p:cNvGrpSpPr/>
          <p:nvPr/>
        </p:nvGrpSpPr>
        <p:grpSpPr>
          <a:xfrm>
            <a:off x="1708624" y="2378919"/>
            <a:ext cx="6548459" cy="914048"/>
            <a:chOff x="824613" y="394405"/>
            <a:chExt cx="6548459" cy="914048"/>
          </a:xfrm>
        </p:grpSpPr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504D4BAE-8152-4D34-B311-771B596333AD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8" name="그림 27">
                <a:extLst>
                  <a:ext uri="{FF2B5EF4-FFF2-40B4-BE49-F238E27FC236}">
                    <a16:creationId xmlns="" xmlns:a16="http://schemas.microsoft.com/office/drawing/2014/main" id="{8226C764-F3CC-401F-A24A-40504E50A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DFA64939-BB07-4397-88A5-EEE46040D0C4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200F3857-6A7E-4A7E-829B-7F7D39C7240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FEF85C85-4E4D-4C51-9512-2577E3691381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="" xmlns:a16="http://schemas.microsoft.com/office/drawing/2014/main" id="{109DB0AC-399A-49E8-8237-EE73E5109CAE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E1AC76FC-F136-4D86-ADA2-66DA7833F4FD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D4F348BA-E06E-4B99-9D3C-873B8312A786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75577D58-C596-44F3-9CA9-08378A09332A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Print</a:t>
              </a:r>
              <a:r>
                <a:rPr lang="ko-KR" altLang="en-US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 출력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C9D781EE-975C-4139-8143-DD8F68231EC4}"/>
              </a:ext>
            </a:extLst>
          </p:cNvPr>
          <p:cNvGrpSpPr/>
          <p:nvPr/>
        </p:nvGrpSpPr>
        <p:grpSpPr>
          <a:xfrm>
            <a:off x="1708624" y="3655982"/>
            <a:ext cx="6548459" cy="914048"/>
            <a:chOff x="824613" y="394405"/>
            <a:chExt cx="6548459" cy="914048"/>
          </a:xfrm>
        </p:grpSpPr>
        <p:grpSp>
          <p:nvGrpSpPr>
            <p:cNvPr id="35" name="그룹 34">
              <a:extLst>
                <a:ext uri="{FF2B5EF4-FFF2-40B4-BE49-F238E27FC236}">
                  <a16:creationId xmlns="" xmlns:a16="http://schemas.microsoft.com/office/drawing/2014/main" id="{D3572AFB-8B53-4068-B8A9-45DE54EE5824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38" name="그림 37">
                <a:extLst>
                  <a:ext uri="{FF2B5EF4-FFF2-40B4-BE49-F238E27FC236}">
                    <a16:creationId xmlns="" xmlns:a16="http://schemas.microsoft.com/office/drawing/2014/main" id="{CC14C1C3-5806-413B-A3F5-0955CC9C3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D0DC2E26-671D-40CC-BC21-AF5DF5DF528E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20839693-0CDB-4BE3-B259-D87C17520A7E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62FF8BE4-54B8-4208-BE34-FF52C3A780EF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9FA5DCB6-195D-4DED-BC21-E66C94F970A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97B426AE-A1F5-473D-B940-5B0187BB6F8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0FEAE3F2-DD29-41C6-A6C6-8BA66A87A3ED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1E16278-9191-4788-9A4C-8A107D08ED6F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수식의 입출력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8001617B-47D8-46A5-AF96-02319C2D932D}"/>
              </a:ext>
            </a:extLst>
          </p:cNvPr>
          <p:cNvGrpSpPr/>
          <p:nvPr/>
        </p:nvGrpSpPr>
        <p:grpSpPr>
          <a:xfrm>
            <a:off x="1708624" y="5009961"/>
            <a:ext cx="6548459" cy="914048"/>
            <a:chOff x="824613" y="394405"/>
            <a:chExt cx="6548459" cy="914048"/>
          </a:xfrm>
        </p:grpSpPr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B4C0AC8B-CFDD-4C03-AEC7-0859B37A6C22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48" name="그림 47">
                <a:extLst>
                  <a:ext uri="{FF2B5EF4-FFF2-40B4-BE49-F238E27FC236}">
                    <a16:creationId xmlns="" xmlns:a16="http://schemas.microsoft.com/office/drawing/2014/main" id="{F7E86733-B097-4F72-94EB-F7C91F83EC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6ADCA7CE-CE5B-4364-BB5E-B2FA32C8D889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3283B493-A115-4B92-89F0-1FB6DD6CE84F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752CBBB1-FE69-47DF-BC75-40C2988115F4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DFA8350F-AAB6-4027-82C4-74394C3314AD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A220FF3F-79E4-4610-AC39-3E264627AF2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DD202CC4-8547-48B4-875D-BD1245B34132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62EC8525-558F-437D-ABD9-163988F9C318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입력과 출력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" name="말풍선: 모서리가 둥근 사각형 15">
            <a:extLst>
              <a:ext uri="{FF2B5EF4-FFF2-40B4-BE49-F238E27FC236}">
                <a16:creationId xmlns="" xmlns:a16="http://schemas.microsoft.com/office/drawing/2014/main" id="{D08CE772-9652-4551-B2D6-42D3107062D8}"/>
              </a:ext>
            </a:extLst>
          </p:cNvPr>
          <p:cNvSpPr/>
          <p:nvPr/>
        </p:nvSpPr>
        <p:spPr>
          <a:xfrm>
            <a:off x="6535811" y="471268"/>
            <a:ext cx="4939909" cy="2951268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" name="TextBox 2047">
            <a:extLst>
              <a:ext uri="{FF2B5EF4-FFF2-40B4-BE49-F238E27FC236}">
                <a16:creationId xmlns="" xmlns:a16="http://schemas.microsoft.com/office/drawing/2014/main" id="{EB24DE49-BA0E-4B9B-A9C6-C14067DC5C15}"/>
              </a:ext>
            </a:extLst>
          </p:cNvPr>
          <p:cNvSpPr txBox="1"/>
          <p:nvPr/>
        </p:nvSpPr>
        <p:spPr>
          <a:xfrm>
            <a:off x="7508929" y="664257"/>
            <a:ext cx="38709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IDLE</a:t>
            </a:r>
            <a:r>
              <a:rPr lang="ko-KR" altLang="en-US" sz="3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친해져요</a:t>
            </a:r>
            <a:endParaRPr lang="en-US" altLang="ko-KR" sz="3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B3F6252F-E694-4E83-BC13-9163D1582474}"/>
              </a:ext>
            </a:extLst>
          </p:cNvPr>
          <p:cNvSpPr txBox="1"/>
          <p:nvPr/>
        </p:nvSpPr>
        <p:spPr>
          <a:xfrm>
            <a:off x="6643297" y="1435538"/>
            <a:ext cx="47547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IDLE</a:t>
            </a:r>
            <a:r>
              <a:rPr lang="ko-KR" altLang="en-US" sz="38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열고</a:t>
            </a:r>
            <a:endParaRPr lang="en-US" altLang="ko-KR" sz="3800" dirty="0" smtClean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File-New File</a:t>
            </a:r>
            <a:r>
              <a:rPr lang="ko-KR" altLang="en-US" sz="38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endParaRPr lang="en-US" altLang="ko-KR" sz="3800" dirty="0" smtClean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8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Editor</a:t>
            </a:r>
            <a:r>
              <a:rPr lang="ko-KR" altLang="en-US" sz="38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창을 열어 줘요</a:t>
            </a:r>
            <a:r>
              <a:rPr lang="en-US" altLang="ko-KR" sz="3800" dirty="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en-US" altLang="ko-KR" sz="38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4" name="Picture 2" descr="https://postfiles.pstatic.net/MjAxNzEwMjJfMjM2/MDAxNTA4NjQ1NjMzMzcz.OtXw4hOiIHCaP0yMeW1gVGplbnCL1WgdlCs3u0QYTDUg.bk0w9KoRPpwcmEyk9mGe4xO_bpl-9488RXwS2Sq3dmgg.GIF.tjddms1451/IMG_9993.GIF?type=w966">
            <a:extLst>
              <a:ext uri="{FF2B5EF4-FFF2-40B4-BE49-F238E27FC236}">
                <a16:creationId xmlns="" xmlns:a16="http://schemas.microsoft.com/office/drawing/2014/main" id="{B59C54D3-A0AC-4EE6-915B-46D902E8F6A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038" y="3137939"/>
            <a:ext cx="3117273" cy="311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D8147F5-C31B-42D1-8451-CA392C217EC7}"/>
              </a:ext>
            </a:extLst>
          </p:cNvPr>
          <p:cNvSpPr txBox="1"/>
          <p:nvPr/>
        </p:nvSpPr>
        <p:spPr>
          <a:xfrm>
            <a:off x="573270" y="1746596"/>
            <a:ext cx="11321102" cy="291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print()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 본인의 학번과 성명을 문자 데이터 형식으로 출력한다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- 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학번과 성명 문자 데이터를 콤마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(,)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 구분 출력한다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-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연산자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 연결 출력한다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-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연산자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 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반복 출력한다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[</a:t>
            </a:r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결과화면</a:t>
            </a:r>
            <a:r>
              <a:rPr lang="en-US" altLang="ko-KR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E94C024-1E4B-4882-A52F-9BBBD06BA738}"/>
              </a:ext>
            </a:extLst>
          </p:cNvPr>
          <p:cNvSpPr txBox="1"/>
          <p:nvPr/>
        </p:nvSpPr>
        <p:spPr>
          <a:xfrm>
            <a:off x="3893986" y="415824"/>
            <a:ext cx="7920176" cy="126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 데이터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출력하기</a:t>
            </a:r>
            <a:endParaRPr lang="en-US" altLang="ko-KR" sz="2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파이썬에서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텍스트나 숫자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기호 등을 연속적으로 나열하고 다음과 같이 큰따옴표나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작은 따옴표로 감싸서 나타낼 경우 문자열이 된다</a:t>
            </a:r>
            <a:r>
              <a:rPr lang="en-US" altLang="ko-KR" sz="2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4798443-719D-4C75-BB8F-3AF4FFEFDF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66324" b="-3727"/>
          <a:stretch/>
        </p:blipFill>
        <p:spPr>
          <a:xfrm>
            <a:off x="3634620" y="4665857"/>
            <a:ext cx="4621540" cy="1876272"/>
          </a:xfrm>
          <a:prstGeom prst="rect">
            <a:avLst/>
          </a:prstGeom>
        </p:spPr>
      </p:pic>
      <p:pic>
        <p:nvPicPr>
          <p:cNvPr id="21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="" xmlns:a16="http://schemas.microsoft.com/office/drawing/2014/main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02" y="3428999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0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2138645" y="3147756"/>
            <a:ext cx="9568213" cy="330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다음의 수식을 입력하여 계산 결과를 출력한다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1) 6+4		2) 6-4	3) 6*4</a:t>
            </a:r>
          </a:p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4) 6/4	5) 6//4	6) 6%4</a:t>
            </a: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55CE8DD-525E-487C-B0E9-D8EEA5CC22A3}"/>
              </a:ext>
            </a:extLst>
          </p:cNvPr>
          <p:cNvSpPr txBox="1"/>
          <p:nvPr/>
        </p:nvSpPr>
        <p:spPr>
          <a:xfrm>
            <a:off x="776377" y="1423282"/>
            <a:ext cx="10930481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 데이터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출력하기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파이썬은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소수점 유무에 따라 정수와 실수를 구분하여 처리한다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print()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 인수에서 콤마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(,)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사용하여 여러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출력할 수 있고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산술 연산자를 이용하여 수식의 결과를 출력할 수 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6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276250" y="2135712"/>
            <a:ext cx="9568213" cy="3766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다음의 수식을 입력하여 계산 결과를 출력한다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1) 6+4		2) 6-4	3) 6*4</a:t>
            </a:r>
          </a:p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4) 6/4	5) 6//4	6) 6%4</a:t>
            </a: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결과화면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55CE8DD-525E-487C-B0E9-D8EEA5CC22A3}"/>
              </a:ext>
            </a:extLst>
          </p:cNvPr>
          <p:cNvSpPr txBox="1"/>
          <p:nvPr/>
        </p:nvSpPr>
        <p:spPr>
          <a:xfrm>
            <a:off x="904151" y="1108753"/>
            <a:ext cx="10267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 데이터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출력하기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파이썬은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소수점 유무에 따라 정수와 실수를 구분하여 처리한다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print()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 인수에서 콤마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(,)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값을 출력할 수 있고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산술 연산자를 이용하여 수식의 결과를 출력할 수 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54217FF-7A3C-4ACD-B742-B06173AE4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141" y="4129092"/>
            <a:ext cx="6358386" cy="10072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2B9E7F2-F0C5-4242-9168-FE0B906A4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689" y="5342710"/>
            <a:ext cx="5129732" cy="111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F9D05717-4775-46D9-95E7-4A5BC6FA7E9C}"/>
                  </a:ext>
                </a:extLst>
              </p:cNvPr>
              <p:cNvSpPr txBox="1"/>
              <p:nvPr/>
            </p:nvSpPr>
            <p:spPr>
              <a:xfrm>
                <a:off x="2326159" y="2880338"/>
                <a:ext cx="9568213" cy="2907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</a:t>
                </a:r>
                <a:r>
                  <a:rPr lang="ko-KR" altLang="en-US" sz="25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문제</a:t>
                </a:r>
                <a:r>
                  <a:rPr lang="en-US" altLang="ko-KR" sz="25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</a:t>
                </a:r>
                <a:endPara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marL="457200" indent="-457200">
                  <a:lnSpc>
                    <a:spcPct val="120000"/>
                  </a:lnSpc>
                  <a:buAutoNum type="arabicPeriod" startAt="2"/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다음의 수식의 결과를 출력하는 프로그램을 작성하시오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36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540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sz="5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10.3 </m:t>
                        </m:r>
                        <m:r>
                          <a:rPr lang="en-US" altLang="ko-KR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×5.0 −4.2×3</m:t>
                        </m:r>
                      </m:num>
                      <m:den>
                        <m:r>
                          <a:rPr lang="en-US" altLang="ko-KR" sz="5400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19.5+2.7</m:t>
                        </m:r>
                      </m:den>
                    </m:f>
                  </m:oMath>
                </a14:m>
                <a:endParaRPr lang="en-US" altLang="ko-KR" sz="3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F9D05717-4775-46D9-95E7-4A5BC6FA7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159" y="2880338"/>
                <a:ext cx="9568213" cy="2907976"/>
              </a:xfrm>
              <a:prstGeom prst="rect">
                <a:avLst/>
              </a:prstGeom>
              <a:blipFill rotWithShape="0">
                <a:blip r:embed="rId4"/>
                <a:stretch>
                  <a:fillRect l="-1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55CE8DD-525E-487C-B0E9-D8EEA5CC22A3}"/>
              </a:ext>
            </a:extLst>
          </p:cNvPr>
          <p:cNvSpPr txBox="1"/>
          <p:nvPr/>
        </p:nvSpPr>
        <p:spPr>
          <a:xfrm>
            <a:off x="1266370" y="1410181"/>
            <a:ext cx="10267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 데이터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출력하기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파이썬은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소수점 유무에 따라 정수와 실수를 구분하여 처리한다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print()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 인수에서 콤마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(,)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값을 출력할 수 있고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산술 연산자를 이용하여 수식의 결과를 출력할 수 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6" name="Picture 2" descr="https://postfiles.pstatic.net/MjAxNzEwMjJfMjI3/MDAxNTA4NjQ1NjMyOTM2.U0m3bJnNONsgFwZtOMBpeEDy93TdZC4dMhPAZhKUoNIg.YKH9oNGVlcKDn6CJkWOz4KVpBSYFkZ4OJOm58lqGpwAg.GIF.tjddms1451/IMG_9994.GIF?type=w966">
            <a:extLst>
              <a:ext uri="{FF2B5EF4-FFF2-40B4-BE49-F238E27FC236}">
                <a16:creationId xmlns="" xmlns:a16="http://schemas.microsoft.com/office/drawing/2014/main" id="{3BDF7FD8-0203-4038-BE9B-CFE7D4D48C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760" y="325641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4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7" y="442927"/>
              <a:chExt cx="3338874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7" y="442927"/>
                <a:ext cx="3338874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054466" y="1625081"/>
            <a:ext cx="10043772" cy="328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직사각형의 둘레와 넓이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다음의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공식을 사용하여 가로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3.2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세로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5.7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직사각형의 둘레와 넓이를 출력하는 프로그램을 작성하시오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4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결과화면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973" y="4454839"/>
            <a:ext cx="8865997" cy="95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3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26839" y="475911"/>
            <a:ext cx="5831317" cy="750444"/>
            <a:chOff x="912986" y="428487"/>
            <a:chExt cx="5831317" cy="750444"/>
          </a:xfrm>
        </p:grpSpPr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7" y="442927"/>
              <a:chExt cx="3338874" cy="2816679"/>
            </a:xfrm>
          </p:grpSpPr>
          <p:pic>
            <p:nvPicPr>
              <p:cNvPr id="61" name="그림 60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7" y="442927"/>
                <a:ext cx="3338874" cy="2816679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701" y="3423336"/>
            <a:ext cx="6638925" cy="29718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054466" y="1625081"/>
            <a:ext cx="10043772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직사각형의 둘레와 넓이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앞의 직사각형 넓이와 둘레를 구하는 프로그램을 키보드로부터 가로와 세로를 </a:t>
            </a:r>
            <a:r>
              <a:rPr lang="ko-KR" altLang="en-US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 받아서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둘레와 넓이를 출력하는 프로그램으로 바꿔보시오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8" name="Picture 2" descr="https://postfiles.pstatic.net/MjAxNzEwMjJfMjYw/MDAxNTA4NjQ1NjY2Mjc1.Bdd9P1U74GfWRLb6UUTEJsnssiTa0lnm1OchwuH9W4kg.8Clelzw49t698P7mAYaWGCF2glwo3S3jeUsLMDiA6Vgg.GIF.tjddms1451/IMG_9698.GIF?type=w966">
            <a:extLst>
              <a:ext uri="{FF2B5EF4-FFF2-40B4-BE49-F238E27FC236}">
                <a16:creationId xmlns="" xmlns:a16="http://schemas.microsoft.com/office/drawing/2014/main" id="{A567FB63-A3EC-4E88-A9CD-51FCC47F09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250" y="3120864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7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spc="-150" dirty="0">
            <a:solidFill>
              <a:schemeClr val="bg1">
                <a:lumMod val="50000"/>
              </a:schemeClr>
            </a:solidFill>
            <a:highlight>
              <a:srgbClr val="BEE396"/>
            </a:highlight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372</Words>
  <Application>Microsoft Office PowerPoint</Application>
  <PresentationFormat>와이드스크린</PresentationFormat>
  <Paragraphs>93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배달의민족 주아</vt:lpstr>
      <vt:lpstr>Arial</vt:lpstr>
      <vt:lpstr>맑은 고딕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박천욱</dc:creator>
  <cp:lastModifiedBy>박 천욱</cp:lastModifiedBy>
  <cp:revision>47</cp:revision>
  <dcterms:created xsi:type="dcterms:W3CDTF">2018-03-09T06:37:38Z</dcterms:created>
  <dcterms:modified xsi:type="dcterms:W3CDTF">2018-06-22T16:31:34Z</dcterms:modified>
</cp:coreProperties>
</file>