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90" r:id="rId14"/>
    <p:sldId id="291" r:id="rId15"/>
    <p:sldId id="279" r:id="rId16"/>
    <p:sldId id="286" r:id="rId17"/>
    <p:sldId id="284" r:id="rId18"/>
    <p:sldId id="285" r:id="rId19"/>
    <p:sldId id="283" r:id="rId20"/>
    <p:sldId id="292" r:id="rId21"/>
    <p:sldId id="281" r:id="rId22"/>
    <p:sldId id="280" r:id="rId23"/>
    <p:sldId id="287" r:id="rId24"/>
    <p:sldId id="288" r:id="rId25"/>
    <p:sldId id="282" r:id="rId26"/>
    <p:sldId id="293" r:id="rId27"/>
  </p:sldIdLst>
  <p:sldSz cx="9144000" cy="6858000" type="screen4x3"/>
  <p:notesSz cx="9866313" cy="6735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  <a:srgbClr val="0000FF"/>
    <a:srgbClr val="00B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75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5403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88627" y="0"/>
            <a:ext cx="4275403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DCDE7-CDF1-4156-BB99-568EA74BF8B3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6397806"/>
            <a:ext cx="4275403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88627" y="6397806"/>
            <a:ext cx="4275403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C885E-10AB-4A71-B531-8976801FB9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3297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45F9-6F18-4F11-A4E1-51E58917E4E8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78D-9AC1-4CAB-A30A-CC0857AE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71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45F9-6F18-4F11-A4E1-51E58917E4E8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78D-9AC1-4CAB-A30A-CC0857AE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000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45F9-6F18-4F11-A4E1-51E58917E4E8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78D-9AC1-4CAB-A30A-CC0857AE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219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45F9-6F18-4F11-A4E1-51E58917E4E8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78D-9AC1-4CAB-A30A-CC0857AE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23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45F9-6F18-4F11-A4E1-51E58917E4E8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78D-9AC1-4CAB-A30A-CC0857AE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289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45F9-6F18-4F11-A4E1-51E58917E4E8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78D-9AC1-4CAB-A30A-CC0857AE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42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45F9-6F18-4F11-A4E1-51E58917E4E8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78D-9AC1-4CAB-A30A-CC0857AE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0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45F9-6F18-4F11-A4E1-51E58917E4E8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78D-9AC1-4CAB-A30A-CC0857AE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604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45F9-6F18-4F11-A4E1-51E58917E4E8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78D-9AC1-4CAB-A30A-CC0857AE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927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45F9-6F18-4F11-A4E1-51E58917E4E8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78D-9AC1-4CAB-A30A-CC0857AE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97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45F9-6F18-4F11-A4E1-51E58917E4E8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78D-9AC1-4CAB-A30A-CC0857AE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046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45F9-6F18-4F11-A4E1-51E58917E4E8}" type="datetimeFigureOut">
              <a:rPr lang="fr-BE" smtClean="0"/>
              <a:t>03-12-18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578D-9AC1-4CAB-A30A-CC0857AE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539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3712" y="0"/>
            <a:ext cx="7772400" cy="64807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023648" y="2132856"/>
            <a:ext cx="3132528" cy="2520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Systèmes experts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Implémentation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Ajout d’incertitudes</a:t>
            </a:r>
          </a:p>
          <a:p>
            <a:pPr algn="just"/>
            <a:r>
              <a:rPr lang="fr-BE" sz="2400" dirty="0" smtClean="0"/>
              <a:t>Logique floue</a:t>
            </a:r>
            <a:endParaRPr lang="fr-BE" sz="2400" dirty="0"/>
          </a:p>
          <a:p>
            <a:pPr algn="just"/>
            <a:r>
              <a:rPr lang="fr-BE" sz="2400" dirty="0" smtClean="0"/>
              <a:t>Chemins et graphes</a:t>
            </a:r>
            <a:endParaRPr lang="fr-BE" sz="2400" dirty="0"/>
          </a:p>
          <a:p>
            <a:pPr algn="just"/>
            <a:r>
              <a:rPr lang="fr-BE" sz="2400" dirty="0" smtClean="0"/>
              <a:t>Algorithme génétiques</a:t>
            </a:r>
          </a:p>
          <a:p>
            <a:pPr algn="just"/>
            <a:r>
              <a:rPr lang="fr-BE" sz="2400" dirty="0" smtClean="0"/>
              <a:t>Réseaux neuronaux</a:t>
            </a:r>
          </a:p>
        </p:txBody>
      </p:sp>
    </p:spTree>
    <p:extLst>
      <p:ext uri="{BB962C8B-B14F-4D97-AF65-F5344CB8AC3E}">
        <p14:creationId xmlns:p14="http://schemas.microsoft.com/office/powerpoint/2010/main" val="99546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331640" y="1412776"/>
            <a:ext cx="6678832" cy="41764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Les règles</a:t>
            </a:r>
            <a:endParaRPr lang="fr-BE" dirty="0" smtClean="0"/>
          </a:p>
          <a:p>
            <a:pPr marL="176213"/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Hypot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176213"/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These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176213"/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_, 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Hypot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_,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These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Hypot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Hypot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These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These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override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 : SI("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.Join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 ET 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Hypot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") ALORS 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fr-BE" sz="1600" smtClean="0">
                <a:solidFill>
                  <a:srgbClr val="000000"/>
                </a:solidFill>
                <a:latin typeface="Consolas"/>
              </a:rPr>
              <a:t>These;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339752" y="1340768"/>
            <a:ext cx="4392488" cy="4392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Manipulation d’une liste de règles</a:t>
            </a:r>
            <a:endParaRPr lang="fr-BE" dirty="0" smtClean="0"/>
          </a:p>
          <a:p>
            <a:pPr marL="176213"/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internal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SE_Regles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Regles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{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value; }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SE_Regles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RaZ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Regles.Clear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 }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Ajouter(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r)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Regles.Add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(r); }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Supprimer(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r)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Regles.Remove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(r); }</a:t>
            </a: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8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979712" y="2348880"/>
            <a:ext cx="5400600" cy="2304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Interface homme-machine</a:t>
            </a:r>
            <a:endParaRPr lang="fr-BE" dirty="0" smtClean="0"/>
          </a:p>
          <a:p>
            <a:pPr marL="176213"/>
            <a:r>
              <a:rPr lang="fr-BE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I_SE_IHM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QuestionEntier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QuestionBooleen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AfficherFaits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fFaits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AfficherRegles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8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95536" y="1052736"/>
            <a:ext cx="8424938" cy="48561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/>
              <a:t>Manipulation de faits</a:t>
            </a:r>
          </a:p>
          <a:p>
            <a:pPr marL="176213"/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internal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CalculFait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...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internal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Determiner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sFait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sFait.Trim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sFait.Contains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"="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sFait.Split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String[] {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"="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"("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")"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StringSplitOptions.RemoveEmptyEntries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sTmp.Length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&gt;= 2)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sTmp.Length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== 3)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[2].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Trim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SE_FaitEntier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[0].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Trim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.Parse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[1].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Trim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()),</a:t>
            </a:r>
          </a:p>
          <a:p>
            <a:pPr marL="176213"/>
            <a:r>
              <a:rPr lang="fr-BE" sz="160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 return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fr-BE" dirty="0" smtClean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6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58223" y="1228357"/>
            <a:ext cx="8290241" cy="45048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6213"/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internal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CalculFait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...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internal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Determiner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{...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else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bValeur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sFait.StartsWith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bValeur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sFait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sFait.Substring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(1).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Trim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sFait.Split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String[] {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"("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")"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}, </a:t>
            </a:r>
            <a:endParaRPr lang="fr-BE" sz="1600" dirty="0" smtClean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                        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StringSplitOptions.RemoveEmptyEntries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sTmp.Length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== 2)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[1].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Trim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SE_FaitBooleen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[0].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Trim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bValeur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endParaRPr lang="fr-BE" dirty="0" smtClean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63688" y="1772816"/>
            <a:ext cx="5472608" cy="3528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Résolution du problème : le moteur d’inférences</a:t>
            </a:r>
            <a:endParaRPr lang="fr-BE" dirty="0" smtClean="0"/>
          </a:p>
          <a:p>
            <a:pPr marL="176213"/>
            <a:r>
              <a:rPr lang="fr-BE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SE_Moteur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SE_Faits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BD_Faits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BD_Regles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I_SE_IHM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_IHM;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SE_Moteur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I_SE_IHM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IHM_)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{_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IHM = IHM_;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BD_Faits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SE_Faits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BD_Regles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SE_Regles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176213"/>
            <a:r>
              <a:rPr lang="fr-FR" sz="1600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fr-BE" sz="1600" dirty="0" smtClean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9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55575" y="1052736"/>
            <a:ext cx="7704857" cy="504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SE_Moteur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{...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 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AjouterRegle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sRegle.Split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[] {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 : 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StringSplitOptions.RemoveEmptyEntries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aTmp.Length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== 2)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aHypotThese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[1].Split(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[]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                    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"SI"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 ALORS 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StringSplitOptions.RemoveEmptyEntries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aHypotThese.Length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== 2)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{</a:t>
            </a:r>
            <a:r>
              <a:rPr lang="fr-BE" sz="1600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 smtClean="0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lHypot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aHypot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aHypotThese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[0].Split(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[] {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 ET 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},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                     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StringSplitOptions.RemoveEmptyEntries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sHypot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aHypot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lHypot.Add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CalculFait.Determiner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sHypot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these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CalculFait.Determiner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aHypotThese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[1].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Trim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BD_Regles.Ajouter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[0],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lHypot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these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7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87624" y="1124744"/>
            <a:ext cx="6984776" cy="4752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SE_Moteur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{...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Applicable(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r)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iNiveauMax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-1;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f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r.Hypot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fTrouve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BD_Faits.Chercher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f.Descr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fTrouve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f.Question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 !=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fTrouve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CalculFait.Determiner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(f,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BD_Faits.Ajouter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fTrouve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iNiveauMax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Math.Max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iNiveauMax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0);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-1;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fTrouve.Valeur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Equals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f.Valeur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()))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-1;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iNiveauMax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Math.Max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iNiveauMax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fTrouve.Niveau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iNiveauMax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9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259632" y="1556792"/>
            <a:ext cx="6768752" cy="38164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SE_Moteur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{...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private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Tuple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TrouverDispo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rDisp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r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rDisp.Regles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iNiveau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Applicable(r);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iNiveau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!= -1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Tuple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.Create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(r,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iNiveau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internal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QuestionEntier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IHM.QuestionEntier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 }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internal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QuestionBooleen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IHM.QuestionBooleen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CombienRegles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BD_Regles.Regles.Count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 }</a:t>
            </a: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115616" y="1124744"/>
            <a:ext cx="6984776" cy="4752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SE_Moteur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{...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 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Resoudre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ResteRegles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2B91AF"/>
                </a:solidFill>
                <a:latin typeface="Consolas"/>
              </a:rPr>
              <a:t>SE_Regles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ReglesDispo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SE_Regles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ReglesDispo.Regles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&gt;(_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BD_Regles.Regles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BD_Faits.RaZ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ResteRegles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2B91AF"/>
                </a:solidFill>
                <a:latin typeface="Consolas"/>
              </a:rPr>
              <a:t>Tuple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 smtClean="0">
                <a:solidFill>
                  <a:srgbClr val="2B91AF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RegleIns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TrouverDispo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ReglesDispo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RegleIns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FaitIns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RegleIns.Item1.These;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FaitIns.DefinirNiveau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(RegleIns.Item2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+ 1);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BD_Faits.Ajouter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FaitIns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ReglesDispo.Supprimer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(RegleIns.Item1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ResteRegles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IHM.AfficherFaits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BD_Faits.Faits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78670" y="1988840"/>
            <a:ext cx="6633690" cy="30243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Experts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/>
              <a:t>Ils déduisent des conclusions à partir de faits observés ou déduits,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/>
              <a:t>Médecin, garagiste, réparateur, </a:t>
            </a:r>
            <a:r>
              <a:rPr lang="fr-BE" sz="2000" dirty="0" smtClean="0"/>
              <a:t>programmeur, …</a:t>
            </a:r>
            <a:endParaRPr lang="fr-BE" sz="2000" dirty="0"/>
          </a:p>
          <a:p>
            <a:pPr algn="just"/>
            <a:r>
              <a:rPr lang="fr-BE" sz="2400" dirty="0" smtClean="0"/>
              <a:t>Informatisation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Trouver les experts et formaliser leur expertise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Informatiser la « base de règles »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Élaborer la « base de faits » via le moteur d’inférences en prévoyant des interventions de l’utilisateur</a:t>
            </a:r>
            <a:endParaRPr lang="fr-BE" sz="2400" dirty="0" smtClean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413448" y="6167703"/>
            <a:ext cx="8352928" cy="672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BE" sz="180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4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 bldLvl="2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3527" y="1988840"/>
            <a:ext cx="8568953" cy="30243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Manipulation de faits (suite)</a:t>
            </a:r>
            <a:endParaRPr lang="fr-BE" dirty="0" smtClean="0"/>
          </a:p>
          <a:p>
            <a:pPr marL="176213"/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internal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CalculFait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internal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Determiner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SE_Moteur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mMoteur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fFait.GetType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Equals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SE_FaitEntier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)))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SE_FaitEntier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fFait.Descr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(), </a:t>
            </a:r>
            <a:endParaRPr lang="fr-BE" sz="1600" dirty="0" smtClean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mMoteur.QuestionEntier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fFait.Question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()),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0);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SE_FaitBooleen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fFait.Descr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(),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mMoteur.QuestionBooleen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fFait.Question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()),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0);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dirty="0" smtClean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7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016968" y="1196752"/>
            <a:ext cx="4824536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La fenêtre implémentant le système expert</a:t>
            </a:r>
            <a:endParaRPr lang="fr-BE" dirty="0" smtClean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0" y="1945980"/>
            <a:ext cx="698279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827585" y="1124744"/>
            <a:ext cx="7632847" cy="4896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La fenêtre implémentant le système expert</a:t>
            </a:r>
            <a:endParaRPr lang="fr-BE" dirty="0" smtClean="0"/>
          </a:p>
          <a:p>
            <a:pPr marL="176213"/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EcranSystemeExpert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Form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I_SE_IHM</a:t>
            </a: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SE_Moteur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mMoteur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EcranSystemeExpert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InitializeComponent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 }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EcranSystemeExpert_Load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object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sender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mMoteur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SE_Moteur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 }</a:t>
            </a:r>
          </a:p>
          <a:p>
            <a:pPr marL="176213"/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btnCharger_Click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2B91AF"/>
                </a:solidFill>
                <a:latin typeface="Consolas"/>
              </a:rPr>
              <a:t>OpenFileDialog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ofd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OpenFileDialog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ofd.Filter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"Fichiers Texte|*.</a:t>
            </a:r>
            <a:r>
              <a:rPr lang="fr-BE" sz="1600" dirty="0" err="1">
                <a:solidFill>
                  <a:srgbClr val="A31515"/>
                </a:solidFill>
                <a:latin typeface="Consolas"/>
              </a:rPr>
              <a:t>txt|Tout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 fichier|*.*"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ofd.ShowDialog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DialogResult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.OK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sr 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StreamReader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ofd.FileName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sLigne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sLigne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sr.ReadLine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()) !=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mMoteur.AjouterRegle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sLigne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sr.Close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259631" y="980728"/>
            <a:ext cx="6768753" cy="51845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EcranSystemeExpert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Form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I_SE_IHM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...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private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btnResoudre_Click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object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sender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mMoteur.CombienRegles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 == 0)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2B91AF"/>
                </a:solidFill>
                <a:latin typeface="Consolas"/>
              </a:rPr>
              <a:t>MessageBox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.Show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"Charger une base de règles !"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btnCharger_Click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mMoteur.Resoudre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btnQuitter_Click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Close(); }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QuestionEntier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2B91AF"/>
                </a:solidFill>
                <a:latin typeface="Consolas"/>
              </a:rPr>
              <a:t>EcranQuestion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f 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EcranQuestion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f.ShowDialog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DialogResult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.OK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try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.Parse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f.Reponse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 }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catch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0; }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23528" y="1196751"/>
            <a:ext cx="8640960" cy="4712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EcranSystemeExpert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Form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I_SE_IHM</a:t>
            </a:r>
          </a:p>
          <a:p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...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 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QuestionBooleen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2B91AF"/>
                </a:solidFill>
                <a:latin typeface="Consolas"/>
              </a:rPr>
              <a:t>EcranQuestion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f 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EcranQuestion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sQuestion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f.ShowDialog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DialogResult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.OK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f.Reponse.ToUpper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Equals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"O"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AfficherFaits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(List&lt;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fFaits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"Solution(s) trouvée(s) : 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.NewLine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sTmp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+=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.Join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.NewLine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fFaits.Where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(x =&gt;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x.Niveau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 &gt; 0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                 .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OrderByDescending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(x =&gt;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x.Niveau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()));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tbFaits.Text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AfficherRegles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SE_Regle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_)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.Join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.NewLine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Regles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_);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tbRegles.Text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sTmp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4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55576" y="1268760"/>
            <a:ext cx="7858192" cy="41764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Gérer l’incertitude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Certains faits peuvent être incertains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Cette incertitude est caractérisée par une probabilité</a:t>
            </a:r>
          </a:p>
          <a:p>
            <a:pPr marL="363538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Demain, il pleut</a:t>
            </a:r>
          </a:p>
          <a:p>
            <a:pPr marL="1077913" algn="just"/>
            <a:r>
              <a:rPr lang="fr-BE" sz="2000" dirty="0" smtClean="0"/>
              <a:t>donc je prendrai mon parapluie.</a:t>
            </a:r>
          </a:p>
          <a:p>
            <a:pPr marL="363538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Demain, il se peut qu’il pleuve (80%)</a:t>
            </a:r>
          </a:p>
          <a:p>
            <a:pPr marL="1077913" algn="just"/>
            <a:r>
              <a:rPr lang="fr-BE" sz="2000" dirty="0" smtClean="0"/>
              <a:t>donc je prendrai peut-être (80%) mon parapluie.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/>
              <a:t>Règles de </a:t>
            </a:r>
            <a:r>
              <a:rPr lang="fr-BE" sz="2000" dirty="0" smtClean="0"/>
              <a:t>calcul</a:t>
            </a:r>
          </a:p>
          <a:p>
            <a:pPr marL="363538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Deux hypothèses de probabilité différente</a:t>
            </a:r>
          </a:p>
          <a:p>
            <a:pPr marL="1077913" algn="just"/>
            <a:r>
              <a:rPr lang="fr-BE" sz="2000" dirty="0" smtClean="0"/>
              <a:t>Si A(70%) ET B(85%) ALORS C (minimum des probabilités : 70%)</a:t>
            </a:r>
          </a:p>
          <a:p>
            <a:pPr marL="363538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Déduction</a:t>
            </a:r>
          </a:p>
          <a:p>
            <a:pPr marL="1076325" algn="just"/>
            <a:r>
              <a:rPr lang="fr-BE" sz="2000" dirty="0"/>
              <a:t>Si A(80%) ALORS B peut être suivi de SI B(70%) ALORS C</a:t>
            </a:r>
          </a:p>
          <a:p>
            <a:pPr marL="1076325" algn="just"/>
            <a:r>
              <a:rPr lang="fr-BE" sz="2000" dirty="0"/>
              <a:t>nous </a:t>
            </a:r>
            <a:r>
              <a:rPr lang="fr-BE" sz="2000" dirty="0" smtClean="0"/>
              <a:t>donne C avec une probabilité 56% (100 * 0,8 * 0,7)</a:t>
            </a:r>
            <a:endParaRPr lang="fr-BE" sz="2000" dirty="0"/>
          </a:p>
          <a:p>
            <a:pPr marL="176213" indent="-176213" algn="just">
              <a:buFont typeface="Arial" panose="020B0604020202020204" pitchFamily="34" charset="0"/>
              <a:buChar char="•"/>
            </a:pPr>
            <a:endParaRPr lang="fr-BE" dirty="0" smtClean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4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475656" y="2852936"/>
            <a:ext cx="6120680" cy="13681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Bibliographie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L’intelligence artificielle pour les développeurs, Concepts et implémentations en C#, Virginie </a:t>
            </a:r>
            <a:r>
              <a:rPr lang="fr-BE" sz="2000" dirty="0" err="1" smtClean="0"/>
              <a:t>Mathivet</a:t>
            </a:r>
            <a:r>
              <a:rPr lang="fr-BE" sz="2000" dirty="0" smtClean="0"/>
              <a:t>, ENI Éditions, Décembre 2014</a:t>
            </a: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051720" y="1484784"/>
            <a:ext cx="5112568" cy="41044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Exemple : reconnaissance de polygones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Triangles</a:t>
            </a:r>
            <a:endParaRPr lang="fr-BE" sz="2000" dirty="0"/>
          </a:p>
          <a:p>
            <a:pPr marL="363538" lvl="1" indent="-187325" algn="just">
              <a:buFont typeface="Arial" panose="020B0604020202020204" pitchFamily="34" charset="0"/>
              <a:buChar char="•"/>
            </a:pPr>
            <a:r>
              <a:rPr lang="fr-BE" dirty="0"/>
              <a:t>Triangles quelconques</a:t>
            </a:r>
          </a:p>
          <a:p>
            <a:pPr marL="363538" lvl="1" indent="-187325" algn="just">
              <a:buFont typeface="Arial" panose="020B0604020202020204" pitchFamily="34" charset="0"/>
              <a:buChar char="•"/>
            </a:pPr>
            <a:r>
              <a:rPr lang="fr-BE" dirty="0" smtClean="0"/>
              <a:t>Triangles rectangles</a:t>
            </a:r>
            <a:endParaRPr lang="fr-BE" dirty="0"/>
          </a:p>
          <a:p>
            <a:pPr marL="363538" lvl="1" indent="-187325" algn="just">
              <a:buFont typeface="Arial" panose="020B0604020202020204" pitchFamily="34" charset="0"/>
              <a:buChar char="•"/>
            </a:pPr>
            <a:r>
              <a:rPr lang="fr-BE" dirty="0" smtClean="0"/>
              <a:t>Triangles isocèles</a:t>
            </a:r>
            <a:endParaRPr lang="fr-BE" dirty="0"/>
          </a:p>
          <a:p>
            <a:pPr marL="363538" lvl="1" indent="-187325" algn="just">
              <a:buFont typeface="Arial" panose="020B0604020202020204" pitchFamily="34" charset="0"/>
              <a:buChar char="•"/>
            </a:pPr>
            <a:r>
              <a:rPr lang="fr-BE" dirty="0" smtClean="0"/>
              <a:t>Triangles rectangles isocèles</a:t>
            </a:r>
            <a:endParaRPr lang="fr-BE" dirty="0"/>
          </a:p>
          <a:p>
            <a:pPr marL="363538" lvl="1" indent="-187325" algn="just">
              <a:buFont typeface="Arial" panose="020B0604020202020204" pitchFamily="34" charset="0"/>
              <a:buChar char="•"/>
            </a:pPr>
            <a:r>
              <a:rPr lang="fr-BE" dirty="0" smtClean="0"/>
              <a:t>Triangles équilatéraux</a:t>
            </a:r>
            <a:endParaRPr lang="fr-BE" dirty="0"/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Quadrilatères</a:t>
            </a:r>
          </a:p>
          <a:p>
            <a:pPr marL="363538" lvl="1" indent="-187325" algn="just">
              <a:buFont typeface="Arial" panose="020B0604020202020204" pitchFamily="34" charset="0"/>
              <a:buChar char="•"/>
            </a:pPr>
            <a:r>
              <a:rPr lang="fr-BE" dirty="0" smtClean="0"/>
              <a:t>Quadrilatères quelconques</a:t>
            </a:r>
            <a:endParaRPr lang="fr-BE" dirty="0"/>
          </a:p>
          <a:p>
            <a:pPr marL="363538" lvl="1" indent="-187325" algn="just">
              <a:buFont typeface="Arial" panose="020B0604020202020204" pitchFamily="34" charset="0"/>
              <a:buChar char="•"/>
            </a:pPr>
            <a:r>
              <a:rPr lang="fr-BE" dirty="0" smtClean="0"/>
              <a:t>Trapèzes</a:t>
            </a:r>
          </a:p>
          <a:p>
            <a:pPr marL="363538" lvl="1" indent="-187325" algn="just">
              <a:buFont typeface="Arial" panose="020B0604020202020204" pitchFamily="34" charset="0"/>
              <a:buChar char="•"/>
            </a:pPr>
            <a:r>
              <a:rPr lang="fr-BE" dirty="0" smtClean="0"/>
              <a:t>Parallélogrammes</a:t>
            </a:r>
          </a:p>
          <a:p>
            <a:pPr marL="363538" lvl="1" indent="-187325" algn="just">
              <a:buFont typeface="Arial" panose="020B0604020202020204" pitchFamily="34" charset="0"/>
              <a:buChar char="•"/>
            </a:pPr>
            <a:r>
              <a:rPr lang="fr-BE" dirty="0" smtClean="0"/>
              <a:t>Losanges</a:t>
            </a:r>
          </a:p>
          <a:p>
            <a:pPr marL="363538" lvl="1" indent="-187325" algn="just">
              <a:buFont typeface="Arial" panose="020B0604020202020204" pitchFamily="34" charset="0"/>
              <a:buChar char="•"/>
            </a:pPr>
            <a:r>
              <a:rPr lang="fr-BE" dirty="0" smtClean="0"/>
              <a:t>Rectangles</a:t>
            </a:r>
          </a:p>
          <a:p>
            <a:pPr marL="363538" lvl="1" indent="-187325" algn="just">
              <a:buFont typeface="Arial" panose="020B0604020202020204" pitchFamily="34" charset="0"/>
              <a:buChar char="•"/>
            </a:pPr>
            <a:r>
              <a:rPr lang="fr-BE" dirty="0" smtClean="0"/>
              <a:t>Carrés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83568" y="0"/>
            <a:ext cx="77724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3600" smtClean="0">
                <a:solidFill>
                  <a:srgbClr val="00B3F0"/>
                </a:solidFill>
              </a:rPr>
              <a:t>Intelligence artificielle</a:t>
            </a:r>
            <a:br>
              <a:rPr lang="fr-BE" sz="3600" smtClean="0">
                <a:solidFill>
                  <a:srgbClr val="00B3F0"/>
                </a:solidFill>
              </a:rPr>
            </a:br>
            <a:r>
              <a:rPr lang="fr-BE" sz="240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1520" y="1268760"/>
            <a:ext cx="8640959" cy="44644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Base de règles</a:t>
            </a:r>
            <a:endParaRPr lang="fr-BE" sz="2000" dirty="0"/>
          </a:p>
          <a:p>
            <a:pPr marL="363538" lvl="1" indent="-187325" algn="just">
              <a:buFont typeface="Arial" panose="020B0604020202020204" pitchFamily="34" charset="0"/>
              <a:buChar char="•"/>
              <a:tabLst>
                <a:tab pos="8429625" algn="r"/>
              </a:tabLst>
            </a:pPr>
            <a:r>
              <a:rPr lang="fr-BE" dirty="0"/>
              <a:t>Structure : SI(</a:t>
            </a:r>
            <a:r>
              <a:rPr lang="fr-BE" b="1" dirty="0"/>
              <a:t>Hypothèse</a:t>
            </a:r>
            <a:r>
              <a:rPr lang="fr-BE" dirty="0"/>
              <a:t>(s) </a:t>
            </a:r>
            <a:r>
              <a:rPr lang="fr-BE" dirty="0" smtClean="0"/>
              <a:t>(Question [valeurs possibles]) </a:t>
            </a:r>
            <a:r>
              <a:rPr lang="fr-BE" dirty="0"/>
              <a:t>ALORS </a:t>
            </a:r>
            <a:r>
              <a:rPr lang="fr-BE" b="1" dirty="0"/>
              <a:t>Thèse</a:t>
            </a:r>
            <a:r>
              <a:rPr lang="fr-BE" dirty="0"/>
              <a:t>)	</a:t>
            </a:r>
            <a:r>
              <a:rPr lang="fr-BE" b="1" dirty="0"/>
              <a:t>Faits</a:t>
            </a:r>
          </a:p>
          <a:p>
            <a:pPr marL="363538" lvl="1" indent="-187325" algn="just">
              <a:buFont typeface="Arial" panose="020B0604020202020204" pitchFamily="34" charset="0"/>
              <a:buChar char="•"/>
            </a:pPr>
            <a:r>
              <a:rPr lang="fr-BE" dirty="0" smtClean="0"/>
              <a:t>Règles</a:t>
            </a:r>
          </a:p>
          <a:p>
            <a:pPr marL="539750" lvl="2" indent="-176213" algn="just">
              <a:buFont typeface="Arial" panose="020B0604020202020204" pitchFamily="34" charset="0"/>
              <a:buChar char="•"/>
            </a:pPr>
            <a:r>
              <a:rPr lang="fr-BE" sz="1600" dirty="0" smtClean="0"/>
              <a:t>SI(Ordre=3(Ordre </a:t>
            </a:r>
            <a:r>
              <a:rPr lang="fr-BE" sz="1600" dirty="0"/>
              <a:t>[3,4] ?)) ALORS Triangle</a:t>
            </a:r>
          </a:p>
          <a:p>
            <a:pPr marL="714375" lvl="2" indent="-176213" algn="just">
              <a:buFont typeface="Arial" panose="020B0604020202020204" pitchFamily="34" charset="0"/>
              <a:buChar char="•"/>
            </a:pPr>
            <a:r>
              <a:rPr lang="fr-BE" sz="1600" dirty="0" smtClean="0"/>
              <a:t>SI(Triangle </a:t>
            </a:r>
            <a:r>
              <a:rPr lang="fr-BE" sz="1600" dirty="0"/>
              <a:t>ET Angle Droit(Au moins un angle droit [</a:t>
            </a:r>
            <a:r>
              <a:rPr lang="fr-BE" sz="1600" dirty="0" err="1"/>
              <a:t>o,n</a:t>
            </a:r>
            <a:r>
              <a:rPr lang="fr-BE" sz="1600" dirty="0"/>
              <a:t>] ?)) ALORS Triangle Rectangle</a:t>
            </a:r>
          </a:p>
          <a:p>
            <a:pPr marL="714375" lvl="2" indent="-176213" algn="just">
              <a:buFont typeface="Arial" panose="020B0604020202020204" pitchFamily="34" charset="0"/>
              <a:buChar char="•"/>
            </a:pPr>
            <a:r>
              <a:rPr lang="fr-BE" sz="1600" dirty="0" smtClean="0"/>
              <a:t>SI(Triangle </a:t>
            </a:r>
            <a:r>
              <a:rPr lang="fr-BE" sz="1600" dirty="0"/>
              <a:t>ET Cotes Egaux=2(Combien de côtés égaux </a:t>
            </a:r>
            <a:r>
              <a:rPr lang="fr-BE" sz="1600" dirty="0" smtClean="0"/>
              <a:t>[0,2,3</a:t>
            </a:r>
            <a:r>
              <a:rPr lang="fr-BE" sz="1600" dirty="0"/>
              <a:t>] ?)) ALORS Triangle Isocèle</a:t>
            </a:r>
          </a:p>
          <a:p>
            <a:pPr marL="714375" lvl="2" indent="-176213" algn="just">
              <a:buFont typeface="Arial" panose="020B0604020202020204" pitchFamily="34" charset="0"/>
              <a:buChar char="•"/>
            </a:pPr>
            <a:r>
              <a:rPr lang="fr-BE" sz="1600" dirty="0" smtClean="0"/>
              <a:t>SI(Triangle </a:t>
            </a:r>
            <a:r>
              <a:rPr lang="fr-BE" sz="1600" dirty="0"/>
              <a:t>Rectangle ET Triangle Isocèle) ALORS Triangle Rectangle Isocèle</a:t>
            </a:r>
          </a:p>
          <a:p>
            <a:pPr marL="714375" lvl="2" indent="-176213" algn="just">
              <a:buFont typeface="Arial" panose="020B0604020202020204" pitchFamily="34" charset="0"/>
              <a:buChar char="•"/>
            </a:pPr>
            <a:r>
              <a:rPr lang="fr-BE" sz="1600" dirty="0" smtClean="0"/>
              <a:t>SI(Triangle </a:t>
            </a:r>
            <a:r>
              <a:rPr lang="fr-BE" sz="1600" dirty="0"/>
              <a:t>ET Cotes Egaux=3(Combien de côtés égaux </a:t>
            </a:r>
            <a:r>
              <a:rPr lang="fr-BE" sz="1600" dirty="0" smtClean="0"/>
              <a:t>[0,2,3</a:t>
            </a:r>
            <a:r>
              <a:rPr lang="fr-BE" sz="1600" dirty="0"/>
              <a:t>] ?)) ALORS Triangle </a:t>
            </a:r>
            <a:r>
              <a:rPr lang="fr-BE" sz="1600" dirty="0" err="1"/>
              <a:t>Equilateral</a:t>
            </a:r>
            <a:endParaRPr lang="fr-BE" sz="1600" dirty="0"/>
          </a:p>
          <a:p>
            <a:pPr marL="539750" lvl="2" indent="-176213" algn="just">
              <a:buFont typeface="Arial" panose="020B0604020202020204" pitchFamily="34" charset="0"/>
              <a:buChar char="•"/>
            </a:pPr>
            <a:r>
              <a:rPr lang="fr-BE" sz="1600" dirty="0" smtClean="0"/>
              <a:t>SI(Ordre=4(Ordre </a:t>
            </a:r>
            <a:r>
              <a:rPr lang="fr-BE" sz="1600" dirty="0"/>
              <a:t>[3,4) ?)) ALORS Quadrilatère</a:t>
            </a:r>
          </a:p>
          <a:p>
            <a:pPr marL="714375" lvl="2" indent="-176213" algn="just">
              <a:buFont typeface="Arial" panose="020B0604020202020204" pitchFamily="34" charset="0"/>
              <a:buChar char="•"/>
            </a:pPr>
            <a:r>
              <a:rPr lang="fr-BE" sz="1600" dirty="0" smtClean="0"/>
              <a:t>SI(Quadrilatère </a:t>
            </a:r>
            <a:r>
              <a:rPr lang="fr-BE" sz="1600" dirty="0"/>
              <a:t>ET Cotes </a:t>
            </a:r>
            <a:r>
              <a:rPr lang="fr-BE" sz="1600" dirty="0" err="1"/>
              <a:t>Paralleles</a:t>
            </a:r>
            <a:r>
              <a:rPr lang="fr-BE" sz="1600" dirty="0"/>
              <a:t>=2(Combien de côtés parallèles entre eux [0,2,4] </a:t>
            </a:r>
            <a:r>
              <a:rPr lang="fr-BE" sz="1600" dirty="0" smtClean="0"/>
              <a:t>?))</a:t>
            </a:r>
          </a:p>
          <a:p>
            <a:pPr marL="1430338" lvl="2" algn="just"/>
            <a:r>
              <a:rPr lang="fr-BE" sz="1600" dirty="0" smtClean="0"/>
              <a:t>ALORS </a:t>
            </a:r>
            <a:r>
              <a:rPr lang="fr-BE" sz="1600" dirty="0" err="1"/>
              <a:t>Trapeze</a:t>
            </a:r>
            <a:endParaRPr lang="fr-BE" sz="1600" dirty="0"/>
          </a:p>
          <a:p>
            <a:pPr marL="714375" lvl="2" indent="-176213" algn="just">
              <a:buFont typeface="Arial" panose="020B0604020202020204" pitchFamily="34" charset="0"/>
              <a:buChar char="•"/>
            </a:pPr>
            <a:r>
              <a:rPr lang="fr-BE" sz="1600" dirty="0" smtClean="0"/>
              <a:t>SI(Quadrilatère </a:t>
            </a:r>
            <a:r>
              <a:rPr lang="fr-BE" sz="1600" dirty="0"/>
              <a:t>ET Cotes </a:t>
            </a:r>
            <a:r>
              <a:rPr lang="fr-BE" sz="1600" dirty="0" err="1"/>
              <a:t>Paralleles</a:t>
            </a:r>
            <a:r>
              <a:rPr lang="fr-BE" sz="1600" dirty="0"/>
              <a:t>=4(Combien de côtés parallèles entre eux [0,2,4] </a:t>
            </a:r>
            <a:r>
              <a:rPr lang="fr-BE" sz="1600" dirty="0" smtClean="0"/>
              <a:t>?))</a:t>
            </a:r>
          </a:p>
          <a:p>
            <a:pPr marL="1430338" lvl="2" algn="just"/>
            <a:r>
              <a:rPr lang="fr-BE" sz="1600" dirty="0" smtClean="0"/>
              <a:t>ALORS Parallélogramme</a:t>
            </a:r>
          </a:p>
          <a:p>
            <a:pPr marL="714375" lvl="2" indent="-176213" algn="just">
              <a:buFont typeface="Arial" panose="020B0604020202020204" pitchFamily="34" charset="0"/>
              <a:buChar char="•"/>
            </a:pPr>
            <a:r>
              <a:rPr lang="fr-BE" sz="1600" dirty="0" smtClean="0"/>
              <a:t>SI(Parallélogramme ET Angle Droit(Au moins un angle droit [</a:t>
            </a:r>
            <a:r>
              <a:rPr lang="fr-BE" sz="1600" dirty="0" err="1" smtClean="0"/>
              <a:t>o,n</a:t>
            </a:r>
            <a:r>
              <a:rPr lang="fr-BE" sz="1600" dirty="0" smtClean="0"/>
              <a:t>) ?]) ALORS Rectangle</a:t>
            </a:r>
          </a:p>
          <a:p>
            <a:pPr marL="714375" lvl="2" indent="-176213" algn="just">
              <a:buFont typeface="Arial" panose="020B0604020202020204" pitchFamily="34" charset="0"/>
              <a:buChar char="•"/>
            </a:pPr>
            <a:r>
              <a:rPr lang="fr-BE" sz="1600" dirty="0" smtClean="0"/>
              <a:t>SI(Parallélogramme </a:t>
            </a:r>
            <a:r>
              <a:rPr lang="fr-BE" sz="1600" dirty="0"/>
              <a:t>ET Cotes Egaux=4(Combien de côtés égaux [2,4] ?)) ALORS Losange</a:t>
            </a:r>
          </a:p>
          <a:p>
            <a:pPr marL="714375" lvl="2" indent="-176213" algn="just">
              <a:buFont typeface="Arial" panose="020B0604020202020204" pitchFamily="34" charset="0"/>
              <a:buChar char="•"/>
            </a:pPr>
            <a:r>
              <a:rPr lang="fr-BE" sz="1600" dirty="0" smtClean="0"/>
              <a:t>SI(Rectangle </a:t>
            </a:r>
            <a:r>
              <a:rPr lang="fr-BE" sz="1600" dirty="0"/>
              <a:t>ET Losange) ALORS Carré</a:t>
            </a:r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3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195736" y="1988840"/>
            <a:ext cx="468052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Les faits, d</a:t>
            </a:r>
            <a:r>
              <a:rPr lang="fr-BE" dirty="0" smtClean="0"/>
              <a:t>e deux types (entiers et booléens)</a:t>
            </a:r>
          </a:p>
          <a:p>
            <a:pPr marL="363538" lvl="1" indent="-187325" algn="just">
              <a:buFont typeface="Arial" panose="020B0604020202020204" pitchFamily="34" charset="0"/>
              <a:buChar char="•"/>
              <a:tabLst>
                <a:tab pos="8429625" algn="r"/>
              </a:tabLst>
            </a:pPr>
            <a:r>
              <a:rPr lang="fr-BE" dirty="0" smtClean="0"/>
              <a:t>Une interface</a:t>
            </a:r>
          </a:p>
          <a:p>
            <a:pPr marL="363538"/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363538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Valeur();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Niveau();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Question();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DefinirNiveau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p);</a:t>
            </a:r>
          </a:p>
          <a:p>
            <a:pPr marL="363538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dirty="0" smtClean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3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55576" y="1556792"/>
            <a:ext cx="7488832" cy="40324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Les faits, d</a:t>
            </a:r>
            <a:r>
              <a:rPr lang="fr-BE" dirty="0" smtClean="0"/>
              <a:t>e deux types (entiers et booléens)</a:t>
            </a:r>
          </a:p>
          <a:p>
            <a:pPr marL="363538" lvl="1" indent="-187325" algn="just">
              <a:buFont typeface="Arial" panose="020B0604020202020204" pitchFamily="34" charset="0"/>
              <a:buChar char="•"/>
              <a:tabLst>
                <a:tab pos="8429625" algn="r"/>
              </a:tabLst>
            </a:pPr>
            <a:r>
              <a:rPr lang="fr-BE" dirty="0" smtClean="0"/>
              <a:t>Les faits booléens</a:t>
            </a:r>
          </a:p>
          <a:p>
            <a:pPr marL="363538"/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internal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SE_FaitBooleen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endParaRPr lang="fr-BE" sz="1600" dirty="0">
              <a:solidFill>
                <a:srgbClr val="2B91AF"/>
              </a:solidFill>
              <a:latin typeface="Consolas"/>
            </a:endParaRPr>
          </a:p>
          <a:p>
            <a:pPr marL="363538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_Valeur;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object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Valeur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_Valeur; }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_Niveau;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Niveau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_Niveau; }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DefinirNiveau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Niveau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_) {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_Niveau = Niveau_; }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_Question =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Question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_Question;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}</a:t>
            </a:r>
            <a:endParaRPr lang="fr-BE" dirty="0" smtClean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9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55576" y="1052736"/>
            <a:ext cx="7704856" cy="4968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Les faits, d</a:t>
            </a:r>
            <a:r>
              <a:rPr lang="fr-BE" dirty="0" smtClean="0"/>
              <a:t>e deux types (entiers et booléens)</a:t>
            </a:r>
          </a:p>
          <a:p>
            <a:pPr marL="363538" lvl="1" indent="-187325" algn="just">
              <a:buFont typeface="Arial" panose="020B0604020202020204" pitchFamily="34" charset="0"/>
              <a:buChar char="•"/>
              <a:tabLst>
                <a:tab pos="8429625" algn="r"/>
              </a:tabLst>
            </a:pPr>
            <a:r>
              <a:rPr lang="fr-BE" dirty="0" smtClean="0"/>
              <a:t>Les faits booléens (suite)</a:t>
            </a:r>
          </a:p>
          <a:p>
            <a:pPr marL="363538"/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internal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SE_FaitBooleen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endParaRPr lang="fr-BE" sz="1600" dirty="0">
              <a:solidFill>
                <a:srgbClr val="2B91AF"/>
              </a:solidFill>
              <a:latin typeface="Consolas"/>
            </a:endParaRPr>
          </a:p>
          <a:p>
            <a:pPr marL="363538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{...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363538"/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 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latin typeface="Consolas"/>
              </a:rPr>
              <a:t>SE_FaitBooleen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_,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Valeur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_,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Question_ =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Niveau_ = 0)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Valeur = Valeur_;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Question = Question_;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Niveau = Niveau_;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override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(!_Valeur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000000"/>
                </a:solidFill>
                <a:latin typeface="Consolas"/>
              </a:rPr>
              <a:t>res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+=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 ("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+ _Niveau +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")"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res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363538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dirty="0" smtClean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55576" y="1124744"/>
            <a:ext cx="7632848" cy="4752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Les faits, d</a:t>
            </a:r>
            <a:r>
              <a:rPr lang="fr-BE" dirty="0" smtClean="0"/>
              <a:t>e deux types (entiers et booléens)</a:t>
            </a:r>
          </a:p>
          <a:p>
            <a:pPr marL="363538" lvl="1" indent="-187325" algn="just">
              <a:buFont typeface="Arial" panose="020B0604020202020204" pitchFamily="34" charset="0"/>
              <a:buChar char="•"/>
              <a:tabLst>
                <a:tab pos="8429625" algn="r"/>
              </a:tabLst>
            </a:pPr>
            <a:r>
              <a:rPr lang="fr-BE" dirty="0" smtClean="0"/>
              <a:t>Les faits entiers (identiques sauf ce qui suit (</a:t>
            </a:r>
            <a:r>
              <a:rPr lang="fr-BE" dirty="0" err="1" smtClean="0">
                <a:solidFill>
                  <a:srgbClr val="0000FF"/>
                </a:solidFill>
              </a:rPr>
              <a:t>bool</a:t>
            </a:r>
            <a:r>
              <a:rPr lang="fr-BE" dirty="0" smtClean="0"/>
              <a:t> devient </a:t>
            </a:r>
            <a:r>
              <a:rPr lang="fr-BE" dirty="0" err="1" smtClean="0">
                <a:solidFill>
                  <a:srgbClr val="0000FF"/>
                </a:solidFill>
              </a:rPr>
              <a:t>int</a:t>
            </a:r>
            <a:r>
              <a:rPr lang="fr-BE" dirty="0" smtClean="0"/>
              <a:t>)</a:t>
            </a:r>
          </a:p>
          <a:p>
            <a:pPr marL="363538"/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internal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SE_FaitEntier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endParaRPr lang="fr-BE" sz="1600" dirty="0">
              <a:solidFill>
                <a:srgbClr val="2B91AF"/>
              </a:solidFill>
              <a:latin typeface="Consolas"/>
            </a:endParaRPr>
          </a:p>
          <a:p>
            <a:pPr marL="363538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{...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_Valeur;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object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Valeur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_Valeur;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363538"/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 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latin typeface="Consolas"/>
              </a:rPr>
              <a:t>SE_FaitEntier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_,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Valeur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_,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                   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Question_ =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Niveau_ = 0)</a:t>
            </a:r>
          </a:p>
          <a:p>
            <a:pPr marL="363538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{_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Valeur = Valeur_;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Question = Question_;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Niveau = Niveau_;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override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363538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"="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+ _Valeur +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 ("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+ _Niveau + </a:t>
            </a:r>
            <a:r>
              <a:rPr lang="fr-BE" sz="1600" dirty="0">
                <a:solidFill>
                  <a:srgbClr val="A31515"/>
                </a:solidFill>
                <a:latin typeface="Consolas"/>
              </a:rPr>
              <a:t>")"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363538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363538"/>
            <a:endParaRPr lang="fr-BE" dirty="0" smtClean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9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611560" y="1412776"/>
            <a:ext cx="8064897" cy="4248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fr-BE" sz="2400" dirty="0" smtClean="0"/>
              <a:t>Implémentation en C#</a:t>
            </a: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lang="fr-BE" sz="2000" dirty="0" smtClean="0"/>
              <a:t>Manipulation d’une liste de faits</a:t>
            </a:r>
            <a:endParaRPr lang="fr-BE" dirty="0" smtClean="0"/>
          </a:p>
          <a:p>
            <a:pPr marL="176213"/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internal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SE_Faits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 _Faits;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Faits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get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_Faits; } }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SE_Faits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{ _Faits =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&gt;(); }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RaZ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{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Faits.Clear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 }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Ajouter(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{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Faits.Add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(f); }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Chercher(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_)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Faits.FirstOrDefault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(x =&gt;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x.Descr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Equals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_)); }</a:t>
            </a: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Valeur(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_)</a:t>
            </a: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{</a:t>
            </a:r>
            <a:r>
              <a:rPr lang="fr-BE" sz="1600" dirty="0" err="1" smtClean="0">
                <a:solidFill>
                  <a:srgbClr val="2B91AF"/>
                </a:solidFill>
                <a:latin typeface="Consolas"/>
              </a:rPr>
              <a:t>I_SE_Fait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f = _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Faits.FirstOrDefault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(x =&gt;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x.Descr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Equals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Descr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_));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(f !=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00"/>
                </a:solidFill>
                <a:latin typeface="Consolas"/>
              </a:rPr>
              <a:t>f.Valeur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fr-BE" sz="1600" dirty="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fr-BE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76213"/>
            <a:r>
              <a:rPr lang="fr-B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sz="1600" dirty="0">
              <a:solidFill>
                <a:srgbClr val="000000"/>
              </a:solidFill>
              <a:latin typeface="Consolas"/>
            </a:endParaRPr>
          </a:p>
          <a:p>
            <a:pPr marL="176213"/>
            <a:r>
              <a:rPr lang="fr-BE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fr-BE" dirty="0" smtClean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008112"/>
          </a:xfrm>
        </p:spPr>
        <p:txBody>
          <a:bodyPr>
            <a:normAutofit/>
          </a:bodyPr>
          <a:lstStyle/>
          <a:p>
            <a:r>
              <a:rPr lang="fr-BE" sz="3600" dirty="0" smtClean="0">
                <a:solidFill>
                  <a:srgbClr val="00B3F0"/>
                </a:solidFill>
              </a:rPr>
              <a:t>Intelligence artificielle</a:t>
            </a:r>
            <a:br>
              <a:rPr lang="fr-BE" sz="3600" dirty="0" smtClean="0">
                <a:solidFill>
                  <a:srgbClr val="00B3F0"/>
                </a:solidFill>
              </a:rPr>
            </a:br>
            <a:r>
              <a:rPr lang="fr-BE" sz="2400" dirty="0" smtClean="0">
                <a:solidFill>
                  <a:srgbClr val="00B3F0"/>
                </a:solidFill>
              </a:rPr>
              <a:t>Systèmes experts</a:t>
            </a:r>
            <a:endParaRPr lang="fr-BE" sz="3600" b="1" dirty="0">
              <a:solidFill>
                <a:srgbClr val="00B3F0"/>
              </a:solidFill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413448" y="6167703"/>
            <a:ext cx="8352928" cy="672480"/>
          </a:xfrm>
        </p:spPr>
        <p:txBody>
          <a:bodyPr>
            <a:noAutofit/>
          </a:bodyPr>
          <a:lstStyle/>
          <a:p>
            <a:pPr algn="l"/>
            <a:r>
              <a:rPr lang="fr-BE" sz="1800" dirty="0" smtClean="0">
                <a:solidFill>
                  <a:schemeClr val="tx1"/>
                </a:solidFill>
              </a:rPr>
              <a:t>Informatique et systèmes, Technologie de l’informatique</a:t>
            </a:r>
          </a:p>
          <a:p>
            <a:pPr algn="l"/>
            <a:r>
              <a:rPr lang="fr-BE" sz="1600" dirty="0" smtClean="0">
                <a:solidFill>
                  <a:schemeClr val="tx1"/>
                </a:solidFill>
              </a:rPr>
              <a:t>Patrick Alexandre (2018)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94" y="5908877"/>
            <a:ext cx="1062573" cy="8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0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  <p:bldP spid="7" grpId="0"/>
      <p:bldP spid="9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E00008256C40A3E0F683C3CFCEC5" ma:contentTypeVersion="2" ma:contentTypeDescription="Crée un document." ma:contentTypeScope="" ma:versionID="37b968731caf42d6f2d8f6c0e488af71">
  <xsd:schema xmlns:xsd="http://www.w3.org/2001/XMLSchema" xmlns:xs="http://www.w3.org/2001/XMLSchema" xmlns:p="http://schemas.microsoft.com/office/2006/metadata/properties" xmlns:ns2="07f7db1f-f18d-4e89-8adb-3ea4c8777754" targetNamespace="http://schemas.microsoft.com/office/2006/metadata/properties" ma:root="true" ma:fieldsID="c559117ab1b601245293d24dbbccd59b" ns2:_="">
    <xsd:import namespace="07f7db1f-f18d-4e89-8adb-3ea4c87777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7db1f-f18d-4e89-8adb-3ea4c8777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3D6873-F680-401C-8188-C0CD8828427D}"/>
</file>

<file path=customXml/itemProps2.xml><?xml version="1.0" encoding="utf-8"?>
<ds:datastoreItem xmlns:ds="http://schemas.openxmlformats.org/officeDocument/2006/customXml" ds:itemID="{03436857-2120-4870-A324-6DD2B1DC7F8D}"/>
</file>

<file path=customXml/itemProps3.xml><?xml version="1.0" encoding="utf-8"?>
<ds:datastoreItem xmlns:ds="http://schemas.openxmlformats.org/officeDocument/2006/customXml" ds:itemID="{BD6BB30A-9428-4059-9739-30126726CAFA}"/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2388</Words>
  <Application>Microsoft Office PowerPoint</Application>
  <PresentationFormat>Affichage à l'écran (4:3)</PresentationFormat>
  <Paragraphs>452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Intelligence artificielle</vt:lpstr>
      <vt:lpstr>Intelligence artificielle Systèmes experts</vt:lpstr>
      <vt:lpstr>Présentation PowerPoint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  <vt:lpstr>Intelligence artificielle Systèmes experts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annuel de l’étudiant PAE</dc:title>
  <dc:creator>PatAlex</dc:creator>
  <cp:lastModifiedBy>PatAlex</cp:lastModifiedBy>
  <cp:revision>86</cp:revision>
  <cp:lastPrinted>2018-11-07T08:45:47Z</cp:lastPrinted>
  <dcterms:created xsi:type="dcterms:W3CDTF">2018-09-10T12:37:46Z</dcterms:created>
  <dcterms:modified xsi:type="dcterms:W3CDTF">2018-12-03T08:43:11Z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0x0101006BF3E00008256C40A3E0F683C3CFCEC5</vt:lpwstr>
  </property>
</Properties>
</file>