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397" r:id="rId2"/>
    <p:sldId id="364" r:id="rId3"/>
    <p:sldId id="365" r:id="rId4"/>
    <p:sldId id="366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6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36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18" d="100"/>
          <a:sy n="118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/>
            <p:cNvGrpSpPr/>
            <p:nvPr userDrawn="1"/>
          </p:nvGrpSpPr>
          <p:grpSpPr>
            <a:xfrm>
              <a:off x="6590804" y="3873902"/>
              <a:ext cx="2385265" cy="2835315"/>
              <a:chOff x="6590804" y="3873902"/>
              <a:chExt cx="2385265" cy="2835315"/>
            </a:xfrm>
          </p:grpSpPr>
          <p:sp>
            <p:nvSpPr>
              <p:cNvPr id="29" name="타원 28"/>
              <p:cNvSpPr/>
              <p:nvPr userDrawn="1"/>
            </p:nvSpPr>
            <p:spPr>
              <a:xfrm>
                <a:off x="6590804" y="3873902"/>
                <a:ext cx="2385265" cy="2835315"/>
              </a:xfrm>
              <a:prstGeom prst="ellipse">
                <a:avLst/>
              </a:prstGeom>
              <a:solidFill>
                <a:srgbClr val="FEF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3436" y="4059070"/>
                <a:ext cx="1440000" cy="2464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0"/>
            <a:ext cx="6153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1538790"/>
            <a:ext cx="7124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선언</a:t>
            </a:r>
            <a:endParaRPr lang="en-US" altLang="ko-KR" dirty="0" smtClean="0"/>
          </a:p>
          <a:p>
            <a:pPr lvl="1"/>
            <a:r>
              <a:rPr lang="ko-KR" altLang="en-US" dirty="0"/>
              <a:t>변수는 어떠한 값을 저장하는 메모리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</a:t>
            </a:r>
            <a:r>
              <a:rPr lang="ko-KR" altLang="en-US" dirty="0"/>
              <a:t>릇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변수 선언은 그릇을 준비하는 것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등과는 달리 변수를 선언하지 않아도 되지만 긴 코드를 작성할 때는 사용될 변수를 미리 계획적으로 준비하는 것이 더 </a:t>
            </a:r>
            <a:r>
              <a:rPr lang="ko-KR" altLang="en-US" dirty="0" smtClean="0"/>
              <a:t>효율적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/>
              <a:t>가장 많이 </a:t>
            </a:r>
            <a:r>
              <a:rPr lang="ko-KR" altLang="en-US" dirty="0" smtClean="0"/>
              <a:t>사용하는 변수는 </a:t>
            </a:r>
            <a:r>
              <a:rPr lang="ko-KR" altLang="en-US" dirty="0" err="1" smtClean="0"/>
              <a:t>불형</a:t>
            </a:r>
            <a:r>
              <a:rPr lang="en-US" altLang="ko-KR" dirty="0" smtClean="0"/>
              <a:t>(Boolean</a:t>
            </a:r>
            <a:r>
              <a:rPr lang="en-US" altLang="ko-KR" dirty="0"/>
              <a:t>, 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 err="1"/>
              <a:t>실수형</a:t>
            </a:r>
            <a:r>
              <a:rPr lang="en-US" altLang="ko-KR" dirty="0"/>
              <a:t>,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63" y="5086350"/>
            <a:ext cx="5143500" cy="1771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3" y="2475209"/>
            <a:ext cx="7105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 smtClean="0"/>
              <a:t>Type</a:t>
            </a:r>
            <a:r>
              <a:rPr lang="en-US" altLang="ko-KR" b="0" dirty="0"/>
              <a:t>( ) </a:t>
            </a:r>
            <a:r>
              <a:rPr lang="ko-KR" altLang="en-US" b="0" dirty="0"/>
              <a:t>함수를 사용하면 변수가 </a:t>
            </a:r>
            <a:r>
              <a:rPr lang="en-US" altLang="ko-KR" b="0" dirty="0"/>
              <a:t>bool(</a:t>
            </a:r>
            <a:r>
              <a:rPr lang="ko-KR" altLang="en-US" b="0" dirty="0" err="1"/>
              <a:t>불형</a:t>
            </a:r>
            <a:r>
              <a:rPr lang="en-US" altLang="ko-KR" b="0" dirty="0"/>
              <a:t>), </a:t>
            </a:r>
            <a:r>
              <a:rPr lang="en-US" altLang="ko-KR" b="0" dirty="0" err="1"/>
              <a:t>int</a:t>
            </a:r>
            <a:r>
              <a:rPr lang="en-US" altLang="ko-KR" b="0" dirty="0"/>
              <a:t>(</a:t>
            </a:r>
            <a:r>
              <a:rPr lang="ko-KR" altLang="en-US" b="0" dirty="0"/>
              <a:t>정수</a:t>
            </a:r>
            <a:r>
              <a:rPr lang="en-US" altLang="ko-KR" b="0" dirty="0"/>
              <a:t>), float(</a:t>
            </a:r>
            <a:r>
              <a:rPr lang="ko-KR" altLang="en-US" b="0" dirty="0"/>
              <a:t>실수</a:t>
            </a:r>
            <a:r>
              <a:rPr lang="en-US" altLang="ko-KR" b="0" dirty="0"/>
              <a:t>), </a:t>
            </a:r>
            <a:r>
              <a:rPr lang="en-US" altLang="ko-KR" b="0" dirty="0" err="1"/>
              <a:t>str</a:t>
            </a:r>
            <a:r>
              <a:rPr lang="en-US" altLang="ko-KR" b="0" dirty="0"/>
              <a:t>(</a:t>
            </a:r>
            <a:r>
              <a:rPr lang="ko-KR" altLang="en-US" b="0" dirty="0"/>
              <a:t>문자열</a:t>
            </a:r>
            <a:r>
              <a:rPr lang="en-US" altLang="ko-KR" b="0" dirty="0"/>
              <a:t>)</a:t>
            </a:r>
            <a:r>
              <a:rPr lang="ko-KR" altLang="en-US" b="0" dirty="0"/>
              <a:t>형으로 생성된 </a:t>
            </a:r>
            <a:r>
              <a:rPr lang="ko-KR" altLang="en-US" b="0" dirty="0" smtClean="0"/>
              <a:t>것을 </a:t>
            </a:r>
            <a:r>
              <a:rPr lang="ko-KR" altLang="en-US" b="0" dirty="0"/>
              <a:t>확인할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1"/>
            <a:r>
              <a:rPr lang="ko-KR" altLang="en-US" dirty="0"/>
              <a:t>대</a:t>
            </a:r>
            <a:r>
              <a:rPr lang="en-US" altLang="ko-KR" dirty="0"/>
              <a:t>·</a:t>
            </a:r>
            <a:r>
              <a:rPr lang="ko-KR" altLang="en-US" dirty="0"/>
              <a:t>소문자를 구분한다</a:t>
            </a:r>
            <a:r>
              <a:rPr lang="en-US" altLang="ko-KR" dirty="0"/>
              <a:t>( </a:t>
            </a:r>
            <a:r>
              <a:rPr lang="en-US" altLang="ko-KR" dirty="0" err="1"/>
              <a:t>myVar</a:t>
            </a:r>
            <a:r>
              <a:rPr lang="ko-KR" altLang="en-US" dirty="0"/>
              <a:t>와 </a:t>
            </a:r>
            <a:r>
              <a:rPr lang="en-US" altLang="ko-KR" dirty="0" err="1"/>
              <a:t>MyVar</a:t>
            </a:r>
            <a:r>
              <a:rPr lang="ko-KR" altLang="en-US" dirty="0"/>
              <a:t>는 다른 변수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 포함할 수 있다</a:t>
            </a:r>
            <a:r>
              <a:rPr lang="en-US" altLang="ko-KR" dirty="0"/>
              <a:t>. </a:t>
            </a:r>
            <a:r>
              <a:rPr lang="ko-KR" altLang="en-US" dirty="0"/>
              <a:t>하지만 숫자로 시작하면 안 된다</a:t>
            </a:r>
            <a:r>
              <a:rPr lang="en-US" altLang="ko-KR" dirty="0"/>
              <a:t>( var2(O), _</a:t>
            </a:r>
            <a:r>
              <a:rPr lang="en-US" altLang="ko-KR" dirty="0" err="1"/>
              <a:t>var</a:t>
            </a:r>
            <a:r>
              <a:rPr lang="en-US" altLang="ko-KR" dirty="0"/>
              <a:t>(O), var_2(O), 2Var(X)).</a:t>
            </a:r>
          </a:p>
          <a:p>
            <a:pPr lvl="1"/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ko-KR" altLang="en-US" dirty="0" err="1"/>
              <a:t>변수명으로</a:t>
            </a:r>
            <a:r>
              <a:rPr lang="ko-KR" altLang="en-US" dirty="0"/>
              <a:t> 쓰면 안 된다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en-US" altLang="ko-KR" dirty="0"/>
              <a:t>True, False, None, and, or, not, break, continue, return, if, else, </a:t>
            </a:r>
            <a:r>
              <a:rPr lang="en-US" altLang="ko-KR" dirty="0" err="1"/>
              <a:t>elif</a:t>
            </a:r>
            <a:r>
              <a:rPr lang="en-US" altLang="ko-KR" dirty="0"/>
              <a:t>, for, while, except, finally, </a:t>
            </a:r>
            <a:r>
              <a:rPr lang="en-US" altLang="ko-KR" dirty="0" err="1"/>
              <a:t>gloval</a:t>
            </a:r>
            <a:r>
              <a:rPr lang="en-US" altLang="ko-KR" dirty="0"/>
              <a:t>, import, try </a:t>
            </a:r>
            <a:r>
              <a:rPr lang="ko-KR" altLang="en-US" dirty="0"/>
              <a:t>등이다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628800"/>
            <a:ext cx="7077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(1)</a:t>
            </a:r>
          </a:p>
          <a:p>
            <a:pPr lvl="1"/>
            <a:r>
              <a:rPr lang="ko-KR" altLang="en-US" dirty="0"/>
              <a:t>변수는 </a:t>
            </a:r>
            <a:r>
              <a:rPr lang="ko-KR" altLang="en-US" dirty="0" smtClean="0"/>
              <a:t>값을 담으면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대입하면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변수에 </a:t>
            </a:r>
            <a:r>
              <a:rPr lang="ko-KR" altLang="en-US" dirty="0"/>
              <a:t>있던 기존 </a:t>
            </a:r>
            <a:r>
              <a:rPr lang="ko-KR" altLang="en-US" dirty="0" smtClean="0"/>
              <a:t>값은 </a:t>
            </a:r>
            <a:r>
              <a:rPr lang="ko-KR" altLang="en-US" dirty="0"/>
              <a:t>없어지고 새로 입력한 값으로 </a:t>
            </a:r>
            <a:r>
              <a:rPr lang="ko-KR" altLang="en-US" dirty="0" smtClean="0"/>
              <a:t>변경됨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변수에는 변수의 </a:t>
            </a:r>
            <a:r>
              <a:rPr lang="ko-KR" altLang="en-US" dirty="0"/>
              <a:t>값을 넣을 수도 있고</a:t>
            </a:r>
            <a:r>
              <a:rPr lang="en-US" altLang="ko-KR" dirty="0"/>
              <a:t>, </a:t>
            </a:r>
            <a:r>
              <a:rPr lang="ko-KR" altLang="en-US" dirty="0" smtClean="0"/>
              <a:t>계산 </a:t>
            </a:r>
            <a:r>
              <a:rPr lang="ko-KR" altLang="en-US" dirty="0"/>
              <a:t>결과를 </a:t>
            </a:r>
            <a:r>
              <a:rPr lang="ko-KR" altLang="en-US" dirty="0" smtClean="0"/>
              <a:t>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853825"/>
            <a:ext cx="5400000" cy="1824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4381640"/>
            <a:ext cx="4320000" cy="21115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98" y="4313667"/>
            <a:ext cx="4320000" cy="21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(2)</a:t>
            </a:r>
          </a:p>
          <a:p>
            <a:pPr lvl="1"/>
            <a:r>
              <a:rPr lang="ko-KR" altLang="en-US" dirty="0" smtClean="0"/>
              <a:t>변수에는 </a:t>
            </a:r>
            <a:r>
              <a:rPr lang="ko-KR" altLang="en-US" dirty="0"/>
              <a:t>숫자와 변수의 연산을 </a:t>
            </a:r>
            <a:r>
              <a:rPr lang="ko-KR" altLang="en-US" dirty="0" smtClean="0"/>
              <a:t>넣을 수도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583795"/>
            <a:ext cx="5040000" cy="23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(3)</a:t>
            </a:r>
          </a:p>
          <a:p>
            <a:pPr lvl="1"/>
            <a:r>
              <a:rPr lang="ko-KR" altLang="en-US" dirty="0" smtClean="0"/>
              <a:t>변수에 연속된 값을 대입하는 방식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583795"/>
            <a:ext cx="6686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Section03 </a:t>
            </a:r>
            <a:r>
              <a:rPr lang="ko-KR" altLang="en-US" dirty="0" smtClean="0"/>
              <a:t>변수의 선언과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r>
              <a:rPr lang="en-US" altLang="ko-KR" dirty="0" smtClean="0"/>
              <a:t>(4)</a:t>
            </a:r>
          </a:p>
          <a:p>
            <a:pPr lvl="1"/>
            <a:r>
              <a:rPr lang="ko-KR" altLang="en-US" dirty="0" smtClean="0"/>
              <a:t>변수에 연산 결과를 자신의 값으로 다시 대입하는 방식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628800"/>
            <a:ext cx="6057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 smtClean="0"/>
              <a:t>(5)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형식은 값을 넣는 순간마다 변경될 수 있는 유연한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대입 </a:t>
            </a:r>
            <a:r>
              <a:rPr lang="ko-KR" altLang="en-US" dirty="0"/>
              <a:t>연산자의 왼쪽에는 무조건 변수만 올 수 있고</a:t>
            </a:r>
            <a:r>
              <a:rPr lang="en-US" altLang="ko-KR" dirty="0"/>
              <a:t>, </a:t>
            </a:r>
            <a:r>
              <a:rPr lang="ko-KR" altLang="en-US" dirty="0"/>
              <a:t>오른쪽에는 무엇이든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 </a:t>
            </a:r>
            <a:r>
              <a:rPr lang="ko-KR" altLang="en-US" dirty="0"/>
              <a:t>올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93785"/>
            <a:ext cx="7134225" cy="1333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608684"/>
            <a:ext cx="5760000" cy="29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비트와 바이트</a:t>
            </a:r>
            <a:endParaRPr lang="en-US" altLang="ko-KR" dirty="0" smtClean="0"/>
          </a:p>
          <a:p>
            <a:pPr lvl="1"/>
            <a:r>
              <a:rPr lang="ko-KR" altLang="en-US" dirty="0"/>
              <a:t>컴퓨터에서 표현할 수 있는 제일 작은 단위는 비트</a:t>
            </a:r>
            <a:r>
              <a:rPr lang="en-US" altLang="ko-KR" dirty="0"/>
              <a:t>(Bit)</a:t>
            </a:r>
          </a:p>
          <a:p>
            <a:pPr lvl="1"/>
            <a:r>
              <a:rPr lang="ko-KR" altLang="en-US" dirty="0"/>
              <a:t>비트 </a:t>
            </a:r>
            <a:r>
              <a:rPr lang="en-US" altLang="ko-KR" dirty="0"/>
              <a:t>8</a:t>
            </a:r>
            <a:r>
              <a:rPr lang="ko-KR" altLang="en-US" dirty="0"/>
              <a:t>개가 모이면 바이트</a:t>
            </a:r>
            <a:r>
              <a:rPr lang="en-US" altLang="ko-KR" dirty="0"/>
              <a:t>(Byte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/>
              <a:t>비트는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만 존재하므로 </a:t>
            </a:r>
            <a:r>
              <a:rPr lang="en-US" altLang="ko-KR" dirty="0"/>
              <a:t>1</a:t>
            </a:r>
            <a:r>
              <a:rPr lang="ko-KR" altLang="en-US" dirty="0"/>
              <a:t>비트로는 두 가지를 표현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48980"/>
            <a:ext cx="5772150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499230"/>
            <a:ext cx="7134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비트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773705"/>
            <a:ext cx="35814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1] </a:t>
            </a:r>
            <a:r>
              <a:rPr lang="ko-KR" altLang="en-US" dirty="0" smtClean="0"/>
              <a:t>다이아몬드 </a:t>
            </a:r>
            <a:r>
              <a:rPr lang="ko-KR" altLang="en-US" dirty="0"/>
              <a:t>모양 출력</a:t>
            </a:r>
            <a:endParaRPr lang="en-US" altLang="ko-KR" dirty="0" smtClean="0"/>
          </a:p>
          <a:p>
            <a:pPr lvl="1"/>
            <a:r>
              <a:rPr lang="ko-KR" altLang="en-US" dirty="0"/>
              <a:t>다이아몬드 모양의 별표를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628800"/>
            <a:ext cx="7299774" cy="27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178750"/>
            <a:ext cx="70961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진수 변환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133"/>
          <a:stretch/>
        </p:blipFill>
        <p:spPr>
          <a:xfrm>
            <a:off x="431540" y="1133745"/>
            <a:ext cx="5534025" cy="2172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368" r="11590"/>
          <a:stretch/>
        </p:blipFill>
        <p:spPr>
          <a:xfrm>
            <a:off x="3581890" y="3070234"/>
            <a:ext cx="5220581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진수 변환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7" y="1223755"/>
            <a:ext cx="3400425" cy="2590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4" y="3824837"/>
            <a:ext cx="3495675" cy="289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55" y="1232040"/>
            <a:ext cx="3276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진수 변환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268760"/>
            <a:ext cx="6505575" cy="2124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3614492"/>
            <a:ext cx="7334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2]</a:t>
            </a:r>
            <a:r>
              <a:rPr lang="ko-KR" altLang="en-US" dirty="0" smtClean="0"/>
              <a:t>의 완성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165948"/>
            <a:ext cx="6120000" cy="52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26595" y="1088740"/>
            <a:ext cx="73437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13765"/>
            <a:ext cx="7486650" cy="174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304097"/>
            <a:ext cx="7381875" cy="1781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56765" y="1668707"/>
            <a:ext cx="3877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변수에 값을 넣는 순간에 변수의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데이터형이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결정된다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63748" y="3744035"/>
            <a:ext cx="2178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int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크기에는 제한이 없다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4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223755"/>
            <a:ext cx="736282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1" y="3433555"/>
            <a:ext cx="7343775" cy="1885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91780" y="18266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정수형에는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8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진수도 사용할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2917" y="3713265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실수형은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3.14, -2.7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처럼 소수점이 있는 데이터이다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3.14e5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처럼 표현할 수도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3.14e5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3.14*105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7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정수형과 </a:t>
            </a:r>
            <a:r>
              <a:rPr lang="ko-KR" altLang="en-US" dirty="0" err="1"/>
              <a:t>실수형</a:t>
            </a:r>
            <a:r>
              <a:rPr lang="en-US" altLang="ko-KR" dirty="0" smtClean="0"/>
              <a:t>)(3)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1" y="1268760"/>
            <a:ext cx="7448550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1" y="3203975"/>
            <a:ext cx="7362825" cy="1638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41830" y="1615973"/>
            <a:ext cx="4519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 및 실수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사칙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+, -, *, /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수행할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37949" y="3512104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제곱을 의미하는 **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나머지를 구하는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%,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나눈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후에 소수점을 버리는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연산자도 사용할 수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불형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223755"/>
            <a:ext cx="7353300" cy="1647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65" y="2978950"/>
            <a:ext cx="7381875" cy="1962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16805" y="1476387"/>
            <a:ext cx="43075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(Bool)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형은 참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(True)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이나 거짓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(False)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 저장할 수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36785" y="3598632"/>
            <a:ext cx="4993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불형은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비교의 결과를 참이나 거짓으로 저장하는 데 사용될 수도 있다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4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진수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숫자를 세는 </a:t>
            </a:r>
            <a:r>
              <a:rPr lang="ko-KR" altLang="en-US" dirty="0"/>
              <a:t>방법인 </a:t>
            </a:r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10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등을 </a:t>
            </a:r>
            <a:r>
              <a:rPr lang="ko-KR" altLang="en-US" dirty="0" smtClean="0"/>
              <a:t>선택하고 </a:t>
            </a:r>
            <a:r>
              <a:rPr lang="ko-KR" altLang="en-US" dirty="0"/>
              <a:t>값을 입력해 해당 </a:t>
            </a:r>
            <a:r>
              <a:rPr lang="ko-KR" altLang="en-US" dirty="0" err="1"/>
              <a:t>진수별</a:t>
            </a:r>
            <a:r>
              <a:rPr lang="ko-KR" altLang="en-US" dirty="0"/>
              <a:t> 숫자를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853825"/>
            <a:ext cx="72104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223755"/>
            <a:ext cx="7458075" cy="2609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924055"/>
            <a:ext cx="7324725" cy="1914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46775" y="1724763"/>
            <a:ext cx="4948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‘</a:t>
            </a:r>
            <a:r>
              <a:rPr lang="en-US" altLang="ko-KR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abc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’, “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파이썬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만세”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“1”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 문자집합을 의미한다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문자열은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양쪽을 큰따옴표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(“)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작은따옴표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(‘)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감싸야 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81790" y="427575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 중간에 작은따옴표나 큰따옴표를 출력하고 싶다면 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따옴표로 묶어 주면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" y="1178750"/>
            <a:ext cx="7372350" cy="1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7" y="3321482"/>
            <a:ext cx="7353300" cy="1076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87" y="4645064"/>
            <a:ext cx="7353300" cy="1476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48333" y="1518669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역슬래시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(\)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뒤에 큰따옴표나 작은따옴표를 사용해도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글자로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인식한다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760" y="3610468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문자열을 여러 줄로 넣으려면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중간에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\n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포함시키면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78437" y="5152418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작은따옴표나 큰따옴표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연속해서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묶어도 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Section05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데이터형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953725"/>
            <a:ext cx="7610475" cy="4943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34" y="1403775"/>
            <a:ext cx="4229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en-US" altLang="ko-KR" dirty="0"/>
              <a:t>( ) </a:t>
            </a:r>
            <a:r>
              <a:rPr lang="ko-KR" altLang="en-US" dirty="0"/>
              <a:t>함수의 </a:t>
            </a:r>
            <a:r>
              <a:rPr lang="ko-KR" altLang="en-US" dirty="0" smtClean="0"/>
              <a:t>서식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313765"/>
            <a:ext cx="697230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5" y="2192194"/>
            <a:ext cx="6953250" cy="838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31840" y="1547531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결과는‘안녕하세요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?’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99855" y="2384063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➊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숫자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아닌 문자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일영영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“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”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안의 내용이 문자든 숫자든 무조건 문자로 취급한다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➋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7" y="3415129"/>
            <a:ext cx="7115175" cy="8477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52901" y="3552773"/>
            <a:ext cx="5334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➌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100+100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출력되고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➍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더한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결과인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출력한다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09" y="4603598"/>
            <a:ext cx="7067550" cy="8191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106369" y="4801833"/>
            <a:ext cx="5334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하나밖에 없는데 숫자가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개이고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개인데 숫자는 하나라 서로 짝이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맞지 않다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단순히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하나 삭제하면 되지만 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출력하려면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</a:t>
            </a:r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필요하므로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그림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3-1]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같이 수정한다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0" y="5732461"/>
            <a:ext cx="2714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다양한 출력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358770"/>
            <a:ext cx="6934200" cy="6381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472127" y="1539357"/>
            <a:ext cx="1928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 </a:t>
            </a:r>
            <a:r>
              <a:rPr lang="en-US" altLang="ko-KR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100/200=0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2152892"/>
            <a:ext cx="3400425" cy="2505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5" y="4624000"/>
            <a:ext cx="4629150" cy="2000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352" y="5592949"/>
            <a:ext cx="3571875" cy="6191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971352" y="5330821"/>
            <a:ext cx="2390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코드를 다음과 같이 수정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2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</a:t>
            </a:r>
            <a:r>
              <a:rPr lang="ko-KR" altLang="en-US" dirty="0" smtClean="0"/>
              <a:t>깔끔한 </a:t>
            </a:r>
            <a:r>
              <a:rPr lang="ko-KR" altLang="en-US" dirty="0"/>
              <a:t>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3" y="1179755"/>
            <a:ext cx="7067550" cy="2867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64" y="1550536"/>
            <a:ext cx="5943600" cy="225742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05455" y="1538790"/>
            <a:ext cx="4680000" cy="4888720"/>
            <a:chOff x="405455" y="1538790"/>
            <a:chExt cx="4680000" cy="48887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4154" b="3092"/>
            <a:stretch/>
          </p:blipFill>
          <p:spPr>
            <a:xfrm>
              <a:off x="405455" y="4045532"/>
              <a:ext cx="4680000" cy="238197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11560" y="1538790"/>
              <a:ext cx="2070230" cy="675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1893" y="2483895"/>
            <a:ext cx="6148809" cy="4231153"/>
            <a:chOff x="611893" y="2483895"/>
            <a:chExt cx="6148809" cy="4231153"/>
          </a:xfrm>
        </p:grpSpPr>
        <p:sp>
          <p:nvSpPr>
            <p:cNvPr id="20" name="직사각형 19"/>
            <p:cNvSpPr/>
            <p:nvPr/>
          </p:nvSpPr>
          <p:spPr>
            <a:xfrm>
              <a:off x="611893" y="2483895"/>
              <a:ext cx="2070230" cy="675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702" y="4024849"/>
              <a:ext cx="6120000" cy="2690199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584057" y="3429000"/>
            <a:ext cx="6169809" cy="2574284"/>
            <a:chOff x="584057" y="3429000"/>
            <a:chExt cx="6169809" cy="2574284"/>
          </a:xfrm>
        </p:grpSpPr>
        <p:sp>
          <p:nvSpPr>
            <p:cNvPr id="21" name="직사각형 20"/>
            <p:cNvSpPr/>
            <p:nvPr/>
          </p:nvSpPr>
          <p:spPr>
            <a:xfrm>
              <a:off x="584057" y="3429000"/>
              <a:ext cx="2070230" cy="502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3866" y="4271805"/>
              <a:ext cx="5400000" cy="1731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377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</a:t>
            </a:r>
            <a:r>
              <a:rPr lang="ko-KR" altLang="en-US" dirty="0" smtClean="0"/>
              <a:t>깔끔한 출력</a:t>
            </a:r>
            <a:endParaRPr lang="en-US" altLang="ko-KR" dirty="0" smtClean="0"/>
          </a:p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함수와 </a:t>
            </a:r>
            <a:r>
              <a:rPr lang="en-US" altLang="ko-KR" dirty="0"/>
              <a:t>{ }</a:t>
            </a:r>
            <a:r>
              <a:rPr lang="ko-KR" altLang="en-US" dirty="0"/>
              <a:t>를 함께 사용해 </a:t>
            </a:r>
            <a:r>
              <a:rPr lang="ko-KR" altLang="en-US" dirty="0" smtClean="0"/>
              <a:t>서식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.format</a:t>
            </a:r>
            <a:r>
              <a:rPr lang="ko-KR" altLang="en-US" dirty="0"/>
              <a:t>을 </a:t>
            </a:r>
            <a:r>
              <a:rPr lang="ko-KR" altLang="en-US" dirty="0" smtClean="0"/>
              <a:t>사용해 출력 순서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강제 행 넘기기는 </a:t>
            </a:r>
            <a:r>
              <a:rPr lang="en-US" altLang="ko-KR" dirty="0" smtClean="0"/>
              <a:t>‘\n</a:t>
            </a:r>
            <a:r>
              <a:rPr lang="ko-KR" altLang="en-US" dirty="0" smtClean="0"/>
              <a:t>’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83795"/>
            <a:ext cx="7115175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30" y="1446473"/>
            <a:ext cx="3895725" cy="215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212213"/>
            <a:ext cx="7086600" cy="666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5270788"/>
            <a:ext cx="7067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</a:t>
            </a:r>
            <a:r>
              <a:rPr lang="ko-KR" altLang="en-US" dirty="0" smtClean="0"/>
              <a:t>깔끔한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358770"/>
            <a:ext cx="4429125" cy="2581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7" y="4187302"/>
            <a:ext cx="6981825" cy="1885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15" y="4225009"/>
            <a:ext cx="2581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en-US" altLang="ko-KR" dirty="0"/>
              <a:t>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1]</a:t>
            </a:r>
            <a:r>
              <a:rPr lang="ko-KR" altLang="en-US" dirty="0" smtClean="0"/>
              <a:t>의 완성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68760"/>
            <a:ext cx="72009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837</Words>
  <Application>Microsoft Office PowerPoint</Application>
  <PresentationFormat>화면 슬라이드 쇼(4:3)</PresentationFormat>
  <Paragraphs>163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HY견고딕</vt:lpstr>
      <vt:lpstr>HY견명조</vt:lpstr>
      <vt:lpstr>HY엽서L</vt:lpstr>
      <vt:lpstr>맑은 고딕</vt:lpstr>
      <vt:lpstr>Arial</vt:lpstr>
      <vt:lpstr>Verdana</vt:lpstr>
      <vt:lpstr>Wingdings</vt:lpstr>
      <vt:lpstr>1_Office 테마</vt:lpstr>
      <vt:lpstr>PowerPoint 프레젠테이션</vt:lpstr>
      <vt:lpstr>Section01 이 장에서 만들 프로그램</vt:lpstr>
      <vt:lpstr>Section01 이 장에서 만들 프로그램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Section05 기본 데이터형</vt:lpstr>
      <vt:lpstr>Section05 기본 데이터형</vt:lpstr>
      <vt:lpstr>Section05 기본 데이터형</vt:lpstr>
      <vt:lpstr>Section05 기본 데이터형</vt:lpstr>
      <vt:lpstr>Section05 기본 데이터형</vt:lpstr>
      <vt:lpstr>Section05 기본 데이터형</vt:lpstr>
      <vt:lpstr>Section05 기본 데이터형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Windows 사용자</cp:lastModifiedBy>
  <cp:revision>225</cp:revision>
  <dcterms:created xsi:type="dcterms:W3CDTF">2012-07-23T02:34:37Z</dcterms:created>
  <dcterms:modified xsi:type="dcterms:W3CDTF">2018-02-05T00:53:26Z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