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428" r:id="rId2"/>
    <p:sldId id="364" r:id="rId3"/>
    <p:sldId id="429" r:id="rId4"/>
    <p:sldId id="430" r:id="rId5"/>
    <p:sldId id="431" r:id="rId6"/>
    <p:sldId id="432" r:id="rId7"/>
    <p:sldId id="433" r:id="rId8"/>
    <p:sldId id="365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3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2411"/>
            <a:ext cx="64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 </a:t>
            </a:r>
            <a:r>
              <a:rPr lang="en-US" altLang="ko-KR" dirty="0"/>
              <a:t>: count(), find(), </a:t>
            </a:r>
            <a:r>
              <a:rPr lang="en-US" altLang="ko-KR" dirty="0" err="1"/>
              <a:t>rfind</a:t>
            </a:r>
            <a:r>
              <a:rPr lang="en-US" altLang="ko-KR" dirty="0"/>
              <a:t>(), index(), </a:t>
            </a:r>
            <a:r>
              <a:rPr lang="en-US" altLang="ko-KR" dirty="0" err="1"/>
              <a:t>rindex</a:t>
            </a:r>
            <a:r>
              <a:rPr lang="en-US" altLang="ko-KR" dirty="0"/>
              <a:t>(), </a:t>
            </a:r>
            <a:r>
              <a:rPr lang="en-US" altLang="ko-KR" dirty="0" err="1"/>
              <a:t>startswith</a:t>
            </a:r>
            <a:r>
              <a:rPr lang="en-US" altLang="ko-KR" dirty="0"/>
              <a:t>(),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0" y="1223755"/>
            <a:ext cx="8008000" cy="31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문자열이 괄호로 감싸 있지 않으면 괄호로 감싸 주는 프로그램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8" y="1133745"/>
            <a:ext cx="7931655" cy="4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46975" y="167380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 입력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</a:rPr>
              <a:t>시작이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를 우선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입력한 </a:t>
            </a:r>
            <a:r>
              <a:rPr lang="ko-KR" altLang="en-US" sz="1400" dirty="0">
                <a:solidFill>
                  <a:srgbClr val="FF0000"/>
                </a:solidFill>
              </a:rPr>
              <a:t>문자열을 그대로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문자열의 끝이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우선 출력</a:t>
            </a:r>
          </a:p>
        </p:txBody>
      </p:sp>
    </p:spTree>
    <p:extLst>
      <p:ext uri="{BB962C8B-B14F-4D97-AF65-F5344CB8AC3E}">
        <p14:creationId xmlns:p14="http://schemas.microsoft.com/office/powerpoint/2010/main" val="2393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삭제</a:t>
            </a:r>
            <a:r>
              <a:rPr lang="en-US" altLang="ko-KR" dirty="0"/>
              <a:t>·</a:t>
            </a:r>
            <a:r>
              <a:rPr lang="ko-KR" altLang="en-US" dirty="0"/>
              <a:t>변경하기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43158"/>
            <a:ext cx="7830870" cy="24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앞뒤의 특정 </a:t>
            </a:r>
            <a:r>
              <a:rPr lang="ko-KR" altLang="en-US" dirty="0" smtClean="0"/>
              <a:t>문자 삭제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5" y="1223755"/>
            <a:ext cx="8489369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6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중간의 공백까지 삭제해 주는 코드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78750"/>
            <a:ext cx="7875875" cy="39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319210"/>
            <a:ext cx="7875875" cy="125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변경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178750"/>
            <a:ext cx="8145905" cy="158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그중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를 </a:t>
            </a:r>
            <a:r>
              <a:rPr lang="en-US" altLang="ko-KR" dirty="0"/>
              <a:t>$</a:t>
            </a:r>
            <a:r>
              <a:rPr lang="ko-KR" altLang="en-US" dirty="0"/>
              <a:t>로 변경하는 문자열 변경을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4~8</a:t>
            </a:r>
            <a:r>
              <a:rPr lang="ko-KR" altLang="en-US" dirty="0"/>
              <a:t>행을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0" y="1178750"/>
            <a:ext cx="7961840" cy="36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60440" y="14487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문자열을 입력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입력된 </a:t>
            </a:r>
            <a:r>
              <a:rPr lang="ko-KR" altLang="en-US" sz="1400" dirty="0">
                <a:solidFill>
                  <a:srgbClr val="FF0000"/>
                </a:solidFill>
              </a:rPr>
              <a:t>문자열의 개수만큼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5~8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문자가 </a:t>
            </a:r>
            <a:r>
              <a:rPr lang="en-US" altLang="ko-KR" sz="1400" dirty="0">
                <a:solidFill>
                  <a:srgbClr val="FF0000"/>
                </a:solidFill>
              </a:rPr>
              <a:t>o </a:t>
            </a:r>
            <a:r>
              <a:rPr lang="ko-KR" altLang="en-US" sz="1400" dirty="0">
                <a:solidFill>
                  <a:srgbClr val="FF0000"/>
                </a:solidFill>
              </a:rPr>
              <a:t>라면 </a:t>
            </a:r>
            <a:r>
              <a:rPr lang="en-US" altLang="ko-KR" sz="1400" dirty="0">
                <a:solidFill>
                  <a:srgbClr val="FF0000"/>
                </a:solidFill>
              </a:rPr>
              <a:t>$ </a:t>
            </a:r>
            <a:r>
              <a:rPr lang="ko-KR" altLang="en-US" sz="1400" dirty="0">
                <a:solidFill>
                  <a:srgbClr val="FF0000"/>
                </a:solidFill>
              </a:rPr>
              <a:t>대신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8" y="5454225"/>
            <a:ext cx="8521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·</a:t>
            </a:r>
            <a:r>
              <a:rPr lang="ko-KR" altLang="en-US" dirty="0"/>
              <a:t>결합하기 </a:t>
            </a:r>
            <a:r>
              <a:rPr lang="en-US" altLang="ko-KR" dirty="0"/>
              <a:t>: split(), </a:t>
            </a:r>
            <a:r>
              <a:rPr lang="en-US" altLang="ko-KR" dirty="0" err="1"/>
              <a:t>splitlines</a:t>
            </a:r>
            <a:r>
              <a:rPr lang="en-US" altLang="ko-KR" dirty="0"/>
              <a:t>(), join()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5" y="1178750"/>
            <a:ext cx="8053530" cy="24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5" y="3581626"/>
            <a:ext cx="8053530" cy="158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형식으로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년 후 날짜를 출력하는 코드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8750"/>
            <a:ext cx="8012850" cy="37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66955" y="1493785"/>
            <a:ext cx="4842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입력한 </a:t>
            </a:r>
            <a:r>
              <a:rPr lang="ko-KR" altLang="en-US" sz="1400" dirty="0">
                <a:solidFill>
                  <a:srgbClr val="FF0000"/>
                </a:solidFill>
              </a:rPr>
              <a:t>문자열을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분리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       따라서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[‘2019’, ‘12’, ‘31’] </a:t>
            </a:r>
            <a:r>
              <a:rPr lang="ko-KR" altLang="en-US" sz="1400" dirty="0">
                <a:solidFill>
                  <a:srgbClr val="FF0000"/>
                </a:solidFill>
              </a:rPr>
              <a:t>형식으로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분리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연도를 </a:t>
            </a:r>
            <a:r>
              <a:rPr lang="ko-KR" altLang="en-US" sz="1400" dirty="0">
                <a:solidFill>
                  <a:srgbClr val="FF0000"/>
                </a:solidFill>
              </a:rPr>
              <a:t>가리키는 문자열인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en-US" altLang="ko-KR" sz="1400" dirty="0">
                <a:solidFill>
                  <a:srgbClr val="FF0000"/>
                </a:solidFill>
              </a:rPr>
              <a:t>[0](</a:t>
            </a:r>
            <a:r>
              <a:rPr lang="ko-KR" altLang="en-US" sz="1400" dirty="0">
                <a:solidFill>
                  <a:srgbClr val="FF0000"/>
                </a:solidFill>
              </a:rPr>
              <a:t>이 코드에서는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2019’)</a:t>
            </a:r>
            <a:r>
              <a:rPr lang="ko-KR" altLang="en-US" sz="1400" dirty="0">
                <a:solidFill>
                  <a:srgbClr val="FF0000"/>
                </a:solidFill>
              </a:rPr>
              <a:t>을 먼저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함수를 사용해 정수로 변환한 후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10</a:t>
            </a:r>
            <a:r>
              <a:rPr lang="ko-KR" altLang="en-US" sz="1400" dirty="0">
                <a:solidFill>
                  <a:srgbClr val="FF0000"/>
                </a:solidFill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더함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그리고 다시 </a:t>
            </a:r>
            <a:r>
              <a:rPr lang="en-US" altLang="ko-KR" sz="1400" dirty="0" err="1">
                <a:solidFill>
                  <a:srgbClr val="FF0000"/>
                </a:solidFill>
              </a:rPr>
              <a:t>str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함수로 문자열로 변경한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2029’</a:t>
            </a:r>
            <a:r>
              <a:rPr lang="ko-KR" altLang="en-US" sz="1400" dirty="0">
                <a:solidFill>
                  <a:srgbClr val="FF0000"/>
                </a:solidFill>
              </a:rPr>
              <a:t>를 ‘년’ 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글자와 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622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함수명에</a:t>
            </a:r>
            <a:r>
              <a:rPr lang="ko-KR" altLang="en-US" dirty="0"/>
              <a:t> 대입하기 </a:t>
            </a:r>
            <a:r>
              <a:rPr lang="en-US" altLang="ko-KR" dirty="0"/>
              <a:t>: map() </a:t>
            </a:r>
            <a:r>
              <a:rPr lang="ko-KR" altLang="en-US" dirty="0"/>
              <a:t>함수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223755"/>
            <a:ext cx="8051505" cy="10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252660"/>
            <a:ext cx="8051505" cy="7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입력된 문자열 거꾸로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임의의 위치에 글자를 쓰는 거북이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2" y="1223755"/>
            <a:ext cx="7947254" cy="159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1" y="3383994"/>
            <a:ext cx="4841909" cy="32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정렬하기</a:t>
            </a:r>
            <a:r>
              <a:rPr lang="en-US" altLang="ko-KR" dirty="0"/>
              <a:t>, </a:t>
            </a:r>
            <a:r>
              <a:rPr lang="ko-KR" altLang="en-US" dirty="0"/>
              <a:t>채우기 </a:t>
            </a:r>
            <a:r>
              <a:rPr lang="en-US" altLang="ko-KR" dirty="0"/>
              <a:t>: center(), </a:t>
            </a:r>
            <a:r>
              <a:rPr lang="en-US" altLang="ko-KR" dirty="0" err="1"/>
              <a:t>ljust</a:t>
            </a:r>
            <a:r>
              <a:rPr lang="en-US" altLang="ko-KR" dirty="0"/>
              <a:t>(), </a:t>
            </a:r>
            <a:r>
              <a:rPr lang="en-US" altLang="ko-KR" dirty="0" err="1"/>
              <a:t>rjust</a:t>
            </a:r>
            <a:r>
              <a:rPr lang="en-US" altLang="ko-KR" dirty="0"/>
              <a:t>(), </a:t>
            </a:r>
            <a:r>
              <a:rPr lang="en-US" altLang="ko-KR" dirty="0" err="1"/>
              <a:t>zfill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0" y="1133745"/>
            <a:ext cx="7930090" cy="37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파악하기 </a:t>
            </a:r>
            <a:r>
              <a:rPr lang="en-US" altLang="ko-KR" dirty="0"/>
              <a:t>: </a:t>
            </a:r>
            <a:r>
              <a:rPr lang="en-US" altLang="ko-KR" dirty="0" err="1"/>
              <a:t>isdigit</a:t>
            </a:r>
            <a:r>
              <a:rPr lang="en-US" altLang="ko-KR" dirty="0"/>
              <a:t>(), </a:t>
            </a:r>
            <a:r>
              <a:rPr lang="en-US" altLang="ko-KR" dirty="0" err="1"/>
              <a:t>isalpha</a:t>
            </a:r>
            <a:r>
              <a:rPr lang="en-US" altLang="ko-KR" dirty="0"/>
              <a:t>(), </a:t>
            </a:r>
            <a:r>
              <a:rPr lang="en-US" altLang="ko-KR" dirty="0" err="1"/>
              <a:t>isalnum</a:t>
            </a:r>
            <a:r>
              <a:rPr lang="en-US" altLang="ko-KR" dirty="0"/>
              <a:t>(), </a:t>
            </a:r>
            <a:r>
              <a:rPr lang="en-US" altLang="ko-KR" dirty="0" err="1"/>
              <a:t>islower</a:t>
            </a:r>
            <a:r>
              <a:rPr lang="en-US" altLang="ko-KR" dirty="0"/>
              <a:t>(), </a:t>
            </a:r>
            <a:r>
              <a:rPr lang="en-US" altLang="ko-KR" dirty="0" err="1"/>
              <a:t>isupper</a:t>
            </a:r>
            <a:r>
              <a:rPr lang="en-US" altLang="ko-KR" dirty="0"/>
              <a:t>(), </a:t>
            </a:r>
            <a:r>
              <a:rPr lang="en-US" altLang="ko-KR" dirty="0" err="1"/>
              <a:t>isspace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223755"/>
            <a:ext cx="8032455" cy="18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" y="3429000"/>
            <a:ext cx="8060485" cy="23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1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 smtClean="0"/>
              <a:t>터틀그래픽에서</a:t>
            </a:r>
            <a:r>
              <a:rPr lang="ko-KR" altLang="en-US" dirty="0" smtClean="0"/>
              <a:t> 문자열 입력</a:t>
            </a:r>
            <a:r>
              <a:rPr lang="en-US" altLang="ko-KR" dirty="0" smtClean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한 글자씩 임의의 크기와 </a:t>
            </a:r>
            <a:r>
              <a:rPr lang="ko-KR" altLang="en-US" dirty="0" smtClean="0"/>
              <a:t>색상으로 </a:t>
            </a:r>
            <a:r>
              <a:rPr lang="ko-KR" altLang="en-US" dirty="0"/>
              <a:t>임의의 위치에 거북이가 쓰는 프로그램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808819"/>
            <a:ext cx="7290810" cy="488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86835" y="2868421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6~8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문자열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및 각 글자의 위치 </a:t>
            </a:r>
            <a:r>
              <a:rPr lang="en-US" altLang="ko-KR" sz="1400" dirty="0" err="1">
                <a:solidFill>
                  <a:srgbClr val="FF0000"/>
                </a:solidFill>
              </a:rPr>
              <a:t>tX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tY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거북이가 이동할 </a:t>
            </a:r>
            <a:r>
              <a:rPr lang="ko-KR" altLang="en-US" sz="1400" dirty="0">
                <a:solidFill>
                  <a:srgbClr val="FF0000"/>
                </a:solidFill>
              </a:rPr>
              <a:t>때 선을 긋지 않도록 </a:t>
            </a:r>
            <a:r>
              <a:rPr lang="ko-KR" altLang="en-US" sz="1400" dirty="0" smtClean="0">
                <a:solidFill>
                  <a:srgbClr val="FF0000"/>
                </a:solidFill>
              </a:rPr>
              <a:t>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문자열을 입력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17</a:t>
            </a:r>
            <a:r>
              <a:rPr lang="ko-KR" altLang="en-US" sz="1400" dirty="0">
                <a:solidFill>
                  <a:srgbClr val="FF0000"/>
                </a:solidFill>
              </a:rPr>
              <a:t>행은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 err="1">
                <a:solidFill>
                  <a:srgbClr val="FF0000"/>
                </a:solidFill>
              </a:rPr>
              <a:t>tkinter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</a:rPr>
              <a:t>simpledialog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임포트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했다면 사용 가능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문자열에서 한 글자씩 꺼내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ch</a:t>
            </a:r>
            <a:r>
              <a:rPr lang="ko-KR" altLang="en-US" sz="1400" dirty="0" smtClean="0">
                <a:solidFill>
                  <a:srgbClr val="FF0000"/>
                </a:solidFill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</a:rPr>
              <a:t>넣고 </a:t>
            </a:r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행까지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773705"/>
            <a:ext cx="8415935" cy="359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86935" y="2303875"/>
            <a:ext cx="3645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글자의 </a:t>
            </a:r>
            <a:r>
              <a:rPr lang="ko-KR" altLang="en-US" sz="1400" dirty="0">
                <a:solidFill>
                  <a:srgbClr val="FF0000"/>
                </a:solidFill>
              </a:rPr>
              <a:t>위치 및 색상 크기 </a:t>
            </a:r>
            <a:r>
              <a:rPr lang="ko-KR" altLang="en-US" sz="1400" dirty="0" smtClean="0">
                <a:solidFill>
                  <a:srgbClr val="FF0000"/>
                </a:solidFill>
              </a:rPr>
              <a:t>랜덤 추출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랜덤한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위치로 거북이가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이동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펜 색상을 </a:t>
            </a:r>
            <a:r>
              <a:rPr lang="ko-KR" altLang="en-US" sz="1400" dirty="0" smtClean="0">
                <a:solidFill>
                  <a:srgbClr val="FF0000"/>
                </a:solidFill>
              </a:rPr>
              <a:t>지정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한 글자를 설정된 크기로 화면에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48780"/>
            <a:ext cx="6615735" cy="44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문자열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문자열의 개념</a:t>
            </a:r>
            <a:endParaRPr lang="en-US" altLang="ko-KR" dirty="0" smtClean="0"/>
          </a:p>
          <a:p>
            <a:pPr lvl="1"/>
            <a:r>
              <a:rPr lang="ko-KR" altLang="en-US" dirty="0"/>
              <a:t>리스트 코드와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: </a:t>
            </a:r>
            <a:r>
              <a:rPr lang="ko-KR" altLang="en-US" dirty="0"/>
              <a:t> 리스트는 대괄호 </a:t>
            </a:r>
            <a:r>
              <a:rPr lang="en-US" altLang="ko-KR" dirty="0"/>
              <a:t>[]</a:t>
            </a:r>
            <a:r>
              <a:rPr lang="ko-KR" altLang="en-US" dirty="0"/>
              <a:t>로 묶고 문자열은 작은따옴표로 </a:t>
            </a:r>
            <a:r>
              <a:rPr lang="ko-KR" altLang="en-US" dirty="0" smtClean="0"/>
              <a:t>묶어 </a:t>
            </a:r>
            <a:r>
              <a:rPr lang="ko-KR" altLang="en-US" dirty="0"/>
              <a:t>출력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6" y="1493785"/>
            <a:ext cx="7290810" cy="24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9" y="4149080"/>
            <a:ext cx="7286485" cy="24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문자열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 </a:t>
            </a:r>
            <a:r>
              <a:rPr lang="ko-KR" altLang="en-US" dirty="0" smtClean="0"/>
              <a:t>기호 </a:t>
            </a:r>
            <a:r>
              <a:rPr lang="ko-KR" altLang="en-US" dirty="0"/>
              <a:t>사용해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. </a:t>
            </a:r>
            <a:r>
              <a:rPr lang="ko-KR" altLang="en-US" dirty="0"/>
              <a:t>또 곱하기</a:t>
            </a:r>
            <a:r>
              <a:rPr lang="en-US" altLang="ko-KR" dirty="0"/>
              <a:t>(*) </a:t>
            </a:r>
            <a:r>
              <a:rPr lang="ko-KR" altLang="en-US" dirty="0" smtClean="0"/>
              <a:t>기호 사용 문자열 </a:t>
            </a:r>
            <a:r>
              <a:rPr lang="ko-KR" altLang="en-US" dirty="0"/>
              <a:t>반복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223755"/>
            <a:ext cx="7961495" cy="23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4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문자열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리스트나 </a:t>
            </a:r>
            <a:r>
              <a:rPr lang="ko-KR" altLang="en-US" dirty="0"/>
              <a:t>문자열의 개수를 셀 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23755"/>
            <a:ext cx="8057855" cy="155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6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문자열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문자열의 </a:t>
            </a:r>
            <a:r>
              <a:rPr lang="ko-KR" altLang="en-US" dirty="0"/>
              <a:t>모든 글자 뒤에 </a:t>
            </a:r>
            <a:r>
              <a:rPr lang="en-US" altLang="ko-KR" dirty="0"/>
              <a:t>$</a:t>
            </a:r>
            <a:r>
              <a:rPr lang="ko-KR" altLang="en-US" dirty="0"/>
              <a:t>를 붙여서 출력하는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223755"/>
            <a:ext cx="7916490" cy="26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96925" y="17878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</a:rPr>
              <a:t>길이를 </a:t>
            </a:r>
            <a:r>
              <a:rPr lang="en-US" altLang="ko-KR" sz="1400" dirty="0" err="1">
                <a:solidFill>
                  <a:srgbClr val="FF0000"/>
                </a:solidFill>
              </a:rPr>
              <a:t>sslen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</a:rPr>
              <a:t>길이만큼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 </a:t>
            </a:r>
            <a:r>
              <a:rPr lang="ko-KR" altLang="en-US" sz="1400" dirty="0">
                <a:solidFill>
                  <a:srgbClr val="FF0000"/>
                </a:solidFill>
              </a:rPr>
              <a:t>하나와 </a:t>
            </a:r>
            <a:r>
              <a:rPr lang="en-US" altLang="ko-KR" sz="1400" dirty="0">
                <a:solidFill>
                  <a:srgbClr val="FF0000"/>
                </a:solidFill>
              </a:rPr>
              <a:t>$</a:t>
            </a:r>
            <a:r>
              <a:rPr lang="ko-KR" altLang="en-US" sz="1400" dirty="0">
                <a:solidFill>
                  <a:srgbClr val="FF0000"/>
                </a:solidFill>
              </a:rPr>
              <a:t>를 붙여서 출력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" y="4329100"/>
            <a:ext cx="7927300" cy="152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문자열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smtClean="0"/>
              <a:t>반대로 </a:t>
            </a:r>
            <a:r>
              <a:rPr lang="ko-KR" altLang="en-US" dirty="0"/>
              <a:t>출력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00544"/>
            <a:ext cx="6795755" cy="516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61810" y="1806947"/>
            <a:ext cx="6561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inStr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outStr</a:t>
            </a:r>
            <a:r>
              <a:rPr lang="ko-KR" altLang="en-US" sz="1400" dirty="0">
                <a:solidFill>
                  <a:srgbClr val="FF0000"/>
                </a:solidFill>
              </a:rPr>
              <a:t>은 문자열을 거꾸로 저장하는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count</a:t>
            </a:r>
            <a:r>
              <a:rPr lang="ko-KR" altLang="en-US" sz="1400" dirty="0">
                <a:solidFill>
                  <a:srgbClr val="FF0000"/>
                </a:solidFill>
              </a:rPr>
              <a:t>는 문자열의 개수를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0, 1, 2, …</a:t>
            </a:r>
            <a:r>
              <a:rPr lang="ko-KR" altLang="en-US" sz="1400" dirty="0">
                <a:solidFill>
                  <a:srgbClr val="FF0000"/>
                </a:solidFill>
              </a:rPr>
              <a:t>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변함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 입력 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문자열의 </a:t>
            </a:r>
            <a:r>
              <a:rPr lang="ko-KR" altLang="en-US" sz="1400" dirty="0" smtClean="0">
                <a:solidFill>
                  <a:srgbClr val="FF0000"/>
                </a:solidFill>
              </a:rPr>
              <a:t>개수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</a:rPr>
              <a:t>개수만큼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6966" y="3654025"/>
            <a:ext cx="46805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입력한 </a:t>
            </a:r>
            <a:r>
              <a:rPr lang="ko-KR" altLang="en-US" sz="1400" dirty="0">
                <a:solidFill>
                  <a:srgbClr val="FF0000"/>
                </a:solidFill>
              </a:rPr>
              <a:t>문자열이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글자라면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 3</a:t>
            </a:r>
            <a:r>
              <a:rPr lang="ko-KR" altLang="en-US" sz="1400" dirty="0">
                <a:solidFill>
                  <a:srgbClr val="FF0000"/>
                </a:solidFill>
              </a:rPr>
              <a:t>개가 있는 것이므로 첫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0)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두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1) 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2)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거꾸로 </a:t>
            </a:r>
            <a:r>
              <a:rPr lang="ko-KR" altLang="en-US" sz="1400" dirty="0">
                <a:solidFill>
                  <a:srgbClr val="FF0000"/>
                </a:solidFill>
              </a:rPr>
              <a:t>돌린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문자열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3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/>
              <a:t>함수의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대문자와 소문자 변환하기 </a:t>
            </a:r>
            <a:r>
              <a:rPr lang="en-US" altLang="ko-KR" dirty="0"/>
              <a:t>: upper(), lower(), </a:t>
            </a:r>
            <a:r>
              <a:rPr lang="en-US" altLang="ko-KR" dirty="0" err="1"/>
              <a:t>swapcase</a:t>
            </a:r>
            <a:r>
              <a:rPr lang="en-US" altLang="ko-KR" dirty="0"/>
              <a:t>(), title()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583795"/>
            <a:ext cx="8006500" cy="32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함수로그램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953725"/>
            <a:ext cx="8370202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662</Words>
  <Application>Microsoft Office PowerPoint</Application>
  <PresentationFormat>화면 슬라이드 쇼(4:3)</PresentationFormat>
  <Paragraphs>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Section01 이 장에서 만들 프로그램</vt:lpstr>
      <vt:lpstr>Section02 문자열 기본</vt:lpstr>
      <vt:lpstr>Section02 문자열 기본</vt:lpstr>
      <vt:lpstr>Section02 문자열 기본</vt:lpstr>
      <vt:lpstr>Section02 문자열 기본</vt:lpstr>
      <vt:lpstr>Section02 문자열 기본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Section03 문자열 함수로그램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240</cp:revision>
  <dcterms:created xsi:type="dcterms:W3CDTF">2012-07-23T02:34:37Z</dcterms:created>
  <dcterms:modified xsi:type="dcterms:W3CDTF">2018-02-05T00:57:04Z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