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c63cfa3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c63cfa3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dfec423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dfec423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bc63d02e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bc63d02e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Cymbal Bank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INC-10056: Phishing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Last week, we responded to a high-</a:t>
            </a:r>
            <a:r>
              <a:rPr lang="en"/>
              <a:t>severity </a:t>
            </a:r>
            <a:r>
              <a:rPr lang="en"/>
              <a:t>phishing alert. Our security team was able to quickly respond to the alert and rectify the malicious activity before any  harm could be done to our </a:t>
            </a:r>
            <a:r>
              <a:rPr lang="en"/>
              <a:t>infrastructure</a:t>
            </a:r>
            <a:r>
              <a:rPr lang="en"/>
              <a:t>.  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presentation, I will discuss the details of the incident, explain how we addressed it, and offer suggestions to improve Cymbal Bank's security posture moving forward, using this incident as a learning opportunity.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</a:t>
            </a:r>
            <a:r>
              <a:rPr lang="en"/>
              <a:t>October 12, 2023</a:t>
            </a:r>
            <a:endParaRPr/>
          </a:p>
        </p:txBody>
      </p:sp>
      <p:grpSp>
        <p:nvGrpSpPr>
          <p:cNvPr id="81" name="Google Shape;81;p16"/>
          <p:cNvGrpSpPr/>
          <p:nvPr/>
        </p:nvGrpSpPr>
        <p:grpSpPr>
          <a:xfrm>
            <a:off x="-44874" y="2156775"/>
            <a:ext cx="2253555" cy="1125879"/>
            <a:chOff x="183726" y="2461575"/>
            <a:chExt cx="2253555" cy="1125879"/>
          </a:xfrm>
        </p:grpSpPr>
        <p:sp>
          <p:nvSpPr>
            <p:cNvPr id="82" name="Google Shape;82;p16"/>
            <p:cNvSpPr/>
            <p:nvPr/>
          </p:nvSpPr>
          <p:spPr>
            <a:xfrm>
              <a:off x="902781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466173" y="3216054"/>
              <a:ext cx="87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11:45 a.m.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4" name="Google Shape;84;p16"/>
            <p:cNvGrpSpPr/>
            <p:nvPr/>
          </p:nvGrpSpPr>
          <p:grpSpPr>
            <a:xfrm>
              <a:off x="851208" y="2800855"/>
              <a:ext cx="92400" cy="411825"/>
              <a:chOff x="845575" y="2563700"/>
              <a:chExt cx="92400" cy="411825"/>
            </a:xfrm>
          </p:grpSpPr>
          <p:cxnSp>
            <p:nvCxnSpPr>
              <p:cNvPr id="85" name="Google Shape;85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6" name="Google Shape;86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" name="Google Shape;87;p16"/>
            <p:cNvSpPr txBox="1"/>
            <p:nvPr/>
          </p:nvSpPr>
          <p:spPr>
            <a:xfrm>
              <a:off x="183726" y="2461575"/>
              <a:ext cx="19845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           </a:t>
              </a: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Phishing email received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1429377" y="1801849"/>
            <a:ext cx="2313803" cy="2348412"/>
            <a:chOff x="1657977" y="2106649"/>
            <a:chExt cx="2313803" cy="2348412"/>
          </a:xfrm>
        </p:grpSpPr>
        <p:sp>
          <p:nvSpPr>
            <p:cNvPr id="89" name="Google Shape;89;p16"/>
            <p:cNvSpPr/>
            <p:nvPr/>
          </p:nvSpPr>
          <p:spPr>
            <a:xfrm>
              <a:off x="2437281" y="3080265"/>
              <a:ext cx="15345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1657977" y="3511261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User clicks phishing link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2068480" y="2106649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11:46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a.m.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2" name="Google Shape;92;p16"/>
            <p:cNvGrpSpPr/>
            <p:nvPr/>
          </p:nvGrpSpPr>
          <p:grpSpPr>
            <a:xfrm rot="10800000">
              <a:off x="2395183" y="3080258"/>
              <a:ext cx="92400" cy="411825"/>
              <a:chOff x="2070100" y="2563700"/>
              <a:chExt cx="92400" cy="411825"/>
            </a:xfrm>
          </p:grpSpPr>
          <p:cxnSp>
            <p:nvCxnSpPr>
              <p:cNvPr id="93" name="Google Shape;93;p1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4" name="Google Shape;94;p1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" name="Google Shape;95;p16"/>
          <p:cNvGrpSpPr/>
          <p:nvPr/>
        </p:nvGrpSpPr>
        <p:grpSpPr>
          <a:xfrm>
            <a:off x="3118525" y="2005099"/>
            <a:ext cx="2159168" cy="1277537"/>
            <a:chOff x="3347110" y="2309906"/>
            <a:chExt cx="2159168" cy="1277537"/>
          </a:xfrm>
        </p:grpSpPr>
        <p:sp>
          <p:nvSpPr>
            <p:cNvPr id="96" name="Google Shape;96;p16"/>
            <p:cNvSpPr/>
            <p:nvPr/>
          </p:nvSpPr>
          <p:spPr>
            <a:xfrm>
              <a:off x="3971778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6"/>
            <p:cNvGrpSpPr/>
            <p:nvPr/>
          </p:nvGrpSpPr>
          <p:grpSpPr>
            <a:xfrm>
              <a:off x="3924544" y="2800855"/>
              <a:ext cx="92400" cy="411825"/>
              <a:chOff x="845575" y="2563700"/>
              <a:chExt cx="92400" cy="411825"/>
            </a:xfrm>
          </p:grpSpPr>
          <p:cxnSp>
            <p:nvCxnSpPr>
              <p:cNvPr id="98" name="Google Shape;98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9" name="Google Shape;99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" name="Google Shape;100;p16"/>
            <p:cNvSpPr txBox="1"/>
            <p:nvPr/>
          </p:nvSpPr>
          <p:spPr>
            <a:xfrm>
              <a:off x="3642907" y="3216043"/>
              <a:ext cx="692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11:47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a.m.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3347110" y="2309906"/>
              <a:ext cx="1781700" cy="80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User submits credentials to </a:t>
              </a:r>
              <a:b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phishing link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4532248" y="2218187"/>
            <a:ext cx="2279928" cy="1913524"/>
            <a:chOff x="4760848" y="2522987"/>
            <a:chExt cx="2279928" cy="1913524"/>
          </a:xfrm>
        </p:grpSpPr>
        <p:sp>
          <p:nvSpPr>
            <p:cNvPr id="103" name="Google Shape;103;p16"/>
            <p:cNvSpPr/>
            <p:nvPr/>
          </p:nvSpPr>
          <p:spPr>
            <a:xfrm>
              <a:off x="5506276" y="3080265"/>
              <a:ext cx="15345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16"/>
            <p:cNvGrpSpPr/>
            <p:nvPr/>
          </p:nvGrpSpPr>
          <p:grpSpPr>
            <a:xfrm rot="10800000">
              <a:off x="5455515" y="3080258"/>
              <a:ext cx="92400" cy="411825"/>
              <a:chOff x="2070100" y="2563700"/>
              <a:chExt cx="92400" cy="411825"/>
            </a:xfrm>
          </p:grpSpPr>
          <p:cxnSp>
            <p:nvCxnSpPr>
              <p:cNvPr id="105" name="Google Shape;105;p1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6" name="Google Shape;106;p1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" name="Google Shape;107;p16"/>
            <p:cNvSpPr txBox="1"/>
            <p:nvPr/>
          </p:nvSpPr>
          <p:spPr>
            <a:xfrm>
              <a:off x="5128814" y="2522987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11:48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a.m.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760848" y="3492711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Unusual login detected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6187549" y="1943000"/>
            <a:ext cx="2730334" cy="1339643"/>
            <a:chOff x="6416149" y="2247800"/>
            <a:chExt cx="2730334" cy="1339643"/>
          </a:xfrm>
        </p:grpSpPr>
        <p:sp>
          <p:nvSpPr>
            <p:cNvPr id="110" name="Google Shape;110;p16"/>
            <p:cNvSpPr/>
            <p:nvPr/>
          </p:nvSpPr>
          <p:spPr>
            <a:xfrm>
              <a:off x="7040783" y="3080265"/>
              <a:ext cx="21057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" name="Google Shape;111;p16"/>
            <p:cNvGrpSpPr/>
            <p:nvPr/>
          </p:nvGrpSpPr>
          <p:grpSpPr>
            <a:xfrm>
              <a:off x="6994658" y="2800855"/>
              <a:ext cx="92400" cy="411825"/>
              <a:chOff x="845575" y="2563700"/>
              <a:chExt cx="92400" cy="411825"/>
            </a:xfrm>
          </p:grpSpPr>
          <p:cxnSp>
            <p:nvCxnSpPr>
              <p:cNvPr id="112" name="Google Shape;112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" name="Google Shape;113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" name="Google Shape;114;p16"/>
            <p:cNvSpPr txBox="1"/>
            <p:nvPr/>
          </p:nvSpPr>
          <p:spPr>
            <a:xfrm>
              <a:off x="6671021" y="3216043"/>
              <a:ext cx="745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11:49 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a.m.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6416149" y="2247800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Suspicious activity identified on 4 applications</a:t>
              </a:r>
              <a:endPara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" name="Google Shape;116;p16"/>
          <p:cNvSpPr txBox="1"/>
          <p:nvPr/>
        </p:nvSpPr>
        <p:spPr>
          <a:xfrm>
            <a:off x="311700" y="307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 timeline of events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