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66" r:id="rId4"/>
    <p:sldId id="261" r:id="rId5"/>
    <p:sldId id="263" r:id="rId6"/>
    <p:sldId id="264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25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BDC89-B132-734A-A95D-6CC41CDCD41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62EAB-DAC6-C842-9BEB-4617BBA6A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1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62EAB-DAC6-C842-9BEB-4617BBA6A8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B177-8AF6-4047-AEE9-CD19083C9FF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1F78-3ECC-A647-8EE9-D82CCC5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9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B177-8AF6-4047-AEE9-CD19083C9FF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1F78-3ECC-A647-8EE9-D82CCC5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9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B177-8AF6-4047-AEE9-CD19083C9FF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1F78-3ECC-A647-8EE9-D82CCC5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B177-8AF6-4047-AEE9-CD19083C9FF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1F78-3ECC-A647-8EE9-D82CCC5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8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B177-8AF6-4047-AEE9-CD19083C9FF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1F78-3ECC-A647-8EE9-D82CCC5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B177-8AF6-4047-AEE9-CD19083C9FF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1F78-3ECC-A647-8EE9-D82CCC5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B177-8AF6-4047-AEE9-CD19083C9FF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1F78-3ECC-A647-8EE9-D82CCC5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6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B177-8AF6-4047-AEE9-CD19083C9FF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1F78-3ECC-A647-8EE9-D82CCC5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1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B177-8AF6-4047-AEE9-CD19083C9FF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1F78-3ECC-A647-8EE9-D82CCC5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1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B177-8AF6-4047-AEE9-CD19083C9FF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1F78-3ECC-A647-8EE9-D82CCC5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B177-8AF6-4047-AEE9-CD19083C9FF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1F78-3ECC-A647-8EE9-D82CCC5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2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CB177-8AF6-4047-AEE9-CD19083C9FF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71F78-3ECC-A647-8EE9-D82CCC5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3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han_Academ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C182F-E9A0-4A4C-886A-2B80DC183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/>
              <a:t>SAT/ACT </a:t>
            </a:r>
            <a:br>
              <a:rPr lang="en-US" dirty="0"/>
            </a:br>
            <a:r>
              <a:rPr lang="en-US" dirty="0"/>
              <a:t>Data Analysis</a:t>
            </a:r>
            <a:br>
              <a:rPr lang="en-US" dirty="0"/>
            </a:br>
            <a:r>
              <a:rPr lang="en-US" dirty="0"/>
              <a:t>2017/2018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3FCCC-2250-F94B-AE53-6DE55EFE3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Findings &amp; Recommendations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5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02D7-6C22-BD4F-9CD1-EFCA36A7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6147-91AF-7741-BE8D-D29EC167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SAT and ACT are used as standardized testing for high school seniors to gain college admissions</a:t>
            </a:r>
          </a:p>
          <a:p>
            <a:r>
              <a:rPr lang="en-US" dirty="0"/>
              <a:t>Different states have different policies on test taking</a:t>
            </a:r>
          </a:p>
          <a:p>
            <a:r>
              <a:rPr lang="en-US" dirty="0"/>
              <a:t>Required SAT </a:t>
            </a:r>
          </a:p>
          <a:p>
            <a:r>
              <a:rPr lang="en-US" dirty="0"/>
              <a:t>Required ACT</a:t>
            </a:r>
          </a:p>
          <a:p>
            <a:r>
              <a:rPr lang="en-US" dirty="0"/>
              <a:t>Required Either</a:t>
            </a:r>
          </a:p>
          <a:p>
            <a:r>
              <a:rPr lang="en-US" dirty="0"/>
              <a:t>Optional</a:t>
            </a:r>
          </a:p>
          <a:p>
            <a:r>
              <a:rPr lang="en-US" dirty="0"/>
              <a:t>Some states offer Free Exam to all test takers</a:t>
            </a:r>
          </a:p>
        </p:txBody>
      </p:sp>
    </p:spTree>
    <p:extLst>
      <p:ext uri="{BB962C8B-B14F-4D97-AF65-F5344CB8AC3E}">
        <p14:creationId xmlns:p14="http://schemas.microsoft.com/office/powerpoint/2010/main" val="777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7983-9BF3-354C-9CEF-400A1411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B0427-801E-B145-8508-9D1293B5C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9" y="255954"/>
            <a:ext cx="11564469" cy="605971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BC43EF-0A79-8E42-BFCE-A4B0E89A5E8B}"/>
              </a:ext>
            </a:extLst>
          </p:cNvPr>
          <p:cNvSpPr/>
          <p:nvPr/>
        </p:nvSpPr>
        <p:spPr>
          <a:xfrm>
            <a:off x="9430871" y="3555328"/>
            <a:ext cx="2761129" cy="94495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8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2478-82D8-A84B-B406-E09698D1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67E6-8A6D-C440-AD3F-65FF1605B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new format for the SAT was released in March 2016. With the given data on the performance of SAT/ACT in year 2017/18, analyse and </a:t>
            </a:r>
            <a:r>
              <a:rPr lang="en-SG" u="sng" dirty="0"/>
              <a:t>identify key factors </a:t>
            </a:r>
            <a:r>
              <a:rPr lang="en-SG" dirty="0"/>
              <a:t>that affect SAT participation and make recommendations on </a:t>
            </a:r>
            <a:r>
              <a:rPr lang="en-SG" u="sng" dirty="0"/>
              <a:t>how participation rates can be improved </a:t>
            </a:r>
            <a:r>
              <a:rPr lang="en-SG" dirty="0"/>
              <a:t>in a state with low participation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2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33C7-783B-8045-9030-4A4E744E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48659"/>
            <a:ext cx="10515600" cy="1325563"/>
          </a:xfrm>
        </p:spPr>
        <p:txBody>
          <a:bodyPr/>
          <a:lstStyle/>
          <a:p>
            <a:r>
              <a:rPr lang="en-US" dirty="0"/>
              <a:t>SAT Participation Rate (2017 vs 2018)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F413F-F971-9248-9509-D05E4E8B6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172" y="1201448"/>
            <a:ext cx="7160713" cy="5196080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C672A5C-AC55-AF4D-8F9C-07D8B9632B81}"/>
              </a:ext>
            </a:extLst>
          </p:cNvPr>
          <p:cNvSpPr/>
          <p:nvPr/>
        </p:nvSpPr>
        <p:spPr>
          <a:xfrm>
            <a:off x="1083174" y="5486642"/>
            <a:ext cx="6729413" cy="66728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C62A8DD-9F28-F441-A256-3A9CF8B4E045}"/>
              </a:ext>
            </a:extLst>
          </p:cNvPr>
          <p:cNvSpPr/>
          <p:nvPr/>
        </p:nvSpPr>
        <p:spPr>
          <a:xfrm>
            <a:off x="1083174" y="4159624"/>
            <a:ext cx="6729413" cy="63167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BD42CA-317F-0744-A248-3EAE9AA9A159}"/>
              </a:ext>
            </a:extLst>
          </p:cNvPr>
          <p:cNvSpPr/>
          <p:nvPr/>
        </p:nvSpPr>
        <p:spPr>
          <a:xfrm>
            <a:off x="1083174" y="2192693"/>
            <a:ext cx="6729413" cy="60429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6CCC5-1746-9C4B-859F-513C23B74A03}"/>
              </a:ext>
            </a:extLst>
          </p:cNvPr>
          <p:cNvSpPr txBox="1"/>
          <p:nvPr/>
        </p:nvSpPr>
        <p:spPr>
          <a:xfrm>
            <a:off x="8037695" y="5486642"/>
            <a:ext cx="26894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 : </a:t>
            </a:r>
            <a:r>
              <a:rPr lang="en-US" dirty="0">
                <a:solidFill>
                  <a:srgbClr val="FF0000"/>
                </a:solidFill>
              </a:rPr>
              <a:t>11%</a:t>
            </a:r>
            <a:r>
              <a:rPr lang="en-US" dirty="0"/>
              <a:t> to </a:t>
            </a:r>
            <a:r>
              <a:rPr lang="en-US" sz="2800" dirty="0"/>
              <a:t>100%</a:t>
            </a:r>
          </a:p>
          <a:p>
            <a:r>
              <a:rPr lang="en-US" dirty="0"/>
              <a:t>ACT:  100% to 30%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2C40FB-D288-C747-B198-054960130B42}"/>
              </a:ext>
            </a:extLst>
          </p:cNvPr>
          <p:cNvSpPr txBox="1"/>
          <p:nvPr/>
        </p:nvSpPr>
        <p:spPr>
          <a:xfrm>
            <a:off x="8037696" y="4127034"/>
            <a:ext cx="26894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 : </a:t>
            </a:r>
            <a:r>
              <a:rPr lang="en-US" dirty="0">
                <a:solidFill>
                  <a:srgbClr val="FF0000"/>
                </a:solidFill>
              </a:rPr>
              <a:t>19%</a:t>
            </a:r>
            <a:r>
              <a:rPr lang="en-US" dirty="0"/>
              <a:t> to </a:t>
            </a:r>
            <a:r>
              <a:rPr lang="en-US" sz="2800" dirty="0"/>
              <a:t>99%</a:t>
            </a:r>
          </a:p>
          <a:p>
            <a:r>
              <a:rPr lang="en-US" dirty="0"/>
              <a:t>ACT:  93% to 43%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0546F-9D78-1C43-BE2B-B113C80C31DD}"/>
              </a:ext>
            </a:extLst>
          </p:cNvPr>
          <p:cNvSpPr txBox="1"/>
          <p:nvPr/>
        </p:nvSpPr>
        <p:spPr>
          <a:xfrm>
            <a:off x="8037696" y="2055540"/>
            <a:ext cx="20146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 : </a:t>
            </a:r>
            <a:r>
              <a:rPr lang="en-US" dirty="0">
                <a:solidFill>
                  <a:srgbClr val="FF0000"/>
                </a:solidFill>
              </a:rPr>
              <a:t>71%</a:t>
            </a:r>
            <a:r>
              <a:rPr lang="en-US" dirty="0"/>
              <a:t> to </a:t>
            </a:r>
            <a:r>
              <a:rPr lang="en-US" sz="2800" dirty="0"/>
              <a:t>97%</a:t>
            </a:r>
          </a:p>
          <a:p>
            <a:r>
              <a:rPr lang="en-US" dirty="0"/>
              <a:t>ACT:  21% to 15%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2A7CF-FE0A-C845-B1FF-283B31B50968}"/>
              </a:ext>
            </a:extLst>
          </p:cNvPr>
          <p:cNvSpPr txBox="1"/>
          <p:nvPr/>
        </p:nvSpPr>
        <p:spPr>
          <a:xfrm>
            <a:off x="10172700" y="2192693"/>
            <a:ext cx="1877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policy change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310AE9-8354-8E4C-8F56-9152DF99E1CB}"/>
              </a:ext>
            </a:extLst>
          </p:cNvPr>
          <p:cNvSpPr txBox="1"/>
          <p:nvPr/>
        </p:nvSpPr>
        <p:spPr>
          <a:xfrm>
            <a:off x="10172700" y="3071695"/>
            <a:ext cx="138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 is free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A04063-786D-7548-ACA1-13292917F6AD}"/>
              </a:ext>
            </a:extLst>
          </p:cNvPr>
          <p:cNvSpPr txBox="1"/>
          <p:nvPr/>
        </p:nvSpPr>
        <p:spPr>
          <a:xfrm>
            <a:off x="10172700" y="3686058"/>
            <a:ext cx="16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 School Day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68EEEE5-C61F-0949-8A63-67D381A68168}"/>
              </a:ext>
            </a:extLst>
          </p:cNvPr>
          <p:cNvSpPr/>
          <p:nvPr/>
        </p:nvSpPr>
        <p:spPr>
          <a:xfrm>
            <a:off x="10052363" y="2087499"/>
            <a:ext cx="1877785" cy="21040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0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3" grpId="0"/>
      <p:bldP spid="14" grpId="0"/>
      <p:bldP spid="1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23F1-C63E-B54F-8DE8-2D6BAB40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50" y="-16328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Colorado / Illinois/ Rhode Island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F13AC09-86AE-E94E-8CBA-E5967E91D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765" y="5412921"/>
            <a:ext cx="8432800" cy="14097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73D2B7-977E-A444-BEEE-19B183DB9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698500"/>
            <a:ext cx="12103100" cy="46355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B36E1-A4C4-EA4B-96AA-6DD38F756162}"/>
              </a:ext>
            </a:extLst>
          </p:cNvPr>
          <p:cNvCxnSpPr>
            <a:cxnSpLocks/>
          </p:cNvCxnSpPr>
          <p:nvPr/>
        </p:nvCxnSpPr>
        <p:spPr>
          <a:xfrm>
            <a:off x="9893565" y="5829300"/>
            <a:ext cx="0" cy="816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5D0472-6453-BA48-95D6-8000E09C0D8C}"/>
              </a:ext>
            </a:extLst>
          </p:cNvPr>
          <p:cNvCxnSpPr>
            <a:cxnSpLocks/>
          </p:cNvCxnSpPr>
          <p:nvPr/>
        </p:nvCxnSpPr>
        <p:spPr>
          <a:xfrm>
            <a:off x="7498976" y="5829300"/>
            <a:ext cx="0" cy="816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F561A8-73A9-B048-AD29-D2013E8894AB}"/>
              </a:ext>
            </a:extLst>
          </p:cNvPr>
          <p:cNvCxnSpPr>
            <a:cxnSpLocks/>
          </p:cNvCxnSpPr>
          <p:nvPr/>
        </p:nvCxnSpPr>
        <p:spPr>
          <a:xfrm>
            <a:off x="5022476" y="5829300"/>
            <a:ext cx="0" cy="816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68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8D85-1AD7-344E-91F3-EEB395F6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-1725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SAT Participation vs Total Score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A25497-0475-0B44-8851-10960802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63" y="1005114"/>
            <a:ext cx="8649607" cy="5560621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059FBCB-6AE1-C44D-AD25-CC19DCC231CD}"/>
              </a:ext>
            </a:extLst>
          </p:cNvPr>
          <p:cNvSpPr/>
          <p:nvPr/>
        </p:nvSpPr>
        <p:spPr>
          <a:xfrm rot="5400000">
            <a:off x="5286147" y="1021215"/>
            <a:ext cx="633638" cy="864960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C427C7-F81C-C944-89B9-4930A0CDB8D8}"/>
              </a:ext>
            </a:extLst>
          </p:cNvPr>
          <p:cNvSpPr/>
          <p:nvPr/>
        </p:nvSpPr>
        <p:spPr>
          <a:xfrm>
            <a:off x="2754085" y="1684346"/>
            <a:ext cx="4283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Highest Score: Minnesota (SAT Score: 1298) </a:t>
            </a:r>
          </a:p>
          <a:p>
            <a:r>
              <a:rPr lang="en-SG" b="1" dirty="0"/>
              <a:t>(SAT Participation: 4%)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38C38-6B85-0C4C-B13E-4F5EC8F5F53B}"/>
              </a:ext>
            </a:extLst>
          </p:cNvPr>
          <p:cNvSpPr txBox="1"/>
          <p:nvPr/>
        </p:nvSpPr>
        <p:spPr>
          <a:xfrm>
            <a:off x="10052956" y="3079774"/>
            <a:ext cx="187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participation rate but lower total score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E4C79AD-3D89-6D4D-AA92-0C8F2C8104B8}"/>
              </a:ext>
            </a:extLst>
          </p:cNvPr>
          <p:cNvSpPr/>
          <p:nvPr/>
        </p:nvSpPr>
        <p:spPr>
          <a:xfrm>
            <a:off x="9927770" y="2733382"/>
            <a:ext cx="1877785" cy="21040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7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2F47-7890-154D-BFEF-73AA2F03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D567-97C3-8746-86F7-350120C26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Mandating the completion of the SAT for all high school students</a:t>
            </a:r>
          </a:p>
          <a:p>
            <a:r>
              <a:rPr lang="en-SG" dirty="0"/>
              <a:t>Covering all of part of the exam fees</a:t>
            </a:r>
          </a:p>
          <a:p>
            <a:r>
              <a:rPr lang="en-SG" dirty="0"/>
              <a:t>Offering the SAT during regular school hours to make student participation as convenient as possible</a:t>
            </a:r>
          </a:p>
          <a:p>
            <a:pPr marL="0" indent="0">
              <a:buNone/>
            </a:pPr>
            <a:r>
              <a:rPr lang="en-SG" sz="4800" dirty="0"/>
              <a:t>			</a:t>
            </a:r>
            <a:r>
              <a:rPr lang="en-SG" sz="4800" dirty="0">
                <a:solidFill>
                  <a:srgbClr val="FF0000"/>
                </a:solidFill>
              </a:rPr>
              <a:t>AND</a:t>
            </a:r>
          </a:p>
          <a:p>
            <a:r>
              <a:rPr lang="en-SG" dirty="0"/>
              <a:t>Offering free test preparation program. </a:t>
            </a:r>
            <a:r>
              <a:rPr lang="en-SG" dirty="0" err="1"/>
              <a:t>eg</a:t>
            </a:r>
            <a:r>
              <a:rPr lang="en-SG" dirty="0"/>
              <a:t> have access to the Official SAT Online Course,  </a:t>
            </a:r>
            <a:r>
              <a:rPr lang="en-SG" dirty="0">
                <a:hlinkClick r:id="rId2" tooltip="Khan Academy"/>
              </a:rPr>
              <a:t>Khan Academy</a:t>
            </a:r>
            <a:r>
              <a:rPr lang="en-SG" dirty="0"/>
              <a:t>’s free online practice problems and instructional videos. </a:t>
            </a:r>
          </a:p>
          <a:p>
            <a:r>
              <a:rPr lang="en-SG" dirty="0">
                <a:solidFill>
                  <a:srgbClr val="0070C0"/>
                </a:solidFill>
              </a:rPr>
              <a:t>Provide additional academic support for students who may need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278</Words>
  <Application>Microsoft Macintosh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SAT/ACT  Data Analysis 2017/2018</vt:lpstr>
      <vt:lpstr>Background</vt:lpstr>
      <vt:lpstr>PowerPoint Presentation</vt:lpstr>
      <vt:lpstr>Problem Statement</vt:lpstr>
      <vt:lpstr>SAT Participation Rate (2017 vs 2018)</vt:lpstr>
      <vt:lpstr>Colorado / Illinois/ Rhode Island</vt:lpstr>
      <vt:lpstr>SAT Participation vs Total Score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Benjamin</dc:creator>
  <cp:lastModifiedBy>Yeo Benjamin</cp:lastModifiedBy>
  <cp:revision>34</cp:revision>
  <dcterms:created xsi:type="dcterms:W3CDTF">2019-09-26T06:44:01Z</dcterms:created>
  <dcterms:modified xsi:type="dcterms:W3CDTF">2019-12-13T07:28:26Z</dcterms:modified>
</cp:coreProperties>
</file>