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68" r:id="rId4"/>
    <p:sldId id="265" r:id="rId5"/>
    <p:sldId id="261" r:id="rId6"/>
    <p:sldId id="267" r:id="rId7"/>
    <p:sldId id="266" r:id="rId8"/>
    <p:sldId id="269" r:id="rId9"/>
    <p:sldId id="264" r:id="rId10"/>
    <p:sldId id="270" r:id="rId11"/>
    <p:sldId id="27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/>
    <p:restoredTop sz="94669"/>
  </p:normalViewPr>
  <p:slideViewPr>
    <p:cSldViewPr snapToGrid="0" snapToObjects="1">
      <p:cViewPr varScale="1">
        <p:scale>
          <a:sx n="73" d="100"/>
          <a:sy n="73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8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3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7499-F8FB-6F4B-AEF5-507CAE2B812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856F-7972-B547-8896-BD7F102B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feature-selection-python" TargetMode="External"/><Relationship Id="rId2" Type="http://schemas.openxmlformats.org/officeDocument/2006/relationships/hyperlink" Target="https://datascienceplus.com/lasso-regression-in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feature-selection-pyth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B161D-A10E-7A4F-997D-A5C605374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AMES 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0F78-0709-F346-881C-2ECC64668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560D1928-FDB2-4D93-AA27-989E20A45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5671-0CB4-E84D-AB0E-AC9EC59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3 (Add interaction term </a:t>
            </a:r>
            <a:r>
              <a:rPr lang="en-US" dirty="0" err="1"/>
              <a:t>total_score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0756B-D812-6243-B699-675477932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039" y="1480922"/>
            <a:ext cx="7469801" cy="520368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127B85-C3B8-ED44-B1BA-98A3B78D2758}"/>
              </a:ext>
            </a:extLst>
          </p:cNvPr>
          <p:cNvSpPr/>
          <p:nvPr/>
        </p:nvSpPr>
        <p:spPr>
          <a:xfrm>
            <a:off x="1174369" y="1855607"/>
            <a:ext cx="1440168" cy="329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CF943-51BA-D44B-BFB1-3D86194F5422}"/>
              </a:ext>
            </a:extLst>
          </p:cNvPr>
          <p:cNvSpPr/>
          <p:nvPr/>
        </p:nvSpPr>
        <p:spPr>
          <a:xfrm>
            <a:off x="1516039" y="4837472"/>
            <a:ext cx="1098497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CC6F8-A548-E745-9506-7B0868299917}"/>
              </a:ext>
            </a:extLst>
          </p:cNvPr>
          <p:cNvSpPr/>
          <p:nvPr/>
        </p:nvSpPr>
        <p:spPr>
          <a:xfrm>
            <a:off x="1516039" y="3857804"/>
            <a:ext cx="1098497" cy="329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9C91B9AB-89A3-A442-AF30-E946DAE7C21C}"/>
              </a:ext>
            </a:extLst>
          </p:cNvPr>
          <p:cNvSpPr/>
          <p:nvPr/>
        </p:nvSpPr>
        <p:spPr>
          <a:xfrm>
            <a:off x="1174368" y="4064429"/>
            <a:ext cx="341671" cy="17575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FEEB0E79-6450-D447-B54D-B6ADE58BF1E1}"/>
              </a:ext>
            </a:extLst>
          </p:cNvPr>
          <p:cNvSpPr/>
          <p:nvPr/>
        </p:nvSpPr>
        <p:spPr>
          <a:xfrm>
            <a:off x="806300" y="2064774"/>
            <a:ext cx="341671" cy="285147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D4FB-4231-AE45-84F1-4576A192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RMSE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A1F6DD-4AC5-AE48-9069-ED6C24ED5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20569"/>
              </p:ext>
            </p:extLst>
          </p:nvPr>
        </p:nvGraphicFramePr>
        <p:xfrm>
          <a:off x="358877" y="1558411"/>
          <a:ext cx="11474245" cy="326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090">
                  <a:extLst>
                    <a:ext uri="{9D8B030D-6E8A-4147-A177-3AD203B41FA5}">
                      <a16:colId xmlns:a16="http://schemas.microsoft.com/office/drawing/2014/main" val="14507457"/>
                    </a:ext>
                  </a:extLst>
                </a:gridCol>
                <a:gridCol w="1629485">
                  <a:extLst>
                    <a:ext uri="{9D8B030D-6E8A-4147-A177-3AD203B41FA5}">
                      <a16:colId xmlns:a16="http://schemas.microsoft.com/office/drawing/2014/main" val="2619693432"/>
                    </a:ext>
                  </a:extLst>
                </a:gridCol>
                <a:gridCol w="2416882">
                  <a:extLst>
                    <a:ext uri="{9D8B030D-6E8A-4147-A177-3AD203B41FA5}">
                      <a16:colId xmlns:a16="http://schemas.microsoft.com/office/drawing/2014/main" val="341587370"/>
                    </a:ext>
                  </a:extLst>
                </a:gridCol>
                <a:gridCol w="1818500">
                  <a:extLst>
                    <a:ext uri="{9D8B030D-6E8A-4147-A177-3AD203B41FA5}">
                      <a16:colId xmlns:a16="http://schemas.microsoft.com/office/drawing/2014/main" val="925121540"/>
                    </a:ext>
                  </a:extLst>
                </a:gridCol>
                <a:gridCol w="2269101">
                  <a:extLst>
                    <a:ext uri="{9D8B030D-6E8A-4147-A177-3AD203B41FA5}">
                      <a16:colId xmlns:a16="http://schemas.microsoft.com/office/drawing/2014/main" val="2784961150"/>
                    </a:ext>
                  </a:extLst>
                </a:gridCol>
                <a:gridCol w="1880187">
                  <a:extLst>
                    <a:ext uri="{9D8B030D-6E8A-4147-A177-3AD203B41FA5}">
                      <a16:colId xmlns:a16="http://schemas.microsoft.com/office/drawing/2014/main" val="4218407995"/>
                    </a:ext>
                  </a:extLst>
                </a:gridCol>
              </a:tblGrid>
              <a:tr h="690716">
                <a:tc>
                  <a:txBody>
                    <a:bodyPr/>
                    <a:lstStyle/>
                    <a:p>
                      <a:r>
                        <a:rPr lang="en-US" sz="3600" dirty="0"/>
                        <a:t>Round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KAGGLE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KAGGLE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20600"/>
                  </a:ext>
                </a:extLst>
              </a:tr>
              <a:tr h="690716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29739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29704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29589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33650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35593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8578"/>
                  </a:ext>
                </a:extLst>
              </a:tr>
              <a:tr h="690716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29686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29675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29557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31668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34034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48634"/>
                  </a:ext>
                </a:extLst>
              </a:tr>
              <a:tr h="690716"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>
                          <a:solidFill>
                            <a:srgbClr val="FF0000"/>
                          </a:solidFill>
                        </a:rPr>
                        <a:t>26926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>
                          <a:solidFill>
                            <a:srgbClr val="FF0000"/>
                          </a:solidFill>
                        </a:rPr>
                        <a:t>26913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>
                          <a:solidFill>
                            <a:srgbClr val="FF0000"/>
                          </a:solidFill>
                        </a:rPr>
                        <a:t>26934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>
                          <a:solidFill>
                            <a:srgbClr val="FF0000"/>
                          </a:solidFill>
                        </a:rPr>
                        <a:t>31355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>
                          <a:solidFill>
                            <a:srgbClr val="FF0000"/>
                          </a:solidFill>
                        </a:rPr>
                        <a:t>33857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403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CA6F50-E8E7-E245-A1E6-267B2E342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30166"/>
              </p:ext>
            </p:extLst>
          </p:nvPr>
        </p:nvGraphicFramePr>
        <p:xfrm>
          <a:off x="358877" y="5152105"/>
          <a:ext cx="52455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1">
                  <a:extLst>
                    <a:ext uri="{9D8B030D-6E8A-4147-A177-3AD203B41FA5}">
                      <a16:colId xmlns:a16="http://schemas.microsoft.com/office/drawing/2014/main" val="3547826789"/>
                    </a:ext>
                  </a:extLst>
                </a:gridCol>
                <a:gridCol w="4430129">
                  <a:extLst>
                    <a:ext uri="{9D8B030D-6E8A-4147-A177-3AD203B41FA5}">
                      <a16:colId xmlns:a16="http://schemas.microsoft.com/office/drawing/2014/main" val="234240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1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14 features based on </a:t>
                      </a:r>
                      <a:r>
                        <a:rPr lang="en-US" dirty="0" err="1"/>
                        <a:t>corr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9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8 selected by LASSO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8 + 1 interaction term </a:t>
                      </a:r>
                      <a:r>
                        <a:rPr lang="en-US" dirty="0" err="1"/>
                        <a:t>total_score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9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F624-F80E-2742-9799-33DE7B6B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7C8F-AD8C-644A-8DCB-6883A781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https://datascienceplus.com/lasso-regression-in-python/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3"/>
              </a:rPr>
              <a:t>https://www.datacamp.com/community/tutorials/feature-selection-python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7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1EE2-43D4-C34E-9B74-05AE2391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36C0-E77E-CF4D-8681-7D46B1B2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the well known Ames housing data to create a regression model that predicts the price of houses in Ames, 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32AE-10F3-334D-ACC5-192AFCA4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E95B-868C-DD4F-A484-AFBE9B4A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81 features describing 1,460 homes sold between 2006 and 2010.</a:t>
            </a:r>
          </a:p>
          <a:p>
            <a:r>
              <a:rPr lang="en-SG" dirty="0"/>
              <a:t>Example:</a:t>
            </a:r>
          </a:p>
          <a:p>
            <a:r>
              <a:rPr lang="en-SG" dirty="0"/>
              <a:t>Square footage: Living Area..</a:t>
            </a:r>
          </a:p>
          <a:p>
            <a:r>
              <a:rPr lang="en-SG" dirty="0"/>
              <a:t>Time:  Year Built..</a:t>
            </a:r>
          </a:p>
          <a:p>
            <a:r>
              <a:rPr lang="en-SG" dirty="0"/>
              <a:t>Room and </a:t>
            </a:r>
            <a:r>
              <a:rPr lang="en-SG" dirty="0" err="1"/>
              <a:t>amenties</a:t>
            </a:r>
            <a:r>
              <a:rPr lang="en-SG" dirty="0"/>
              <a:t>: Bathroom..</a:t>
            </a:r>
          </a:p>
          <a:p>
            <a:r>
              <a:rPr lang="en-SG" dirty="0"/>
              <a:t>Condition and quality: rated from 1–10.</a:t>
            </a:r>
          </a:p>
          <a:p>
            <a:r>
              <a:rPr lang="en-SG" dirty="0" err="1"/>
              <a:t>Neighourhood</a:t>
            </a:r>
            <a:r>
              <a:rPr lang="en-SG" dirty="0"/>
              <a:t>, Roof Type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4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3D5-40E1-AE45-9DD1-9F7C94EF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9125-AED3-8F47-995B-8E24B01F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78"/>
            <a:ext cx="10515600" cy="4351338"/>
          </a:xfrm>
        </p:spPr>
        <p:txBody>
          <a:bodyPr/>
          <a:lstStyle/>
          <a:p>
            <a:r>
              <a:rPr lang="en-US" dirty="0"/>
              <a:t>Impute missing values (with 0, ‘NA’, …)</a:t>
            </a:r>
          </a:p>
          <a:p>
            <a:r>
              <a:rPr lang="en-US" dirty="0"/>
              <a:t>Map categorical variables to discrete values (nominal)</a:t>
            </a:r>
          </a:p>
          <a:p>
            <a:r>
              <a:rPr lang="en-US" dirty="0"/>
              <a:t>Handle outliers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6E18F-99E0-D44A-AA6A-835531FD23E3}"/>
              </a:ext>
            </a:extLst>
          </p:cNvPr>
          <p:cNvSpPr/>
          <p:nvPr/>
        </p:nvSpPr>
        <p:spPr>
          <a:xfrm>
            <a:off x="838200" y="2932279"/>
            <a:ext cx="961840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#Columns with large no. of missing values: Pool QC, </a:t>
            </a:r>
            <a:r>
              <a:rPr lang="en-US" dirty="0" err="1"/>
              <a:t>Misc</a:t>
            </a:r>
            <a:r>
              <a:rPr lang="en-US" dirty="0"/>
              <a:t> Feature, Alley, Fence, Fireplace Qu</a:t>
            </a:r>
          </a:p>
          <a:p>
            <a:r>
              <a:rPr lang="en-US" dirty="0"/>
              <a:t>#These are data missing at random for houses without these facilities.</a:t>
            </a:r>
          </a:p>
          <a:p>
            <a:r>
              <a:rPr lang="en-US" dirty="0"/>
              <a:t>#Let's filled them with NA</a:t>
            </a:r>
          </a:p>
          <a:p>
            <a:r>
              <a:rPr lang="en-US" dirty="0" err="1"/>
              <a:t>na_list</a:t>
            </a:r>
            <a:r>
              <a:rPr lang="en-US" dirty="0"/>
              <a:t> = ['Pool QC', '</a:t>
            </a:r>
            <a:r>
              <a:rPr lang="en-US" dirty="0" err="1"/>
              <a:t>Misc</a:t>
            </a:r>
            <a:r>
              <a:rPr lang="en-US" dirty="0"/>
              <a:t> Feature', 'Alley', '</a:t>
            </a:r>
            <a:r>
              <a:rPr lang="en-US" dirty="0" err="1"/>
              <a:t>Fence','Fireplace</a:t>
            </a:r>
            <a:r>
              <a:rPr lang="en-US" dirty="0"/>
              <a:t> Qu']</a:t>
            </a:r>
          </a:p>
          <a:p>
            <a:r>
              <a:rPr lang="en-US" dirty="0" err="1"/>
              <a:t>train_clean</a:t>
            </a:r>
            <a:r>
              <a:rPr lang="en-US" dirty="0"/>
              <a:t>[</a:t>
            </a:r>
            <a:r>
              <a:rPr lang="en-US" dirty="0" err="1"/>
              <a:t>na_list</a:t>
            </a:r>
            <a:r>
              <a:rPr lang="en-US" dirty="0"/>
              <a:t>] = </a:t>
            </a:r>
            <a:r>
              <a:rPr lang="en-US" dirty="0" err="1"/>
              <a:t>train_clean</a:t>
            </a:r>
            <a:r>
              <a:rPr lang="en-US" dirty="0"/>
              <a:t>[</a:t>
            </a:r>
            <a:r>
              <a:rPr lang="en-US" dirty="0" err="1"/>
              <a:t>na_list</a:t>
            </a:r>
            <a:r>
              <a:rPr lang="en-US" dirty="0"/>
              <a:t>].</a:t>
            </a:r>
            <a:r>
              <a:rPr lang="en-US" dirty="0" err="1"/>
              <a:t>fillna</a:t>
            </a:r>
            <a:r>
              <a:rPr lang="en-US" dirty="0"/>
              <a:t>('NA')</a:t>
            </a:r>
          </a:p>
          <a:p>
            <a:r>
              <a:rPr lang="en-US" dirty="0" err="1"/>
              <a:t>test_clean</a:t>
            </a:r>
            <a:r>
              <a:rPr lang="en-US" dirty="0"/>
              <a:t>[</a:t>
            </a:r>
            <a:r>
              <a:rPr lang="en-US" dirty="0" err="1"/>
              <a:t>na_list</a:t>
            </a:r>
            <a:r>
              <a:rPr lang="en-US" dirty="0"/>
              <a:t>] = </a:t>
            </a:r>
            <a:r>
              <a:rPr lang="en-US" dirty="0" err="1"/>
              <a:t>test_clean</a:t>
            </a:r>
            <a:r>
              <a:rPr lang="en-US" dirty="0"/>
              <a:t>[</a:t>
            </a:r>
            <a:r>
              <a:rPr lang="en-US" dirty="0" err="1"/>
              <a:t>na_list</a:t>
            </a:r>
            <a:r>
              <a:rPr lang="en-US" dirty="0"/>
              <a:t>].</a:t>
            </a:r>
            <a:r>
              <a:rPr lang="en-US" dirty="0" err="1"/>
              <a:t>fillna</a:t>
            </a:r>
            <a:r>
              <a:rPr lang="en-US" dirty="0"/>
              <a:t>('NA')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DBA69-9CA1-3543-A48A-B73E4DA42075}"/>
              </a:ext>
            </a:extLst>
          </p:cNvPr>
          <p:cNvSpPr/>
          <p:nvPr/>
        </p:nvSpPr>
        <p:spPr>
          <a:xfrm>
            <a:off x="838200" y="4845253"/>
            <a:ext cx="1096419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#converting ordinal columns to numeric value</a:t>
            </a:r>
          </a:p>
          <a:p>
            <a:r>
              <a:rPr lang="en-US" dirty="0" err="1"/>
              <a:t>mapdict</a:t>
            </a:r>
            <a:r>
              <a:rPr lang="en-US" dirty="0"/>
              <a:t> = {'Ex': 5,'Gd': 4,'TA': 3, 'Fa': 2, 'Po': 1, 'NA':0}</a:t>
            </a:r>
          </a:p>
          <a:p>
            <a:r>
              <a:rPr lang="en-US" dirty="0"/>
              <a:t>cols = ['</a:t>
            </a:r>
            <a:r>
              <a:rPr lang="en-US" dirty="0" err="1"/>
              <a:t>Exter</a:t>
            </a:r>
            <a:r>
              <a:rPr lang="en-US" dirty="0"/>
              <a:t> Qual','</a:t>
            </a:r>
            <a:r>
              <a:rPr lang="en-US" dirty="0" err="1"/>
              <a:t>Exter</a:t>
            </a:r>
            <a:r>
              <a:rPr lang="en-US" dirty="0"/>
              <a:t> </a:t>
            </a:r>
            <a:r>
              <a:rPr lang="en-US" dirty="0" err="1"/>
              <a:t>Cond','Heating</a:t>
            </a:r>
            <a:r>
              <a:rPr lang="en-US" dirty="0"/>
              <a:t> QC','</a:t>
            </a:r>
            <a:r>
              <a:rPr lang="en-US" dirty="0" err="1"/>
              <a:t>Bsmt</a:t>
            </a:r>
            <a:r>
              <a:rPr lang="en-US" dirty="0"/>
              <a:t> Qual','</a:t>
            </a:r>
            <a:r>
              <a:rPr lang="en-US" dirty="0" err="1"/>
              <a:t>Bsmt</a:t>
            </a:r>
            <a:r>
              <a:rPr lang="en-US" dirty="0"/>
              <a:t> </a:t>
            </a:r>
            <a:r>
              <a:rPr lang="en-US" dirty="0" err="1"/>
              <a:t>Cond','Kitchen</a:t>
            </a:r>
            <a:r>
              <a:rPr lang="en-US" dirty="0"/>
              <a:t> </a:t>
            </a:r>
            <a:r>
              <a:rPr lang="en-US" dirty="0" err="1"/>
              <a:t>Qual','Garage</a:t>
            </a:r>
            <a:r>
              <a:rPr lang="en-US" dirty="0"/>
              <a:t> </a:t>
            </a:r>
            <a:r>
              <a:rPr lang="en-US" dirty="0" err="1"/>
              <a:t>Qual','Garage</a:t>
            </a:r>
            <a:r>
              <a:rPr lang="en-US" dirty="0"/>
              <a:t> Cond']</a:t>
            </a:r>
          </a:p>
          <a:p>
            <a:r>
              <a:rPr lang="en-US" dirty="0"/>
              <a:t>for c in cols:</a:t>
            </a:r>
          </a:p>
          <a:p>
            <a:r>
              <a:rPr lang="en-US" dirty="0"/>
              <a:t>    </a:t>
            </a:r>
            <a:r>
              <a:rPr lang="en-US" dirty="0" err="1"/>
              <a:t>map_ordinal_col</a:t>
            </a:r>
            <a:r>
              <a:rPr lang="en-US" dirty="0"/>
              <a:t>(</a:t>
            </a:r>
            <a:r>
              <a:rPr lang="en-US" dirty="0" err="1"/>
              <a:t>train_clean,c,mapdict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map_ordinal_col</a:t>
            </a:r>
            <a:r>
              <a:rPr lang="en-US" dirty="0"/>
              <a:t>(</a:t>
            </a:r>
            <a:r>
              <a:rPr lang="en-US" dirty="0" err="1"/>
              <a:t>test_clean,c,mapdict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73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54CF-01AF-A042-A88A-68DA9284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5948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B7F4-D9E4-1E41-AE66-93E70B48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5F56-4CC5-7B46-A3AE-0A3165FD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It enables the machine learning algorithm to train faster.</a:t>
            </a:r>
          </a:p>
          <a:p>
            <a:r>
              <a:rPr lang="en-SG" dirty="0"/>
              <a:t>It reduces the complexity of a model and makes it easier to interpret.</a:t>
            </a:r>
          </a:p>
          <a:p>
            <a:r>
              <a:rPr lang="en-SG" dirty="0"/>
              <a:t>It improves the accuracy of a model if the right subset is chosen.</a:t>
            </a:r>
          </a:p>
          <a:p>
            <a:r>
              <a:rPr lang="en-SG" dirty="0"/>
              <a:t>It reduces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0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16E3-33A1-1C46-952E-FCEE003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Approach (Filter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DD04-DC64-7A41-B019-1E961E76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Round 1 (14 Features)  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corr</a:t>
            </a:r>
            <a:r>
              <a:rPr lang="en-US" dirty="0"/>
              <a:t>() &gt; 0.5</a:t>
            </a:r>
          </a:p>
          <a:p>
            <a:pPr lvl="1"/>
            <a:r>
              <a:rPr lang="en-US" dirty="0"/>
              <a:t>Train and Evaluate using MLR, LASSO, RIDGE</a:t>
            </a:r>
          </a:p>
          <a:p>
            <a:pPr lvl="1"/>
            <a:r>
              <a:rPr lang="en-US" dirty="0"/>
              <a:t>Predict using RIDGE</a:t>
            </a:r>
          </a:p>
          <a:p>
            <a:r>
              <a:rPr lang="en-US" dirty="0"/>
              <a:t>Round 2 (Select Top 8 Features based on LASSO </a:t>
            </a:r>
            <a:r>
              <a:rPr lang="en-US" dirty="0" err="1"/>
              <a:t>Coef</a:t>
            </a:r>
            <a:r>
              <a:rPr lang="en-US" dirty="0"/>
              <a:t>)  </a:t>
            </a:r>
          </a:p>
          <a:p>
            <a:pPr lvl="1"/>
            <a:r>
              <a:rPr lang="en-US" dirty="0"/>
              <a:t>Train and Evaluate using MLR, LASSO, RIDGE</a:t>
            </a:r>
          </a:p>
          <a:p>
            <a:pPr lvl="1"/>
            <a:r>
              <a:rPr lang="en-US" dirty="0"/>
              <a:t>Predict using LASSO</a:t>
            </a:r>
          </a:p>
          <a:p>
            <a:r>
              <a:rPr lang="en-US" dirty="0"/>
              <a:t>Round 3 (Add interaction term : </a:t>
            </a:r>
            <a:r>
              <a:rPr lang="en-US" dirty="0" err="1"/>
              <a:t>total_score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Train and Evaluate using MLR, LASSO, RIDGE</a:t>
            </a:r>
          </a:p>
          <a:p>
            <a:pPr lvl="1"/>
            <a:r>
              <a:rPr lang="en-US" dirty="0"/>
              <a:t>Predict using LASSO</a:t>
            </a:r>
          </a:p>
          <a:p>
            <a:pPr lvl="1"/>
            <a:endParaRPr lang="en-SG" dirty="0">
              <a:hlinkClick r:id="rId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D4B0-D5DB-CE47-8CA6-D53FBAAE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1 (Top 14 features based on </a:t>
            </a:r>
            <a:r>
              <a:rPr lang="en-US" dirty="0" err="1"/>
              <a:t>corr</a:t>
            </a:r>
            <a:r>
              <a:rPr lang="en-US" dirty="0"/>
              <a:t>())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3EEA591-F8D0-0D4E-8B3B-1846EE61C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262" y="1257402"/>
            <a:ext cx="8027215" cy="5399601"/>
          </a:xfrm>
        </p:spPr>
      </p:pic>
    </p:spTree>
    <p:extLst>
      <p:ext uri="{BB962C8B-B14F-4D97-AF65-F5344CB8AC3E}">
        <p14:creationId xmlns:p14="http://schemas.microsoft.com/office/powerpoint/2010/main" val="293835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04EE-5B4B-C143-BF83-2577A3DE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9503" cy="1325563"/>
          </a:xfrm>
        </p:spPr>
        <p:txBody>
          <a:bodyPr/>
          <a:lstStyle/>
          <a:p>
            <a:r>
              <a:rPr lang="en-US" dirty="0"/>
              <a:t>Round 2 (Select 8 based on LASSO/RIDGE </a:t>
            </a:r>
            <a:r>
              <a:rPr lang="en-US" dirty="0" err="1"/>
              <a:t>Coef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66ECA-1122-804C-B09D-6821FF31F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146" y="1513707"/>
            <a:ext cx="6966372" cy="4802187"/>
          </a:xfrm>
        </p:spPr>
      </p:pic>
    </p:spTree>
    <p:extLst>
      <p:ext uri="{BB962C8B-B14F-4D97-AF65-F5344CB8AC3E}">
        <p14:creationId xmlns:p14="http://schemas.microsoft.com/office/powerpoint/2010/main" val="374351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531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AMES Housing Price Prediction</vt:lpstr>
      <vt:lpstr>Problem Statement</vt:lpstr>
      <vt:lpstr>Housing Variables</vt:lpstr>
      <vt:lpstr>Data Cleaning &amp; Pre-Processing</vt:lpstr>
      <vt:lpstr>Exploratory Data Analysis</vt:lpstr>
      <vt:lpstr>Feature Selection Goals</vt:lpstr>
      <vt:lpstr>Feature Selection Approach (Filter Method)</vt:lpstr>
      <vt:lpstr>Round 1 (Top 14 features based on corr())</vt:lpstr>
      <vt:lpstr>Round 2 (Select 8 based on LASSO/RIDGE Coef)</vt:lpstr>
      <vt:lpstr>Round 3 (Add interaction term total_score)</vt:lpstr>
      <vt:lpstr>Model RMSE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Price Prediction</dc:title>
  <dc:creator>Yeo Benjamin</dc:creator>
  <cp:lastModifiedBy>Yeo Benjamin</cp:lastModifiedBy>
  <cp:revision>2</cp:revision>
  <dcterms:created xsi:type="dcterms:W3CDTF">2019-10-10T16:50:45Z</dcterms:created>
  <dcterms:modified xsi:type="dcterms:W3CDTF">2019-10-10T16:55:59Z</dcterms:modified>
</cp:coreProperties>
</file>