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0" r:id="rId2"/>
    <p:sldId id="278" r:id="rId3"/>
    <p:sldId id="269" r:id="rId4"/>
    <p:sldId id="277" r:id="rId5"/>
    <p:sldId id="279" r:id="rId6"/>
    <p:sldId id="280" r:id="rId7"/>
    <p:sldId id="281" r:id="rId8"/>
    <p:sldId id="268" r:id="rId9"/>
    <p:sldId id="267" r:id="rId10"/>
    <p:sldId id="282" r:id="rId11"/>
    <p:sldId id="283" r:id="rId12"/>
    <p:sldId id="256" r:id="rId13"/>
    <p:sldId id="257" r:id="rId14"/>
    <p:sldId id="258" r:id="rId15"/>
    <p:sldId id="262" r:id="rId16"/>
    <p:sldId id="259" r:id="rId17"/>
    <p:sldId id="263" r:id="rId18"/>
    <p:sldId id="264" r:id="rId19"/>
    <p:sldId id="265" r:id="rId20"/>
    <p:sldId id="260" r:id="rId21"/>
    <p:sldId id="266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81" autoAdjust="0"/>
  </p:normalViewPr>
  <p:slideViewPr>
    <p:cSldViewPr snapToGrid="0">
      <p:cViewPr varScale="1">
        <p:scale>
          <a:sx n="89" d="100"/>
          <a:sy n="89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E127E-E9E8-4535-B2C4-13BAD26423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A7643-51FC-478B-B2AE-C49CDB28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A7643-51FC-478B-B2AE-C49CDB28C1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A7643-51FC-478B-B2AE-C49CDB28C1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A7643-51FC-478B-B2AE-C49CDB28C1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A7643-51FC-478B-B2AE-C49CDB28C1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7026-A72F-B1BF-EB8F-2F59F59BB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1B519-8AF5-39BC-A3A6-D7B2B2172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BD2E-F019-FD0E-052E-D8952256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A036-A4A4-17E3-88EA-F44F6942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F7A1-0449-57BD-1E06-8874263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E692-ED2F-D3A5-36D1-C5D5B83E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CE848-6D56-C5B1-E14F-15E5F228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4178-33D6-6071-031F-4623B936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BC81-E236-AC2A-4900-4A4AEA5B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E5C9-B303-913F-10E5-D532C475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51A0-FD11-6199-CACD-63E70E938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2D0DE-B68F-0AA1-97E3-27C349E0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36BA-86F3-8D05-04F9-984304F2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5F1A-84FC-92A6-F78D-45B7414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BFD3-0DBD-BCD8-84BF-5F610062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14DB-ECA5-C2FD-74DD-A4AFBB14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C0A5-3D62-0BF1-D2CF-97531D88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2907-0613-8690-0F70-C826CE81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9DCF-D052-A89E-ADDA-E159A7E3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D30D-735D-DEDF-43E8-563DEC16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E377-DCF4-105E-30A7-7D70CB65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F777D-5A23-8199-BAE8-554F4CA5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5737-2483-37A0-42E2-7A486422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942B-99A8-537E-21D2-81A6F8BC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4651-CDF9-52C0-4792-0F122CB8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2B62-56E0-24F8-EAA0-5DE17E0D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CA0E-6D6A-110D-2F66-303051368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B58E6-A153-5F11-0AC3-DAE9B8FF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9CBD4-EEF3-9BFA-54D3-2BC04537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8A215-3446-78C3-9B32-6C8EEA77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28DDF-E3A9-B1B5-2C28-735AF9F1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86EB-9B32-6C48-43A5-8FA8EB00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C6F2-3956-9B07-F733-DA043C943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95BE6-54F4-A9C1-E689-8FEAA0F2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53F0D-2FC4-B799-F2F4-EF105BDD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2E9EE-890F-FC7C-3B57-D0C67F111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F7095-F5F9-A9AB-BBD1-621D8293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FFE7F-17A0-216F-D0C2-6EC007AE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116F5-6FC7-FD4F-1BF9-1750A36F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FCC4-B763-1B09-D5A3-70D8067A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C7580-B416-35E7-2FB9-4A5EE805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3B248-4AA0-588C-DAA0-2953739F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35E16-F11D-85FE-C19D-E8C36C9E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8DA88-D109-E4FD-4931-5BAC28B2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7DB43-2D54-42ED-A59C-3B3DC217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DEFD0-DDB1-8955-F97B-FB64D2BA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5E7A-48D6-5D92-F2C2-91A8A3CF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7B15-BC4C-BFFB-0EE0-730A1AF4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1D8D6-5108-2648-C74A-19DEA1DB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9A8A-DECE-4458-3E2A-6701DD57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C608-FC8F-B8DA-3D7E-C5E10C2A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36627-5D3F-A810-1ED5-B3328256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BDD6-55E2-27C5-A41E-956937FC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B144A-95D2-DAA8-3E3D-BF96EBC3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99B5E-D4CB-A5F5-F369-EAA7D2C32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9EE02-84CE-B7D7-48B9-F96F6C5E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82BC0-0D6E-20A1-E83F-0278EAEC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A71C0-3655-BF72-F70C-B8993341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A3658-2C27-DF6D-8BBF-CA30CA8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DE9BA-6904-2928-203F-B977B6AB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BAA0-6161-E9C6-724F-71F026B5F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79B42-47BB-4E5F-AB9D-D8AB62DFBF2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13A0-491D-8057-04AF-42219413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06CB-D901-DD8A-25E8-CD799A42A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7E88F-C7FB-4829-91A9-28FF943C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cna22.kattis.com/contests/ncna22/problems/exponentexchang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joyalgorithms.com/blog/what-common-problems-solved-using-dynamic-programming" TargetMode="External"/><Relationship Id="rId2" Type="http://schemas.openxmlformats.org/officeDocument/2006/relationships/hyperlink" Target="https://stackoverflow.blog/2022/01/31/the-complete-beginners-guide-to-dynamic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pcoder.com/thrive/articles/Dynamic%20Programming:%20From%20Novice%20to%20Advanc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cna22.kattis.com/contests/ncna22/problems/advertisingicp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931F-23BF-94EA-51B4-D93251F92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 for 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38F8-97F5-C7C9-10E3-C14ABA4A8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12, 2024</a:t>
            </a:r>
          </a:p>
          <a:p>
            <a:r>
              <a:rPr lang="en-US" dirty="0"/>
              <a:t>CUNE Programming Team Practice</a:t>
            </a:r>
          </a:p>
        </p:txBody>
      </p:sp>
    </p:spTree>
    <p:extLst>
      <p:ext uri="{BB962C8B-B14F-4D97-AF65-F5344CB8AC3E}">
        <p14:creationId xmlns:p14="http://schemas.microsoft.com/office/powerpoint/2010/main" val="1019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7252-D9FF-4E07-78D9-84858F06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Solution to the Counting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AF329-0DC6-4853-D449-89C2D55CC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Check every possibility. If it works, add one to the count.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for each “?” in the input, check each possible character between “C”, “I”, and “P”.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n is the number of question marks.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Problem Parameters: </a:t>
                </a:r>
                <a:r>
                  <a:rPr lang="en-US" dirty="0"/>
                  <a:t>max grid size = 8x8 =&gt; max x = 64.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AF329-0DC6-4853-D449-89C2D55CC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9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E80B-CD62-9A58-8AA6-E85D0C7D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7FD-927E-F943-D96F-FC1A1A2A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Break down the main problem into subproblems.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Main Problem			Sub Problems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 3			2 2		2 2		2 2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???			??		??		?I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I?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?I?			?I		I?		??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??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subproblem, count how many ways it could Advertise ICPC. </a:t>
            </a:r>
          </a:p>
        </p:txBody>
      </p:sp>
    </p:spTree>
    <p:extLst>
      <p:ext uri="{BB962C8B-B14F-4D97-AF65-F5344CB8AC3E}">
        <p14:creationId xmlns:p14="http://schemas.microsoft.com/office/powerpoint/2010/main" val="303960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931F-23BF-94EA-51B4-D93251F92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Exponent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38F8-97F5-C7C9-10E3-C14ABA4A8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NCNA Regional 2022</a:t>
            </a:r>
          </a:p>
          <a:p>
            <a:r>
              <a:rPr lang="en-US" dirty="0"/>
              <a:t>3 solved / 72 tries</a:t>
            </a:r>
          </a:p>
          <a:p>
            <a:endParaRPr lang="en-US" dirty="0"/>
          </a:p>
          <a:p>
            <a:r>
              <a:rPr lang="en-US" i="1" dirty="0"/>
              <a:t>A hard dynamic programming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9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5DA554-BC85-A5AC-E343-2A7FB798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280987"/>
            <a:ext cx="6052497" cy="590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F33F6-AD74-9674-9814-264DC266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54" y="3833813"/>
            <a:ext cx="5506313" cy="2347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D39F13-06B8-BC05-F30D-C2DED793E205}"/>
              </a:ext>
            </a:extLst>
          </p:cNvPr>
          <p:cNvSpPr txBox="1"/>
          <p:nvPr/>
        </p:nvSpPr>
        <p:spPr>
          <a:xfrm>
            <a:off x="7104132" y="1010781"/>
            <a:ext cx="4600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https://ncna22.kattis.com/contests/ncna22/problems/exponentexchange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64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39D5-6D0C-3D47-645C-BB13961E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D464-8636-EA77-F1FA-AA0B9E0E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base-b digit, Alice or Bob will transfer all of there dollars to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Alice has:</a:t>
            </a:r>
          </a:p>
          <a:p>
            <a:pPr marL="0" indent="0">
              <a:buNone/>
            </a:pPr>
            <a:r>
              <a:rPr lang="en-US" dirty="0"/>
              <a:t>	4	2	7	8	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digit d, either Alice transfers d to Bob or Bob transfers 10 – 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19F8-1B40-D591-CDB9-D183D5EA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Working Out the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A068F-B111-739A-D454-5A3FC84CD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9775" y="227806"/>
            <a:ext cx="6267450" cy="16002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6340AD-3B1B-CC62-997E-61EB902878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Alice starts with 42786 and Bob starts with 10000 – 42786 = 57214.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Bob gives Alice 4 1’s, 1 10, and 2 100’s, totaling to 7 transactions.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Bob now has 57000 and Alice has 43000.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Alice gives Bob 3 1000’s and then 4 10000’s, totaling 7 transactions.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Bob has all the money. Both players had 7 transactions. Output 7.</a:t>
            </a:r>
          </a:p>
        </p:txBody>
      </p:sp>
    </p:spTree>
    <p:extLst>
      <p:ext uri="{BB962C8B-B14F-4D97-AF65-F5344CB8AC3E}">
        <p14:creationId xmlns:p14="http://schemas.microsoft.com/office/powerpoint/2010/main" val="265112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048E-304D-4302-B618-FE9217F6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C5416-FC3E-C159-A53C-0DB97F1F9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Start with exchanging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dollars, then exchange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dollars, repeating until we exchange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dollars.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 each iteration, we have two options: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Bob gives Alice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dollars some number of times.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Alice gives Bob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dollars some number of times.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After the last iteration, one of them will have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dollars.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C5416-FC3E-C159-A53C-0DB97F1F9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88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6AE4-4DD8-87C4-DCA8-4C99A042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5967C-E8CA-9729-CF67-ECC073DF9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How do we decide whether Bob gives to Alice or vice versa?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greedy choice of “pick whichever has fewer transactions to complete for that iteration” does not work. Here’s a counterexample: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=4222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Greedy choice would have Alice give Bob all of hers with 2+2+2+4 transactions.</a:t>
                </a:r>
              </a:p>
              <a:p>
                <a:pPr marL="0" indent="0">
                  <a:buNone/>
                </a:pPr>
                <a:r>
                  <a:rPr lang="en-US" dirty="0"/>
                  <a:t>Since we are </a:t>
                </a:r>
                <a:r>
                  <a:rPr lang="en-US" b="1" dirty="0"/>
                  <a:t>optimizing to minimize the busiest player, </a:t>
                </a:r>
                <a:r>
                  <a:rPr lang="en-US" dirty="0"/>
                  <a:t>we would have Alice give 2+2+2 and then Bob give 6.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5967C-E8CA-9729-CF67-ECC073DF9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10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F1B9-326A-BA5F-E69C-F53A3B2E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Every Possibility!...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7C6B3-19A1-C15C-90EE-1C408E35E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dirty="0"/>
                  <a:t> this is a good idea. Because there are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possibilities since we pick 1 or 2 for each power.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the problem specification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must avoid exponential complexity and can use dynamic programming to do so.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7C6B3-19A1-C15C-90EE-1C408E35E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45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467A-E027-D2DC-70AB-98DFC855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10F0C4-73F4-0CC1-212B-AD332BB3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5475"/>
            <a:ext cx="6253247" cy="435133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C293DB-FAC0-AD60-5E38-2872AC1DB592}"/>
              </a:ext>
            </a:extLst>
          </p:cNvPr>
          <p:cNvSpPr txBox="1">
            <a:spLocks/>
          </p:cNvSpPr>
          <p:nvPr/>
        </p:nvSpPr>
        <p:spPr>
          <a:xfrm>
            <a:off x="7455048" y="1825625"/>
            <a:ext cx="4184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tree will keep branching and eventually be too big to explore all possibilities.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However, we there are overlapping subproblems that we can leverage!</a:t>
            </a:r>
          </a:p>
        </p:txBody>
      </p:sp>
    </p:spTree>
    <p:extLst>
      <p:ext uri="{BB962C8B-B14F-4D97-AF65-F5344CB8AC3E}">
        <p14:creationId xmlns:p14="http://schemas.microsoft.com/office/powerpoint/2010/main" val="398227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DD70-D139-7997-60ED-957651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CBFBA-0DAE-CEDB-3F87-029D1384E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Optimization problems are common in competitive programming. Contest problems are discrete in nature, meaning there is a finite number of possibilities.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Continuous optimization (such as finding a local maximum 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are not common in competitive programming.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Objective: </a:t>
                </a:r>
                <a:r>
                  <a:rPr lang="en-US" dirty="0"/>
                  <a:t>Find the best solution out of all outcomes, minimizing or maximizing an objective function such as cost, distance, etc.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Contests require programmers to find the exact solution, including special cases.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CBFBA-0DAE-CEDB-3F87-029D1384E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39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0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0D4D-D374-5164-6781-0A34EE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Define the Subproblem for Dynamic Programming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F71CF-D960-5C1E-82BE-50BFF5600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Main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minimized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are the number of transactions done by Alice and Bob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is the set of possible transaction counts for Alice and Bob.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subproblem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=42786</m:t>
                    </m:r>
                  </m:oMath>
                </a14:m>
                <a:r>
                  <a:rPr lang="en-US" dirty="0"/>
                  <a:t> is main problem, possible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are 4278, 4279, 427, 428…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F71CF-D960-5C1E-82BE-50BFF5600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9507-7EF1-0407-32B8-7833F85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Subproblem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C833A-E064-4BF3-88EE-E1209B6D9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9900" y="1940785"/>
                <a:ext cx="410942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Overlapping Subproblem: Once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for 42800, then we don’t need to find it again!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42800 will only branch out once, and the problem becomes much less computationally complex.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C833A-E064-4BF3-88EE-E1209B6D9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9900" y="1940785"/>
                <a:ext cx="4109421" cy="4351338"/>
              </a:xfrm>
              <a:blipFill>
                <a:blip r:embed="rId2"/>
                <a:stretch>
                  <a:fillRect l="-2967" t="-2381" r="-4896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3109C98-DC6F-E634-4384-60C351EE2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5475"/>
            <a:ext cx="6253247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552D01-AF3E-C3BD-BE03-D8239EB34434}"/>
              </a:ext>
            </a:extLst>
          </p:cNvPr>
          <p:cNvCxnSpPr>
            <a:cxnSpLocks/>
          </p:cNvCxnSpPr>
          <p:nvPr/>
        </p:nvCxnSpPr>
        <p:spPr>
          <a:xfrm flipV="1">
            <a:off x="7091447" y="2678654"/>
            <a:ext cx="761635" cy="750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83C394-245A-3A8B-EEB6-06E80A12F839}"/>
              </a:ext>
            </a:extLst>
          </p:cNvPr>
          <p:cNvCxnSpPr>
            <a:cxnSpLocks/>
          </p:cNvCxnSpPr>
          <p:nvPr/>
        </p:nvCxnSpPr>
        <p:spPr>
          <a:xfrm flipH="1">
            <a:off x="6895652" y="2958353"/>
            <a:ext cx="957430" cy="2689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1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FE38-270A-0A75-27DC-67644FDA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Finished Yet! Too Many Possibilities…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A0171-1851-F286-68EF-8C2E7F820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applying dynamic programming, we still have an issue with our subproblem.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is the set of possible transaction counts for Alice and Bob.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grows exponentially with each digit… We must prune the possibilities.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A0171-1851-F286-68EF-8C2E7F820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1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AC30F9-31D3-8BE1-B8D4-2ED33D4E52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Pruning Possibilities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AC30F9-31D3-8BE1-B8D4-2ED33D4E5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E5EA0-98C8-07B0-09E5-F75777CF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has all the possible transaction counts for Alice and Bob but most of them will not be part of the optimal solution.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4.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(6, 0)}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42.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,(2, 6), (0,14)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it possible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(5, 8)</m:t>
                    </m:r>
                  </m:oMath>
                </a14:m>
                <a:r>
                  <a:rPr lang="en-US" dirty="0"/>
                  <a:t> to be in an optimal solution to the main problem? No.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(2, 6)</m:t>
                    </m:r>
                  </m:oMath>
                </a14:m>
                <a:r>
                  <a:rPr lang="en-US" dirty="0"/>
                  <a:t> has fewer transactions for both.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E5EA0-98C8-07B0-09E5-F75777CF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7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07713-0E90-54FD-BC06-E541D1937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487" y="333486"/>
                <a:ext cx="11532198" cy="64223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Below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=42786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. What can we prune?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{(0, 17), (0, 18), (0, 18), (0, 18), (0, 18), (0, 19), (0, 19), (0, 19), (0, 19), (0, 19), (0, 19), (0, 20), (0, 20), (0, 20), (0, 20), (0, 21), (2, 10), (2, 11), (2, 11), (2, 11), (2, 12), (2, 12), (2, 12), (2, 13), (3, 10), (3, 11), (3, 11), (3, 11), (3, 12), (3, 12), (3, 12), (3, 13), (4, 12), (4, 13), (4, 13), (4, 13), (4, 14), (4, 14), (4, 14), (4, 15), (5, 12), (5, 13), (5, 13), (5, 13), (5, 14), (5, 14), (5, 14), (5, 15), (6, 5), (6, 6), (6, 6), (6, 7), (7, 5), (7, 5), (7, 6), (7, 6), (7, 6), (7, 6), (7, 7), (7, 7), (7, 15), (7, 16), (7, 16), (7, 16), (7, 17), (7, 17), (7, 17), (7, 18), (8, 5), (8, 6), (8, 6), (8, 7), (8, 15), (8, 15), (8, 16), (8, 16), (8, 16), (8, 16), (8, 16), (8, 16), (8, 16), (8, 16), (8, 17), (8, 17), (8, 17), (8, 17), (8, 17), (8, 17), (8, 17), (8, 17), (8, 17), (8, 17), (8, 17), (8, 17), (8, 18), (8, 18), (8, 18), (8, 18), (8, 18), (8, 18), (8, 18), (8, 18), (8, 19), (8, 19), (9, 8), (9, 9), (9, 9), (9, 10), (9, 16), (9, 17), (9, 17), (9, 17), (9, 18), (9, 18), (9, 18), (9, 19), (10, 8), (10, 8), (10, 8), (10, 9), (10, 9), (10, 9), (10, 9), (10, 9), (10, 9), (10, 9), (10, 9), (10, 10), (10, 10), (10, 10), (10, 10), (10, 10), (10, 10), (10, 10), (10, 11), (10, 11), (11, 8), (11, 8), (11, 9), (11, 9), (11, 9), (11, 9), (11, 9), (11, 9), (11, 9), (11, 10), (11, 10), (11, 10), (11, 10), (11, 10), (11, 10), (11, 10), (11, 10), (11, 10), (11, 11), (11, 11), (11, 11), (11, 11), (11, 11), (11, 12), (12, 9), (12, 10), (12, 10), (12, 10), (12, 10), (12, 10), (12, 11), (12, 11), (12, 11), (12, 11), (12, 11), (12, 11), (12, 11) … 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07713-0E90-54FD-BC06-E541D1937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7" y="333486"/>
                <a:ext cx="11532198" cy="6422315"/>
              </a:xfrm>
              <a:blipFill>
                <a:blip r:embed="rId2"/>
                <a:stretch>
                  <a:fillRect l="-952" t="-1994" r="-1481" b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488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07713-0E90-54FD-BC06-E541D1937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487" y="333486"/>
                <a:ext cx="11532198" cy="64223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Below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generated from a tracing statement in my program without using pruning. Sorted for convenience. What can we prune?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[(0, 17), </a:t>
                </a:r>
                <a:r>
                  <a:rPr lang="en-US" dirty="0">
                    <a:solidFill>
                      <a:srgbClr val="FF0000"/>
                    </a:solidFill>
                  </a:rPr>
                  <a:t>(0, 18), (0, 18), (0, 18), (0, 18), (0, 19), (0, 19), (0, 19), (0, 19), (0, 19), (0, 19), (0, 20), (0, 20), (0, 20), (0, 20), (0, 21),</a:t>
                </a:r>
                <a:r>
                  <a:rPr lang="en-US" dirty="0"/>
                  <a:t> (2, 10</a:t>
                </a:r>
                <a:r>
                  <a:rPr lang="en-US" dirty="0">
                    <a:solidFill>
                      <a:srgbClr val="FF0000"/>
                    </a:solidFill>
                  </a:rPr>
                  <a:t>), (2, 11), (2, 11), (2, 11), (2, 12), (2, 12), (2, 12), (2, 13),</a:t>
                </a:r>
                <a:r>
                  <a:rPr lang="en-US" dirty="0"/>
                  <a:t> (3, 10)</a:t>
                </a:r>
                <a:r>
                  <a:rPr lang="en-US" dirty="0">
                    <a:solidFill>
                      <a:srgbClr val="FF0000"/>
                    </a:solidFill>
                  </a:rPr>
                  <a:t>, (3, 11), (3, 11), (3, 11), (3, 12), (3, 12), (3, 12), (3, 13),</a:t>
                </a:r>
                <a:r>
                  <a:rPr lang="en-US" dirty="0"/>
                  <a:t> (4, 12), </a:t>
                </a:r>
                <a:r>
                  <a:rPr lang="en-US" dirty="0">
                    <a:solidFill>
                      <a:srgbClr val="FF0000"/>
                    </a:solidFill>
                  </a:rPr>
                  <a:t>(4, 13), (4, 13), (4, 13), (4, 14), (4, 14), (4, 14), (4, 15), </a:t>
                </a:r>
                <a:r>
                  <a:rPr lang="en-US" dirty="0"/>
                  <a:t>(5, 12), </a:t>
                </a:r>
                <a:r>
                  <a:rPr lang="en-US" dirty="0">
                    <a:solidFill>
                      <a:srgbClr val="FF0000"/>
                    </a:solidFill>
                  </a:rPr>
                  <a:t>(5, 13), (5, 13), (5, 13), (5, 14), (5, 14), (5, 14), (5, 15),</a:t>
                </a:r>
                <a:r>
                  <a:rPr lang="en-US" dirty="0"/>
                  <a:t> (6, 5), </a:t>
                </a:r>
                <a:r>
                  <a:rPr lang="en-US" dirty="0">
                    <a:solidFill>
                      <a:srgbClr val="FF0000"/>
                    </a:solidFill>
                  </a:rPr>
                  <a:t>(6, 6), (6, 6), (6, 7), </a:t>
                </a:r>
                <a:r>
                  <a:rPr lang="en-US" dirty="0"/>
                  <a:t>(7, 5), </a:t>
                </a:r>
                <a:r>
                  <a:rPr lang="en-US" dirty="0">
                    <a:solidFill>
                      <a:srgbClr val="FF0000"/>
                    </a:solidFill>
                  </a:rPr>
                  <a:t>(7, 5), (7, 6), (7, 6), (7, 6), (7, 6), (7, 7), (7, 7), (7, 15), (7, 16), (7, 16), (7, 16), (7, 17), (7, 17), (7, 17), (7, 18), </a:t>
                </a:r>
                <a:r>
                  <a:rPr lang="en-US" dirty="0"/>
                  <a:t>(8, 5), </a:t>
                </a:r>
                <a:r>
                  <a:rPr lang="en-US" dirty="0">
                    <a:solidFill>
                      <a:srgbClr val="FF0000"/>
                    </a:solidFill>
                  </a:rPr>
                  <a:t>(8, 6), (8, 6), (8, 7), (8, 15), (8, 15), (8, 16), (8, 16), (8, 16), (8, 16), (8, 16), (8, 16), (8, 16), (8, 16), (8, 17), (8, 17), (8, 17), (8, 17), (8, 17), (8, 17), (8, 17), (8, 17), (8, 17), (8, 17), (8, 17), (8, 17), (8, 18), (8, 18), (8, 18), (8, 18), (8, 18), (8, 18), (8, 18), (8, 18), (8, 19), (8, 19), </a:t>
                </a:r>
                <a:r>
                  <a:rPr lang="en-US" dirty="0"/>
                  <a:t>(9, 8)</a:t>
                </a:r>
                <a:r>
                  <a:rPr lang="en-US" dirty="0">
                    <a:solidFill>
                      <a:srgbClr val="FF0000"/>
                    </a:solidFill>
                  </a:rPr>
                  <a:t>, (9, 9), (9, 9), (9, 10), (9, 16), (9, 17), (9, 17), (9, 17), (9, 18), (9, 18), (9, 18), (9, 19), </a:t>
                </a:r>
                <a:r>
                  <a:rPr lang="en-US" dirty="0"/>
                  <a:t>(10, 8), </a:t>
                </a:r>
                <a:r>
                  <a:rPr lang="en-US" dirty="0">
                    <a:solidFill>
                      <a:srgbClr val="FF0000"/>
                    </a:solidFill>
                  </a:rPr>
                  <a:t>(10, 8), (10, 8), (10, 9), (10, 9), (10, 9), (10, 9), (10, 9), (10, 9), (10, 9), (10, 9), (10, 10), (10, 10), (10, 10), (10, 10), (10, 10), (10, 10), (10, 10), (10, 11), (10, 11), </a:t>
                </a:r>
                <a:r>
                  <a:rPr lang="en-US" dirty="0"/>
                  <a:t>(11, 8),</a:t>
                </a:r>
                <a:r>
                  <a:rPr lang="en-US" dirty="0">
                    <a:solidFill>
                      <a:srgbClr val="FF0000"/>
                    </a:solidFill>
                  </a:rPr>
                  <a:t> (11, 8), (11, 9), (11, 9), (11, 9), (11, 9), (11, 9), (11, 9), (11, 9), (11, 10), (11, 10), (11, 10), (11, 10), (11, 10), (11, 10), (11, 10), (11, 10), (11, 10), (11, 11), (11, 11), (11, 11), (11, 11), (11, 11), (11, 12), </a:t>
                </a:r>
                <a:r>
                  <a:rPr lang="en-US" dirty="0"/>
                  <a:t>(12, 9)</a:t>
                </a:r>
                <a:r>
                  <a:rPr lang="en-US" dirty="0">
                    <a:solidFill>
                      <a:srgbClr val="FF0000"/>
                    </a:solidFill>
                  </a:rPr>
                  <a:t>, (12, 10), (12, 10), (12, 10), (12, 10), (12, 10), (12, 11), (12, 11), (12, 11), (12, 11), (12, 11), (12, 11), (12, 11) …</a:t>
                </a:r>
                <a:r>
                  <a:rPr lang="en-US" dirty="0"/>
                  <a:t> 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07713-0E90-54FD-BC06-E541D1937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7" y="333486"/>
                <a:ext cx="11532198" cy="6422315"/>
              </a:xfrm>
              <a:blipFill>
                <a:blip r:embed="rId3"/>
                <a:stretch>
                  <a:fillRect l="-952" t="-1994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85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7713-0E90-54FD-BC06-E541D193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87" y="333486"/>
            <a:ext cx="11532198" cy="6422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We pruned out tuples that have greater value for Bob when Alice stays the same. What else can we prune?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[(0, 17), </a:t>
            </a:r>
            <a:r>
              <a:rPr lang="en-US" dirty="0">
                <a:solidFill>
                  <a:srgbClr val="FF0000"/>
                </a:solidFill>
              </a:rPr>
              <a:t>(0, 18), (0, 18), (0, 18), (0, 18), (0, 19), (0, 19), (0, 19), (0, 19), (0, 19), (0, 19), (0, 20), (0, 20), (0, 20), (0, 20), (0, 21),</a:t>
            </a:r>
            <a:r>
              <a:rPr lang="en-US" dirty="0"/>
              <a:t> (2, 10</a:t>
            </a:r>
            <a:r>
              <a:rPr lang="en-US" dirty="0">
                <a:solidFill>
                  <a:srgbClr val="FF0000"/>
                </a:solidFill>
              </a:rPr>
              <a:t>), (2, 11), (2, 11), (2, 11), (2, 12), (2, 12), (2, 12), (2, 13),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(3, 10), </a:t>
            </a:r>
            <a:r>
              <a:rPr lang="en-US" dirty="0">
                <a:solidFill>
                  <a:srgbClr val="FF0000"/>
                </a:solidFill>
              </a:rPr>
              <a:t>(3, 11), (3, 11), (3, 11), (3, 12), (3, 12), (3, 12), (3, 13),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(4, 12), </a:t>
            </a:r>
            <a:r>
              <a:rPr lang="en-US" dirty="0">
                <a:solidFill>
                  <a:srgbClr val="FF0000"/>
                </a:solidFill>
              </a:rPr>
              <a:t>(4, 13), (4, 13), (4, 13), (4, 14), (4, 14), (4, 14), (4, 15</a:t>
            </a:r>
            <a:r>
              <a:rPr lang="en-US" dirty="0">
                <a:solidFill>
                  <a:srgbClr val="7030A0"/>
                </a:solidFill>
              </a:rPr>
              <a:t>), </a:t>
            </a:r>
            <a:r>
              <a:rPr lang="en-US" b="1" dirty="0">
                <a:solidFill>
                  <a:srgbClr val="7030A0"/>
                </a:solidFill>
              </a:rPr>
              <a:t>(5, 12), </a:t>
            </a:r>
            <a:r>
              <a:rPr lang="en-US" dirty="0">
                <a:solidFill>
                  <a:srgbClr val="FF0000"/>
                </a:solidFill>
              </a:rPr>
              <a:t>(5, 13), (5, 13), (5, 13), (5, 14), (5, 14), (5, 14), (5, 15),</a:t>
            </a:r>
            <a:r>
              <a:rPr lang="en-US" dirty="0"/>
              <a:t> (6, 5), </a:t>
            </a:r>
            <a:r>
              <a:rPr lang="en-US" dirty="0">
                <a:solidFill>
                  <a:srgbClr val="FF0000"/>
                </a:solidFill>
              </a:rPr>
              <a:t>(6, 6), (6, 6), (6, 7), </a:t>
            </a:r>
            <a:r>
              <a:rPr lang="en-US" b="1" dirty="0">
                <a:solidFill>
                  <a:srgbClr val="7030A0"/>
                </a:solidFill>
              </a:rPr>
              <a:t>(7, 5), </a:t>
            </a:r>
            <a:r>
              <a:rPr lang="en-US" dirty="0">
                <a:solidFill>
                  <a:srgbClr val="FF0000"/>
                </a:solidFill>
              </a:rPr>
              <a:t>(7, 5), (7, 6), (7, 6), (7, 6), (7, 6), (7, 7), (7, 7), (7, 15), (7, 16), (7, 16), (7, 16), (7, 17), (7, 17), (7, 17), (7, 18), </a:t>
            </a:r>
            <a:r>
              <a:rPr lang="en-US" b="1" dirty="0">
                <a:solidFill>
                  <a:srgbClr val="7030A0"/>
                </a:solidFill>
              </a:rPr>
              <a:t>(8, 5), </a:t>
            </a:r>
            <a:r>
              <a:rPr lang="en-US" dirty="0">
                <a:solidFill>
                  <a:srgbClr val="FF0000"/>
                </a:solidFill>
              </a:rPr>
              <a:t>(8, 6), (8, 6), (8, 7), (8, 15), (8, 15), (8, 16), (8, 16), (8, 16), (8, 16), (8, 16), (8, 16), (8, 16), (8, 16), (8, 17), (8, 17), (8, 17), (8, 17), (8, 17), (8, 17), (8, 17), (8, 17), (8, 17), (8, 17), (8, 17), (8, 17), (8, 18), (8, 18), (8, 18), (8, 18), (8, 18), (8, 18), (8, 18), (8, 18), (8, 19), (8, 19), </a:t>
            </a:r>
            <a:r>
              <a:rPr lang="en-US" dirty="0"/>
              <a:t>(9, 8)</a:t>
            </a:r>
            <a:r>
              <a:rPr lang="en-US" dirty="0">
                <a:solidFill>
                  <a:srgbClr val="FF0000"/>
                </a:solidFill>
              </a:rPr>
              <a:t>, (9, 9), (9, 9), (9, 10), (9, 16), (9, 17), (9, 17), (9, 17), (9, 18), (9, 18), (9, 18), (9, 19), </a:t>
            </a:r>
            <a:r>
              <a:rPr lang="en-US" b="1" dirty="0">
                <a:solidFill>
                  <a:srgbClr val="7030A0"/>
                </a:solidFill>
              </a:rPr>
              <a:t>(10, 8), </a:t>
            </a:r>
            <a:r>
              <a:rPr lang="en-US" dirty="0">
                <a:solidFill>
                  <a:srgbClr val="FF0000"/>
                </a:solidFill>
              </a:rPr>
              <a:t>(10, 8), (10, 8), (10, 9), (10, 9), (10, 9), (10, 9), (10, 9), (10, 9), (10, 9), (10, 9), (10, 10), (10, 10), (10, 10), (10, 10), (10, 10), (10, 10), (10, 10), (10, 11), (10, 11), </a:t>
            </a:r>
            <a:r>
              <a:rPr lang="en-US" b="1" dirty="0">
                <a:solidFill>
                  <a:srgbClr val="7030A0"/>
                </a:solidFill>
              </a:rPr>
              <a:t>(11, 8), </a:t>
            </a:r>
            <a:r>
              <a:rPr lang="en-US" dirty="0">
                <a:solidFill>
                  <a:srgbClr val="FF0000"/>
                </a:solidFill>
              </a:rPr>
              <a:t>(11, 8), (11, 9), (11, 9), (11, 9), (11, 9), (11, 9), (11, 9), (11, 9), (11, 10), (11, 10), (11, 10), (11, 10), (11, 10), (11, 10), (11, 10), (11, 10), (11, 10), (11, 11), (11, 11), (11, 11), (11, 11), (11, 11), (11, 12), </a:t>
            </a:r>
            <a:r>
              <a:rPr lang="en-US" b="1" dirty="0">
                <a:solidFill>
                  <a:srgbClr val="7030A0"/>
                </a:solidFill>
              </a:rPr>
              <a:t>(12, 9), 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12, 10), (12, 10), (12, 10), (12, 10), (12, 10), (12, 11), (12, 11), (12, 11), (12, 11), (12, 11), (12, 11), (12, 11) …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69015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12B9-44B5-F2DF-3300-5F688774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3220-7DF0-CFA0-661B-531E2970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Sort the possible transaction counts.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value for Alice, only keep the tuple that has Bob’s minimum value.</a:t>
            </a:r>
          </a:p>
          <a:p>
            <a:pPr marL="0" indent="0">
              <a:buNone/>
            </a:pPr>
            <a:r>
              <a:rPr lang="en-US" dirty="0"/>
              <a:t>(0, 17), </a:t>
            </a:r>
            <a:r>
              <a:rPr lang="en-US" dirty="0">
                <a:solidFill>
                  <a:srgbClr val="FF0000"/>
                </a:solidFill>
              </a:rPr>
              <a:t>(0, 18), (0, 19)…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Alice’s value increases, if Bob’s value doesn’t decrease, don’t include it.</a:t>
            </a:r>
          </a:p>
          <a:p>
            <a:pPr marL="0" indent="0">
              <a:buNone/>
            </a:pPr>
            <a:r>
              <a:rPr lang="en-US" dirty="0"/>
              <a:t>(2, 10), </a:t>
            </a:r>
            <a:r>
              <a:rPr lang="en-US" dirty="0">
                <a:solidFill>
                  <a:srgbClr val="7030A0"/>
                </a:solidFill>
              </a:rPr>
              <a:t>(3, 10), (4, 12), (5, 12)…</a:t>
            </a:r>
          </a:p>
        </p:txBody>
      </p:sp>
    </p:spTree>
    <p:extLst>
      <p:ext uri="{BB962C8B-B14F-4D97-AF65-F5344CB8AC3E}">
        <p14:creationId xmlns:p14="http://schemas.microsoft.com/office/powerpoint/2010/main" val="187834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FE25-9F4A-440E-8055-C562CEDC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94B7-D951-29AF-D9A0-BF87C059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an exhaustive search that checks all possible solutions.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Approach:</a:t>
            </a:r>
            <a:r>
              <a:rPr lang="en-US" dirty="0"/>
              <a:t> Iterate or recurse through all possible solutions, evaluating each as a possible optimal 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Pros: </a:t>
            </a:r>
            <a:r>
              <a:rPr lang="en-US" dirty="0"/>
              <a:t>Conceptually simple and easy to implement. Guaranteed to find an optimal solution if it exists.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Cons: </a:t>
            </a:r>
            <a:r>
              <a:rPr lang="en-US" dirty="0"/>
              <a:t>Inefficient on large input sizes. Oftentimes exponential complexity. Thus, impractical in many settings and problems.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689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C738-8D7B-807A-CF27-F18187EA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0FE5-F28F-6027-D2F0-EB176A48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824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strategy for finding an optimal solution by breaking down a problem into subproblems and avoiding redundant calculations.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Approach: </a:t>
            </a:r>
            <a:r>
              <a:rPr lang="en-US" dirty="0"/>
              <a:t>break down problem into smaller, </a:t>
            </a:r>
            <a:r>
              <a:rPr lang="en-US" u="sng" dirty="0"/>
              <a:t>overlapping</a:t>
            </a:r>
            <a:r>
              <a:rPr lang="en-US" dirty="0"/>
              <a:t> subproblems such that subproblems are solved once and combined in the solution.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Pros: </a:t>
            </a:r>
            <a:r>
              <a:rPr lang="en-US" dirty="0"/>
              <a:t>efficient even for large inputs. Guaranteed to find the optimal solution if designed correctly. Less than exponential complexity.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Cons: </a:t>
            </a:r>
            <a:r>
              <a:rPr lang="en-US" dirty="0"/>
              <a:t>requires careful analysis of the problem and design of a solution. Often challenging to implement and debug.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6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12C9-E8B2-B340-2133-8F5DDF76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E646-B7C2-4058-B8CE-10CB8A9B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Each problem requires a different dynamic programming solution. Solutions come in two general forms.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Tabulation (Bottom-Up): </a:t>
            </a:r>
            <a:r>
              <a:rPr lang="en-US" dirty="0"/>
              <a:t>iteratively (using loops) solve subproblems, starting with the smallest and combining them into solutions to larger subproblems until you reach the main problem.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Memoization</a:t>
            </a:r>
            <a:r>
              <a:rPr lang="en-US" b="1" dirty="0"/>
              <a:t> (Top-Down): </a:t>
            </a:r>
            <a:r>
              <a:rPr lang="en-US" dirty="0"/>
              <a:t>recursively solve subproblems designing a function to solve the main problem by recursively solving smaller problems. The recursion ends at the smallest case.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010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80DB-5E29-5441-EF92-B3D5317B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CD09-FB90-0683-EF6F-21FD4C59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Traditionally, dynamic programming is used for optimization, but the same ideas work for counting problems. These are also common in competitive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count the total number of ways some condition occurs in a large set of outcomes.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Breaking the counting into subproblems and using Tabulation and </a:t>
            </a:r>
            <a:r>
              <a:rPr lang="en-US" dirty="0" err="1"/>
              <a:t>Memoization</a:t>
            </a:r>
            <a:r>
              <a:rPr lang="en-US" dirty="0"/>
              <a:t> allows for increased efficiency.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9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BA62-0591-5C6D-8E35-D254A6F4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466F-4DFB-F550-63DD-532DDD79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Intro: </a:t>
            </a:r>
            <a:r>
              <a:rPr lang="en-US" dirty="0">
                <a:hlinkClick r:id="rId2"/>
              </a:rPr>
              <a:t>https://stackoverflow.blog/2022/01/31/the-complete-beginners-guide-to-dynamic-programming/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Academic Examples: </a:t>
            </a:r>
            <a:r>
              <a:rPr lang="en-US" dirty="0">
                <a:hlinkClick r:id="rId3"/>
              </a:rPr>
              <a:t>https://www.enjoyalgorithms.com/blog/what-common-problems-solved-using-dynamic-programming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Competitive Overview: </a:t>
            </a:r>
            <a:r>
              <a:rPr lang="en-US" dirty="0">
                <a:hlinkClick r:id="rId4"/>
              </a:rPr>
              <a:t>h</a:t>
            </a:r>
            <a:r>
              <a:rPr lang="en-US" dirty="0">
                <a:hlinkClick r:id="rId4"/>
              </a:rPr>
              <a:t>ttps://www.topcoder.com/thrive/articles/Dynamic%20Programming:%20From%20Novice%20to%20Advanced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5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931F-23BF-94EA-51B4-D93251F92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Advertising ICPC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38F8-97F5-C7C9-10E3-C14ABA4A8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NCNA Regional 2022</a:t>
            </a:r>
          </a:p>
          <a:p>
            <a:r>
              <a:rPr lang="en-US" dirty="0"/>
              <a:t>4 solved / 99 tries</a:t>
            </a:r>
          </a:p>
          <a:p>
            <a:endParaRPr lang="en-US" dirty="0"/>
          </a:p>
          <a:p>
            <a:r>
              <a:rPr lang="en-US" i="1" dirty="0"/>
              <a:t>A dynamic programming problem.</a:t>
            </a:r>
          </a:p>
        </p:txBody>
      </p:sp>
    </p:spTree>
    <p:extLst>
      <p:ext uri="{BB962C8B-B14F-4D97-AF65-F5344CB8AC3E}">
        <p14:creationId xmlns:p14="http://schemas.microsoft.com/office/powerpoint/2010/main" val="373327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096F30-451B-E89A-4DFA-E7E462E45B08}"/>
              </a:ext>
            </a:extLst>
          </p:cNvPr>
          <p:cNvSpPr txBox="1"/>
          <p:nvPr/>
        </p:nvSpPr>
        <p:spPr>
          <a:xfrm>
            <a:off x="7515113" y="165802"/>
            <a:ext cx="4676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https://ncna22.kattis.com/contests/ncna22/problems/advertisingicpc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88F31-03BE-A1DF-F855-E3E19E97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0" y="488969"/>
            <a:ext cx="6033411" cy="5281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0B20A8-6341-207C-937D-04C13320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671" y="1442590"/>
            <a:ext cx="6064250" cy="47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4068</Words>
  <Application>Microsoft Office PowerPoint</Application>
  <PresentationFormat>Widescreen</PresentationFormat>
  <Paragraphs>164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Consolas</vt:lpstr>
      <vt:lpstr>Office Theme</vt:lpstr>
      <vt:lpstr>Dynamic Programming for Competitive Programming</vt:lpstr>
      <vt:lpstr>Optimization Problems</vt:lpstr>
      <vt:lpstr>Brute Force Solutions</vt:lpstr>
      <vt:lpstr>Dynamic Programming</vt:lpstr>
      <vt:lpstr>Dynamic Programming Methods</vt:lpstr>
      <vt:lpstr>Counting Problems</vt:lpstr>
      <vt:lpstr>Resources for Dynamic Programming</vt:lpstr>
      <vt:lpstr>Advertising ICPC</vt:lpstr>
      <vt:lpstr>PowerPoint Presentation</vt:lpstr>
      <vt:lpstr>Brute Force Solution to the Counting Problem</vt:lpstr>
      <vt:lpstr>Dynamic Programming Solution</vt:lpstr>
      <vt:lpstr>Exponent Exchange</vt:lpstr>
      <vt:lpstr>PowerPoint Presentation</vt:lpstr>
      <vt:lpstr>Distilled Problem</vt:lpstr>
      <vt:lpstr>Working Out the Example</vt:lpstr>
      <vt:lpstr>Solution Structure</vt:lpstr>
      <vt:lpstr>Key Question</vt:lpstr>
      <vt:lpstr>Let’s Check Every Possibility!...</vt:lpstr>
      <vt:lpstr>Solution Space</vt:lpstr>
      <vt:lpstr>Define the Subproblem for Dynamic Programming </vt:lpstr>
      <vt:lpstr>Overlapping Subproblem</vt:lpstr>
      <vt:lpstr>Not Finished Yet! Too Many Possibilities…</vt:lpstr>
      <vt:lpstr>Pruning Possibilities in T_AB</vt:lpstr>
      <vt:lpstr>PowerPoint Presentation</vt:lpstr>
      <vt:lpstr>PowerPoint Presentation</vt:lpstr>
      <vt:lpstr>PowerPoint Presentation</vt:lpstr>
      <vt:lpstr>Pruning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ICPC</dc:title>
  <dc:creator>Marcus Gubanyi</dc:creator>
  <cp:lastModifiedBy>Marcus Gubanyi</cp:lastModifiedBy>
  <cp:revision>3</cp:revision>
  <dcterms:created xsi:type="dcterms:W3CDTF">2024-03-07T19:51:03Z</dcterms:created>
  <dcterms:modified xsi:type="dcterms:W3CDTF">2024-03-12T03:14:28Z</dcterms:modified>
</cp:coreProperties>
</file>