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6"/>
  </p:notesMasterIdLst>
  <p:handoutMasterIdLst>
    <p:handoutMasterId r:id="rId17"/>
  </p:handoutMasterIdLst>
  <p:sldIdLst>
    <p:sldId id="697" r:id="rId2"/>
    <p:sldId id="995" r:id="rId3"/>
    <p:sldId id="994" r:id="rId4"/>
    <p:sldId id="996" r:id="rId5"/>
    <p:sldId id="997" r:id="rId6"/>
    <p:sldId id="998" r:id="rId7"/>
    <p:sldId id="999" r:id="rId8"/>
    <p:sldId id="1000" r:id="rId9"/>
    <p:sldId id="1001" r:id="rId10"/>
    <p:sldId id="1002" r:id="rId11"/>
    <p:sldId id="1003" r:id="rId12"/>
    <p:sldId id="1004" r:id="rId13"/>
    <p:sldId id="1005" r:id="rId14"/>
    <p:sldId id="100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8" autoAdjust="0"/>
    <p:restoredTop sz="83502" autoAdjust="0"/>
  </p:normalViewPr>
  <p:slideViewPr>
    <p:cSldViewPr>
      <p:cViewPr varScale="1">
        <p:scale>
          <a:sx n="58" d="100"/>
          <a:sy n="58" d="100"/>
        </p:scale>
        <p:origin x="138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DB8E5-8BB4-416B-9A3F-942CC30B5765}" type="datetimeFigureOut">
              <a:rPr lang="ko-KR" altLang="en-US" smtClean="0"/>
              <a:pPr/>
              <a:t>2014-01-09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297B2-F324-4BF9-AAC4-285B464D7D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238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59F9D-7FE7-45F7-833E-A03CB81A2B15}" type="datetimeFigureOut">
              <a:rPr lang="ko-KR" altLang="en-US" smtClean="0"/>
              <a:pPr/>
              <a:t>2014-01-09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0CFA0-52FD-4250-ACF0-0E27C7F50A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730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4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4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14744" y="6500834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FA0F74-F28F-4184-8633-3C23409DF5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9289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14744" y="6500834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FA0F74-F28F-4184-8633-3C23409DF5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A0F74-F28F-4184-8633-3C23409DF5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428596" y="1428736"/>
            <a:ext cx="8270592" cy="71438"/>
            <a:chOff x="428596" y="1428736"/>
            <a:chExt cx="8270592" cy="71438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428596" y="1428736"/>
              <a:ext cx="2070000" cy="7143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>
                <a:latin typeface="Calibri" pitchFamily="34" charset="0"/>
              </a:endParaRPr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4572000" y="1428736"/>
              <a:ext cx="2070000" cy="7143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>
                <a:latin typeface="Calibri" pitchFamily="34" charset="0"/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2500298" y="1428736"/>
              <a:ext cx="2070000" cy="714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>
                <a:latin typeface="Calibri" pitchFamily="34" charset="0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6629188" y="1428736"/>
              <a:ext cx="2070000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>
                <a:latin typeface="Calibri" pitchFamily="34" charset="0"/>
              </a:endParaRPr>
            </a:p>
          </p:txBody>
        </p:sp>
      </p:grpSp>
      <p:pic>
        <p:nvPicPr>
          <p:cNvPr id="11" name="그림 10" descr="antitle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6457250"/>
            <a:ext cx="2071670" cy="400750"/>
          </a:xfrm>
          <a:prstGeom prst="rect">
            <a:avLst/>
          </a:prstGeom>
        </p:spPr>
      </p:pic>
      <p:pic>
        <p:nvPicPr>
          <p:cNvPr id="12" name="그림 11" descr="kaist_logo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072462" y="6477000"/>
            <a:ext cx="952500" cy="381000"/>
          </a:xfrm>
          <a:prstGeom prst="rect">
            <a:avLst/>
          </a:prstGeom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14744" y="6500834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FA0F74-F28F-4184-8633-3C23409DF5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8" r:id="rId5"/>
    <p:sldLayoutId id="2147483859" r:id="rId6"/>
    <p:sldLayoutId id="214748386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riterswrite.co.za/45-ways-to-avoid-using-the-word-ve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5800" y="1795537"/>
            <a:ext cx="7772400" cy="1470025"/>
          </a:xfrm>
        </p:spPr>
        <p:txBody>
          <a:bodyPr>
            <a:noAutofit/>
          </a:bodyPr>
          <a:lstStyle/>
          <a:p>
            <a:r>
              <a:rPr lang="ko-KR" altLang="en-US" sz="3600" smtClean="0"/>
              <a:t>영어 논문 작성법</a:t>
            </a:r>
            <a:endParaRPr lang="ko-KR" altLang="en-US" sz="360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144000" cy="2495128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최종 수정일</a:t>
            </a:r>
            <a:r>
              <a:rPr lang="en-US" altLang="ko-KR" sz="2000" smtClean="0"/>
              <a:t>: </a:t>
            </a:r>
            <a:r>
              <a:rPr lang="en-US" altLang="ko-KR" sz="2000" smtClean="0"/>
              <a:t>2014.1.9.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400" smtClean="0">
              <a:solidFill>
                <a:schemeClr val="tx1"/>
              </a:solidFill>
            </a:endParaRPr>
          </a:p>
          <a:p>
            <a:r>
              <a:rPr lang="ko-KR" altLang="en-US" sz="2400" smtClean="0">
                <a:solidFill>
                  <a:schemeClr val="tx1"/>
                </a:solidFill>
              </a:rPr>
              <a:t>한국과학기술원</a:t>
            </a:r>
            <a:endParaRPr lang="en-US" altLang="ko-KR" sz="2400" smtClean="0">
              <a:solidFill>
                <a:schemeClr val="tx1"/>
              </a:solidFill>
            </a:endParaRPr>
          </a:p>
          <a:p>
            <a:r>
              <a:rPr lang="ko-KR" altLang="en-US" sz="2400" smtClean="0">
                <a:solidFill>
                  <a:schemeClr val="tx1"/>
                </a:solidFill>
              </a:rPr>
              <a:t>전산학과</a:t>
            </a:r>
            <a:endParaRPr lang="en-US" altLang="ko-KR" sz="2400" smtClean="0">
              <a:solidFill>
                <a:schemeClr val="tx1"/>
              </a:solidFill>
            </a:endParaRPr>
          </a:p>
          <a:p>
            <a:r>
              <a:rPr lang="ko-KR" altLang="en-US" sz="2400" smtClean="0">
                <a:solidFill>
                  <a:schemeClr val="tx1"/>
                </a:solidFill>
              </a:rPr>
              <a:t>교수 문수복</a:t>
            </a:r>
            <a:endParaRPr lang="en-US" altLang="ko-KR" sz="200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00813"/>
            <a:ext cx="2133600" cy="365125"/>
          </a:xfrm>
        </p:spPr>
        <p:txBody>
          <a:bodyPr/>
          <a:lstStyle/>
          <a:p>
            <a:r>
              <a:rPr lang="en-US" altLang="ko-KR"/>
              <a:t>	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비교 대상 없는 비교급은 </a:t>
            </a:r>
            <a:r>
              <a:rPr lang="ko-KR" altLang="en-US" dirty="0" smtClean="0"/>
              <a:t>안됩니다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정말 흔히 많이 자주 하는 실수입니다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ko-KR" smtClean="0"/>
              <a:t>“The </a:t>
            </a:r>
            <a:r>
              <a:rPr lang="en-US" altLang="ko-KR"/>
              <a:t>model of the network evolution becomes more complex</a:t>
            </a:r>
            <a:r>
              <a:rPr lang="en-US" altLang="ko-KR" smtClean="0"/>
              <a:t>.” =&gt; </a:t>
            </a:r>
            <a:r>
              <a:rPr lang="ko-KR" altLang="en-US" smtClean="0"/>
              <a:t>원래 문장 앞뒤 문맥이 파악이 </a:t>
            </a:r>
            <a:r>
              <a:rPr lang="ko-KR" altLang="en-US" err="1" smtClean="0"/>
              <a:t>안되서</a:t>
            </a:r>
            <a:r>
              <a:rPr lang="ko-KR" altLang="en-US" smtClean="0"/>
              <a:t> 잘 고치지 못했는데 </a:t>
            </a:r>
            <a:r>
              <a:rPr lang="en-US" altLang="ko-KR" smtClean="0"/>
              <a:t>“The model complexity of the network evolution has increased greatly” </a:t>
            </a:r>
            <a:r>
              <a:rPr lang="ko-KR" altLang="en-US" smtClean="0"/>
              <a:t>정도로 고쳐지면 일단 뜻은 </a:t>
            </a:r>
            <a:r>
              <a:rPr lang="ko-KR" altLang="en-US" err="1" smtClean="0"/>
              <a:t>전달될텐데</a:t>
            </a:r>
            <a:r>
              <a:rPr lang="en-US" altLang="ko-KR" smtClean="0"/>
              <a:t>, </a:t>
            </a:r>
            <a:r>
              <a:rPr lang="ko-KR" altLang="en-US" smtClean="0"/>
              <a:t>매끄러운 문장은 아닙니다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FA0F74-F28F-4184-8633-3C23409DF5D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</a:t>
            </a:r>
            <a:r>
              <a:rPr lang="ko-KR" altLang="en-US" err="1" smtClean="0"/>
              <a:t>구름위에서</a:t>
            </a:r>
            <a:r>
              <a:rPr lang="ko-KR" altLang="en-US" smtClean="0"/>
              <a:t> 놀지 말기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너무 개략적인 문장은 도대체 무슨 뜻인지 전달이 안됩니다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“Many </a:t>
            </a:r>
            <a:r>
              <a:rPr lang="en-US" altLang="ko-KR"/>
              <a:t>scientists studied the social network structures for both </a:t>
            </a:r>
            <a:r>
              <a:rPr lang="en-US" altLang="ko-KR" smtClean="0"/>
              <a:t>topologically </a:t>
            </a:r>
            <a:r>
              <a:rPr lang="en-US" altLang="ko-KR"/>
              <a:t>and semantically</a:t>
            </a:r>
            <a:r>
              <a:rPr lang="en-US" altLang="ko-KR" smtClean="0"/>
              <a:t>.”</a:t>
            </a:r>
            <a:endParaRPr lang="en-US" altLang="ko-KR"/>
          </a:p>
          <a:p>
            <a:r>
              <a:rPr lang="en-US" altLang="ko-KR" smtClean="0"/>
              <a:t>“studied … topologically and semantically”?? </a:t>
            </a:r>
            <a:r>
              <a:rPr lang="ko-KR" altLang="en-US" smtClean="0"/>
              <a:t>감은 잡힙니다만</a:t>
            </a:r>
            <a:r>
              <a:rPr lang="en-US" altLang="ko-KR" smtClean="0"/>
              <a:t>, </a:t>
            </a:r>
            <a:r>
              <a:rPr lang="ko-KR" altLang="en-US" smtClean="0"/>
              <a:t>논문 서론에 나오기에는 너무 </a:t>
            </a:r>
            <a:r>
              <a:rPr lang="ko-KR" altLang="en-US" err="1" smtClean="0"/>
              <a:t>중딩같은</a:t>
            </a:r>
            <a:r>
              <a:rPr lang="ko-KR" altLang="en-US" smtClean="0"/>
              <a:t> 영문입니다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FA0F74-F28F-4184-8633-3C23409DF5D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9. </a:t>
            </a:r>
            <a:r>
              <a:rPr lang="ko-KR" altLang="en-US" smtClean="0"/>
              <a:t>논문은 픽션이 아니라 </a:t>
            </a:r>
            <a:r>
              <a:rPr lang="ko-KR" altLang="en-US" err="1" smtClean="0"/>
              <a:t>다큐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장황한 표현은 자제해야 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“Really/fantastic/….” </a:t>
            </a:r>
            <a:r>
              <a:rPr lang="ko-KR" altLang="en-US" smtClean="0"/>
              <a:t>등등 일상생활에서 </a:t>
            </a:r>
            <a:r>
              <a:rPr lang="ko-KR" altLang="en-US" err="1" smtClean="0"/>
              <a:t>기분좋게</a:t>
            </a:r>
            <a:r>
              <a:rPr lang="ko-KR" altLang="en-US" smtClean="0"/>
              <a:t> 쓰는 단어들이라도 논문에서는 쓰기 힘든 단어들이 많습니다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FA0F74-F28F-4184-8633-3C23409DF5D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맺음말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작문에는 왕도가 없습니다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자꾸 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고치다 보면 글이 느는데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누군가가 고쳐줘야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내가 </a:t>
            </a:r>
            <a:r>
              <a:rPr lang="ko-KR" altLang="en-US" dirty="0" smtClean="0"/>
              <a:t>쓴 논문을 읽어보고 평을 해줄 수 있는 친구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동료들을 많이 만드세요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FA0F74-F28F-4184-8633-3C23409DF5D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부록</a:t>
            </a:r>
            <a:r>
              <a:rPr lang="en-US" altLang="ko-KR" dirty="0" smtClean="0"/>
              <a:t>] </a:t>
            </a:r>
            <a:r>
              <a:rPr lang="ko-KR" altLang="en-US" dirty="0" smtClean="0"/>
              <a:t>도움되는 자료 모음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hlinkClick r:id="rId2"/>
              </a:rPr>
              <a:t>http://writerswrite.co.za/45-ways-to-avoid-using-the-word-very</a:t>
            </a:r>
            <a:endParaRPr lang="en-US" altLang="ko-KR" smtClean="0"/>
          </a:p>
          <a:p>
            <a:pPr lvl="1"/>
            <a:r>
              <a:rPr lang="en-US" altLang="ko-KR" smtClean="0"/>
              <a:t>“45 ways to avoid using the word ‘very’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FA0F74-F28F-4184-8633-3C23409DF5D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본 자료는 지난 </a:t>
            </a:r>
            <a:r>
              <a:rPr lang="en-US" altLang="ko-KR" smtClean="0"/>
              <a:t>10</a:t>
            </a:r>
            <a:r>
              <a:rPr lang="ko-KR" altLang="en-US" smtClean="0"/>
              <a:t>년간 학생들과 영어 논문 작업을 하면서 학생들에게 반복해서 </a:t>
            </a:r>
            <a:r>
              <a:rPr lang="ko-KR" altLang="en-US" smtClean="0"/>
              <a:t>설명하게 </a:t>
            </a:r>
            <a:r>
              <a:rPr lang="ko-KR" altLang="en-US" smtClean="0"/>
              <a:t>되는 점들을 정리한 것입니다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FA0F74-F28F-4184-8633-3C23409DF5D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필독 </a:t>
            </a:r>
            <a:r>
              <a:rPr lang="ko-KR" altLang="en-US" smtClean="0"/>
              <a:t>참고 </a:t>
            </a:r>
            <a:r>
              <a:rPr lang="ko-KR" altLang="en-US" smtClean="0"/>
              <a:t>문헌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“The Elements of Style” by William </a:t>
            </a:r>
            <a:r>
              <a:rPr lang="en-US" altLang="ko-KR" err="1" smtClean="0"/>
              <a:t>Strunk</a:t>
            </a:r>
            <a:r>
              <a:rPr lang="en-US" altLang="ko-KR" smtClean="0"/>
              <a:t>, Jr.</a:t>
            </a:r>
          </a:p>
          <a:p>
            <a:pPr lvl="1"/>
            <a:r>
              <a:rPr lang="ko-KR" altLang="en-US" smtClean="0"/>
              <a:t>이 책은 </a:t>
            </a:r>
            <a:r>
              <a:rPr lang="en-US" altLang="ko-KR" smtClean="0"/>
              <a:t>E.B. White</a:t>
            </a:r>
            <a:r>
              <a:rPr lang="ko-KR" altLang="en-US" smtClean="0"/>
              <a:t>와 </a:t>
            </a:r>
            <a:r>
              <a:rPr lang="ko-KR" altLang="en-US" err="1" smtClean="0"/>
              <a:t>공동작업한</a:t>
            </a:r>
            <a:r>
              <a:rPr lang="ko-KR" altLang="en-US" smtClean="0"/>
              <a:t> 본 등등 영문 </a:t>
            </a:r>
            <a:r>
              <a:rPr lang="ko-KR" altLang="en-US" smtClean="0"/>
              <a:t>버전이 </a:t>
            </a:r>
            <a:r>
              <a:rPr lang="ko-KR" altLang="en-US" smtClean="0"/>
              <a:t>여럿 있습니다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“</a:t>
            </a:r>
            <a:r>
              <a:rPr lang="ko-KR" altLang="en-US" smtClean="0"/>
              <a:t>영어 글쓰기의 </a:t>
            </a:r>
            <a:r>
              <a:rPr lang="ko-KR" altLang="en-US" smtClean="0"/>
              <a:t>기본</a:t>
            </a:r>
            <a:r>
              <a:rPr lang="en-US" altLang="ko-KR" smtClean="0"/>
              <a:t>”</a:t>
            </a:r>
            <a:r>
              <a:rPr lang="ko-KR" altLang="en-US" smtClean="0"/>
              <a:t>이란 제목</a:t>
            </a:r>
            <a:r>
              <a:rPr lang="ko-KR" altLang="en-US" smtClean="0"/>
              <a:t>으로 </a:t>
            </a:r>
            <a:r>
              <a:rPr lang="ko-KR" altLang="en-US" err="1" smtClean="0"/>
              <a:t>김지양</a:t>
            </a:r>
            <a:r>
              <a:rPr lang="en-US" altLang="ko-KR" smtClean="0"/>
              <a:t>, </a:t>
            </a:r>
            <a:r>
              <a:rPr lang="ko-KR" altLang="en-US" smtClean="0"/>
              <a:t>조서연 옮김의 원서와 번역 합동판도 있습니다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“Writing for Computer Science”</a:t>
            </a:r>
            <a:r>
              <a:rPr lang="ko-KR" altLang="en-US" smtClean="0"/>
              <a:t> </a:t>
            </a:r>
            <a:r>
              <a:rPr lang="en-US" altLang="ko-KR" smtClean="0"/>
              <a:t>by Justin </a:t>
            </a:r>
            <a:r>
              <a:rPr lang="en-US" altLang="ko-KR" err="1" smtClean="0"/>
              <a:t>Zobel</a:t>
            </a:r>
            <a:endParaRPr lang="en-US" altLang="ko-KR" smtClean="0"/>
          </a:p>
          <a:p>
            <a:pPr lvl="1"/>
            <a:r>
              <a:rPr lang="ko-KR" altLang="en-US" smtClean="0"/>
              <a:t>이 책은 전산학 분야 논문 작성에 꼭 필요한 내용을 담고 있습니다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FA0F74-F28F-4184-8633-3C23409DF5D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9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논문은 </a:t>
            </a:r>
            <a:r>
              <a:rPr lang="ko-KR" altLang="en-US" err="1" smtClean="0"/>
              <a:t>멜로보다는</a:t>
            </a:r>
            <a:r>
              <a:rPr lang="ko-KR" altLang="en-US" smtClean="0"/>
              <a:t> 액션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형용사보다는 동사로</a:t>
            </a:r>
            <a:endParaRPr lang="en-US" altLang="ko-KR" dirty="0" smtClean="0"/>
          </a:p>
          <a:p>
            <a:r>
              <a:rPr lang="en-US" altLang="ko-KR" dirty="0" smtClean="0"/>
              <a:t>Very good/bad/excellent </a:t>
            </a:r>
            <a:r>
              <a:rPr lang="ko-KR" altLang="en-US" dirty="0" smtClean="0"/>
              <a:t>같은 표현은 최대한 자제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… improved by 30%, performs faster than XX by 20%, </a:t>
            </a:r>
            <a:r>
              <a:rPr lang="ko-KR" altLang="en-US" dirty="0" smtClean="0"/>
              <a:t>이렇게 구체적인 수치를 제시해서 설명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FA0F74-F28F-4184-8633-3C23409DF5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논문은 두괄식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우리 말은 술부가 맨 뒤에 나오는 문법적 구성상 </a:t>
            </a:r>
            <a:r>
              <a:rPr lang="en-US" altLang="ko-KR" smtClean="0"/>
              <a:t>~</a:t>
            </a:r>
            <a:r>
              <a:rPr lang="ko-KR" altLang="en-US" smtClean="0"/>
              <a:t>이다</a:t>
            </a:r>
            <a:r>
              <a:rPr lang="en-US" altLang="ko-KR" smtClean="0"/>
              <a:t>, ~</a:t>
            </a:r>
            <a:r>
              <a:rPr lang="ko-KR" altLang="en-US" smtClean="0"/>
              <a:t>아니다라는 결론을 문장 </a:t>
            </a:r>
            <a:r>
              <a:rPr lang="ko-KR" altLang="en-US" err="1" smtClean="0"/>
              <a:t>끝날때나</a:t>
            </a:r>
            <a:r>
              <a:rPr lang="ko-KR" altLang="en-US" smtClean="0"/>
              <a:t> 알게 되지만</a:t>
            </a:r>
            <a:r>
              <a:rPr lang="en-US" altLang="ko-KR" smtClean="0"/>
              <a:t>, </a:t>
            </a:r>
            <a:r>
              <a:rPr lang="ko-KR" altLang="en-US" smtClean="0"/>
              <a:t>영어는 </a:t>
            </a:r>
            <a:r>
              <a:rPr lang="en-US" altLang="ko-KR" smtClean="0"/>
              <a:t>S+V </a:t>
            </a:r>
            <a:r>
              <a:rPr lang="ko-KR" altLang="en-US" smtClean="0"/>
              <a:t>가 나온 다음에 목적어가 나오게 됩니다</a:t>
            </a:r>
            <a:r>
              <a:rPr lang="en-US" altLang="ko-KR" smtClean="0"/>
              <a:t>.  </a:t>
            </a:r>
            <a:r>
              <a:rPr lang="ko-KR" altLang="en-US" smtClean="0"/>
              <a:t>해서 긍정인지 부정인지를 먼저 알고</a:t>
            </a:r>
            <a:r>
              <a:rPr lang="en-US" altLang="ko-KR" smtClean="0"/>
              <a:t>, </a:t>
            </a:r>
            <a:r>
              <a:rPr lang="ko-KR" altLang="en-US" smtClean="0"/>
              <a:t>해석이 들어갑니다</a:t>
            </a:r>
            <a:r>
              <a:rPr lang="en-US" altLang="ko-KR" smtClean="0"/>
              <a:t>.  </a:t>
            </a:r>
            <a:r>
              <a:rPr lang="ko-KR" altLang="en-US" smtClean="0"/>
              <a:t>한 문장에서 뿐만 아니라</a:t>
            </a:r>
            <a:r>
              <a:rPr lang="en-US" altLang="ko-KR" smtClean="0"/>
              <a:t>, </a:t>
            </a:r>
            <a:r>
              <a:rPr lang="ko-KR" altLang="en-US" smtClean="0"/>
              <a:t>한 단락에서도 제일 중요한 내용은 맨 앞에 나와야 합니다</a:t>
            </a:r>
            <a:r>
              <a:rPr lang="en-US" altLang="ko-KR" smtClean="0"/>
              <a:t>. </a:t>
            </a:r>
            <a:r>
              <a:rPr lang="ko-KR" altLang="en-US" smtClean="0"/>
              <a:t>한 단락의 대표 문장이 그 단락의 맨 앞에 나와야 합니다</a:t>
            </a:r>
            <a:r>
              <a:rPr lang="en-US" altLang="ko-KR" smtClean="0"/>
              <a:t>.</a:t>
            </a:r>
            <a:r>
              <a:rPr lang="en-US" altLang="ko-KR" smtClean="0">
                <a:solidFill>
                  <a:srgbClr val="FF0000"/>
                </a:solidFill>
              </a:rPr>
              <a:t>  [</a:t>
            </a:r>
            <a:r>
              <a:rPr lang="ko-KR" altLang="en-US" smtClean="0">
                <a:solidFill>
                  <a:srgbClr val="FF0000"/>
                </a:solidFill>
              </a:rPr>
              <a:t>예제 필요</a:t>
            </a:r>
            <a:r>
              <a:rPr lang="en-US" altLang="ko-KR" smtClean="0">
                <a:solidFill>
                  <a:srgbClr val="FF0000"/>
                </a:solidFill>
              </a:rPr>
              <a:t>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FA0F74-F28F-4184-8633-3C23409DF5D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논문은 직설화법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중고등학교에서 어렵게 배운 수동태를 </a:t>
            </a:r>
            <a:r>
              <a:rPr lang="ko-KR" altLang="en-US" err="1" smtClean="0"/>
              <a:t>논문쓸</a:t>
            </a:r>
            <a:r>
              <a:rPr lang="ko-KR" altLang="en-US" smtClean="0"/>
              <a:t> 때는 남용하게 됩니다</a:t>
            </a:r>
            <a:r>
              <a:rPr lang="en-US" altLang="ko-KR" smtClean="0"/>
              <a:t>. </a:t>
            </a:r>
            <a:r>
              <a:rPr lang="ko-KR" altLang="en-US" smtClean="0"/>
              <a:t>하지만 영어에서 수동태는 목적어를 강조할 때 쓰이는 구조로 남발하면 안됩니다</a:t>
            </a:r>
            <a:r>
              <a:rPr lang="en-US" altLang="ko-KR" smtClean="0"/>
              <a:t>.  </a:t>
            </a:r>
            <a:r>
              <a:rPr lang="ko-KR" altLang="en-US" smtClean="0"/>
              <a:t>해서 원칙은 수동태를 절대 쓰지 않고</a:t>
            </a:r>
            <a:r>
              <a:rPr lang="en-US" altLang="ko-KR" smtClean="0"/>
              <a:t>, </a:t>
            </a:r>
            <a:r>
              <a:rPr lang="ko-KR" altLang="en-US" smtClean="0"/>
              <a:t>논문 한 개에 </a:t>
            </a:r>
            <a:r>
              <a:rPr lang="ko-KR" altLang="en-US" err="1" smtClean="0"/>
              <a:t>서너개</a:t>
            </a:r>
            <a:r>
              <a:rPr lang="ko-KR" altLang="en-US" smtClean="0"/>
              <a:t> 이상의 수동태 문장이 들어가지 않도록</a:t>
            </a:r>
            <a:r>
              <a:rPr lang="en-US" altLang="ko-KR"/>
              <a:t> </a:t>
            </a:r>
            <a:r>
              <a:rPr lang="ko-KR" altLang="en-US" err="1" smtClean="0"/>
              <a:t>해야합니다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FA0F74-F28F-4184-8633-3C23409DF5D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논문은 보고서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논문은 연구 결과에 대한 보고입니다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이래도 좋고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저래도 좋은 감상문이 아닙니다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해서 </a:t>
            </a:r>
            <a:r>
              <a:rPr lang="en-US" altLang="ko-KR" dirty="0" smtClean="0"/>
              <a:t>may/can </a:t>
            </a:r>
            <a:r>
              <a:rPr lang="ko-KR" altLang="en-US" dirty="0" smtClean="0"/>
              <a:t>같은 표현은 최대한 자제해야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“This system may perform in extreme conditions …” =&gt; “This system performs under extreme conditions of -10 ~ -</a:t>
            </a:r>
            <a:r>
              <a:rPr lang="en-US" altLang="ko-KR" dirty="0" err="1" smtClean="0"/>
              <a:t>20C</a:t>
            </a:r>
            <a:r>
              <a:rPr lang="en-US" altLang="ko-KR" dirty="0" smtClean="0"/>
              <a:t> but the rate of malfunctioning doubles.” </a:t>
            </a:r>
            <a:r>
              <a:rPr lang="ko-KR" altLang="en-US" dirty="0" smtClean="0"/>
              <a:t>이런 느낌으로 바꿔줘야 합니다</a:t>
            </a:r>
            <a:r>
              <a:rPr lang="en-US" altLang="ko-KR" dirty="0" smtClean="0"/>
              <a:t>.  </a:t>
            </a:r>
          </a:p>
          <a:p>
            <a:r>
              <a:rPr lang="ko-KR" altLang="en-US" dirty="0" smtClean="0"/>
              <a:t>내 연구가 아닌 다른 사람들의 이전 연구에 관한 언급도 마찬가지로 </a:t>
            </a:r>
            <a:r>
              <a:rPr lang="ko-KR" altLang="en-US" dirty="0" smtClean="0"/>
              <a:t>된다는 건지 안 된다는 </a:t>
            </a:r>
            <a:r>
              <a:rPr lang="ko-KR" altLang="en-US" dirty="0" smtClean="0"/>
              <a:t>건지를 명확하게 말해줘야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FA0F74-F28F-4184-8633-3C23409DF5D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최대한 통일성 있게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대개의 논문은 전문가들 </a:t>
            </a:r>
            <a:r>
              <a:rPr lang="ko-KR" altLang="en-US" err="1" smtClean="0"/>
              <a:t>수십</a:t>
            </a:r>
            <a:r>
              <a:rPr lang="ko-KR" altLang="en-US" err="1"/>
              <a:t>명</a:t>
            </a:r>
            <a:r>
              <a:rPr lang="ko-KR" altLang="en-US" err="1" smtClean="0"/>
              <a:t>만</a:t>
            </a:r>
            <a:r>
              <a:rPr lang="ko-KR" altLang="en-US" smtClean="0"/>
              <a:t> 읽는 자료입니다</a:t>
            </a:r>
            <a:r>
              <a:rPr lang="en-US" altLang="ko-KR" smtClean="0"/>
              <a:t>. </a:t>
            </a:r>
            <a:r>
              <a:rPr lang="ko-KR" altLang="en-US" err="1" smtClean="0"/>
              <a:t>피인용횟수가</a:t>
            </a:r>
            <a:r>
              <a:rPr lang="ko-KR" altLang="en-US" smtClean="0"/>
              <a:t> </a:t>
            </a:r>
            <a:r>
              <a:rPr lang="en-US" altLang="ko-KR" smtClean="0"/>
              <a:t>100</a:t>
            </a:r>
            <a:r>
              <a:rPr lang="ko-KR" altLang="en-US" smtClean="0"/>
              <a:t>이 넘는 논문쓰기가 얼마나 어려운지 생각해보심 됩니다</a:t>
            </a:r>
            <a:r>
              <a:rPr lang="en-US" altLang="ko-KR" smtClean="0"/>
              <a:t>. </a:t>
            </a:r>
            <a:r>
              <a:rPr lang="ko-KR" altLang="en-US" smtClean="0"/>
              <a:t>가뜩이나 어려운 전공 문제 얘기를 </a:t>
            </a:r>
            <a:r>
              <a:rPr lang="ko-KR" altLang="en-US" err="1" smtClean="0"/>
              <a:t>실타래푸는</a:t>
            </a:r>
            <a:r>
              <a:rPr lang="ko-KR" altLang="en-US" smtClean="0"/>
              <a:t> 느낌으로 </a:t>
            </a:r>
            <a:r>
              <a:rPr lang="ko-KR" altLang="en-US" err="1" smtClean="0"/>
              <a:t>읽어야하는데</a:t>
            </a:r>
            <a:r>
              <a:rPr lang="ko-KR" altLang="en-US" smtClean="0"/>
              <a:t> 용어까지 자꾸 헷갈리게 쓰면 안됩니다</a:t>
            </a:r>
            <a:r>
              <a:rPr lang="en-US" altLang="ko-KR" smtClean="0"/>
              <a:t>.  </a:t>
            </a:r>
            <a:r>
              <a:rPr lang="ko-KR" altLang="en-US" smtClean="0"/>
              <a:t>문학작품에서는 똑같은 장면도 다양하고 풍성한 어휘로 풀어내면 좋겠지만 논문에서는 똑같은 표현을 논문 서론부터 결론까지 써주면 좋습니다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R</a:t>
            </a:r>
            <a:r>
              <a:rPr lang="en-US" altLang="ko-KR" smtClean="0"/>
              <a:t>elay nodes, relaying nodes, relays =&gt; relay nodes</a:t>
            </a:r>
            <a:r>
              <a:rPr lang="ko-KR" altLang="en-US" smtClean="0"/>
              <a:t>로 통일해서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Sampled, visited, walked =&gt; </a:t>
            </a:r>
            <a:r>
              <a:rPr lang="en-US" altLang="ko-KR" err="1" smtClean="0"/>
              <a:t>visitied</a:t>
            </a:r>
            <a:r>
              <a:rPr lang="ko-KR" altLang="en-US" smtClean="0"/>
              <a:t>로 통일해서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FA0F74-F28F-4184-8633-3C23409DF5D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타인의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연구를 존중해주세요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다른 사람들의 연구를 절대 비하하지 마세요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“The </a:t>
            </a:r>
            <a:r>
              <a:rPr lang="en-US" altLang="ko-KR" dirty="0"/>
              <a:t>community evolution in online social networks is not fully understood yet mainly due to the lack of data, while a few studies reveal community evolution in the citation network</a:t>
            </a:r>
            <a:r>
              <a:rPr lang="en-US" altLang="ko-KR" dirty="0" smtClean="0"/>
              <a:t>.”  </a:t>
            </a:r>
            <a:r>
              <a:rPr lang="ko-KR" altLang="en-US" dirty="0" smtClean="0"/>
              <a:t>언뜻 보기엔 전혀 남을 비하하지 않는 듯 싶지만</a:t>
            </a:r>
            <a:r>
              <a:rPr lang="en-US" altLang="ko-KR" dirty="0" smtClean="0"/>
              <a:t>, </a:t>
            </a:r>
            <a:r>
              <a:rPr lang="en-US" altLang="ko-KR" dirty="0" smtClean="0"/>
              <a:t>“is </a:t>
            </a:r>
            <a:r>
              <a:rPr lang="en-US" altLang="ko-KR" dirty="0" smtClean="0"/>
              <a:t>not fully </a:t>
            </a:r>
            <a:r>
              <a:rPr lang="en-US" altLang="ko-KR" dirty="0" smtClean="0"/>
              <a:t>understood” </a:t>
            </a:r>
            <a:r>
              <a:rPr lang="ko-KR" altLang="en-US" dirty="0" smtClean="0"/>
              <a:t>는 일단 수동태라서 나쁜 문장이고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도대체 누가 이해를 못하고 있는지 불분명하고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근데 어찌 되었건 현재 상태가 그리 좋지 않다고 얘기하고 있습니다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지금까지 </a:t>
            </a:r>
            <a:r>
              <a:rPr lang="ko-KR" altLang="en-US" dirty="0" smtClean="0"/>
              <a:t>해 온 </a:t>
            </a:r>
            <a:r>
              <a:rPr lang="ko-KR" altLang="en-US" dirty="0" smtClean="0"/>
              <a:t>연구가 다 별볼일 없었다라고 에둘러 비하하는 셈이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FA0F74-F28F-4184-8633-3C23409DF5D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woon-IMC08-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 rtlCol="0" anchor="ctr">
        <a:noAutofit/>
      </a:bodyPr>
      <a:lstStyle>
        <a:defPPr algn="ctr">
          <a:defRPr dirty="0">
            <a:latin typeface="Calibri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haewoon-IMC08-style</Template>
  <TotalTime>9687</TotalTime>
  <Words>691</Words>
  <Application>Microsoft Office PowerPoint</Application>
  <PresentationFormat>화면 슬라이드 쇼(4:3)</PresentationFormat>
  <Paragraphs>61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맑은 고딕</vt:lpstr>
      <vt:lpstr>Arial</vt:lpstr>
      <vt:lpstr>Calibri</vt:lpstr>
      <vt:lpstr>Verdana</vt:lpstr>
      <vt:lpstr>haewoon-IMC08-style</vt:lpstr>
      <vt:lpstr>영어 논문 작성법</vt:lpstr>
      <vt:lpstr>PowerPoint 프레젠테이션</vt:lpstr>
      <vt:lpstr>필독 참고 문헌</vt:lpstr>
      <vt:lpstr>1. 논문은 멜로보다는 액션!</vt:lpstr>
      <vt:lpstr>2. 논문은 두괄식!</vt:lpstr>
      <vt:lpstr>3. 논문은 직설화법!</vt:lpstr>
      <vt:lpstr>4. 논문은 보고서!</vt:lpstr>
      <vt:lpstr>5. 최대한 통일성 있게</vt:lpstr>
      <vt:lpstr>6. 타인의 연구를 존중해주세요!</vt:lpstr>
      <vt:lpstr>7. 비교 대상 없는 비교급은 안됩니다!</vt:lpstr>
      <vt:lpstr>8. 구름위에서 놀지 말기!</vt:lpstr>
      <vt:lpstr>9. 논문은 픽션이 아니라 다큐!</vt:lpstr>
      <vt:lpstr>맺음말</vt:lpstr>
      <vt:lpstr>[부록] 도움되는 자료 모음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Analysis of  User Behaviors</dc:title>
  <dc:creator>Microsoft Corporation</dc:creator>
  <cp:lastModifiedBy>Sue Moon</cp:lastModifiedBy>
  <cp:revision>612</cp:revision>
  <dcterms:created xsi:type="dcterms:W3CDTF">2006-10-05T04:04:58Z</dcterms:created>
  <dcterms:modified xsi:type="dcterms:W3CDTF">2014-01-09T14:35:18Z</dcterms:modified>
</cp:coreProperties>
</file>