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removePersonalInfoOnSave="1" saveSubsetFonts="1" autoCompressPictures="0">
  <p:sldMasterIdLst>
    <p:sldMasterId id="2147483648" r:id="rId1"/>
  </p:sldMasterIdLst>
  <p:notesMasterIdLst>
    <p:notesMasterId r:id="rId29"/>
  </p:notesMasterIdLst>
  <p:handoutMasterIdLst>
    <p:handoutMasterId r:id="rId30"/>
  </p:handoutMasterIdLst>
  <p:sldIdLst>
    <p:sldId id="266" r:id="rId2"/>
    <p:sldId id="375" r:id="rId3"/>
    <p:sldId id="391" r:id="rId4"/>
    <p:sldId id="365" r:id="rId5"/>
    <p:sldId id="309" r:id="rId6"/>
    <p:sldId id="366" r:id="rId7"/>
    <p:sldId id="367" r:id="rId8"/>
    <p:sldId id="397" r:id="rId9"/>
    <p:sldId id="396" r:id="rId10"/>
    <p:sldId id="390" r:id="rId11"/>
    <p:sldId id="331" r:id="rId12"/>
    <p:sldId id="351" r:id="rId13"/>
    <p:sldId id="387" r:id="rId14"/>
    <p:sldId id="399" r:id="rId15"/>
    <p:sldId id="354" r:id="rId16"/>
    <p:sldId id="388" r:id="rId17"/>
    <p:sldId id="392" r:id="rId18"/>
    <p:sldId id="352" r:id="rId19"/>
    <p:sldId id="389" r:id="rId20"/>
    <p:sldId id="395" r:id="rId21"/>
    <p:sldId id="393" r:id="rId22"/>
    <p:sldId id="398" r:id="rId23"/>
    <p:sldId id="386" r:id="rId24"/>
    <p:sldId id="394" r:id="rId25"/>
    <p:sldId id="267" r:id="rId26"/>
    <p:sldId id="268" r:id="rId27"/>
    <p:sldId id="261"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pening" id="{E365B896-4AFC-470E-8A60-27936CE5E45F}">
          <p14:sldIdLst>
            <p14:sldId id="266"/>
            <p14:sldId id="375"/>
            <p14:sldId id="391"/>
            <p14:sldId id="365"/>
            <p14:sldId id="309"/>
            <p14:sldId id="366"/>
            <p14:sldId id="367"/>
            <p14:sldId id="397"/>
            <p14:sldId id="396"/>
            <p14:sldId id="390"/>
            <p14:sldId id="331"/>
            <p14:sldId id="351"/>
            <p14:sldId id="387"/>
            <p14:sldId id="399"/>
            <p14:sldId id="354"/>
            <p14:sldId id="388"/>
            <p14:sldId id="392"/>
            <p14:sldId id="352"/>
            <p14:sldId id="389"/>
            <p14:sldId id="395"/>
            <p14:sldId id="393"/>
            <p14:sldId id="398"/>
            <p14:sldId id="386"/>
          </p14:sldIdLst>
        </p14:section>
        <p14:section name="Closing" id="{ED0DF807-E1AD-4CAC-A988-40D1A2F2E6F7}">
          <p14:sldIdLst>
            <p14:sldId id="394"/>
            <p14:sldId id="267"/>
            <p14:sldId id="268"/>
            <p14:sldId id="261"/>
          </p14:sldIdLst>
        </p14:section>
      </p14:sectionLst>
    </p:ext>
    <p:ext uri="{EFAFB233-063F-42B5-8137-9DF3F51BA10A}">
      <p15:sldGuideLst xmlns:p15="http://schemas.microsoft.com/office/powerpoint/2012/main">
        <p15:guide id="1" orient="horz" pos="1223">
          <p15:clr>
            <a:srgbClr val="A4A3A4"/>
          </p15:clr>
        </p15:guide>
        <p15:guide id="2" orient="horz" pos="4189">
          <p15:clr>
            <a:srgbClr val="A4A3A4"/>
          </p15:clr>
        </p15:guide>
        <p15:guide id="3" pos="211">
          <p15:clr>
            <a:srgbClr val="A4A3A4"/>
          </p15:clr>
        </p15:guide>
        <p15:guide id="4" pos="275">
          <p15:clr>
            <a:srgbClr val="A4A3A4"/>
          </p15:clr>
        </p15:guide>
        <p15:guide id="5" pos="5071">
          <p15:clr>
            <a:srgbClr val="A4A3A4"/>
          </p15:clr>
        </p15:guide>
        <p15:guide id="6" orient="horz" pos="998">
          <p15:clr>
            <a:srgbClr val="A4A3A4"/>
          </p15:clr>
        </p15:guide>
        <p15:guide id="7" orient="horz" pos="3234">
          <p15:clr>
            <a:srgbClr val="A4A3A4"/>
          </p15:clr>
        </p15:guide>
        <p15:guide id="8" pos="2767">
          <p15:clr>
            <a:srgbClr val="A4A3A4"/>
          </p15:clr>
        </p15:guide>
        <p15:guide id="9" pos="233">
          <p15:clr>
            <a:srgbClr val="A4A3A4"/>
          </p15:clr>
        </p15:guide>
        <p15:guide id="10" pos="5347">
          <p15:clr>
            <a:srgbClr val="A4A3A4"/>
          </p15:clr>
        </p15:guide>
        <p15:guide id="11" orient="horz">
          <p15:clr>
            <a:srgbClr val="A4A3A4"/>
          </p15:clr>
        </p15:guide>
        <p15:guide id="12" pos="452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6"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4E37"/>
    <a:srgbClr val="004266"/>
    <a:srgbClr val="7F1C7D"/>
    <a:srgbClr val="EE3E96"/>
    <a:srgbClr val="F389AF"/>
    <a:srgbClr val="008052"/>
    <a:srgbClr val="17AF4B"/>
    <a:srgbClr val="8CC63F"/>
    <a:srgbClr val="004877"/>
    <a:srgbClr val="00B2E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03" autoAdjust="0"/>
    <p:restoredTop sz="91681" autoAdjust="0"/>
  </p:normalViewPr>
  <p:slideViewPr>
    <p:cSldViewPr snapToGrid="0" showGuides="1">
      <p:cViewPr varScale="1">
        <p:scale>
          <a:sx n="78" d="100"/>
          <a:sy n="78" d="100"/>
        </p:scale>
        <p:origin x="84" y="96"/>
      </p:cViewPr>
      <p:guideLst>
        <p:guide orient="horz" pos="1223"/>
        <p:guide orient="horz" pos="4189"/>
        <p:guide pos="211"/>
        <p:guide pos="275"/>
        <p:guide pos="5071"/>
        <p:guide orient="horz" pos="998"/>
        <p:guide orient="horz" pos="3234"/>
        <p:guide pos="2767"/>
        <p:guide pos="233"/>
        <p:guide pos="5347"/>
        <p:guide orient="horz"/>
        <p:guide pos="4525"/>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p:scale>
          <a:sx n="78" d="100"/>
          <a:sy n="78" d="100"/>
        </p:scale>
        <p:origin x="-3066" y="1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5-02-23T09:39:58.811" idx="6">
    <p:pos x="10" y="10"/>
    <p:text>Edgecast Logo, use cases, POP map</p:text>
    <p:extLst>
      <p:ext uri="{C676402C-5697-4E1C-873F-D02D1690AC5C}">
        <p15:threadingInfo xmlns:p15="http://schemas.microsoft.com/office/powerpoint/2012/main" timeZoneBias="4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5F9DCB2-7EB4-A94B-98D0-5CCBA28B3C30}" type="datetimeFigureOut">
              <a:rPr lang="en-US" smtClean="0"/>
              <a:pPr/>
              <a:t>4/3/2015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C166B7-455D-4C43-A1DA-AFABFA2CD87D}" type="slidenum">
              <a:rPr lang="en-US" smtClean="0"/>
              <a:pPr/>
              <a:t>‹#›</a:t>
            </a:fld>
            <a:endParaRPr lang="en-US"/>
          </a:p>
        </p:txBody>
      </p:sp>
    </p:spTree>
    <p:extLst>
      <p:ext uri="{BB962C8B-B14F-4D97-AF65-F5344CB8AC3E}">
        <p14:creationId xmlns:p14="http://schemas.microsoft.com/office/powerpoint/2010/main" val="26616126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952016-8C25-174C-9B4D-4CBC4C7A8102}" type="datetimeFigureOut">
              <a:rPr lang="en-US" smtClean="0"/>
              <a:pPr/>
              <a:t>4/3/2015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35FA9F-7D3F-5741-9EE6-6623220EF666}" type="slidenum">
              <a:rPr lang="en-US" smtClean="0"/>
              <a:pPr/>
              <a:t>‹#›</a:t>
            </a:fld>
            <a:endParaRPr lang="en-US"/>
          </a:p>
        </p:txBody>
      </p:sp>
    </p:spTree>
    <p:extLst>
      <p:ext uri="{BB962C8B-B14F-4D97-AF65-F5344CB8AC3E}">
        <p14:creationId xmlns:p14="http://schemas.microsoft.com/office/powerpoint/2010/main" val="259876774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935FA9F-7D3F-5741-9EE6-6623220EF666}" type="slidenum">
              <a:rPr lang="en-US" smtClean="0"/>
              <a:pPr/>
              <a:t>0</a:t>
            </a:fld>
            <a:endParaRPr lang="en-US"/>
          </a:p>
        </p:txBody>
      </p:sp>
    </p:spTree>
    <p:extLst>
      <p:ext uri="{BB962C8B-B14F-4D97-AF65-F5344CB8AC3E}">
        <p14:creationId xmlns:p14="http://schemas.microsoft.com/office/powerpoint/2010/main" val="3115989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35FA9F-7D3F-5741-9EE6-6623220EF666}" type="slidenum">
              <a:rPr lang="en-US" smtClean="0"/>
              <a:pPr/>
              <a:t>3</a:t>
            </a:fld>
            <a:endParaRPr lang="en-US"/>
          </a:p>
        </p:txBody>
      </p:sp>
    </p:spTree>
    <p:extLst>
      <p:ext uri="{BB962C8B-B14F-4D97-AF65-F5344CB8AC3E}">
        <p14:creationId xmlns:p14="http://schemas.microsoft.com/office/powerpoint/2010/main" val="1584131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35FA9F-7D3F-5741-9EE6-6623220EF666}" type="slidenum">
              <a:rPr lang="en-US" smtClean="0"/>
              <a:pPr/>
              <a:t>4</a:t>
            </a:fld>
            <a:endParaRPr lang="en-US"/>
          </a:p>
        </p:txBody>
      </p:sp>
    </p:spTree>
    <p:extLst>
      <p:ext uri="{BB962C8B-B14F-4D97-AF65-F5344CB8AC3E}">
        <p14:creationId xmlns:p14="http://schemas.microsoft.com/office/powerpoint/2010/main" val="36228781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15500" y="0"/>
            <a:ext cx="4569500" cy="5719700"/>
          </a:xfrm>
          <a:prstGeom prst="rect">
            <a:avLst/>
          </a:prstGeom>
        </p:spPr>
      </p:pic>
      <p:sp>
        <p:nvSpPr>
          <p:cNvPr id="2" name="Title 1"/>
          <p:cNvSpPr>
            <a:spLocks noGrp="1"/>
          </p:cNvSpPr>
          <p:nvPr>
            <p:ph type="ctrTitle"/>
          </p:nvPr>
        </p:nvSpPr>
        <p:spPr>
          <a:xfrm>
            <a:off x="426243" y="1521465"/>
            <a:ext cx="4823748" cy="1512295"/>
          </a:xfrm>
        </p:spPr>
        <p:txBody>
          <a:bodyPr anchor="b" anchorCtr="0">
            <a:normAutofit/>
          </a:bodyPr>
          <a:lstStyle>
            <a:lvl1pPr>
              <a:lnSpc>
                <a:spcPct val="95000"/>
              </a:lnSpc>
              <a:defRPr sz="3400"/>
            </a:lvl1pPr>
          </a:lstStyle>
          <a:p>
            <a:r>
              <a:rPr lang="en-US" dirty="0" smtClean="0"/>
              <a:t>Click to edit Master title style</a:t>
            </a:r>
            <a:endParaRPr lang="en-US" dirty="0"/>
          </a:p>
        </p:txBody>
      </p:sp>
      <p:sp>
        <p:nvSpPr>
          <p:cNvPr id="3" name="Subtitle 2"/>
          <p:cNvSpPr>
            <a:spLocks noGrp="1"/>
          </p:cNvSpPr>
          <p:nvPr>
            <p:ph type="subTitle" idx="1"/>
          </p:nvPr>
        </p:nvSpPr>
        <p:spPr>
          <a:xfrm>
            <a:off x="426242" y="3031618"/>
            <a:ext cx="4448490" cy="1246936"/>
          </a:xfrm>
        </p:spPr>
        <p:txBody>
          <a:bodyPr>
            <a:normAutofit/>
          </a:bodyPr>
          <a:lstStyle>
            <a:lvl1pPr marL="0" indent="0" algn="l">
              <a:lnSpc>
                <a:spcPct val="95000"/>
              </a:lnSpc>
              <a:buNone/>
              <a:defRPr sz="2000" i="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3" name="Rectangle 12"/>
          <p:cNvSpPr/>
          <p:nvPr userDrawn="1"/>
        </p:nvSpPr>
        <p:spPr>
          <a:xfrm>
            <a:off x="7325231" y="6388554"/>
            <a:ext cx="1430200" cy="230832"/>
          </a:xfrm>
          <a:prstGeom prst="rect">
            <a:avLst/>
          </a:prstGeom>
        </p:spPr>
        <p:txBody>
          <a:bodyPr wrap="none">
            <a:spAutoFit/>
          </a:bodyPr>
          <a:lstStyle/>
          <a:p>
            <a:pPr algn="ctr"/>
            <a:r>
              <a:rPr lang="en-US" sz="900" dirty="0" smtClean="0">
                <a:solidFill>
                  <a:schemeClr val="bg1">
                    <a:lumMod val="50000"/>
                  </a:schemeClr>
                </a:solidFill>
              </a:rPr>
              <a:t>© 2015 IBM Corporation</a:t>
            </a:r>
            <a:endParaRPr lang="en-US" sz="900" dirty="0">
              <a:solidFill>
                <a:schemeClr val="bg1">
                  <a:lumMod val="50000"/>
                </a:schemeClr>
              </a:solidFill>
            </a:endParaRPr>
          </a:p>
        </p:txBody>
      </p:sp>
      <p:pic>
        <p:nvPicPr>
          <p:cNvPr id="5" name="Picture 4" descr="Interconnect 2015_ppt layout-03.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84799" y="346930"/>
            <a:ext cx="1178879" cy="103938"/>
          </a:xfrm>
          <a:prstGeom prst="rect">
            <a:avLst/>
          </a:prstGeom>
        </p:spPr>
      </p:pic>
      <p:pic>
        <p:nvPicPr>
          <p:cNvPr id="9" name="Picture 8" descr="Interconnect 2015_ppt layout-05.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28638" y="6263630"/>
            <a:ext cx="2731029" cy="310518"/>
          </a:xfrm>
          <a:prstGeom prst="rect">
            <a:avLst/>
          </a:prstGeom>
        </p:spPr>
      </p:pic>
      <p:pic>
        <p:nvPicPr>
          <p:cNvPr id="4" name="Picture 3" descr="InterConnect15-CBM-Date-Loc-Des-300dpi.png"/>
          <p:cNvPicPr>
            <a:picLocks noChangeAspect="1"/>
          </p:cNvPicPr>
          <p:nvPr userDrawn="1"/>
        </p:nvPicPr>
        <p:blipFill rotWithShape="1">
          <a:blip r:embed="rId5">
            <a:extLst>
              <a:ext uri="{28A0092B-C50C-407E-A947-70E740481C1C}">
                <a14:useLocalDpi xmlns:a14="http://schemas.microsoft.com/office/drawing/2010/main" val="0"/>
              </a:ext>
            </a:extLst>
          </a:blip>
          <a:srcRect b="37342"/>
          <a:stretch/>
        </p:blipFill>
        <p:spPr>
          <a:xfrm>
            <a:off x="476228" y="4799763"/>
            <a:ext cx="3905577" cy="1270044"/>
          </a:xfrm>
          <a:prstGeom prst="rect">
            <a:avLst/>
          </a:prstGeom>
        </p:spPr>
      </p:pic>
    </p:spTree>
    <p:extLst>
      <p:ext uri="{BB962C8B-B14F-4D97-AF65-F5344CB8AC3E}">
        <p14:creationId xmlns:p14="http://schemas.microsoft.com/office/powerpoint/2010/main" val="2428869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363538" indent="-363538">
              <a:defRPr/>
            </a:lvl1pPr>
            <a:lvl2pPr marL="1133475" indent="-285750">
              <a:defRPr/>
            </a:lvl2pPr>
            <a:lvl3pPr marL="1379538" indent="-228600">
              <a:tabLst>
                <a:tab pos="1381125" algn="l"/>
              </a:tabLst>
              <a:defRPr/>
            </a:lvl3pPr>
            <a:lvl4pPr marL="1851025" indent="-228600">
              <a:buFont typeface="Arial"/>
              <a:buChar char="•"/>
              <a:defRPr sz="16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Slide Number Placeholder 5"/>
          <p:cNvSpPr>
            <a:spLocks noGrp="1"/>
          </p:cNvSpPr>
          <p:nvPr>
            <p:ph type="sldNum" sz="quarter" idx="10"/>
          </p:nvPr>
        </p:nvSpPr>
        <p:spPr/>
        <p:txBody>
          <a:bodyPr/>
          <a:lstStyle/>
          <a:p>
            <a:fld id="{9B6B7A19-9BD6-654B-9E7A-5FCB6FF99B9F}" type="slidenum">
              <a:rPr lang="en-US" smtClean="0"/>
              <a:pPr/>
              <a:t>‹#›</a:t>
            </a:fld>
            <a:endParaRPr lang="en-US" dirty="0"/>
          </a:p>
        </p:txBody>
      </p:sp>
    </p:spTree>
    <p:extLst>
      <p:ext uri="{BB962C8B-B14F-4D97-AF65-F5344CB8AC3E}">
        <p14:creationId xmlns:p14="http://schemas.microsoft.com/office/powerpoint/2010/main" val="3743949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98464" y="2720113"/>
            <a:ext cx="4248022" cy="1407387"/>
          </a:xfrm>
        </p:spPr>
        <p:txBody>
          <a:bodyPr anchor="t">
            <a:normAutofit/>
          </a:bodyPr>
          <a:lstStyle>
            <a:lvl1pPr algn="l">
              <a:defRPr sz="3400" b="0" cap="none"/>
            </a:lvl1pPr>
          </a:lstStyle>
          <a:p>
            <a:r>
              <a:rPr lang="en-US" dirty="0" smtClean="0"/>
              <a:t>Click to edit Master title style</a:t>
            </a:r>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15500" y="0"/>
            <a:ext cx="4569500" cy="5719700"/>
          </a:xfrm>
          <a:prstGeom prst="rect">
            <a:avLst/>
          </a:prstGeom>
        </p:spPr>
      </p:pic>
      <p:pic>
        <p:nvPicPr>
          <p:cNvPr id="12" name="Picture 11" descr="Interconnect 2015_ppt layout-03.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249991" y="346930"/>
            <a:ext cx="1313688" cy="115824"/>
          </a:xfrm>
          <a:prstGeom prst="rect">
            <a:avLst/>
          </a:prstGeom>
        </p:spPr>
      </p:pic>
      <p:pic>
        <p:nvPicPr>
          <p:cNvPr id="7" name="Picture 6" descr="InterConnect15-CBM-Date-Loc-Des-300dpi.png"/>
          <p:cNvPicPr>
            <a:picLocks noChangeAspect="1"/>
          </p:cNvPicPr>
          <p:nvPr userDrawn="1"/>
        </p:nvPicPr>
        <p:blipFill rotWithShape="1">
          <a:blip r:embed="rId4">
            <a:extLst>
              <a:ext uri="{28A0092B-C50C-407E-A947-70E740481C1C}">
                <a14:useLocalDpi xmlns:a14="http://schemas.microsoft.com/office/drawing/2010/main" val="0"/>
              </a:ext>
            </a:extLst>
          </a:blip>
          <a:srcRect b="37342"/>
          <a:stretch/>
        </p:blipFill>
        <p:spPr>
          <a:xfrm>
            <a:off x="476228" y="5207000"/>
            <a:ext cx="4059221" cy="1320007"/>
          </a:xfrm>
          <a:prstGeom prst="rect">
            <a:avLst/>
          </a:prstGeom>
        </p:spPr>
      </p:pic>
    </p:spTree>
    <p:extLst>
      <p:ext uri="{BB962C8B-B14F-4D97-AF65-F5344CB8AC3E}">
        <p14:creationId xmlns:p14="http://schemas.microsoft.com/office/powerpoint/2010/main" val="1212436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Slide Number Placeholder 3"/>
          <p:cNvSpPr>
            <a:spLocks noGrp="1"/>
          </p:cNvSpPr>
          <p:nvPr>
            <p:ph type="sldNum" sz="quarter" idx="10"/>
          </p:nvPr>
        </p:nvSpPr>
        <p:spPr/>
        <p:txBody>
          <a:bodyPr/>
          <a:lstStyle/>
          <a:p>
            <a:fld id="{9B6B7A19-9BD6-654B-9E7A-5FCB6FF99B9F}" type="slidenum">
              <a:rPr lang="en-US" smtClean="0"/>
              <a:pPr/>
              <a:t>‹#›</a:t>
            </a:fld>
            <a:endParaRPr lang="en-US" dirty="0"/>
          </a:p>
        </p:txBody>
      </p:sp>
    </p:spTree>
    <p:extLst>
      <p:ext uri="{BB962C8B-B14F-4D97-AF65-F5344CB8AC3E}">
        <p14:creationId xmlns:p14="http://schemas.microsoft.com/office/powerpoint/2010/main" val="3584002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9B6B7A19-9BD6-654B-9E7A-5FCB6FF99B9F}" type="slidenum">
              <a:rPr lang="en-US" smtClean="0"/>
              <a:pPr/>
              <a:t>‹#›</a:t>
            </a:fld>
            <a:endParaRPr lang="en-US" dirty="0"/>
          </a:p>
        </p:txBody>
      </p:sp>
    </p:spTree>
    <p:extLst>
      <p:ext uri="{BB962C8B-B14F-4D97-AF65-F5344CB8AC3E}">
        <p14:creationId xmlns:p14="http://schemas.microsoft.com/office/powerpoint/2010/main" val="2770575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6242" y="2242081"/>
            <a:ext cx="5463272" cy="1040475"/>
          </a:xfrm>
        </p:spPr>
        <p:txBody>
          <a:bodyPr anchor="b" anchorCtr="0">
            <a:noAutofit/>
          </a:bodyPr>
          <a:lstStyle>
            <a:lvl1pPr>
              <a:defRPr sz="6600"/>
            </a:lvl1pPr>
          </a:lstStyle>
          <a:p>
            <a:r>
              <a:rPr lang="en-US" dirty="0" smtClean="0"/>
              <a:t>Thank You</a:t>
            </a:r>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15500" y="0"/>
            <a:ext cx="4569500" cy="5719700"/>
          </a:xfrm>
          <a:prstGeom prst="rect">
            <a:avLst/>
          </a:prstGeom>
        </p:spPr>
      </p:pic>
      <p:pic>
        <p:nvPicPr>
          <p:cNvPr id="11" name="Picture 10" descr="Interconnect 2015_ppt layout-03.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249991" y="346930"/>
            <a:ext cx="1313688" cy="115824"/>
          </a:xfrm>
          <a:prstGeom prst="rect">
            <a:avLst/>
          </a:prstGeom>
        </p:spPr>
      </p:pic>
      <p:pic>
        <p:nvPicPr>
          <p:cNvPr id="7" name="Picture 6" descr="InterConnect15-CBM-Date-Loc-Des-300dpi.png"/>
          <p:cNvPicPr>
            <a:picLocks noChangeAspect="1"/>
          </p:cNvPicPr>
          <p:nvPr userDrawn="1"/>
        </p:nvPicPr>
        <p:blipFill rotWithShape="1">
          <a:blip r:embed="rId4">
            <a:extLst>
              <a:ext uri="{28A0092B-C50C-407E-A947-70E740481C1C}">
                <a14:useLocalDpi xmlns:a14="http://schemas.microsoft.com/office/drawing/2010/main" val="0"/>
              </a:ext>
            </a:extLst>
          </a:blip>
          <a:srcRect b="37342"/>
          <a:stretch/>
        </p:blipFill>
        <p:spPr>
          <a:xfrm>
            <a:off x="476228" y="5207000"/>
            <a:ext cx="4059221" cy="1320007"/>
          </a:xfrm>
          <a:prstGeom prst="rect">
            <a:avLst/>
          </a:prstGeom>
        </p:spPr>
      </p:pic>
    </p:spTree>
    <p:extLst>
      <p:ext uri="{BB962C8B-B14F-4D97-AF65-F5344CB8AC3E}">
        <p14:creationId xmlns:p14="http://schemas.microsoft.com/office/powerpoint/2010/main" val="2722423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Main Slide 2">
    <p:spTree>
      <p:nvGrpSpPr>
        <p:cNvPr id="1" name=""/>
        <p:cNvGrpSpPr/>
        <p:nvPr/>
      </p:nvGrpSpPr>
      <p:grpSpPr>
        <a:xfrm>
          <a:off x="0" y="0"/>
          <a:ext cx="0" cy="0"/>
          <a:chOff x="0" y="0"/>
          <a:chExt cx="0" cy="0"/>
        </a:xfrm>
      </p:grpSpPr>
      <p:sp>
        <p:nvSpPr>
          <p:cNvPr id="2" name="Title 1"/>
          <p:cNvSpPr>
            <a:spLocks noGrp="1"/>
          </p:cNvSpPr>
          <p:nvPr>
            <p:ph type="title"/>
          </p:nvPr>
        </p:nvSpPr>
        <p:spPr>
          <a:xfrm>
            <a:off x="304800" y="255588"/>
            <a:ext cx="8534400" cy="887412"/>
          </a:xfrm>
        </p:spPr>
        <p:txBody>
          <a:bodyPr/>
          <a:lstStyle>
            <a:lvl1pPr>
              <a:defRPr sz="2800" baseline="0">
                <a:latin typeface="Effra Medium"/>
                <a:cs typeface="Effra Medium"/>
              </a:defRPr>
            </a:lvl1pPr>
          </a:lstStyle>
          <a:p>
            <a:endParaRPr lang="en-US" dirty="0"/>
          </a:p>
        </p:txBody>
      </p:sp>
      <p:sp>
        <p:nvSpPr>
          <p:cNvPr id="4" name="Shape 23"/>
          <p:cNvSpPr txBox="1"/>
          <p:nvPr userDrawn="1"/>
        </p:nvSpPr>
        <p:spPr>
          <a:xfrm>
            <a:off x="4876713" y="6613133"/>
            <a:ext cx="4265700" cy="236400"/>
          </a:xfrm>
          <a:prstGeom prst="rect">
            <a:avLst/>
          </a:prstGeom>
        </p:spPr>
        <p:txBody>
          <a:bodyPr lIns="91425" tIns="91425" rIns="91425" bIns="91425" anchor="t" anchorCtr="0">
            <a:noAutofit/>
          </a:bodyPr>
          <a:lstStyle/>
          <a:p>
            <a:pPr algn="r">
              <a:spcBef>
                <a:spcPts val="0"/>
              </a:spcBef>
              <a:buNone/>
            </a:pPr>
            <a:r>
              <a:rPr lang="en-US" sz="800"/>
              <a:t>Page </a:t>
            </a:r>
            <a:fld id="{5C629561-15F9-6347-B8BD-26666E81961A}" type="slidenum">
              <a:rPr lang="en-US" sz="800"/>
              <a:t>‹#›</a:t>
            </a:fld>
            <a:endParaRPr lang="en-US" sz="800"/>
          </a:p>
        </p:txBody>
      </p:sp>
    </p:spTree>
    <p:extLst>
      <p:ext uri="{BB962C8B-B14F-4D97-AF65-F5344CB8AC3E}">
        <p14:creationId xmlns:p14="http://schemas.microsoft.com/office/powerpoint/2010/main" val="3897414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219200"/>
            <a:ext cx="42672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219200"/>
            <a:ext cx="42672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816F06FC-DA7A-4030-8E66-141AD94BA5D6}" type="slidenum">
              <a:rPr lang="en-US"/>
              <a:pPr>
                <a:defRPr/>
              </a:pPr>
              <a:t>‹#›</a:t>
            </a:fld>
            <a:endParaRPr lang="en-US"/>
          </a:p>
        </p:txBody>
      </p:sp>
      <p:sp>
        <p:nvSpPr>
          <p:cNvPr id="6" name="Rectangle 11"/>
          <p:cNvSpPr>
            <a:spLocks noGrp="1" noChangeArrowheads="1"/>
          </p:cNvSpPr>
          <p:nvPr>
            <p:ph type="ftr" sz="quarter" idx="11"/>
          </p:nvPr>
        </p:nvSpPr>
        <p:spPr>
          <a:xfrm>
            <a:off x="1751013" y="6532563"/>
            <a:ext cx="5640387" cy="252412"/>
          </a:xfrm>
          <a:prstGeom prst="rect">
            <a:avLst/>
          </a:prstGeom>
          <a:ln/>
        </p:spPr>
        <p:txBody>
          <a:bodyPr/>
          <a:lstStyle>
            <a:lvl1pPr algn="ctr">
              <a:defRPr/>
            </a:lvl1pPr>
          </a:lstStyle>
          <a:p>
            <a:pPr>
              <a:defRPr/>
            </a:pPr>
            <a:r>
              <a:rPr lang="en-US"/>
              <a:t>IBM Confidential</a:t>
            </a:r>
          </a:p>
          <a:p>
            <a:pPr algn="l">
              <a:defRPr/>
            </a:pPr>
            <a:endParaRPr lang="en-US"/>
          </a:p>
        </p:txBody>
      </p:sp>
    </p:spTree>
    <p:extLst>
      <p:ext uri="{BB962C8B-B14F-4D97-AF65-F5344CB8AC3E}">
        <p14:creationId xmlns:p14="http://schemas.microsoft.com/office/powerpoint/2010/main" val="2379164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Rectangle 4"/>
          <p:cNvSpPr/>
          <p:nvPr/>
        </p:nvSpPr>
        <p:spPr>
          <a:xfrm>
            <a:off x="454025" y="964997"/>
            <a:ext cx="8134350" cy="73228"/>
          </a:xfrm>
          <a:prstGeom prst="rect">
            <a:avLst/>
          </a:prstGeom>
          <a:ln>
            <a:noFill/>
          </a:ln>
          <a:effectLst>
            <a:innerShdw blurRad="28575" dist="12700" dir="18900000">
              <a:srgbClr val="000000">
                <a:alpha val="50000"/>
              </a:srgbClr>
            </a:inn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1" name="Picture 10"/>
          <p:cNvPicPr>
            <a:picLocks noChangeAspect="1"/>
          </p:cNvPicPr>
          <p:nvPr/>
        </p:nvPicPr>
        <p:blipFill rotWithShape="1">
          <a:blip r:embed="rId10">
            <a:extLst>
              <a:ext uri="{28A0092B-C50C-407E-A947-70E740481C1C}">
                <a14:useLocalDpi xmlns:a14="http://schemas.microsoft.com/office/drawing/2010/main" val="0"/>
              </a:ext>
            </a:extLst>
          </a:blip>
          <a:srcRect t="-2" b="-10691"/>
          <a:stretch/>
        </p:blipFill>
        <p:spPr>
          <a:xfrm>
            <a:off x="8050213" y="0"/>
            <a:ext cx="1113113" cy="1542270"/>
          </a:xfrm>
          <a:prstGeom prst="rect">
            <a:avLst/>
          </a:prstGeom>
        </p:spPr>
      </p:pic>
      <p:sp>
        <p:nvSpPr>
          <p:cNvPr id="2" name="Title Placeholder 1"/>
          <p:cNvSpPr>
            <a:spLocks noGrp="1"/>
          </p:cNvSpPr>
          <p:nvPr>
            <p:ph type="title"/>
          </p:nvPr>
        </p:nvSpPr>
        <p:spPr>
          <a:xfrm>
            <a:off x="335450" y="360740"/>
            <a:ext cx="7648617" cy="623986"/>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35450" y="1054384"/>
            <a:ext cx="8506046" cy="5250787"/>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9" name="Slide Number Placeholder 3"/>
          <p:cNvSpPr>
            <a:spLocks noGrp="1"/>
          </p:cNvSpPr>
          <p:nvPr>
            <p:ph type="sldNum" sz="quarter" idx="4"/>
          </p:nvPr>
        </p:nvSpPr>
        <p:spPr>
          <a:xfrm>
            <a:off x="8603852" y="6492875"/>
            <a:ext cx="482561" cy="311471"/>
          </a:xfrm>
          <a:prstGeom prst="rect">
            <a:avLst/>
          </a:prstGeom>
        </p:spPr>
        <p:txBody>
          <a:bodyPr/>
          <a:lstStyle>
            <a:lvl1pPr algn="ctr">
              <a:defRPr sz="900">
                <a:solidFill>
                  <a:schemeClr val="bg1">
                    <a:lumMod val="50000"/>
                  </a:schemeClr>
                </a:solidFill>
              </a:defRPr>
            </a:lvl1pPr>
          </a:lstStyle>
          <a:p>
            <a:fld id="{9B6B7A19-9BD6-654B-9E7A-5FCB6FF99B9F}" type="slidenum">
              <a:rPr lang="en-US" smtClean="0"/>
              <a:pPr/>
              <a:t>‹#›</a:t>
            </a:fld>
            <a:endParaRPr lang="en-US" dirty="0"/>
          </a:p>
        </p:txBody>
      </p:sp>
      <p:pic>
        <p:nvPicPr>
          <p:cNvPr id="10" name="Picture 9" descr="InterConnect15-CBM-300dpi.png"/>
          <p:cNvPicPr>
            <a:picLocks noChangeAspect="1"/>
          </p:cNvPicPr>
          <p:nvPr/>
        </p:nvPicPr>
        <p:blipFill rotWithShape="1">
          <a:blip r:embed="rId11">
            <a:extLst>
              <a:ext uri="{28A0092B-C50C-407E-A947-70E740481C1C}">
                <a14:useLocalDpi xmlns:a14="http://schemas.microsoft.com/office/drawing/2010/main" val="0"/>
              </a:ext>
            </a:extLst>
          </a:blip>
          <a:srcRect/>
          <a:stretch/>
        </p:blipFill>
        <p:spPr>
          <a:xfrm>
            <a:off x="429658" y="6430757"/>
            <a:ext cx="1826581" cy="237209"/>
          </a:xfrm>
          <a:prstGeom prst="rect">
            <a:avLst/>
          </a:prstGeom>
        </p:spPr>
      </p:pic>
      <p:pic>
        <p:nvPicPr>
          <p:cNvPr id="12" name="Picture 1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052011" y="6536267"/>
            <a:ext cx="1217132" cy="130308"/>
          </a:xfrm>
          <a:prstGeom prst="rect">
            <a:avLst/>
          </a:prstGeom>
        </p:spPr>
      </p:pic>
    </p:spTree>
    <p:extLst>
      <p:ext uri="{BB962C8B-B14F-4D97-AF65-F5344CB8AC3E}">
        <p14:creationId xmlns:p14="http://schemas.microsoft.com/office/powerpoint/2010/main" val="8621507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5" r:id="rId5"/>
    <p:sldLayoutId id="2147483656" r:id="rId6"/>
    <p:sldLayoutId id="2147483657" r:id="rId7"/>
    <p:sldLayoutId id="2147483658" r:id="rId8"/>
  </p:sldLayoutIdLst>
  <p:hf hdr="0" ftr="0" dt="0"/>
  <p:txStyles>
    <p:titleStyle>
      <a:lvl1pPr algn="l" defTabSz="457200" rtl="0" eaLnBrk="1" latinLnBrk="0" hangingPunct="1">
        <a:lnSpc>
          <a:spcPct val="95000"/>
        </a:lnSpc>
        <a:spcBef>
          <a:spcPct val="0"/>
        </a:spcBef>
        <a:buNone/>
        <a:defRPr sz="2800" kern="1200">
          <a:solidFill>
            <a:schemeClr val="accent1"/>
          </a:solidFill>
          <a:latin typeface="+mj-lt"/>
          <a:ea typeface="+mj-ea"/>
          <a:cs typeface="+mj-cs"/>
        </a:defRPr>
      </a:lvl1pPr>
    </p:titleStyle>
    <p:bodyStyle>
      <a:lvl1pPr marL="298450" indent="-298450" algn="l" defTabSz="457200" rtl="0" eaLnBrk="1" latinLnBrk="0" hangingPunct="1">
        <a:spcBef>
          <a:spcPct val="20000"/>
        </a:spcBef>
        <a:buClr>
          <a:schemeClr val="accent1"/>
        </a:buClr>
        <a:buSzPct val="100000"/>
        <a:buFont typeface="Arial"/>
        <a:buChar char="•"/>
        <a:defRPr sz="2200" kern="1200">
          <a:solidFill>
            <a:schemeClr val="tx1"/>
          </a:solidFill>
          <a:latin typeface="+mn-lt"/>
          <a:ea typeface="+mn-ea"/>
          <a:cs typeface="+mn-cs"/>
        </a:defRPr>
      </a:lvl1pPr>
      <a:lvl2pPr marL="712788"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082675" indent="-228600" algn="l" defTabSz="457200" rtl="0" eaLnBrk="1" latinLnBrk="0" hangingPunct="1">
        <a:spcBef>
          <a:spcPct val="20000"/>
        </a:spcBef>
        <a:buFont typeface="Lucida Grande"/>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www.ibm.com/legal/copytrade.s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hyperlink" Target="http://kpcbweb2.s3.amazonaws.com/files/85/Internet_Trends_2014_vFINAL_-_05_28_14-_PDF.pdf?1401286773"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p:txBody>
          <a:bodyPr/>
          <a:lstStyle/>
          <a:p>
            <a:pPr eaLnBrk="1" hangingPunct="1"/>
            <a:r>
              <a:rPr lang="en-US" dirty="0" smtClean="0"/>
              <a:t>SoftLayer Storage Overview </a:t>
            </a:r>
          </a:p>
        </p:txBody>
      </p:sp>
      <p:sp>
        <p:nvSpPr>
          <p:cNvPr id="4" name="Subtitle 3"/>
          <p:cNvSpPr>
            <a:spLocks noGrp="1"/>
          </p:cNvSpPr>
          <p:nvPr>
            <p:ph type="subTitle" idx="1"/>
          </p:nvPr>
        </p:nvSpPr>
        <p:spPr/>
        <p:txBody>
          <a:bodyPr rtlCol="0">
            <a:noAutofit/>
          </a:bodyPr>
          <a:lstStyle/>
          <a:p>
            <a:pPr eaLnBrk="1" fontAlgn="auto" hangingPunct="1">
              <a:buFont typeface="Arial"/>
              <a:buNone/>
              <a:defRPr/>
            </a:pPr>
            <a:r>
              <a:rPr lang="en-US" sz="1400" dirty="0" smtClean="0"/>
              <a:t/>
            </a:r>
            <a:br>
              <a:rPr lang="en-US" sz="1400" dirty="0" smtClean="0"/>
            </a:br>
            <a:r>
              <a:rPr lang="en-US" sz="1400" dirty="0" smtClean="0"/>
              <a:t/>
            </a:r>
            <a:br>
              <a:rPr lang="en-US" sz="1400" dirty="0" smtClean="0"/>
            </a:br>
            <a:r>
              <a:rPr lang="en-US" sz="1400" dirty="0" smtClean="0"/>
              <a:t>Michael Fork</a:t>
            </a:r>
          </a:p>
          <a:p>
            <a:pPr eaLnBrk="1" fontAlgn="auto" hangingPunct="1">
              <a:buFont typeface="Arial"/>
              <a:buNone/>
              <a:defRPr/>
            </a:pPr>
            <a:r>
              <a:rPr lang="en-US" sz="1400" dirty="0" smtClean="0"/>
              <a:t>Storage Product Manager</a:t>
            </a:r>
          </a:p>
          <a:p>
            <a:pPr eaLnBrk="1" fontAlgn="auto" hangingPunct="1">
              <a:buFont typeface="Arial"/>
              <a:buNone/>
              <a:defRPr/>
            </a:pPr>
            <a:r>
              <a:rPr lang="en-US" sz="1400" dirty="0" smtClean="0"/>
              <a:t>SoftLayer, an IBM Company</a:t>
            </a:r>
            <a:endParaRPr lang="en-US" sz="1400" dirty="0"/>
          </a:p>
        </p:txBody>
      </p:sp>
    </p:spTree>
    <p:extLst>
      <p:ext uri="{BB962C8B-B14F-4D97-AF65-F5344CB8AC3E}">
        <p14:creationId xmlns:p14="http://schemas.microsoft.com/office/powerpoint/2010/main" val="41537769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77500" lnSpcReduction="20000"/>
          </a:bodyPr>
          <a:lstStyle/>
          <a:p>
            <a:r>
              <a:rPr lang="en-US" sz="2800" dirty="0">
                <a:solidFill>
                  <a:schemeClr val="bg1">
                    <a:lumMod val="75000"/>
                  </a:schemeClr>
                </a:solidFill>
              </a:rPr>
              <a:t>Introduction </a:t>
            </a:r>
          </a:p>
          <a:p>
            <a:pPr lvl="1"/>
            <a:r>
              <a:rPr lang="en-US" sz="2400" dirty="0">
                <a:solidFill>
                  <a:schemeClr val="bg1">
                    <a:lumMod val="75000"/>
                  </a:schemeClr>
                </a:solidFill>
              </a:rPr>
              <a:t>Why we are here</a:t>
            </a:r>
          </a:p>
          <a:p>
            <a:pPr lvl="1"/>
            <a:r>
              <a:rPr lang="en-US" sz="2400" dirty="0">
                <a:solidFill>
                  <a:schemeClr val="bg1">
                    <a:lumMod val="75000"/>
                  </a:schemeClr>
                </a:solidFill>
              </a:rPr>
              <a:t>Types of Cloud Storage</a:t>
            </a:r>
          </a:p>
          <a:p>
            <a:pPr lvl="1"/>
            <a:r>
              <a:rPr lang="en-US" sz="2400" dirty="0">
                <a:solidFill>
                  <a:schemeClr val="bg1">
                    <a:lumMod val="75000"/>
                  </a:schemeClr>
                </a:solidFill>
              </a:rPr>
              <a:t>How they fit</a:t>
            </a:r>
          </a:p>
          <a:p>
            <a:pPr lvl="1"/>
            <a:r>
              <a:rPr lang="en-US" sz="2400" dirty="0" smtClean="0">
                <a:solidFill>
                  <a:schemeClr val="bg1">
                    <a:lumMod val="75000"/>
                  </a:schemeClr>
                </a:solidFill>
              </a:rPr>
              <a:t>SoftLayer Storage Services At-a-Glance</a:t>
            </a:r>
          </a:p>
          <a:p>
            <a:pPr lvl="1"/>
            <a:r>
              <a:rPr lang="en-US" sz="2400" dirty="0" smtClean="0">
                <a:solidFill>
                  <a:schemeClr val="bg1">
                    <a:lumMod val="75000"/>
                  </a:schemeClr>
                </a:solidFill>
              </a:rPr>
              <a:t>Why SoftLayer</a:t>
            </a:r>
          </a:p>
          <a:p>
            <a:r>
              <a:rPr lang="en-US" sz="2800" dirty="0" smtClean="0"/>
              <a:t>Storage </a:t>
            </a:r>
            <a:r>
              <a:rPr lang="en-US" sz="2800" dirty="0"/>
              <a:t>Services</a:t>
            </a:r>
          </a:p>
          <a:p>
            <a:pPr lvl="1"/>
            <a:r>
              <a:rPr lang="en-US" sz="2400" dirty="0"/>
              <a:t>Block and File</a:t>
            </a:r>
          </a:p>
          <a:p>
            <a:pPr lvl="2"/>
            <a:r>
              <a:rPr lang="en-US" sz="2200" dirty="0" smtClean="0"/>
              <a:t>Endurance</a:t>
            </a:r>
            <a:endParaRPr lang="en-US" sz="2200" dirty="0"/>
          </a:p>
          <a:p>
            <a:pPr lvl="2"/>
            <a:r>
              <a:rPr lang="en-US" sz="2200" dirty="0" smtClean="0"/>
              <a:t>Performance</a:t>
            </a:r>
            <a:endParaRPr lang="en-US" sz="2200" dirty="0"/>
          </a:p>
          <a:p>
            <a:pPr lvl="2"/>
            <a:r>
              <a:rPr lang="en-US" sz="2000" dirty="0"/>
              <a:t>Mass Storage Servers</a:t>
            </a:r>
            <a:endParaRPr lang="en-US" sz="2200" dirty="0"/>
          </a:p>
          <a:p>
            <a:pPr lvl="2"/>
            <a:r>
              <a:rPr lang="en-US" sz="2000" dirty="0"/>
              <a:t>Backup</a:t>
            </a:r>
          </a:p>
          <a:p>
            <a:pPr lvl="1"/>
            <a:r>
              <a:rPr lang="en-US" sz="2400" dirty="0">
                <a:solidFill>
                  <a:schemeClr val="bg1">
                    <a:lumMod val="75000"/>
                  </a:schemeClr>
                </a:solidFill>
              </a:rPr>
              <a:t>Object Storage and Delivery</a:t>
            </a:r>
          </a:p>
          <a:p>
            <a:pPr lvl="2"/>
            <a:r>
              <a:rPr lang="en-US" sz="2200" dirty="0">
                <a:solidFill>
                  <a:schemeClr val="bg1">
                    <a:lumMod val="75000"/>
                  </a:schemeClr>
                </a:solidFill>
              </a:rPr>
              <a:t>Object Storage</a:t>
            </a:r>
          </a:p>
          <a:p>
            <a:pPr lvl="2"/>
            <a:r>
              <a:rPr lang="en-US" sz="2200" dirty="0">
                <a:solidFill>
                  <a:schemeClr val="bg1">
                    <a:lumMod val="75000"/>
                  </a:schemeClr>
                </a:solidFill>
              </a:rPr>
              <a:t>CDN</a:t>
            </a:r>
          </a:p>
          <a:p>
            <a:pPr lvl="1"/>
            <a:r>
              <a:rPr lang="en-US" sz="2400" dirty="0">
                <a:solidFill>
                  <a:schemeClr val="bg1">
                    <a:lumMod val="75000"/>
                  </a:schemeClr>
                </a:solidFill>
              </a:rPr>
              <a:t>Data Ingest</a:t>
            </a:r>
          </a:p>
          <a:p>
            <a:pPr lvl="2"/>
            <a:r>
              <a:rPr lang="en-US" sz="2200" dirty="0">
                <a:solidFill>
                  <a:schemeClr val="bg1">
                    <a:lumMod val="75000"/>
                  </a:schemeClr>
                </a:solidFill>
              </a:rPr>
              <a:t>Data Transfer Service</a:t>
            </a:r>
          </a:p>
          <a:p>
            <a:pPr lvl="2"/>
            <a:r>
              <a:rPr lang="en-US" sz="2200" dirty="0" err="1">
                <a:solidFill>
                  <a:schemeClr val="bg1">
                    <a:lumMod val="75000"/>
                  </a:schemeClr>
                </a:solidFill>
              </a:rPr>
              <a:t>Aspera</a:t>
            </a:r>
            <a:endParaRPr lang="en-US" sz="2200" dirty="0">
              <a:solidFill>
                <a:schemeClr val="bg1">
                  <a:lumMod val="75000"/>
                </a:schemeClr>
              </a:solidFill>
            </a:endParaRPr>
          </a:p>
        </p:txBody>
      </p:sp>
      <p:sp>
        <p:nvSpPr>
          <p:cNvPr id="4" name="Slide Number Placeholder 3"/>
          <p:cNvSpPr>
            <a:spLocks noGrp="1"/>
          </p:cNvSpPr>
          <p:nvPr>
            <p:ph type="sldNum" sz="quarter" idx="10"/>
          </p:nvPr>
        </p:nvSpPr>
        <p:spPr/>
        <p:txBody>
          <a:bodyPr/>
          <a:lstStyle/>
          <a:p>
            <a:fld id="{9B6B7A19-9BD6-654B-9E7A-5FCB6FF99B9F}" type="slidenum">
              <a:rPr lang="en-US" smtClean="0"/>
              <a:pPr/>
              <a:t>9</a:t>
            </a:fld>
            <a:endParaRPr lang="en-US" dirty="0"/>
          </a:p>
        </p:txBody>
      </p:sp>
    </p:spTree>
    <p:extLst>
      <p:ext uri="{BB962C8B-B14F-4D97-AF65-F5344CB8AC3E}">
        <p14:creationId xmlns:p14="http://schemas.microsoft.com/office/powerpoint/2010/main" val="15148283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"Codename: Prime"</a:t>
            </a:r>
            <a:endParaRPr lang="en-US" dirty="0"/>
          </a:p>
        </p:txBody>
      </p:sp>
      <p:sp>
        <p:nvSpPr>
          <p:cNvPr id="4" name="Slide Number Placeholder 3"/>
          <p:cNvSpPr>
            <a:spLocks noGrp="1"/>
          </p:cNvSpPr>
          <p:nvPr>
            <p:ph type="sldNum" sz="quarter" idx="10"/>
          </p:nvPr>
        </p:nvSpPr>
        <p:spPr/>
        <p:txBody>
          <a:bodyPr/>
          <a:lstStyle/>
          <a:p>
            <a:fld id="{9B6B7A19-9BD6-654B-9E7A-5FCB6FF99B9F}" type="slidenum">
              <a:rPr lang="en-US" smtClean="0"/>
              <a:pPr/>
              <a:t>10</a:t>
            </a:fld>
            <a:endParaRPr lang="en-US" dirty="0"/>
          </a:p>
        </p:txBody>
      </p:sp>
      <p:sp>
        <p:nvSpPr>
          <p:cNvPr id="6" name="TextBox 5"/>
          <p:cNvSpPr txBox="1"/>
          <p:nvPr/>
        </p:nvSpPr>
        <p:spPr>
          <a:xfrm>
            <a:off x="392799" y="1155701"/>
            <a:ext cx="7591268" cy="707886"/>
          </a:xfrm>
          <a:prstGeom prst="rect">
            <a:avLst/>
          </a:prstGeom>
          <a:noFill/>
        </p:spPr>
        <p:txBody>
          <a:bodyPr wrap="square" rtlCol="0">
            <a:spAutoFit/>
          </a:bodyPr>
          <a:lstStyle/>
          <a:p>
            <a:r>
              <a:rPr lang="en-US" sz="2000" b="1" dirty="0" smtClean="0">
                <a:solidFill>
                  <a:srgbClr val="000000"/>
                </a:solidFill>
              </a:rPr>
              <a:t>Performance, durability </a:t>
            </a:r>
            <a:r>
              <a:rPr lang="en-US" sz="2000" b="1" dirty="0">
                <a:solidFill>
                  <a:srgbClr val="000000"/>
                </a:solidFill>
              </a:rPr>
              <a:t>and </a:t>
            </a:r>
            <a:r>
              <a:rPr lang="en-US" sz="2000" b="1" dirty="0" smtClean="0">
                <a:solidFill>
                  <a:srgbClr val="000000"/>
                </a:solidFill>
              </a:rPr>
              <a:t>features expected </a:t>
            </a:r>
            <a:r>
              <a:rPr lang="en-US" sz="2000" b="1" dirty="0">
                <a:solidFill>
                  <a:srgbClr val="000000"/>
                </a:solidFill>
              </a:rPr>
              <a:t>by the </a:t>
            </a:r>
            <a:r>
              <a:rPr lang="en-US" sz="2000" b="1" dirty="0" smtClean="0">
                <a:solidFill>
                  <a:srgbClr val="000000"/>
                </a:solidFill>
              </a:rPr>
              <a:t>enterprise.</a:t>
            </a:r>
            <a:endParaRPr lang="en-US" sz="2000" b="1" dirty="0"/>
          </a:p>
        </p:txBody>
      </p:sp>
      <p:graphicFrame>
        <p:nvGraphicFramePr>
          <p:cNvPr id="8" name="Table 7"/>
          <p:cNvGraphicFramePr>
            <a:graphicFrameLocks noGrp="1"/>
          </p:cNvGraphicFramePr>
          <p:nvPr>
            <p:extLst>
              <p:ext uri="{D42A27DB-BD31-4B8C-83A1-F6EECF244321}">
                <p14:modId xmlns:p14="http://schemas.microsoft.com/office/powerpoint/2010/main" val="345101448"/>
              </p:ext>
            </p:extLst>
          </p:nvPr>
        </p:nvGraphicFramePr>
        <p:xfrm>
          <a:off x="472923" y="2389749"/>
          <a:ext cx="8198458" cy="3100827"/>
        </p:xfrm>
        <a:graphic>
          <a:graphicData uri="http://schemas.openxmlformats.org/drawingml/2006/table">
            <a:tbl>
              <a:tblPr firstRow="1" bandRow="1">
                <a:tableStyleId>{3B4B98B0-60AC-42C2-AFA5-B58CD77FA1E5}</a:tableStyleId>
              </a:tblPr>
              <a:tblGrid>
                <a:gridCol w="4099229"/>
                <a:gridCol w="4099229"/>
              </a:tblGrid>
              <a:tr h="465009">
                <a:tc>
                  <a:txBody>
                    <a:bodyPr/>
                    <a:lstStyle/>
                    <a:p>
                      <a:pPr marL="233363" indent="-233363">
                        <a:buFont typeface="Arial"/>
                        <a:buChar char="•"/>
                      </a:pPr>
                      <a:r>
                        <a:rPr lang="en-US" sz="1400" b="1" dirty="0" smtClean="0"/>
                        <a:t>Resilient</a:t>
                      </a:r>
                      <a:r>
                        <a:rPr lang="en-US" sz="1400" b="1" baseline="0" dirty="0" smtClean="0"/>
                        <a:t> &amp; Durable</a:t>
                      </a:r>
                      <a:r>
                        <a:rPr lang="en-US" sz="1400" b="0" dirty="0" smtClean="0"/>
                        <a:t> – design</a:t>
                      </a:r>
                      <a:r>
                        <a:rPr lang="en-US" sz="1400" b="0" baseline="0" dirty="0" smtClean="0"/>
                        <a:t>ed to be available and </a:t>
                      </a:r>
                      <a:r>
                        <a:rPr lang="en-US" sz="1400" b="0" dirty="0" smtClean="0"/>
                        <a:t>protect</a:t>
                      </a:r>
                      <a:r>
                        <a:rPr lang="en-US" sz="1400" b="0" baseline="0" dirty="0" smtClean="0"/>
                        <a:t> data from loss during maintenance and failures</a:t>
                      </a:r>
                      <a:endParaRPr lang="en-US" sz="1400" b="0" dirty="0"/>
                    </a:p>
                  </a:txBody>
                  <a:tcPr>
                    <a:lnB w="12700" cmpd="sng">
                      <a:noFill/>
                    </a:lnB>
                  </a:tcPr>
                </a:tc>
                <a:tc>
                  <a:txBody>
                    <a:bodyPr/>
                    <a:lstStyle/>
                    <a:p>
                      <a:pPr marL="233363" marR="0" indent="-233363" algn="l" defTabSz="457200" rtl="0" eaLnBrk="1" fontAlgn="auto" latinLnBrk="0" hangingPunct="1">
                        <a:lnSpc>
                          <a:spcPct val="100000"/>
                        </a:lnSpc>
                        <a:spcBef>
                          <a:spcPts val="0"/>
                        </a:spcBef>
                        <a:spcAft>
                          <a:spcPts val="0"/>
                        </a:spcAft>
                        <a:buClrTx/>
                        <a:buSzTx/>
                        <a:buFont typeface="Arial"/>
                        <a:buChar char="•"/>
                        <a:tabLst/>
                        <a:defRPr/>
                      </a:pPr>
                      <a:r>
                        <a:rPr lang="en-US" sz="1400" b="1" dirty="0" smtClean="0"/>
                        <a:t>Globally Available</a:t>
                      </a:r>
                      <a:r>
                        <a:rPr lang="en-US" sz="1400" b="0" dirty="0" smtClean="0"/>
                        <a:t> - available in virtually all data centers</a:t>
                      </a:r>
                    </a:p>
                  </a:txBody>
                  <a:tcPr>
                    <a:lnB w="12700" cmpd="sng">
                      <a:noFill/>
                    </a:lnB>
                  </a:tcPr>
                </a:tc>
              </a:tr>
              <a:tr h="863588">
                <a:tc>
                  <a:txBody>
                    <a:bodyPr/>
                    <a:lstStyle/>
                    <a:p>
                      <a:pPr marL="233363" marR="0" indent="-233363" algn="l" defTabSz="457200" rtl="0" eaLnBrk="1" fontAlgn="auto" latinLnBrk="0" hangingPunct="1">
                        <a:lnSpc>
                          <a:spcPct val="100000"/>
                        </a:lnSpc>
                        <a:spcBef>
                          <a:spcPts val="0"/>
                        </a:spcBef>
                        <a:spcAft>
                          <a:spcPts val="0"/>
                        </a:spcAft>
                        <a:buClrTx/>
                        <a:buSzTx/>
                        <a:buFont typeface="Arial"/>
                        <a:buChar char="•"/>
                        <a:tabLst/>
                        <a:defRPr/>
                      </a:pPr>
                      <a:r>
                        <a:rPr lang="en-US" sz="1400" b="1" dirty="0" smtClean="0"/>
                        <a:t>Large Volume Sizes</a:t>
                      </a:r>
                      <a:r>
                        <a:rPr lang="en-US" sz="1400" b="0" dirty="0" smtClean="0"/>
                        <a:t> – from 20GB up to 12TB</a:t>
                      </a:r>
                    </a:p>
                  </a:txBody>
                  <a:tcPr>
                    <a:lnL>
                      <a:noFill/>
                    </a:lnL>
                    <a:lnR>
                      <a:noFill/>
                    </a:lnR>
                    <a:lnT w="12700" cmpd="sng">
                      <a:noFill/>
                    </a:lnT>
                    <a:lnB>
                      <a:noFill/>
                    </a:lnB>
                    <a:lnTlToBr w="12700" cmpd="sng">
                      <a:noFill/>
                      <a:prstDash val="solid"/>
                    </a:lnTlToBr>
                    <a:lnBlToTr w="12700" cmpd="sng">
                      <a:noFill/>
                      <a:prstDash val="solid"/>
                    </a:lnBlToTr>
                  </a:tcPr>
                </a:tc>
                <a:tc>
                  <a:txBody>
                    <a:bodyPr/>
                    <a:lstStyle/>
                    <a:p>
                      <a:pPr marL="233363" marR="0" indent="-233363" algn="l" defTabSz="457200" rtl="0" eaLnBrk="1" fontAlgn="auto" latinLnBrk="0" hangingPunct="1">
                        <a:lnSpc>
                          <a:spcPct val="100000"/>
                        </a:lnSpc>
                        <a:spcBef>
                          <a:spcPts val="0"/>
                        </a:spcBef>
                        <a:spcAft>
                          <a:spcPts val="0"/>
                        </a:spcAft>
                        <a:buClrTx/>
                        <a:buSzTx/>
                        <a:buFont typeface="Arial"/>
                        <a:buChar char="•"/>
                        <a:tabLst/>
                        <a:defRPr/>
                      </a:pPr>
                      <a:r>
                        <a:rPr lang="en-US" sz="1400" b="1" dirty="0" smtClean="0"/>
                        <a:t>Concurrent Access</a:t>
                      </a:r>
                      <a:r>
                        <a:rPr lang="en-US" sz="1400" b="0" dirty="0" smtClean="0"/>
                        <a:t> - multiple hosts can simultaneously access same block or file</a:t>
                      </a:r>
                      <a:r>
                        <a:rPr lang="en-US" sz="1400" b="0" baseline="0" dirty="0" smtClean="0"/>
                        <a:t> </a:t>
                      </a:r>
                      <a:r>
                        <a:rPr lang="en-US" sz="1400" b="0" dirty="0" smtClean="0"/>
                        <a:t>volume</a:t>
                      </a:r>
                    </a:p>
                  </a:txBody>
                  <a:tcPr>
                    <a:lnL>
                      <a:noFill/>
                    </a:lnL>
                    <a:lnR>
                      <a:noFill/>
                    </a:lnR>
                    <a:lnT w="12700" cmpd="sng">
                      <a:noFill/>
                    </a:lnT>
                    <a:lnB>
                      <a:noFill/>
                    </a:lnB>
                    <a:lnTlToBr w="12700" cmpd="sng">
                      <a:noFill/>
                      <a:prstDash val="solid"/>
                    </a:lnTlToBr>
                    <a:lnBlToTr w="12700" cmpd="sng">
                      <a:noFill/>
                      <a:prstDash val="solid"/>
                    </a:lnBlToTr>
                  </a:tcPr>
                </a:tc>
              </a:tr>
              <a:tr h="664299">
                <a:tc>
                  <a:txBody>
                    <a:bodyPr/>
                    <a:lstStyle/>
                    <a:p>
                      <a:pPr marL="233363" marR="0" indent="-233363" algn="l" defTabSz="457200" rtl="0" eaLnBrk="1" fontAlgn="auto" latinLnBrk="0" hangingPunct="1">
                        <a:lnSpc>
                          <a:spcPct val="100000"/>
                        </a:lnSpc>
                        <a:spcBef>
                          <a:spcPts val="0"/>
                        </a:spcBef>
                        <a:spcAft>
                          <a:spcPts val="0"/>
                        </a:spcAft>
                        <a:buClrTx/>
                        <a:buSzTx/>
                        <a:buFont typeface="Arial"/>
                        <a:buChar char="•"/>
                        <a:tabLst/>
                        <a:defRPr/>
                      </a:pPr>
                      <a:r>
                        <a:rPr lang="en-US" sz="1400" b="1" dirty="0" smtClean="0"/>
                        <a:t>Tiered Performance</a:t>
                      </a:r>
                      <a:r>
                        <a:rPr lang="en-US" sz="1400" b="0" dirty="0" smtClean="0"/>
                        <a:t> – 256, 2048, and 4096 </a:t>
                      </a:r>
                      <a:r>
                        <a:rPr lang="en-US" sz="1400" b="0" baseline="0" dirty="0" smtClean="0"/>
                        <a:t>IOPS per TB.</a:t>
                      </a:r>
                      <a:br>
                        <a:rPr lang="en-US" sz="1400" b="0" baseline="0" dirty="0" smtClean="0"/>
                      </a:br>
                      <a:endParaRPr lang="en-US" sz="1400" b="1" dirty="0" smtClean="0"/>
                    </a:p>
                  </a:txBody>
                  <a:tcPr>
                    <a:lnT>
                      <a:noFill/>
                    </a:lnT>
                  </a:tcPr>
                </a:tc>
                <a:tc>
                  <a:txBody>
                    <a:bodyPr/>
                    <a:lstStyle/>
                    <a:p>
                      <a:pPr marL="233363" marR="0" indent="-233363" algn="l" defTabSz="457200" rtl="0" eaLnBrk="1" fontAlgn="auto" latinLnBrk="0" hangingPunct="1">
                        <a:lnSpc>
                          <a:spcPct val="100000"/>
                        </a:lnSpc>
                        <a:spcBef>
                          <a:spcPts val="0"/>
                        </a:spcBef>
                        <a:spcAft>
                          <a:spcPts val="0"/>
                        </a:spcAft>
                        <a:buClrTx/>
                        <a:buSzTx/>
                        <a:buFont typeface="Arial"/>
                        <a:buChar char="•"/>
                        <a:tabLst/>
                        <a:defRPr/>
                      </a:pPr>
                      <a:r>
                        <a:rPr lang="en-US" sz="1400" b="1" dirty="0" smtClean="0"/>
                        <a:t>Snapshots</a:t>
                      </a:r>
                      <a:r>
                        <a:rPr lang="en-US" sz="1400" b="0" dirty="0" smtClean="0"/>
                        <a:t> - captured non-disruptively and restored near instantaneously</a:t>
                      </a:r>
                    </a:p>
                  </a:txBody>
                  <a:tcPr>
                    <a:lnT>
                      <a:noFill/>
                    </a:lnT>
                  </a:tcPr>
                </a:tc>
              </a:tr>
              <a:tr h="774199">
                <a:tc>
                  <a:txBody>
                    <a:bodyPr/>
                    <a:lstStyle/>
                    <a:p>
                      <a:pPr marL="233363" marR="0" indent="-233363" algn="l" defTabSz="457200" rtl="0" eaLnBrk="1" fontAlgn="auto" latinLnBrk="0" hangingPunct="1">
                        <a:lnSpc>
                          <a:spcPct val="100000"/>
                        </a:lnSpc>
                        <a:spcBef>
                          <a:spcPts val="0"/>
                        </a:spcBef>
                        <a:spcAft>
                          <a:spcPts val="0"/>
                        </a:spcAft>
                        <a:buClrTx/>
                        <a:buSzTx/>
                        <a:buFont typeface="Arial"/>
                        <a:buChar char="•"/>
                        <a:tabLst/>
                        <a:defRPr/>
                      </a:pPr>
                      <a:r>
                        <a:rPr lang="en-US" sz="1400" b="1" dirty="0" smtClean="0"/>
                        <a:t>Block &amp; File-based</a:t>
                      </a:r>
                      <a:r>
                        <a:rPr lang="en-US" sz="1400" b="0" baseline="0" dirty="0" smtClean="0"/>
                        <a:t> - a</a:t>
                      </a:r>
                      <a:r>
                        <a:rPr lang="en-US" sz="1400" b="0" dirty="0" smtClean="0"/>
                        <a:t>vailable as MPIO iSCSI LUN or NFS-based file share</a:t>
                      </a:r>
                    </a:p>
                  </a:txBody>
                  <a:tcPr/>
                </a:tc>
                <a:tc>
                  <a:txBody>
                    <a:bodyPr/>
                    <a:lstStyle/>
                    <a:p>
                      <a:pPr marL="233363" marR="0" indent="-233363" algn="l" defTabSz="457200" rtl="0" eaLnBrk="1" fontAlgn="auto" latinLnBrk="0" hangingPunct="1">
                        <a:lnSpc>
                          <a:spcPct val="100000"/>
                        </a:lnSpc>
                        <a:spcBef>
                          <a:spcPts val="0"/>
                        </a:spcBef>
                        <a:spcAft>
                          <a:spcPts val="0"/>
                        </a:spcAft>
                        <a:buClrTx/>
                        <a:buSzTx/>
                        <a:buFont typeface="Arial"/>
                        <a:buChar char="•"/>
                        <a:tabLst/>
                        <a:defRPr/>
                      </a:pPr>
                      <a:r>
                        <a:rPr lang="en-US" sz="1400" b="1" dirty="0" smtClean="0"/>
                        <a:t>Replication</a:t>
                      </a:r>
                      <a:r>
                        <a:rPr lang="en-US" sz="1400" b="0" dirty="0" smtClean="0"/>
                        <a:t> – copy snapshots </a:t>
                      </a:r>
                      <a:r>
                        <a:rPr lang="en-US" sz="1400" b="0" baseline="0" dirty="0" smtClean="0"/>
                        <a:t>to selected </a:t>
                      </a:r>
                      <a:r>
                        <a:rPr lang="en-US" sz="1400" b="0" dirty="0" smtClean="0"/>
                        <a:t>data centers for reduced RTO</a:t>
                      </a:r>
                    </a:p>
                  </a:txBody>
                  <a:tcPr/>
                </a:tc>
              </a:tr>
            </a:tbl>
          </a:graphicData>
        </a:graphic>
      </p:graphicFrame>
    </p:spTree>
    <p:extLst>
      <p:ext uri="{BB962C8B-B14F-4D97-AF65-F5344CB8AC3E}">
        <p14:creationId xmlns:p14="http://schemas.microsoft.com/office/powerpoint/2010/main" val="37358798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Consistent Performance</a:t>
            </a:r>
            <a:endParaRPr lang="en-US" dirty="0"/>
          </a:p>
        </p:txBody>
      </p:sp>
      <p:sp>
        <p:nvSpPr>
          <p:cNvPr id="4" name="Slide Number Placeholder 3"/>
          <p:cNvSpPr>
            <a:spLocks noGrp="1"/>
          </p:cNvSpPr>
          <p:nvPr>
            <p:ph type="sldNum" sz="quarter" idx="10"/>
          </p:nvPr>
        </p:nvSpPr>
        <p:spPr/>
        <p:txBody>
          <a:bodyPr/>
          <a:lstStyle/>
          <a:p>
            <a:fld id="{9B6B7A19-9BD6-654B-9E7A-5FCB6FF99B9F}" type="slidenum">
              <a:rPr lang="en-US" smtClean="0"/>
              <a:pPr/>
              <a:t>11</a:t>
            </a:fld>
            <a:endParaRPr lang="en-US" dirty="0"/>
          </a:p>
        </p:txBody>
      </p:sp>
      <p:sp>
        <p:nvSpPr>
          <p:cNvPr id="8" name="TextBox 7"/>
          <p:cNvSpPr txBox="1"/>
          <p:nvPr/>
        </p:nvSpPr>
        <p:spPr>
          <a:xfrm>
            <a:off x="392799" y="1155701"/>
            <a:ext cx="7620902" cy="400110"/>
          </a:xfrm>
          <a:prstGeom prst="rect">
            <a:avLst/>
          </a:prstGeom>
          <a:noFill/>
        </p:spPr>
        <p:txBody>
          <a:bodyPr wrap="square" rtlCol="0">
            <a:spAutoFit/>
          </a:bodyPr>
          <a:lstStyle/>
          <a:p>
            <a:r>
              <a:rPr lang="en-US" sz="2000" b="1" dirty="0" smtClean="0">
                <a:solidFill>
                  <a:srgbClr val="000000"/>
                </a:solidFill>
              </a:rPr>
              <a:t>Ultimate control </a:t>
            </a:r>
            <a:r>
              <a:rPr lang="en-US" sz="2000" b="1" dirty="0">
                <a:solidFill>
                  <a:srgbClr val="000000"/>
                </a:solidFill>
              </a:rPr>
              <a:t>over price </a:t>
            </a:r>
            <a:r>
              <a:rPr lang="en-US" sz="2000" b="1" dirty="0" smtClean="0">
                <a:solidFill>
                  <a:srgbClr val="000000"/>
                </a:solidFill>
              </a:rPr>
              <a:t>/ performance</a:t>
            </a:r>
            <a:r>
              <a:rPr lang="en-US" sz="2000" b="1" dirty="0">
                <a:solidFill>
                  <a:srgbClr val="000000"/>
                </a:solidFill>
              </a:rPr>
              <a:t>.</a:t>
            </a:r>
            <a:endParaRPr lang="en-US" sz="2000" b="1" dirty="0"/>
          </a:p>
        </p:txBody>
      </p:sp>
      <p:graphicFrame>
        <p:nvGraphicFramePr>
          <p:cNvPr id="7" name="Table 6"/>
          <p:cNvGraphicFramePr>
            <a:graphicFrameLocks noGrp="1"/>
          </p:cNvGraphicFramePr>
          <p:nvPr>
            <p:extLst>
              <p:ext uri="{D42A27DB-BD31-4B8C-83A1-F6EECF244321}">
                <p14:modId xmlns:p14="http://schemas.microsoft.com/office/powerpoint/2010/main" val="3092298151"/>
              </p:ext>
            </p:extLst>
          </p:nvPr>
        </p:nvGraphicFramePr>
        <p:xfrm>
          <a:off x="472923" y="2386584"/>
          <a:ext cx="8198458" cy="3100827"/>
        </p:xfrm>
        <a:graphic>
          <a:graphicData uri="http://schemas.openxmlformats.org/drawingml/2006/table">
            <a:tbl>
              <a:tblPr firstRow="1" bandRow="1">
                <a:tableStyleId>{3B4B98B0-60AC-42C2-AFA5-B58CD77FA1E5}</a:tableStyleId>
              </a:tblPr>
              <a:tblGrid>
                <a:gridCol w="4099229"/>
                <a:gridCol w="4099229"/>
              </a:tblGrid>
              <a:tr h="465009">
                <a:tc>
                  <a:txBody>
                    <a:bodyPr/>
                    <a:lstStyle/>
                    <a:p>
                      <a:pPr marL="233363" indent="-233363">
                        <a:buFont typeface="Arial"/>
                        <a:buChar char="•"/>
                      </a:pPr>
                      <a:r>
                        <a:rPr lang="en-US" sz="1400" b="1" dirty="0" smtClean="0"/>
                        <a:t>Resilient </a:t>
                      </a:r>
                      <a:r>
                        <a:rPr lang="en-US" sz="1400" b="0" dirty="0" smtClean="0"/>
                        <a:t>– design</a:t>
                      </a:r>
                      <a:r>
                        <a:rPr lang="en-US" sz="1400" b="0" baseline="0" dirty="0" smtClean="0"/>
                        <a:t>ed to be available during maintenance events and unexpected failures</a:t>
                      </a:r>
                    </a:p>
                    <a:p>
                      <a:pPr marL="233363" indent="-233363">
                        <a:buFont typeface="Arial"/>
                        <a:buChar char="•"/>
                      </a:pPr>
                      <a:endParaRPr lang="en-US" sz="1400" b="0" dirty="0"/>
                    </a:p>
                  </a:txBody>
                  <a:tcPr>
                    <a:lnB w="12700" cmpd="sng">
                      <a:noFill/>
                    </a:lnB>
                  </a:tcPr>
                </a:tc>
                <a:tc>
                  <a:txBody>
                    <a:bodyPr/>
                    <a:lstStyle/>
                    <a:p>
                      <a:pPr marL="233363" marR="0" indent="-233363" algn="l" defTabSz="457200" rtl="0" eaLnBrk="1" fontAlgn="auto" latinLnBrk="0" hangingPunct="1">
                        <a:lnSpc>
                          <a:spcPct val="100000"/>
                        </a:lnSpc>
                        <a:spcBef>
                          <a:spcPts val="0"/>
                        </a:spcBef>
                        <a:spcAft>
                          <a:spcPts val="0"/>
                        </a:spcAft>
                        <a:buClrTx/>
                        <a:buSzTx/>
                        <a:buFont typeface="Arial"/>
                        <a:buChar char="•"/>
                        <a:tabLst/>
                        <a:defRPr/>
                      </a:pPr>
                      <a:r>
                        <a:rPr lang="en-US" sz="1400" b="1" dirty="0" smtClean="0"/>
                        <a:t>Globally Available</a:t>
                      </a:r>
                      <a:r>
                        <a:rPr lang="en-US" sz="1400" b="0" dirty="0" smtClean="0"/>
                        <a:t> - available in virtually all data centers</a:t>
                      </a:r>
                    </a:p>
                  </a:txBody>
                  <a:tcPr>
                    <a:lnB w="12700" cmpd="sng">
                      <a:noFill/>
                    </a:lnB>
                  </a:tcPr>
                </a:tc>
              </a:tr>
              <a:tr h="863588">
                <a:tc>
                  <a:txBody>
                    <a:bodyPr/>
                    <a:lstStyle/>
                    <a:p>
                      <a:pPr marL="233363" marR="0" indent="-233363" algn="l" defTabSz="457200" rtl="0" eaLnBrk="1" fontAlgn="auto" latinLnBrk="0" hangingPunct="1">
                        <a:lnSpc>
                          <a:spcPct val="100000"/>
                        </a:lnSpc>
                        <a:spcBef>
                          <a:spcPts val="0"/>
                        </a:spcBef>
                        <a:spcAft>
                          <a:spcPts val="0"/>
                        </a:spcAft>
                        <a:buClrTx/>
                        <a:buSzTx/>
                        <a:buFont typeface="Arial"/>
                        <a:buChar char="•"/>
                        <a:tabLst/>
                        <a:defRPr/>
                      </a:pPr>
                      <a:r>
                        <a:rPr lang="en-US" sz="1400" b="1" dirty="0" smtClean="0"/>
                        <a:t>Large Volume Sizes</a:t>
                      </a:r>
                      <a:r>
                        <a:rPr lang="en-US" sz="1400" b="0" dirty="0" smtClean="0"/>
                        <a:t> – from 20GB up to 12TB</a:t>
                      </a:r>
                    </a:p>
                  </a:txBody>
                  <a:tcPr>
                    <a:lnL>
                      <a:noFill/>
                    </a:lnL>
                    <a:lnR>
                      <a:noFill/>
                    </a:lnR>
                    <a:lnT w="12700" cmpd="sng">
                      <a:noFill/>
                    </a:lnT>
                    <a:lnB>
                      <a:noFill/>
                    </a:lnB>
                    <a:lnTlToBr w="12700" cmpd="sng">
                      <a:noFill/>
                      <a:prstDash val="solid"/>
                    </a:lnTlToBr>
                    <a:lnBlToTr w="12700" cmpd="sng">
                      <a:noFill/>
                      <a:prstDash val="solid"/>
                    </a:lnBlToTr>
                  </a:tcPr>
                </a:tc>
                <a:tc>
                  <a:txBody>
                    <a:bodyPr/>
                    <a:lstStyle/>
                    <a:p>
                      <a:pPr marL="233363" marR="0" indent="-233363" algn="l" defTabSz="457200" rtl="0" eaLnBrk="1" fontAlgn="auto" latinLnBrk="0" hangingPunct="1">
                        <a:lnSpc>
                          <a:spcPct val="100000"/>
                        </a:lnSpc>
                        <a:spcBef>
                          <a:spcPts val="0"/>
                        </a:spcBef>
                        <a:spcAft>
                          <a:spcPts val="0"/>
                        </a:spcAft>
                        <a:buClrTx/>
                        <a:buSzTx/>
                        <a:buFont typeface="Arial"/>
                        <a:buChar char="•"/>
                        <a:tabLst/>
                        <a:defRPr/>
                      </a:pPr>
                      <a:r>
                        <a:rPr lang="en-US" sz="1400" b="1" dirty="0" smtClean="0"/>
                        <a:t>Concurrent Access</a:t>
                      </a:r>
                      <a:r>
                        <a:rPr lang="en-US" sz="1400" b="0" dirty="0" smtClean="0"/>
                        <a:t> - multiple hosts can simultaneously access same block or file</a:t>
                      </a:r>
                      <a:r>
                        <a:rPr lang="en-US" sz="1400" b="0" baseline="0" dirty="0" smtClean="0"/>
                        <a:t> </a:t>
                      </a:r>
                      <a:r>
                        <a:rPr lang="en-US" sz="1400" b="0" dirty="0" smtClean="0"/>
                        <a:t>volume</a:t>
                      </a:r>
                    </a:p>
                  </a:txBody>
                  <a:tcPr>
                    <a:lnL>
                      <a:noFill/>
                    </a:lnL>
                    <a:lnR>
                      <a:noFill/>
                    </a:lnR>
                    <a:lnT w="12700" cmpd="sng">
                      <a:noFill/>
                    </a:lnT>
                    <a:lnB>
                      <a:noFill/>
                    </a:lnB>
                    <a:lnTlToBr w="12700" cmpd="sng">
                      <a:noFill/>
                      <a:prstDash val="solid"/>
                    </a:lnTlToBr>
                    <a:lnBlToTr w="12700" cmpd="sng">
                      <a:noFill/>
                      <a:prstDash val="solid"/>
                    </a:lnBlToTr>
                  </a:tcPr>
                </a:tc>
              </a:tr>
              <a:tr h="664299">
                <a:tc>
                  <a:txBody>
                    <a:bodyPr/>
                    <a:lstStyle/>
                    <a:p>
                      <a:pPr marL="233363" marR="0" indent="-233363" algn="l" defTabSz="457200" rtl="0" eaLnBrk="1" fontAlgn="auto" latinLnBrk="0" hangingPunct="1">
                        <a:lnSpc>
                          <a:spcPct val="100000"/>
                        </a:lnSpc>
                        <a:spcBef>
                          <a:spcPts val="0"/>
                        </a:spcBef>
                        <a:spcAft>
                          <a:spcPts val="0"/>
                        </a:spcAft>
                        <a:buClrTx/>
                        <a:buSzTx/>
                        <a:buFont typeface="Arial"/>
                        <a:buChar char="•"/>
                        <a:tabLst/>
                        <a:defRPr/>
                      </a:pPr>
                      <a:r>
                        <a:rPr lang="en-US" sz="1400" b="1" dirty="0" smtClean="0"/>
                        <a:t>Selectable</a:t>
                      </a:r>
                      <a:r>
                        <a:rPr lang="en-US" sz="1400" b="1" baseline="0" dirty="0" smtClean="0"/>
                        <a:t> </a:t>
                      </a:r>
                      <a:r>
                        <a:rPr lang="en-US" sz="1400" b="1" dirty="0" smtClean="0"/>
                        <a:t>Performance</a:t>
                      </a:r>
                      <a:r>
                        <a:rPr lang="en-US" sz="1400" b="0" dirty="0" smtClean="0"/>
                        <a:t> – from 100</a:t>
                      </a:r>
                      <a:r>
                        <a:rPr lang="en-US" sz="1400" b="0" baseline="0" dirty="0" smtClean="0"/>
                        <a:t> to 6000 IOPS.</a:t>
                      </a:r>
                      <a:br>
                        <a:rPr lang="en-US" sz="1400" b="0" baseline="0" dirty="0" smtClean="0"/>
                      </a:br>
                      <a:endParaRPr lang="en-US" sz="1400" b="1" dirty="0" smtClean="0"/>
                    </a:p>
                  </a:txBody>
                  <a:tcPr>
                    <a:lnT>
                      <a:noFill/>
                    </a:lnT>
                  </a:tcPr>
                </a:tc>
                <a:tc>
                  <a:txBody>
                    <a:bodyPr/>
                    <a:lstStyle/>
                    <a:p>
                      <a:pPr marL="233363" marR="0" indent="-233363" algn="l" defTabSz="457200" rtl="0" eaLnBrk="1" fontAlgn="auto" latinLnBrk="0" hangingPunct="1">
                        <a:lnSpc>
                          <a:spcPct val="100000"/>
                        </a:lnSpc>
                        <a:spcBef>
                          <a:spcPts val="0"/>
                        </a:spcBef>
                        <a:spcAft>
                          <a:spcPts val="0"/>
                        </a:spcAft>
                        <a:buClrTx/>
                        <a:buSzTx/>
                        <a:buFont typeface="Arial"/>
                        <a:buChar char="•"/>
                        <a:tabLst/>
                        <a:defRPr/>
                      </a:pPr>
                      <a:endParaRPr lang="en-US" sz="1400" b="0" dirty="0" smtClean="0"/>
                    </a:p>
                  </a:txBody>
                  <a:tcPr>
                    <a:lnT>
                      <a:noFill/>
                    </a:lnT>
                  </a:tcPr>
                </a:tc>
              </a:tr>
              <a:tr h="774199">
                <a:tc>
                  <a:txBody>
                    <a:bodyPr/>
                    <a:lstStyle/>
                    <a:p>
                      <a:pPr marL="233363" marR="0" indent="-233363" algn="l" defTabSz="457200" rtl="0" eaLnBrk="1" fontAlgn="auto" latinLnBrk="0" hangingPunct="1">
                        <a:lnSpc>
                          <a:spcPct val="100000"/>
                        </a:lnSpc>
                        <a:spcBef>
                          <a:spcPts val="0"/>
                        </a:spcBef>
                        <a:spcAft>
                          <a:spcPts val="0"/>
                        </a:spcAft>
                        <a:buClrTx/>
                        <a:buSzTx/>
                        <a:buFont typeface="Arial"/>
                        <a:buChar char="•"/>
                        <a:tabLst/>
                        <a:defRPr/>
                      </a:pPr>
                      <a:r>
                        <a:rPr lang="en-US" sz="1400" b="1" dirty="0" smtClean="0"/>
                        <a:t>Block &amp; File-based</a:t>
                      </a:r>
                      <a:r>
                        <a:rPr lang="en-US" sz="1400" b="0" baseline="0" dirty="0" smtClean="0"/>
                        <a:t> - a</a:t>
                      </a:r>
                      <a:r>
                        <a:rPr lang="en-US" sz="1400" b="0" dirty="0" smtClean="0"/>
                        <a:t>vailable as MPIO iSCSI LUN or NFS-based file share</a:t>
                      </a:r>
                    </a:p>
                  </a:txBody>
                  <a:tcPr/>
                </a:tc>
                <a:tc>
                  <a:txBody>
                    <a:bodyPr/>
                    <a:lstStyle/>
                    <a:p>
                      <a:pPr marL="233363" marR="0" indent="-233363" algn="l" defTabSz="457200" rtl="0" eaLnBrk="1" fontAlgn="auto" latinLnBrk="0" hangingPunct="1">
                        <a:lnSpc>
                          <a:spcPct val="100000"/>
                        </a:lnSpc>
                        <a:spcBef>
                          <a:spcPts val="0"/>
                        </a:spcBef>
                        <a:spcAft>
                          <a:spcPts val="0"/>
                        </a:spcAft>
                        <a:buClrTx/>
                        <a:buSzTx/>
                        <a:buFont typeface="Arial"/>
                        <a:buChar char="•"/>
                        <a:tabLst/>
                        <a:defRPr/>
                      </a:pPr>
                      <a:endParaRPr lang="en-US" sz="1400" b="0" dirty="0" smtClean="0"/>
                    </a:p>
                  </a:txBody>
                  <a:tcPr/>
                </a:tc>
              </a:tr>
            </a:tbl>
          </a:graphicData>
        </a:graphic>
      </p:graphicFrame>
    </p:spTree>
    <p:extLst>
      <p:ext uri="{BB962C8B-B14F-4D97-AF65-F5344CB8AC3E}">
        <p14:creationId xmlns:p14="http://schemas.microsoft.com/office/powerpoint/2010/main" val="7344072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Mass Storage Servers</a:t>
            </a:r>
          </a:p>
        </p:txBody>
      </p:sp>
      <p:sp>
        <p:nvSpPr>
          <p:cNvPr id="4" name="Slide Number Placeholder 3"/>
          <p:cNvSpPr>
            <a:spLocks noGrp="1"/>
          </p:cNvSpPr>
          <p:nvPr>
            <p:ph type="sldNum" sz="quarter" idx="10"/>
          </p:nvPr>
        </p:nvSpPr>
        <p:spPr/>
        <p:txBody>
          <a:bodyPr/>
          <a:lstStyle/>
          <a:p>
            <a:fld id="{9B6B7A19-9BD6-654B-9E7A-5FCB6FF99B9F}" type="slidenum">
              <a:rPr lang="en-US" smtClean="0"/>
              <a:pPr/>
              <a:t>12</a:t>
            </a:fld>
            <a:endParaRPr lang="en-US" dirty="0"/>
          </a:p>
        </p:txBody>
      </p:sp>
      <p:sp>
        <p:nvSpPr>
          <p:cNvPr id="8" name="TextBox 7"/>
          <p:cNvSpPr txBox="1"/>
          <p:nvPr/>
        </p:nvSpPr>
        <p:spPr>
          <a:xfrm>
            <a:off x="392799" y="1155701"/>
            <a:ext cx="7620902" cy="404663"/>
          </a:xfrm>
          <a:prstGeom prst="rect">
            <a:avLst/>
          </a:prstGeom>
          <a:noFill/>
        </p:spPr>
        <p:txBody>
          <a:bodyPr wrap="square" rtlCol="0">
            <a:spAutoFit/>
          </a:bodyPr>
          <a:lstStyle/>
          <a:p>
            <a:pPr>
              <a:lnSpc>
                <a:spcPct val="110000"/>
              </a:lnSpc>
              <a:spcAft>
                <a:spcPts val="600"/>
              </a:spcAft>
            </a:pPr>
            <a:r>
              <a:rPr lang="en-US" sz="2000" b="1" dirty="0"/>
              <a:t>Isolated, dedicated SAN / NAS solution</a:t>
            </a:r>
          </a:p>
        </p:txBody>
      </p:sp>
      <p:graphicFrame>
        <p:nvGraphicFramePr>
          <p:cNvPr id="7" name="Table 6"/>
          <p:cNvGraphicFramePr>
            <a:graphicFrameLocks noGrp="1"/>
          </p:cNvGraphicFramePr>
          <p:nvPr>
            <p:extLst>
              <p:ext uri="{D42A27DB-BD31-4B8C-83A1-F6EECF244321}">
                <p14:modId xmlns:p14="http://schemas.microsoft.com/office/powerpoint/2010/main" val="2781797186"/>
              </p:ext>
            </p:extLst>
          </p:nvPr>
        </p:nvGraphicFramePr>
        <p:xfrm>
          <a:off x="472923" y="2386584"/>
          <a:ext cx="8198458" cy="3100827"/>
        </p:xfrm>
        <a:graphic>
          <a:graphicData uri="http://schemas.openxmlformats.org/drawingml/2006/table">
            <a:tbl>
              <a:tblPr firstRow="1" bandRow="1">
                <a:tableStyleId>{3B4B98B0-60AC-42C2-AFA5-B58CD77FA1E5}</a:tableStyleId>
              </a:tblPr>
              <a:tblGrid>
                <a:gridCol w="4099229"/>
                <a:gridCol w="4099229"/>
              </a:tblGrid>
              <a:tr h="465009">
                <a:tc>
                  <a:txBody>
                    <a:bodyPr/>
                    <a:lstStyle/>
                    <a:p>
                      <a:pPr marL="233363" indent="-233363">
                        <a:buFont typeface="Arial"/>
                        <a:buChar char="•"/>
                      </a:pPr>
                      <a:r>
                        <a:rPr lang="en-US" sz="1400" b="1" dirty="0" smtClean="0"/>
                        <a:t>Dedicated</a:t>
                      </a:r>
                      <a:r>
                        <a:rPr lang="en-US" sz="1400" b="1" baseline="0" dirty="0" smtClean="0"/>
                        <a:t> </a:t>
                      </a:r>
                      <a:r>
                        <a:rPr lang="en-US" sz="1400" b="0" baseline="0" dirty="0" smtClean="0"/>
                        <a:t>– hosted on dedicated customer-managed bare-metal server</a:t>
                      </a:r>
                      <a:br>
                        <a:rPr lang="en-US" sz="1400" b="0" baseline="0" dirty="0" smtClean="0"/>
                      </a:br>
                      <a:endParaRPr lang="en-US" sz="1400" b="0" dirty="0"/>
                    </a:p>
                  </a:txBody>
                  <a:tcPr>
                    <a:lnB w="12700" cmpd="sng">
                      <a:noFill/>
                    </a:lnB>
                  </a:tcPr>
                </a:tc>
                <a:tc>
                  <a:txBody>
                    <a:bodyPr/>
                    <a:lstStyle/>
                    <a:p>
                      <a:pPr marL="233363" marR="0" indent="-233363" algn="l" defTabSz="457200" rtl="0" eaLnBrk="1" fontAlgn="auto" latinLnBrk="0" hangingPunct="1">
                        <a:lnSpc>
                          <a:spcPct val="100000"/>
                        </a:lnSpc>
                        <a:spcBef>
                          <a:spcPts val="0"/>
                        </a:spcBef>
                        <a:spcAft>
                          <a:spcPts val="0"/>
                        </a:spcAft>
                        <a:buClrTx/>
                        <a:buSzTx/>
                        <a:buFont typeface="Arial"/>
                        <a:buChar char="•"/>
                        <a:tabLst/>
                        <a:defRPr/>
                      </a:pPr>
                      <a:r>
                        <a:rPr lang="en-US" sz="1400" b="1" dirty="0" smtClean="0"/>
                        <a:t>Globally Available</a:t>
                      </a:r>
                      <a:r>
                        <a:rPr lang="en-US" sz="1400" b="0" dirty="0" smtClean="0"/>
                        <a:t> - available in all data centers</a:t>
                      </a:r>
                    </a:p>
                  </a:txBody>
                  <a:tcPr>
                    <a:lnB w="12700" cmpd="sng">
                      <a:noFill/>
                    </a:lnB>
                  </a:tcPr>
                </a:tc>
              </a:tr>
              <a:tr h="863588">
                <a:tc>
                  <a:txBody>
                    <a:bodyPr/>
                    <a:lstStyle/>
                    <a:p>
                      <a:pPr marL="233363" indent="-233363">
                        <a:buFont typeface="Arial"/>
                        <a:buChar char="•"/>
                      </a:pPr>
                      <a:r>
                        <a:rPr lang="en-US" sz="1400" b="1" dirty="0" smtClean="0"/>
                        <a:t>Isolated </a:t>
                      </a:r>
                      <a:r>
                        <a:rPr lang="en-US" sz="1400" b="0" dirty="0" smtClean="0"/>
                        <a:t>-</a:t>
                      </a:r>
                      <a:r>
                        <a:rPr lang="en-US" sz="1400" b="0" baseline="0" dirty="0" smtClean="0"/>
                        <a:t>  complete data isolation from other customers</a:t>
                      </a:r>
                      <a:endParaRPr lang="en-US" sz="1400" b="0" dirty="0"/>
                    </a:p>
                  </a:txBody>
                  <a:tcPr>
                    <a:lnL>
                      <a:noFill/>
                    </a:lnL>
                    <a:lnR>
                      <a:noFill/>
                    </a:lnR>
                    <a:lnT w="12700" cmpd="sng">
                      <a:noFill/>
                    </a:lnT>
                    <a:lnB>
                      <a:noFill/>
                    </a:lnB>
                    <a:lnTlToBr w="12700" cmpd="sng">
                      <a:noFill/>
                      <a:prstDash val="solid"/>
                    </a:lnTlToBr>
                    <a:lnBlToTr w="12700" cmpd="sng">
                      <a:noFill/>
                      <a:prstDash val="solid"/>
                    </a:lnBlToTr>
                  </a:tcPr>
                </a:tc>
                <a:tc>
                  <a:txBody>
                    <a:bodyPr/>
                    <a:lstStyle/>
                    <a:p>
                      <a:pPr marL="233363" marR="0" indent="-233363" algn="l" defTabSz="457200" rtl="0" eaLnBrk="1" fontAlgn="auto" latinLnBrk="0" hangingPunct="1">
                        <a:lnSpc>
                          <a:spcPct val="100000"/>
                        </a:lnSpc>
                        <a:spcBef>
                          <a:spcPts val="0"/>
                        </a:spcBef>
                        <a:spcAft>
                          <a:spcPts val="0"/>
                        </a:spcAft>
                        <a:buClrTx/>
                        <a:buSzTx/>
                        <a:buFont typeface="Arial"/>
                        <a:buChar char="•"/>
                        <a:tabLst/>
                        <a:defRPr/>
                      </a:pPr>
                      <a:r>
                        <a:rPr lang="en-US" sz="1400" b="1" dirty="0" smtClean="0"/>
                        <a:t>Concurrent Access</a:t>
                      </a:r>
                      <a:r>
                        <a:rPr lang="en-US" sz="1400" b="0" dirty="0" smtClean="0"/>
                        <a:t> - multiple hosts can simultaneously access same block or file</a:t>
                      </a:r>
                      <a:r>
                        <a:rPr lang="en-US" sz="1400" b="0" baseline="0" dirty="0" smtClean="0"/>
                        <a:t> </a:t>
                      </a:r>
                      <a:r>
                        <a:rPr lang="en-US" sz="1400" b="0" dirty="0" smtClean="0"/>
                        <a:t>volume</a:t>
                      </a:r>
                    </a:p>
                  </a:txBody>
                  <a:tcPr>
                    <a:lnL>
                      <a:noFill/>
                    </a:lnL>
                    <a:lnR>
                      <a:noFill/>
                    </a:lnR>
                    <a:lnT w="12700" cmpd="sng">
                      <a:noFill/>
                    </a:lnT>
                    <a:lnB>
                      <a:noFill/>
                    </a:lnB>
                    <a:lnTlToBr w="12700" cmpd="sng">
                      <a:noFill/>
                      <a:prstDash val="solid"/>
                    </a:lnTlToBr>
                    <a:lnBlToTr w="12700" cmpd="sng">
                      <a:noFill/>
                      <a:prstDash val="solid"/>
                    </a:lnBlToTr>
                  </a:tcPr>
                </a:tc>
              </a:tr>
              <a:tr h="664299">
                <a:tc>
                  <a:txBody>
                    <a:bodyPr/>
                    <a:lstStyle/>
                    <a:p>
                      <a:pPr marL="233363" marR="0" indent="-233363" algn="l" defTabSz="457200" rtl="0" eaLnBrk="1" fontAlgn="auto" latinLnBrk="0" hangingPunct="1">
                        <a:lnSpc>
                          <a:spcPct val="100000"/>
                        </a:lnSpc>
                        <a:spcBef>
                          <a:spcPts val="0"/>
                        </a:spcBef>
                        <a:spcAft>
                          <a:spcPts val="0"/>
                        </a:spcAft>
                        <a:buClrTx/>
                        <a:buSzTx/>
                        <a:buFont typeface="Arial"/>
                        <a:buChar char="•"/>
                        <a:tabLst/>
                        <a:defRPr/>
                      </a:pPr>
                      <a:r>
                        <a:rPr lang="en-US" sz="1400" b="1" dirty="0" smtClean="0"/>
                        <a:t>Control over Capacity / Performance</a:t>
                      </a:r>
                      <a:r>
                        <a:rPr lang="en-US" sz="1400" b="1" baseline="0" dirty="0" smtClean="0"/>
                        <a:t> </a:t>
                      </a:r>
                      <a:r>
                        <a:rPr lang="en-US" sz="1400" b="1" dirty="0" smtClean="0"/>
                        <a:t>– </a:t>
                      </a:r>
                      <a:r>
                        <a:rPr lang="en-US" sz="1400" b="0" dirty="0" smtClean="0"/>
                        <a:t>mix and match SATA, SAS, and SSD drives</a:t>
                      </a:r>
                      <a:r>
                        <a:rPr lang="en-US" sz="1400" b="0" baseline="0" dirty="0" smtClean="0"/>
                        <a:t> to deliver up to 128TB storage or 100,000+ IOPS</a:t>
                      </a:r>
                      <a:endParaRPr lang="en-US" sz="1400" b="1" dirty="0" smtClean="0"/>
                    </a:p>
                  </a:txBody>
                  <a:tcPr>
                    <a:lnT>
                      <a:noFill/>
                    </a:lnT>
                  </a:tcPr>
                </a:tc>
                <a:tc>
                  <a:txBody>
                    <a:bodyPr/>
                    <a:lstStyle/>
                    <a:p>
                      <a:pPr marL="233363" marR="0" indent="-233363" algn="l" defTabSz="457200" rtl="0" eaLnBrk="1" fontAlgn="auto" latinLnBrk="0" hangingPunct="1">
                        <a:lnSpc>
                          <a:spcPct val="100000"/>
                        </a:lnSpc>
                        <a:spcBef>
                          <a:spcPts val="0"/>
                        </a:spcBef>
                        <a:spcAft>
                          <a:spcPts val="0"/>
                        </a:spcAft>
                        <a:buClrTx/>
                        <a:buSzTx/>
                        <a:buFont typeface="Arial"/>
                        <a:buChar char="•"/>
                        <a:tabLst/>
                        <a:defRPr/>
                      </a:pPr>
                      <a:r>
                        <a:rPr lang="en-US" sz="1400" b="1" dirty="0" err="1" smtClean="0"/>
                        <a:t>QuantaStor</a:t>
                      </a:r>
                      <a:r>
                        <a:rPr lang="en-US" sz="1400" b="1" dirty="0" smtClean="0"/>
                        <a:t> </a:t>
                      </a:r>
                      <a:r>
                        <a:rPr lang="en-US" sz="1400" b="0" dirty="0" smtClean="0"/>
                        <a:t>– full-featured storage manager offering snapshots,</a:t>
                      </a:r>
                      <a:r>
                        <a:rPr lang="en-US" sz="1400" b="0" baseline="0" dirty="0" smtClean="0"/>
                        <a:t> thin provisioning, replication, and SSD cache management</a:t>
                      </a:r>
                      <a:endParaRPr lang="en-US" sz="1400" b="0" dirty="0" smtClean="0"/>
                    </a:p>
                  </a:txBody>
                  <a:tcPr>
                    <a:lnT>
                      <a:noFill/>
                    </a:lnT>
                  </a:tcPr>
                </a:tc>
              </a:tr>
              <a:tr h="774199">
                <a:tc>
                  <a:txBody>
                    <a:bodyPr/>
                    <a:lstStyle/>
                    <a:p>
                      <a:pPr marL="233363" marR="0" indent="-233363" algn="l" defTabSz="457200" rtl="0" eaLnBrk="1" fontAlgn="auto" latinLnBrk="0" hangingPunct="1">
                        <a:lnSpc>
                          <a:spcPct val="100000"/>
                        </a:lnSpc>
                        <a:spcBef>
                          <a:spcPts val="0"/>
                        </a:spcBef>
                        <a:spcAft>
                          <a:spcPts val="0"/>
                        </a:spcAft>
                        <a:buClrTx/>
                        <a:buSzTx/>
                        <a:buFont typeface="Arial"/>
                        <a:buChar char="•"/>
                        <a:tabLst/>
                        <a:defRPr/>
                      </a:pPr>
                      <a:r>
                        <a:rPr lang="en-US" sz="1400" b="1" dirty="0" smtClean="0"/>
                        <a:t>Block &amp; File-based</a:t>
                      </a:r>
                      <a:r>
                        <a:rPr lang="en-US" sz="1400" b="0" baseline="0" dirty="0" smtClean="0"/>
                        <a:t> – expose volumes as</a:t>
                      </a:r>
                      <a:r>
                        <a:rPr lang="en-US" sz="1400" b="0" dirty="0" smtClean="0"/>
                        <a:t> iSCSI LUN or CIFS</a:t>
                      </a:r>
                      <a:r>
                        <a:rPr lang="en-US" sz="1400" b="0" baseline="0" dirty="0" smtClean="0"/>
                        <a:t> / </a:t>
                      </a:r>
                      <a:r>
                        <a:rPr lang="en-US" sz="1400" b="0" dirty="0" smtClean="0"/>
                        <a:t>NFS-based file share</a:t>
                      </a:r>
                    </a:p>
                  </a:txBody>
                  <a:tcPr/>
                </a:tc>
                <a:tc>
                  <a:txBody>
                    <a:bodyPr/>
                    <a:lstStyle/>
                    <a:p>
                      <a:pPr marL="233363" marR="0" indent="-233363" algn="l" defTabSz="457200" rtl="0" eaLnBrk="1" fontAlgn="auto" latinLnBrk="0" hangingPunct="1">
                        <a:lnSpc>
                          <a:spcPct val="100000"/>
                        </a:lnSpc>
                        <a:spcBef>
                          <a:spcPts val="0"/>
                        </a:spcBef>
                        <a:spcAft>
                          <a:spcPts val="0"/>
                        </a:spcAft>
                        <a:buClrTx/>
                        <a:buSzTx/>
                        <a:buFont typeface="Arial"/>
                        <a:buChar char="•"/>
                        <a:tabLst/>
                        <a:defRPr/>
                      </a:pPr>
                      <a:endParaRPr lang="en-US" sz="1400" b="0" dirty="0" smtClean="0"/>
                    </a:p>
                  </a:txBody>
                  <a:tcPr/>
                </a:tc>
              </a:tr>
            </a:tbl>
          </a:graphicData>
        </a:graphic>
      </p:graphicFrame>
    </p:spTree>
    <p:extLst>
      <p:ext uri="{BB962C8B-B14F-4D97-AF65-F5344CB8AC3E}">
        <p14:creationId xmlns:p14="http://schemas.microsoft.com/office/powerpoint/2010/main" val="27659300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Block Storage Use Cases</a:t>
            </a:r>
            <a:endParaRPr lang="en-US" dirty="0"/>
          </a:p>
        </p:txBody>
      </p:sp>
      <p:sp>
        <p:nvSpPr>
          <p:cNvPr id="2" name="Content Placeholder 1"/>
          <p:cNvSpPr>
            <a:spLocks noGrp="1"/>
          </p:cNvSpPr>
          <p:nvPr>
            <p:ph sz="half" idx="1"/>
          </p:nvPr>
        </p:nvSpPr>
        <p:spPr>
          <a:xfrm>
            <a:off x="228600" y="1219200"/>
            <a:ext cx="3829050" cy="5029200"/>
          </a:xfrm>
        </p:spPr>
        <p:txBody>
          <a:bodyPr>
            <a:normAutofit fontScale="55000" lnSpcReduction="20000"/>
          </a:bodyPr>
          <a:lstStyle/>
          <a:p>
            <a:pPr marL="0" indent="0">
              <a:buNone/>
            </a:pPr>
            <a:r>
              <a:rPr lang="en-US" sz="3500" b="1" dirty="0" smtClean="0"/>
              <a:t>“Codename: Prime”</a:t>
            </a:r>
          </a:p>
          <a:p>
            <a:pPr marL="0" indent="0">
              <a:buNone/>
            </a:pPr>
            <a:endParaRPr lang="en-US" sz="2300" b="1" dirty="0" smtClean="0"/>
          </a:p>
          <a:p>
            <a:pPr marL="0" indent="0">
              <a:buNone/>
            </a:pPr>
            <a:r>
              <a:rPr lang="en-US" sz="2500" b="1" dirty="0" smtClean="0"/>
              <a:t>Select for … </a:t>
            </a:r>
            <a:r>
              <a:rPr lang="en-US" sz="2500" dirty="0" smtClean="0"/>
              <a:t>most general purpose workloads requiring </a:t>
            </a:r>
            <a:r>
              <a:rPr lang="en-US" sz="2500" dirty="0"/>
              <a:t>durable, available, persistent </a:t>
            </a:r>
            <a:r>
              <a:rPr lang="en-US" sz="2500" dirty="0" smtClean="0"/>
              <a:t>block-based storage with a consistent </a:t>
            </a:r>
            <a:r>
              <a:rPr lang="en-US" sz="2500" dirty="0"/>
              <a:t>performance </a:t>
            </a:r>
            <a:r>
              <a:rPr lang="en-US" sz="2500" dirty="0" smtClean="0"/>
              <a:t>profile</a:t>
            </a:r>
          </a:p>
          <a:p>
            <a:pPr marL="0" indent="0">
              <a:buNone/>
            </a:pPr>
            <a:endParaRPr lang="en-US" sz="2500" b="1" dirty="0"/>
          </a:p>
          <a:p>
            <a:pPr marL="0" indent="0">
              <a:buNone/>
            </a:pPr>
            <a:r>
              <a:rPr lang="en-US" sz="2500" b="1" dirty="0" smtClean="0"/>
              <a:t>Use Cases …	</a:t>
            </a:r>
          </a:p>
          <a:p>
            <a:pPr marL="0" indent="0">
              <a:buNone/>
            </a:pPr>
            <a:endParaRPr lang="en-US" sz="2500" b="1" dirty="0" smtClean="0"/>
          </a:p>
          <a:p>
            <a:pPr marL="0" indent="0">
              <a:buNone/>
            </a:pPr>
            <a:r>
              <a:rPr lang="en-US" sz="2500" b="1" dirty="0" smtClean="0"/>
              <a:t>256 </a:t>
            </a:r>
            <a:r>
              <a:rPr lang="en-US" sz="2500" b="1" dirty="0"/>
              <a:t>IOPS / </a:t>
            </a:r>
            <a:r>
              <a:rPr lang="en-US" sz="2500" b="1" dirty="0" smtClean="0"/>
              <a:t>TB</a:t>
            </a:r>
          </a:p>
          <a:p>
            <a:pPr marL="0" indent="0">
              <a:buNone/>
            </a:pPr>
            <a:r>
              <a:rPr lang="en-US" sz="2500" dirty="0" smtClean="0"/>
              <a:t>Backup </a:t>
            </a:r>
            <a:r>
              <a:rPr lang="en-US" sz="2500" dirty="0"/>
              <a:t>and archiving </a:t>
            </a:r>
            <a:r>
              <a:rPr lang="en-US" sz="2500" dirty="0" smtClean="0"/>
              <a:t>targets</a:t>
            </a:r>
            <a:endParaRPr lang="en-US" sz="2500" dirty="0"/>
          </a:p>
          <a:p>
            <a:pPr marL="0" indent="0">
              <a:buNone/>
            </a:pPr>
            <a:r>
              <a:rPr lang="en-US" sz="2500" dirty="0" smtClean="0"/>
              <a:t>Email and hosting</a:t>
            </a:r>
            <a:endParaRPr lang="en-US" sz="2500" dirty="0"/>
          </a:p>
          <a:p>
            <a:pPr marL="0" indent="0">
              <a:buNone/>
            </a:pPr>
            <a:r>
              <a:rPr lang="en-US" sz="2500" dirty="0" smtClean="0"/>
              <a:t>File shares</a:t>
            </a:r>
            <a:endParaRPr lang="en-US" sz="2500" dirty="0"/>
          </a:p>
          <a:p>
            <a:pPr marL="0" indent="0">
              <a:buNone/>
            </a:pPr>
            <a:r>
              <a:rPr lang="en-US" sz="2500" dirty="0"/>
              <a:t>	</a:t>
            </a:r>
            <a:r>
              <a:rPr lang="en-US" sz="2500" dirty="0" smtClean="0"/>
              <a:t>	</a:t>
            </a:r>
            <a:endParaRPr lang="en-US" sz="2500" dirty="0"/>
          </a:p>
          <a:p>
            <a:pPr marL="0" indent="0">
              <a:buNone/>
            </a:pPr>
            <a:r>
              <a:rPr lang="en-US" sz="2500" b="1" dirty="0" smtClean="0"/>
              <a:t>2048 </a:t>
            </a:r>
            <a:r>
              <a:rPr lang="en-US" sz="2500" b="1" dirty="0"/>
              <a:t>IOPS / </a:t>
            </a:r>
            <a:r>
              <a:rPr lang="en-US" sz="2500" b="1" dirty="0" smtClean="0"/>
              <a:t>TB</a:t>
            </a:r>
          </a:p>
          <a:p>
            <a:pPr marL="0" indent="0">
              <a:buNone/>
            </a:pPr>
            <a:r>
              <a:rPr lang="en-US" sz="2500" dirty="0" smtClean="0"/>
              <a:t>general-purpose databases</a:t>
            </a:r>
          </a:p>
          <a:p>
            <a:pPr marL="0" indent="0">
              <a:buNone/>
            </a:pPr>
            <a:r>
              <a:rPr lang="en-US" sz="2500" dirty="0" smtClean="0"/>
              <a:t>virtualization platforms</a:t>
            </a:r>
          </a:p>
          <a:p>
            <a:pPr marL="0" indent="0">
              <a:buNone/>
            </a:pPr>
            <a:r>
              <a:rPr lang="en-US" sz="2500" dirty="0" smtClean="0"/>
              <a:t>analytics </a:t>
            </a:r>
            <a:endParaRPr lang="en-US" sz="2500" dirty="0"/>
          </a:p>
          <a:p>
            <a:pPr marL="0" indent="0">
              <a:buNone/>
            </a:pPr>
            <a:r>
              <a:rPr lang="en-US" sz="2500" b="1" dirty="0" smtClean="0"/>
              <a:t>			</a:t>
            </a:r>
          </a:p>
          <a:p>
            <a:pPr marL="0" indent="0">
              <a:buNone/>
            </a:pPr>
            <a:r>
              <a:rPr lang="en-US" sz="2500" b="1" dirty="0" smtClean="0"/>
              <a:t>4096 </a:t>
            </a:r>
            <a:r>
              <a:rPr lang="en-US" sz="2500" b="1" dirty="0"/>
              <a:t>IOPS / </a:t>
            </a:r>
            <a:r>
              <a:rPr lang="en-US" sz="2500" b="1" dirty="0" smtClean="0"/>
              <a:t>TB</a:t>
            </a:r>
            <a:endParaRPr lang="en-US" sz="2500" b="1" dirty="0"/>
          </a:p>
          <a:p>
            <a:pPr marL="0" indent="0">
              <a:buNone/>
            </a:pPr>
            <a:r>
              <a:rPr lang="en-US" sz="2500" dirty="0" smtClean="0"/>
              <a:t>transactional database</a:t>
            </a:r>
          </a:p>
        </p:txBody>
      </p:sp>
      <p:sp>
        <p:nvSpPr>
          <p:cNvPr id="3" name="Content Placeholder 2"/>
          <p:cNvSpPr>
            <a:spLocks noGrp="1"/>
          </p:cNvSpPr>
          <p:nvPr>
            <p:ph sz="half" idx="2"/>
          </p:nvPr>
        </p:nvSpPr>
        <p:spPr/>
        <p:txBody>
          <a:bodyPr>
            <a:normAutofit fontScale="55000" lnSpcReduction="20000"/>
          </a:bodyPr>
          <a:lstStyle/>
          <a:p>
            <a:pPr marL="0" indent="0">
              <a:buNone/>
            </a:pPr>
            <a:r>
              <a:rPr lang="en-US" sz="3500" b="1" dirty="0"/>
              <a:t>Consistent Performance</a:t>
            </a:r>
          </a:p>
          <a:p>
            <a:pPr marL="0" indent="0">
              <a:buNone/>
            </a:pPr>
            <a:endParaRPr lang="en-US" b="1" dirty="0" smtClean="0"/>
          </a:p>
          <a:p>
            <a:pPr marL="0" indent="0">
              <a:buNone/>
            </a:pPr>
            <a:r>
              <a:rPr lang="en-US" sz="2500" b="1" dirty="0" smtClean="0"/>
              <a:t>Select for ... </a:t>
            </a:r>
            <a:r>
              <a:rPr lang="en-US" sz="2500" dirty="0" smtClean="0"/>
              <a:t>well understood workload with performance profile that does not fit “Codename: Prime” tier</a:t>
            </a:r>
          </a:p>
          <a:p>
            <a:pPr marL="0" indent="0">
              <a:buNone/>
            </a:pPr>
            <a:endParaRPr lang="en-US" sz="2500" dirty="0" smtClean="0"/>
          </a:p>
          <a:p>
            <a:pPr marL="0" indent="0">
              <a:buNone/>
            </a:pPr>
            <a:r>
              <a:rPr lang="en-US" sz="2500" b="1" dirty="0" smtClean="0"/>
              <a:t>Use Cases …	</a:t>
            </a:r>
          </a:p>
          <a:p>
            <a:pPr marL="0" indent="0">
              <a:buNone/>
            </a:pPr>
            <a:r>
              <a:rPr lang="en-US" sz="2500" dirty="0" smtClean="0"/>
              <a:t>small, highly utilized transactional database</a:t>
            </a:r>
          </a:p>
          <a:p>
            <a:pPr marL="0" indent="0">
              <a:buNone/>
            </a:pPr>
            <a:endParaRPr lang="en-US" dirty="0"/>
          </a:p>
          <a:p>
            <a:pPr marL="0" indent="0">
              <a:buNone/>
            </a:pPr>
            <a:endParaRPr lang="en-US" sz="3500" b="1" dirty="0" smtClean="0"/>
          </a:p>
          <a:p>
            <a:pPr marL="0" indent="0">
              <a:buNone/>
            </a:pPr>
            <a:endParaRPr lang="en-US" sz="3500" b="1" dirty="0" smtClean="0"/>
          </a:p>
          <a:p>
            <a:pPr marL="0" indent="0">
              <a:buNone/>
            </a:pPr>
            <a:r>
              <a:rPr lang="en-US" sz="3500" b="1" dirty="0" smtClean="0"/>
              <a:t>Mass </a:t>
            </a:r>
            <a:r>
              <a:rPr lang="en-US" sz="3500" b="1" dirty="0"/>
              <a:t>Storage </a:t>
            </a:r>
            <a:r>
              <a:rPr lang="en-US" sz="3500" b="1" dirty="0" smtClean="0"/>
              <a:t>Servers</a:t>
            </a:r>
          </a:p>
          <a:p>
            <a:pPr marL="0" indent="0">
              <a:buNone/>
            </a:pPr>
            <a:endParaRPr lang="en-US" sz="2500" b="1" dirty="0"/>
          </a:p>
          <a:p>
            <a:pPr marL="0" indent="0">
              <a:buNone/>
            </a:pPr>
            <a:r>
              <a:rPr lang="en-US" sz="2500" b="1" dirty="0" smtClean="0"/>
              <a:t>Select </a:t>
            </a:r>
            <a:r>
              <a:rPr lang="en-US" sz="2500" b="1" dirty="0"/>
              <a:t>for </a:t>
            </a:r>
            <a:r>
              <a:rPr lang="en-US" sz="2500" b="1" dirty="0" smtClean="0"/>
              <a:t>... </a:t>
            </a:r>
            <a:r>
              <a:rPr lang="en-US" sz="2500" dirty="0" smtClean="0"/>
              <a:t>workloads </a:t>
            </a:r>
            <a:r>
              <a:rPr lang="en-US" sz="2500" dirty="0"/>
              <a:t>requiring isolation for compliance / </a:t>
            </a:r>
            <a:r>
              <a:rPr lang="en-US" sz="2500" dirty="0" smtClean="0"/>
              <a:t>regulatory; administrators </a:t>
            </a:r>
            <a:r>
              <a:rPr lang="en-US" sz="2500" dirty="0"/>
              <a:t>desiring control over underlying  storage subsystem</a:t>
            </a:r>
          </a:p>
          <a:p>
            <a:pPr marL="0" indent="0">
              <a:buNone/>
            </a:pPr>
            <a:endParaRPr lang="en-US" sz="2500" b="1" dirty="0" smtClean="0"/>
          </a:p>
          <a:p>
            <a:pPr marL="0" indent="0">
              <a:buNone/>
            </a:pPr>
            <a:r>
              <a:rPr lang="en-US" sz="2500" b="1" dirty="0" smtClean="0"/>
              <a:t>Use </a:t>
            </a:r>
            <a:r>
              <a:rPr lang="en-US" sz="2500" b="1" dirty="0"/>
              <a:t>Cases …	</a:t>
            </a:r>
          </a:p>
          <a:p>
            <a:pPr marL="0" indent="0">
              <a:buNone/>
            </a:pPr>
            <a:r>
              <a:rPr lang="en-US" sz="2500" dirty="0" smtClean="0"/>
              <a:t>regulatory </a:t>
            </a:r>
            <a:r>
              <a:rPr lang="en-US" sz="2500" dirty="0"/>
              <a:t>compliance in financial, </a:t>
            </a:r>
            <a:r>
              <a:rPr lang="en-US" sz="2500" dirty="0" smtClean="0"/>
              <a:t>insurance</a:t>
            </a:r>
            <a:r>
              <a:rPr lang="en-US" sz="2500" dirty="0"/>
              <a:t>, etc.</a:t>
            </a:r>
          </a:p>
          <a:p>
            <a:endParaRPr lang="en-US" dirty="0"/>
          </a:p>
        </p:txBody>
      </p:sp>
      <p:sp>
        <p:nvSpPr>
          <p:cNvPr id="5" name="Slide Number Placeholder 4"/>
          <p:cNvSpPr>
            <a:spLocks noGrp="1"/>
          </p:cNvSpPr>
          <p:nvPr>
            <p:ph type="sldNum" sz="quarter" idx="10"/>
          </p:nvPr>
        </p:nvSpPr>
        <p:spPr/>
        <p:txBody>
          <a:bodyPr/>
          <a:lstStyle/>
          <a:p>
            <a:pPr>
              <a:defRPr/>
            </a:pPr>
            <a:fld id="{816F06FC-DA7A-4030-8E66-141AD94BA5D6}" type="slidenum">
              <a:rPr lang="en-US" smtClean="0"/>
              <a:pPr>
                <a:defRPr/>
              </a:pPr>
              <a:t>13</a:t>
            </a:fld>
            <a:endParaRPr lang="en-US"/>
          </a:p>
        </p:txBody>
      </p:sp>
    </p:spTree>
    <p:extLst>
      <p:ext uri="{BB962C8B-B14F-4D97-AF65-F5344CB8AC3E}">
        <p14:creationId xmlns:p14="http://schemas.microsoft.com/office/powerpoint/2010/main" val="26591568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Backup</a:t>
            </a:r>
            <a:endParaRPr lang="en-US" dirty="0"/>
          </a:p>
        </p:txBody>
      </p:sp>
      <p:sp>
        <p:nvSpPr>
          <p:cNvPr id="3" name="Content Placeholder 2"/>
          <p:cNvSpPr>
            <a:spLocks noGrp="1"/>
          </p:cNvSpPr>
          <p:nvPr>
            <p:ph idx="1"/>
          </p:nvPr>
        </p:nvSpPr>
        <p:spPr>
          <a:xfrm>
            <a:off x="335449" y="1054385"/>
            <a:ext cx="7590628" cy="735710"/>
          </a:xfrm>
        </p:spPr>
        <p:txBody>
          <a:bodyPr>
            <a:normAutofit/>
          </a:bodyPr>
          <a:lstStyle/>
          <a:p>
            <a:pPr marL="0" indent="0">
              <a:spcBef>
                <a:spcPts val="0"/>
              </a:spcBef>
              <a:spcAft>
                <a:spcPts val="600"/>
              </a:spcAft>
              <a:buNone/>
            </a:pPr>
            <a:r>
              <a:rPr lang="en-US" sz="2000" b="1" dirty="0"/>
              <a:t>Automatically backup data with an enterprise-level storage and disaster recovery solution</a:t>
            </a:r>
            <a:r>
              <a:rPr lang="en-US" sz="2000" b="1" dirty="0" smtClean="0"/>
              <a:t>.</a:t>
            </a:r>
          </a:p>
        </p:txBody>
      </p:sp>
      <p:sp>
        <p:nvSpPr>
          <p:cNvPr id="4" name="Slide Number Placeholder 3"/>
          <p:cNvSpPr>
            <a:spLocks noGrp="1"/>
          </p:cNvSpPr>
          <p:nvPr>
            <p:ph type="sldNum" sz="quarter" idx="10"/>
          </p:nvPr>
        </p:nvSpPr>
        <p:spPr/>
        <p:txBody>
          <a:bodyPr/>
          <a:lstStyle/>
          <a:p>
            <a:fld id="{9B6B7A19-9BD6-654B-9E7A-5FCB6FF99B9F}" type="slidenum">
              <a:rPr lang="en-US" smtClean="0"/>
              <a:pPr/>
              <a:t>14</a:t>
            </a:fld>
            <a:endParaRPr lang="en-US" dirty="0"/>
          </a:p>
        </p:txBody>
      </p:sp>
      <p:sp>
        <p:nvSpPr>
          <p:cNvPr id="9" name="TextBox 8"/>
          <p:cNvSpPr txBox="1"/>
          <p:nvPr/>
        </p:nvSpPr>
        <p:spPr>
          <a:xfrm>
            <a:off x="10606635" y="5039220"/>
            <a:ext cx="184666" cy="369332"/>
          </a:xfrm>
          <a:prstGeom prst="rect">
            <a:avLst/>
          </a:prstGeom>
          <a:noFill/>
        </p:spPr>
        <p:txBody>
          <a:bodyPr wrap="none" rtlCol="0">
            <a:spAutoFit/>
          </a:bodyPr>
          <a:lstStyle/>
          <a:p>
            <a:endParaRPr lang="en-US" dirty="0"/>
          </a:p>
        </p:txBody>
      </p:sp>
      <p:sp>
        <p:nvSpPr>
          <p:cNvPr id="6" name="Rectangle 5"/>
          <p:cNvSpPr/>
          <p:nvPr/>
        </p:nvSpPr>
        <p:spPr>
          <a:xfrm>
            <a:off x="338327" y="1808199"/>
            <a:ext cx="4700397" cy="4508927"/>
          </a:xfrm>
          <a:prstGeom prst="rect">
            <a:avLst/>
          </a:prstGeom>
        </p:spPr>
        <p:txBody>
          <a:bodyPr wrap="square">
            <a:spAutoFit/>
          </a:bodyPr>
          <a:lstStyle/>
          <a:p>
            <a:pPr marL="230188" lvl="0" indent="-230188">
              <a:spcAft>
                <a:spcPts val="600"/>
              </a:spcAft>
              <a:buClr>
                <a:srgbClr val="34B1EC"/>
              </a:buClr>
              <a:buSzPct val="100000"/>
            </a:pPr>
            <a:endParaRPr lang="en-US" sz="1600" b="1" dirty="0" smtClean="0">
              <a:solidFill>
                <a:prstClr val="black"/>
              </a:solidFill>
            </a:endParaRPr>
          </a:p>
          <a:p>
            <a:pPr marL="230188" lvl="0" indent="-230188">
              <a:spcAft>
                <a:spcPts val="600"/>
              </a:spcAft>
              <a:buClr>
                <a:srgbClr val="34B1EC"/>
              </a:buClr>
              <a:buSzPct val="100000"/>
            </a:pPr>
            <a:r>
              <a:rPr lang="en-US" sz="1600" b="1" dirty="0" err="1" smtClean="0">
                <a:solidFill>
                  <a:prstClr val="black"/>
                </a:solidFill>
              </a:rPr>
              <a:t>EVault</a:t>
            </a:r>
            <a:r>
              <a:rPr lang="en-US" sz="1600" b="1" dirty="0" smtClean="0">
                <a:solidFill>
                  <a:prstClr val="black"/>
                </a:solidFill>
              </a:rPr>
              <a:t> </a:t>
            </a:r>
            <a:r>
              <a:rPr lang="en-US" sz="1600" b="1" dirty="0">
                <a:solidFill>
                  <a:prstClr val="black"/>
                </a:solidFill>
              </a:rPr>
              <a:t>Backup</a:t>
            </a:r>
          </a:p>
          <a:p>
            <a:pPr marL="230188" lvl="0" indent="-230188">
              <a:spcAft>
                <a:spcPts val="600"/>
              </a:spcAft>
              <a:buClr>
                <a:srgbClr val="34B1EC"/>
              </a:buClr>
              <a:buSzPct val="100000"/>
              <a:buFont typeface="Arial"/>
              <a:buChar char="•"/>
            </a:pPr>
            <a:r>
              <a:rPr lang="en-US" sz="1300" dirty="0">
                <a:solidFill>
                  <a:prstClr val="black"/>
                </a:solidFill>
              </a:rPr>
              <a:t>Automated backup to </a:t>
            </a:r>
            <a:r>
              <a:rPr lang="en-US" sz="1300" dirty="0" smtClean="0">
                <a:solidFill>
                  <a:prstClr val="black"/>
                </a:solidFill>
              </a:rPr>
              <a:t>SoftLayer-managed shared service</a:t>
            </a:r>
            <a:endParaRPr lang="en-US" sz="1300" strike="sngStrike" dirty="0">
              <a:solidFill>
                <a:prstClr val="black"/>
              </a:solidFill>
            </a:endParaRPr>
          </a:p>
          <a:p>
            <a:pPr marL="230188" lvl="0" indent="-230188">
              <a:spcAft>
                <a:spcPts val="600"/>
              </a:spcAft>
              <a:buClr>
                <a:srgbClr val="34B1EC"/>
              </a:buClr>
              <a:buSzPct val="100000"/>
              <a:buFont typeface="Arial"/>
              <a:buChar char="•"/>
            </a:pPr>
            <a:r>
              <a:rPr lang="en-US" sz="1300" dirty="0">
                <a:solidFill>
                  <a:prstClr val="black"/>
                </a:solidFill>
              </a:rPr>
              <a:t>Backups can be set to follow hourly, daily, weekly, or custom </a:t>
            </a:r>
            <a:r>
              <a:rPr lang="en-US" sz="1300" dirty="0" smtClean="0">
                <a:solidFill>
                  <a:prstClr val="black"/>
                </a:solidFill>
              </a:rPr>
              <a:t>schedules with user-defined retention periods</a:t>
            </a:r>
            <a:endParaRPr lang="en-US" sz="1300" dirty="0">
              <a:solidFill>
                <a:prstClr val="black"/>
              </a:solidFill>
            </a:endParaRPr>
          </a:p>
          <a:p>
            <a:pPr marL="230188" lvl="0" indent="-230188">
              <a:spcAft>
                <a:spcPts val="600"/>
              </a:spcAft>
              <a:buClr>
                <a:srgbClr val="34B1EC"/>
              </a:buClr>
              <a:buSzPct val="100000"/>
              <a:buFont typeface="Arial"/>
              <a:buChar char="•"/>
            </a:pPr>
            <a:r>
              <a:rPr lang="en-US" sz="1300" dirty="0" err="1" smtClean="0">
                <a:solidFill>
                  <a:prstClr val="black"/>
                </a:solidFill>
              </a:rPr>
              <a:t>WebCC</a:t>
            </a:r>
            <a:r>
              <a:rPr lang="en-US" sz="1300" dirty="0" smtClean="0">
                <a:solidFill>
                  <a:prstClr val="black"/>
                </a:solidFill>
              </a:rPr>
              <a:t>-based management provides full control over the solution, including schedules and data.</a:t>
            </a:r>
            <a:endParaRPr lang="en-US" sz="1300" dirty="0">
              <a:solidFill>
                <a:prstClr val="black"/>
              </a:solidFill>
            </a:endParaRPr>
          </a:p>
          <a:p>
            <a:pPr marL="230188" lvl="0" indent="-230188">
              <a:spcAft>
                <a:spcPts val="600"/>
              </a:spcAft>
              <a:buClr>
                <a:srgbClr val="34B1EC"/>
              </a:buClr>
              <a:buSzPct val="100000"/>
            </a:pPr>
            <a:endParaRPr lang="en-US" sz="1400" dirty="0" smtClean="0">
              <a:solidFill>
                <a:prstClr val="black"/>
              </a:solidFill>
            </a:endParaRPr>
          </a:p>
          <a:p>
            <a:pPr marL="230188" lvl="0" indent="-230188">
              <a:spcAft>
                <a:spcPts val="600"/>
              </a:spcAft>
              <a:buClr>
                <a:srgbClr val="34B1EC"/>
              </a:buClr>
              <a:buSzPct val="100000"/>
            </a:pPr>
            <a:endParaRPr lang="en-US" sz="1400" dirty="0" smtClean="0">
              <a:solidFill>
                <a:prstClr val="black"/>
              </a:solidFill>
            </a:endParaRPr>
          </a:p>
          <a:p>
            <a:pPr marL="230188" lvl="0" indent="-230188">
              <a:spcAft>
                <a:spcPts val="600"/>
              </a:spcAft>
              <a:buClr>
                <a:srgbClr val="34B1EC"/>
              </a:buClr>
              <a:buSzPct val="100000"/>
            </a:pPr>
            <a:r>
              <a:rPr lang="en-US" sz="1600" b="1" dirty="0" smtClean="0">
                <a:solidFill>
                  <a:prstClr val="black"/>
                </a:solidFill>
              </a:rPr>
              <a:t>R1Soft Server Backup Manager</a:t>
            </a:r>
            <a:endParaRPr lang="en-US" sz="1600" b="1" dirty="0">
              <a:solidFill>
                <a:prstClr val="black"/>
              </a:solidFill>
            </a:endParaRPr>
          </a:p>
          <a:p>
            <a:pPr marL="230188" lvl="0" indent="-230188">
              <a:spcAft>
                <a:spcPts val="600"/>
              </a:spcAft>
              <a:buClr>
                <a:srgbClr val="34B1EC"/>
              </a:buClr>
              <a:buSzPct val="100000"/>
              <a:buFont typeface="Arial"/>
              <a:buChar char="•"/>
            </a:pPr>
            <a:r>
              <a:rPr lang="en-US" sz="1300" dirty="0" smtClean="0">
                <a:solidFill>
                  <a:prstClr val="black"/>
                </a:solidFill>
              </a:rPr>
              <a:t>Automated backup to customer-managed dedicated server</a:t>
            </a:r>
          </a:p>
          <a:p>
            <a:pPr marL="230188" lvl="0" indent="-230188">
              <a:spcAft>
                <a:spcPts val="600"/>
              </a:spcAft>
              <a:buClr>
                <a:srgbClr val="34B1EC"/>
              </a:buClr>
              <a:buSzPct val="100000"/>
              <a:buFont typeface="Arial"/>
              <a:buChar char="•"/>
            </a:pPr>
            <a:r>
              <a:rPr lang="en-US" sz="1300" dirty="0" smtClean="0">
                <a:solidFill>
                  <a:prstClr val="black"/>
                </a:solidFill>
              </a:rPr>
              <a:t>Cost </a:t>
            </a:r>
            <a:r>
              <a:rPr lang="en-US" sz="1300" dirty="0">
                <a:solidFill>
                  <a:prstClr val="black"/>
                </a:solidFill>
              </a:rPr>
              <a:t>effective, </a:t>
            </a:r>
            <a:r>
              <a:rPr lang="en-US" sz="1300" dirty="0" smtClean="0">
                <a:solidFill>
                  <a:prstClr val="black"/>
                </a:solidFill>
              </a:rPr>
              <a:t>high-performance </a:t>
            </a:r>
            <a:r>
              <a:rPr lang="en-US" sz="1300" dirty="0">
                <a:solidFill>
                  <a:prstClr val="black"/>
                </a:solidFill>
              </a:rPr>
              <a:t>disk to disk backup that can span multiple servers</a:t>
            </a:r>
          </a:p>
          <a:p>
            <a:pPr marL="230188" lvl="0" indent="-230188">
              <a:spcAft>
                <a:spcPts val="600"/>
              </a:spcAft>
              <a:buClr>
                <a:srgbClr val="34B1EC"/>
              </a:buClr>
              <a:buSzPct val="100000"/>
              <a:buFont typeface="Arial"/>
              <a:buChar char="•"/>
            </a:pPr>
            <a:r>
              <a:rPr lang="en-US" sz="1300" dirty="0" smtClean="0">
                <a:solidFill>
                  <a:prstClr val="black"/>
                </a:solidFill>
              </a:rPr>
              <a:t>Continuous data protection protects data at </a:t>
            </a:r>
            <a:r>
              <a:rPr lang="en-US" sz="1300" dirty="0">
                <a:solidFill>
                  <a:prstClr val="black"/>
                </a:solidFill>
              </a:rPr>
              <a:t>block </a:t>
            </a:r>
            <a:r>
              <a:rPr lang="en-US" sz="1300" dirty="0" smtClean="0">
                <a:solidFill>
                  <a:prstClr val="black"/>
                </a:solidFill>
              </a:rPr>
              <a:t>level</a:t>
            </a:r>
          </a:p>
          <a:p>
            <a:pPr marL="230188" lvl="0" indent="-230188">
              <a:spcAft>
                <a:spcPts val="600"/>
              </a:spcAft>
              <a:buClr>
                <a:srgbClr val="34B1EC"/>
              </a:buClr>
              <a:buSzPct val="100000"/>
              <a:buFont typeface="Arial"/>
              <a:buChar char="•"/>
            </a:pPr>
            <a:r>
              <a:rPr lang="en-US" sz="1300" dirty="0" smtClean="0">
                <a:solidFill>
                  <a:prstClr val="black"/>
                </a:solidFill>
              </a:rPr>
              <a:t>De-dupe across recovery points increases storage </a:t>
            </a:r>
            <a:r>
              <a:rPr lang="en-US" sz="1300" dirty="0">
                <a:solidFill>
                  <a:prstClr val="black"/>
                </a:solidFill>
              </a:rPr>
              <a:t>efficiency</a:t>
            </a:r>
            <a:endParaRPr lang="en-US" sz="1500" dirty="0">
              <a:solidFill>
                <a:prstClr val="black"/>
              </a:solidFill>
            </a:endParaRPr>
          </a:p>
        </p:txBody>
      </p:sp>
      <p:pic>
        <p:nvPicPr>
          <p:cNvPr id="8" name="Picture 7"/>
          <p:cNvPicPr>
            <a:picLocks noChangeAspect="1"/>
          </p:cNvPicPr>
          <p:nvPr/>
        </p:nvPicPr>
        <p:blipFill>
          <a:blip r:embed="rId2"/>
          <a:stretch>
            <a:fillRect/>
          </a:stretch>
        </p:blipFill>
        <p:spPr>
          <a:xfrm>
            <a:off x="5781523" y="2477104"/>
            <a:ext cx="2481943" cy="869446"/>
          </a:xfrm>
          <a:prstGeom prst="rect">
            <a:avLst/>
          </a:prstGeom>
        </p:spPr>
      </p:pic>
      <p:pic>
        <p:nvPicPr>
          <p:cNvPr id="10" name="Picture 9"/>
          <p:cNvPicPr>
            <a:picLocks noChangeAspect="1"/>
          </p:cNvPicPr>
          <p:nvPr/>
        </p:nvPicPr>
        <p:blipFill>
          <a:blip r:embed="rId3"/>
          <a:stretch>
            <a:fillRect/>
          </a:stretch>
        </p:blipFill>
        <p:spPr>
          <a:xfrm>
            <a:off x="5782000" y="4898571"/>
            <a:ext cx="2394382" cy="710333"/>
          </a:xfrm>
          <a:prstGeom prst="rect">
            <a:avLst/>
          </a:prstGeom>
        </p:spPr>
      </p:pic>
    </p:spTree>
    <p:extLst>
      <p:ext uri="{BB962C8B-B14F-4D97-AF65-F5344CB8AC3E}">
        <p14:creationId xmlns:p14="http://schemas.microsoft.com/office/powerpoint/2010/main" val="19960761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Backup Use Cases</a:t>
            </a:r>
            <a:endParaRPr lang="en-US" dirty="0"/>
          </a:p>
        </p:txBody>
      </p:sp>
      <p:sp>
        <p:nvSpPr>
          <p:cNvPr id="2" name="Content Placeholder 1"/>
          <p:cNvSpPr>
            <a:spLocks noGrp="1"/>
          </p:cNvSpPr>
          <p:nvPr>
            <p:ph idx="1"/>
          </p:nvPr>
        </p:nvSpPr>
        <p:spPr>
          <a:xfrm>
            <a:off x="335450" y="1054384"/>
            <a:ext cx="7932250" cy="5250787"/>
          </a:xfrm>
        </p:spPr>
        <p:txBody>
          <a:bodyPr>
            <a:normAutofit/>
          </a:bodyPr>
          <a:lstStyle/>
          <a:p>
            <a:pPr marL="0" indent="0">
              <a:buNone/>
            </a:pPr>
            <a:r>
              <a:rPr lang="en-US" sz="1600" b="1" dirty="0" smtClean="0"/>
              <a:t>Evault Backup</a:t>
            </a:r>
            <a:endParaRPr lang="en-US" sz="1600" dirty="0" smtClean="0"/>
          </a:p>
          <a:p>
            <a:pPr marL="0" indent="0">
              <a:buNone/>
            </a:pPr>
            <a:endParaRPr lang="en-US" sz="1600" b="1" dirty="0" smtClean="0"/>
          </a:p>
          <a:p>
            <a:pPr marL="0" indent="0">
              <a:buNone/>
            </a:pPr>
            <a:r>
              <a:rPr lang="en-US" sz="1600" b="1" dirty="0"/>
              <a:t>	</a:t>
            </a:r>
            <a:r>
              <a:rPr lang="en-US" sz="1600" b="1" dirty="0" smtClean="0"/>
              <a:t>Select for ...	</a:t>
            </a:r>
            <a:r>
              <a:rPr lang="en-US" sz="1600" dirty="0" smtClean="0"/>
              <a:t>file-level backups of systems running SoftLayer-provided 					operating systems</a:t>
            </a:r>
          </a:p>
          <a:p>
            <a:pPr marL="0" indent="0">
              <a:buNone/>
            </a:pPr>
            <a:r>
              <a:rPr lang="en-US" sz="1600" b="1" dirty="0" smtClean="0"/>
              <a:t>	Use Cases …	</a:t>
            </a:r>
          </a:p>
          <a:p>
            <a:pPr marL="0" indent="0">
              <a:buNone/>
            </a:pPr>
            <a:r>
              <a:rPr lang="en-US" sz="1600" b="1" dirty="0" smtClean="0"/>
              <a:t>		</a:t>
            </a:r>
            <a:r>
              <a:rPr lang="en-US" sz="1600" b="1" dirty="0"/>
              <a:t>		</a:t>
            </a:r>
            <a:r>
              <a:rPr lang="en-US" sz="1600" dirty="0" smtClean="0"/>
              <a:t>backup bare-metal server boot volume</a:t>
            </a:r>
          </a:p>
          <a:p>
            <a:pPr marL="0" indent="0">
              <a:buNone/>
            </a:pPr>
            <a:r>
              <a:rPr lang="en-US" sz="1600" dirty="0" smtClean="0"/>
              <a:t>	</a:t>
            </a:r>
            <a:r>
              <a:rPr lang="en-US" sz="1600" dirty="0"/>
              <a:t>	</a:t>
            </a:r>
            <a:r>
              <a:rPr lang="en-US" sz="1600" dirty="0" smtClean="0"/>
              <a:t>		backup virtual server boot volume</a:t>
            </a:r>
          </a:p>
          <a:p>
            <a:pPr marL="0" indent="0">
              <a:buNone/>
            </a:pPr>
            <a:r>
              <a:rPr lang="en-US" sz="1600" dirty="0" smtClean="0"/>
              <a:t>	</a:t>
            </a:r>
            <a:r>
              <a:rPr lang="en-US" sz="1600" dirty="0"/>
              <a:t>	</a:t>
            </a:r>
            <a:r>
              <a:rPr lang="en-US" sz="1600" dirty="0" smtClean="0"/>
              <a:t>		backup “Codename: Prime” or Consistent Performance volume</a:t>
            </a:r>
          </a:p>
          <a:p>
            <a:pPr marL="0" indent="0">
              <a:buNone/>
            </a:pPr>
            <a:r>
              <a:rPr lang="en-US" sz="1600" dirty="0"/>
              <a:t>	</a:t>
            </a:r>
            <a:endParaRPr lang="en-US" sz="1600" dirty="0" smtClean="0"/>
          </a:p>
          <a:p>
            <a:pPr marL="0" indent="0">
              <a:buNone/>
            </a:pPr>
            <a:r>
              <a:rPr lang="en-US" sz="1600" b="1" dirty="0" smtClean="0"/>
              <a:t>R1Soft Server Backup Manager</a:t>
            </a:r>
          </a:p>
          <a:p>
            <a:pPr marL="0" indent="0">
              <a:buNone/>
            </a:pPr>
            <a:r>
              <a:rPr lang="en-US" sz="1600" b="1" dirty="0"/>
              <a:t>	Select for ...	</a:t>
            </a:r>
            <a:r>
              <a:rPr lang="en-US" sz="1600" dirty="0"/>
              <a:t>a</a:t>
            </a:r>
            <a:r>
              <a:rPr lang="en-US" sz="1600" dirty="0" smtClean="0"/>
              <a:t>pplications requiring continuous block-based backups</a:t>
            </a:r>
            <a:endParaRPr lang="en-US" sz="1600" dirty="0"/>
          </a:p>
          <a:p>
            <a:pPr marL="0" indent="0">
              <a:buNone/>
            </a:pPr>
            <a:r>
              <a:rPr lang="en-US" sz="1600" dirty="0" smtClean="0"/>
              <a:t>				non-SoftLayer provided operating systems</a:t>
            </a:r>
            <a:endParaRPr lang="en-US" sz="1600" dirty="0"/>
          </a:p>
          <a:p>
            <a:pPr marL="0" indent="0">
              <a:buNone/>
            </a:pPr>
            <a:r>
              <a:rPr lang="en-US" sz="1600" b="1" dirty="0"/>
              <a:t>	Use Cases …	</a:t>
            </a:r>
          </a:p>
          <a:p>
            <a:pPr marL="0" indent="0">
              <a:buNone/>
            </a:pPr>
            <a:r>
              <a:rPr lang="en-US" sz="1600" b="1" dirty="0"/>
              <a:t>	</a:t>
            </a:r>
            <a:r>
              <a:rPr lang="en-US" sz="1600" b="1" dirty="0" smtClean="0"/>
              <a:t>	</a:t>
            </a:r>
            <a:r>
              <a:rPr lang="en-US" sz="1600" b="1" dirty="0"/>
              <a:t>	</a:t>
            </a:r>
            <a:r>
              <a:rPr lang="en-US" sz="1600" b="1" dirty="0" smtClean="0"/>
              <a:t>	</a:t>
            </a:r>
            <a:r>
              <a:rPr lang="en-US" sz="1600" dirty="0" smtClean="0"/>
              <a:t>backing up databases</a:t>
            </a:r>
          </a:p>
          <a:p>
            <a:pPr marL="0" indent="0">
              <a:buNone/>
            </a:pPr>
            <a:r>
              <a:rPr lang="en-US" sz="1600" dirty="0"/>
              <a:t>	</a:t>
            </a:r>
            <a:r>
              <a:rPr lang="en-US" sz="1600" dirty="0" smtClean="0"/>
              <a:t>			backup virtual machines on customer-supplied hypervisors</a:t>
            </a:r>
          </a:p>
        </p:txBody>
      </p:sp>
      <p:sp>
        <p:nvSpPr>
          <p:cNvPr id="5" name="Slide Number Placeholder 4"/>
          <p:cNvSpPr>
            <a:spLocks noGrp="1"/>
          </p:cNvSpPr>
          <p:nvPr>
            <p:ph type="sldNum" sz="quarter" idx="10"/>
          </p:nvPr>
        </p:nvSpPr>
        <p:spPr/>
        <p:txBody>
          <a:bodyPr/>
          <a:lstStyle/>
          <a:p>
            <a:pPr>
              <a:defRPr/>
            </a:pPr>
            <a:fld id="{816F06FC-DA7A-4030-8E66-141AD94BA5D6}" type="slidenum">
              <a:rPr lang="en-US" smtClean="0"/>
              <a:pPr>
                <a:defRPr/>
              </a:pPr>
              <a:t>15</a:t>
            </a:fld>
            <a:endParaRPr lang="en-US"/>
          </a:p>
        </p:txBody>
      </p:sp>
    </p:spTree>
    <p:extLst>
      <p:ext uri="{BB962C8B-B14F-4D97-AF65-F5344CB8AC3E}">
        <p14:creationId xmlns:p14="http://schemas.microsoft.com/office/powerpoint/2010/main" val="1239795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77500" lnSpcReduction="20000"/>
          </a:bodyPr>
          <a:lstStyle/>
          <a:p>
            <a:r>
              <a:rPr lang="en-US" sz="2800" dirty="0">
                <a:solidFill>
                  <a:schemeClr val="bg1">
                    <a:lumMod val="75000"/>
                  </a:schemeClr>
                </a:solidFill>
              </a:rPr>
              <a:t>Introduction </a:t>
            </a:r>
          </a:p>
          <a:p>
            <a:pPr lvl="1"/>
            <a:r>
              <a:rPr lang="en-US" sz="2400" dirty="0">
                <a:solidFill>
                  <a:schemeClr val="bg1">
                    <a:lumMod val="75000"/>
                  </a:schemeClr>
                </a:solidFill>
              </a:rPr>
              <a:t>Why we are here</a:t>
            </a:r>
          </a:p>
          <a:p>
            <a:pPr lvl="1"/>
            <a:r>
              <a:rPr lang="en-US" sz="2400" dirty="0">
                <a:solidFill>
                  <a:schemeClr val="bg1">
                    <a:lumMod val="75000"/>
                  </a:schemeClr>
                </a:solidFill>
              </a:rPr>
              <a:t>Types of Cloud Storage</a:t>
            </a:r>
          </a:p>
          <a:p>
            <a:pPr lvl="1"/>
            <a:r>
              <a:rPr lang="en-US" sz="2400" dirty="0">
                <a:solidFill>
                  <a:schemeClr val="bg1">
                    <a:lumMod val="75000"/>
                  </a:schemeClr>
                </a:solidFill>
              </a:rPr>
              <a:t>How they fit</a:t>
            </a:r>
          </a:p>
          <a:p>
            <a:pPr lvl="1"/>
            <a:r>
              <a:rPr lang="en-US" sz="2400" dirty="0">
                <a:solidFill>
                  <a:schemeClr val="bg1">
                    <a:lumMod val="75000"/>
                  </a:schemeClr>
                </a:solidFill>
              </a:rPr>
              <a:t>SoftLayer Storage Services At-a-Glance</a:t>
            </a:r>
          </a:p>
          <a:p>
            <a:pPr lvl="1"/>
            <a:r>
              <a:rPr lang="en-US" sz="2400" dirty="0" smtClean="0">
                <a:solidFill>
                  <a:schemeClr val="bg1">
                    <a:lumMod val="75000"/>
                  </a:schemeClr>
                </a:solidFill>
              </a:rPr>
              <a:t>Why SoftLayer</a:t>
            </a:r>
          </a:p>
          <a:p>
            <a:r>
              <a:rPr lang="en-US" sz="2800" dirty="0" smtClean="0"/>
              <a:t>Storage </a:t>
            </a:r>
            <a:r>
              <a:rPr lang="en-US" sz="2800" dirty="0"/>
              <a:t>Services</a:t>
            </a:r>
          </a:p>
          <a:p>
            <a:pPr lvl="1"/>
            <a:r>
              <a:rPr lang="en-US" sz="2400" dirty="0">
                <a:solidFill>
                  <a:schemeClr val="bg1">
                    <a:lumMod val="75000"/>
                  </a:schemeClr>
                </a:solidFill>
              </a:rPr>
              <a:t>Block and File</a:t>
            </a:r>
          </a:p>
          <a:p>
            <a:pPr lvl="2"/>
            <a:r>
              <a:rPr lang="en-US" sz="2200" dirty="0" smtClean="0">
                <a:solidFill>
                  <a:schemeClr val="bg1">
                    <a:lumMod val="75000"/>
                  </a:schemeClr>
                </a:solidFill>
              </a:rPr>
              <a:t>Endurance</a:t>
            </a:r>
            <a:endParaRPr lang="en-US" sz="2200" dirty="0">
              <a:solidFill>
                <a:schemeClr val="bg1">
                  <a:lumMod val="75000"/>
                </a:schemeClr>
              </a:solidFill>
            </a:endParaRPr>
          </a:p>
          <a:p>
            <a:pPr lvl="2"/>
            <a:r>
              <a:rPr lang="en-US" sz="2200" dirty="0" smtClean="0">
                <a:solidFill>
                  <a:schemeClr val="bg1">
                    <a:lumMod val="75000"/>
                  </a:schemeClr>
                </a:solidFill>
              </a:rPr>
              <a:t>Performance</a:t>
            </a:r>
            <a:endParaRPr lang="en-US" sz="2200" dirty="0">
              <a:solidFill>
                <a:schemeClr val="bg1">
                  <a:lumMod val="75000"/>
                </a:schemeClr>
              </a:solidFill>
            </a:endParaRPr>
          </a:p>
          <a:p>
            <a:pPr lvl="2"/>
            <a:r>
              <a:rPr lang="en-US" sz="2000" dirty="0">
                <a:solidFill>
                  <a:schemeClr val="bg1">
                    <a:lumMod val="75000"/>
                  </a:schemeClr>
                </a:solidFill>
              </a:rPr>
              <a:t>Mass Storage Servers</a:t>
            </a:r>
            <a:endParaRPr lang="en-US" sz="2200" dirty="0">
              <a:solidFill>
                <a:schemeClr val="bg1">
                  <a:lumMod val="75000"/>
                </a:schemeClr>
              </a:solidFill>
            </a:endParaRPr>
          </a:p>
          <a:p>
            <a:pPr lvl="2"/>
            <a:r>
              <a:rPr lang="en-US" sz="2000" dirty="0">
                <a:solidFill>
                  <a:schemeClr val="bg1">
                    <a:lumMod val="75000"/>
                  </a:schemeClr>
                </a:solidFill>
              </a:rPr>
              <a:t>Backup</a:t>
            </a:r>
          </a:p>
          <a:p>
            <a:pPr lvl="1"/>
            <a:r>
              <a:rPr lang="en-US" sz="2400" dirty="0"/>
              <a:t>Object Storage and Delivery</a:t>
            </a:r>
          </a:p>
          <a:p>
            <a:pPr lvl="2"/>
            <a:r>
              <a:rPr lang="en-US" sz="2200" dirty="0"/>
              <a:t>Object Storage</a:t>
            </a:r>
          </a:p>
          <a:p>
            <a:pPr lvl="2"/>
            <a:r>
              <a:rPr lang="en-US" sz="2200" dirty="0"/>
              <a:t>CDN</a:t>
            </a:r>
          </a:p>
          <a:p>
            <a:pPr lvl="1"/>
            <a:r>
              <a:rPr lang="en-US" sz="2400" dirty="0">
                <a:solidFill>
                  <a:schemeClr val="bg1">
                    <a:lumMod val="75000"/>
                  </a:schemeClr>
                </a:solidFill>
              </a:rPr>
              <a:t>Data Ingest</a:t>
            </a:r>
          </a:p>
          <a:p>
            <a:pPr lvl="2"/>
            <a:r>
              <a:rPr lang="en-US" sz="2200" dirty="0">
                <a:solidFill>
                  <a:schemeClr val="bg1">
                    <a:lumMod val="75000"/>
                  </a:schemeClr>
                </a:solidFill>
              </a:rPr>
              <a:t>Data Transfer Service</a:t>
            </a:r>
          </a:p>
          <a:p>
            <a:pPr lvl="2"/>
            <a:r>
              <a:rPr lang="en-US" sz="2200" dirty="0" err="1">
                <a:solidFill>
                  <a:schemeClr val="bg1">
                    <a:lumMod val="75000"/>
                  </a:schemeClr>
                </a:solidFill>
              </a:rPr>
              <a:t>Aspera</a:t>
            </a:r>
            <a:endParaRPr lang="en-US" sz="2200" dirty="0">
              <a:solidFill>
                <a:schemeClr val="bg1">
                  <a:lumMod val="75000"/>
                </a:schemeClr>
              </a:solidFill>
            </a:endParaRPr>
          </a:p>
        </p:txBody>
      </p:sp>
      <p:sp>
        <p:nvSpPr>
          <p:cNvPr id="4" name="Slide Number Placeholder 3"/>
          <p:cNvSpPr>
            <a:spLocks noGrp="1"/>
          </p:cNvSpPr>
          <p:nvPr>
            <p:ph type="sldNum" sz="quarter" idx="10"/>
          </p:nvPr>
        </p:nvSpPr>
        <p:spPr/>
        <p:txBody>
          <a:bodyPr/>
          <a:lstStyle/>
          <a:p>
            <a:fld id="{9B6B7A19-9BD6-654B-9E7A-5FCB6FF99B9F}" type="slidenum">
              <a:rPr lang="en-US" smtClean="0"/>
              <a:pPr/>
              <a:t>16</a:t>
            </a:fld>
            <a:endParaRPr lang="en-US" dirty="0"/>
          </a:p>
        </p:txBody>
      </p:sp>
    </p:spTree>
    <p:extLst>
      <p:ext uri="{BB962C8B-B14F-4D97-AF65-F5344CB8AC3E}">
        <p14:creationId xmlns:p14="http://schemas.microsoft.com/office/powerpoint/2010/main" val="11287502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Storage </a:t>
            </a:r>
            <a:endParaRPr lang="en-US" dirty="0"/>
          </a:p>
        </p:txBody>
      </p:sp>
      <p:sp>
        <p:nvSpPr>
          <p:cNvPr id="4" name="Slide Number Placeholder 3"/>
          <p:cNvSpPr>
            <a:spLocks noGrp="1"/>
          </p:cNvSpPr>
          <p:nvPr>
            <p:ph type="sldNum" sz="quarter" idx="10"/>
          </p:nvPr>
        </p:nvSpPr>
        <p:spPr/>
        <p:txBody>
          <a:bodyPr/>
          <a:lstStyle/>
          <a:p>
            <a:fld id="{9B6B7A19-9BD6-654B-9E7A-5FCB6FF99B9F}" type="slidenum">
              <a:rPr lang="en-US" smtClean="0"/>
              <a:pPr/>
              <a:t>17</a:t>
            </a:fld>
            <a:endParaRPr lang="en-US" dirty="0"/>
          </a:p>
        </p:txBody>
      </p:sp>
      <p:sp>
        <p:nvSpPr>
          <p:cNvPr id="9" name="TextBox 8"/>
          <p:cNvSpPr txBox="1"/>
          <p:nvPr/>
        </p:nvSpPr>
        <p:spPr>
          <a:xfrm>
            <a:off x="10606635" y="5039220"/>
            <a:ext cx="184666" cy="369332"/>
          </a:xfrm>
          <a:prstGeom prst="rect">
            <a:avLst/>
          </a:prstGeom>
          <a:noFill/>
        </p:spPr>
        <p:txBody>
          <a:bodyPr wrap="none" rtlCol="0">
            <a:spAutoFit/>
          </a:bodyPr>
          <a:lstStyle/>
          <a:p>
            <a:endParaRPr lang="en-US" dirty="0"/>
          </a:p>
        </p:txBody>
      </p:sp>
      <p:sp>
        <p:nvSpPr>
          <p:cNvPr id="7" name="TextBox 6"/>
          <p:cNvSpPr txBox="1"/>
          <p:nvPr/>
        </p:nvSpPr>
        <p:spPr>
          <a:xfrm>
            <a:off x="392799" y="1155701"/>
            <a:ext cx="7620902" cy="707886"/>
          </a:xfrm>
          <a:prstGeom prst="rect">
            <a:avLst/>
          </a:prstGeom>
          <a:noFill/>
        </p:spPr>
        <p:txBody>
          <a:bodyPr wrap="square" rtlCol="0">
            <a:spAutoFit/>
          </a:bodyPr>
          <a:lstStyle/>
          <a:p>
            <a:r>
              <a:rPr lang="en-US" sz="2000" b="1" dirty="0" smtClean="0">
                <a:latin typeface="ArialMT"/>
                <a:cs typeface="ArialMT"/>
              </a:rPr>
              <a:t>Inexpensive</a:t>
            </a:r>
            <a:r>
              <a:rPr lang="en-US" sz="2000" b="1" dirty="0">
                <a:latin typeface="ArialMT"/>
                <a:cs typeface="ArialMT"/>
              </a:rPr>
              <a:t>, scalable, durable storage for massive amounts of unstructured </a:t>
            </a:r>
            <a:r>
              <a:rPr lang="en-US" sz="2000" b="1" dirty="0" smtClean="0">
                <a:latin typeface="ArialMT"/>
                <a:cs typeface="ArialMT"/>
              </a:rPr>
              <a:t>data</a:t>
            </a:r>
            <a:endParaRPr lang="en-US" sz="2000" b="1" dirty="0">
              <a:latin typeface="ArialMT"/>
              <a:cs typeface="ArialMT"/>
            </a:endParaRPr>
          </a:p>
        </p:txBody>
      </p:sp>
      <p:graphicFrame>
        <p:nvGraphicFramePr>
          <p:cNvPr id="8" name="Table 7"/>
          <p:cNvGraphicFramePr>
            <a:graphicFrameLocks noGrp="1"/>
          </p:cNvGraphicFramePr>
          <p:nvPr>
            <p:extLst>
              <p:ext uri="{D42A27DB-BD31-4B8C-83A1-F6EECF244321}">
                <p14:modId xmlns:p14="http://schemas.microsoft.com/office/powerpoint/2010/main" val="2459878824"/>
              </p:ext>
            </p:extLst>
          </p:nvPr>
        </p:nvGraphicFramePr>
        <p:xfrm>
          <a:off x="472923" y="2386584"/>
          <a:ext cx="8198458" cy="2786960"/>
        </p:xfrm>
        <a:graphic>
          <a:graphicData uri="http://schemas.openxmlformats.org/drawingml/2006/table">
            <a:tbl>
              <a:tblPr firstRow="1" bandRow="1">
                <a:tableStyleId>{3B4B98B0-60AC-42C2-AFA5-B58CD77FA1E5}</a:tableStyleId>
              </a:tblPr>
              <a:tblGrid>
                <a:gridCol w="4099229"/>
                <a:gridCol w="4099229"/>
              </a:tblGrid>
              <a:tr h="949620">
                <a:tc>
                  <a:txBody>
                    <a:bodyPr/>
                    <a:lstStyle/>
                    <a:p>
                      <a:pPr marL="230188" indent="-230188">
                        <a:buFont typeface="Arial"/>
                        <a:buChar char="•"/>
                      </a:pPr>
                      <a:r>
                        <a:rPr lang="en-US" sz="1400" b="1" dirty="0" smtClean="0"/>
                        <a:t>Durable</a:t>
                      </a:r>
                      <a:r>
                        <a:rPr lang="en-US" sz="1400" b="0" dirty="0" smtClean="0"/>
                        <a:t> – designed to withstand multiple hardware failures by storing data across multiple devices</a:t>
                      </a:r>
                      <a:endParaRPr lang="en-US" sz="1400" b="1" dirty="0" smtClean="0"/>
                    </a:p>
                  </a:txBody>
                  <a:tcPr>
                    <a:lnB w="12700" cmpd="sng">
                      <a:noFill/>
                    </a:lnB>
                  </a:tcPr>
                </a:tc>
                <a:tc>
                  <a:txBody>
                    <a:bodyPr/>
                    <a:lstStyle/>
                    <a:p>
                      <a:pPr marL="233363" marR="0" indent="-233363" algn="l" defTabSz="457200" rtl="0" eaLnBrk="1" fontAlgn="auto" latinLnBrk="0" hangingPunct="1">
                        <a:lnSpc>
                          <a:spcPct val="100000"/>
                        </a:lnSpc>
                        <a:spcBef>
                          <a:spcPts val="0"/>
                        </a:spcBef>
                        <a:spcAft>
                          <a:spcPts val="0"/>
                        </a:spcAft>
                        <a:buClrTx/>
                        <a:buSzTx/>
                        <a:buFont typeface="Arial"/>
                        <a:buChar char="•"/>
                        <a:tabLst/>
                        <a:defRPr/>
                      </a:pPr>
                      <a:r>
                        <a:rPr lang="en-US" sz="1400" b="1" dirty="0" smtClean="0"/>
                        <a:t>Massively Scalable</a:t>
                      </a:r>
                      <a:r>
                        <a:rPr lang="en-US" sz="1400" b="0" dirty="0" smtClean="0"/>
                        <a:t> - store PBs of data easily</a:t>
                      </a:r>
                    </a:p>
                  </a:txBody>
                  <a:tcPr>
                    <a:lnB w="12700" cmpd="sng">
                      <a:noFill/>
                    </a:lnB>
                  </a:tcPr>
                </a:tc>
              </a:tr>
              <a:tr h="536487">
                <a:tc>
                  <a:txBody>
                    <a:bodyPr/>
                    <a:lstStyle/>
                    <a:p>
                      <a:pPr marL="233363" marR="0" indent="-233363" algn="l" defTabSz="457200" rtl="0" eaLnBrk="1" fontAlgn="auto" latinLnBrk="0" hangingPunct="1">
                        <a:lnSpc>
                          <a:spcPct val="100000"/>
                        </a:lnSpc>
                        <a:spcBef>
                          <a:spcPts val="0"/>
                        </a:spcBef>
                        <a:spcAft>
                          <a:spcPts val="0"/>
                        </a:spcAft>
                        <a:buClrTx/>
                        <a:buSzTx/>
                        <a:buFont typeface="Arial"/>
                        <a:buChar char="•"/>
                        <a:tabLst/>
                        <a:defRPr/>
                      </a:pPr>
                      <a:r>
                        <a:rPr lang="en-US" sz="1400" b="1" dirty="0" smtClean="0"/>
                        <a:t>Open </a:t>
                      </a:r>
                      <a:r>
                        <a:rPr lang="en-US" sz="1400" b="0" baseline="0" dirty="0" smtClean="0"/>
                        <a:t>– built on OpenStack Swift</a:t>
                      </a:r>
                      <a:endParaRPr lang="en-US" sz="1400" b="0" dirty="0" smtClean="0"/>
                    </a:p>
                  </a:txBody>
                  <a:tcPr>
                    <a:lnL>
                      <a:noFill/>
                    </a:lnL>
                    <a:lnR>
                      <a:noFill/>
                    </a:lnR>
                    <a:lnT w="12700" cmpd="sng">
                      <a:noFill/>
                    </a:lnT>
                    <a:lnB>
                      <a:noFill/>
                    </a:lnB>
                    <a:lnTlToBr w="12700" cmpd="sng">
                      <a:noFill/>
                      <a:prstDash val="solid"/>
                    </a:lnTlToBr>
                    <a:lnBlToTr w="12700" cmpd="sng">
                      <a:noFill/>
                      <a:prstDash val="solid"/>
                    </a:lnBlToTr>
                  </a:tcPr>
                </a:tc>
                <a:tc>
                  <a:txBody>
                    <a:bodyPr/>
                    <a:lstStyle/>
                    <a:p>
                      <a:pPr marL="230188" marR="0" indent="-230188" algn="l" defTabSz="457200" rtl="0" eaLnBrk="1" fontAlgn="auto" latinLnBrk="0" hangingPunct="1">
                        <a:lnSpc>
                          <a:spcPct val="100000"/>
                        </a:lnSpc>
                        <a:spcBef>
                          <a:spcPts val="0"/>
                        </a:spcBef>
                        <a:spcAft>
                          <a:spcPts val="0"/>
                        </a:spcAft>
                        <a:buClrTx/>
                        <a:buSzTx/>
                        <a:buFont typeface="Arial"/>
                        <a:buChar char="•"/>
                        <a:tabLst/>
                        <a:defRPr/>
                      </a:pPr>
                      <a:r>
                        <a:rPr lang="en-US" sz="1400" b="1" dirty="0" smtClean="0"/>
                        <a:t>Pay-go Pricing </a:t>
                      </a:r>
                      <a:r>
                        <a:rPr lang="en-US" sz="1400" b="0" dirty="0" smtClean="0"/>
                        <a:t>– only pay for what you</a:t>
                      </a:r>
                      <a:r>
                        <a:rPr lang="en-US" sz="1400" b="0" baseline="0" dirty="0" smtClean="0"/>
                        <a:t> use</a:t>
                      </a:r>
                      <a:endParaRPr lang="en-US" sz="1400" b="0" dirty="0" smtClean="0"/>
                    </a:p>
                    <a:p>
                      <a:pPr marL="230188" indent="-230188">
                        <a:buFont typeface="Arial"/>
                        <a:buChar char="•"/>
                      </a:pPr>
                      <a:endParaRPr lang="en-US" sz="1400" b="0" dirty="0" smtClean="0"/>
                    </a:p>
                  </a:txBody>
                  <a:tcPr>
                    <a:lnL>
                      <a:noFill/>
                    </a:lnL>
                    <a:lnR>
                      <a:noFill/>
                    </a:lnR>
                    <a:lnT w="12700" cmpd="sng">
                      <a:noFill/>
                    </a:lnT>
                    <a:lnB>
                      <a:noFill/>
                    </a:lnB>
                    <a:lnTlToBr w="12700" cmpd="sng">
                      <a:noFill/>
                      <a:prstDash val="solid"/>
                    </a:lnTlToBr>
                    <a:lnBlToTr w="12700" cmpd="sng">
                      <a:noFill/>
                      <a:prstDash val="solid"/>
                    </a:lnBlToTr>
                  </a:tcPr>
                </a:tc>
              </a:tr>
              <a:tr h="569333">
                <a:tc>
                  <a:txBody>
                    <a:bodyPr/>
                    <a:lstStyle/>
                    <a:p>
                      <a:pPr marL="233363" marR="0" indent="-233363" algn="l" defTabSz="457200" rtl="0" eaLnBrk="1" fontAlgn="auto" latinLnBrk="0" hangingPunct="1">
                        <a:lnSpc>
                          <a:spcPct val="100000"/>
                        </a:lnSpc>
                        <a:spcBef>
                          <a:spcPts val="0"/>
                        </a:spcBef>
                        <a:spcAft>
                          <a:spcPts val="0"/>
                        </a:spcAft>
                        <a:buClrTx/>
                        <a:buSzTx/>
                        <a:buFont typeface="Arial"/>
                        <a:buChar char="•"/>
                        <a:tabLst/>
                        <a:defRPr/>
                      </a:pPr>
                      <a:r>
                        <a:rPr lang="en-US" sz="1400" b="1" dirty="0" smtClean="0"/>
                        <a:t>Highly</a:t>
                      </a:r>
                      <a:r>
                        <a:rPr lang="en-US" sz="1400" b="1" baseline="0" dirty="0" smtClean="0"/>
                        <a:t> Elastic</a:t>
                      </a:r>
                      <a:r>
                        <a:rPr lang="en-US" sz="1400" b="0" baseline="0" dirty="0" smtClean="0"/>
                        <a:t> – no capacity management, just use what you need, when you need </a:t>
                      </a:r>
                      <a:endParaRPr lang="en-US" sz="1400" b="0" dirty="0" smtClean="0"/>
                    </a:p>
                  </a:txBody>
                  <a:tcPr>
                    <a:lnT>
                      <a:noFill/>
                    </a:lnT>
                  </a:tcPr>
                </a:tc>
                <a:tc>
                  <a:txBody>
                    <a:bodyPr/>
                    <a:lstStyle/>
                    <a:p>
                      <a:pPr marL="233363" marR="0" indent="-233363" algn="l" defTabSz="457200" rtl="0" eaLnBrk="1" fontAlgn="auto" latinLnBrk="0" hangingPunct="1">
                        <a:lnSpc>
                          <a:spcPct val="100000"/>
                        </a:lnSpc>
                        <a:spcBef>
                          <a:spcPts val="0"/>
                        </a:spcBef>
                        <a:spcAft>
                          <a:spcPts val="0"/>
                        </a:spcAft>
                        <a:buClrTx/>
                        <a:buSzTx/>
                        <a:buFont typeface="Arial"/>
                        <a:buChar char="•"/>
                        <a:tabLst/>
                        <a:defRPr/>
                      </a:pPr>
                      <a:r>
                        <a:rPr lang="en-US" sz="1400" b="1" dirty="0" smtClean="0"/>
                        <a:t>CDN </a:t>
                      </a:r>
                      <a:r>
                        <a:rPr lang="en-US" sz="1400" b="0" dirty="0" smtClean="0"/>
                        <a:t>– distribute content via world-class CDN with</a:t>
                      </a:r>
                      <a:r>
                        <a:rPr lang="en-US" sz="1400" b="0" baseline="0" dirty="0" smtClean="0"/>
                        <a:t> single button click</a:t>
                      </a:r>
                      <a:endParaRPr lang="en-US" sz="1400" b="0" dirty="0" smtClean="0"/>
                    </a:p>
                  </a:txBody>
                  <a:tcPr>
                    <a:lnT>
                      <a:noFill/>
                    </a:lnT>
                  </a:tcPr>
                </a:tc>
              </a:tr>
              <a:tr h="547435">
                <a:tc>
                  <a:txBody>
                    <a:bodyPr/>
                    <a:lstStyle/>
                    <a:p>
                      <a:pPr marL="233363" marR="0" indent="-233363" algn="l" defTabSz="457200" rtl="0" eaLnBrk="1" fontAlgn="auto" latinLnBrk="0" hangingPunct="1">
                        <a:lnSpc>
                          <a:spcPct val="100000"/>
                        </a:lnSpc>
                        <a:spcBef>
                          <a:spcPts val="0"/>
                        </a:spcBef>
                        <a:spcAft>
                          <a:spcPts val="0"/>
                        </a:spcAft>
                        <a:buClrTx/>
                        <a:buSzTx/>
                        <a:buFont typeface="Arial"/>
                        <a:buChar char="•"/>
                        <a:tabLst/>
                        <a:defRPr/>
                      </a:pPr>
                      <a:r>
                        <a:rPr lang="en-US" sz="1400" b="1" dirty="0" smtClean="0"/>
                        <a:t>SFTP Access </a:t>
                      </a:r>
                      <a:r>
                        <a:rPr lang="en-US" sz="1400" b="0" dirty="0" smtClean="0"/>
                        <a:t>– no need for special tooling, access using native SFTP</a:t>
                      </a:r>
                      <a:r>
                        <a:rPr lang="en-US" sz="1400" b="0" baseline="0" dirty="0" smtClean="0"/>
                        <a:t> clients</a:t>
                      </a:r>
                      <a:endParaRPr lang="en-US" sz="1400" b="0" dirty="0" smtClean="0"/>
                    </a:p>
                  </a:txBody>
                  <a:tcPr/>
                </a:tc>
                <a:tc>
                  <a:txBody>
                    <a:bodyPr/>
                    <a:lstStyle/>
                    <a:p>
                      <a:pPr marL="233363" marR="0" indent="-233363" algn="l" defTabSz="457200" rtl="0" eaLnBrk="1" fontAlgn="auto" latinLnBrk="0" hangingPunct="1">
                        <a:lnSpc>
                          <a:spcPct val="100000"/>
                        </a:lnSpc>
                        <a:spcBef>
                          <a:spcPts val="0"/>
                        </a:spcBef>
                        <a:spcAft>
                          <a:spcPts val="0"/>
                        </a:spcAft>
                        <a:buClrTx/>
                        <a:buSzTx/>
                        <a:buFont typeface="Arial"/>
                        <a:buChar char="•"/>
                        <a:tabLst/>
                        <a:defRPr/>
                      </a:pPr>
                      <a:r>
                        <a:rPr lang="en-US" sz="1400" b="1" dirty="0" smtClean="0"/>
                        <a:t>Metadata</a:t>
                      </a:r>
                      <a:r>
                        <a:rPr lang="en-US" sz="1400" b="1" baseline="0" dirty="0" smtClean="0"/>
                        <a:t> Search</a:t>
                      </a:r>
                      <a:r>
                        <a:rPr lang="en-US" sz="1400" b="0" baseline="0" dirty="0" smtClean="0"/>
                        <a:t> – object metadata automatically indexed and searchable</a:t>
                      </a:r>
                      <a:endParaRPr lang="en-US" sz="1400" b="0" dirty="0" smtClean="0"/>
                    </a:p>
                    <a:p>
                      <a:pPr marL="233363" marR="0" indent="-233363" algn="l" defTabSz="457200" rtl="0" eaLnBrk="1" fontAlgn="auto" latinLnBrk="0" hangingPunct="1">
                        <a:lnSpc>
                          <a:spcPct val="100000"/>
                        </a:lnSpc>
                        <a:spcBef>
                          <a:spcPts val="0"/>
                        </a:spcBef>
                        <a:spcAft>
                          <a:spcPts val="0"/>
                        </a:spcAft>
                        <a:buClrTx/>
                        <a:buSzTx/>
                        <a:buFont typeface="Arial"/>
                        <a:buChar char="•"/>
                        <a:tabLst/>
                        <a:defRPr/>
                      </a:pPr>
                      <a:endParaRPr lang="en-US" sz="1400" b="0" dirty="0" smtClean="0"/>
                    </a:p>
                  </a:txBody>
                  <a:tcPr/>
                </a:tc>
              </a:tr>
            </a:tbl>
          </a:graphicData>
        </a:graphic>
      </p:graphicFrame>
    </p:spTree>
    <p:extLst>
      <p:ext uri="{BB962C8B-B14F-4D97-AF65-F5344CB8AC3E}">
        <p14:creationId xmlns:p14="http://schemas.microsoft.com/office/powerpoint/2010/main" val="7368923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Object Storage Use Cases </a:t>
            </a:r>
          </a:p>
        </p:txBody>
      </p:sp>
      <p:sp>
        <p:nvSpPr>
          <p:cNvPr id="2" name="Content Placeholder 1"/>
          <p:cNvSpPr>
            <a:spLocks noGrp="1"/>
          </p:cNvSpPr>
          <p:nvPr>
            <p:ph idx="1"/>
          </p:nvPr>
        </p:nvSpPr>
        <p:spPr>
          <a:xfrm>
            <a:off x="335450" y="1054384"/>
            <a:ext cx="7459256" cy="5250787"/>
          </a:xfrm>
        </p:spPr>
        <p:txBody>
          <a:bodyPr>
            <a:normAutofit/>
          </a:bodyPr>
          <a:lstStyle/>
          <a:p>
            <a:pPr marL="0" indent="0">
              <a:buNone/>
            </a:pPr>
            <a:r>
              <a:rPr lang="en-US" sz="1600" b="1" dirty="0" smtClean="0"/>
              <a:t>SoftLayer Object Storage</a:t>
            </a:r>
            <a:endParaRPr lang="en-US" sz="1600" dirty="0" smtClean="0"/>
          </a:p>
          <a:p>
            <a:pPr marL="0" indent="0">
              <a:buNone/>
            </a:pPr>
            <a:endParaRPr lang="en-US" sz="1600" b="1" dirty="0" smtClean="0"/>
          </a:p>
          <a:p>
            <a:pPr marL="0" indent="0">
              <a:buNone/>
            </a:pPr>
            <a:r>
              <a:rPr lang="en-US" sz="1600" b="1" dirty="0"/>
              <a:t>	</a:t>
            </a:r>
            <a:r>
              <a:rPr lang="en-US" sz="1600" b="1" dirty="0" smtClean="0"/>
              <a:t>Select for ...	</a:t>
            </a:r>
            <a:r>
              <a:rPr lang="en-US" sz="1600" dirty="0"/>
              <a:t>d</a:t>
            </a:r>
            <a:r>
              <a:rPr lang="en-US" sz="1600" dirty="0" smtClean="0"/>
              <a:t>urably storing semi-structured or unstructured data</a:t>
            </a:r>
          </a:p>
          <a:p>
            <a:pPr marL="0" indent="0">
              <a:buNone/>
            </a:pPr>
            <a:r>
              <a:rPr lang="en-US" sz="1600" b="1" dirty="0" smtClean="0"/>
              <a:t>	Use Cases …	</a:t>
            </a:r>
          </a:p>
          <a:p>
            <a:pPr marL="0" indent="0">
              <a:buNone/>
            </a:pPr>
            <a:r>
              <a:rPr lang="en-US" sz="1600" b="1" dirty="0" smtClean="0"/>
              <a:t>			</a:t>
            </a:r>
            <a:r>
              <a:rPr lang="en-US" sz="1600" b="1" dirty="0"/>
              <a:t>	</a:t>
            </a:r>
            <a:r>
              <a:rPr lang="en-US" sz="1600" dirty="0"/>
              <a:t>Social / Mobile App Storage </a:t>
            </a:r>
            <a:r>
              <a:rPr lang="en-US" sz="1600" dirty="0" smtClean="0"/>
              <a:t>... user generated content 					requiring elasticity and durability via simple API</a:t>
            </a:r>
            <a:endParaRPr lang="en-US" sz="1600" dirty="0"/>
          </a:p>
          <a:p>
            <a:pPr marL="0" indent="0">
              <a:buNone/>
            </a:pPr>
            <a:r>
              <a:rPr lang="en-US" sz="1600" dirty="0" smtClean="0"/>
              <a:t>				</a:t>
            </a:r>
          </a:p>
          <a:p>
            <a:pPr marL="0" indent="0">
              <a:buNone/>
            </a:pPr>
            <a:r>
              <a:rPr lang="en-US" sz="1600" dirty="0" smtClean="0"/>
              <a:t>				Analytics </a:t>
            </a:r>
            <a:r>
              <a:rPr lang="en-US" sz="1600" dirty="0"/>
              <a:t>Data Store … rapidly expanding </a:t>
            </a:r>
            <a:r>
              <a:rPr lang="en-US" sz="1600" dirty="0" smtClean="0"/>
              <a:t>data </a:t>
            </a:r>
            <a:r>
              <a:rPr lang="en-US" sz="1600" dirty="0"/>
              <a:t>sets </a:t>
            </a:r>
            <a:r>
              <a:rPr lang="en-US" sz="1600" dirty="0" smtClean="0"/>
              <a:t>					demanding read/write </a:t>
            </a:r>
            <a:r>
              <a:rPr lang="en-US" sz="1600" dirty="0"/>
              <a:t>capacity that </a:t>
            </a:r>
            <a:r>
              <a:rPr lang="en-US" sz="1600" dirty="0" smtClean="0"/>
              <a:t>scale with the data			</a:t>
            </a:r>
          </a:p>
          <a:p>
            <a:pPr marL="0" indent="0">
              <a:buNone/>
            </a:pPr>
            <a:r>
              <a:rPr lang="en-US" sz="1600" dirty="0"/>
              <a:t>	</a:t>
            </a:r>
            <a:r>
              <a:rPr lang="en-US" sz="1600" dirty="0" smtClean="0"/>
              <a:t>			Offsite </a:t>
            </a:r>
            <a:r>
              <a:rPr lang="en-US" sz="1600" dirty="0"/>
              <a:t>Backup / Archive … </a:t>
            </a:r>
            <a:r>
              <a:rPr lang="en-US" sz="1600" dirty="0" smtClean="0"/>
              <a:t>backup or archive data </a:t>
            </a:r>
            <a:r>
              <a:rPr lang="en-US" sz="1600" dirty="0"/>
              <a:t>off site </a:t>
            </a:r>
            <a:r>
              <a:rPr lang="en-US" sz="1600" dirty="0" smtClean="0"/>
              <a:t>				for business </a:t>
            </a:r>
            <a:r>
              <a:rPr lang="en-US" sz="1600" dirty="0"/>
              <a:t>continuity or disaster recovery purposes.</a:t>
            </a:r>
          </a:p>
          <a:p>
            <a:pPr marL="0" indent="0">
              <a:buNone/>
            </a:pPr>
            <a:r>
              <a:rPr lang="en-US" sz="1600" dirty="0" smtClean="0"/>
              <a:t>				</a:t>
            </a:r>
          </a:p>
          <a:p>
            <a:pPr marL="0" indent="0">
              <a:buNone/>
            </a:pPr>
            <a:r>
              <a:rPr lang="en-US" sz="1600" dirty="0"/>
              <a:t>	</a:t>
            </a:r>
            <a:r>
              <a:rPr lang="en-US" sz="1600" dirty="0" smtClean="0"/>
              <a:t>			NAS </a:t>
            </a:r>
            <a:r>
              <a:rPr lang="en-US" sz="1600" dirty="0"/>
              <a:t>Filer </a:t>
            </a:r>
            <a:r>
              <a:rPr lang="en-US" sz="1600" dirty="0" smtClean="0"/>
              <a:t>Consolidation … pair with Cloud Storage Gateway 				to simplify management and reduce costs by eliminating 				localized “storage islands”</a:t>
            </a:r>
            <a:endParaRPr lang="en-US" sz="1600" dirty="0"/>
          </a:p>
        </p:txBody>
      </p:sp>
      <p:sp>
        <p:nvSpPr>
          <p:cNvPr id="5" name="Slide Number Placeholder 4"/>
          <p:cNvSpPr>
            <a:spLocks noGrp="1"/>
          </p:cNvSpPr>
          <p:nvPr>
            <p:ph type="sldNum" sz="quarter" idx="10"/>
          </p:nvPr>
        </p:nvSpPr>
        <p:spPr/>
        <p:txBody>
          <a:bodyPr/>
          <a:lstStyle/>
          <a:p>
            <a:pPr>
              <a:defRPr/>
            </a:pPr>
            <a:fld id="{816F06FC-DA7A-4030-8E66-141AD94BA5D6}" type="slidenum">
              <a:rPr lang="en-US" smtClean="0"/>
              <a:pPr>
                <a:defRPr/>
              </a:pPr>
              <a:t>18</a:t>
            </a:fld>
            <a:endParaRPr lang="en-US"/>
          </a:p>
        </p:txBody>
      </p:sp>
    </p:spTree>
    <p:extLst>
      <p:ext uri="{BB962C8B-B14F-4D97-AF65-F5344CB8AC3E}">
        <p14:creationId xmlns:p14="http://schemas.microsoft.com/office/powerpoint/2010/main" val="518628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77500" lnSpcReduction="20000"/>
          </a:bodyPr>
          <a:lstStyle/>
          <a:p>
            <a:r>
              <a:rPr lang="en-US" sz="2800" dirty="0" smtClean="0"/>
              <a:t>Introduction </a:t>
            </a:r>
          </a:p>
          <a:p>
            <a:pPr lvl="1"/>
            <a:r>
              <a:rPr lang="en-US" sz="2400" dirty="0" smtClean="0"/>
              <a:t>Why we are here</a:t>
            </a:r>
          </a:p>
          <a:p>
            <a:pPr lvl="1"/>
            <a:r>
              <a:rPr lang="en-US" sz="2400" dirty="0" smtClean="0"/>
              <a:t>Types of Cloud Storage</a:t>
            </a:r>
          </a:p>
          <a:p>
            <a:pPr lvl="1"/>
            <a:r>
              <a:rPr lang="en-US" sz="2400" dirty="0" smtClean="0"/>
              <a:t>How they fit</a:t>
            </a:r>
          </a:p>
          <a:p>
            <a:pPr lvl="1"/>
            <a:r>
              <a:rPr lang="en-US" sz="2400" dirty="0"/>
              <a:t>SoftLayer Storage Services At-a-Glance</a:t>
            </a:r>
          </a:p>
          <a:p>
            <a:pPr lvl="1"/>
            <a:r>
              <a:rPr lang="en-US" sz="2400" dirty="0" smtClean="0"/>
              <a:t>Why SoftLayer</a:t>
            </a:r>
          </a:p>
          <a:p>
            <a:r>
              <a:rPr lang="en-US" sz="2800" dirty="0" smtClean="0"/>
              <a:t>Storage Services</a:t>
            </a:r>
          </a:p>
          <a:p>
            <a:pPr lvl="1"/>
            <a:r>
              <a:rPr lang="en-US" sz="2400" dirty="0" smtClean="0"/>
              <a:t>Block and File</a:t>
            </a:r>
          </a:p>
          <a:p>
            <a:pPr lvl="2"/>
            <a:r>
              <a:rPr lang="en-US" sz="2200" dirty="0" smtClean="0"/>
              <a:t>Endurance</a:t>
            </a:r>
            <a:endParaRPr lang="en-US" sz="2200" dirty="0" smtClean="0"/>
          </a:p>
          <a:p>
            <a:pPr lvl="2"/>
            <a:r>
              <a:rPr lang="en-US" sz="2200" dirty="0" smtClean="0"/>
              <a:t>Performance</a:t>
            </a:r>
            <a:endParaRPr lang="en-US" sz="2200" dirty="0" smtClean="0"/>
          </a:p>
          <a:p>
            <a:pPr lvl="2"/>
            <a:r>
              <a:rPr lang="en-US" sz="2000" dirty="0"/>
              <a:t>Mass Storage </a:t>
            </a:r>
            <a:r>
              <a:rPr lang="en-US" sz="2000" dirty="0" smtClean="0"/>
              <a:t>Servers</a:t>
            </a:r>
            <a:endParaRPr lang="en-US" sz="2200" dirty="0" smtClean="0"/>
          </a:p>
          <a:p>
            <a:pPr lvl="2"/>
            <a:r>
              <a:rPr lang="en-US" sz="2000" dirty="0"/>
              <a:t>Backup</a:t>
            </a:r>
          </a:p>
          <a:p>
            <a:pPr lvl="1"/>
            <a:r>
              <a:rPr lang="en-US" sz="2400" dirty="0" smtClean="0"/>
              <a:t>Object Storage and Delivery</a:t>
            </a:r>
          </a:p>
          <a:p>
            <a:pPr lvl="2"/>
            <a:r>
              <a:rPr lang="en-US" sz="2200" dirty="0" smtClean="0"/>
              <a:t>Object Storage</a:t>
            </a:r>
          </a:p>
          <a:p>
            <a:pPr lvl="2"/>
            <a:r>
              <a:rPr lang="en-US" sz="2200" dirty="0" smtClean="0"/>
              <a:t>CDN</a:t>
            </a:r>
          </a:p>
          <a:p>
            <a:pPr lvl="1"/>
            <a:r>
              <a:rPr lang="en-US" sz="2400" dirty="0" smtClean="0"/>
              <a:t>Data Ingest</a:t>
            </a:r>
          </a:p>
          <a:p>
            <a:pPr lvl="2"/>
            <a:r>
              <a:rPr lang="en-US" sz="2200" dirty="0" smtClean="0"/>
              <a:t>Data Transfer Service</a:t>
            </a:r>
          </a:p>
          <a:p>
            <a:pPr lvl="2"/>
            <a:r>
              <a:rPr lang="en-US" sz="2200" dirty="0" err="1" smtClean="0"/>
              <a:t>Aspera</a:t>
            </a:r>
            <a:endParaRPr lang="en-US" sz="2200" dirty="0" smtClean="0"/>
          </a:p>
        </p:txBody>
      </p:sp>
      <p:sp>
        <p:nvSpPr>
          <p:cNvPr id="4" name="Slide Number Placeholder 3"/>
          <p:cNvSpPr>
            <a:spLocks noGrp="1"/>
          </p:cNvSpPr>
          <p:nvPr>
            <p:ph type="sldNum" sz="quarter" idx="10"/>
          </p:nvPr>
        </p:nvSpPr>
        <p:spPr/>
        <p:txBody>
          <a:bodyPr/>
          <a:lstStyle/>
          <a:p>
            <a:fld id="{9B6B7A19-9BD6-654B-9E7A-5FCB6FF99B9F}" type="slidenum">
              <a:rPr lang="en-US" smtClean="0"/>
              <a:pPr/>
              <a:t>1</a:t>
            </a:fld>
            <a:endParaRPr lang="en-US" dirty="0"/>
          </a:p>
        </p:txBody>
      </p:sp>
    </p:spTree>
    <p:extLst>
      <p:ext uri="{BB962C8B-B14F-4D97-AF65-F5344CB8AC3E}">
        <p14:creationId xmlns:p14="http://schemas.microsoft.com/office/powerpoint/2010/main" val="13833274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CDN</a:t>
            </a:r>
            <a:endParaRPr lang="en-US" dirty="0"/>
          </a:p>
        </p:txBody>
      </p:sp>
      <p:sp>
        <p:nvSpPr>
          <p:cNvPr id="3" name="Content Placeholder 2"/>
          <p:cNvSpPr>
            <a:spLocks noGrp="1"/>
          </p:cNvSpPr>
          <p:nvPr>
            <p:ph idx="1"/>
          </p:nvPr>
        </p:nvSpPr>
        <p:spPr>
          <a:xfrm>
            <a:off x="335449" y="1054385"/>
            <a:ext cx="7590628" cy="735710"/>
          </a:xfrm>
        </p:spPr>
        <p:txBody>
          <a:bodyPr>
            <a:normAutofit/>
          </a:bodyPr>
          <a:lstStyle/>
          <a:p>
            <a:pPr marL="0" indent="0">
              <a:buNone/>
            </a:pPr>
            <a:r>
              <a:rPr lang="en-US" sz="2000" b="1" dirty="0"/>
              <a:t>Access global delivery network offering low latency speeds and pay-as-you-go bandwidth pricing</a:t>
            </a:r>
          </a:p>
        </p:txBody>
      </p:sp>
      <p:sp>
        <p:nvSpPr>
          <p:cNvPr id="4" name="Slide Number Placeholder 3"/>
          <p:cNvSpPr>
            <a:spLocks noGrp="1"/>
          </p:cNvSpPr>
          <p:nvPr>
            <p:ph type="sldNum" sz="quarter" idx="10"/>
          </p:nvPr>
        </p:nvSpPr>
        <p:spPr/>
        <p:txBody>
          <a:bodyPr/>
          <a:lstStyle/>
          <a:p>
            <a:fld id="{9B6B7A19-9BD6-654B-9E7A-5FCB6FF99B9F}" type="slidenum">
              <a:rPr lang="en-US" smtClean="0"/>
              <a:pPr/>
              <a:t>19</a:t>
            </a:fld>
            <a:endParaRPr lang="en-US" dirty="0"/>
          </a:p>
        </p:txBody>
      </p:sp>
      <p:sp>
        <p:nvSpPr>
          <p:cNvPr id="9" name="TextBox 8"/>
          <p:cNvSpPr txBox="1"/>
          <p:nvPr/>
        </p:nvSpPr>
        <p:spPr>
          <a:xfrm>
            <a:off x="10606635" y="5039220"/>
            <a:ext cx="184666" cy="369332"/>
          </a:xfrm>
          <a:prstGeom prst="rect">
            <a:avLst/>
          </a:prstGeom>
          <a:noFill/>
        </p:spPr>
        <p:txBody>
          <a:bodyPr wrap="none" rtlCol="0">
            <a:spAutoFit/>
          </a:bodyPr>
          <a:lstStyle/>
          <a:p>
            <a:endParaRPr lang="en-US" dirty="0"/>
          </a:p>
        </p:txBody>
      </p:sp>
      <p:sp>
        <p:nvSpPr>
          <p:cNvPr id="6" name="Rectangle 5"/>
          <p:cNvSpPr/>
          <p:nvPr/>
        </p:nvSpPr>
        <p:spPr>
          <a:xfrm>
            <a:off x="338328" y="1808199"/>
            <a:ext cx="4014598" cy="2446824"/>
          </a:xfrm>
          <a:prstGeom prst="rect">
            <a:avLst/>
          </a:prstGeom>
        </p:spPr>
        <p:txBody>
          <a:bodyPr wrap="square">
            <a:spAutoFit/>
          </a:bodyPr>
          <a:lstStyle/>
          <a:p>
            <a:pPr marL="230188" lvl="0" indent="-230188">
              <a:spcAft>
                <a:spcPts val="600"/>
              </a:spcAft>
              <a:buClr>
                <a:srgbClr val="34B1EC"/>
              </a:buClr>
              <a:buSzPct val="100000"/>
            </a:pPr>
            <a:r>
              <a:rPr lang="en-US" sz="1600" b="1" dirty="0" smtClean="0">
                <a:solidFill>
                  <a:prstClr val="black"/>
                </a:solidFill>
              </a:rPr>
              <a:t>Overview</a:t>
            </a:r>
          </a:p>
          <a:p>
            <a:pPr marL="230188" lvl="0" indent="-230188">
              <a:spcAft>
                <a:spcPts val="600"/>
              </a:spcAft>
              <a:buClr>
                <a:srgbClr val="34B1EC"/>
              </a:buClr>
              <a:buSzPct val="100000"/>
              <a:buFont typeface="Arial"/>
              <a:buChar char="•"/>
            </a:pPr>
            <a:r>
              <a:rPr lang="en-US" sz="1300" dirty="0" smtClean="0">
                <a:solidFill>
                  <a:prstClr val="black"/>
                </a:solidFill>
              </a:rPr>
              <a:t>Integrated into SoftLayer Object Storage to accelerate content delivery with the click of a button</a:t>
            </a:r>
          </a:p>
          <a:p>
            <a:pPr marL="230188" lvl="0" indent="-230188">
              <a:spcAft>
                <a:spcPts val="600"/>
              </a:spcAft>
              <a:buClr>
                <a:srgbClr val="34B1EC"/>
              </a:buClr>
              <a:buSzPct val="100000"/>
              <a:buFont typeface="Arial"/>
              <a:buChar char="•"/>
            </a:pPr>
            <a:r>
              <a:rPr lang="en-US" sz="1300" dirty="0" smtClean="0">
                <a:solidFill>
                  <a:prstClr val="black"/>
                </a:solidFill>
              </a:rPr>
              <a:t>Partnered </a:t>
            </a:r>
            <a:r>
              <a:rPr lang="en-US" sz="1300" dirty="0">
                <a:solidFill>
                  <a:prstClr val="black"/>
                </a:solidFill>
              </a:rPr>
              <a:t>with </a:t>
            </a:r>
            <a:r>
              <a:rPr lang="en-US" sz="1300" dirty="0" err="1">
                <a:solidFill>
                  <a:prstClr val="black"/>
                </a:solidFill>
              </a:rPr>
              <a:t>EdgeCast</a:t>
            </a:r>
            <a:r>
              <a:rPr lang="en-US" sz="1300" dirty="0">
                <a:solidFill>
                  <a:prstClr val="black"/>
                </a:solidFill>
              </a:rPr>
              <a:t> to offer one of the world’s fastest and most reliable content delivery networks</a:t>
            </a:r>
          </a:p>
          <a:p>
            <a:pPr marL="230188" lvl="0" indent="-230188">
              <a:spcAft>
                <a:spcPts val="600"/>
              </a:spcAft>
              <a:buClr>
                <a:srgbClr val="34B1EC"/>
              </a:buClr>
              <a:buSzPct val="100000"/>
              <a:buFont typeface="Arial"/>
              <a:buChar char="•"/>
            </a:pPr>
            <a:r>
              <a:rPr lang="en-US" sz="1300" dirty="0" smtClean="0">
                <a:solidFill>
                  <a:prstClr val="black"/>
                </a:solidFill>
              </a:rPr>
              <a:t>Distribute </a:t>
            </a:r>
            <a:r>
              <a:rPr lang="en-US" sz="1300" dirty="0">
                <a:solidFill>
                  <a:prstClr val="black"/>
                </a:solidFill>
              </a:rPr>
              <a:t>content in 24 geographically diverse </a:t>
            </a:r>
            <a:r>
              <a:rPr lang="en-US" sz="1300" dirty="0" smtClean="0">
                <a:solidFill>
                  <a:prstClr val="black"/>
                </a:solidFill>
              </a:rPr>
              <a:t>nodes</a:t>
            </a:r>
          </a:p>
          <a:p>
            <a:pPr marL="230188" lvl="0" indent="-230188">
              <a:spcAft>
                <a:spcPts val="600"/>
              </a:spcAft>
              <a:buClr>
                <a:srgbClr val="34B1EC"/>
              </a:buClr>
              <a:buSzPct val="100000"/>
              <a:buFont typeface="Arial"/>
              <a:buChar char="•"/>
            </a:pPr>
            <a:r>
              <a:rPr lang="en-US" sz="1300" dirty="0" smtClean="0">
                <a:solidFill>
                  <a:prstClr val="black"/>
                </a:solidFill>
              </a:rPr>
              <a:t>Pay-as-you-go </a:t>
            </a:r>
            <a:r>
              <a:rPr lang="en-US" sz="1300" dirty="0">
                <a:solidFill>
                  <a:prstClr val="black"/>
                </a:solidFill>
              </a:rPr>
              <a:t>bandwidth with no extra </a:t>
            </a:r>
            <a:r>
              <a:rPr lang="en-US" sz="1300" dirty="0" smtClean="0">
                <a:solidFill>
                  <a:prstClr val="black"/>
                </a:solidFill>
              </a:rPr>
              <a:t>fees</a:t>
            </a:r>
            <a:endParaRPr lang="en-US" sz="1300" dirty="0">
              <a:solidFill>
                <a:prstClr val="black"/>
              </a:solidFill>
            </a:endParaRPr>
          </a:p>
        </p:txBody>
      </p:sp>
      <p:sp>
        <p:nvSpPr>
          <p:cNvPr id="8" name="Rectangle 7"/>
          <p:cNvSpPr/>
          <p:nvPr/>
        </p:nvSpPr>
        <p:spPr>
          <a:xfrm>
            <a:off x="4924424" y="1808199"/>
            <a:ext cx="4000063" cy="2646878"/>
          </a:xfrm>
          <a:prstGeom prst="rect">
            <a:avLst/>
          </a:prstGeom>
        </p:spPr>
        <p:txBody>
          <a:bodyPr wrap="square">
            <a:spAutoFit/>
          </a:bodyPr>
          <a:lstStyle/>
          <a:p>
            <a:pPr marL="230188" lvl="0" indent="-230188">
              <a:spcAft>
                <a:spcPts val="600"/>
              </a:spcAft>
              <a:buClr>
                <a:srgbClr val="34B1EC"/>
              </a:buClr>
              <a:buSzPct val="100000"/>
            </a:pPr>
            <a:r>
              <a:rPr lang="en-US" sz="1600" b="1" dirty="0">
                <a:solidFill>
                  <a:prstClr val="black"/>
                </a:solidFill>
              </a:rPr>
              <a:t>Use Cases</a:t>
            </a:r>
          </a:p>
          <a:p>
            <a:pPr marL="230188" lvl="0" indent="-230188">
              <a:spcAft>
                <a:spcPts val="600"/>
              </a:spcAft>
              <a:buClr>
                <a:srgbClr val="34B1EC"/>
              </a:buClr>
              <a:buSzPct val="100000"/>
              <a:buFont typeface="Arial"/>
              <a:buChar char="•"/>
            </a:pPr>
            <a:r>
              <a:rPr lang="en-US" sz="1300" dirty="0">
                <a:solidFill>
                  <a:prstClr val="black"/>
                </a:solidFill>
              </a:rPr>
              <a:t>Static content delivered at lightning fast speeds</a:t>
            </a:r>
          </a:p>
          <a:p>
            <a:pPr marL="230188" lvl="0" indent="-230188">
              <a:spcAft>
                <a:spcPts val="600"/>
              </a:spcAft>
              <a:buClr>
                <a:srgbClr val="34B1EC"/>
              </a:buClr>
              <a:buSzPct val="100000"/>
              <a:buFont typeface="Arial"/>
              <a:buChar char="•"/>
            </a:pPr>
            <a:r>
              <a:rPr lang="en-US" sz="1300" dirty="0">
                <a:solidFill>
                  <a:prstClr val="black"/>
                </a:solidFill>
              </a:rPr>
              <a:t>Personalized web applications that require fast discovery of products such as travel  and e-commerce applications</a:t>
            </a:r>
          </a:p>
          <a:p>
            <a:pPr marL="230188" lvl="0" indent="-230188">
              <a:spcAft>
                <a:spcPts val="600"/>
              </a:spcAft>
              <a:buClr>
                <a:srgbClr val="34B1EC"/>
              </a:buClr>
              <a:buSzPct val="100000"/>
              <a:buFont typeface="Arial"/>
              <a:buChar char="•"/>
            </a:pPr>
            <a:r>
              <a:rPr lang="en-US" sz="1300" dirty="0">
                <a:solidFill>
                  <a:prstClr val="black"/>
                </a:solidFill>
              </a:rPr>
              <a:t>Localized cache for varying applications that have a geographical focus such as weather, local news, or advertising</a:t>
            </a:r>
          </a:p>
          <a:p>
            <a:pPr marL="230188" lvl="0" indent="-230188">
              <a:spcAft>
                <a:spcPts val="600"/>
              </a:spcAft>
              <a:buClr>
                <a:srgbClr val="34B1EC"/>
              </a:buClr>
              <a:buSzPct val="100000"/>
              <a:buFont typeface="Arial"/>
              <a:buChar char="•"/>
            </a:pPr>
            <a:r>
              <a:rPr lang="en-US" sz="1300" dirty="0">
                <a:solidFill>
                  <a:prstClr val="black"/>
                </a:solidFill>
              </a:rPr>
              <a:t>Social media applications requiring personalized, interactive content involving frequent trips origin servers. </a:t>
            </a:r>
          </a:p>
        </p:txBody>
      </p:sp>
      <p:pic>
        <p:nvPicPr>
          <p:cNvPr id="10" name="Picture 9"/>
          <p:cNvPicPr>
            <a:picLocks noChangeAspect="1"/>
          </p:cNvPicPr>
          <p:nvPr/>
        </p:nvPicPr>
        <p:blipFill>
          <a:blip r:embed="rId2"/>
          <a:stretch>
            <a:fillRect/>
          </a:stretch>
        </p:blipFill>
        <p:spPr>
          <a:xfrm>
            <a:off x="400101" y="4455077"/>
            <a:ext cx="4351285" cy="1920029"/>
          </a:xfrm>
          <a:prstGeom prst="rect">
            <a:avLst/>
          </a:prstGeom>
        </p:spPr>
      </p:pic>
      <p:pic>
        <p:nvPicPr>
          <p:cNvPr id="1026" name="Picture 2" descr="http://railsgirls.com/images/losangeles/edgecast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0955" y="4938841"/>
            <a:ext cx="2667000"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14531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77500" lnSpcReduction="20000"/>
          </a:bodyPr>
          <a:lstStyle/>
          <a:p>
            <a:r>
              <a:rPr lang="en-US" sz="2800" dirty="0">
                <a:solidFill>
                  <a:schemeClr val="bg1">
                    <a:lumMod val="75000"/>
                  </a:schemeClr>
                </a:solidFill>
              </a:rPr>
              <a:t>Introduction </a:t>
            </a:r>
          </a:p>
          <a:p>
            <a:pPr lvl="1"/>
            <a:r>
              <a:rPr lang="en-US" sz="2400" dirty="0">
                <a:solidFill>
                  <a:schemeClr val="bg1">
                    <a:lumMod val="75000"/>
                  </a:schemeClr>
                </a:solidFill>
              </a:rPr>
              <a:t>Why we are here</a:t>
            </a:r>
          </a:p>
          <a:p>
            <a:pPr lvl="1"/>
            <a:r>
              <a:rPr lang="en-US" sz="2400" dirty="0">
                <a:solidFill>
                  <a:schemeClr val="bg1">
                    <a:lumMod val="75000"/>
                  </a:schemeClr>
                </a:solidFill>
              </a:rPr>
              <a:t>Types of Cloud Storage</a:t>
            </a:r>
          </a:p>
          <a:p>
            <a:pPr lvl="1"/>
            <a:r>
              <a:rPr lang="en-US" sz="2400" dirty="0">
                <a:solidFill>
                  <a:schemeClr val="bg1">
                    <a:lumMod val="75000"/>
                  </a:schemeClr>
                </a:solidFill>
              </a:rPr>
              <a:t>How they fit</a:t>
            </a:r>
          </a:p>
          <a:p>
            <a:pPr lvl="1"/>
            <a:r>
              <a:rPr lang="en-US" sz="2400" dirty="0">
                <a:solidFill>
                  <a:schemeClr val="bg1">
                    <a:lumMod val="75000"/>
                  </a:schemeClr>
                </a:solidFill>
              </a:rPr>
              <a:t>SoftLayer Storage Services At-a-Glance</a:t>
            </a:r>
          </a:p>
          <a:p>
            <a:pPr lvl="1"/>
            <a:r>
              <a:rPr lang="en-US" sz="2400" dirty="0" smtClean="0">
                <a:solidFill>
                  <a:schemeClr val="bg1">
                    <a:lumMod val="75000"/>
                  </a:schemeClr>
                </a:solidFill>
              </a:rPr>
              <a:t>Why </a:t>
            </a:r>
            <a:r>
              <a:rPr lang="en-US" sz="2400" dirty="0">
                <a:solidFill>
                  <a:schemeClr val="bg1">
                    <a:lumMod val="75000"/>
                  </a:schemeClr>
                </a:solidFill>
              </a:rPr>
              <a:t>SoftLayer</a:t>
            </a:r>
          </a:p>
          <a:p>
            <a:r>
              <a:rPr lang="en-US" sz="2800" dirty="0" smtClean="0"/>
              <a:t>Storage </a:t>
            </a:r>
            <a:r>
              <a:rPr lang="en-US" sz="2800" dirty="0"/>
              <a:t>Services</a:t>
            </a:r>
          </a:p>
          <a:p>
            <a:pPr lvl="1"/>
            <a:r>
              <a:rPr lang="en-US" sz="2400" dirty="0">
                <a:solidFill>
                  <a:schemeClr val="bg1">
                    <a:lumMod val="75000"/>
                  </a:schemeClr>
                </a:solidFill>
              </a:rPr>
              <a:t>Block and File</a:t>
            </a:r>
          </a:p>
          <a:p>
            <a:pPr lvl="2"/>
            <a:r>
              <a:rPr lang="en-US" sz="2200" dirty="0">
                <a:solidFill>
                  <a:schemeClr val="bg1">
                    <a:lumMod val="75000"/>
                  </a:schemeClr>
                </a:solidFill>
              </a:rPr>
              <a:t>"Codename: Prime”</a:t>
            </a:r>
          </a:p>
          <a:p>
            <a:pPr lvl="2"/>
            <a:r>
              <a:rPr lang="en-US" sz="2200" dirty="0">
                <a:solidFill>
                  <a:schemeClr val="bg1">
                    <a:lumMod val="75000"/>
                  </a:schemeClr>
                </a:solidFill>
              </a:rPr>
              <a:t>Consistent Performance</a:t>
            </a:r>
          </a:p>
          <a:p>
            <a:pPr lvl="2"/>
            <a:r>
              <a:rPr lang="en-US" sz="2000" dirty="0">
                <a:solidFill>
                  <a:schemeClr val="bg1">
                    <a:lumMod val="75000"/>
                  </a:schemeClr>
                </a:solidFill>
              </a:rPr>
              <a:t>Mass Storage Servers</a:t>
            </a:r>
            <a:endParaRPr lang="en-US" sz="2200" dirty="0">
              <a:solidFill>
                <a:schemeClr val="bg1">
                  <a:lumMod val="75000"/>
                </a:schemeClr>
              </a:solidFill>
            </a:endParaRPr>
          </a:p>
          <a:p>
            <a:pPr lvl="2"/>
            <a:r>
              <a:rPr lang="en-US" sz="2000" dirty="0">
                <a:solidFill>
                  <a:schemeClr val="bg1">
                    <a:lumMod val="75000"/>
                  </a:schemeClr>
                </a:solidFill>
              </a:rPr>
              <a:t>Backup</a:t>
            </a:r>
          </a:p>
          <a:p>
            <a:pPr lvl="1"/>
            <a:r>
              <a:rPr lang="en-US" sz="2400" dirty="0">
                <a:solidFill>
                  <a:schemeClr val="bg1">
                    <a:lumMod val="75000"/>
                  </a:schemeClr>
                </a:solidFill>
              </a:rPr>
              <a:t>Object Storage and Delivery</a:t>
            </a:r>
          </a:p>
          <a:p>
            <a:pPr lvl="2"/>
            <a:r>
              <a:rPr lang="en-US" sz="2200" dirty="0">
                <a:solidFill>
                  <a:schemeClr val="bg1">
                    <a:lumMod val="75000"/>
                  </a:schemeClr>
                </a:solidFill>
              </a:rPr>
              <a:t>Object Storage</a:t>
            </a:r>
          </a:p>
          <a:p>
            <a:pPr lvl="2"/>
            <a:r>
              <a:rPr lang="en-US" sz="2200" dirty="0">
                <a:solidFill>
                  <a:schemeClr val="bg1">
                    <a:lumMod val="75000"/>
                  </a:schemeClr>
                </a:solidFill>
              </a:rPr>
              <a:t>CDN</a:t>
            </a:r>
          </a:p>
          <a:p>
            <a:pPr lvl="1"/>
            <a:r>
              <a:rPr lang="en-US" sz="2400" dirty="0"/>
              <a:t>Data Ingest</a:t>
            </a:r>
          </a:p>
          <a:p>
            <a:pPr lvl="2"/>
            <a:r>
              <a:rPr lang="en-US" sz="2200" dirty="0"/>
              <a:t>Data Transfer Service</a:t>
            </a:r>
          </a:p>
          <a:p>
            <a:pPr lvl="2"/>
            <a:r>
              <a:rPr lang="en-US" sz="2200" dirty="0" err="1"/>
              <a:t>Aspera</a:t>
            </a:r>
            <a:endParaRPr lang="en-US" sz="2200" dirty="0"/>
          </a:p>
        </p:txBody>
      </p:sp>
      <p:sp>
        <p:nvSpPr>
          <p:cNvPr id="4" name="Slide Number Placeholder 3"/>
          <p:cNvSpPr>
            <a:spLocks noGrp="1"/>
          </p:cNvSpPr>
          <p:nvPr>
            <p:ph type="sldNum" sz="quarter" idx="10"/>
          </p:nvPr>
        </p:nvSpPr>
        <p:spPr/>
        <p:txBody>
          <a:bodyPr/>
          <a:lstStyle/>
          <a:p>
            <a:fld id="{9B6B7A19-9BD6-654B-9E7A-5FCB6FF99B9F}" type="slidenum">
              <a:rPr lang="en-US" smtClean="0"/>
              <a:pPr/>
              <a:t>20</a:t>
            </a:fld>
            <a:endParaRPr lang="en-US" dirty="0"/>
          </a:p>
        </p:txBody>
      </p:sp>
    </p:spTree>
    <p:extLst>
      <p:ext uri="{BB962C8B-B14F-4D97-AF65-F5344CB8AC3E}">
        <p14:creationId xmlns:p14="http://schemas.microsoft.com/office/powerpoint/2010/main" val="7586552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Transfer Service</a:t>
            </a:r>
            <a:endParaRPr lang="en-US" dirty="0"/>
          </a:p>
        </p:txBody>
      </p:sp>
      <p:sp>
        <p:nvSpPr>
          <p:cNvPr id="3" name="Content Placeholder 2"/>
          <p:cNvSpPr>
            <a:spLocks noGrp="1"/>
          </p:cNvSpPr>
          <p:nvPr>
            <p:ph idx="1"/>
          </p:nvPr>
        </p:nvSpPr>
        <p:spPr>
          <a:xfrm>
            <a:off x="335449" y="1054385"/>
            <a:ext cx="7590628" cy="735710"/>
          </a:xfrm>
        </p:spPr>
        <p:txBody>
          <a:bodyPr>
            <a:normAutofit/>
          </a:bodyPr>
          <a:lstStyle/>
          <a:p>
            <a:pPr marL="0" indent="0">
              <a:buNone/>
            </a:pPr>
            <a:r>
              <a:rPr lang="en-US" sz="2000" b="1" dirty="0"/>
              <a:t>Send a USB device, CD, or DVD to be directly connected to the SoftLayer network for high-speed transfer</a:t>
            </a:r>
          </a:p>
        </p:txBody>
      </p:sp>
      <p:sp>
        <p:nvSpPr>
          <p:cNvPr id="4" name="Slide Number Placeholder 3"/>
          <p:cNvSpPr>
            <a:spLocks noGrp="1"/>
          </p:cNvSpPr>
          <p:nvPr>
            <p:ph type="sldNum" sz="quarter" idx="10"/>
          </p:nvPr>
        </p:nvSpPr>
        <p:spPr/>
        <p:txBody>
          <a:bodyPr/>
          <a:lstStyle/>
          <a:p>
            <a:fld id="{9B6B7A19-9BD6-654B-9E7A-5FCB6FF99B9F}" type="slidenum">
              <a:rPr lang="en-US" smtClean="0"/>
              <a:pPr/>
              <a:t>21</a:t>
            </a:fld>
            <a:endParaRPr lang="en-US" dirty="0"/>
          </a:p>
        </p:txBody>
      </p:sp>
      <p:sp>
        <p:nvSpPr>
          <p:cNvPr id="9" name="TextBox 8"/>
          <p:cNvSpPr txBox="1"/>
          <p:nvPr/>
        </p:nvSpPr>
        <p:spPr>
          <a:xfrm>
            <a:off x="10606635" y="5039220"/>
            <a:ext cx="184666" cy="369332"/>
          </a:xfrm>
          <a:prstGeom prst="rect">
            <a:avLst/>
          </a:prstGeom>
          <a:noFill/>
        </p:spPr>
        <p:txBody>
          <a:bodyPr wrap="none" rtlCol="0">
            <a:spAutoFit/>
          </a:bodyPr>
          <a:lstStyle/>
          <a:p>
            <a:endParaRPr lang="en-US" dirty="0"/>
          </a:p>
        </p:txBody>
      </p:sp>
      <p:sp>
        <p:nvSpPr>
          <p:cNvPr id="6" name="Rectangle 5"/>
          <p:cNvSpPr/>
          <p:nvPr/>
        </p:nvSpPr>
        <p:spPr>
          <a:xfrm>
            <a:off x="338327" y="1808199"/>
            <a:ext cx="4700397" cy="3693319"/>
          </a:xfrm>
          <a:prstGeom prst="rect">
            <a:avLst/>
          </a:prstGeom>
        </p:spPr>
        <p:txBody>
          <a:bodyPr wrap="square">
            <a:spAutoFit/>
          </a:bodyPr>
          <a:lstStyle/>
          <a:p>
            <a:pPr marL="230188" lvl="0" indent="-230188">
              <a:spcAft>
                <a:spcPts val="600"/>
              </a:spcAft>
              <a:buClr>
                <a:srgbClr val="34B1EC"/>
              </a:buClr>
              <a:buSzPct val="100000"/>
            </a:pPr>
            <a:r>
              <a:rPr lang="en-US" sz="1600" b="1" dirty="0" smtClean="0">
                <a:solidFill>
                  <a:prstClr val="black"/>
                </a:solidFill>
              </a:rPr>
              <a:t>Overview</a:t>
            </a:r>
            <a:endParaRPr lang="en-US" sz="1300" dirty="0" smtClean="0">
              <a:solidFill>
                <a:prstClr val="black"/>
              </a:solidFill>
            </a:endParaRPr>
          </a:p>
          <a:p>
            <a:pPr marL="230188" lvl="0" indent="-230188">
              <a:spcAft>
                <a:spcPts val="600"/>
              </a:spcAft>
              <a:buClr>
                <a:srgbClr val="34B1EC"/>
              </a:buClr>
              <a:buSzPct val="100000"/>
              <a:buFont typeface="Arial"/>
              <a:buChar char="•"/>
            </a:pPr>
            <a:r>
              <a:rPr lang="en-US" sz="1300" dirty="0" smtClean="0">
                <a:solidFill>
                  <a:prstClr val="black"/>
                </a:solidFill>
              </a:rPr>
              <a:t>Ship a USB device, CD, or DVD to a </a:t>
            </a:r>
            <a:r>
              <a:rPr lang="en-US" sz="1300" dirty="0">
                <a:solidFill>
                  <a:prstClr val="black"/>
                </a:solidFill>
              </a:rPr>
              <a:t>selected </a:t>
            </a:r>
            <a:r>
              <a:rPr lang="en-US" sz="1300" dirty="0" smtClean="0">
                <a:solidFill>
                  <a:prstClr val="black"/>
                </a:solidFill>
              </a:rPr>
              <a:t>data center where it is presented as </a:t>
            </a:r>
            <a:r>
              <a:rPr lang="en-US" sz="1300" dirty="0">
                <a:solidFill>
                  <a:prstClr val="black"/>
                </a:solidFill>
              </a:rPr>
              <a:t>an iSCSI </a:t>
            </a:r>
            <a:r>
              <a:rPr lang="en-US" sz="1300" dirty="0" smtClean="0">
                <a:solidFill>
                  <a:prstClr val="black"/>
                </a:solidFill>
              </a:rPr>
              <a:t>target as alternative to lengthy upload over public internet or Direct Link</a:t>
            </a:r>
          </a:p>
          <a:p>
            <a:pPr marL="230188" lvl="0" indent="-230188">
              <a:spcAft>
                <a:spcPts val="600"/>
              </a:spcAft>
              <a:buClr>
                <a:srgbClr val="34B1EC"/>
              </a:buClr>
              <a:buSzPct val="100000"/>
              <a:buFont typeface="Arial"/>
              <a:buChar char="•"/>
            </a:pPr>
            <a:r>
              <a:rPr lang="en-US" sz="1300" dirty="0" smtClean="0">
                <a:solidFill>
                  <a:prstClr val="black"/>
                </a:solidFill>
              </a:rPr>
              <a:t>Default two </a:t>
            </a:r>
            <a:r>
              <a:rPr lang="en-US" sz="1300" dirty="0">
                <a:solidFill>
                  <a:prstClr val="black"/>
                </a:solidFill>
              </a:rPr>
              <a:t>(2) week </a:t>
            </a:r>
            <a:r>
              <a:rPr lang="en-US" sz="1300" dirty="0" smtClean="0">
                <a:solidFill>
                  <a:prstClr val="black"/>
                </a:solidFill>
              </a:rPr>
              <a:t>period can be extended</a:t>
            </a:r>
            <a:endParaRPr lang="en-US" sz="1300" dirty="0">
              <a:solidFill>
                <a:prstClr val="black"/>
              </a:solidFill>
            </a:endParaRPr>
          </a:p>
          <a:p>
            <a:pPr marL="230188" lvl="0" indent="-230188">
              <a:spcAft>
                <a:spcPts val="600"/>
              </a:spcAft>
              <a:buClr>
                <a:srgbClr val="34B1EC"/>
              </a:buClr>
              <a:buSzPct val="100000"/>
              <a:buFont typeface="Arial"/>
              <a:buChar char="•"/>
            </a:pPr>
            <a:r>
              <a:rPr lang="en-US" sz="1300" dirty="0" smtClean="0">
                <a:solidFill>
                  <a:prstClr val="black"/>
                </a:solidFill>
              </a:rPr>
              <a:t>Hardware returned </a:t>
            </a:r>
            <a:r>
              <a:rPr lang="en-US" sz="1300" dirty="0">
                <a:solidFill>
                  <a:prstClr val="black"/>
                </a:solidFill>
              </a:rPr>
              <a:t>to the </a:t>
            </a:r>
            <a:r>
              <a:rPr lang="en-US" sz="1300" dirty="0" smtClean="0">
                <a:solidFill>
                  <a:prstClr val="black"/>
                </a:solidFill>
              </a:rPr>
              <a:t>customer</a:t>
            </a:r>
            <a:endParaRPr lang="en-US" sz="1300" dirty="0">
              <a:solidFill>
                <a:prstClr val="black"/>
              </a:solidFill>
            </a:endParaRPr>
          </a:p>
          <a:p>
            <a:pPr marL="230188" lvl="0" indent="-230188">
              <a:spcAft>
                <a:spcPts val="600"/>
              </a:spcAft>
              <a:buClr>
                <a:srgbClr val="34B1EC"/>
              </a:buClr>
              <a:buSzPct val="100000"/>
              <a:buFont typeface="Arial"/>
              <a:buChar char="•"/>
            </a:pPr>
            <a:r>
              <a:rPr lang="en-US" sz="1300" dirty="0" smtClean="0">
                <a:solidFill>
                  <a:prstClr val="black"/>
                </a:solidFill>
              </a:rPr>
              <a:t>Free </a:t>
            </a:r>
            <a:r>
              <a:rPr lang="en-US" sz="1300" dirty="0">
                <a:solidFill>
                  <a:prstClr val="black"/>
                </a:solidFill>
              </a:rPr>
              <a:t>of charge</a:t>
            </a:r>
          </a:p>
          <a:p>
            <a:pPr marL="230188" lvl="0" indent="-230188">
              <a:spcAft>
                <a:spcPts val="600"/>
              </a:spcAft>
              <a:buClr>
                <a:srgbClr val="34B1EC"/>
              </a:buClr>
              <a:buSzPct val="100000"/>
            </a:pPr>
            <a:endParaRPr lang="en-US" sz="1400" dirty="0">
              <a:solidFill>
                <a:prstClr val="black"/>
              </a:solidFill>
            </a:endParaRPr>
          </a:p>
          <a:p>
            <a:pPr marL="230188" lvl="0" indent="-230188">
              <a:spcAft>
                <a:spcPts val="600"/>
              </a:spcAft>
              <a:buClr>
                <a:srgbClr val="34B1EC"/>
              </a:buClr>
              <a:buSzPct val="100000"/>
            </a:pPr>
            <a:r>
              <a:rPr lang="en-US" sz="1600" b="1" dirty="0" smtClean="0">
                <a:solidFill>
                  <a:prstClr val="black"/>
                </a:solidFill>
              </a:rPr>
              <a:t>Use Cases</a:t>
            </a:r>
          </a:p>
          <a:p>
            <a:pPr marL="230188" lvl="0" indent="-230188">
              <a:spcAft>
                <a:spcPts val="600"/>
              </a:spcAft>
              <a:buClr>
                <a:srgbClr val="34B1EC"/>
              </a:buClr>
              <a:buSzPct val="100000"/>
              <a:buFont typeface="Arial"/>
              <a:buChar char="•"/>
            </a:pPr>
            <a:r>
              <a:rPr lang="en-US" sz="1300" dirty="0" smtClean="0">
                <a:solidFill>
                  <a:prstClr val="black"/>
                </a:solidFill>
              </a:rPr>
              <a:t>Rapid Ingest of large datasets: deliver large analytics datasets for processing</a:t>
            </a:r>
          </a:p>
          <a:p>
            <a:pPr marL="230188" lvl="0" indent="-230188">
              <a:spcAft>
                <a:spcPts val="600"/>
              </a:spcAft>
              <a:buClr>
                <a:srgbClr val="34B1EC"/>
              </a:buClr>
              <a:buSzPct val="100000"/>
              <a:buFont typeface="Arial"/>
              <a:buChar char="•"/>
            </a:pPr>
            <a:r>
              <a:rPr lang="en-US" sz="1300" dirty="0" smtClean="0">
                <a:solidFill>
                  <a:prstClr val="black"/>
                </a:solidFill>
              </a:rPr>
              <a:t>On-boarding: deliver initial copy of VMs and other data</a:t>
            </a:r>
          </a:p>
          <a:p>
            <a:pPr marL="230188" lvl="0" indent="-230188">
              <a:spcAft>
                <a:spcPts val="600"/>
              </a:spcAft>
              <a:buClr>
                <a:srgbClr val="34B1EC"/>
              </a:buClr>
              <a:buSzPct val="100000"/>
              <a:buFont typeface="Arial"/>
              <a:buChar char="•"/>
            </a:pPr>
            <a:r>
              <a:rPr lang="en-US" sz="1300" dirty="0" smtClean="0">
                <a:solidFill>
                  <a:prstClr val="black"/>
                </a:solidFill>
              </a:rPr>
              <a:t>Disaster Recovery: copy backup/archive data to mounted device and ship to customer premises</a:t>
            </a:r>
            <a:endParaRPr lang="en-US" sz="1300" dirty="0">
              <a:solidFill>
                <a:prstClr val="black"/>
              </a:solidFill>
            </a:endParaRPr>
          </a:p>
        </p:txBody>
      </p:sp>
    </p:spTree>
    <p:extLst>
      <p:ext uri="{BB962C8B-B14F-4D97-AF65-F5344CB8AC3E}">
        <p14:creationId xmlns:p14="http://schemas.microsoft.com/office/powerpoint/2010/main" val="25991045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Aspera</a:t>
            </a:r>
            <a:r>
              <a:rPr lang="en-US" dirty="0" smtClean="0"/>
              <a:t>: High-Speed File Transfer</a:t>
            </a:r>
            <a:endParaRPr lang="en-US" dirty="0"/>
          </a:p>
        </p:txBody>
      </p:sp>
      <p:sp>
        <p:nvSpPr>
          <p:cNvPr id="10" name="Content Placeholder 9"/>
          <p:cNvSpPr>
            <a:spLocks noGrp="1"/>
          </p:cNvSpPr>
          <p:nvPr>
            <p:ph idx="1"/>
          </p:nvPr>
        </p:nvSpPr>
        <p:spPr>
          <a:xfrm>
            <a:off x="335450" y="1054384"/>
            <a:ext cx="3339715" cy="5250787"/>
          </a:xfrm>
        </p:spPr>
        <p:txBody>
          <a:bodyPr>
            <a:normAutofit/>
          </a:bodyPr>
          <a:lstStyle/>
          <a:p>
            <a:pPr marL="0" indent="0">
              <a:buNone/>
            </a:pPr>
            <a:r>
              <a:rPr lang="en-US" dirty="0" err="1" smtClean="0"/>
              <a:t>Aspera</a:t>
            </a:r>
            <a:r>
              <a:rPr lang="en-US" dirty="0" smtClean="0"/>
              <a:t> On Demand</a:t>
            </a:r>
          </a:p>
          <a:p>
            <a:pPr marL="0" indent="0">
              <a:buNone/>
            </a:pPr>
            <a:endParaRPr lang="en-US" sz="1800" dirty="0"/>
          </a:p>
          <a:p>
            <a:pPr marL="0" indent="0">
              <a:buNone/>
            </a:pPr>
            <a:r>
              <a:rPr lang="en-US" sz="1800" dirty="0" err="1"/>
              <a:t>Aspera</a:t>
            </a:r>
            <a:r>
              <a:rPr lang="en-US" sz="1800" dirty="0"/>
              <a:t> On Demand leverages </a:t>
            </a:r>
            <a:r>
              <a:rPr lang="en-US" sz="1800" dirty="0" err="1"/>
              <a:t>Aspera’s</a:t>
            </a:r>
            <a:r>
              <a:rPr lang="en-US" sz="1800" dirty="0"/>
              <a:t> patented </a:t>
            </a:r>
            <a:r>
              <a:rPr lang="en-US" sz="1800" dirty="0" err="1"/>
              <a:t>fasp</a:t>
            </a:r>
            <a:r>
              <a:rPr lang="en-US" sz="1800" dirty="0"/>
              <a:t> transport technology, to deliver reliable, ultra-fast transfers, enterprise-grade security, and precise control over transfer speed and priority.  The </a:t>
            </a:r>
            <a:r>
              <a:rPr lang="en-US" sz="1800" dirty="0" err="1"/>
              <a:t>Aspera</a:t>
            </a:r>
            <a:r>
              <a:rPr lang="en-US" sz="1800" dirty="0"/>
              <a:t> </a:t>
            </a:r>
            <a:r>
              <a:rPr lang="en-US" sz="1800" dirty="0" err="1"/>
              <a:t>fasp</a:t>
            </a:r>
            <a:r>
              <a:rPr lang="en-US" sz="1800" dirty="0"/>
              <a:t> transport enables users to achieve line speed transfer rates, resume of partial transfers, and encryption in transit over the wire and at rest.</a:t>
            </a:r>
            <a:endParaRPr lang="en-US" dirty="0"/>
          </a:p>
        </p:txBody>
      </p:sp>
      <p:sp>
        <p:nvSpPr>
          <p:cNvPr id="5" name="Slide Number Placeholder 4"/>
          <p:cNvSpPr>
            <a:spLocks noGrp="1"/>
          </p:cNvSpPr>
          <p:nvPr>
            <p:ph type="sldNum" sz="quarter" idx="10"/>
          </p:nvPr>
        </p:nvSpPr>
        <p:spPr/>
        <p:txBody>
          <a:bodyPr/>
          <a:lstStyle/>
          <a:p>
            <a:pPr>
              <a:defRPr/>
            </a:pPr>
            <a:fld id="{816F06FC-DA7A-4030-8E66-141AD94BA5D6}" type="slidenum">
              <a:rPr lang="en-US" smtClean="0"/>
              <a:pPr>
                <a:defRPr/>
              </a:pPr>
              <a:t>22</a:t>
            </a:fld>
            <a:endParaRPr lang="en-US"/>
          </a:p>
        </p:txBody>
      </p:sp>
      <p:pic>
        <p:nvPicPr>
          <p:cNvPr id="6" name="Picture 5"/>
          <p:cNvPicPr>
            <a:picLocks noChangeAspect="1"/>
          </p:cNvPicPr>
          <p:nvPr/>
        </p:nvPicPr>
        <p:blipFill>
          <a:blip r:embed="rId2"/>
          <a:stretch>
            <a:fillRect/>
          </a:stretch>
        </p:blipFill>
        <p:spPr>
          <a:xfrm>
            <a:off x="4400313" y="1347699"/>
            <a:ext cx="4088050" cy="3781446"/>
          </a:xfrm>
          <a:prstGeom prst="rect">
            <a:avLst/>
          </a:prstGeom>
          <a:ln w="3175" cmpd="sng">
            <a:solidFill>
              <a:schemeClr val="bg1">
                <a:lumMod val="85000"/>
              </a:schemeClr>
            </a:solidFill>
          </a:ln>
        </p:spPr>
      </p:pic>
      <p:sp>
        <p:nvSpPr>
          <p:cNvPr id="7" name="Rectangle 6"/>
          <p:cNvSpPr/>
          <p:nvPr/>
        </p:nvSpPr>
        <p:spPr>
          <a:xfrm>
            <a:off x="4303931" y="5207237"/>
            <a:ext cx="4184432" cy="830997"/>
          </a:xfrm>
          <a:prstGeom prst="rect">
            <a:avLst/>
          </a:prstGeom>
        </p:spPr>
        <p:txBody>
          <a:bodyPr wrap="square">
            <a:spAutoFit/>
          </a:bodyPr>
          <a:lstStyle/>
          <a:p>
            <a:r>
              <a:rPr lang="en-US" sz="1600" i="1" dirty="0" err="1" smtClean="0"/>
              <a:t>Aspera's</a:t>
            </a:r>
            <a:r>
              <a:rPr lang="en-US" sz="1600" i="1" dirty="0" smtClean="0"/>
              <a:t> </a:t>
            </a:r>
            <a:r>
              <a:rPr lang="en-US" sz="1600" i="1" dirty="0"/>
              <a:t>software moves the world’s </a:t>
            </a:r>
            <a:r>
              <a:rPr lang="en-US" sz="1600" i="1" dirty="0" smtClean="0"/>
              <a:t>data </a:t>
            </a:r>
            <a:r>
              <a:rPr lang="en-US" sz="1600" i="1" dirty="0"/>
              <a:t>at maximum speed, regardless of file size, transfer distance or network conditions</a:t>
            </a:r>
            <a:r>
              <a:rPr lang="en-US" sz="1600" i="1" dirty="0" smtClean="0"/>
              <a:t>.</a:t>
            </a:r>
            <a:endParaRPr lang="en-US" sz="1600" i="1" baseline="30000" dirty="0"/>
          </a:p>
        </p:txBody>
      </p:sp>
    </p:spTree>
    <p:extLst>
      <p:ext uri="{BB962C8B-B14F-4D97-AF65-F5344CB8AC3E}">
        <p14:creationId xmlns:p14="http://schemas.microsoft.com/office/powerpoint/2010/main" val="33565990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77500" lnSpcReduction="20000"/>
          </a:bodyPr>
          <a:lstStyle/>
          <a:p>
            <a:r>
              <a:rPr lang="en-US" sz="2800" dirty="0"/>
              <a:t>Introduction </a:t>
            </a:r>
          </a:p>
          <a:p>
            <a:pPr lvl="1"/>
            <a:r>
              <a:rPr lang="en-US" sz="2400" dirty="0"/>
              <a:t>Why we are here</a:t>
            </a:r>
          </a:p>
          <a:p>
            <a:pPr lvl="1"/>
            <a:r>
              <a:rPr lang="en-US" sz="2400" dirty="0"/>
              <a:t>Types of Cloud Storage</a:t>
            </a:r>
          </a:p>
          <a:p>
            <a:pPr lvl="1"/>
            <a:r>
              <a:rPr lang="en-US" sz="2400" dirty="0"/>
              <a:t>How they fit</a:t>
            </a:r>
          </a:p>
          <a:p>
            <a:pPr lvl="1"/>
            <a:r>
              <a:rPr lang="en-US" sz="2400" dirty="0"/>
              <a:t>SoftLayer Storage Services At-a-Glance</a:t>
            </a:r>
          </a:p>
          <a:p>
            <a:pPr lvl="1"/>
            <a:r>
              <a:rPr lang="en-US" sz="2400" dirty="0" smtClean="0"/>
              <a:t>Why </a:t>
            </a:r>
            <a:r>
              <a:rPr lang="en-US" sz="2400" dirty="0"/>
              <a:t>SoftLayer</a:t>
            </a:r>
          </a:p>
          <a:p>
            <a:r>
              <a:rPr lang="en-US" sz="2800" dirty="0" smtClean="0"/>
              <a:t>Storage </a:t>
            </a:r>
            <a:r>
              <a:rPr lang="en-US" sz="2800" dirty="0"/>
              <a:t>Services</a:t>
            </a:r>
          </a:p>
          <a:p>
            <a:pPr lvl="1"/>
            <a:r>
              <a:rPr lang="en-US" sz="2400" dirty="0"/>
              <a:t>Block and File</a:t>
            </a:r>
          </a:p>
          <a:p>
            <a:pPr lvl="2"/>
            <a:r>
              <a:rPr lang="en-US" sz="2200" dirty="0" smtClean="0"/>
              <a:t>Endurance</a:t>
            </a:r>
            <a:endParaRPr lang="en-US" sz="2200" dirty="0"/>
          </a:p>
          <a:p>
            <a:pPr lvl="2"/>
            <a:r>
              <a:rPr lang="en-US" sz="2200" smtClean="0"/>
              <a:t>Performance</a:t>
            </a:r>
            <a:endParaRPr lang="en-US" sz="2200" dirty="0"/>
          </a:p>
          <a:p>
            <a:pPr lvl="2"/>
            <a:r>
              <a:rPr lang="en-US" sz="2000" dirty="0"/>
              <a:t>Mass Storage Servers</a:t>
            </a:r>
            <a:endParaRPr lang="en-US" sz="2200" dirty="0"/>
          </a:p>
          <a:p>
            <a:pPr lvl="2"/>
            <a:r>
              <a:rPr lang="en-US" sz="2000" dirty="0"/>
              <a:t>Backup</a:t>
            </a:r>
          </a:p>
          <a:p>
            <a:pPr lvl="1"/>
            <a:r>
              <a:rPr lang="en-US" sz="2400" dirty="0"/>
              <a:t>Object Storage and Delivery</a:t>
            </a:r>
          </a:p>
          <a:p>
            <a:pPr lvl="2"/>
            <a:r>
              <a:rPr lang="en-US" sz="2200" dirty="0"/>
              <a:t>Object Storage</a:t>
            </a:r>
          </a:p>
          <a:p>
            <a:pPr lvl="2"/>
            <a:r>
              <a:rPr lang="en-US" sz="2200" dirty="0"/>
              <a:t>CDN</a:t>
            </a:r>
          </a:p>
          <a:p>
            <a:pPr lvl="1"/>
            <a:r>
              <a:rPr lang="en-US" sz="2400" dirty="0"/>
              <a:t>Data Ingest</a:t>
            </a:r>
          </a:p>
          <a:p>
            <a:pPr lvl="2"/>
            <a:r>
              <a:rPr lang="en-US" sz="2200" dirty="0"/>
              <a:t>Data Transfer Service</a:t>
            </a:r>
          </a:p>
          <a:p>
            <a:pPr lvl="2"/>
            <a:r>
              <a:rPr lang="en-US" sz="2200" dirty="0" err="1"/>
              <a:t>Aspera</a:t>
            </a:r>
            <a:endParaRPr lang="en-US" sz="2200" dirty="0"/>
          </a:p>
        </p:txBody>
      </p:sp>
      <p:sp>
        <p:nvSpPr>
          <p:cNvPr id="4" name="Slide Number Placeholder 3"/>
          <p:cNvSpPr>
            <a:spLocks noGrp="1"/>
          </p:cNvSpPr>
          <p:nvPr>
            <p:ph type="sldNum" sz="quarter" idx="10"/>
          </p:nvPr>
        </p:nvSpPr>
        <p:spPr/>
        <p:txBody>
          <a:bodyPr/>
          <a:lstStyle/>
          <a:p>
            <a:fld id="{9B6B7A19-9BD6-654B-9E7A-5FCB6FF99B9F}" type="slidenum">
              <a:rPr lang="en-US" smtClean="0"/>
              <a:pPr/>
              <a:t>23</a:t>
            </a:fld>
            <a:endParaRPr lang="en-US" dirty="0"/>
          </a:p>
        </p:txBody>
      </p:sp>
    </p:spTree>
    <p:extLst>
      <p:ext uri="{BB962C8B-B14F-4D97-AF65-F5344CB8AC3E}">
        <p14:creationId xmlns:p14="http://schemas.microsoft.com/office/powerpoint/2010/main" val="22008445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5508" y="596973"/>
            <a:ext cx="8968154" cy="5792104"/>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162570"/>
            <a:ext cx="8229600" cy="422680"/>
          </a:xfrm>
        </p:spPr>
        <p:txBody>
          <a:bodyPr>
            <a:normAutofit fontScale="90000"/>
          </a:bodyPr>
          <a:lstStyle/>
          <a:p>
            <a:r>
              <a:rPr lang="en-US" sz="2400" dirty="0" smtClean="0"/>
              <a:t>Notices and Disclaimers</a:t>
            </a:r>
            <a:endParaRPr lang="en-US" sz="2400" dirty="0"/>
          </a:p>
        </p:txBody>
      </p:sp>
      <p:sp>
        <p:nvSpPr>
          <p:cNvPr id="5" name="Content Placeholder 4"/>
          <p:cNvSpPr txBox="1">
            <a:spLocks noGrp="1"/>
          </p:cNvSpPr>
          <p:nvPr>
            <p:ph idx="1"/>
          </p:nvPr>
        </p:nvSpPr>
        <p:spPr>
          <a:xfrm>
            <a:off x="105508" y="604786"/>
            <a:ext cx="8956431" cy="5791329"/>
          </a:xfrm>
          <a:prstGeom prst="rect">
            <a:avLst/>
          </a:prstGeom>
          <a:noFill/>
        </p:spPr>
        <p:txBody>
          <a:bodyPr wrap="square" rtlCol="0">
            <a:spAutoFit/>
          </a:bodyPr>
          <a:lstStyle/>
          <a:p>
            <a:pPr marL="0" indent="0" hangingPunct="0">
              <a:spcBef>
                <a:spcPts val="0"/>
              </a:spcBef>
              <a:spcAft>
                <a:spcPts val="1000"/>
              </a:spcAft>
              <a:buNone/>
            </a:pPr>
            <a:r>
              <a:rPr lang="en-US" sz="1200" dirty="0"/>
              <a:t>Copyright © </a:t>
            </a:r>
            <a:r>
              <a:rPr lang="en-US" sz="1200" dirty="0" smtClean="0"/>
              <a:t>2015 </a:t>
            </a:r>
            <a:r>
              <a:rPr lang="en-US" sz="1200" dirty="0"/>
              <a:t>by International Business Machines </a:t>
            </a:r>
            <a:r>
              <a:rPr lang="en-US" sz="1200" dirty="0" smtClean="0"/>
              <a:t>Corporation (IBM).  No </a:t>
            </a:r>
            <a:r>
              <a:rPr lang="en-US" sz="1200" dirty="0"/>
              <a:t>part of this document may be reproduced or transmitted in any form without written permission from </a:t>
            </a:r>
            <a:r>
              <a:rPr lang="en-US" sz="1200" dirty="0" smtClean="0"/>
              <a:t>IBM. </a:t>
            </a:r>
          </a:p>
          <a:p>
            <a:pPr marL="0" indent="0" hangingPunct="0">
              <a:spcBef>
                <a:spcPts val="0"/>
              </a:spcBef>
              <a:spcAft>
                <a:spcPts val="1000"/>
              </a:spcAft>
              <a:buNone/>
            </a:pPr>
            <a:r>
              <a:rPr lang="en-US" sz="1200" b="1" dirty="0" smtClean="0"/>
              <a:t>U.S</a:t>
            </a:r>
            <a:r>
              <a:rPr lang="en-US" sz="1200" b="1" dirty="0"/>
              <a:t>. Government Users Restricted Rights - Use, duplication or disclosure restricted by GSA ADP Schedule Contract with </a:t>
            </a:r>
            <a:r>
              <a:rPr lang="en-US" sz="1200" b="1" dirty="0" smtClean="0"/>
              <a:t>IBM.</a:t>
            </a:r>
            <a:endParaRPr lang="en-US" sz="1200" b="1" dirty="0"/>
          </a:p>
          <a:p>
            <a:pPr marL="0" indent="0" hangingPunct="0">
              <a:spcBef>
                <a:spcPts val="0"/>
              </a:spcBef>
              <a:spcAft>
                <a:spcPts val="1000"/>
              </a:spcAft>
              <a:buNone/>
            </a:pPr>
            <a:r>
              <a:rPr lang="en-US" sz="1200" dirty="0" smtClean="0"/>
              <a:t>Information in these presentations (including information relating to products that have not yet been announced by IBM) has been reviewed for accuracy as of the date of initial publication and could include unintentional technical or typographical errors. IBM shall have no responsibility to update this information. </a:t>
            </a:r>
            <a:r>
              <a:rPr lang="en-US" sz="1200" cap="all" dirty="0" smtClean="0">
                <a:ea typeface="MS PGothic" panose="020B0600070205080204" pitchFamily="34" charset="-128"/>
              </a:rPr>
              <a:t>THIS </a:t>
            </a:r>
            <a:r>
              <a:rPr lang="en-US" sz="1200" cap="all" dirty="0" smtClean="0"/>
              <a:t>document is distributed "AS IS" without any warranty, either express or implied. </a:t>
            </a:r>
            <a:r>
              <a:rPr lang="en-US" sz="1200" dirty="0" smtClean="0"/>
              <a:t> </a:t>
            </a:r>
            <a:r>
              <a:rPr lang="en-US" sz="1200" cap="all" dirty="0"/>
              <a:t>In no event shall IBM be liable for any damage arising from the use of this information, including but not limited to, loss of data, business interruption, loss of profit or loss of </a:t>
            </a:r>
            <a:r>
              <a:rPr lang="en-US" sz="1200" cap="all" dirty="0" smtClean="0"/>
              <a:t>opportunity.  </a:t>
            </a:r>
            <a:r>
              <a:rPr lang="en-US" sz="1200" dirty="0" smtClean="0"/>
              <a:t>IBM </a:t>
            </a:r>
            <a:r>
              <a:rPr lang="en-US" sz="1200" dirty="0"/>
              <a:t>products </a:t>
            </a:r>
            <a:r>
              <a:rPr lang="en-US" sz="1200" dirty="0" smtClean="0"/>
              <a:t>and services are </a:t>
            </a:r>
            <a:r>
              <a:rPr lang="en-US" sz="1200" dirty="0"/>
              <a:t>warranted according to the terms and conditions of the agreements </a:t>
            </a:r>
            <a:r>
              <a:rPr lang="en-US" sz="1200" dirty="0" smtClean="0"/>
              <a:t>under </a:t>
            </a:r>
            <a:r>
              <a:rPr lang="en-US" sz="1200" dirty="0"/>
              <a:t>which they are provided</a:t>
            </a:r>
            <a:r>
              <a:rPr lang="en-US" sz="1200" dirty="0" smtClean="0"/>
              <a:t>.</a:t>
            </a:r>
            <a:r>
              <a:rPr lang="en-US" sz="1200" dirty="0" smtClean="0">
                <a:effectLst/>
              </a:rPr>
              <a:t> </a:t>
            </a:r>
            <a:endParaRPr lang="en-US" sz="1200" dirty="0" smtClean="0"/>
          </a:p>
          <a:p>
            <a:pPr marL="0" indent="0" hangingPunct="0">
              <a:spcBef>
                <a:spcPts val="0"/>
              </a:spcBef>
              <a:spcAft>
                <a:spcPts val="1000"/>
              </a:spcAft>
              <a:buNone/>
            </a:pPr>
            <a:r>
              <a:rPr lang="en-US" sz="1200" b="1" dirty="0" smtClean="0"/>
              <a:t>Any </a:t>
            </a:r>
            <a:r>
              <a:rPr lang="en-US" sz="1200" b="1" dirty="0"/>
              <a:t>statements regarding IBM's future </a:t>
            </a:r>
            <a:r>
              <a:rPr lang="en-US" sz="1200" b="1" dirty="0" smtClean="0"/>
              <a:t>direction, intent or product plans </a:t>
            </a:r>
            <a:r>
              <a:rPr lang="en-US" sz="1200" b="1" dirty="0"/>
              <a:t>are subject to change or withdrawal without </a:t>
            </a:r>
            <a:r>
              <a:rPr lang="en-US" sz="1200" b="1" dirty="0" smtClean="0"/>
              <a:t>notice.</a:t>
            </a:r>
          </a:p>
          <a:p>
            <a:pPr marL="0" indent="0" hangingPunct="0">
              <a:spcBef>
                <a:spcPts val="0"/>
              </a:spcBef>
              <a:spcAft>
                <a:spcPts val="1000"/>
              </a:spcAft>
              <a:buNone/>
            </a:pPr>
            <a:r>
              <a:rPr lang="en-US" sz="1200" dirty="0" smtClean="0"/>
              <a:t>Performance data contained herein was generally obtained in a controlled, isolated environments.  </a:t>
            </a:r>
            <a:r>
              <a:rPr lang="en-US" sz="1200" dirty="0" smtClean="0">
                <a:ea typeface="MS PGothic" panose="020B0600070205080204" pitchFamily="34" charset="-128"/>
              </a:rPr>
              <a:t>Customer examples are presented as illustrations of how those customers have used IBM products and the results they may have achieved.  </a:t>
            </a:r>
            <a:r>
              <a:rPr lang="en-US" sz="1200" dirty="0" smtClean="0"/>
              <a:t>Actual performance, cost, savings or other results in other operating environments may vary.  </a:t>
            </a:r>
          </a:p>
          <a:p>
            <a:pPr marL="0" indent="0">
              <a:spcBef>
                <a:spcPts val="0"/>
              </a:spcBef>
              <a:spcAft>
                <a:spcPts val="1000"/>
              </a:spcAft>
              <a:buNone/>
            </a:pPr>
            <a:r>
              <a:rPr lang="en-US" sz="1200" dirty="0" smtClean="0"/>
              <a:t>References in this document to IBM products, programs, or services does not imply that IBM intends to make such products, programs or services available in all countries in which IBM operates or does business.  </a:t>
            </a:r>
          </a:p>
          <a:p>
            <a:pPr marL="0" indent="0">
              <a:spcBef>
                <a:spcPts val="0"/>
              </a:spcBef>
              <a:spcAft>
                <a:spcPts val="1000"/>
              </a:spcAft>
              <a:buNone/>
            </a:pPr>
            <a:r>
              <a:rPr lang="en-US" sz="1200" dirty="0" smtClean="0">
                <a:ea typeface="MS PGothic" panose="020B0600070205080204" pitchFamily="34" charset="-128"/>
              </a:rPr>
              <a:t>Workshops, sessions and associated materials may have been prepared by independent session speakers, and do not necessarily reflect the views of IBM.  All materials and discussions are provided for informational purposes only, and are neither intended to, nor shall constitute legal or other guidance or advice to any individual participant or their specific situation. </a:t>
            </a:r>
          </a:p>
          <a:p>
            <a:pPr marL="0" indent="0">
              <a:spcBef>
                <a:spcPts val="0"/>
              </a:spcBef>
              <a:spcAft>
                <a:spcPts val="1000"/>
              </a:spcAft>
              <a:buNone/>
            </a:pPr>
            <a:r>
              <a:rPr lang="en-US" sz="1200" dirty="0" smtClean="0"/>
              <a:t>It </a:t>
            </a:r>
            <a:r>
              <a:rPr lang="en-US" sz="1200" dirty="0"/>
              <a:t>is the customer’s  responsibility to insure its own compliance with legal requirements and to obtain advice of competent legal counsel as to the identification and interpretation of any relevant laws and regulatory requirements that may affect the customer’s business and any actions the customer may need to take to comply with such laws</a:t>
            </a:r>
            <a:r>
              <a:rPr lang="en-US" sz="1200" dirty="0" smtClean="0"/>
              <a:t>.  </a:t>
            </a:r>
            <a:r>
              <a:rPr lang="en-US" sz="1200" dirty="0"/>
              <a:t>IBM does not provide legal advice or represent or warrant that its services or products will ensure that the customer is in compliance with any law</a:t>
            </a:r>
            <a:r>
              <a:rPr lang="en-US" sz="1200" dirty="0" smtClean="0"/>
              <a:t>.</a:t>
            </a:r>
            <a:endParaRPr lang="en-US" sz="1200" dirty="0"/>
          </a:p>
        </p:txBody>
      </p:sp>
    </p:spTree>
    <p:extLst>
      <p:ext uri="{BB962C8B-B14F-4D97-AF65-F5344CB8AC3E}">
        <p14:creationId xmlns:p14="http://schemas.microsoft.com/office/powerpoint/2010/main" val="32397010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2570"/>
            <a:ext cx="8229600" cy="422680"/>
          </a:xfrm>
        </p:spPr>
        <p:txBody>
          <a:bodyPr>
            <a:normAutofit fontScale="90000"/>
          </a:bodyPr>
          <a:lstStyle/>
          <a:p>
            <a:r>
              <a:rPr lang="en-US" sz="2400" dirty="0" smtClean="0"/>
              <a:t>Notices and Disclaimers (con’t)</a:t>
            </a:r>
            <a:endParaRPr lang="en-US" sz="2400" dirty="0"/>
          </a:p>
        </p:txBody>
      </p:sp>
      <p:sp>
        <p:nvSpPr>
          <p:cNvPr id="5" name="Content Placeholder 4"/>
          <p:cNvSpPr txBox="1">
            <a:spLocks noGrp="1"/>
          </p:cNvSpPr>
          <p:nvPr>
            <p:ph idx="1"/>
          </p:nvPr>
        </p:nvSpPr>
        <p:spPr>
          <a:xfrm>
            <a:off x="457200" y="1004287"/>
            <a:ext cx="8229600" cy="3894399"/>
          </a:xfrm>
          <a:prstGeom prst="rect">
            <a:avLst/>
          </a:prstGeom>
          <a:noFill/>
        </p:spPr>
        <p:txBody>
          <a:bodyPr wrap="square" rtlCol="0">
            <a:spAutoFit/>
          </a:bodyPr>
          <a:lstStyle/>
          <a:p>
            <a:pPr marL="0" indent="0">
              <a:spcBef>
                <a:spcPts val="0"/>
              </a:spcBef>
              <a:spcAft>
                <a:spcPts val="1000"/>
              </a:spcAft>
              <a:buNone/>
            </a:pPr>
            <a:r>
              <a:rPr lang="en-US" sz="1200" dirty="0" smtClean="0"/>
              <a:t>Information concerning non-IBM products was obtained from the</a:t>
            </a:r>
            <a:r>
              <a:rPr lang="en-US" sz="1200" cap="all" dirty="0" smtClean="0"/>
              <a:t> </a:t>
            </a:r>
            <a:r>
              <a:rPr lang="en-US" sz="1200" dirty="0" smtClean="0"/>
              <a:t>suppliers of those products, their published announcements or other publicly available sources.  IBM has not tested those products in connection with this publication and cannot confirm the accuracy of performance, compatibility or any other claims related to non-IBM products.  Questions on the capabilities of non-IBM products should be addressed to the suppliers of those products.</a:t>
            </a:r>
            <a:r>
              <a:rPr lang="en-US" sz="1200" dirty="0" smtClean="0">
                <a:effectLst/>
              </a:rPr>
              <a:t> </a:t>
            </a:r>
            <a:r>
              <a:rPr lang="en-US" sz="1200" dirty="0"/>
              <a:t>IBM does not warrant the quality of any third-party products, or the ability of any such third-party products to interoperate with IBM’s products</a:t>
            </a:r>
            <a:r>
              <a:rPr lang="en-US" sz="1200" cap="all" dirty="0"/>
              <a:t>.  IBM expressly disclaims all warranties, expressed or implied, including but not limited to, the implied warranties of merchantability and fitness for a particular purpose.</a:t>
            </a:r>
            <a:r>
              <a:rPr lang="en-US" sz="1200" cap="all" dirty="0" smtClean="0">
                <a:effectLst/>
              </a:rPr>
              <a:t> </a:t>
            </a:r>
            <a:endParaRPr lang="en-US" sz="1200" cap="all" dirty="0" smtClean="0"/>
          </a:p>
          <a:p>
            <a:pPr marL="0" indent="0">
              <a:spcBef>
                <a:spcPts val="0"/>
              </a:spcBef>
              <a:spcAft>
                <a:spcPts val="1000"/>
              </a:spcAft>
              <a:buNone/>
            </a:pPr>
            <a:r>
              <a:rPr lang="en-US" sz="1200" dirty="0" smtClean="0"/>
              <a:t>The provision of the information contained herein is not intended to, and does not, grant any right or license under any IBM patents, copyrights, trademarks or other intellectual property right.</a:t>
            </a:r>
            <a:r>
              <a:rPr lang="en-US" sz="1200" cap="all" dirty="0" smtClean="0"/>
              <a:t> </a:t>
            </a:r>
          </a:p>
          <a:p>
            <a:r>
              <a:rPr lang="en-US" sz="1200" dirty="0"/>
              <a:t>IBM, the IBM logo, ibm.com, </a:t>
            </a:r>
            <a:r>
              <a:rPr lang="en-US" sz="1200" dirty="0" smtClean="0"/>
              <a:t>Bluemix, Blueworks Live, CICS, Clearcase, DOORS</a:t>
            </a:r>
            <a:r>
              <a:rPr lang="en-US" sz="1200" dirty="0"/>
              <a:t>®, Enterprise Document Management System™, Global Business Services ®, Global Technology Services ®, </a:t>
            </a:r>
            <a:r>
              <a:rPr lang="en-US" sz="1200" dirty="0" smtClean="0"/>
              <a:t>Information on Demand, ILOG, Maximo</a:t>
            </a:r>
            <a:r>
              <a:rPr lang="en-US" sz="1200" dirty="0"/>
              <a:t>®, MQIntegrator®, MQSeries®, Netcool®, </a:t>
            </a:r>
            <a:r>
              <a:rPr lang="en-US" sz="1200" dirty="0" smtClean="0"/>
              <a:t>OMEGAMON, OpenPower, PureAnalytics</a:t>
            </a:r>
            <a:r>
              <a:rPr lang="en-US" sz="1200" dirty="0"/>
              <a:t>™, PureApplication®, pureCluster™, PureCoverage®, PureData®, PureExperience®, PureFlex®, pureQuery®, pureScale®, PureSystems®, QRadar®, Rational®, Rhapsody®, </a:t>
            </a:r>
            <a:r>
              <a:rPr lang="en-US" sz="1200" dirty="0" smtClean="0"/>
              <a:t>SoDA, SPSS, StoredIQ, Tivoli</a:t>
            </a:r>
            <a:r>
              <a:rPr lang="en-US" sz="1200" dirty="0"/>
              <a:t>®, Trusteer®, urban{code}®, </a:t>
            </a:r>
            <a:r>
              <a:rPr lang="en-US" sz="1200" dirty="0" smtClean="0"/>
              <a:t>Watson, WebSphere</a:t>
            </a:r>
            <a:r>
              <a:rPr lang="en-US" sz="1200" dirty="0"/>
              <a:t>®, Worklight®, X-Force® and System z® </a:t>
            </a:r>
            <a:r>
              <a:rPr lang="en-US" sz="1200" dirty="0" smtClean="0"/>
              <a:t>Z/OS, are </a:t>
            </a:r>
            <a:r>
              <a:rPr lang="en-US" sz="1200" dirty="0"/>
              <a:t>trademarks of International Business Machines Corporation, registered in many jurisdictions worldwide. Other product and service names might be trademarks of IBM or other companies. A current list of IBM trademarks is available on the Web at "Copyright and trademark information" at</a:t>
            </a:r>
            <a:r>
              <a:rPr lang="en-US" sz="1200" dirty="0" smtClean="0"/>
              <a:t>:  </a:t>
            </a:r>
            <a:r>
              <a:rPr lang="en-US" sz="1200" dirty="0" smtClean="0">
                <a:hlinkClick r:id="rId2"/>
              </a:rPr>
              <a:t>www.ibm.com/legal/copytrade.shtml</a:t>
            </a:r>
            <a:r>
              <a:rPr lang="en-US" sz="1200" dirty="0" smtClean="0"/>
              <a:t>.</a:t>
            </a:r>
            <a:endParaRPr lang="en-US" sz="1200" dirty="0"/>
          </a:p>
        </p:txBody>
      </p:sp>
    </p:spTree>
    <p:extLst>
      <p:ext uri="{BB962C8B-B14F-4D97-AF65-F5344CB8AC3E}">
        <p14:creationId xmlns:p14="http://schemas.microsoft.com/office/powerpoint/2010/main" val="23580477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ctrTitle"/>
          </p:nvPr>
        </p:nvSpPr>
        <p:spPr>
          <a:xfrm>
            <a:off x="418203" y="792659"/>
            <a:ext cx="4884907" cy="1040475"/>
          </a:xfrm>
          <a:ln>
            <a:noFill/>
          </a:ln>
        </p:spPr>
        <p:txBody>
          <a:bodyPr/>
          <a:lstStyle/>
          <a:p>
            <a:r>
              <a:rPr lang="en-US" dirty="0" smtClean="0"/>
              <a:t>Thank You</a:t>
            </a:r>
            <a:endParaRPr lang="en-US" dirty="0"/>
          </a:p>
        </p:txBody>
      </p:sp>
      <p:sp>
        <p:nvSpPr>
          <p:cNvPr id="3" name="Content Placeholder 2"/>
          <p:cNvSpPr txBox="1">
            <a:spLocks/>
          </p:cNvSpPr>
          <p:nvPr/>
        </p:nvSpPr>
        <p:spPr>
          <a:xfrm>
            <a:off x="332903" y="1984442"/>
            <a:ext cx="4150320" cy="2947482"/>
          </a:xfrm>
          <a:prstGeom prst="rect">
            <a:avLst/>
          </a:prstGeom>
        </p:spPr>
        <p:txBody>
          <a:bodyPr/>
          <a:lstStyle>
            <a:lvl1pPr marL="298450" indent="-298450" algn="l" defTabSz="457200" rtl="0" eaLnBrk="1" latinLnBrk="0" hangingPunct="1">
              <a:spcBef>
                <a:spcPct val="20000"/>
              </a:spcBef>
              <a:buClr>
                <a:schemeClr val="accent1"/>
              </a:buClr>
              <a:buSzPct val="100000"/>
              <a:buFont typeface="Arial"/>
              <a:buChar char="•"/>
              <a:defRPr sz="2200" kern="1200">
                <a:solidFill>
                  <a:schemeClr val="tx1"/>
                </a:solidFill>
                <a:latin typeface="+mn-lt"/>
                <a:ea typeface="+mn-ea"/>
                <a:cs typeface="+mn-cs"/>
              </a:defRPr>
            </a:lvl1pPr>
            <a:lvl2pPr marL="712788"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082675" indent="-228600" algn="l" defTabSz="457200" rtl="0" eaLnBrk="1" latinLnBrk="0" hangingPunct="1">
              <a:spcBef>
                <a:spcPct val="20000"/>
              </a:spcBef>
              <a:buFont typeface="Lucida Grande"/>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defTabSz="914400">
              <a:spcBef>
                <a:spcPct val="50000"/>
              </a:spcBef>
              <a:buFont typeface="Arial"/>
              <a:buNone/>
            </a:pPr>
            <a:r>
              <a:rPr lang="en-US" sz="2800" dirty="0" smtClean="0">
                <a:solidFill>
                  <a:srgbClr val="00B0F0"/>
                </a:solidFill>
              </a:rPr>
              <a:t>Your Feedback is Important!</a:t>
            </a:r>
          </a:p>
          <a:p>
            <a:pPr marL="0" indent="0" algn="ctr" defTabSz="914400">
              <a:buNone/>
            </a:pPr>
            <a:endParaRPr lang="en-US" dirty="0" smtClean="0">
              <a:solidFill>
                <a:srgbClr val="000000"/>
              </a:solidFill>
            </a:endParaRPr>
          </a:p>
          <a:p>
            <a:pPr marL="0" indent="0" algn="ctr" defTabSz="914400">
              <a:buFont typeface="Arial"/>
              <a:buNone/>
            </a:pPr>
            <a:r>
              <a:rPr lang="en-US" sz="1800" dirty="0" smtClean="0">
                <a:solidFill>
                  <a:srgbClr val="000000"/>
                </a:solidFill>
              </a:rPr>
              <a:t>Access the InterConnect 2015 Conference CONNECT Attendee Portal to complete your session surveys from your smartphone, </a:t>
            </a:r>
          </a:p>
          <a:p>
            <a:pPr marL="0" indent="0" algn="ctr" defTabSz="914400">
              <a:buFont typeface="Arial"/>
              <a:buNone/>
            </a:pPr>
            <a:r>
              <a:rPr lang="en-US" sz="1800" dirty="0" smtClean="0">
                <a:solidFill>
                  <a:srgbClr val="000000"/>
                </a:solidFill>
              </a:rPr>
              <a:t>laptop or conference kiosk.</a:t>
            </a:r>
          </a:p>
          <a:p>
            <a:endParaRPr lang="en-US" dirty="0"/>
          </a:p>
        </p:txBody>
      </p:sp>
    </p:spTree>
    <p:extLst>
      <p:ext uri="{BB962C8B-B14F-4D97-AF65-F5344CB8AC3E}">
        <p14:creationId xmlns:p14="http://schemas.microsoft.com/office/powerpoint/2010/main" val="4914221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77500" lnSpcReduction="20000"/>
          </a:bodyPr>
          <a:lstStyle/>
          <a:p>
            <a:r>
              <a:rPr lang="en-US" sz="2800" dirty="0"/>
              <a:t>Introduction </a:t>
            </a:r>
          </a:p>
          <a:p>
            <a:pPr lvl="1"/>
            <a:r>
              <a:rPr lang="en-US" sz="2400" dirty="0"/>
              <a:t>Why we are here</a:t>
            </a:r>
          </a:p>
          <a:p>
            <a:pPr lvl="1"/>
            <a:r>
              <a:rPr lang="en-US" sz="2400" dirty="0"/>
              <a:t>Types of Cloud Storage</a:t>
            </a:r>
          </a:p>
          <a:p>
            <a:pPr lvl="1"/>
            <a:r>
              <a:rPr lang="en-US" sz="2400" dirty="0"/>
              <a:t>How they fit</a:t>
            </a:r>
          </a:p>
          <a:p>
            <a:pPr lvl="1"/>
            <a:r>
              <a:rPr lang="en-US" sz="2400" dirty="0"/>
              <a:t>SoftLayer Storage Services </a:t>
            </a:r>
            <a:r>
              <a:rPr lang="en-US" sz="2400" dirty="0" smtClean="0"/>
              <a:t>At-a-Glance</a:t>
            </a:r>
          </a:p>
          <a:p>
            <a:pPr lvl="1"/>
            <a:r>
              <a:rPr lang="en-US" sz="2400" dirty="0" smtClean="0"/>
              <a:t>Why SoftLayer</a:t>
            </a:r>
            <a:endParaRPr lang="en-US" sz="2400" dirty="0"/>
          </a:p>
          <a:p>
            <a:r>
              <a:rPr lang="en-US" sz="2800" dirty="0">
                <a:solidFill>
                  <a:schemeClr val="bg1">
                    <a:lumMod val="75000"/>
                  </a:schemeClr>
                </a:solidFill>
              </a:rPr>
              <a:t>Storage Services</a:t>
            </a:r>
          </a:p>
          <a:p>
            <a:pPr lvl="1"/>
            <a:r>
              <a:rPr lang="en-US" sz="2400" dirty="0">
                <a:solidFill>
                  <a:schemeClr val="bg1">
                    <a:lumMod val="75000"/>
                  </a:schemeClr>
                </a:solidFill>
              </a:rPr>
              <a:t>Block and File</a:t>
            </a:r>
          </a:p>
          <a:p>
            <a:pPr lvl="2"/>
            <a:r>
              <a:rPr lang="en-US" sz="2200" dirty="0" smtClean="0">
                <a:solidFill>
                  <a:schemeClr val="bg1">
                    <a:lumMod val="75000"/>
                  </a:schemeClr>
                </a:solidFill>
              </a:rPr>
              <a:t>Endurance</a:t>
            </a:r>
            <a:endParaRPr lang="en-US" sz="2200" dirty="0">
              <a:solidFill>
                <a:schemeClr val="bg1">
                  <a:lumMod val="75000"/>
                </a:schemeClr>
              </a:solidFill>
            </a:endParaRPr>
          </a:p>
          <a:p>
            <a:pPr lvl="2"/>
            <a:r>
              <a:rPr lang="en-US" sz="2200" dirty="0" smtClean="0">
                <a:solidFill>
                  <a:schemeClr val="bg1">
                    <a:lumMod val="75000"/>
                  </a:schemeClr>
                </a:solidFill>
              </a:rPr>
              <a:t>Performance</a:t>
            </a:r>
            <a:endParaRPr lang="en-US" sz="2200" dirty="0">
              <a:solidFill>
                <a:schemeClr val="bg1">
                  <a:lumMod val="75000"/>
                </a:schemeClr>
              </a:solidFill>
            </a:endParaRPr>
          </a:p>
          <a:p>
            <a:pPr lvl="2"/>
            <a:r>
              <a:rPr lang="en-US" sz="2000" dirty="0">
                <a:solidFill>
                  <a:schemeClr val="bg1">
                    <a:lumMod val="75000"/>
                  </a:schemeClr>
                </a:solidFill>
              </a:rPr>
              <a:t>Mass Storage Servers</a:t>
            </a:r>
            <a:endParaRPr lang="en-US" sz="2200" dirty="0">
              <a:solidFill>
                <a:schemeClr val="bg1">
                  <a:lumMod val="75000"/>
                </a:schemeClr>
              </a:solidFill>
            </a:endParaRPr>
          </a:p>
          <a:p>
            <a:pPr lvl="2"/>
            <a:r>
              <a:rPr lang="en-US" sz="2000" dirty="0">
                <a:solidFill>
                  <a:schemeClr val="bg1">
                    <a:lumMod val="75000"/>
                  </a:schemeClr>
                </a:solidFill>
              </a:rPr>
              <a:t>Backup</a:t>
            </a:r>
          </a:p>
          <a:p>
            <a:pPr lvl="1"/>
            <a:r>
              <a:rPr lang="en-US" sz="2400" dirty="0">
                <a:solidFill>
                  <a:schemeClr val="bg1">
                    <a:lumMod val="75000"/>
                  </a:schemeClr>
                </a:solidFill>
              </a:rPr>
              <a:t>Object Storage and Delivery</a:t>
            </a:r>
          </a:p>
          <a:p>
            <a:pPr lvl="2"/>
            <a:r>
              <a:rPr lang="en-US" sz="2200" dirty="0">
                <a:solidFill>
                  <a:schemeClr val="bg1">
                    <a:lumMod val="75000"/>
                  </a:schemeClr>
                </a:solidFill>
              </a:rPr>
              <a:t>Object Storage</a:t>
            </a:r>
          </a:p>
          <a:p>
            <a:pPr lvl="2"/>
            <a:r>
              <a:rPr lang="en-US" sz="2200" dirty="0">
                <a:solidFill>
                  <a:schemeClr val="bg1">
                    <a:lumMod val="75000"/>
                  </a:schemeClr>
                </a:solidFill>
              </a:rPr>
              <a:t>CDN</a:t>
            </a:r>
          </a:p>
          <a:p>
            <a:pPr lvl="1"/>
            <a:r>
              <a:rPr lang="en-US" sz="2400" dirty="0">
                <a:solidFill>
                  <a:schemeClr val="bg1">
                    <a:lumMod val="75000"/>
                  </a:schemeClr>
                </a:solidFill>
              </a:rPr>
              <a:t>Data Ingest</a:t>
            </a:r>
          </a:p>
          <a:p>
            <a:pPr lvl="2"/>
            <a:r>
              <a:rPr lang="en-US" sz="2200" dirty="0">
                <a:solidFill>
                  <a:schemeClr val="bg1">
                    <a:lumMod val="75000"/>
                  </a:schemeClr>
                </a:solidFill>
              </a:rPr>
              <a:t>Data Transfer Service</a:t>
            </a:r>
          </a:p>
          <a:p>
            <a:pPr lvl="2"/>
            <a:r>
              <a:rPr lang="en-US" sz="2200" dirty="0" err="1">
                <a:solidFill>
                  <a:schemeClr val="bg1">
                    <a:lumMod val="75000"/>
                  </a:schemeClr>
                </a:solidFill>
              </a:rPr>
              <a:t>Aspera</a:t>
            </a:r>
            <a:endParaRPr lang="en-US" sz="2200" dirty="0">
              <a:solidFill>
                <a:schemeClr val="bg1">
                  <a:lumMod val="75000"/>
                </a:schemeClr>
              </a:solidFill>
            </a:endParaRPr>
          </a:p>
        </p:txBody>
      </p:sp>
      <p:sp>
        <p:nvSpPr>
          <p:cNvPr id="4" name="Slide Number Placeholder 3"/>
          <p:cNvSpPr>
            <a:spLocks noGrp="1"/>
          </p:cNvSpPr>
          <p:nvPr>
            <p:ph type="sldNum" sz="quarter" idx="10"/>
          </p:nvPr>
        </p:nvSpPr>
        <p:spPr/>
        <p:txBody>
          <a:bodyPr/>
          <a:lstStyle/>
          <a:p>
            <a:fld id="{9B6B7A19-9BD6-654B-9E7A-5FCB6FF99B9F}" type="slidenum">
              <a:rPr lang="en-US" smtClean="0"/>
              <a:pPr/>
              <a:t>2</a:t>
            </a:fld>
            <a:endParaRPr lang="en-US" dirty="0"/>
          </a:p>
        </p:txBody>
      </p:sp>
    </p:spTree>
    <p:extLst>
      <p:ext uri="{BB962C8B-B14F-4D97-AF65-F5344CB8AC3E}">
        <p14:creationId xmlns:p14="http://schemas.microsoft.com/office/powerpoint/2010/main" val="14177563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Why are we here? </a:t>
            </a:r>
            <a:r>
              <a:rPr lang="en-US" dirty="0" smtClean="0">
                <a:sym typeface="Effra Medium" charset="0"/>
              </a:rPr>
              <a:t>Data growth </a:t>
            </a:r>
            <a:r>
              <a:rPr lang="en-US" dirty="0">
                <a:sym typeface="Effra Medium" charset="0"/>
              </a:rPr>
              <a:t>is exploding!</a:t>
            </a:r>
            <a:endParaRPr lang="en-US" dirty="0"/>
          </a:p>
        </p:txBody>
      </p:sp>
      <p:sp>
        <p:nvSpPr>
          <p:cNvPr id="5" name="Slide Number Placeholder 4"/>
          <p:cNvSpPr>
            <a:spLocks noGrp="1"/>
          </p:cNvSpPr>
          <p:nvPr>
            <p:ph type="sldNum" sz="quarter" idx="10"/>
          </p:nvPr>
        </p:nvSpPr>
        <p:spPr/>
        <p:txBody>
          <a:bodyPr/>
          <a:lstStyle/>
          <a:p>
            <a:pPr>
              <a:defRPr/>
            </a:pPr>
            <a:fld id="{816F06FC-DA7A-4030-8E66-141AD94BA5D6}" type="slidenum">
              <a:rPr lang="en-US" smtClean="0"/>
              <a:pPr>
                <a:defRPr/>
              </a:pPr>
              <a:t>3</a:t>
            </a:fld>
            <a:endParaRPr lang="en-US"/>
          </a:p>
        </p:txBody>
      </p:sp>
      <p:pic>
        <p:nvPicPr>
          <p:cNvPr id="8" name="Content Placeholder 7"/>
          <p:cNvPicPr>
            <a:picLocks noGrp="1" noChangeAspect="1"/>
          </p:cNvPicPr>
          <p:nvPr>
            <p:ph idx="4294967295"/>
          </p:nvPr>
        </p:nvPicPr>
        <p:blipFill>
          <a:blip r:embed="rId3"/>
          <a:stretch>
            <a:fillRect/>
          </a:stretch>
        </p:blipFill>
        <p:spPr>
          <a:xfrm>
            <a:off x="638175" y="1257300"/>
            <a:ext cx="8505825" cy="4845050"/>
          </a:xfrm>
          <a:prstGeom prst="rect">
            <a:avLst/>
          </a:prstGeom>
        </p:spPr>
      </p:pic>
      <p:sp>
        <p:nvSpPr>
          <p:cNvPr id="9" name="TextBox 8"/>
          <p:cNvSpPr txBox="1"/>
          <p:nvPr/>
        </p:nvSpPr>
        <p:spPr>
          <a:xfrm>
            <a:off x="6149334" y="5886429"/>
            <a:ext cx="2454518" cy="215444"/>
          </a:xfrm>
          <a:prstGeom prst="rect">
            <a:avLst/>
          </a:prstGeom>
          <a:noFill/>
        </p:spPr>
        <p:txBody>
          <a:bodyPr wrap="none" rtlCol="0">
            <a:spAutoFit/>
          </a:bodyPr>
          <a:lstStyle/>
          <a:p>
            <a:r>
              <a:rPr lang="en-US" sz="800" dirty="0" smtClean="0"/>
              <a:t>Source: </a:t>
            </a:r>
            <a:r>
              <a:rPr lang="fr-FR" sz="800" dirty="0" smtClean="0">
                <a:hlinkClick r:id="rId4"/>
              </a:rPr>
              <a:t>Internet Trends 2014 – Code </a:t>
            </a:r>
            <a:r>
              <a:rPr lang="fr-FR" sz="800" dirty="0" err="1" smtClean="0">
                <a:hlinkClick r:id="rId4"/>
              </a:rPr>
              <a:t>Conference</a:t>
            </a:r>
            <a:endParaRPr lang="en-US" sz="800" dirty="0"/>
          </a:p>
        </p:txBody>
      </p:sp>
    </p:spTree>
    <p:extLst>
      <p:ext uri="{BB962C8B-B14F-4D97-AF65-F5344CB8AC3E}">
        <p14:creationId xmlns:p14="http://schemas.microsoft.com/office/powerpoint/2010/main" val="12818324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35450" y="360740"/>
            <a:ext cx="7648617" cy="623986"/>
          </a:xfrm>
        </p:spPr>
        <p:txBody>
          <a:bodyPr/>
          <a:lstStyle/>
          <a:p>
            <a:r>
              <a:rPr lang="en-US" dirty="0" smtClean="0"/>
              <a:t>Types of Cloud Storage</a:t>
            </a:r>
            <a:endParaRPr lang="en-US" dirty="0"/>
          </a:p>
        </p:txBody>
      </p:sp>
      <p:sp>
        <p:nvSpPr>
          <p:cNvPr id="5" name="Slide Number Placeholder 4"/>
          <p:cNvSpPr>
            <a:spLocks noGrp="1"/>
          </p:cNvSpPr>
          <p:nvPr>
            <p:ph type="sldNum" sz="quarter" idx="10"/>
          </p:nvPr>
        </p:nvSpPr>
        <p:spPr/>
        <p:txBody>
          <a:bodyPr/>
          <a:lstStyle/>
          <a:p>
            <a:pPr>
              <a:defRPr/>
            </a:pPr>
            <a:fld id="{816F06FC-DA7A-4030-8E66-141AD94BA5D6}" type="slidenum">
              <a:rPr lang="en-US" smtClean="0"/>
              <a:pPr>
                <a:defRPr/>
              </a:pPr>
              <a:t>4</a:t>
            </a:fld>
            <a:endParaRPr lang="en-US"/>
          </a:p>
        </p:txBody>
      </p:sp>
      <p:sp>
        <p:nvSpPr>
          <p:cNvPr id="3" name="Content Placeholder 2"/>
          <p:cNvSpPr>
            <a:spLocks noGrp="1"/>
          </p:cNvSpPr>
          <p:nvPr>
            <p:ph idx="1"/>
          </p:nvPr>
        </p:nvSpPr>
        <p:spPr>
          <a:xfrm>
            <a:off x="335450" y="1054384"/>
            <a:ext cx="7567876" cy="5250787"/>
          </a:xfrm>
        </p:spPr>
        <p:txBody>
          <a:bodyPr>
            <a:normAutofit fontScale="55000" lnSpcReduction="20000"/>
          </a:bodyPr>
          <a:lstStyle/>
          <a:p>
            <a:pPr marL="0" indent="0">
              <a:buNone/>
            </a:pPr>
            <a:r>
              <a:rPr lang="en-US" b="1" dirty="0" smtClean="0"/>
              <a:t>Ephemeral Block Storage</a:t>
            </a:r>
          </a:p>
          <a:p>
            <a:pPr marL="0" indent="0">
              <a:buNone/>
            </a:pPr>
            <a:r>
              <a:rPr lang="en-US" dirty="0"/>
              <a:t>	</a:t>
            </a:r>
            <a:r>
              <a:rPr lang="en-US" dirty="0" smtClean="0"/>
              <a:t>Block volume with lifecycle tied to compute instance.</a:t>
            </a:r>
          </a:p>
          <a:p>
            <a:pPr marL="0" indent="0">
              <a:buNone/>
            </a:pPr>
            <a:r>
              <a:rPr lang="en-US" dirty="0"/>
              <a:t>	</a:t>
            </a:r>
            <a:endParaRPr lang="en-US" dirty="0" smtClean="0"/>
          </a:p>
          <a:p>
            <a:pPr marL="0" indent="0">
              <a:buNone/>
            </a:pPr>
            <a:r>
              <a:rPr lang="en-US" dirty="0" smtClean="0"/>
              <a:t>	</a:t>
            </a:r>
            <a:r>
              <a:rPr lang="en-US" u="sng" dirty="0" smtClean="0"/>
              <a:t>Latency</a:t>
            </a:r>
            <a:r>
              <a:rPr lang="en-US" dirty="0"/>
              <a:t>	</a:t>
            </a:r>
            <a:r>
              <a:rPr lang="en-US" dirty="0" smtClean="0"/>
              <a:t>&lt; </a:t>
            </a:r>
            <a:r>
              <a:rPr lang="en-US" dirty="0"/>
              <a:t>10 </a:t>
            </a:r>
            <a:r>
              <a:rPr lang="en-US" dirty="0" err="1"/>
              <a:t>ms</a:t>
            </a:r>
            <a:r>
              <a:rPr lang="en-US" dirty="0"/>
              <a:t> </a:t>
            </a:r>
            <a:r>
              <a:rPr lang="en-US" dirty="0" smtClean="0"/>
              <a:t>				</a:t>
            </a:r>
            <a:r>
              <a:rPr lang="en-US" u="sng" dirty="0" smtClean="0"/>
              <a:t>Access</a:t>
            </a:r>
            <a:r>
              <a:rPr lang="en-US" dirty="0"/>
              <a:t> </a:t>
            </a:r>
            <a:r>
              <a:rPr lang="en-US" dirty="0" smtClean="0"/>
              <a:t>    blocks via “local” disk</a:t>
            </a:r>
            <a:endParaRPr lang="en-US" dirty="0"/>
          </a:p>
          <a:p>
            <a:pPr marL="0" indent="0">
              <a:buNone/>
            </a:pPr>
            <a:r>
              <a:rPr lang="en-US" dirty="0" smtClean="0"/>
              <a:t>	</a:t>
            </a:r>
            <a:r>
              <a:rPr lang="en-US" u="sng" dirty="0" smtClean="0"/>
              <a:t>Examples</a:t>
            </a:r>
            <a:r>
              <a:rPr lang="en-US" dirty="0" smtClean="0"/>
              <a:t> 	local disk in SoftLayer Bare-Metal, Amazon Instance Store</a:t>
            </a:r>
          </a:p>
          <a:p>
            <a:pPr marL="847725" lvl="1" indent="0">
              <a:buNone/>
            </a:pPr>
            <a:r>
              <a:rPr lang="en-US" sz="1900" dirty="0" smtClean="0"/>
              <a:t> </a:t>
            </a:r>
          </a:p>
          <a:p>
            <a:pPr marL="0" indent="0">
              <a:buNone/>
            </a:pPr>
            <a:r>
              <a:rPr lang="en-US" b="1" dirty="0" smtClean="0"/>
              <a:t>Persistent Block Storage</a:t>
            </a:r>
          </a:p>
          <a:p>
            <a:pPr marL="0" indent="0">
              <a:buNone/>
            </a:pPr>
            <a:r>
              <a:rPr lang="en-US" dirty="0"/>
              <a:t>	</a:t>
            </a:r>
            <a:r>
              <a:rPr lang="en-US" dirty="0" smtClean="0"/>
              <a:t>Block volume with independent lifecycle that can be moved between compute instances.</a:t>
            </a:r>
          </a:p>
          <a:p>
            <a:pPr marL="0" indent="0">
              <a:buNone/>
            </a:pPr>
            <a:endParaRPr lang="en-US" dirty="0" smtClean="0"/>
          </a:p>
          <a:p>
            <a:pPr marL="0" indent="0">
              <a:buNone/>
            </a:pPr>
            <a:r>
              <a:rPr lang="en-US" dirty="0"/>
              <a:t>	</a:t>
            </a:r>
            <a:r>
              <a:rPr lang="en-US" u="sng" dirty="0" smtClean="0"/>
              <a:t>Latency</a:t>
            </a:r>
            <a:r>
              <a:rPr lang="en-US" dirty="0"/>
              <a:t>	</a:t>
            </a:r>
            <a:r>
              <a:rPr lang="en-US" dirty="0" smtClean="0"/>
              <a:t>&lt; </a:t>
            </a:r>
            <a:r>
              <a:rPr lang="en-US" dirty="0"/>
              <a:t>10 </a:t>
            </a:r>
            <a:r>
              <a:rPr lang="en-US" dirty="0" err="1" smtClean="0"/>
              <a:t>ms</a:t>
            </a:r>
            <a:r>
              <a:rPr lang="en-US" dirty="0" smtClean="0"/>
              <a:t>				</a:t>
            </a:r>
            <a:r>
              <a:rPr lang="en-US" u="sng" dirty="0" smtClean="0"/>
              <a:t>Access</a:t>
            </a:r>
            <a:r>
              <a:rPr lang="en-US" dirty="0" smtClean="0"/>
              <a:t>     blocks through hypervisor or via iSCSI</a:t>
            </a:r>
            <a:endParaRPr lang="en-US" dirty="0"/>
          </a:p>
          <a:p>
            <a:pPr marL="0" indent="0">
              <a:buNone/>
            </a:pPr>
            <a:r>
              <a:rPr lang="en-US" dirty="0" smtClean="0"/>
              <a:t>	</a:t>
            </a:r>
            <a:r>
              <a:rPr lang="en-US" u="sng" dirty="0" smtClean="0"/>
              <a:t>Examples</a:t>
            </a:r>
            <a:r>
              <a:rPr lang="en-US" dirty="0" smtClean="0"/>
              <a:t>	SoftLayer Block Storage, Amazon EBS, Google Persistent Disk,  Azure Page Blobs</a:t>
            </a:r>
          </a:p>
          <a:p>
            <a:pPr marL="0" indent="0">
              <a:buNone/>
            </a:pPr>
            <a:endParaRPr lang="en-US" sz="1900" dirty="0"/>
          </a:p>
          <a:p>
            <a:pPr marL="0" indent="0">
              <a:buNone/>
            </a:pPr>
            <a:r>
              <a:rPr lang="en-US" b="1" dirty="0" smtClean="0"/>
              <a:t>File Storage</a:t>
            </a:r>
          </a:p>
          <a:p>
            <a:pPr marL="0" indent="0">
              <a:buNone/>
            </a:pPr>
            <a:r>
              <a:rPr lang="en-US" dirty="0"/>
              <a:t>	</a:t>
            </a:r>
            <a:r>
              <a:rPr lang="en-US" dirty="0" smtClean="0"/>
              <a:t>Mountable file share.</a:t>
            </a:r>
          </a:p>
          <a:p>
            <a:pPr marL="0" indent="0">
              <a:buNone/>
            </a:pPr>
            <a:endParaRPr lang="en-US" dirty="0" smtClean="0"/>
          </a:p>
          <a:p>
            <a:pPr marL="0" indent="0">
              <a:buNone/>
            </a:pPr>
            <a:r>
              <a:rPr lang="en-US" dirty="0"/>
              <a:t>	</a:t>
            </a:r>
            <a:r>
              <a:rPr lang="en-US" u="sng" dirty="0" smtClean="0"/>
              <a:t>Latency</a:t>
            </a:r>
            <a:r>
              <a:rPr lang="en-US" dirty="0"/>
              <a:t>	</a:t>
            </a:r>
            <a:r>
              <a:rPr lang="en-US" dirty="0" smtClean="0"/>
              <a:t>&lt; </a:t>
            </a:r>
            <a:r>
              <a:rPr lang="en-US" dirty="0"/>
              <a:t>10 </a:t>
            </a:r>
            <a:r>
              <a:rPr lang="en-US" dirty="0" err="1" smtClean="0"/>
              <a:t>ms</a:t>
            </a:r>
            <a:r>
              <a:rPr lang="en-US" dirty="0" smtClean="0"/>
              <a:t>				</a:t>
            </a:r>
            <a:r>
              <a:rPr lang="en-US" u="sng" dirty="0" smtClean="0"/>
              <a:t>Access</a:t>
            </a:r>
            <a:r>
              <a:rPr lang="en-US" dirty="0" smtClean="0"/>
              <a:t>     files via NFS, CIFS, SMB</a:t>
            </a:r>
            <a:endParaRPr lang="en-US" dirty="0"/>
          </a:p>
          <a:p>
            <a:pPr marL="0" indent="0">
              <a:buNone/>
            </a:pPr>
            <a:r>
              <a:rPr lang="en-US" dirty="0"/>
              <a:t>	</a:t>
            </a:r>
            <a:r>
              <a:rPr lang="en-US" u="sng" dirty="0" smtClean="0"/>
              <a:t>Examples</a:t>
            </a:r>
            <a:r>
              <a:rPr lang="en-US" dirty="0"/>
              <a:t>	SoftLayer </a:t>
            </a:r>
            <a:r>
              <a:rPr lang="en-US" dirty="0" smtClean="0"/>
              <a:t>File Storage, Azure File Share</a:t>
            </a:r>
            <a:endParaRPr lang="en-US" dirty="0"/>
          </a:p>
          <a:p>
            <a:pPr marL="0" indent="0">
              <a:buNone/>
            </a:pPr>
            <a:endParaRPr lang="en-US" sz="1900" dirty="0"/>
          </a:p>
          <a:p>
            <a:pPr marL="0" indent="0">
              <a:buNone/>
            </a:pPr>
            <a:r>
              <a:rPr lang="en-US" b="1" dirty="0" smtClean="0"/>
              <a:t>Object Storage</a:t>
            </a:r>
          </a:p>
          <a:p>
            <a:pPr marL="0" indent="0">
              <a:buNone/>
            </a:pPr>
            <a:r>
              <a:rPr lang="en-US" dirty="0"/>
              <a:t>	</a:t>
            </a:r>
            <a:r>
              <a:rPr lang="en-US" dirty="0" smtClean="0"/>
              <a:t>HTTP-based PUT/GET store</a:t>
            </a:r>
          </a:p>
          <a:p>
            <a:pPr marL="0" indent="0">
              <a:buNone/>
            </a:pPr>
            <a:endParaRPr lang="en-US" dirty="0" smtClean="0"/>
          </a:p>
          <a:p>
            <a:pPr marL="0" indent="0">
              <a:buNone/>
            </a:pPr>
            <a:r>
              <a:rPr lang="en-US" dirty="0"/>
              <a:t>	</a:t>
            </a:r>
            <a:r>
              <a:rPr lang="en-US" u="sng" dirty="0" smtClean="0"/>
              <a:t>Latency</a:t>
            </a:r>
            <a:r>
              <a:rPr lang="en-US" dirty="0"/>
              <a:t>	</a:t>
            </a:r>
            <a:r>
              <a:rPr lang="en-US" dirty="0" smtClean="0"/>
              <a:t>&lt; </a:t>
            </a:r>
            <a:r>
              <a:rPr lang="en-US" dirty="0"/>
              <a:t>100 </a:t>
            </a:r>
            <a:r>
              <a:rPr lang="en-US" dirty="0" err="1" smtClean="0"/>
              <a:t>ms</a:t>
            </a:r>
            <a:r>
              <a:rPr lang="en-US" dirty="0" smtClean="0"/>
              <a:t>				</a:t>
            </a:r>
            <a:r>
              <a:rPr lang="en-US" u="sng" dirty="0" smtClean="0"/>
              <a:t>Access</a:t>
            </a:r>
            <a:r>
              <a:rPr lang="en-US" dirty="0" smtClean="0"/>
              <a:t>     objects via HTTP</a:t>
            </a:r>
            <a:endParaRPr lang="en-US" dirty="0"/>
          </a:p>
          <a:p>
            <a:pPr marL="0" indent="0">
              <a:buNone/>
            </a:pPr>
            <a:r>
              <a:rPr lang="en-US" dirty="0"/>
              <a:t>	</a:t>
            </a:r>
            <a:r>
              <a:rPr lang="en-US" u="sng" dirty="0" smtClean="0"/>
              <a:t>Examples</a:t>
            </a:r>
            <a:r>
              <a:rPr lang="en-US" dirty="0"/>
              <a:t>	</a:t>
            </a:r>
            <a:r>
              <a:rPr lang="en-US" dirty="0" smtClean="0"/>
              <a:t>SoftLayer Object Storage, Amazon S3, Google Cloud Storage, Azure Blob Storage</a:t>
            </a:r>
            <a:endParaRPr lang="en-US" dirty="0"/>
          </a:p>
          <a:p>
            <a:pPr marL="0" indent="0">
              <a:buNone/>
            </a:pPr>
            <a:endParaRPr lang="en-US" sz="1900" dirty="0"/>
          </a:p>
          <a:p>
            <a:pPr marL="0" indent="0">
              <a:buNone/>
            </a:pPr>
            <a:r>
              <a:rPr lang="en-US" b="1" dirty="0"/>
              <a:t>Archive </a:t>
            </a:r>
            <a:r>
              <a:rPr lang="en-US" b="1" dirty="0" smtClean="0"/>
              <a:t>Storage</a:t>
            </a:r>
          </a:p>
          <a:p>
            <a:pPr marL="0" indent="0">
              <a:buNone/>
            </a:pPr>
            <a:r>
              <a:rPr lang="en-US" dirty="0"/>
              <a:t>	</a:t>
            </a:r>
            <a:r>
              <a:rPr lang="en-US" dirty="0" smtClean="0"/>
              <a:t>Long-term storage for infrequently accessed data.</a:t>
            </a:r>
          </a:p>
          <a:p>
            <a:pPr marL="0" indent="0">
              <a:buNone/>
            </a:pPr>
            <a:endParaRPr lang="en-US" dirty="0" smtClean="0"/>
          </a:p>
          <a:p>
            <a:pPr marL="0" indent="0">
              <a:buNone/>
            </a:pPr>
            <a:r>
              <a:rPr lang="en-US" dirty="0"/>
              <a:t>	</a:t>
            </a:r>
            <a:r>
              <a:rPr lang="en-US" u="sng" dirty="0" smtClean="0"/>
              <a:t>Latency</a:t>
            </a:r>
            <a:r>
              <a:rPr lang="en-US" dirty="0"/>
              <a:t>	</a:t>
            </a:r>
            <a:r>
              <a:rPr lang="en-US" dirty="0" smtClean="0"/>
              <a:t>minutes </a:t>
            </a:r>
            <a:r>
              <a:rPr lang="en-US" dirty="0"/>
              <a:t>or </a:t>
            </a:r>
            <a:r>
              <a:rPr lang="en-US" dirty="0" smtClean="0"/>
              <a:t>hours			</a:t>
            </a:r>
            <a:r>
              <a:rPr lang="en-US" u="sng" dirty="0" smtClean="0"/>
              <a:t>Access</a:t>
            </a:r>
            <a:r>
              <a:rPr lang="en-US" dirty="0" smtClean="0"/>
              <a:t>     collections of objects via HTTP</a:t>
            </a:r>
            <a:endParaRPr lang="en-US" dirty="0"/>
          </a:p>
          <a:p>
            <a:pPr marL="0" indent="0">
              <a:buNone/>
            </a:pPr>
            <a:r>
              <a:rPr lang="en-US" dirty="0"/>
              <a:t>	</a:t>
            </a:r>
            <a:r>
              <a:rPr lang="en-US" u="sng" dirty="0" smtClean="0"/>
              <a:t>Examples</a:t>
            </a:r>
            <a:r>
              <a:rPr lang="en-US" dirty="0"/>
              <a:t>	</a:t>
            </a:r>
            <a:r>
              <a:rPr lang="en-US" dirty="0" smtClean="0"/>
              <a:t>Amazon Glacier, Google Durable Reduced Availability</a:t>
            </a:r>
            <a:endParaRPr lang="en-US" dirty="0"/>
          </a:p>
          <a:p>
            <a:pPr marL="0" indent="0">
              <a:buNone/>
            </a:pPr>
            <a:endParaRPr lang="en-US" sz="1900" dirty="0"/>
          </a:p>
        </p:txBody>
      </p:sp>
    </p:spTree>
    <p:extLst>
      <p:ext uri="{BB962C8B-B14F-4D97-AF65-F5344CB8AC3E}">
        <p14:creationId xmlns:p14="http://schemas.microsoft.com/office/powerpoint/2010/main" val="39911363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11"/>
          <p:cNvSpPr>
            <a:spLocks/>
          </p:cNvSpPr>
          <p:nvPr/>
        </p:nvSpPr>
        <p:spPr bwMode="auto">
          <a:xfrm>
            <a:off x="431974" y="379512"/>
            <a:ext cx="8426276" cy="638473"/>
          </a:xfrm>
          <a:custGeom>
            <a:avLst/>
            <a:gdLst>
              <a:gd name="T0" fmla="*/ 2782094 w 21600"/>
              <a:gd name="T1" fmla="*/ 317500 h 21600"/>
              <a:gd name="T2" fmla="*/ 2782094 w 21600"/>
              <a:gd name="T3" fmla="*/ 317500 h 21600"/>
              <a:gd name="T4" fmla="*/ 2782094 w 21600"/>
              <a:gd name="T5" fmla="*/ 317500 h 21600"/>
              <a:gd name="T6" fmla="*/ 2782094 w 21600"/>
              <a:gd name="T7" fmla="*/ 3175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close/>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0"/>
                <a:headEnd/>
                <a:tailEnd/>
              </a14:hiddenLine>
            </a:ext>
          </a:extLst>
        </p:spPr>
        <p:txBody>
          <a:bodyPr lIns="0" tIns="0" rIns="0" bIns="0"/>
          <a:lstStyle/>
          <a:p>
            <a:pPr defTabSz="321457">
              <a:lnSpc>
                <a:spcPct val="80000"/>
              </a:lnSpc>
            </a:pPr>
            <a:endParaRPr lang="en-US" sz="4000" dirty="0"/>
          </a:p>
        </p:txBody>
      </p:sp>
      <p:sp>
        <p:nvSpPr>
          <p:cNvPr id="2" name="Title 1"/>
          <p:cNvSpPr>
            <a:spLocks noGrp="1"/>
          </p:cNvSpPr>
          <p:nvPr>
            <p:ph type="title"/>
          </p:nvPr>
        </p:nvSpPr>
        <p:spPr/>
        <p:txBody>
          <a:bodyPr>
            <a:normAutofit/>
          </a:bodyPr>
          <a:lstStyle/>
          <a:p>
            <a:r>
              <a:rPr lang="en-US" dirty="0" smtClean="0">
                <a:sym typeface="Effra Medium" charset="0"/>
              </a:rPr>
              <a:t>Where do they fit?</a:t>
            </a:r>
            <a:endParaRPr lang="en-US" dirty="0"/>
          </a:p>
        </p:txBody>
      </p:sp>
      <p:pic>
        <p:nvPicPr>
          <p:cNvPr id="6" name="Picture 5" descr="NEW chart-0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17474"/>
            <a:ext cx="9144000" cy="4557656"/>
          </a:xfrm>
          <a:prstGeom prst="rect">
            <a:avLst/>
          </a:prstGeom>
        </p:spPr>
      </p:pic>
    </p:spTree>
    <p:extLst>
      <p:ext uri="{BB962C8B-B14F-4D97-AF65-F5344CB8AC3E}">
        <p14:creationId xmlns:p14="http://schemas.microsoft.com/office/powerpoint/2010/main" val="2330275186"/>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SoftLayer Storage Services At-a-Glance</a:t>
            </a:r>
            <a:endParaRPr lang="en-US" dirty="0"/>
          </a:p>
        </p:txBody>
      </p:sp>
      <p:sp>
        <p:nvSpPr>
          <p:cNvPr id="5" name="Slide Number Placeholder 4"/>
          <p:cNvSpPr>
            <a:spLocks noGrp="1"/>
          </p:cNvSpPr>
          <p:nvPr>
            <p:ph type="sldNum" sz="quarter" idx="10"/>
          </p:nvPr>
        </p:nvSpPr>
        <p:spPr/>
        <p:txBody>
          <a:bodyPr/>
          <a:lstStyle/>
          <a:p>
            <a:pPr>
              <a:defRPr/>
            </a:pPr>
            <a:fld id="{816F06FC-DA7A-4030-8E66-141AD94BA5D6}" type="slidenum">
              <a:rPr lang="en-US" smtClean="0"/>
              <a:pPr>
                <a:defRPr/>
              </a:pPr>
              <a:t>6</a:t>
            </a:fld>
            <a:endParaRPr lang="en-US"/>
          </a:p>
        </p:txBody>
      </p:sp>
      <p:sp>
        <p:nvSpPr>
          <p:cNvPr id="2" name="Content Placeholder 1"/>
          <p:cNvSpPr>
            <a:spLocks noGrp="1"/>
          </p:cNvSpPr>
          <p:nvPr>
            <p:ph idx="1"/>
          </p:nvPr>
        </p:nvSpPr>
        <p:spPr>
          <a:xfrm>
            <a:off x="335449" y="1054384"/>
            <a:ext cx="7970351" cy="5232116"/>
          </a:xfrm>
        </p:spPr>
        <p:txBody>
          <a:bodyPr>
            <a:normAutofit/>
          </a:bodyPr>
          <a:lstStyle/>
          <a:p>
            <a:pPr marL="233363" indent="-233363">
              <a:spcBef>
                <a:spcPts val="0"/>
              </a:spcBef>
              <a:spcAft>
                <a:spcPts val="1000"/>
              </a:spcAft>
            </a:pPr>
            <a:r>
              <a:rPr lang="en-US" sz="1600" b="1" dirty="0" smtClean="0"/>
              <a:t>Block and File Services</a:t>
            </a:r>
          </a:p>
          <a:p>
            <a:pPr marL="1003300" lvl="1" indent="-233363">
              <a:spcBef>
                <a:spcPts val="0"/>
              </a:spcBef>
              <a:spcAft>
                <a:spcPts val="1000"/>
              </a:spcAft>
            </a:pPr>
            <a:r>
              <a:rPr lang="en-US" sz="1400" b="1" smtClean="0"/>
              <a:t>Endurance</a:t>
            </a:r>
            <a:r>
              <a:rPr lang="en-US" sz="1400" smtClean="0"/>
              <a:t>:</a:t>
            </a:r>
            <a:r>
              <a:rPr lang="en-US" sz="1400" b="1" smtClean="0"/>
              <a:t> </a:t>
            </a:r>
            <a:r>
              <a:rPr lang="en-US" sz="1400" dirty="0" smtClean="0"/>
              <a:t>performance</a:t>
            </a:r>
            <a:r>
              <a:rPr lang="en-US" sz="1400" dirty="0"/>
              <a:t>, durability and features expected by the </a:t>
            </a:r>
            <a:r>
              <a:rPr lang="en-US" sz="1400" dirty="0" smtClean="0"/>
              <a:t>enterprise</a:t>
            </a:r>
            <a:endParaRPr lang="en-US" sz="1400" dirty="0"/>
          </a:p>
          <a:p>
            <a:pPr marL="1003300" lvl="1" indent="-233363">
              <a:spcBef>
                <a:spcPts val="0"/>
              </a:spcBef>
              <a:spcAft>
                <a:spcPts val="1000"/>
              </a:spcAft>
            </a:pPr>
            <a:r>
              <a:rPr lang="en-US" sz="1400" b="1" dirty="0" smtClean="0"/>
              <a:t>Performance</a:t>
            </a:r>
            <a:r>
              <a:rPr lang="en-US" sz="1400" dirty="0" smtClean="0"/>
              <a:t>:</a:t>
            </a:r>
            <a:r>
              <a:rPr lang="en-US" sz="1400" b="1" dirty="0" smtClean="0"/>
              <a:t> </a:t>
            </a:r>
            <a:r>
              <a:rPr lang="en-US" sz="1400" dirty="0" smtClean="0"/>
              <a:t>ultimate </a:t>
            </a:r>
            <a:r>
              <a:rPr lang="en-US" sz="1400" dirty="0"/>
              <a:t>control over price / </a:t>
            </a:r>
            <a:r>
              <a:rPr lang="en-US" sz="1400" dirty="0" smtClean="0"/>
              <a:t>performance</a:t>
            </a:r>
            <a:endParaRPr lang="en-US" sz="1400" dirty="0"/>
          </a:p>
          <a:p>
            <a:pPr marL="1003300" lvl="1" indent="-233363">
              <a:spcBef>
                <a:spcPts val="0"/>
              </a:spcBef>
              <a:spcAft>
                <a:spcPts val="1000"/>
              </a:spcAft>
            </a:pPr>
            <a:r>
              <a:rPr lang="en-US" sz="1400" b="1" dirty="0" smtClean="0"/>
              <a:t>Mass </a:t>
            </a:r>
            <a:r>
              <a:rPr lang="en-US" sz="1400" b="1" dirty="0"/>
              <a:t>Storage Servers</a:t>
            </a:r>
            <a:r>
              <a:rPr lang="en-US" sz="1400" dirty="0"/>
              <a:t>: </a:t>
            </a:r>
            <a:r>
              <a:rPr lang="en-US" sz="1400" dirty="0" smtClean="0"/>
              <a:t>isolated, dedicated </a:t>
            </a:r>
            <a:r>
              <a:rPr lang="en-US" sz="1400" dirty="0"/>
              <a:t>SAN / NAS </a:t>
            </a:r>
            <a:r>
              <a:rPr lang="en-US" sz="1400" dirty="0" smtClean="0"/>
              <a:t>solution</a:t>
            </a:r>
          </a:p>
          <a:p>
            <a:pPr marL="1003300" lvl="1" indent="-233363">
              <a:spcBef>
                <a:spcPts val="0"/>
              </a:spcBef>
              <a:spcAft>
                <a:spcPts val="1000"/>
              </a:spcAft>
            </a:pPr>
            <a:r>
              <a:rPr lang="en-US" sz="1400" b="1" dirty="0" smtClean="0"/>
              <a:t>Backup</a:t>
            </a:r>
            <a:r>
              <a:rPr lang="en-US" sz="1400" dirty="0"/>
              <a:t>:  </a:t>
            </a:r>
            <a:r>
              <a:rPr lang="en-US" sz="1400" dirty="0" smtClean="0"/>
              <a:t>automatically </a:t>
            </a:r>
            <a:r>
              <a:rPr lang="en-US" sz="1400" dirty="0"/>
              <a:t>backup data with an enterprise-level storage and disaster recovery solution</a:t>
            </a:r>
            <a:r>
              <a:rPr lang="en-US" sz="1400" dirty="0" smtClean="0"/>
              <a:t>.</a:t>
            </a:r>
            <a:endParaRPr lang="en-US" sz="1400" dirty="0"/>
          </a:p>
          <a:p>
            <a:pPr marL="233363" indent="-233363">
              <a:spcBef>
                <a:spcPts val="0"/>
              </a:spcBef>
              <a:spcAft>
                <a:spcPts val="1000"/>
              </a:spcAft>
            </a:pPr>
            <a:r>
              <a:rPr lang="en-US" sz="1600" b="1" dirty="0" smtClean="0"/>
              <a:t>Object Storage and Delivery</a:t>
            </a:r>
          </a:p>
          <a:p>
            <a:pPr marL="1003300" lvl="1" indent="-233363">
              <a:spcBef>
                <a:spcPts val="0"/>
              </a:spcBef>
              <a:spcAft>
                <a:spcPts val="1000"/>
              </a:spcAft>
            </a:pPr>
            <a:r>
              <a:rPr lang="en-US" sz="1400" b="1" dirty="0" smtClean="0"/>
              <a:t>Object Storage</a:t>
            </a:r>
            <a:r>
              <a:rPr lang="en-US" sz="1400" dirty="0" smtClean="0"/>
              <a:t>: inexpensive</a:t>
            </a:r>
            <a:r>
              <a:rPr lang="en-US" sz="1400" dirty="0"/>
              <a:t>, scalable, </a:t>
            </a:r>
            <a:r>
              <a:rPr lang="en-US" sz="1400" dirty="0" smtClean="0"/>
              <a:t>durable </a:t>
            </a:r>
            <a:r>
              <a:rPr lang="en-US" sz="1400" dirty="0"/>
              <a:t>storage for massive amounts of unstructured data.</a:t>
            </a:r>
          </a:p>
          <a:p>
            <a:pPr marL="1003300" lvl="1" indent="-233363">
              <a:spcBef>
                <a:spcPts val="0"/>
              </a:spcBef>
              <a:spcAft>
                <a:spcPts val="1000"/>
              </a:spcAft>
            </a:pPr>
            <a:r>
              <a:rPr lang="en-US" sz="1400" b="1" dirty="0" smtClean="0"/>
              <a:t>Content Delivery Network (CDN)</a:t>
            </a:r>
            <a:r>
              <a:rPr lang="en-US" sz="1400" dirty="0" smtClean="0"/>
              <a:t>:</a:t>
            </a:r>
            <a:r>
              <a:rPr lang="en-US" sz="1400" dirty="0"/>
              <a:t> </a:t>
            </a:r>
            <a:r>
              <a:rPr lang="en-US" sz="1400" dirty="0" smtClean="0"/>
              <a:t>access global </a:t>
            </a:r>
            <a:r>
              <a:rPr lang="en-US" sz="1400" dirty="0"/>
              <a:t>delivery network offering low latency speeds and pay-as-you-go bandwidth </a:t>
            </a:r>
            <a:r>
              <a:rPr lang="en-US" sz="1400" dirty="0" smtClean="0"/>
              <a:t>pricing</a:t>
            </a:r>
          </a:p>
          <a:p>
            <a:pPr marL="233363" indent="-233363">
              <a:spcBef>
                <a:spcPts val="0"/>
              </a:spcBef>
              <a:spcAft>
                <a:spcPts val="1000"/>
              </a:spcAft>
            </a:pPr>
            <a:r>
              <a:rPr lang="en-US" sz="1600" b="1" dirty="0" smtClean="0"/>
              <a:t>Data Ingest </a:t>
            </a:r>
          </a:p>
          <a:p>
            <a:pPr marL="1003300" lvl="1" indent="-233363">
              <a:spcBef>
                <a:spcPts val="0"/>
              </a:spcBef>
              <a:spcAft>
                <a:spcPts val="1000"/>
              </a:spcAft>
            </a:pPr>
            <a:r>
              <a:rPr lang="en-US" sz="1400" b="1" dirty="0" smtClean="0"/>
              <a:t>Data Transfer Service</a:t>
            </a:r>
            <a:r>
              <a:rPr lang="en-US" sz="1400" dirty="0" smtClean="0"/>
              <a:t>: send </a:t>
            </a:r>
            <a:r>
              <a:rPr lang="en-US" sz="1400" dirty="0"/>
              <a:t>a USB device, CD, or DVD to be directly connected to the SoftLayer network for high-speed transfer</a:t>
            </a:r>
          </a:p>
          <a:p>
            <a:pPr marL="1003300" lvl="1" indent="-233363">
              <a:spcBef>
                <a:spcPts val="0"/>
              </a:spcBef>
              <a:spcAft>
                <a:spcPts val="1000"/>
              </a:spcAft>
            </a:pPr>
            <a:r>
              <a:rPr lang="en-US" sz="1400" b="1" dirty="0" err="1" smtClean="0"/>
              <a:t>Aspera</a:t>
            </a:r>
            <a:r>
              <a:rPr lang="en-US" sz="1400" dirty="0"/>
              <a:t>: securely move </a:t>
            </a:r>
            <a:r>
              <a:rPr lang="en-US" sz="1400" dirty="0" smtClean="0"/>
              <a:t>data </a:t>
            </a:r>
            <a:r>
              <a:rPr lang="en-US" sz="1400" dirty="0"/>
              <a:t>directly into cloud-based </a:t>
            </a:r>
            <a:r>
              <a:rPr lang="en-US" sz="1400" dirty="0" smtClean="0"/>
              <a:t>storage </a:t>
            </a:r>
            <a:r>
              <a:rPr lang="en-US" sz="1400" dirty="0"/>
              <a:t>at line-speed </a:t>
            </a:r>
            <a:endParaRPr lang="en-US" sz="1400" b="1" dirty="0" smtClean="0"/>
          </a:p>
        </p:txBody>
      </p:sp>
    </p:spTree>
    <p:extLst>
      <p:ext uri="{BB962C8B-B14F-4D97-AF65-F5344CB8AC3E}">
        <p14:creationId xmlns:p14="http://schemas.microsoft.com/office/powerpoint/2010/main" val="13324302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SoftLayer?</a:t>
            </a:r>
            <a:endParaRPr lang="en-US" dirty="0"/>
          </a:p>
        </p:txBody>
      </p:sp>
      <p:sp>
        <p:nvSpPr>
          <p:cNvPr id="3" name="Slide Number Placeholder 2"/>
          <p:cNvSpPr>
            <a:spLocks noGrp="1"/>
          </p:cNvSpPr>
          <p:nvPr>
            <p:ph type="sldNum" sz="quarter" idx="10"/>
          </p:nvPr>
        </p:nvSpPr>
        <p:spPr/>
        <p:txBody>
          <a:bodyPr/>
          <a:lstStyle/>
          <a:p>
            <a:fld id="{9B6B7A19-9BD6-654B-9E7A-5FCB6FF99B9F}" type="slidenum">
              <a:rPr lang="en-US" smtClean="0"/>
              <a:pPr/>
              <a:t>7</a:t>
            </a:fld>
            <a:endParaRPr lang="en-US" dirty="0"/>
          </a:p>
        </p:txBody>
      </p:sp>
      <p:sp>
        <p:nvSpPr>
          <p:cNvPr id="4" name="Rectangle 3"/>
          <p:cNvSpPr/>
          <p:nvPr/>
        </p:nvSpPr>
        <p:spPr bwMode="auto">
          <a:xfrm>
            <a:off x="2499855" y="3651148"/>
            <a:ext cx="5670755" cy="368709"/>
          </a:xfrm>
          <a:prstGeom prst="rect">
            <a:avLst/>
          </a:prstGeom>
          <a:solidFill>
            <a:schemeClr val="accent2"/>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accent2"/>
              </a:buClr>
              <a:buSzTx/>
              <a:buFont typeface="Wingdings 2" pitchFamily="18" charset="2"/>
              <a:buNone/>
              <a:tabLst/>
            </a:pPr>
            <a:endParaRPr kumimoji="0" lang="en-US" sz="2000" b="0" i="0" u="none" strike="noStrike" cap="none" normalizeH="0" baseline="0" dirty="0" smtClean="0">
              <a:ln>
                <a:noFill/>
              </a:ln>
              <a:solidFill>
                <a:schemeClr val="tx1"/>
              </a:solidFill>
              <a:effectLst/>
              <a:latin typeface="Arial" charset="0"/>
            </a:endParaRPr>
          </a:p>
        </p:txBody>
      </p:sp>
      <p:sp>
        <p:nvSpPr>
          <p:cNvPr id="5" name="Rectangle 4"/>
          <p:cNvSpPr/>
          <p:nvPr/>
        </p:nvSpPr>
        <p:spPr bwMode="auto">
          <a:xfrm>
            <a:off x="2499855" y="4095341"/>
            <a:ext cx="5670755" cy="368709"/>
          </a:xfrm>
          <a:prstGeom prst="rect">
            <a:avLst/>
          </a:prstGeom>
          <a:solidFill>
            <a:schemeClr val="accent2"/>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accent2"/>
              </a:buClr>
              <a:buSzTx/>
              <a:buFont typeface="Wingdings 2" pitchFamily="18" charset="2"/>
              <a:buNone/>
              <a:tabLst/>
            </a:pPr>
            <a:endParaRPr kumimoji="0" lang="en-US" sz="2000" b="0" i="0" u="none" strike="noStrike" cap="none" normalizeH="0" baseline="0" dirty="0" smtClean="0">
              <a:ln>
                <a:noFill/>
              </a:ln>
              <a:solidFill>
                <a:schemeClr val="tx1"/>
              </a:solidFill>
              <a:effectLst/>
              <a:latin typeface="Arial" charset="0"/>
            </a:endParaRPr>
          </a:p>
        </p:txBody>
      </p:sp>
      <p:sp>
        <p:nvSpPr>
          <p:cNvPr id="6" name="Rectangle 5"/>
          <p:cNvSpPr/>
          <p:nvPr/>
        </p:nvSpPr>
        <p:spPr bwMode="auto">
          <a:xfrm>
            <a:off x="1740313" y="1682238"/>
            <a:ext cx="663677" cy="2781812"/>
          </a:xfrm>
          <a:prstGeom prst="rect">
            <a:avLst/>
          </a:prstGeom>
          <a:solidFill>
            <a:schemeClr val="accent2"/>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accent2"/>
              </a:buClr>
              <a:buSzTx/>
              <a:buFont typeface="Wingdings 2" pitchFamily="18" charset="2"/>
              <a:buNone/>
              <a:tabLst/>
            </a:pPr>
            <a:endParaRPr kumimoji="0" lang="en-US" sz="2000" b="0" i="0" u="none" strike="noStrike" cap="none" normalizeH="0" baseline="0" dirty="0" smtClean="0">
              <a:ln>
                <a:noFill/>
              </a:ln>
              <a:solidFill>
                <a:schemeClr val="tx1"/>
              </a:solidFill>
              <a:effectLst/>
              <a:latin typeface="Arial" charset="0"/>
            </a:endParaRPr>
          </a:p>
        </p:txBody>
      </p:sp>
      <p:sp>
        <p:nvSpPr>
          <p:cNvPr id="7" name="Rectangle 6"/>
          <p:cNvSpPr/>
          <p:nvPr/>
        </p:nvSpPr>
        <p:spPr bwMode="auto">
          <a:xfrm>
            <a:off x="973397" y="1682238"/>
            <a:ext cx="663677" cy="2781812"/>
          </a:xfrm>
          <a:prstGeom prst="rect">
            <a:avLst/>
          </a:prstGeom>
          <a:solidFill>
            <a:schemeClr val="accent2"/>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accent2"/>
              </a:buClr>
              <a:buSzTx/>
              <a:buFont typeface="Wingdings 2" pitchFamily="18" charset="2"/>
              <a:buNone/>
              <a:tabLst/>
            </a:pPr>
            <a:endParaRPr kumimoji="0" lang="en-US" sz="2000" b="0" i="0" u="none" strike="noStrike" cap="none" normalizeH="0" baseline="0" dirty="0" smtClean="0">
              <a:ln>
                <a:noFill/>
              </a:ln>
              <a:solidFill>
                <a:schemeClr val="tx1"/>
              </a:solidFill>
              <a:effectLst/>
              <a:latin typeface="Arial" charset="0"/>
            </a:endParaRPr>
          </a:p>
        </p:txBody>
      </p:sp>
      <p:sp>
        <p:nvSpPr>
          <p:cNvPr id="8" name="Content Placeholder 3"/>
          <p:cNvSpPr txBox="1">
            <a:spLocks/>
          </p:cNvSpPr>
          <p:nvPr/>
        </p:nvSpPr>
        <p:spPr>
          <a:xfrm>
            <a:off x="799777" y="4558173"/>
            <a:ext cx="7683500" cy="853616"/>
          </a:xfrm>
          <a:prstGeom prst="rect">
            <a:avLst/>
          </a:prstGeom>
        </p:spPr>
        <p:txBody>
          <a:bodyPr/>
          <a:lstStyle>
            <a:defPPr>
              <a:defRPr lang="en-US"/>
            </a:defPPr>
            <a:lvl1pPr marL="0" algn="ctr" defTabSz="457200" rtl="0" eaLnBrk="1" latinLnBrk="0" hangingPunct="1">
              <a:defRPr sz="900" kern="1200">
                <a:solidFill>
                  <a:schemeClr val="bg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Bef>
                <a:spcPts val="363"/>
              </a:spcBef>
              <a:buClr>
                <a:srgbClr val="000000"/>
              </a:buClr>
              <a:buSzPct val="100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800" smtClean="0">
                <a:solidFill>
                  <a:srgbClr val="000000"/>
                </a:solidFill>
                <a:ea typeface="Microsoft YaHei" pitchFamily="34" charset="-122"/>
              </a:rPr>
              <a:t>Any combination of compute, storage, and network, any time.</a:t>
            </a:r>
          </a:p>
          <a:p>
            <a:pPr>
              <a:spcBef>
                <a:spcPts val="363"/>
              </a:spcBef>
              <a:buClr>
                <a:srgbClr val="000000"/>
              </a:buClr>
              <a:buSzPct val="100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800" smtClean="0">
                <a:solidFill>
                  <a:srgbClr val="000000"/>
                </a:solidFill>
                <a:ea typeface="Microsoft YaHei" pitchFamily="34" charset="-122"/>
              </a:rPr>
              <a:t>Hourly or monthly.  Physical or virtual.  Dedicated or shared.</a:t>
            </a:r>
          </a:p>
          <a:p>
            <a:pPr>
              <a:spcBef>
                <a:spcPts val="363"/>
              </a:spcBef>
              <a:buClr>
                <a:srgbClr val="000000"/>
              </a:buClr>
              <a:buSzPct val="100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800" smtClean="0">
                <a:solidFill>
                  <a:srgbClr val="000000"/>
                </a:solidFill>
                <a:ea typeface="Microsoft YaHei" pitchFamily="34" charset="-122"/>
              </a:rPr>
              <a:t>All API driven. Securely.  With fine-grained access control</a:t>
            </a:r>
            <a:endParaRPr lang="en-US" sz="1800" dirty="0">
              <a:solidFill>
                <a:srgbClr val="000000"/>
              </a:solidFill>
              <a:ea typeface="Microsoft YaHei" pitchFamily="34" charset="-122"/>
            </a:endParaRPr>
          </a:p>
        </p:txBody>
      </p:sp>
      <p:sp>
        <p:nvSpPr>
          <p:cNvPr id="10" name="Freeform 321"/>
          <p:cNvSpPr>
            <a:spLocks/>
          </p:cNvSpPr>
          <p:nvPr/>
        </p:nvSpPr>
        <p:spPr bwMode="auto">
          <a:xfrm>
            <a:off x="2499650" y="1684338"/>
            <a:ext cx="3427413" cy="1866900"/>
          </a:xfrm>
          <a:custGeom>
            <a:avLst/>
            <a:gdLst>
              <a:gd name="T0" fmla="*/ 2147483647 w 788"/>
              <a:gd name="T1" fmla="*/ 2147483647 h 521"/>
              <a:gd name="T2" fmla="*/ 2147483647 w 788"/>
              <a:gd name="T3" fmla="*/ 2147483647 h 521"/>
              <a:gd name="T4" fmla="*/ 2147483647 w 788"/>
              <a:gd name="T5" fmla="*/ 2147483647 h 521"/>
              <a:gd name="T6" fmla="*/ 2147483647 w 788"/>
              <a:gd name="T7" fmla="*/ 2147483647 h 521"/>
              <a:gd name="T8" fmla="*/ 2147483647 w 788"/>
              <a:gd name="T9" fmla="*/ 2147483647 h 521"/>
              <a:gd name="T10" fmla="*/ 2147483647 w 788"/>
              <a:gd name="T11" fmla="*/ 2147483647 h 521"/>
              <a:gd name="T12" fmla="*/ 2147483647 w 788"/>
              <a:gd name="T13" fmla="*/ 2147483647 h 521"/>
              <a:gd name="T14" fmla="*/ 2147483647 w 788"/>
              <a:gd name="T15" fmla="*/ 0 h 521"/>
              <a:gd name="T16" fmla="*/ 0 w 788"/>
              <a:gd name="T17" fmla="*/ 0 h 521"/>
              <a:gd name="T18" fmla="*/ 0 w 788"/>
              <a:gd name="T19" fmla="*/ 2147483647 h 521"/>
              <a:gd name="T20" fmla="*/ 2147483647 w 788"/>
              <a:gd name="T21" fmla="*/ 2147483647 h 521"/>
              <a:gd name="T22" fmla="*/ 2147483647 w 788"/>
              <a:gd name="T23" fmla="*/ 2147483647 h 521"/>
              <a:gd name="T24" fmla="*/ 2147483647 w 788"/>
              <a:gd name="T25" fmla="*/ 2147483647 h 521"/>
              <a:gd name="T26" fmla="*/ 2147483647 w 788"/>
              <a:gd name="T27" fmla="*/ 2147483647 h 521"/>
              <a:gd name="T28" fmla="*/ 2147483647 w 788"/>
              <a:gd name="T29" fmla="*/ 2147483647 h 521"/>
              <a:gd name="T30" fmla="*/ 2147483647 w 788"/>
              <a:gd name="T31" fmla="*/ 2147483647 h 521"/>
              <a:gd name="T32" fmla="*/ 2147483647 w 788"/>
              <a:gd name="T33" fmla="*/ 2147483647 h 521"/>
              <a:gd name="T34" fmla="*/ 2147483647 w 788"/>
              <a:gd name="T35" fmla="*/ 2147483647 h 521"/>
              <a:gd name="T36" fmla="*/ 2147483647 w 788"/>
              <a:gd name="T37" fmla="*/ 2147483647 h 521"/>
              <a:gd name="T38" fmla="*/ 2147483647 w 788"/>
              <a:gd name="T39" fmla="*/ 2147483647 h 52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88"/>
              <a:gd name="T61" fmla="*/ 0 h 521"/>
              <a:gd name="T62" fmla="*/ 788 w 788"/>
              <a:gd name="T63" fmla="*/ 521 h 52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88" h="521">
                <a:moveTo>
                  <a:pt x="726" y="199"/>
                </a:moveTo>
                <a:cubicBezTo>
                  <a:pt x="715" y="199"/>
                  <a:pt x="703" y="203"/>
                  <a:pt x="693" y="209"/>
                </a:cubicBezTo>
                <a:cubicBezTo>
                  <a:pt x="693" y="209"/>
                  <a:pt x="693" y="209"/>
                  <a:pt x="693" y="209"/>
                </a:cubicBezTo>
                <a:cubicBezTo>
                  <a:pt x="689" y="211"/>
                  <a:pt x="681" y="215"/>
                  <a:pt x="674" y="215"/>
                </a:cubicBezTo>
                <a:cubicBezTo>
                  <a:pt x="666" y="215"/>
                  <a:pt x="660" y="211"/>
                  <a:pt x="656" y="205"/>
                </a:cubicBezTo>
                <a:cubicBezTo>
                  <a:pt x="654" y="201"/>
                  <a:pt x="653" y="198"/>
                  <a:pt x="653" y="193"/>
                </a:cubicBezTo>
                <a:cubicBezTo>
                  <a:pt x="652" y="191"/>
                  <a:pt x="652" y="191"/>
                  <a:pt x="652" y="191"/>
                </a:cubicBezTo>
                <a:cubicBezTo>
                  <a:pt x="652" y="0"/>
                  <a:pt x="652" y="0"/>
                  <a:pt x="652" y="0"/>
                </a:cubicBezTo>
                <a:cubicBezTo>
                  <a:pt x="0" y="0"/>
                  <a:pt x="0" y="0"/>
                  <a:pt x="0" y="0"/>
                </a:cubicBezTo>
                <a:cubicBezTo>
                  <a:pt x="0" y="521"/>
                  <a:pt x="0" y="521"/>
                  <a:pt x="0" y="521"/>
                </a:cubicBezTo>
                <a:cubicBezTo>
                  <a:pt x="652" y="521"/>
                  <a:pt x="652" y="521"/>
                  <a:pt x="652" y="521"/>
                </a:cubicBezTo>
                <a:cubicBezTo>
                  <a:pt x="652" y="323"/>
                  <a:pt x="652" y="323"/>
                  <a:pt x="652" y="323"/>
                </a:cubicBezTo>
                <a:cubicBezTo>
                  <a:pt x="652" y="322"/>
                  <a:pt x="652" y="322"/>
                  <a:pt x="652" y="322"/>
                </a:cubicBezTo>
                <a:cubicBezTo>
                  <a:pt x="655" y="313"/>
                  <a:pt x="662" y="307"/>
                  <a:pt x="672" y="307"/>
                </a:cubicBezTo>
                <a:cubicBezTo>
                  <a:pt x="674" y="307"/>
                  <a:pt x="675" y="307"/>
                  <a:pt x="676" y="307"/>
                </a:cubicBezTo>
                <a:cubicBezTo>
                  <a:pt x="683" y="308"/>
                  <a:pt x="691" y="311"/>
                  <a:pt x="693" y="312"/>
                </a:cubicBezTo>
                <a:cubicBezTo>
                  <a:pt x="694" y="313"/>
                  <a:pt x="694" y="313"/>
                  <a:pt x="694" y="313"/>
                </a:cubicBezTo>
                <a:cubicBezTo>
                  <a:pt x="704" y="319"/>
                  <a:pt x="715" y="322"/>
                  <a:pt x="726" y="322"/>
                </a:cubicBezTo>
                <a:cubicBezTo>
                  <a:pt x="760" y="322"/>
                  <a:pt x="788" y="294"/>
                  <a:pt x="788" y="261"/>
                </a:cubicBezTo>
                <a:cubicBezTo>
                  <a:pt x="788" y="227"/>
                  <a:pt x="760" y="199"/>
                  <a:pt x="726" y="199"/>
                </a:cubicBezTo>
                <a:close/>
              </a:path>
            </a:pathLst>
          </a:custGeom>
          <a:solidFill>
            <a:schemeClr val="accent1"/>
          </a:solidFill>
          <a:ln w="9525">
            <a:noFill/>
            <a:round/>
            <a:headEnd/>
            <a:tailEnd/>
          </a:ln>
        </p:spPr>
        <p:txBody>
          <a:bodyPr/>
          <a:lstStyle/>
          <a:p>
            <a:endParaRPr lang="en-US" dirty="0"/>
          </a:p>
        </p:txBody>
      </p:sp>
      <p:sp>
        <p:nvSpPr>
          <p:cNvPr id="11" name="Freeform 323"/>
          <p:cNvSpPr>
            <a:spLocks/>
          </p:cNvSpPr>
          <p:nvPr/>
        </p:nvSpPr>
        <p:spPr bwMode="auto">
          <a:xfrm>
            <a:off x="5361913" y="1684338"/>
            <a:ext cx="2841625" cy="1866900"/>
          </a:xfrm>
          <a:custGeom>
            <a:avLst/>
            <a:gdLst>
              <a:gd name="T0" fmla="*/ 2147483647 w 653"/>
              <a:gd name="T1" fmla="*/ 2147483647 h 521"/>
              <a:gd name="T2" fmla="*/ 2147483647 w 653"/>
              <a:gd name="T3" fmla="*/ 2147483647 h 521"/>
              <a:gd name="T4" fmla="*/ 2147483647 w 653"/>
              <a:gd name="T5" fmla="*/ 2147483647 h 521"/>
              <a:gd name="T6" fmla="*/ 2147483647 w 653"/>
              <a:gd name="T7" fmla="*/ 0 h 521"/>
              <a:gd name="T8" fmla="*/ 0 w 653"/>
              <a:gd name="T9" fmla="*/ 0 h 521"/>
              <a:gd name="T10" fmla="*/ 0 w 653"/>
              <a:gd name="T11" fmla="*/ 2147483647 h 521"/>
              <a:gd name="T12" fmla="*/ 0 w 653"/>
              <a:gd name="T13" fmla="*/ 2147483647 h 521"/>
              <a:gd name="T14" fmla="*/ 2147483647 w 653"/>
              <a:gd name="T15" fmla="*/ 2147483647 h 521"/>
              <a:gd name="T16" fmla="*/ 2147483647 w 653"/>
              <a:gd name="T17" fmla="*/ 2147483647 h 521"/>
              <a:gd name="T18" fmla="*/ 2147483647 w 653"/>
              <a:gd name="T19" fmla="*/ 2147483647 h 521"/>
              <a:gd name="T20" fmla="*/ 2147483647 w 653"/>
              <a:gd name="T21" fmla="*/ 2147483647 h 521"/>
              <a:gd name="T22" fmla="*/ 2147483647 w 653"/>
              <a:gd name="T23" fmla="*/ 2147483647 h 521"/>
              <a:gd name="T24" fmla="*/ 2147483647 w 653"/>
              <a:gd name="T25" fmla="*/ 2147483647 h 521"/>
              <a:gd name="T26" fmla="*/ 2147483647 w 653"/>
              <a:gd name="T27" fmla="*/ 2147483647 h 521"/>
              <a:gd name="T28" fmla="*/ 2147483647 w 653"/>
              <a:gd name="T29" fmla="*/ 2147483647 h 521"/>
              <a:gd name="T30" fmla="*/ 2147483647 w 653"/>
              <a:gd name="T31" fmla="*/ 2147483647 h 521"/>
              <a:gd name="T32" fmla="*/ 0 w 653"/>
              <a:gd name="T33" fmla="*/ 2147483647 h 521"/>
              <a:gd name="T34" fmla="*/ 0 w 653"/>
              <a:gd name="T35" fmla="*/ 2147483647 h 521"/>
              <a:gd name="T36" fmla="*/ 2147483647 w 653"/>
              <a:gd name="T37" fmla="*/ 2147483647 h 521"/>
              <a:gd name="T38" fmla="*/ 2147483647 w 653"/>
              <a:gd name="T39" fmla="*/ 2147483647 h 521"/>
              <a:gd name="T40" fmla="*/ 2147483647 w 653"/>
              <a:gd name="T41" fmla="*/ 2147483647 h 521"/>
              <a:gd name="T42" fmla="*/ 2147483647 w 653"/>
              <a:gd name="T43" fmla="*/ 2147483647 h 521"/>
              <a:gd name="T44" fmla="*/ 2147483647 w 653"/>
              <a:gd name="T45" fmla="*/ 2147483647 h 52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53"/>
              <a:gd name="T70" fmla="*/ 0 h 521"/>
              <a:gd name="T71" fmla="*/ 653 w 653"/>
              <a:gd name="T72" fmla="*/ 521 h 52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53" h="521">
                <a:moveTo>
                  <a:pt x="653" y="195"/>
                </a:moveTo>
                <a:cubicBezTo>
                  <a:pt x="653" y="195"/>
                  <a:pt x="653" y="194"/>
                  <a:pt x="653" y="193"/>
                </a:cubicBezTo>
                <a:cubicBezTo>
                  <a:pt x="652" y="191"/>
                  <a:pt x="652" y="191"/>
                  <a:pt x="652" y="191"/>
                </a:cubicBezTo>
                <a:cubicBezTo>
                  <a:pt x="652" y="0"/>
                  <a:pt x="652" y="0"/>
                  <a:pt x="652" y="0"/>
                </a:cubicBezTo>
                <a:cubicBezTo>
                  <a:pt x="0" y="0"/>
                  <a:pt x="0" y="0"/>
                  <a:pt x="0" y="0"/>
                </a:cubicBezTo>
                <a:cubicBezTo>
                  <a:pt x="0" y="191"/>
                  <a:pt x="0" y="191"/>
                  <a:pt x="0" y="191"/>
                </a:cubicBezTo>
                <a:cubicBezTo>
                  <a:pt x="0" y="191"/>
                  <a:pt x="0" y="191"/>
                  <a:pt x="0" y="192"/>
                </a:cubicBezTo>
                <a:cubicBezTo>
                  <a:pt x="1" y="194"/>
                  <a:pt x="2" y="197"/>
                  <a:pt x="3" y="199"/>
                </a:cubicBezTo>
                <a:cubicBezTo>
                  <a:pt x="4" y="202"/>
                  <a:pt x="6" y="203"/>
                  <a:pt x="10" y="203"/>
                </a:cubicBezTo>
                <a:cubicBezTo>
                  <a:pt x="15" y="203"/>
                  <a:pt x="20" y="200"/>
                  <a:pt x="23" y="199"/>
                </a:cubicBezTo>
                <a:cubicBezTo>
                  <a:pt x="35" y="191"/>
                  <a:pt x="48" y="187"/>
                  <a:pt x="62" y="187"/>
                </a:cubicBezTo>
                <a:cubicBezTo>
                  <a:pt x="103" y="187"/>
                  <a:pt x="136" y="220"/>
                  <a:pt x="136" y="261"/>
                </a:cubicBezTo>
                <a:cubicBezTo>
                  <a:pt x="136" y="301"/>
                  <a:pt x="103" y="334"/>
                  <a:pt x="62" y="334"/>
                </a:cubicBezTo>
                <a:cubicBezTo>
                  <a:pt x="49" y="334"/>
                  <a:pt x="36" y="330"/>
                  <a:pt x="24" y="323"/>
                </a:cubicBezTo>
                <a:cubicBezTo>
                  <a:pt x="22" y="322"/>
                  <a:pt x="16" y="320"/>
                  <a:pt x="10" y="319"/>
                </a:cubicBezTo>
                <a:cubicBezTo>
                  <a:pt x="10" y="319"/>
                  <a:pt x="9" y="319"/>
                  <a:pt x="8" y="319"/>
                </a:cubicBezTo>
                <a:cubicBezTo>
                  <a:pt x="3" y="319"/>
                  <a:pt x="1" y="321"/>
                  <a:pt x="0" y="324"/>
                </a:cubicBezTo>
                <a:cubicBezTo>
                  <a:pt x="0" y="521"/>
                  <a:pt x="0" y="521"/>
                  <a:pt x="0" y="521"/>
                </a:cubicBezTo>
                <a:cubicBezTo>
                  <a:pt x="652" y="521"/>
                  <a:pt x="652" y="521"/>
                  <a:pt x="652" y="521"/>
                </a:cubicBezTo>
                <a:cubicBezTo>
                  <a:pt x="652" y="323"/>
                  <a:pt x="652" y="323"/>
                  <a:pt x="652" y="323"/>
                </a:cubicBezTo>
                <a:cubicBezTo>
                  <a:pt x="652" y="322"/>
                  <a:pt x="652" y="322"/>
                  <a:pt x="652" y="322"/>
                </a:cubicBezTo>
                <a:cubicBezTo>
                  <a:pt x="653" y="322"/>
                  <a:pt x="653" y="321"/>
                  <a:pt x="653" y="321"/>
                </a:cubicBezTo>
                <a:lnTo>
                  <a:pt x="653" y="195"/>
                </a:lnTo>
                <a:close/>
              </a:path>
            </a:pathLst>
          </a:custGeom>
          <a:solidFill>
            <a:schemeClr val="accent1"/>
          </a:solidFill>
          <a:ln w="9525">
            <a:noFill/>
            <a:round/>
            <a:headEnd/>
            <a:tailEnd/>
          </a:ln>
        </p:spPr>
        <p:txBody>
          <a:bodyPr/>
          <a:lstStyle/>
          <a:p>
            <a:endParaRPr lang="en-US" dirty="0"/>
          </a:p>
        </p:txBody>
      </p:sp>
      <p:grpSp>
        <p:nvGrpSpPr>
          <p:cNvPr id="12" name="Group 11"/>
          <p:cNvGrpSpPr>
            <a:grpSpLocks/>
          </p:cNvGrpSpPr>
          <p:nvPr/>
        </p:nvGrpSpPr>
        <p:grpSpPr bwMode="auto">
          <a:xfrm>
            <a:off x="2810800" y="1836738"/>
            <a:ext cx="2192338" cy="792162"/>
            <a:chOff x="468" y="2479"/>
            <a:chExt cx="1343" cy="485"/>
          </a:xfrm>
        </p:grpSpPr>
        <p:sp>
          <p:nvSpPr>
            <p:cNvPr id="13" name="AutoShape 9"/>
            <p:cNvSpPr>
              <a:spLocks noChangeAspect="1" noChangeArrowheads="1" noTextEdit="1"/>
            </p:cNvSpPr>
            <p:nvPr/>
          </p:nvSpPr>
          <p:spPr bwMode="auto">
            <a:xfrm>
              <a:off x="483" y="2479"/>
              <a:ext cx="1320" cy="485"/>
            </a:xfrm>
            <a:prstGeom prst="rect">
              <a:avLst/>
            </a:prstGeom>
            <a:noFill/>
            <a:ln w="9525">
              <a:noFill/>
              <a:miter lim="800000"/>
              <a:headEnd/>
              <a:tailEnd/>
            </a:ln>
          </p:spPr>
          <p:txBody>
            <a:bodyPr/>
            <a:lstStyle/>
            <a:p>
              <a:endParaRPr lang="en-US" dirty="0"/>
            </a:p>
          </p:txBody>
        </p:sp>
        <p:grpSp>
          <p:nvGrpSpPr>
            <p:cNvPr id="14" name="Group 13"/>
            <p:cNvGrpSpPr>
              <a:grpSpLocks/>
            </p:cNvGrpSpPr>
            <p:nvPr/>
          </p:nvGrpSpPr>
          <p:grpSpPr bwMode="auto">
            <a:xfrm>
              <a:off x="468" y="2479"/>
              <a:ext cx="665" cy="139"/>
              <a:chOff x="468" y="2479"/>
              <a:chExt cx="665" cy="139"/>
            </a:xfrm>
          </p:grpSpPr>
          <p:grpSp>
            <p:nvGrpSpPr>
              <p:cNvPr id="105" name="Group 11"/>
              <p:cNvGrpSpPr>
                <a:grpSpLocks/>
              </p:cNvGrpSpPr>
              <p:nvPr/>
            </p:nvGrpSpPr>
            <p:grpSpPr bwMode="auto">
              <a:xfrm flipH="1">
                <a:off x="1063" y="2502"/>
                <a:ext cx="70" cy="97"/>
                <a:chOff x="381" y="2500"/>
                <a:chExt cx="70" cy="97"/>
              </a:xfrm>
            </p:grpSpPr>
            <p:sp>
              <p:nvSpPr>
                <p:cNvPr id="119" name="AutoShape 12"/>
                <p:cNvSpPr>
                  <a:spLocks noChangeArrowheads="1"/>
                </p:cNvSpPr>
                <p:nvPr/>
              </p:nvSpPr>
              <p:spPr bwMode="auto">
                <a:xfrm>
                  <a:off x="395" y="2500"/>
                  <a:ext cx="56" cy="97"/>
                </a:xfrm>
                <a:prstGeom prst="roundRect">
                  <a:avLst>
                    <a:gd name="adj" fmla="val 17856"/>
                  </a:avLst>
                </a:prstGeom>
                <a:solidFill>
                  <a:srgbClr val="24B0E6"/>
                </a:solidFill>
                <a:ln w="12700" algn="ctr">
                  <a:noFill/>
                  <a:round/>
                  <a:headEnd/>
                  <a:tailEnd/>
                </a:ln>
              </p:spPr>
              <p:txBody>
                <a:bodyPr wrap="none" anchor="ctr"/>
                <a:lstStyle/>
                <a:p>
                  <a:pPr algn="ctr" eaLnBrk="0" hangingPunct="0">
                    <a:spcBef>
                      <a:spcPct val="20000"/>
                    </a:spcBef>
                    <a:buClr>
                      <a:schemeClr val="tx1"/>
                    </a:buClr>
                    <a:buFont typeface="Wingdings" pitchFamily="2" charset="2"/>
                    <a:buNone/>
                  </a:pPr>
                  <a:endParaRPr lang="en-US" baseline="-25000" dirty="0">
                    <a:solidFill>
                      <a:srgbClr val="000000"/>
                    </a:solidFill>
                    <a:ea typeface="MS PGothic" pitchFamily="34" charset="-128"/>
                  </a:endParaRPr>
                </a:p>
              </p:txBody>
            </p:sp>
            <p:sp>
              <p:nvSpPr>
                <p:cNvPr id="120" name="Oval 13"/>
                <p:cNvSpPr>
                  <a:spLocks noChangeArrowheads="1"/>
                </p:cNvSpPr>
                <p:nvPr/>
              </p:nvSpPr>
              <p:spPr bwMode="auto">
                <a:xfrm>
                  <a:off x="381" y="2513"/>
                  <a:ext cx="27" cy="27"/>
                </a:xfrm>
                <a:prstGeom prst="ellipse">
                  <a:avLst/>
                </a:prstGeom>
                <a:solidFill>
                  <a:srgbClr val="003F69"/>
                </a:solidFill>
                <a:ln w="12700" algn="ctr">
                  <a:noFill/>
                  <a:round/>
                  <a:headEnd/>
                  <a:tailEnd/>
                </a:ln>
              </p:spPr>
              <p:txBody>
                <a:bodyPr wrap="none" anchor="ctr"/>
                <a:lstStyle/>
                <a:p>
                  <a:pPr algn="ctr" eaLnBrk="0" hangingPunct="0">
                    <a:spcBef>
                      <a:spcPct val="20000"/>
                    </a:spcBef>
                    <a:buClr>
                      <a:schemeClr val="tx1"/>
                    </a:buClr>
                    <a:buFont typeface="Wingdings" pitchFamily="2" charset="2"/>
                    <a:buNone/>
                  </a:pPr>
                  <a:endParaRPr lang="en-US" baseline="-25000" dirty="0">
                    <a:solidFill>
                      <a:srgbClr val="000000"/>
                    </a:solidFill>
                    <a:ea typeface="MS PGothic" pitchFamily="34" charset="-128"/>
                  </a:endParaRPr>
                </a:p>
              </p:txBody>
            </p:sp>
            <p:sp>
              <p:nvSpPr>
                <p:cNvPr id="121" name="Oval 14"/>
                <p:cNvSpPr>
                  <a:spLocks noChangeArrowheads="1"/>
                </p:cNvSpPr>
                <p:nvPr/>
              </p:nvSpPr>
              <p:spPr bwMode="auto">
                <a:xfrm>
                  <a:off x="381" y="2558"/>
                  <a:ext cx="27" cy="27"/>
                </a:xfrm>
                <a:prstGeom prst="ellipse">
                  <a:avLst/>
                </a:prstGeom>
                <a:solidFill>
                  <a:srgbClr val="003F69"/>
                </a:solidFill>
                <a:ln w="12700" algn="ctr">
                  <a:noFill/>
                  <a:round/>
                  <a:headEnd/>
                  <a:tailEnd/>
                </a:ln>
              </p:spPr>
              <p:txBody>
                <a:bodyPr wrap="none" anchor="ctr"/>
                <a:lstStyle/>
                <a:p>
                  <a:pPr algn="ctr" eaLnBrk="0" hangingPunct="0">
                    <a:spcBef>
                      <a:spcPct val="20000"/>
                    </a:spcBef>
                    <a:buClr>
                      <a:schemeClr val="tx1"/>
                    </a:buClr>
                    <a:buFont typeface="Wingdings" pitchFamily="2" charset="2"/>
                    <a:buNone/>
                  </a:pPr>
                  <a:endParaRPr lang="en-US" baseline="-25000" dirty="0">
                    <a:solidFill>
                      <a:srgbClr val="000000"/>
                    </a:solidFill>
                    <a:ea typeface="MS PGothic" pitchFamily="34" charset="-128"/>
                  </a:endParaRPr>
                </a:p>
              </p:txBody>
            </p:sp>
          </p:grpSp>
          <p:sp>
            <p:nvSpPr>
              <p:cNvPr id="106" name="Freeform 15"/>
              <p:cNvSpPr>
                <a:spLocks/>
              </p:cNvSpPr>
              <p:nvPr/>
            </p:nvSpPr>
            <p:spPr bwMode="auto">
              <a:xfrm>
                <a:off x="519" y="2487"/>
                <a:ext cx="566" cy="124"/>
              </a:xfrm>
              <a:custGeom>
                <a:avLst/>
                <a:gdLst>
                  <a:gd name="T0" fmla="*/ 34 w 566"/>
                  <a:gd name="T1" fmla="*/ 124 h 124"/>
                  <a:gd name="T2" fmla="*/ 34 w 566"/>
                  <a:gd name="T3" fmla="*/ 124 h 124"/>
                  <a:gd name="T4" fmla="*/ 27 w 566"/>
                  <a:gd name="T5" fmla="*/ 123 h 124"/>
                  <a:gd name="T6" fmla="*/ 21 w 566"/>
                  <a:gd name="T7" fmla="*/ 121 h 124"/>
                  <a:gd name="T8" fmla="*/ 15 w 566"/>
                  <a:gd name="T9" fmla="*/ 117 h 124"/>
                  <a:gd name="T10" fmla="*/ 9 w 566"/>
                  <a:gd name="T11" fmla="*/ 113 h 124"/>
                  <a:gd name="T12" fmla="*/ 5 w 566"/>
                  <a:gd name="T13" fmla="*/ 108 h 124"/>
                  <a:gd name="T14" fmla="*/ 2 w 566"/>
                  <a:gd name="T15" fmla="*/ 103 h 124"/>
                  <a:gd name="T16" fmla="*/ 0 w 566"/>
                  <a:gd name="T17" fmla="*/ 96 h 124"/>
                  <a:gd name="T18" fmla="*/ 0 w 566"/>
                  <a:gd name="T19" fmla="*/ 89 h 124"/>
                  <a:gd name="T20" fmla="*/ 0 w 566"/>
                  <a:gd name="T21" fmla="*/ 89 h 124"/>
                  <a:gd name="T22" fmla="*/ 0 w 566"/>
                  <a:gd name="T23" fmla="*/ 35 h 124"/>
                  <a:gd name="T24" fmla="*/ 0 w 566"/>
                  <a:gd name="T25" fmla="*/ 35 h 124"/>
                  <a:gd name="T26" fmla="*/ 0 w 566"/>
                  <a:gd name="T27" fmla="*/ 28 h 124"/>
                  <a:gd name="T28" fmla="*/ 2 w 566"/>
                  <a:gd name="T29" fmla="*/ 22 h 124"/>
                  <a:gd name="T30" fmla="*/ 5 w 566"/>
                  <a:gd name="T31" fmla="*/ 16 h 124"/>
                  <a:gd name="T32" fmla="*/ 9 w 566"/>
                  <a:gd name="T33" fmla="*/ 11 h 124"/>
                  <a:gd name="T34" fmla="*/ 15 w 566"/>
                  <a:gd name="T35" fmla="*/ 7 h 124"/>
                  <a:gd name="T36" fmla="*/ 21 w 566"/>
                  <a:gd name="T37" fmla="*/ 4 h 124"/>
                  <a:gd name="T38" fmla="*/ 27 w 566"/>
                  <a:gd name="T39" fmla="*/ 1 h 124"/>
                  <a:gd name="T40" fmla="*/ 34 w 566"/>
                  <a:gd name="T41" fmla="*/ 0 h 124"/>
                  <a:gd name="T42" fmla="*/ 533 w 566"/>
                  <a:gd name="T43" fmla="*/ 0 h 124"/>
                  <a:gd name="T44" fmla="*/ 533 w 566"/>
                  <a:gd name="T45" fmla="*/ 0 h 124"/>
                  <a:gd name="T46" fmla="*/ 539 w 566"/>
                  <a:gd name="T47" fmla="*/ 1 h 124"/>
                  <a:gd name="T48" fmla="*/ 546 w 566"/>
                  <a:gd name="T49" fmla="*/ 4 h 124"/>
                  <a:gd name="T50" fmla="*/ 552 w 566"/>
                  <a:gd name="T51" fmla="*/ 7 h 124"/>
                  <a:gd name="T52" fmla="*/ 557 w 566"/>
                  <a:gd name="T53" fmla="*/ 11 h 124"/>
                  <a:gd name="T54" fmla="*/ 561 w 566"/>
                  <a:gd name="T55" fmla="*/ 16 h 124"/>
                  <a:gd name="T56" fmla="*/ 564 w 566"/>
                  <a:gd name="T57" fmla="*/ 22 h 124"/>
                  <a:gd name="T58" fmla="*/ 566 w 566"/>
                  <a:gd name="T59" fmla="*/ 28 h 124"/>
                  <a:gd name="T60" fmla="*/ 566 w 566"/>
                  <a:gd name="T61" fmla="*/ 35 h 124"/>
                  <a:gd name="T62" fmla="*/ 566 w 566"/>
                  <a:gd name="T63" fmla="*/ 35 h 124"/>
                  <a:gd name="T64" fmla="*/ 566 w 566"/>
                  <a:gd name="T65" fmla="*/ 89 h 124"/>
                  <a:gd name="T66" fmla="*/ 566 w 566"/>
                  <a:gd name="T67" fmla="*/ 89 h 124"/>
                  <a:gd name="T68" fmla="*/ 566 w 566"/>
                  <a:gd name="T69" fmla="*/ 96 h 124"/>
                  <a:gd name="T70" fmla="*/ 564 w 566"/>
                  <a:gd name="T71" fmla="*/ 103 h 124"/>
                  <a:gd name="T72" fmla="*/ 561 w 566"/>
                  <a:gd name="T73" fmla="*/ 108 h 124"/>
                  <a:gd name="T74" fmla="*/ 557 w 566"/>
                  <a:gd name="T75" fmla="*/ 113 h 124"/>
                  <a:gd name="T76" fmla="*/ 552 w 566"/>
                  <a:gd name="T77" fmla="*/ 117 h 124"/>
                  <a:gd name="T78" fmla="*/ 546 w 566"/>
                  <a:gd name="T79" fmla="*/ 121 h 124"/>
                  <a:gd name="T80" fmla="*/ 539 w 566"/>
                  <a:gd name="T81" fmla="*/ 123 h 124"/>
                  <a:gd name="T82" fmla="*/ 533 w 566"/>
                  <a:gd name="T83" fmla="*/ 124 h 124"/>
                  <a:gd name="T84" fmla="*/ 34 w 566"/>
                  <a:gd name="T85" fmla="*/ 124 h 124"/>
                  <a:gd name="T86" fmla="*/ 34 w 566"/>
                  <a:gd name="T87" fmla="*/ 124 h 12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66"/>
                  <a:gd name="T133" fmla="*/ 0 h 124"/>
                  <a:gd name="T134" fmla="*/ 566 w 566"/>
                  <a:gd name="T135" fmla="*/ 124 h 12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66" h="124">
                    <a:moveTo>
                      <a:pt x="34" y="124"/>
                    </a:moveTo>
                    <a:lnTo>
                      <a:pt x="34" y="124"/>
                    </a:lnTo>
                    <a:lnTo>
                      <a:pt x="27" y="123"/>
                    </a:lnTo>
                    <a:lnTo>
                      <a:pt x="21" y="121"/>
                    </a:lnTo>
                    <a:lnTo>
                      <a:pt x="15" y="117"/>
                    </a:lnTo>
                    <a:lnTo>
                      <a:pt x="9" y="113"/>
                    </a:lnTo>
                    <a:lnTo>
                      <a:pt x="5" y="108"/>
                    </a:lnTo>
                    <a:lnTo>
                      <a:pt x="2" y="103"/>
                    </a:lnTo>
                    <a:lnTo>
                      <a:pt x="0" y="96"/>
                    </a:lnTo>
                    <a:lnTo>
                      <a:pt x="0" y="89"/>
                    </a:lnTo>
                    <a:lnTo>
                      <a:pt x="0" y="35"/>
                    </a:lnTo>
                    <a:lnTo>
                      <a:pt x="0" y="28"/>
                    </a:lnTo>
                    <a:lnTo>
                      <a:pt x="2" y="22"/>
                    </a:lnTo>
                    <a:lnTo>
                      <a:pt x="5" y="16"/>
                    </a:lnTo>
                    <a:lnTo>
                      <a:pt x="9" y="11"/>
                    </a:lnTo>
                    <a:lnTo>
                      <a:pt x="15" y="7"/>
                    </a:lnTo>
                    <a:lnTo>
                      <a:pt x="21" y="4"/>
                    </a:lnTo>
                    <a:lnTo>
                      <a:pt x="27" y="1"/>
                    </a:lnTo>
                    <a:lnTo>
                      <a:pt x="34" y="0"/>
                    </a:lnTo>
                    <a:lnTo>
                      <a:pt x="533" y="0"/>
                    </a:lnTo>
                    <a:lnTo>
                      <a:pt x="539" y="1"/>
                    </a:lnTo>
                    <a:lnTo>
                      <a:pt x="546" y="4"/>
                    </a:lnTo>
                    <a:lnTo>
                      <a:pt x="552" y="7"/>
                    </a:lnTo>
                    <a:lnTo>
                      <a:pt x="557" y="11"/>
                    </a:lnTo>
                    <a:lnTo>
                      <a:pt x="561" y="16"/>
                    </a:lnTo>
                    <a:lnTo>
                      <a:pt x="564" y="22"/>
                    </a:lnTo>
                    <a:lnTo>
                      <a:pt x="566" y="28"/>
                    </a:lnTo>
                    <a:lnTo>
                      <a:pt x="566" y="35"/>
                    </a:lnTo>
                    <a:lnTo>
                      <a:pt x="566" y="89"/>
                    </a:lnTo>
                    <a:lnTo>
                      <a:pt x="566" y="96"/>
                    </a:lnTo>
                    <a:lnTo>
                      <a:pt x="564" y="103"/>
                    </a:lnTo>
                    <a:lnTo>
                      <a:pt x="561" y="108"/>
                    </a:lnTo>
                    <a:lnTo>
                      <a:pt x="557" y="113"/>
                    </a:lnTo>
                    <a:lnTo>
                      <a:pt x="552" y="117"/>
                    </a:lnTo>
                    <a:lnTo>
                      <a:pt x="546" y="121"/>
                    </a:lnTo>
                    <a:lnTo>
                      <a:pt x="539" y="123"/>
                    </a:lnTo>
                    <a:lnTo>
                      <a:pt x="533" y="124"/>
                    </a:lnTo>
                    <a:lnTo>
                      <a:pt x="34" y="124"/>
                    </a:lnTo>
                    <a:close/>
                  </a:path>
                </a:pathLst>
              </a:custGeom>
              <a:solidFill>
                <a:srgbClr val="0A4068"/>
              </a:solidFill>
              <a:ln w="9525">
                <a:noFill/>
                <a:round/>
                <a:headEnd/>
                <a:tailEnd/>
              </a:ln>
            </p:spPr>
            <p:txBody>
              <a:bodyPr/>
              <a:lstStyle/>
              <a:p>
                <a:endParaRPr lang="en-US" dirty="0"/>
              </a:p>
            </p:txBody>
          </p:sp>
          <p:sp>
            <p:nvSpPr>
              <p:cNvPr id="107" name="AutoShape 16"/>
              <p:cNvSpPr>
                <a:spLocks noChangeArrowheads="1"/>
              </p:cNvSpPr>
              <p:nvPr/>
            </p:nvSpPr>
            <p:spPr bwMode="auto">
              <a:xfrm>
                <a:off x="508" y="2479"/>
                <a:ext cx="588" cy="139"/>
              </a:xfrm>
              <a:prstGeom prst="roundRect">
                <a:avLst>
                  <a:gd name="adj" fmla="val 16667"/>
                </a:avLst>
              </a:prstGeom>
              <a:solidFill>
                <a:srgbClr val="24B0E6"/>
              </a:solidFill>
              <a:ln w="9525">
                <a:noFill/>
                <a:round/>
                <a:headEnd/>
                <a:tailEnd/>
              </a:ln>
            </p:spPr>
            <p:txBody>
              <a:bodyPr/>
              <a:lstStyle/>
              <a:p>
                <a:pPr algn="ctr" eaLnBrk="0" hangingPunct="0">
                  <a:spcBef>
                    <a:spcPct val="20000"/>
                  </a:spcBef>
                  <a:buClr>
                    <a:schemeClr val="tx1"/>
                  </a:buClr>
                  <a:buFont typeface="Wingdings" pitchFamily="2" charset="2"/>
                  <a:buNone/>
                </a:pPr>
                <a:endParaRPr lang="en-US" baseline="-25000" dirty="0">
                  <a:solidFill>
                    <a:srgbClr val="000000"/>
                  </a:solidFill>
                  <a:ea typeface="MS PGothic" pitchFamily="34" charset="-128"/>
                </a:endParaRPr>
              </a:p>
            </p:txBody>
          </p:sp>
          <p:grpSp>
            <p:nvGrpSpPr>
              <p:cNvPr id="108" name="Group 17"/>
              <p:cNvGrpSpPr>
                <a:grpSpLocks/>
              </p:cNvGrpSpPr>
              <p:nvPr/>
            </p:nvGrpSpPr>
            <p:grpSpPr bwMode="auto">
              <a:xfrm>
                <a:off x="468" y="2502"/>
                <a:ext cx="70" cy="97"/>
                <a:chOff x="381" y="2500"/>
                <a:chExt cx="70" cy="97"/>
              </a:xfrm>
            </p:grpSpPr>
            <p:sp>
              <p:nvSpPr>
                <p:cNvPr id="116" name="AutoShape 18"/>
                <p:cNvSpPr>
                  <a:spLocks noChangeArrowheads="1"/>
                </p:cNvSpPr>
                <p:nvPr/>
              </p:nvSpPr>
              <p:spPr bwMode="auto">
                <a:xfrm>
                  <a:off x="395" y="2500"/>
                  <a:ext cx="56" cy="97"/>
                </a:xfrm>
                <a:prstGeom prst="roundRect">
                  <a:avLst>
                    <a:gd name="adj" fmla="val 17856"/>
                  </a:avLst>
                </a:prstGeom>
                <a:solidFill>
                  <a:srgbClr val="24B0E6"/>
                </a:solidFill>
                <a:ln w="12700" algn="ctr">
                  <a:noFill/>
                  <a:round/>
                  <a:headEnd/>
                  <a:tailEnd/>
                </a:ln>
              </p:spPr>
              <p:txBody>
                <a:bodyPr wrap="none" anchor="ctr"/>
                <a:lstStyle/>
                <a:p>
                  <a:pPr algn="ctr" eaLnBrk="0" hangingPunct="0">
                    <a:spcBef>
                      <a:spcPct val="20000"/>
                    </a:spcBef>
                    <a:buClr>
                      <a:schemeClr val="tx1"/>
                    </a:buClr>
                    <a:buFont typeface="Wingdings" pitchFamily="2" charset="2"/>
                    <a:buNone/>
                  </a:pPr>
                  <a:endParaRPr lang="en-US" baseline="-25000" dirty="0">
                    <a:solidFill>
                      <a:srgbClr val="000000"/>
                    </a:solidFill>
                    <a:ea typeface="MS PGothic" pitchFamily="34" charset="-128"/>
                  </a:endParaRPr>
                </a:p>
              </p:txBody>
            </p:sp>
            <p:sp>
              <p:nvSpPr>
                <p:cNvPr id="117" name="Oval 19"/>
                <p:cNvSpPr>
                  <a:spLocks noChangeArrowheads="1"/>
                </p:cNvSpPr>
                <p:nvPr/>
              </p:nvSpPr>
              <p:spPr bwMode="auto">
                <a:xfrm>
                  <a:off x="381" y="2513"/>
                  <a:ext cx="27" cy="27"/>
                </a:xfrm>
                <a:prstGeom prst="ellipse">
                  <a:avLst/>
                </a:prstGeom>
                <a:solidFill>
                  <a:srgbClr val="003F69"/>
                </a:solidFill>
                <a:ln w="12700" algn="ctr">
                  <a:noFill/>
                  <a:round/>
                  <a:headEnd/>
                  <a:tailEnd/>
                </a:ln>
              </p:spPr>
              <p:txBody>
                <a:bodyPr wrap="none" anchor="ctr"/>
                <a:lstStyle/>
                <a:p>
                  <a:pPr algn="ctr" eaLnBrk="0" hangingPunct="0">
                    <a:spcBef>
                      <a:spcPct val="20000"/>
                    </a:spcBef>
                    <a:buClr>
                      <a:schemeClr val="tx1"/>
                    </a:buClr>
                    <a:buFont typeface="Wingdings" pitchFamily="2" charset="2"/>
                    <a:buNone/>
                  </a:pPr>
                  <a:endParaRPr lang="en-US" baseline="-25000" dirty="0">
                    <a:solidFill>
                      <a:srgbClr val="000000"/>
                    </a:solidFill>
                    <a:ea typeface="MS PGothic" pitchFamily="34" charset="-128"/>
                  </a:endParaRPr>
                </a:p>
              </p:txBody>
            </p:sp>
            <p:sp>
              <p:nvSpPr>
                <p:cNvPr id="118" name="Oval 20"/>
                <p:cNvSpPr>
                  <a:spLocks noChangeArrowheads="1"/>
                </p:cNvSpPr>
                <p:nvPr/>
              </p:nvSpPr>
              <p:spPr bwMode="auto">
                <a:xfrm>
                  <a:off x="381" y="2558"/>
                  <a:ext cx="27" cy="27"/>
                </a:xfrm>
                <a:prstGeom prst="ellipse">
                  <a:avLst/>
                </a:prstGeom>
                <a:solidFill>
                  <a:srgbClr val="003F69"/>
                </a:solidFill>
                <a:ln w="12700" algn="ctr">
                  <a:noFill/>
                  <a:round/>
                  <a:headEnd/>
                  <a:tailEnd/>
                </a:ln>
              </p:spPr>
              <p:txBody>
                <a:bodyPr wrap="none" anchor="ctr"/>
                <a:lstStyle/>
                <a:p>
                  <a:pPr algn="ctr" eaLnBrk="0" hangingPunct="0">
                    <a:spcBef>
                      <a:spcPct val="20000"/>
                    </a:spcBef>
                    <a:buClr>
                      <a:schemeClr val="tx1"/>
                    </a:buClr>
                    <a:buFont typeface="Wingdings" pitchFamily="2" charset="2"/>
                    <a:buNone/>
                  </a:pPr>
                  <a:endParaRPr lang="en-US" baseline="-25000" dirty="0">
                    <a:solidFill>
                      <a:srgbClr val="000000"/>
                    </a:solidFill>
                    <a:ea typeface="MS PGothic" pitchFamily="34" charset="-128"/>
                  </a:endParaRPr>
                </a:p>
              </p:txBody>
            </p:sp>
          </p:grpSp>
          <p:sp>
            <p:nvSpPr>
              <p:cNvPr id="109" name="Freeform 21"/>
              <p:cNvSpPr>
                <a:spLocks/>
              </p:cNvSpPr>
              <p:nvPr/>
            </p:nvSpPr>
            <p:spPr bwMode="auto">
              <a:xfrm>
                <a:off x="558" y="2509"/>
                <a:ext cx="117" cy="16"/>
              </a:xfrm>
              <a:custGeom>
                <a:avLst/>
                <a:gdLst>
                  <a:gd name="T0" fmla="*/ 113 w 117"/>
                  <a:gd name="T1" fmla="*/ 16 h 16"/>
                  <a:gd name="T2" fmla="*/ 4 w 117"/>
                  <a:gd name="T3" fmla="*/ 16 h 16"/>
                  <a:gd name="T4" fmla="*/ 4 w 117"/>
                  <a:gd name="T5" fmla="*/ 16 h 16"/>
                  <a:gd name="T6" fmla="*/ 3 w 117"/>
                  <a:gd name="T7" fmla="*/ 16 h 16"/>
                  <a:gd name="T8" fmla="*/ 1 w 117"/>
                  <a:gd name="T9" fmla="*/ 15 h 16"/>
                  <a:gd name="T10" fmla="*/ 1 w 117"/>
                  <a:gd name="T11" fmla="*/ 14 h 16"/>
                  <a:gd name="T12" fmla="*/ 0 w 117"/>
                  <a:gd name="T13" fmla="*/ 12 h 16"/>
                  <a:gd name="T14" fmla="*/ 0 w 117"/>
                  <a:gd name="T15" fmla="*/ 12 h 16"/>
                  <a:gd name="T16" fmla="*/ 0 w 117"/>
                  <a:gd name="T17" fmla="*/ 4 h 16"/>
                  <a:gd name="T18" fmla="*/ 0 w 117"/>
                  <a:gd name="T19" fmla="*/ 4 h 16"/>
                  <a:gd name="T20" fmla="*/ 1 w 117"/>
                  <a:gd name="T21" fmla="*/ 3 h 16"/>
                  <a:gd name="T22" fmla="*/ 1 w 117"/>
                  <a:gd name="T23" fmla="*/ 1 h 16"/>
                  <a:gd name="T24" fmla="*/ 3 w 117"/>
                  <a:gd name="T25" fmla="*/ 1 h 16"/>
                  <a:gd name="T26" fmla="*/ 4 w 117"/>
                  <a:gd name="T27" fmla="*/ 0 h 16"/>
                  <a:gd name="T28" fmla="*/ 113 w 117"/>
                  <a:gd name="T29" fmla="*/ 0 h 16"/>
                  <a:gd name="T30" fmla="*/ 113 w 117"/>
                  <a:gd name="T31" fmla="*/ 0 h 16"/>
                  <a:gd name="T32" fmla="*/ 114 w 117"/>
                  <a:gd name="T33" fmla="*/ 1 h 16"/>
                  <a:gd name="T34" fmla="*/ 116 w 117"/>
                  <a:gd name="T35" fmla="*/ 1 h 16"/>
                  <a:gd name="T36" fmla="*/ 116 w 117"/>
                  <a:gd name="T37" fmla="*/ 3 h 16"/>
                  <a:gd name="T38" fmla="*/ 117 w 117"/>
                  <a:gd name="T39" fmla="*/ 4 h 16"/>
                  <a:gd name="T40" fmla="*/ 117 w 117"/>
                  <a:gd name="T41" fmla="*/ 4 h 16"/>
                  <a:gd name="T42" fmla="*/ 117 w 117"/>
                  <a:gd name="T43" fmla="*/ 12 h 16"/>
                  <a:gd name="T44" fmla="*/ 117 w 117"/>
                  <a:gd name="T45" fmla="*/ 12 h 16"/>
                  <a:gd name="T46" fmla="*/ 116 w 117"/>
                  <a:gd name="T47" fmla="*/ 14 h 16"/>
                  <a:gd name="T48" fmla="*/ 116 w 117"/>
                  <a:gd name="T49" fmla="*/ 15 h 16"/>
                  <a:gd name="T50" fmla="*/ 114 w 117"/>
                  <a:gd name="T51" fmla="*/ 16 h 16"/>
                  <a:gd name="T52" fmla="*/ 113 w 117"/>
                  <a:gd name="T53" fmla="*/ 16 h 16"/>
                  <a:gd name="T54" fmla="*/ 113 w 117"/>
                  <a:gd name="T55" fmla="*/ 16 h 1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7"/>
                  <a:gd name="T85" fmla="*/ 0 h 16"/>
                  <a:gd name="T86" fmla="*/ 117 w 117"/>
                  <a:gd name="T87" fmla="*/ 16 h 1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7" h="16">
                    <a:moveTo>
                      <a:pt x="113" y="16"/>
                    </a:moveTo>
                    <a:lnTo>
                      <a:pt x="4" y="16"/>
                    </a:lnTo>
                    <a:lnTo>
                      <a:pt x="3" y="16"/>
                    </a:lnTo>
                    <a:lnTo>
                      <a:pt x="1" y="15"/>
                    </a:lnTo>
                    <a:lnTo>
                      <a:pt x="1" y="14"/>
                    </a:lnTo>
                    <a:lnTo>
                      <a:pt x="0" y="12"/>
                    </a:lnTo>
                    <a:lnTo>
                      <a:pt x="0" y="4"/>
                    </a:lnTo>
                    <a:lnTo>
                      <a:pt x="1" y="3"/>
                    </a:lnTo>
                    <a:lnTo>
                      <a:pt x="1" y="1"/>
                    </a:lnTo>
                    <a:lnTo>
                      <a:pt x="3" y="1"/>
                    </a:lnTo>
                    <a:lnTo>
                      <a:pt x="4" y="0"/>
                    </a:lnTo>
                    <a:lnTo>
                      <a:pt x="113" y="0"/>
                    </a:lnTo>
                    <a:lnTo>
                      <a:pt x="114" y="1"/>
                    </a:lnTo>
                    <a:lnTo>
                      <a:pt x="116" y="1"/>
                    </a:lnTo>
                    <a:lnTo>
                      <a:pt x="116" y="3"/>
                    </a:lnTo>
                    <a:lnTo>
                      <a:pt x="117" y="4"/>
                    </a:lnTo>
                    <a:lnTo>
                      <a:pt x="117" y="12"/>
                    </a:lnTo>
                    <a:lnTo>
                      <a:pt x="116" y="14"/>
                    </a:lnTo>
                    <a:lnTo>
                      <a:pt x="116" y="15"/>
                    </a:lnTo>
                    <a:lnTo>
                      <a:pt x="114" y="16"/>
                    </a:lnTo>
                    <a:lnTo>
                      <a:pt x="113" y="16"/>
                    </a:lnTo>
                    <a:close/>
                  </a:path>
                </a:pathLst>
              </a:custGeom>
              <a:solidFill>
                <a:srgbClr val="FFFFFF"/>
              </a:solidFill>
              <a:ln w="9525">
                <a:noFill/>
                <a:round/>
                <a:headEnd/>
                <a:tailEnd/>
              </a:ln>
            </p:spPr>
            <p:txBody>
              <a:bodyPr/>
              <a:lstStyle/>
              <a:p>
                <a:endParaRPr lang="en-US" dirty="0"/>
              </a:p>
            </p:txBody>
          </p:sp>
          <p:sp>
            <p:nvSpPr>
              <p:cNvPr id="110" name="Freeform 22"/>
              <p:cNvSpPr>
                <a:spLocks/>
              </p:cNvSpPr>
              <p:nvPr/>
            </p:nvSpPr>
            <p:spPr bwMode="auto">
              <a:xfrm>
                <a:off x="558" y="2536"/>
                <a:ext cx="117" cy="17"/>
              </a:xfrm>
              <a:custGeom>
                <a:avLst/>
                <a:gdLst>
                  <a:gd name="T0" fmla="*/ 113 w 117"/>
                  <a:gd name="T1" fmla="*/ 17 h 17"/>
                  <a:gd name="T2" fmla="*/ 4 w 117"/>
                  <a:gd name="T3" fmla="*/ 17 h 17"/>
                  <a:gd name="T4" fmla="*/ 4 w 117"/>
                  <a:gd name="T5" fmla="*/ 17 h 17"/>
                  <a:gd name="T6" fmla="*/ 3 w 117"/>
                  <a:gd name="T7" fmla="*/ 17 h 17"/>
                  <a:gd name="T8" fmla="*/ 1 w 117"/>
                  <a:gd name="T9" fmla="*/ 16 h 17"/>
                  <a:gd name="T10" fmla="*/ 1 w 117"/>
                  <a:gd name="T11" fmla="*/ 14 h 17"/>
                  <a:gd name="T12" fmla="*/ 0 w 117"/>
                  <a:gd name="T13" fmla="*/ 13 h 17"/>
                  <a:gd name="T14" fmla="*/ 0 w 117"/>
                  <a:gd name="T15" fmla="*/ 13 h 17"/>
                  <a:gd name="T16" fmla="*/ 0 w 117"/>
                  <a:gd name="T17" fmla="*/ 4 h 17"/>
                  <a:gd name="T18" fmla="*/ 0 w 117"/>
                  <a:gd name="T19" fmla="*/ 4 h 17"/>
                  <a:gd name="T20" fmla="*/ 1 w 117"/>
                  <a:gd name="T21" fmla="*/ 3 h 17"/>
                  <a:gd name="T22" fmla="*/ 1 w 117"/>
                  <a:gd name="T23" fmla="*/ 1 h 17"/>
                  <a:gd name="T24" fmla="*/ 3 w 117"/>
                  <a:gd name="T25" fmla="*/ 0 h 17"/>
                  <a:gd name="T26" fmla="*/ 4 w 117"/>
                  <a:gd name="T27" fmla="*/ 0 h 17"/>
                  <a:gd name="T28" fmla="*/ 113 w 117"/>
                  <a:gd name="T29" fmla="*/ 0 h 17"/>
                  <a:gd name="T30" fmla="*/ 113 w 117"/>
                  <a:gd name="T31" fmla="*/ 0 h 17"/>
                  <a:gd name="T32" fmla="*/ 114 w 117"/>
                  <a:gd name="T33" fmla="*/ 0 h 17"/>
                  <a:gd name="T34" fmla="*/ 116 w 117"/>
                  <a:gd name="T35" fmla="*/ 1 h 17"/>
                  <a:gd name="T36" fmla="*/ 116 w 117"/>
                  <a:gd name="T37" fmla="*/ 3 h 17"/>
                  <a:gd name="T38" fmla="*/ 117 w 117"/>
                  <a:gd name="T39" fmla="*/ 4 h 17"/>
                  <a:gd name="T40" fmla="*/ 117 w 117"/>
                  <a:gd name="T41" fmla="*/ 4 h 17"/>
                  <a:gd name="T42" fmla="*/ 117 w 117"/>
                  <a:gd name="T43" fmla="*/ 13 h 17"/>
                  <a:gd name="T44" fmla="*/ 117 w 117"/>
                  <a:gd name="T45" fmla="*/ 13 h 17"/>
                  <a:gd name="T46" fmla="*/ 116 w 117"/>
                  <a:gd name="T47" fmla="*/ 14 h 17"/>
                  <a:gd name="T48" fmla="*/ 116 w 117"/>
                  <a:gd name="T49" fmla="*/ 16 h 17"/>
                  <a:gd name="T50" fmla="*/ 114 w 117"/>
                  <a:gd name="T51" fmla="*/ 17 h 17"/>
                  <a:gd name="T52" fmla="*/ 113 w 117"/>
                  <a:gd name="T53" fmla="*/ 17 h 17"/>
                  <a:gd name="T54" fmla="*/ 113 w 117"/>
                  <a:gd name="T55" fmla="*/ 17 h 1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7"/>
                  <a:gd name="T85" fmla="*/ 0 h 17"/>
                  <a:gd name="T86" fmla="*/ 117 w 117"/>
                  <a:gd name="T87" fmla="*/ 17 h 1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7" h="17">
                    <a:moveTo>
                      <a:pt x="113" y="17"/>
                    </a:moveTo>
                    <a:lnTo>
                      <a:pt x="4" y="17"/>
                    </a:lnTo>
                    <a:lnTo>
                      <a:pt x="3" y="17"/>
                    </a:lnTo>
                    <a:lnTo>
                      <a:pt x="1" y="16"/>
                    </a:lnTo>
                    <a:lnTo>
                      <a:pt x="1" y="14"/>
                    </a:lnTo>
                    <a:lnTo>
                      <a:pt x="0" y="13"/>
                    </a:lnTo>
                    <a:lnTo>
                      <a:pt x="0" y="4"/>
                    </a:lnTo>
                    <a:lnTo>
                      <a:pt x="1" y="3"/>
                    </a:lnTo>
                    <a:lnTo>
                      <a:pt x="1" y="1"/>
                    </a:lnTo>
                    <a:lnTo>
                      <a:pt x="3" y="0"/>
                    </a:lnTo>
                    <a:lnTo>
                      <a:pt x="4" y="0"/>
                    </a:lnTo>
                    <a:lnTo>
                      <a:pt x="113" y="0"/>
                    </a:lnTo>
                    <a:lnTo>
                      <a:pt x="114" y="0"/>
                    </a:lnTo>
                    <a:lnTo>
                      <a:pt x="116" y="1"/>
                    </a:lnTo>
                    <a:lnTo>
                      <a:pt x="116" y="3"/>
                    </a:lnTo>
                    <a:lnTo>
                      <a:pt x="117" y="4"/>
                    </a:lnTo>
                    <a:lnTo>
                      <a:pt x="117" y="13"/>
                    </a:lnTo>
                    <a:lnTo>
                      <a:pt x="116" y="14"/>
                    </a:lnTo>
                    <a:lnTo>
                      <a:pt x="116" y="16"/>
                    </a:lnTo>
                    <a:lnTo>
                      <a:pt x="114" y="17"/>
                    </a:lnTo>
                    <a:lnTo>
                      <a:pt x="113" y="17"/>
                    </a:lnTo>
                    <a:close/>
                  </a:path>
                </a:pathLst>
              </a:custGeom>
              <a:solidFill>
                <a:srgbClr val="FFFFFF"/>
              </a:solidFill>
              <a:ln w="9525">
                <a:noFill/>
                <a:round/>
                <a:headEnd/>
                <a:tailEnd/>
              </a:ln>
            </p:spPr>
            <p:txBody>
              <a:bodyPr/>
              <a:lstStyle/>
              <a:p>
                <a:endParaRPr lang="en-US" dirty="0"/>
              </a:p>
            </p:txBody>
          </p:sp>
          <p:grpSp>
            <p:nvGrpSpPr>
              <p:cNvPr id="111" name="Group 23"/>
              <p:cNvGrpSpPr>
                <a:grpSpLocks/>
              </p:cNvGrpSpPr>
              <p:nvPr/>
            </p:nvGrpSpPr>
            <p:grpSpPr bwMode="auto">
              <a:xfrm>
                <a:off x="519" y="2487"/>
                <a:ext cx="566" cy="124"/>
                <a:chOff x="519" y="2487"/>
                <a:chExt cx="566" cy="124"/>
              </a:xfrm>
            </p:grpSpPr>
            <p:sp>
              <p:nvSpPr>
                <p:cNvPr id="112" name="Freeform 24"/>
                <p:cNvSpPr>
                  <a:spLocks/>
                </p:cNvSpPr>
                <p:nvPr/>
              </p:nvSpPr>
              <p:spPr bwMode="auto">
                <a:xfrm>
                  <a:off x="519" y="2487"/>
                  <a:ext cx="566" cy="124"/>
                </a:xfrm>
                <a:custGeom>
                  <a:avLst/>
                  <a:gdLst>
                    <a:gd name="T0" fmla="*/ 34 w 566"/>
                    <a:gd name="T1" fmla="*/ 124 h 124"/>
                    <a:gd name="T2" fmla="*/ 34 w 566"/>
                    <a:gd name="T3" fmla="*/ 124 h 124"/>
                    <a:gd name="T4" fmla="*/ 27 w 566"/>
                    <a:gd name="T5" fmla="*/ 123 h 124"/>
                    <a:gd name="T6" fmla="*/ 21 w 566"/>
                    <a:gd name="T7" fmla="*/ 121 h 124"/>
                    <a:gd name="T8" fmla="*/ 15 w 566"/>
                    <a:gd name="T9" fmla="*/ 117 h 124"/>
                    <a:gd name="T10" fmla="*/ 9 w 566"/>
                    <a:gd name="T11" fmla="*/ 113 h 124"/>
                    <a:gd name="T12" fmla="*/ 5 w 566"/>
                    <a:gd name="T13" fmla="*/ 108 h 124"/>
                    <a:gd name="T14" fmla="*/ 2 w 566"/>
                    <a:gd name="T15" fmla="*/ 103 h 124"/>
                    <a:gd name="T16" fmla="*/ 0 w 566"/>
                    <a:gd name="T17" fmla="*/ 96 h 124"/>
                    <a:gd name="T18" fmla="*/ 0 w 566"/>
                    <a:gd name="T19" fmla="*/ 89 h 124"/>
                    <a:gd name="T20" fmla="*/ 0 w 566"/>
                    <a:gd name="T21" fmla="*/ 89 h 124"/>
                    <a:gd name="T22" fmla="*/ 0 w 566"/>
                    <a:gd name="T23" fmla="*/ 35 h 124"/>
                    <a:gd name="T24" fmla="*/ 0 w 566"/>
                    <a:gd name="T25" fmla="*/ 35 h 124"/>
                    <a:gd name="T26" fmla="*/ 0 w 566"/>
                    <a:gd name="T27" fmla="*/ 28 h 124"/>
                    <a:gd name="T28" fmla="*/ 2 w 566"/>
                    <a:gd name="T29" fmla="*/ 22 h 124"/>
                    <a:gd name="T30" fmla="*/ 5 w 566"/>
                    <a:gd name="T31" fmla="*/ 16 h 124"/>
                    <a:gd name="T32" fmla="*/ 9 w 566"/>
                    <a:gd name="T33" fmla="*/ 11 h 124"/>
                    <a:gd name="T34" fmla="*/ 15 w 566"/>
                    <a:gd name="T35" fmla="*/ 7 h 124"/>
                    <a:gd name="T36" fmla="*/ 21 w 566"/>
                    <a:gd name="T37" fmla="*/ 4 h 124"/>
                    <a:gd name="T38" fmla="*/ 27 w 566"/>
                    <a:gd name="T39" fmla="*/ 1 h 124"/>
                    <a:gd name="T40" fmla="*/ 34 w 566"/>
                    <a:gd name="T41" fmla="*/ 0 h 124"/>
                    <a:gd name="T42" fmla="*/ 533 w 566"/>
                    <a:gd name="T43" fmla="*/ 0 h 124"/>
                    <a:gd name="T44" fmla="*/ 533 w 566"/>
                    <a:gd name="T45" fmla="*/ 0 h 124"/>
                    <a:gd name="T46" fmla="*/ 539 w 566"/>
                    <a:gd name="T47" fmla="*/ 1 h 124"/>
                    <a:gd name="T48" fmla="*/ 546 w 566"/>
                    <a:gd name="T49" fmla="*/ 4 h 124"/>
                    <a:gd name="T50" fmla="*/ 552 w 566"/>
                    <a:gd name="T51" fmla="*/ 7 h 124"/>
                    <a:gd name="T52" fmla="*/ 557 w 566"/>
                    <a:gd name="T53" fmla="*/ 11 h 124"/>
                    <a:gd name="T54" fmla="*/ 561 w 566"/>
                    <a:gd name="T55" fmla="*/ 16 h 124"/>
                    <a:gd name="T56" fmla="*/ 564 w 566"/>
                    <a:gd name="T57" fmla="*/ 22 h 124"/>
                    <a:gd name="T58" fmla="*/ 566 w 566"/>
                    <a:gd name="T59" fmla="*/ 28 h 124"/>
                    <a:gd name="T60" fmla="*/ 566 w 566"/>
                    <a:gd name="T61" fmla="*/ 35 h 124"/>
                    <a:gd name="T62" fmla="*/ 566 w 566"/>
                    <a:gd name="T63" fmla="*/ 35 h 124"/>
                    <a:gd name="T64" fmla="*/ 566 w 566"/>
                    <a:gd name="T65" fmla="*/ 89 h 124"/>
                    <a:gd name="T66" fmla="*/ 566 w 566"/>
                    <a:gd name="T67" fmla="*/ 89 h 124"/>
                    <a:gd name="T68" fmla="*/ 566 w 566"/>
                    <a:gd name="T69" fmla="*/ 96 h 124"/>
                    <a:gd name="T70" fmla="*/ 564 w 566"/>
                    <a:gd name="T71" fmla="*/ 103 h 124"/>
                    <a:gd name="T72" fmla="*/ 561 w 566"/>
                    <a:gd name="T73" fmla="*/ 108 h 124"/>
                    <a:gd name="T74" fmla="*/ 557 w 566"/>
                    <a:gd name="T75" fmla="*/ 113 h 124"/>
                    <a:gd name="T76" fmla="*/ 552 w 566"/>
                    <a:gd name="T77" fmla="*/ 117 h 124"/>
                    <a:gd name="T78" fmla="*/ 546 w 566"/>
                    <a:gd name="T79" fmla="*/ 121 h 124"/>
                    <a:gd name="T80" fmla="*/ 539 w 566"/>
                    <a:gd name="T81" fmla="*/ 123 h 124"/>
                    <a:gd name="T82" fmla="*/ 533 w 566"/>
                    <a:gd name="T83" fmla="*/ 124 h 124"/>
                    <a:gd name="T84" fmla="*/ 34 w 566"/>
                    <a:gd name="T85" fmla="*/ 124 h 124"/>
                    <a:gd name="T86" fmla="*/ 34 w 566"/>
                    <a:gd name="T87" fmla="*/ 124 h 12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66"/>
                    <a:gd name="T133" fmla="*/ 0 h 124"/>
                    <a:gd name="T134" fmla="*/ 566 w 566"/>
                    <a:gd name="T135" fmla="*/ 124 h 12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66" h="124">
                      <a:moveTo>
                        <a:pt x="34" y="124"/>
                      </a:moveTo>
                      <a:lnTo>
                        <a:pt x="34" y="124"/>
                      </a:lnTo>
                      <a:lnTo>
                        <a:pt x="27" y="123"/>
                      </a:lnTo>
                      <a:lnTo>
                        <a:pt x="21" y="121"/>
                      </a:lnTo>
                      <a:lnTo>
                        <a:pt x="15" y="117"/>
                      </a:lnTo>
                      <a:lnTo>
                        <a:pt x="9" y="113"/>
                      </a:lnTo>
                      <a:lnTo>
                        <a:pt x="5" y="108"/>
                      </a:lnTo>
                      <a:lnTo>
                        <a:pt x="2" y="103"/>
                      </a:lnTo>
                      <a:lnTo>
                        <a:pt x="0" y="96"/>
                      </a:lnTo>
                      <a:lnTo>
                        <a:pt x="0" y="89"/>
                      </a:lnTo>
                      <a:lnTo>
                        <a:pt x="0" y="35"/>
                      </a:lnTo>
                      <a:lnTo>
                        <a:pt x="0" y="28"/>
                      </a:lnTo>
                      <a:lnTo>
                        <a:pt x="2" y="22"/>
                      </a:lnTo>
                      <a:lnTo>
                        <a:pt x="5" y="16"/>
                      </a:lnTo>
                      <a:lnTo>
                        <a:pt x="9" y="11"/>
                      </a:lnTo>
                      <a:lnTo>
                        <a:pt x="15" y="7"/>
                      </a:lnTo>
                      <a:lnTo>
                        <a:pt x="21" y="4"/>
                      </a:lnTo>
                      <a:lnTo>
                        <a:pt x="27" y="1"/>
                      </a:lnTo>
                      <a:lnTo>
                        <a:pt x="34" y="0"/>
                      </a:lnTo>
                      <a:lnTo>
                        <a:pt x="533" y="0"/>
                      </a:lnTo>
                      <a:lnTo>
                        <a:pt x="539" y="1"/>
                      </a:lnTo>
                      <a:lnTo>
                        <a:pt x="546" y="4"/>
                      </a:lnTo>
                      <a:lnTo>
                        <a:pt x="552" y="7"/>
                      </a:lnTo>
                      <a:lnTo>
                        <a:pt x="557" y="11"/>
                      </a:lnTo>
                      <a:lnTo>
                        <a:pt x="561" y="16"/>
                      </a:lnTo>
                      <a:lnTo>
                        <a:pt x="564" y="22"/>
                      </a:lnTo>
                      <a:lnTo>
                        <a:pt x="566" y="28"/>
                      </a:lnTo>
                      <a:lnTo>
                        <a:pt x="566" y="35"/>
                      </a:lnTo>
                      <a:lnTo>
                        <a:pt x="566" y="89"/>
                      </a:lnTo>
                      <a:lnTo>
                        <a:pt x="566" y="96"/>
                      </a:lnTo>
                      <a:lnTo>
                        <a:pt x="564" y="103"/>
                      </a:lnTo>
                      <a:lnTo>
                        <a:pt x="561" y="108"/>
                      </a:lnTo>
                      <a:lnTo>
                        <a:pt x="557" y="113"/>
                      </a:lnTo>
                      <a:lnTo>
                        <a:pt x="552" y="117"/>
                      </a:lnTo>
                      <a:lnTo>
                        <a:pt x="546" y="121"/>
                      </a:lnTo>
                      <a:lnTo>
                        <a:pt x="539" y="123"/>
                      </a:lnTo>
                      <a:lnTo>
                        <a:pt x="533" y="124"/>
                      </a:lnTo>
                      <a:lnTo>
                        <a:pt x="34" y="124"/>
                      </a:lnTo>
                      <a:close/>
                    </a:path>
                  </a:pathLst>
                </a:custGeom>
                <a:solidFill>
                  <a:srgbClr val="0A4068"/>
                </a:solidFill>
                <a:ln w="9525">
                  <a:noFill/>
                  <a:round/>
                  <a:headEnd/>
                  <a:tailEnd/>
                </a:ln>
              </p:spPr>
              <p:txBody>
                <a:bodyPr/>
                <a:lstStyle/>
                <a:p>
                  <a:endParaRPr lang="en-US" dirty="0"/>
                </a:p>
              </p:txBody>
            </p:sp>
            <p:sp>
              <p:nvSpPr>
                <p:cNvPr id="113" name="Freeform 25"/>
                <p:cNvSpPr>
                  <a:spLocks/>
                </p:cNvSpPr>
                <p:nvPr/>
              </p:nvSpPr>
              <p:spPr bwMode="auto">
                <a:xfrm>
                  <a:off x="558" y="2565"/>
                  <a:ext cx="117" cy="17"/>
                </a:xfrm>
                <a:custGeom>
                  <a:avLst/>
                  <a:gdLst>
                    <a:gd name="T0" fmla="*/ 113 w 117"/>
                    <a:gd name="T1" fmla="*/ 17 h 17"/>
                    <a:gd name="T2" fmla="*/ 4 w 117"/>
                    <a:gd name="T3" fmla="*/ 17 h 17"/>
                    <a:gd name="T4" fmla="*/ 4 w 117"/>
                    <a:gd name="T5" fmla="*/ 17 h 17"/>
                    <a:gd name="T6" fmla="*/ 3 w 117"/>
                    <a:gd name="T7" fmla="*/ 17 h 17"/>
                    <a:gd name="T8" fmla="*/ 1 w 117"/>
                    <a:gd name="T9" fmla="*/ 16 h 17"/>
                    <a:gd name="T10" fmla="*/ 1 w 117"/>
                    <a:gd name="T11" fmla="*/ 15 h 17"/>
                    <a:gd name="T12" fmla="*/ 0 w 117"/>
                    <a:gd name="T13" fmla="*/ 13 h 17"/>
                    <a:gd name="T14" fmla="*/ 0 w 117"/>
                    <a:gd name="T15" fmla="*/ 13 h 17"/>
                    <a:gd name="T16" fmla="*/ 0 w 117"/>
                    <a:gd name="T17" fmla="*/ 4 h 17"/>
                    <a:gd name="T18" fmla="*/ 0 w 117"/>
                    <a:gd name="T19" fmla="*/ 4 h 17"/>
                    <a:gd name="T20" fmla="*/ 1 w 117"/>
                    <a:gd name="T21" fmla="*/ 3 h 17"/>
                    <a:gd name="T22" fmla="*/ 1 w 117"/>
                    <a:gd name="T23" fmla="*/ 2 h 17"/>
                    <a:gd name="T24" fmla="*/ 3 w 117"/>
                    <a:gd name="T25" fmla="*/ 1 h 17"/>
                    <a:gd name="T26" fmla="*/ 4 w 117"/>
                    <a:gd name="T27" fmla="*/ 0 h 17"/>
                    <a:gd name="T28" fmla="*/ 113 w 117"/>
                    <a:gd name="T29" fmla="*/ 0 h 17"/>
                    <a:gd name="T30" fmla="*/ 113 w 117"/>
                    <a:gd name="T31" fmla="*/ 0 h 17"/>
                    <a:gd name="T32" fmla="*/ 114 w 117"/>
                    <a:gd name="T33" fmla="*/ 1 h 17"/>
                    <a:gd name="T34" fmla="*/ 116 w 117"/>
                    <a:gd name="T35" fmla="*/ 2 h 17"/>
                    <a:gd name="T36" fmla="*/ 116 w 117"/>
                    <a:gd name="T37" fmla="*/ 3 h 17"/>
                    <a:gd name="T38" fmla="*/ 117 w 117"/>
                    <a:gd name="T39" fmla="*/ 4 h 17"/>
                    <a:gd name="T40" fmla="*/ 117 w 117"/>
                    <a:gd name="T41" fmla="*/ 4 h 17"/>
                    <a:gd name="T42" fmla="*/ 117 w 117"/>
                    <a:gd name="T43" fmla="*/ 13 h 17"/>
                    <a:gd name="T44" fmla="*/ 117 w 117"/>
                    <a:gd name="T45" fmla="*/ 13 h 17"/>
                    <a:gd name="T46" fmla="*/ 116 w 117"/>
                    <a:gd name="T47" fmla="*/ 15 h 17"/>
                    <a:gd name="T48" fmla="*/ 116 w 117"/>
                    <a:gd name="T49" fmla="*/ 16 h 17"/>
                    <a:gd name="T50" fmla="*/ 114 w 117"/>
                    <a:gd name="T51" fmla="*/ 17 h 17"/>
                    <a:gd name="T52" fmla="*/ 113 w 117"/>
                    <a:gd name="T53" fmla="*/ 17 h 17"/>
                    <a:gd name="T54" fmla="*/ 113 w 117"/>
                    <a:gd name="T55" fmla="*/ 17 h 1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7"/>
                    <a:gd name="T85" fmla="*/ 0 h 17"/>
                    <a:gd name="T86" fmla="*/ 117 w 117"/>
                    <a:gd name="T87" fmla="*/ 17 h 1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7" h="17">
                      <a:moveTo>
                        <a:pt x="113" y="17"/>
                      </a:moveTo>
                      <a:lnTo>
                        <a:pt x="4" y="17"/>
                      </a:lnTo>
                      <a:lnTo>
                        <a:pt x="3" y="17"/>
                      </a:lnTo>
                      <a:lnTo>
                        <a:pt x="1" y="16"/>
                      </a:lnTo>
                      <a:lnTo>
                        <a:pt x="1" y="15"/>
                      </a:lnTo>
                      <a:lnTo>
                        <a:pt x="0" y="13"/>
                      </a:lnTo>
                      <a:lnTo>
                        <a:pt x="0" y="4"/>
                      </a:lnTo>
                      <a:lnTo>
                        <a:pt x="1" y="3"/>
                      </a:lnTo>
                      <a:lnTo>
                        <a:pt x="1" y="2"/>
                      </a:lnTo>
                      <a:lnTo>
                        <a:pt x="3" y="1"/>
                      </a:lnTo>
                      <a:lnTo>
                        <a:pt x="4" y="0"/>
                      </a:lnTo>
                      <a:lnTo>
                        <a:pt x="113" y="0"/>
                      </a:lnTo>
                      <a:lnTo>
                        <a:pt x="114" y="1"/>
                      </a:lnTo>
                      <a:lnTo>
                        <a:pt x="116" y="2"/>
                      </a:lnTo>
                      <a:lnTo>
                        <a:pt x="116" y="3"/>
                      </a:lnTo>
                      <a:lnTo>
                        <a:pt x="117" y="4"/>
                      </a:lnTo>
                      <a:lnTo>
                        <a:pt x="117" y="13"/>
                      </a:lnTo>
                      <a:lnTo>
                        <a:pt x="116" y="15"/>
                      </a:lnTo>
                      <a:lnTo>
                        <a:pt x="116" y="16"/>
                      </a:lnTo>
                      <a:lnTo>
                        <a:pt x="114" y="17"/>
                      </a:lnTo>
                      <a:lnTo>
                        <a:pt x="113" y="17"/>
                      </a:lnTo>
                      <a:close/>
                    </a:path>
                  </a:pathLst>
                </a:custGeom>
                <a:solidFill>
                  <a:srgbClr val="FFFFFF"/>
                </a:solidFill>
                <a:ln w="9525">
                  <a:noFill/>
                  <a:round/>
                  <a:headEnd/>
                  <a:tailEnd/>
                </a:ln>
              </p:spPr>
              <p:txBody>
                <a:bodyPr/>
                <a:lstStyle/>
                <a:p>
                  <a:endParaRPr lang="en-US" dirty="0"/>
                </a:p>
              </p:txBody>
            </p:sp>
            <p:sp>
              <p:nvSpPr>
                <p:cNvPr id="114" name="Freeform 26"/>
                <p:cNvSpPr>
                  <a:spLocks/>
                </p:cNvSpPr>
                <p:nvPr/>
              </p:nvSpPr>
              <p:spPr bwMode="auto">
                <a:xfrm>
                  <a:off x="558" y="2509"/>
                  <a:ext cx="117" cy="16"/>
                </a:xfrm>
                <a:custGeom>
                  <a:avLst/>
                  <a:gdLst>
                    <a:gd name="T0" fmla="*/ 113 w 117"/>
                    <a:gd name="T1" fmla="*/ 16 h 16"/>
                    <a:gd name="T2" fmla="*/ 4 w 117"/>
                    <a:gd name="T3" fmla="*/ 16 h 16"/>
                    <a:gd name="T4" fmla="*/ 4 w 117"/>
                    <a:gd name="T5" fmla="*/ 16 h 16"/>
                    <a:gd name="T6" fmla="*/ 3 w 117"/>
                    <a:gd name="T7" fmla="*/ 16 h 16"/>
                    <a:gd name="T8" fmla="*/ 1 w 117"/>
                    <a:gd name="T9" fmla="*/ 15 h 16"/>
                    <a:gd name="T10" fmla="*/ 1 w 117"/>
                    <a:gd name="T11" fmla="*/ 14 h 16"/>
                    <a:gd name="T12" fmla="*/ 0 w 117"/>
                    <a:gd name="T13" fmla="*/ 12 h 16"/>
                    <a:gd name="T14" fmla="*/ 0 w 117"/>
                    <a:gd name="T15" fmla="*/ 12 h 16"/>
                    <a:gd name="T16" fmla="*/ 0 w 117"/>
                    <a:gd name="T17" fmla="*/ 4 h 16"/>
                    <a:gd name="T18" fmla="*/ 0 w 117"/>
                    <a:gd name="T19" fmla="*/ 4 h 16"/>
                    <a:gd name="T20" fmla="*/ 1 w 117"/>
                    <a:gd name="T21" fmla="*/ 3 h 16"/>
                    <a:gd name="T22" fmla="*/ 1 w 117"/>
                    <a:gd name="T23" fmla="*/ 1 h 16"/>
                    <a:gd name="T24" fmla="*/ 3 w 117"/>
                    <a:gd name="T25" fmla="*/ 1 h 16"/>
                    <a:gd name="T26" fmla="*/ 4 w 117"/>
                    <a:gd name="T27" fmla="*/ 0 h 16"/>
                    <a:gd name="T28" fmla="*/ 113 w 117"/>
                    <a:gd name="T29" fmla="*/ 0 h 16"/>
                    <a:gd name="T30" fmla="*/ 113 w 117"/>
                    <a:gd name="T31" fmla="*/ 0 h 16"/>
                    <a:gd name="T32" fmla="*/ 114 w 117"/>
                    <a:gd name="T33" fmla="*/ 1 h 16"/>
                    <a:gd name="T34" fmla="*/ 116 w 117"/>
                    <a:gd name="T35" fmla="*/ 1 h 16"/>
                    <a:gd name="T36" fmla="*/ 116 w 117"/>
                    <a:gd name="T37" fmla="*/ 3 h 16"/>
                    <a:gd name="T38" fmla="*/ 117 w 117"/>
                    <a:gd name="T39" fmla="*/ 4 h 16"/>
                    <a:gd name="T40" fmla="*/ 117 w 117"/>
                    <a:gd name="T41" fmla="*/ 4 h 16"/>
                    <a:gd name="T42" fmla="*/ 117 w 117"/>
                    <a:gd name="T43" fmla="*/ 12 h 16"/>
                    <a:gd name="T44" fmla="*/ 117 w 117"/>
                    <a:gd name="T45" fmla="*/ 12 h 16"/>
                    <a:gd name="T46" fmla="*/ 116 w 117"/>
                    <a:gd name="T47" fmla="*/ 14 h 16"/>
                    <a:gd name="T48" fmla="*/ 116 w 117"/>
                    <a:gd name="T49" fmla="*/ 15 h 16"/>
                    <a:gd name="T50" fmla="*/ 114 w 117"/>
                    <a:gd name="T51" fmla="*/ 16 h 16"/>
                    <a:gd name="T52" fmla="*/ 113 w 117"/>
                    <a:gd name="T53" fmla="*/ 16 h 16"/>
                    <a:gd name="T54" fmla="*/ 113 w 117"/>
                    <a:gd name="T55" fmla="*/ 16 h 1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7"/>
                    <a:gd name="T85" fmla="*/ 0 h 16"/>
                    <a:gd name="T86" fmla="*/ 117 w 117"/>
                    <a:gd name="T87" fmla="*/ 16 h 1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7" h="16">
                      <a:moveTo>
                        <a:pt x="113" y="16"/>
                      </a:moveTo>
                      <a:lnTo>
                        <a:pt x="4" y="16"/>
                      </a:lnTo>
                      <a:lnTo>
                        <a:pt x="3" y="16"/>
                      </a:lnTo>
                      <a:lnTo>
                        <a:pt x="1" y="15"/>
                      </a:lnTo>
                      <a:lnTo>
                        <a:pt x="1" y="14"/>
                      </a:lnTo>
                      <a:lnTo>
                        <a:pt x="0" y="12"/>
                      </a:lnTo>
                      <a:lnTo>
                        <a:pt x="0" y="4"/>
                      </a:lnTo>
                      <a:lnTo>
                        <a:pt x="1" y="3"/>
                      </a:lnTo>
                      <a:lnTo>
                        <a:pt x="1" y="1"/>
                      </a:lnTo>
                      <a:lnTo>
                        <a:pt x="3" y="1"/>
                      </a:lnTo>
                      <a:lnTo>
                        <a:pt x="4" y="0"/>
                      </a:lnTo>
                      <a:lnTo>
                        <a:pt x="113" y="0"/>
                      </a:lnTo>
                      <a:lnTo>
                        <a:pt x="114" y="1"/>
                      </a:lnTo>
                      <a:lnTo>
                        <a:pt x="116" y="1"/>
                      </a:lnTo>
                      <a:lnTo>
                        <a:pt x="116" y="3"/>
                      </a:lnTo>
                      <a:lnTo>
                        <a:pt x="117" y="4"/>
                      </a:lnTo>
                      <a:lnTo>
                        <a:pt x="117" y="12"/>
                      </a:lnTo>
                      <a:lnTo>
                        <a:pt x="116" y="14"/>
                      </a:lnTo>
                      <a:lnTo>
                        <a:pt x="116" y="15"/>
                      </a:lnTo>
                      <a:lnTo>
                        <a:pt x="114" y="16"/>
                      </a:lnTo>
                      <a:lnTo>
                        <a:pt x="113" y="16"/>
                      </a:lnTo>
                      <a:close/>
                    </a:path>
                  </a:pathLst>
                </a:custGeom>
                <a:solidFill>
                  <a:srgbClr val="FFFFFF"/>
                </a:solidFill>
                <a:ln w="9525">
                  <a:noFill/>
                  <a:round/>
                  <a:headEnd/>
                  <a:tailEnd/>
                </a:ln>
              </p:spPr>
              <p:txBody>
                <a:bodyPr/>
                <a:lstStyle/>
                <a:p>
                  <a:endParaRPr lang="en-US" dirty="0"/>
                </a:p>
              </p:txBody>
            </p:sp>
            <p:sp>
              <p:nvSpPr>
                <p:cNvPr id="115" name="Freeform 27"/>
                <p:cNvSpPr>
                  <a:spLocks/>
                </p:cNvSpPr>
                <p:nvPr/>
              </p:nvSpPr>
              <p:spPr bwMode="auto">
                <a:xfrm>
                  <a:off x="558" y="2539"/>
                  <a:ext cx="117" cy="17"/>
                </a:xfrm>
                <a:custGeom>
                  <a:avLst/>
                  <a:gdLst>
                    <a:gd name="T0" fmla="*/ 113 w 117"/>
                    <a:gd name="T1" fmla="*/ 17 h 17"/>
                    <a:gd name="T2" fmla="*/ 4 w 117"/>
                    <a:gd name="T3" fmla="*/ 17 h 17"/>
                    <a:gd name="T4" fmla="*/ 4 w 117"/>
                    <a:gd name="T5" fmla="*/ 17 h 17"/>
                    <a:gd name="T6" fmla="*/ 3 w 117"/>
                    <a:gd name="T7" fmla="*/ 17 h 17"/>
                    <a:gd name="T8" fmla="*/ 1 w 117"/>
                    <a:gd name="T9" fmla="*/ 16 h 17"/>
                    <a:gd name="T10" fmla="*/ 1 w 117"/>
                    <a:gd name="T11" fmla="*/ 15 h 17"/>
                    <a:gd name="T12" fmla="*/ 0 w 117"/>
                    <a:gd name="T13" fmla="*/ 13 h 17"/>
                    <a:gd name="T14" fmla="*/ 0 w 117"/>
                    <a:gd name="T15" fmla="*/ 13 h 17"/>
                    <a:gd name="T16" fmla="*/ 0 w 117"/>
                    <a:gd name="T17" fmla="*/ 4 h 17"/>
                    <a:gd name="T18" fmla="*/ 0 w 117"/>
                    <a:gd name="T19" fmla="*/ 4 h 17"/>
                    <a:gd name="T20" fmla="*/ 1 w 117"/>
                    <a:gd name="T21" fmla="*/ 3 h 17"/>
                    <a:gd name="T22" fmla="*/ 1 w 117"/>
                    <a:gd name="T23" fmla="*/ 2 h 17"/>
                    <a:gd name="T24" fmla="*/ 3 w 117"/>
                    <a:gd name="T25" fmla="*/ 1 h 17"/>
                    <a:gd name="T26" fmla="*/ 4 w 117"/>
                    <a:gd name="T27" fmla="*/ 0 h 17"/>
                    <a:gd name="T28" fmla="*/ 113 w 117"/>
                    <a:gd name="T29" fmla="*/ 0 h 17"/>
                    <a:gd name="T30" fmla="*/ 113 w 117"/>
                    <a:gd name="T31" fmla="*/ 0 h 17"/>
                    <a:gd name="T32" fmla="*/ 114 w 117"/>
                    <a:gd name="T33" fmla="*/ 1 h 17"/>
                    <a:gd name="T34" fmla="*/ 116 w 117"/>
                    <a:gd name="T35" fmla="*/ 2 h 17"/>
                    <a:gd name="T36" fmla="*/ 116 w 117"/>
                    <a:gd name="T37" fmla="*/ 3 h 17"/>
                    <a:gd name="T38" fmla="*/ 117 w 117"/>
                    <a:gd name="T39" fmla="*/ 4 h 17"/>
                    <a:gd name="T40" fmla="*/ 117 w 117"/>
                    <a:gd name="T41" fmla="*/ 4 h 17"/>
                    <a:gd name="T42" fmla="*/ 117 w 117"/>
                    <a:gd name="T43" fmla="*/ 13 h 17"/>
                    <a:gd name="T44" fmla="*/ 117 w 117"/>
                    <a:gd name="T45" fmla="*/ 13 h 17"/>
                    <a:gd name="T46" fmla="*/ 116 w 117"/>
                    <a:gd name="T47" fmla="*/ 15 h 17"/>
                    <a:gd name="T48" fmla="*/ 116 w 117"/>
                    <a:gd name="T49" fmla="*/ 16 h 17"/>
                    <a:gd name="T50" fmla="*/ 114 w 117"/>
                    <a:gd name="T51" fmla="*/ 17 h 17"/>
                    <a:gd name="T52" fmla="*/ 113 w 117"/>
                    <a:gd name="T53" fmla="*/ 17 h 17"/>
                    <a:gd name="T54" fmla="*/ 113 w 117"/>
                    <a:gd name="T55" fmla="*/ 17 h 1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7"/>
                    <a:gd name="T85" fmla="*/ 0 h 17"/>
                    <a:gd name="T86" fmla="*/ 117 w 117"/>
                    <a:gd name="T87" fmla="*/ 17 h 1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7" h="17">
                      <a:moveTo>
                        <a:pt x="113" y="17"/>
                      </a:moveTo>
                      <a:lnTo>
                        <a:pt x="4" y="17"/>
                      </a:lnTo>
                      <a:lnTo>
                        <a:pt x="3" y="17"/>
                      </a:lnTo>
                      <a:lnTo>
                        <a:pt x="1" y="16"/>
                      </a:lnTo>
                      <a:lnTo>
                        <a:pt x="1" y="15"/>
                      </a:lnTo>
                      <a:lnTo>
                        <a:pt x="0" y="13"/>
                      </a:lnTo>
                      <a:lnTo>
                        <a:pt x="0" y="4"/>
                      </a:lnTo>
                      <a:lnTo>
                        <a:pt x="1" y="3"/>
                      </a:lnTo>
                      <a:lnTo>
                        <a:pt x="1" y="2"/>
                      </a:lnTo>
                      <a:lnTo>
                        <a:pt x="3" y="1"/>
                      </a:lnTo>
                      <a:lnTo>
                        <a:pt x="4" y="0"/>
                      </a:lnTo>
                      <a:lnTo>
                        <a:pt x="113" y="0"/>
                      </a:lnTo>
                      <a:lnTo>
                        <a:pt x="114" y="1"/>
                      </a:lnTo>
                      <a:lnTo>
                        <a:pt x="116" y="2"/>
                      </a:lnTo>
                      <a:lnTo>
                        <a:pt x="116" y="3"/>
                      </a:lnTo>
                      <a:lnTo>
                        <a:pt x="117" y="4"/>
                      </a:lnTo>
                      <a:lnTo>
                        <a:pt x="117" y="13"/>
                      </a:lnTo>
                      <a:lnTo>
                        <a:pt x="116" y="15"/>
                      </a:lnTo>
                      <a:lnTo>
                        <a:pt x="116" y="16"/>
                      </a:lnTo>
                      <a:lnTo>
                        <a:pt x="114" y="17"/>
                      </a:lnTo>
                      <a:lnTo>
                        <a:pt x="113" y="17"/>
                      </a:lnTo>
                      <a:close/>
                    </a:path>
                  </a:pathLst>
                </a:custGeom>
                <a:solidFill>
                  <a:srgbClr val="FFFFFF"/>
                </a:solidFill>
                <a:ln w="9525">
                  <a:noFill/>
                  <a:round/>
                  <a:headEnd/>
                  <a:tailEnd/>
                </a:ln>
              </p:spPr>
              <p:txBody>
                <a:bodyPr/>
                <a:lstStyle/>
                <a:p>
                  <a:endParaRPr lang="en-US" dirty="0"/>
                </a:p>
              </p:txBody>
            </p:sp>
          </p:grpSp>
        </p:grpSp>
        <p:grpSp>
          <p:nvGrpSpPr>
            <p:cNvPr id="15" name="Group 28"/>
            <p:cNvGrpSpPr>
              <a:grpSpLocks/>
            </p:cNvGrpSpPr>
            <p:nvPr/>
          </p:nvGrpSpPr>
          <p:grpSpPr bwMode="auto">
            <a:xfrm>
              <a:off x="1146" y="2479"/>
              <a:ext cx="665" cy="139"/>
              <a:chOff x="468" y="2479"/>
              <a:chExt cx="665" cy="139"/>
            </a:xfrm>
          </p:grpSpPr>
          <p:grpSp>
            <p:nvGrpSpPr>
              <p:cNvPr id="88" name="Group 29"/>
              <p:cNvGrpSpPr>
                <a:grpSpLocks/>
              </p:cNvGrpSpPr>
              <p:nvPr/>
            </p:nvGrpSpPr>
            <p:grpSpPr bwMode="auto">
              <a:xfrm flipH="1">
                <a:off x="1063" y="2502"/>
                <a:ext cx="70" cy="97"/>
                <a:chOff x="381" y="2500"/>
                <a:chExt cx="70" cy="97"/>
              </a:xfrm>
            </p:grpSpPr>
            <p:sp>
              <p:nvSpPr>
                <p:cNvPr id="102" name="AutoShape 30"/>
                <p:cNvSpPr>
                  <a:spLocks noChangeArrowheads="1"/>
                </p:cNvSpPr>
                <p:nvPr/>
              </p:nvSpPr>
              <p:spPr bwMode="auto">
                <a:xfrm>
                  <a:off x="395" y="2500"/>
                  <a:ext cx="56" cy="97"/>
                </a:xfrm>
                <a:prstGeom prst="roundRect">
                  <a:avLst>
                    <a:gd name="adj" fmla="val 17856"/>
                  </a:avLst>
                </a:prstGeom>
                <a:solidFill>
                  <a:srgbClr val="24B0E6"/>
                </a:solidFill>
                <a:ln w="12700" algn="ctr">
                  <a:noFill/>
                  <a:round/>
                  <a:headEnd/>
                  <a:tailEnd/>
                </a:ln>
              </p:spPr>
              <p:txBody>
                <a:bodyPr wrap="none" anchor="ctr"/>
                <a:lstStyle/>
                <a:p>
                  <a:pPr algn="ctr" eaLnBrk="0" hangingPunct="0">
                    <a:spcBef>
                      <a:spcPct val="20000"/>
                    </a:spcBef>
                    <a:buClr>
                      <a:schemeClr val="tx1"/>
                    </a:buClr>
                    <a:buFont typeface="Wingdings" pitchFamily="2" charset="2"/>
                    <a:buNone/>
                  </a:pPr>
                  <a:endParaRPr lang="en-US" baseline="-25000" dirty="0">
                    <a:solidFill>
                      <a:srgbClr val="000000"/>
                    </a:solidFill>
                    <a:ea typeface="MS PGothic" pitchFamily="34" charset="-128"/>
                  </a:endParaRPr>
                </a:p>
              </p:txBody>
            </p:sp>
            <p:sp>
              <p:nvSpPr>
                <p:cNvPr id="103" name="Oval 31"/>
                <p:cNvSpPr>
                  <a:spLocks noChangeArrowheads="1"/>
                </p:cNvSpPr>
                <p:nvPr/>
              </p:nvSpPr>
              <p:spPr bwMode="auto">
                <a:xfrm>
                  <a:off x="381" y="2513"/>
                  <a:ext cx="27" cy="27"/>
                </a:xfrm>
                <a:prstGeom prst="ellipse">
                  <a:avLst/>
                </a:prstGeom>
                <a:solidFill>
                  <a:srgbClr val="003F69"/>
                </a:solidFill>
                <a:ln w="12700" algn="ctr">
                  <a:noFill/>
                  <a:round/>
                  <a:headEnd/>
                  <a:tailEnd/>
                </a:ln>
              </p:spPr>
              <p:txBody>
                <a:bodyPr wrap="none" anchor="ctr"/>
                <a:lstStyle/>
                <a:p>
                  <a:pPr algn="ctr" eaLnBrk="0" hangingPunct="0">
                    <a:spcBef>
                      <a:spcPct val="20000"/>
                    </a:spcBef>
                    <a:buClr>
                      <a:schemeClr val="tx1"/>
                    </a:buClr>
                    <a:buFont typeface="Wingdings" pitchFamily="2" charset="2"/>
                    <a:buNone/>
                  </a:pPr>
                  <a:endParaRPr lang="en-US" baseline="-25000" dirty="0">
                    <a:solidFill>
                      <a:srgbClr val="000000"/>
                    </a:solidFill>
                    <a:ea typeface="MS PGothic" pitchFamily="34" charset="-128"/>
                  </a:endParaRPr>
                </a:p>
              </p:txBody>
            </p:sp>
            <p:sp>
              <p:nvSpPr>
                <p:cNvPr id="104" name="Oval 32"/>
                <p:cNvSpPr>
                  <a:spLocks noChangeArrowheads="1"/>
                </p:cNvSpPr>
                <p:nvPr/>
              </p:nvSpPr>
              <p:spPr bwMode="auto">
                <a:xfrm>
                  <a:off x="381" y="2558"/>
                  <a:ext cx="27" cy="27"/>
                </a:xfrm>
                <a:prstGeom prst="ellipse">
                  <a:avLst/>
                </a:prstGeom>
                <a:solidFill>
                  <a:srgbClr val="003F69"/>
                </a:solidFill>
                <a:ln w="12700" algn="ctr">
                  <a:noFill/>
                  <a:round/>
                  <a:headEnd/>
                  <a:tailEnd/>
                </a:ln>
              </p:spPr>
              <p:txBody>
                <a:bodyPr wrap="none" anchor="ctr"/>
                <a:lstStyle/>
                <a:p>
                  <a:pPr algn="ctr" eaLnBrk="0" hangingPunct="0">
                    <a:spcBef>
                      <a:spcPct val="20000"/>
                    </a:spcBef>
                    <a:buClr>
                      <a:schemeClr val="tx1"/>
                    </a:buClr>
                    <a:buFont typeface="Wingdings" pitchFamily="2" charset="2"/>
                    <a:buNone/>
                  </a:pPr>
                  <a:endParaRPr lang="en-US" baseline="-25000" dirty="0">
                    <a:solidFill>
                      <a:srgbClr val="000000"/>
                    </a:solidFill>
                    <a:ea typeface="MS PGothic" pitchFamily="34" charset="-128"/>
                  </a:endParaRPr>
                </a:p>
              </p:txBody>
            </p:sp>
          </p:grpSp>
          <p:sp>
            <p:nvSpPr>
              <p:cNvPr id="89" name="Freeform 33"/>
              <p:cNvSpPr>
                <a:spLocks/>
              </p:cNvSpPr>
              <p:nvPr/>
            </p:nvSpPr>
            <p:spPr bwMode="auto">
              <a:xfrm>
                <a:off x="519" y="2487"/>
                <a:ext cx="566" cy="124"/>
              </a:xfrm>
              <a:custGeom>
                <a:avLst/>
                <a:gdLst>
                  <a:gd name="T0" fmla="*/ 34 w 566"/>
                  <a:gd name="T1" fmla="*/ 124 h 124"/>
                  <a:gd name="T2" fmla="*/ 34 w 566"/>
                  <a:gd name="T3" fmla="*/ 124 h 124"/>
                  <a:gd name="T4" fmla="*/ 27 w 566"/>
                  <a:gd name="T5" fmla="*/ 123 h 124"/>
                  <a:gd name="T6" fmla="*/ 21 w 566"/>
                  <a:gd name="T7" fmla="*/ 121 h 124"/>
                  <a:gd name="T8" fmla="*/ 15 w 566"/>
                  <a:gd name="T9" fmla="*/ 117 h 124"/>
                  <a:gd name="T10" fmla="*/ 9 w 566"/>
                  <a:gd name="T11" fmla="*/ 113 h 124"/>
                  <a:gd name="T12" fmla="*/ 5 w 566"/>
                  <a:gd name="T13" fmla="*/ 108 h 124"/>
                  <a:gd name="T14" fmla="*/ 2 w 566"/>
                  <a:gd name="T15" fmla="*/ 103 h 124"/>
                  <a:gd name="T16" fmla="*/ 0 w 566"/>
                  <a:gd name="T17" fmla="*/ 96 h 124"/>
                  <a:gd name="T18" fmla="*/ 0 w 566"/>
                  <a:gd name="T19" fmla="*/ 89 h 124"/>
                  <a:gd name="T20" fmla="*/ 0 w 566"/>
                  <a:gd name="T21" fmla="*/ 89 h 124"/>
                  <a:gd name="T22" fmla="*/ 0 w 566"/>
                  <a:gd name="T23" fmla="*/ 35 h 124"/>
                  <a:gd name="T24" fmla="*/ 0 w 566"/>
                  <a:gd name="T25" fmla="*/ 35 h 124"/>
                  <a:gd name="T26" fmla="*/ 0 w 566"/>
                  <a:gd name="T27" fmla="*/ 28 h 124"/>
                  <a:gd name="T28" fmla="*/ 2 w 566"/>
                  <a:gd name="T29" fmla="*/ 22 h 124"/>
                  <a:gd name="T30" fmla="*/ 5 w 566"/>
                  <a:gd name="T31" fmla="*/ 16 h 124"/>
                  <a:gd name="T32" fmla="*/ 9 w 566"/>
                  <a:gd name="T33" fmla="*/ 11 h 124"/>
                  <a:gd name="T34" fmla="*/ 15 w 566"/>
                  <a:gd name="T35" fmla="*/ 7 h 124"/>
                  <a:gd name="T36" fmla="*/ 21 w 566"/>
                  <a:gd name="T37" fmla="*/ 4 h 124"/>
                  <a:gd name="T38" fmla="*/ 27 w 566"/>
                  <a:gd name="T39" fmla="*/ 1 h 124"/>
                  <a:gd name="T40" fmla="*/ 34 w 566"/>
                  <a:gd name="T41" fmla="*/ 0 h 124"/>
                  <a:gd name="T42" fmla="*/ 533 w 566"/>
                  <a:gd name="T43" fmla="*/ 0 h 124"/>
                  <a:gd name="T44" fmla="*/ 533 w 566"/>
                  <a:gd name="T45" fmla="*/ 0 h 124"/>
                  <a:gd name="T46" fmla="*/ 539 w 566"/>
                  <a:gd name="T47" fmla="*/ 1 h 124"/>
                  <a:gd name="T48" fmla="*/ 546 w 566"/>
                  <a:gd name="T49" fmla="*/ 4 h 124"/>
                  <a:gd name="T50" fmla="*/ 552 w 566"/>
                  <a:gd name="T51" fmla="*/ 7 h 124"/>
                  <a:gd name="T52" fmla="*/ 557 w 566"/>
                  <a:gd name="T53" fmla="*/ 11 h 124"/>
                  <a:gd name="T54" fmla="*/ 561 w 566"/>
                  <a:gd name="T55" fmla="*/ 16 h 124"/>
                  <a:gd name="T56" fmla="*/ 564 w 566"/>
                  <a:gd name="T57" fmla="*/ 22 h 124"/>
                  <a:gd name="T58" fmla="*/ 566 w 566"/>
                  <a:gd name="T59" fmla="*/ 28 h 124"/>
                  <a:gd name="T60" fmla="*/ 566 w 566"/>
                  <a:gd name="T61" fmla="*/ 35 h 124"/>
                  <a:gd name="T62" fmla="*/ 566 w 566"/>
                  <a:gd name="T63" fmla="*/ 35 h 124"/>
                  <a:gd name="T64" fmla="*/ 566 w 566"/>
                  <a:gd name="T65" fmla="*/ 89 h 124"/>
                  <a:gd name="T66" fmla="*/ 566 w 566"/>
                  <a:gd name="T67" fmla="*/ 89 h 124"/>
                  <a:gd name="T68" fmla="*/ 566 w 566"/>
                  <a:gd name="T69" fmla="*/ 96 h 124"/>
                  <a:gd name="T70" fmla="*/ 564 w 566"/>
                  <a:gd name="T71" fmla="*/ 103 h 124"/>
                  <a:gd name="T72" fmla="*/ 561 w 566"/>
                  <a:gd name="T73" fmla="*/ 108 h 124"/>
                  <a:gd name="T74" fmla="*/ 557 w 566"/>
                  <a:gd name="T75" fmla="*/ 113 h 124"/>
                  <a:gd name="T76" fmla="*/ 552 w 566"/>
                  <a:gd name="T77" fmla="*/ 117 h 124"/>
                  <a:gd name="T78" fmla="*/ 546 w 566"/>
                  <a:gd name="T79" fmla="*/ 121 h 124"/>
                  <a:gd name="T80" fmla="*/ 539 w 566"/>
                  <a:gd name="T81" fmla="*/ 123 h 124"/>
                  <a:gd name="T82" fmla="*/ 533 w 566"/>
                  <a:gd name="T83" fmla="*/ 124 h 124"/>
                  <a:gd name="T84" fmla="*/ 34 w 566"/>
                  <a:gd name="T85" fmla="*/ 124 h 124"/>
                  <a:gd name="T86" fmla="*/ 34 w 566"/>
                  <a:gd name="T87" fmla="*/ 124 h 12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66"/>
                  <a:gd name="T133" fmla="*/ 0 h 124"/>
                  <a:gd name="T134" fmla="*/ 566 w 566"/>
                  <a:gd name="T135" fmla="*/ 124 h 12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66" h="124">
                    <a:moveTo>
                      <a:pt x="34" y="124"/>
                    </a:moveTo>
                    <a:lnTo>
                      <a:pt x="34" y="124"/>
                    </a:lnTo>
                    <a:lnTo>
                      <a:pt x="27" y="123"/>
                    </a:lnTo>
                    <a:lnTo>
                      <a:pt x="21" y="121"/>
                    </a:lnTo>
                    <a:lnTo>
                      <a:pt x="15" y="117"/>
                    </a:lnTo>
                    <a:lnTo>
                      <a:pt x="9" y="113"/>
                    </a:lnTo>
                    <a:lnTo>
                      <a:pt x="5" y="108"/>
                    </a:lnTo>
                    <a:lnTo>
                      <a:pt x="2" y="103"/>
                    </a:lnTo>
                    <a:lnTo>
                      <a:pt x="0" y="96"/>
                    </a:lnTo>
                    <a:lnTo>
                      <a:pt x="0" y="89"/>
                    </a:lnTo>
                    <a:lnTo>
                      <a:pt x="0" y="35"/>
                    </a:lnTo>
                    <a:lnTo>
                      <a:pt x="0" y="28"/>
                    </a:lnTo>
                    <a:lnTo>
                      <a:pt x="2" y="22"/>
                    </a:lnTo>
                    <a:lnTo>
                      <a:pt x="5" y="16"/>
                    </a:lnTo>
                    <a:lnTo>
                      <a:pt x="9" y="11"/>
                    </a:lnTo>
                    <a:lnTo>
                      <a:pt x="15" y="7"/>
                    </a:lnTo>
                    <a:lnTo>
                      <a:pt x="21" y="4"/>
                    </a:lnTo>
                    <a:lnTo>
                      <a:pt x="27" y="1"/>
                    </a:lnTo>
                    <a:lnTo>
                      <a:pt x="34" y="0"/>
                    </a:lnTo>
                    <a:lnTo>
                      <a:pt x="533" y="0"/>
                    </a:lnTo>
                    <a:lnTo>
                      <a:pt x="539" y="1"/>
                    </a:lnTo>
                    <a:lnTo>
                      <a:pt x="546" y="4"/>
                    </a:lnTo>
                    <a:lnTo>
                      <a:pt x="552" y="7"/>
                    </a:lnTo>
                    <a:lnTo>
                      <a:pt x="557" y="11"/>
                    </a:lnTo>
                    <a:lnTo>
                      <a:pt x="561" y="16"/>
                    </a:lnTo>
                    <a:lnTo>
                      <a:pt x="564" y="22"/>
                    </a:lnTo>
                    <a:lnTo>
                      <a:pt x="566" y="28"/>
                    </a:lnTo>
                    <a:lnTo>
                      <a:pt x="566" y="35"/>
                    </a:lnTo>
                    <a:lnTo>
                      <a:pt x="566" y="89"/>
                    </a:lnTo>
                    <a:lnTo>
                      <a:pt x="566" y="96"/>
                    </a:lnTo>
                    <a:lnTo>
                      <a:pt x="564" y="103"/>
                    </a:lnTo>
                    <a:lnTo>
                      <a:pt x="561" y="108"/>
                    </a:lnTo>
                    <a:lnTo>
                      <a:pt x="557" y="113"/>
                    </a:lnTo>
                    <a:lnTo>
                      <a:pt x="552" y="117"/>
                    </a:lnTo>
                    <a:lnTo>
                      <a:pt x="546" y="121"/>
                    </a:lnTo>
                    <a:lnTo>
                      <a:pt x="539" y="123"/>
                    </a:lnTo>
                    <a:lnTo>
                      <a:pt x="533" y="124"/>
                    </a:lnTo>
                    <a:lnTo>
                      <a:pt x="34" y="124"/>
                    </a:lnTo>
                    <a:close/>
                  </a:path>
                </a:pathLst>
              </a:custGeom>
              <a:solidFill>
                <a:srgbClr val="0A4068"/>
              </a:solidFill>
              <a:ln w="9525">
                <a:noFill/>
                <a:round/>
                <a:headEnd/>
                <a:tailEnd/>
              </a:ln>
            </p:spPr>
            <p:txBody>
              <a:bodyPr/>
              <a:lstStyle/>
              <a:p>
                <a:endParaRPr lang="en-US" dirty="0"/>
              </a:p>
            </p:txBody>
          </p:sp>
          <p:sp>
            <p:nvSpPr>
              <p:cNvPr id="90" name="AutoShape 34"/>
              <p:cNvSpPr>
                <a:spLocks noChangeArrowheads="1"/>
              </p:cNvSpPr>
              <p:nvPr/>
            </p:nvSpPr>
            <p:spPr bwMode="auto">
              <a:xfrm>
                <a:off x="508" y="2479"/>
                <a:ext cx="588" cy="139"/>
              </a:xfrm>
              <a:prstGeom prst="roundRect">
                <a:avLst>
                  <a:gd name="adj" fmla="val 16667"/>
                </a:avLst>
              </a:prstGeom>
              <a:solidFill>
                <a:srgbClr val="24B0E6"/>
              </a:solidFill>
              <a:ln w="9525">
                <a:noFill/>
                <a:round/>
                <a:headEnd/>
                <a:tailEnd/>
              </a:ln>
            </p:spPr>
            <p:txBody>
              <a:bodyPr/>
              <a:lstStyle/>
              <a:p>
                <a:pPr algn="ctr" eaLnBrk="0" hangingPunct="0">
                  <a:spcBef>
                    <a:spcPct val="20000"/>
                  </a:spcBef>
                  <a:buClr>
                    <a:schemeClr val="tx1"/>
                  </a:buClr>
                  <a:buFont typeface="Wingdings" pitchFamily="2" charset="2"/>
                  <a:buNone/>
                </a:pPr>
                <a:endParaRPr lang="en-US" baseline="-25000" dirty="0">
                  <a:solidFill>
                    <a:srgbClr val="000000"/>
                  </a:solidFill>
                  <a:ea typeface="MS PGothic" pitchFamily="34" charset="-128"/>
                </a:endParaRPr>
              </a:p>
            </p:txBody>
          </p:sp>
          <p:grpSp>
            <p:nvGrpSpPr>
              <p:cNvPr id="91" name="Group 35"/>
              <p:cNvGrpSpPr>
                <a:grpSpLocks/>
              </p:cNvGrpSpPr>
              <p:nvPr/>
            </p:nvGrpSpPr>
            <p:grpSpPr bwMode="auto">
              <a:xfrm>
                <a:off x="468" y="2502"/>
                <a:ext cx="70" cy="97"/>
                <a:chOff x="381" y="2500"/>
                <a:chExt cx="70" cy="97"/>
              </a:xfrm>
            </p:grpSpPr>
            <p:sp>
              <p:nvSpPr>
                <p:cNvPr id="99" name="AutoShape 36"/>
                <p:cNvSpPr>
                  <a:spLocks noChangeArrowheads="1"/>
                </p:cNvSpPr>
                <p:nvPr/>
              </p:nvSpPr>
              <p:spPr bwMode="auto">
                <a:xfrm>
                  <a:off x="395" y="2500"/>
                  <a:ext cx="56" cy="97"/>
                </a:xfrm>
                <a:prstGeom prst="roundRect">
                  <a:avLst>
                    <a:gd name="adj" fmla="val 17856"/>
                  </a:avLst>
                </a:prstGeom>
                <a:solidFill>
                  <a:srgbClr val="24B0E6"/>
                </a:solidFill>
                <a:ln w="12700" algn="ctr">
                  <a:noFill/>
                  <a:round/>
                  <a:headEnd/>
                  <a:tailEnd/>
                </a:ln>
              </p:spPr>
              <p:txBody>
                <a:bodyPr wrap="none" anchor="ctr"/>
                <a:lstStyle/>
                <a:p>
                  <a:pPr algn="ctr" eaLnBrk="0" hangingPunct="0">
                    <a:spcBef>
                      <a:spcPct val="20000"/>
                    </a:spcBef>
                    <a:buClr>
                      <a:schemeClr val="tx1"/>
                    </a:buClr>
                    <a:buFont typeface="Wingdings" pitchFamily="2" charset="2"/>
                    <a:buNone/>
                  </a:pPr>
                  <a:endParaRPr lang="en-US" baseline="-25000" dirty="0">
                    <a:solidFill>
                      <a:srgbClr val="000000"/>
                    </a:solidFill>
                    <a:ea typeface="MS PGothic" pitchFamily="34" charset="-128"/>
                  </a:endParaRPr>
                </a:p>
              </p:txBody>
            </p:sp>
            <p:sp>
              <p:nvSpPr>
                <p:cNvPr id="100" name="Oval 37"/>
                <p:cNvSpPr>
                  <a:spLocks noChangeArrowheads="1"/>
                </p:cNvSpPr>
                <p:nvPr/>
              </p:nvSpPr>
              <p:spPr bwMode="auto">
                <a:xfrm>
                  <a:off x="381" y="2513"/>
                  <a:ext cx="27" cy="27"/>
                </a:xfrm>
                <a:prstGeom prst="ellipse">
                  <a:avLst/>
                </a:prstGeom>
                <a:solidFill>
                  <a:srgbClr val="003F69"/>
                </a:solidFill>
                <a:ln w="12700" algn="ctr">
                  <a:noFill/>
                  <a:round/>
                  <a:headEnd/>
                  <a:tailEnd/>
                </a:ln>
              </p:spPr>
              <p:txBody>
                <a:bodyPr wrap="none" anchor="ctr"/>
                <a:lstStyle/>
                <a:p>
                  <a:pPr algn="ctr" eaLnBrk="0" hangingPunct="0">
                    <a:spcBef>
                      <a:spcPct val="20000"/>
                    </a:spcBef>
                    <a:buClr>
                      <a:schemeClr val="tx1"/>
                    </a:buClr>
                    <a:buFont typeface="Wingdings" pitchFamily="2" charset="2"/>
                    <a:buNone/>
                  </a:pPr>
                  <a:endParaRPr lang="en-US" baseline="-25000" dirty="0">
                    <a:solidFill>
                      <a:srgbClr val="000000"/>
                    </a:solidFill>
                    <a:ea typeface="MS PGothic" pitchFamily="34" charset="-128"/>
                  </a:endParaRPr>
                </a:p>
              </p:txBody>
            </p:sp>
            <p:sp>
              <p:nvSpPr>
                <p:cNvPr id="101" name="Oval 38"/>
                <p:cNvSpPr>
                  <a:spLocks noChangeArrowheads="1"/>
                </p:cNvSpPr>
                <p:nvPr/>
              </p:nvSpPr>
              <p:spPr bwMode="auto">
                <a:xfrm>
                  <a:off x="381" y="2558"/>
                  <a:ext cx="27" cy="27"/>
                </a:xfrm>
                <a:prstGeom prst="ellipse">
                  <a:avLst/>
                </a:prstGeom>
                <a:solidFill>
                  <a:srgbClr val="003F69"/>
                </a:solidFill>
                <a:ln w="12700" algn="ctr">
                  <a:noFill/>
                  <a:round/>
                  <a:headEnd/>
                  <a:tailEnd/>
                </a:ln>
              </p:spPr>
              <p:txBody>
                <a:bodyPr wrap="none" anchor="ctr"/>
                <a:lstStyle/>
                <a:p>
                  <a:pPr algn="ctr" eaLnBrk="0" hangingPunct="0">
                    <a:spcBef>
                      <a:spcPct val="20000"/>
                    </a:spcBef>
                    <a:buClr>
                      <a:schemeClr val="tx1"/>
                    </a:buClr>
                    <a:buFont typeface="Wingdings" pitchFamily="2" charset="2"/>
                    <a:buNone/>
                  </a:pPr>
                  <a:endParaRPr lang="en-US" baseline="-25000" dirty="0">
                    <a:solidFill>
                      <a:srgbClr val="000000"/>
                    </a:solidFill>
                    <a:ea typeface="MS PGothic" pitchFamily="34" charset="-128"/>
                  </a:endParaRPr>
                </a:p>
              </p:txBody>
            </p:sp>
          </p:grpSp>
          <p:sp>
            <p:nvSpPr>
              <p:cNvPr id="92" name="Freeform 39"/>
              <p:cNvSpPr>
                <a:spLocks/>
              </p:cNvSpPr>
              <p:nvPr/>
            </p:nvSpPr>
            <p:spPr bwMode="auto">
              <a:xfrm>
                <a:off x="558" y="2509"/>
                <a:ext cx="117" cy="16"/>
              </a:xfrm>
              <a:custGeom>
                <a:avLst/>
                <a:gdLst>
                  <a:gd name="T0" fmla="*/ 113 w 117"/>
                  <a:gd name="T1" fmla="*/ 16 h 16"/>
                  <a:gd name="T2" fmla="*/ 4 w 117"/>
                  <a:gd name="T3" fmla="*/ 16 h 16"/>
                  <a:gd name="T4" fmla="*/ 4 w 117"/>
                  <a:gd name="T5" fmla="*/ 16 h 16"/>
                  <a:gd name="T6" fmla="*/ 3 w 117"/>
                  <a:gd name="T7" fmla="*/ 16 h 16"/>
                  <a:gd name="T8" fmla="*/ 1 w 117"/>
                  <a:gd name="T9" fmla="*/ 15 h 16"/>
                  <a:gd name="T10" fmla="*/ 1 w 117"/>
                  <a:gd name="T11" fmla="*/ 14 h 16"/>
                  <a:gd name="T12" fmla="*/ 0 w 117"/>
                  <a:gd name="T13" fmla="*/ 12 h 16"/>
                  <a:gd name="T14" fmla="*/ 0 w 117"/>
                  <a:gd name="T15" fmla="*/ 12 h 16"/>
                  <a:gd name="T16" fmla="*/ 0 w 117"/>
                  <a:gd name="T17" fmla="*/ 4 h 16"/>
                  <a:gd name="T18" fmla="*/ 0 w 117"/>
                  <a:gd name="T19" fmla="*/ 4 h 16"/>
                  <a:gd name="T20" fmla="*/ 1 w 117"/>
                  <a:gd name="T21" fmla="*/ 3 h 16"/>
                  <a:gd name="T22" fmla="*/ 1 w 117"/>
                  <a:gd name="T23" fmla="*/ 1 h 16"/>
                  <a:gd name="T24" fmla="*/ 3 w 117"/>
                  <a:gd name="T25" fmla="*/ 1 h 16"/>
                  <a:gd name="T26" fmla="*/ 4 w 117"/>
                  <a:gd name="T27" fmla="*/ 0 h 16"/>
                  <a:gd name="T28" fmla="*/ 113 w 117"/>
                  <a:gd name="T29" fmla="*/ 0 h 16"/>
                  <a:gd name="T30" fmla="*/ 113 w 117"/>
                  <a:gd name="T31" fmla="*/ 0 h 16"/>
                  <a:gd name="T32" fmla="*/ 114 w 117"/>
                  <a:gd name="T33" fmla="*/ 1 h 16"/>
                  <a:gd name="T34" fmla="*/ 116 w 117"/>
                  <a:gd name="T35" fmla="*/ 1 h 16"/>
                  <a:gd name="T36" fmla="*/ 116 w 117"/>
                  <a:gd name="T37" fmla="*/ 3 h 16"/>
                  <a:gd name="T38" fmla="*/ 117 w 117"/>
                  <a:gd name="T39" fmla="*/ 4 h 16"/>
                  <a:gd name="T40" fmla="*/ 117 w 117"/>
                  <a:gd name="T41" fmla="*/ 4 h 16"/>
                  <a:gd name="T42" fmla="*/ 117 w 117"/>
                  <a:gd name="T43" fmla="*/ 12 h 16"/>
                  <a:gd name="T44" fmla="*/ 117 w 117"/>
                  <a:gd name="T45" fmla="*/ 12 h 16"/>
                  <a:gd name="T46" fmla="*/ 116 w 117"/>
                  <a:gd name="T47" fmla="*/ 14 h 16"/>
                  <a:gd name="T48" fmla="*/ 116 w 117"/>
                  <a:gd name="T49" fmla="*/ 15 h 16"/>
                  <a:gd name="T50" fmla="*/ 114 w 117"/>
                  <a:gd name="T51" fmla="*/ 16 h 16"/>
                  <a:gd name="T52" fmla="*/ 113 w 117"/>
                  <a:gd name="T53" fmla="*/ 16 h 16"/>
                  <a:gd name="T54" fmla="*/ 113 w 117"/>
                  <a:gd name="T55" fmla="*/ 16 h 1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7"/>
                  <a:gd name="T85" fmla="*/ 0 h 16"/>
                  <a:gd name="T86" fmla="*/ 117 w 117"/>
                  <a:gd name="T87" fmla="*/ 16 h 1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7" h="16">
                    <a:moveTo>
                      <a:pt x="113" y="16"/>
                    </a:moveTo>
                    <a:lnTo>
                      <a:pt x="4" y="16"/>
                    </a:lnTo>
                    <a:lnTo>
                      <a:pt x="3" y="16"/>
                    </a:lnTo>
                    <a:lnTo>
                      <a:pt x="1" y="15"/>
                    </a:lnTo>
                    <a:lnTo>
                      <a:pt x="1" y="14"/>
                    </a:lnTo>
                    <a:lnTo>
                      <a:pt x="0" y="12"/>
                    </a:lnTo>
                    <a:lnTo>
                      <a:pt x="0" y="4"/>
                    </a:lnTo>
                    <a:lnTo>
                      <a:pt x="1" y="3"/>
                    </a:lnTo>
                    <a:lnTo>
                      <a:pt x="1" y="1"/>
                    </a:lnTo>
                    <a:lnTo>
                      <a:pt x="3" y="1"/>
                    </a:lnTo>
                    <a:lnTo>
                      <a:pt x="4" y="0"/>
                    </a:lnTo>
                    <a:lnTo>
                      <a:pt x="113" y="0"/>
                    </a:lnTo>
                    <a:lnTo>
                      <a:pt x="114" y="1"/>
                    </a:lnTo>
                    <a:lnTo>
                      <a:pt x="116" y="1"/>
                    </a:lnTo>
                    <a:lnTo>
                      <a:pt x="116" y="3"/>
                    </a:lnTo>
                    <a:lnTo>
                      <a:pt x="117" y="4"/>
                    </a:lnTo>
                    <a:lnTo>
                      <a:pt x="117" y="12"/>
                    </a:lnTo>
                    <a:lnTo>
                      <a:pt x="116" y="14"/>
                    </a:lnTo>
                    <a:lnTo>
                      <a:pt x="116" y="15"/>
                    </a:lnTo>
                    <a:lnTo>
                      <a:pt x="114" y="16"/>
                    </a:lnTo>
                    <a:lnTo>
                      <a:pt x="113" y="16"/>
                    </a:lnTo>
                    <a:close/>
                  </a:path>
                </a:pathLst>
              </a:custGeom>
              <a:solidFill>
                <a:srgbClr val="FFFFFF"/>
              </a:solidFill>
              <a:ln w="9525">
                <a:noFill/>
                <a:round/>
                <a:headEnd/>
                <a:tailEnd/>
              </a:ln>
            </p:spPr>
            <p:txBody>
              <a:bodyPr/>
              <a:lstStyle/>
              <a:p>
                <a:endParaRPr lang="en-US" dirty="0"/>
              </a:p>
            </p:txBody>
          </p:sp>
          <p:sp>
            <p:nvSpPr>
              <p:cNvPr id="93" name="Freeform 40"/>
              <p:cNvSpPr>
                <a:spLocks/>
              </p:cNvSpPr>
              <p:nvPr/>
            </p:nvSpPr>
            <p:spPr bwMode="auto">
              <a:xfrm>
                <a:off x="558" y="2536"/>
                <a:ext cx="117" cy="17"/>
              </a:xfrm>
              <a:custGeom>
                <a:avLst/>
                <a:gdLst>
                  <a:gd name="T0" fmla="*/ 113 w 117"/>
                  <a:gd name="T1" fmla="*/ 17 h 17"/>
                  <a:gd name="T2" fmla="*/ 4 w 117"/>
                  <a:gd name="T3" fmla="*/ 17 h 17"/>
                  <a:gd name="T4" fmla="*/ 4 w 117"/>
                  <a:gd name="T5" fmla="*/ 17 h 17"/>
                  <a:gd name="T6" fmla="*/ 3 w 117"/>
                  <a:gd name="T7" fmla="*/ 17 h 17"/>
                  <a:gd name="T8" fmla="*/ 1 w 117"/>
                  <a:gd name="T9" fmla="*/ 16 h 17"/>
                  <a:gd name="T10" fmla="*/ 1 w 117"/>
                  <a:gd name="T11" fmla="*/ 14 h 17"/>
                  <a:gd name="T12" fmla="*/ 0 w 117"/>
                  <a:gd name="T13" fmla="*/ 13 h 17"/>
                  <a:gd name="T14" fmla="*/ 0 w 117"/>
                  <a:gd name="T15" fmla="*/ 13 h 17"/>
                  <a:gd name="T16" fmla="*/ 0 w 117"/>
                  <a:gd name="T17" fmla="*/ 4 h 17"/>
                  <a:gd name="T18" fmla="*/ 0 w 117"/>
                  <a:gd name="T19" fmla="*/ 4 h 17"/>
                  <a:gd name="T20" fmla="*/ 1 w 117"/>
                  <a:gd name="T21" fmla="*/ 3 h 17"/>
                  <a:gd name="T22" fmla="*/ 1 w 117"/>
                  <a:gd name="T23" fmla="*/ 1 h 17"/>
                  <a:gd name="T24" fmla="*/ 3 w 117"/>
                  <a:gd name="T25" fmla="*/ 0 h 17"/>
                  <a:gd name="T26" fmla="*/ 4 w 117"/>
                  <a:gd name="T27" fmla="*/ 0 h 17"/>
                  <a:gd name="T28" fmla="*/ 113 w 117"/>
                  <a:gd name="T29" fmla="*/ 0 h 17"/>
                  <a:gd name="T30" fmla="*/ 113 w 117"/>
                  <a:gd name="T31" fmla="*/ 0 h 17"/>
                  <a:gd name="T32" fmla="*/ 114 w 117"/>
                  <a:gd name="T33" fmla="*/ 0 h 17"/>
                  <a:gd name="T34" fmla="*/ 116 w 117"/>
                  <a:gd name="T35" fmla="*/ 1 h 17"/>
                  <a:gd name="T36" fmla="*/ 116 w 117"/>
                  <a:gd name="T37" fmla="*/ 3 h 17"/>
                  <a:gd name="T38" fmla="*/ 117 w 117"/>
                  <a:gd name="T39" fmla="*/ 4 h 17"/>
                  <a:gd name="T40" fmla="*/ 117 w 117"/>
                  <a:gd name="T41" fmla="*/ 4 h 17"/>
                  <a:gd name="T42" fmla="*/ 117 w 117"/>
                  <a:gd name="T43" fmla="*/ 13 h 17"/>
                  <a:gd name="T44" fmla="*/ 117 w 117"/>
                  <a:gd name="T45" fmla="*/ 13 h 17"/>
                  <a:gd name="T46" fmla="*/ 116 w 117"/>
                  <a:gd name="T47" fmla="*/ 14 h 17"/>
                  <a:gd name="T48" fmla="*/ 116 w 117"/>
                  <a:gd name="T49" fmla="*/ 16 h 17"/>
                  <a:gd name="T50" fmla="*/ 114 w 117"/>
                  <a:gd name="T51" fmla="*/ 17 h 17"/>
                  <a:gd name="T52" fmla="*/ 113 w 117"/>
                  <a:gd name="T53" fmla="*/ 17 h 17"/>
                  <a:gd name="T54" fmla="*/ 113 w 117"/>
                  <a:gd name="T55" fmla="*/ 17 h 1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7"/>
                  <a:gd name="T85" fmla="*/ 0 h 17"/>
                  <a:gd name="T86" fmla="*/ 117 w 117"/>
                  <a:gd name="T87" fmla="*/ 17 h 1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7" h="17">
                    <a:moveTo>
                      <a:pt x="113" y="17"/>
                    </a:moveTo>
                    <a:lnTo>
                      <a:pt x="4" y="17"/>
                    </a:lnTo>
                    <a:lnTo>
                      <a:pt x="3" y="17"/>
                    </a:lnTo>
                    <a:lnTo>
                      <a:pt x="1" y="16"/>
                    </a:lnTo>
                    <a:lnTo>
                      <a:pt x="1" y="14"/>
                    </a:lnTo>
                    <a:lnTo>
                      <a:pt x="0" y="13"/>
                    </a:lnTo>
                    <a:lnTo>
                      <a:pt x="0" y="4"/>
                    </a:lnTo>
                    <a:lnTo>
                      <a:pt x="1" y="3"/>
                    </a:lnTo>
                    <a:lnTo>
                      <a:pt x="1" y="1"/>
                    </a:lnTo>
                    <a:lnTo>
                      <a:pt x="3" y="0"/>
                    </a:lnTo>
                    <a:lnTo>
                      <a:pt x="4" y="0"/>
                    </a:lnTo>
                    <a:lnTo>
                      <a:pt x="113" y="0"/>
                    </a:lnTo>
                    <a:lnTo>
                      <a:pt x="114" y="0"/>
                    </a:lnTo>
                    <a:lnTo>
                      <a:pt x="116" y="1"/>
                    </a:lnTo>
                    <a:lnTo>
                      <a:pt x="116" y="3"/>
                    </a:lnTo>
                    <a:lnTo>
                      <a:pt x="117" y="4"/>
                    </a:lnTo>
                    <a:lnTo>
                      <a:pt x="117" y="13"/>
                    </a:lnTo>
                    <a:lnTo>
                      <a:pt x="116" y="14"/>
                    </a:lnTo>
                    <a:lnTo>
                      <a:pt x="116" y="16"/>
                    </a:lnTo>
                    <a:lnTo>
                      <a:pt x="114" y="17"/>
                    </a:lnTo>
                    <a:lnTo>
                      <a:pt x="113" y="17"/>
                    </a:lnTo>
                    <a:close/>
                  </a:path>
                </a:pathLst>
              </a:custGeom>
              <a:solidFill>
                <a:srgbClr val="FFFFFF"/>
              </a:solidFill>
              <a:ln w="9525">
                <a:noFill/>
                <a:round/>
                <a:headEnd/>
                <a:tailEnd/>
              </a:ln>
            </p:spPr>
            <p:txBody>
              <a:bodyPr/>
              <a:lstStyle/>
              <a:p>
                <a:endParaRPr lang="en-US" dirty="0"/>
              </a:p>
            </p:txBody>
          </p:sp>
          <p:grpSp>
            <p:nvGrpSpPr>
              <p:cNvPr id="94" name="Group 41"/>
              <p:cNvGrpSpPr>
                <a:grpSpLocks/>
              </p:cNvGrpSpPr>
              <p:nvPr/>
            </p:nvGrpSpPr>
            <p:grpSpPr bwMode="auto">
              <a:xfrm>
                <a:off x="519" y="2487"/>
                <a:ext cx="566" cy="124"/>
                <a:chOff x="519" y="2487"/>
                <a:chExt cx="566" cy="124"/>
              </a:xfrm>
            </p:grpSpPr>
            <p:sp>
              <p:nvSpPr>
                <p:cNvPr id="95" name="Freeform 42"/>
                <p:cNvSpPr>
                  <a:spLocks/>
                </p:cNvSpPr>
                <p:nvPr/>
              </p:nvSpPr>
              <p:spPr bwMode="auto">
                <a:xfrm>
                  <a:off x="519" y="2487"/>
                  <a:ext cx="566" cy="124"/>
                </a:xfrm>
                <a:custGeom>
                  <a:avLst/>
                  <a:gdLst>
                    <a:gd name="T0" fmla="*/ 34 w 566"/>
                    <a:gd name="T1" fmla="*/ 124 h 124"/>
                    <a:gd name="T2" fmla="*/ 34 w 566"/>
                    <a:gd name="T3" fmla="*/ 124 h 124"/>
                    <a:gd name="T4" fmla="*/ 27 w 566"/>
                    <a:gd name="T5" fmla="*/ 123 h 124"/>
                    <a:gd name="T6" fmla="*/ 21 w 566"/>
                    <a:gd name="T7" fmla="*/ 121 h 124"/>
                    <a:gd name="T8" fmla="*/ 15 w 566"/>
                    <a:gd name="T9" fmla="*/ 117 h 124"/>
                    <a:gd name="T10" fmla="*/ 9 w 566"/>
                    <a:gd name="T11" fmla="*/ 113 h 124"/>
                    <a:gd name="T12" fmla="*/ 5 w 566"/>
                    <a:gd name="T13" fmla="*/ 108 h 124"/>
                    <a:gd name="T14" fmla="*/ 2 w 566"/>
                    <a:gd name="T15" fmla="*/ 103 h 124"/>
                    <a:gd name="T16" fmla="*/ 0 w 566"/>
                    <a:gd name="T17" fmla="*/ 96 h 124"/>
                    <a:gd name="T18" fmla="*/ 0 w 566"/>
                    <a:gd name="T19" fmla="*/ 89 h 124"/>
                    <a:gd name="T20" fmla="*/ 0 w 566"/>
                    <a:gd name="T21" fmla="*/ 89 h 124"/>
                    <a:gd name="T22" fmla="*/ 0 w 566"/>
                    <a:gd name="T23" fmla="*/ 35 h 124"/>
                    <a:gd name="T24" fmla="*/ 0 w 566"/>
                    <a:gd name="T25" fmla="*/ 35 h 124"/>
                    <a:gd name="T26" fmla="*/ 0 w 566"/>
                    <a:gd name="T27" fmla="*/ 28 h 124"/>
                    <a:gd name="T28" fmla="*/ 2 w 566"/>
                    <a:gd name="T29" fmla="*/ 22 h 124"/>
                    <a:gd name="T30" fmla="*/ 5 w 566"/>
                    <a:gd name="T31" fmla="*/ 16 h 124"/>
                    <a:gd name="T32" fmla="*/ 9 w 566"/>
                    <a:gd name="T33" fmla="*/ 11 h 124"/>
                    <a:gd name="T34" fmla="*/ 15 w 566"/>
                    <a:gd name="T35" fmla="*/ 7 h 124"/>
                    <a:gd name="T36" fmla="*/ 21 w 566"/>
                    <a:gd name="T37" fmla="*/ 4 h 124"/>
                    <a:gd name="T38" fmla="*/ 27 w 566"/>
                    <a:gd name="T39" fmla="*/ 1 h 124"/>
                    <a:gd name="T40" fmla="*/ 34 w 566"/>
                    <a:gd name="T41" fmla="*/ 0 h 124"/>
                    <a:gd name="T42" fmla="*/ 533 w 566"/>
                    <a:gd name="T43" fmla="*/ 0 h 124"/>
                    <a:gd name="T44" fmla="*/ 533 w 566"/>
                    <a:gd name="T45" fmla="*/ 0 h 124"/>
                    <a:gd name="T46" fmla="*/ 539 w 566"/>
                    <a:gd name="T47" fmla="*/ 1 h 124"/>
                    <a:gd name="T48" fmla="*/ 546 w 566"/>
                    <a:gd name="T49" fmla="*/ 4 h 124"/>
                    <a:gd name="T50" fmla="*/ 552 w 566"/>
                    <a:gd name="T51" fmla="*/ 7 h 124"/>
                    <a:gd name="T52" fmla="*/ 557 w 566"/>
                    <a:gd name="T53" fmla="*/ 11 h 124"/>
                    <a:gd name="T54" fmla="*/ 561 w 566"/>
                    <a:gd name="T55" fmla="*/ 16 h 124"/>
                    <a:gd name="T56" fmla="*/ 564 w 566"/>
                    <a:gd name="T57" fmla="*/ 22 h 124"/>
                    <a:gd name="T58" fmla="*/ 566 w 566"/>
                    <a:gd name="T59" fmla="*/ 28 h 124"/>
                    <a:gd name="T60" fmla="*/ 566 w 566"/>
                    <a:gd name="T61" fmla="*/ 35 h 124"/>
                    <a:gd name="T62" fmla="*/ 566 w 566"/>
                    <a:gd name="T63" fmla="*/ 35 h 124"/>
                    <a:gd name="T64" fmla="*/ 566 w 566"/>
                    <a:gd name="T65" fmla="*/ 89 h 124"/>
                    <a:gd name="T66" fmla="*/ 566 w 566"/>
                    <a:gd name="T67" fmla="*/ 89 h 124"/>
                    <a:gd name="T68" fmla="*/ 566 w 566"/>
                    <a:gd name="T69" fmla="*/ 96 h 124"/>
                    <a:gd name="T70" fmla="*/ 564 w 566"/>
                    <a:gd name="T71" fmla="*/ 103 h 124"/>
                    <a:gd name="T72" fmla="*/ 561 w 566"/>
                    <a:gd name="T73" fmla="*/ 108 h 124"/>
                    <a:gd name="T74" fmla="*/ 557 w 566"/>
                    <a:gd name="T75" fmla="*/ 113 h 124"/>
                    <a:gd name="T76" fmla="*/ 552 w 566"/>
                    <a:gd name="T77" fmla="*/ 117 h 124"/>
                    <a:gd name="T78" fmla="*/ 546 w 566"/>
                    <a:gd name="T79" fmla="*/ 121 h 124"/>
                    <a:gd name="T80" fmla="*/ 539 w 566"/>
                    <a:gd name="T81" fmla="*/ 123 h 124"/>
                    <a:gd name="T82" fmla="*/ 533 w 566"/>
                    <a:gd name="T83" fmla="*/ 124 h 124"/>
                    <a:gd name="T84" fmla="*/ 34 w 566"/>
                    <a:gd name="T85" fmla="*/ 124 h 124"/>
                    <a:gd name="T86" fmla="*/ 34 w 566"/>
                    <a:gd name="T87" fmla="*/ 124 h 12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66"/>
                    <a:gd name="T133" fmla="*/ 0 h 124"/>
                    <a:gd name="T134" fmla="*/ 566 w 566"/>
                    <a:gd name="T135" fmla="*/ 124 h 12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66" h="124">
                      <a:moveTo>
                        <a:pt x="34" y="124"/>
                      </a:moveTo>
                      <a:lnTo>
                        <a:pt x="34" y="124"/>
                      </a:lnTo>
                      <a:lnTo>
                        <a:pt x="27" y="123"/>
                      </a:lnTo>
                      <a:lnTo>
                        <a:pt x="21" y="121"/>
                      </a:lnTo>
                      <a:lnTo>
                        <a:pt x="15" y="117"/>
                      </a:lnTo>
                      <a:lnTo>
                        <a:pt x="9" y="113"/>
                      </a:lnTo>
                      <a:lnTo>
                        <a:pt x="5" y="108"/>
                      </a:lnTo>
                      <a:lnTo>
                        <a:pt x="2" y="103"/>
                      </a:lnTo>
                      <a:lnTo>
                        <a:pt x="0" y="96"/>
                      </a:lnTo>
                      <a:lnTo>
                        <a:pt x="0" y="89"/>
                      </a:lnTo>
                      <a:lnTo>
                        <a:pt x="0" y="35"/>
                      </a:lnTo>
                      <a:lnTo>
                        <a:pt x="0" y="28"/>
                      </a:lnTo>
                      <a:lnTo>
                        <a:pt x="2" y="22"/>
                      </a:lnTo>
                      <a:lnTo>
                        <a:pt x="5" y="16"/>
                      </a:lnTo>
                      <a:lnTo>
                        <a:pt x="9" y="11"/>
                      </a:lnTo>
                      <a:lnTo>
                        <a:pt x="15" y="7"/>
                      </a:lnTo>
                      <a:lnTo>
                        <a:pt x="21" y="4"/>
                      </a:lnTo>
                      <a:lnTo>
                        <a:pt x="27" y="1"/>
                      </a:lnTo>
                      <a:lnTo>
                        <a:pt x="34" y="0"/>
                      </a:lnTo>
                      <a:lnTo>
                        <a:pt x="533" y="0"/>
                      </a:lnTo>
                      <a:lnTo>
                        <a:pt x="539" y="1"/>
                      </a:lnTo>
                      <a:lnTo>
                        <a:pt x="546" y="4"/>
                      </a:lnTo>
                      <a:lnTo>
                        <a:pt x="552" y="7"/>
                      </a:lnTo>
                      <a:lnTo>
                        <a:pt x="557" y="11"/>
                      </a:lnTo>
                      <a:lnTo>
                        <a:pt x="561" y="16"/>
                      </a:lnTo>
                      <a:lnTo>
                        <a:pt x="564" y="22"/>
                      </a:lnTo>
                      <a:lnTo>
                        <a:pt x="566" y="28"/>
                      </a:lnTo>
                      <a:lnTo>
                        <a:pt x="566" y="35"/>
                      </a:lnTo>
                      <a:lnTo>
                        <a:pt x="566" y="89"/>
                      </a:lnTo>
                      <a:lnTo>
                        <a:pt x="566" y="96"/>
                      </a:lnTo>
                      <a:lnTo>
                        <a:pt x="564" y="103"/>
                      </a:lnTo>
                      <a:lnTo>
                        <a:pt x="561" y="108"/>
                      </a:lnTo>
                      <a:lnTo>
                        <a:pt x="557" y="113"/>
                      </a:lnTo>
                      <a:lnTo>
                        <a:pt x="552" y="117"/>
                      </a:lnTo>
                      <a:lnTo>
                        <a:pt x="546" y="121"/>
                      </a:lnTo>
                      <a:lnTo>
                        <a:pt x="539" y="123"/>
                      </a:lnTo>
                      <a:lnTo>
                        <a:pt x="533" y="124"/>
                      </a:lnTo>
                      <a:lnTo>
                        <a:pt x="34" y="124"/>
                      </a:lnTo>
                      <a:close/>
                    </a:path>
                  </a:pathLst>
                </a:custGeom>
                <a:solidFill>
                  <a:srgbClr val="0A4068"/>
                </a:solidFill>
                <a:ln w="9525">
                  <a:noFill/>
                  <a:round/>
                  <a:headEnd/>
                  <a:tailEnd/>
                </a:ln>
              </p:spPr>
              <p:txBody>
                <a:bodyPr/>
                <a:lstStyle/>
                <a:p>
                  <a:endParaRPr lang="en-US" dirty="0"/>
                </a:p>
              </p:txBody>
            </p:sp>
            <p:sp>
              <p:nvSpPr>
                <p:cNvPr id="96" name="Freeform 43"/>
                <p:cNvSpPr>
                  <a:spLocks/>
                </p:cNvSpPr>
                <p:nvPr/>
              </p:nvSpPr>
              <p:spPr bwMode="auto">
                <a:xfrm>
                  <a:off x="558" y="2565"/>
                  <a:ext cx="117" cy="17"/>
                </a:xfrm>
                <a:custGeom>
                  <a:avLst/>
                  <a:gdLst>
                    <a:gd name="T0" fmla="*/ 113 w 117"/>
                    <a:gd name="T1" fmla="*/ 17 h 17"/>
                    <a:gd name="T2" fmla="*/ 4 w 117"/>
                    <a:gd name="T3" fmla="*/ 17 h 17"/>
                    <a:gd name="T4" fmla="*/ 4 w 117"/>
                    <a:gd name="T5" fmla="*/ 17 h 17"/>
                    <a:gd name="T6" fmla="*/ 3 w 117"/>
                    <a:gd name="T7" fmla="*/ 17 h 17"/>
                    <a:gd name="T8" fmla="*/ 1 w 117"/>
                    <a:gd name="T9" fmla="*/ 16 h 17"/>
                    <a:gd name="T10" fmla="*/ 1 w 117"/>
                    <a:gd name="T11" fmla="*/ 15 h 17"/>
                    <a:gd name="T12" fmla="*/ 0 w 117"/>
                    <a:gd name="T13" fmla="*/ 13 h 17"/>
                    <a:gd name="T14" fmla="*/ 0 w 117"/>
                    <a:gd name="T15" fmla="*/ 13 h 17"/>
                    <a:gd name="T16" fmla="*/ 0 w 117"/>
                    <a:gd name="T17" fmla="*/ 4 h 17"/>
                    <a:gd name="T18" fmla="*/ 0 w 117"/>
                    <a:gd name="T19" fmla="*/ 4 h 17"/>
                    <a:gd name="T20" fmla="*/ 1 w 117"/>
                    <a:gd name="T21" fmla="*/ 3 h 17"/>
                    <a:gd name="T22" fmla="*/ 1 w 117"/>
                    <a:gd name="T23" fmla="*/ 2 h 17"/>
                    <a:gd name="T24" fmla="*/ 3 w 117"/>
                    <a:gd name="T25" fmla="*/ 1 h 17"/>
                    <a:gd name="T26" fmla="*/ 4 w 117"/>
                    <a:gd name="T27" fmla="*/ 0 h 17"/>
                    <a:gd name="T28" fmla="*/ 113 w 117"/>
                    <a:gd name="T29" fmla="*/ 0 h 17"/>
                    <a:gd name="T30" fmla="*/ 113 w 117"/>
                    <a:gd name="T31" fmla="*/ 0 h 17"/>
                    <a:gd name="T32" fmla="*/ 114 w 117"/>
                    <a:gd name="T33" fmla="*/ 1 h 17"/>
                    <a:gd name="T34" fmla="*/ 116 w 117"/>
                    <a:gd name="T35" fmla="*/ 2 h 17"/>
                    <a:gd name="T36" fmla="*/ 116 w 117"/>
                    <a:gd name="T37" fmla="*/ 3 h 17"/>
                    <a:gd name="T38" fmla="*/ 117 w 117"/>
                    <a:gd name="T39" fmla="*/ 4 h 17"/>
                    <a:gd name="T40" fmla="*/ 117 w 117"/>
                    <a:gd name="T41" fmla="*/ 4 h 17"/>
                    <a:gd name="T42" fmla="*/ 117 w 117"/>
                    <a:gd name="T43" fmla="*/ 13 h 17"/>
                    <a:gd name="T44" fmla="*/ 117 w 117"/>
                    <a:gd name="T45" fmla="*/ 13 h 17"/>
                    <a:gd name="T46" fmla="*/ 116 w 117"/>
                    <a:gd name="T47" fmla="*/ 15 h 17"/>
                    <a:gd name="T48" fmla="*/ 116 w 117"/>
                    <a:gd name="T49" fmla="*/ 16 h 17"/>
                    <a:gd name="T50" fmla="*/ 114 w 117"/>
                    <a:gd name="T51" fmla="*/ 17 h 17"/>
                    <a:gd name="T52" fmla="*/ 113 w 117"/>
                    <a:gd name="T53" fmla="*/ 17 h 17"/>
                    <a:gd name="T54" fmla="*/ 113 w 117"/>
                    <a:gd name="T55" fmla="*/ 17 h 1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7"/>
                    <a:gd name="T85" fmla="*/ 0 h 17"/>
                    <a:gd name="T86" fmla="*/ 117 w 117"/>
                    <a:gd name="T87" fmla="*/ 17 h 1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7" h="17">
                      <a:moveTo>
                        <a:pt x="113" y="17"/>
                      </a:moveTo>
                      <a:lnTo>
                        <a:pt x="4" y="17"/>
                      </a:lnTo>
                      <a:lnTo>
                        <a:pt x="3" y="17"/>
                      </a:lnTo>
                      <a:lnTo>
                        <a:pt x="1" y="16"/>
                      </a:lnTo>
                      <a:lnTo>
                        <a:pt x="1" y="15"/>
                      </a:lnTo>
                      <a:lnTo>
                        <a:pt x="0" y="13"/>
                      </a:lnTo>
                      <a:lnTo>
                        <a:pt x="0" y="4"/>
                      </a:lnTo>
                      <a:lnTo>
                        <a:pt x="1" y="3"/>
                      </a:lnTo>
                      <a:lnTo>
                        <a:pt x="1" y="2"/>
                      </a:lnTo>
                      <a:lnTo>
                        <a:pt x="3" y="1"/>
                      </a:lnTo>
                      <a:lnTo>
                        <a:pt x="4" y="0"/>
                      </a:lnTo>
                      <a:lnTo>
                        <a:pt x="113" y="0"/>
                      </a:lnTo>
                      <a:lnTo>
                        <a:pt x="114" y="1"/>
                      </a:lnTo>
                      <a:lnTo>
                        <a:pt x="116" y="2"/>
                      </a:lnTo>
                      <a:lnTo>
                        <a:pt x="116" y="3"/>
                      </a:lnTo>
                      <a:lnTo>
                        <a:pt x="117" y="4"/>
                      </a:lnTo>
                      <a:lnTo>
                        <a:pt x="117" y="13"/>
                      </a:lnTo>
                      <a:lnTo>
                        <a:pt x="116" y="15"/>
                      </a:lnTo>
                      <a:lnTo>
                        <a:pt x="116" y="16"/>
                      </a:lnTo>
                      <a:lnTo>
                        <a:pt x="114" y="17"/>
                      </a:lnTo>
                      <a:lnTo>
                        <a:pt x="113" y="17"/>
                      </a:lnTo>
                      <a:close/>
                    </a:path>
                  </a:pathLst>
                </a:custGeom>
                <a:solidFill>
                  <a:srgbClr val="FFFFFF"/>
                </a:solidFill>
                <a:ln w="9525">
                  <a:noFill/>
                  <a:round/>
                  <a:headEnd/>
                  <a:tailEnd/>
                </a:ln>
              </p:spPr>
              <p:txBody>
                <a:bodyPr/>
                <a:lstStyle/>
                <a:p>
                  <a:endParaRPr lang="en-US" dirty="0"/>
                </a:p>
              </p:txBody>
            </p:sp>
            <p:sp>
              <p:nvSpPr>
                <p:cNvPr id="97" name="Freeform 44"/>
                <p:cNvSpPr>
                  <a:spLocks/>
                </p:cNvSpPr>
                <p:nvPr/>
              </p:nvSpPr>
              <p:spPr bwMode="auto">
                <a:xfrm>
                  <a:off x="558" y="2509"/>
                  <a:ext cx="117" cy="16"/>
                </a:xfrm>
                <a:custGeom>
                  <a:avLst/>
                  <a:gdLst>
                    <a:gd name="T0" fmla="*/ 113 w 117"/>
                    <a:gd name="T1" fmla="*/ 16 h 16"/>
                    <a:gd name="T2" fmla="*/ 4 w 117"/>
                    <a:gd name="T3" fmla="*/ 16 h 16"/>
                    <a:gd name="T4" fmla="*/ 4 w 117"/>
                    <a:gd name="T5" fmla="*/ 16 h 16"/>
                    <a:gd name="T6" fmla="*/ 3 w 117"/>
                    <a:gd name="T7" fmla="*/ 16 h 16"/>
                    <a:gd name="T8" fmla="*/ 1 w 117"/>
                    <a:gd name="T9" fmla="*/ 15 h 16"/>
                    <a:gd name="T10" fmla="*/ 1 w 117"/>
                    <a:gd name="T11" fmla="*/ 14 h 16"/>
                    <a:gd name="T12" fmla="*/ 0 w 117"/>
                    <a:gd name="T13" fmla="*/ 12 h 16"/>
                    <a:gd name="T14" fmla="*/ 0 w 117"/>
                    <a:gd name="T15" fmla="*/ 12 h 16"/>
                    <a:gd name="T16" fmla="*/ 0 w 117"/>
                    <a:gd name="T17" fmla="*/ 4 h 16"/>
                    <a:gd name="T18" fmla="*/ 0 w 117"/>
                    <a:gd name="T19" fmla="*/ 4 h 16"/>
                    <a:gd name="T20" fmla="*/ 1 w 117"/>
                    <a:gd name="T21" fmla="*/ 3 h 16"/>
                    <a:gd name="T22" fmla="*/ 1 w 117"/>
                    <a:gd name="T23" fmla="*/ 1 h 16"/>
                    <a:gd name="T24" fmla="*/ 3 w 117"/>
                    <a:gd name="T25" fmla="*/ 1 h 16"/>
                    <a:gd name="T26" fmla="*/ 4 w 117"/>
                    <a:gd name="T27" fmla="*/ 0 h 16"/>
                    <a:gd name="T28" fmla="*/ 113 w 117"/>
                    <a:gd name="T29" fmla="*/ 0 h 16"/>
                    <a:gd name="T30" fmla="*/ 113 w 117"/>
                    <a:gd name="T31" fmla="*/ 0 h 16"/>
                    <a:gd name="T32" fmla="*/ 114 w 117"/>
                    <a:gd name="T33" fmla="*/ 1 h 16"/>
                    <a:gd name="T34" fmla="*/ 116 w 117"/>
                    <a:gd name="T35" fmla="*/ 1 h 16"/>
                    <a:gd name="T36" fmla="*/ 116 w 117"/>
                    <a:gd name="T37" fmla="*/ 3 h 16"/>
                    <a:gd name="T38" fmla="*/ 117 w 117"/>
                    <a:gd name="T39" fmla="*/ 4 h 16"/>
                    <a:gd name="T40" fmla="*/ 117 w 117"/>
                    <a:gd name="T41" fmla="*/ 4 h 16"/>
                    <a:gd name="T42" fmla="*/ 117 w 117"/>
                    <a:gd name="T43" fmla="*/ 12 h 16"/>
                    <a:gd name="T44" fmla="*/ 117 w 117"/>
                    <a:gd name="T45" fmla="*/ 12 h 16"/>
                    <a:gd name="T46" fmla="*/ 116 w 117"/>
                    <a:gd name="T47" fmla="*/ 14 h 16"/>
                    <a:gd name="T48" fmla="*/ 116 w 117"/>
                    <a:gd name="T49" fmla="*/ 15 h 16"/>
                    <a:gd name="T50" fmla="*/ 114 w 117"/>
                    <a:gd name="T51" fmla="*/ 16 h 16"/>
                    <a:gd name="T52" fmla="*/ 113 w 117"/>
                    <a:gd name="T53" fmla="*/ 16 h 16"/>
                    <a:gd name="T54" fmla="*/ 113 w 117"/>
                    <a:gd name="T55" fmla="*/ 16 h 1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7"/>
                    <a:gd name="T85" fmla="*/ 0 h 16"/>
                    <a:gd name="T86" fmla="*/ 117 w 117"/>
                    <a:gd name="T87" fmla="*/ 16 h 1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7" h="16">
                      <a:moveTo>
                        <a:pt x="113" y="16"/>
                      </a:moveTo>
                      <a:lnTo>
                        <a:pt x="4" y="16"/>
                      </a:lnTo>
                      <a:lnTo>
                        <a:pt x="3" y="16"/>
                      </a:lnTo>
                      <a:lnTo>
                        <a:pt x="1" y="15"/>
                      </a:lnTo>
                      <a:lnTo>
                        <a:pt x="1" y="14"/>
                      </a:lnTo>
                      <a:lnTo>
                        <a:pt x="0" y="12"/>
                      </a:lnTo>
                      <a:lnTo>
                        <a:pt x="0" y="4"/>
                      </a:lnTo>
                      <a:lnTo>
                        <a:pt x="1" y="3"/>
                      </a:lnTo>
                      <a:lnTo>
                        <a:pt x="1" y="1"/>
                      </a:lnTo>
                      <a:lnTo>
                        <a:pt x="3" y="1"/>
                      </a:lnTo>
                      <a:lnTo>
                        <a:pt x="4" y="0"/>
                      </a:lnTo>
                      <a:lnTo>
                        <a:pt x="113" y="0"/>
                      </a:lnTo>
                      <a:lnTo>
                        <a:pt x="114" y="1"/>
                      </a:lnTo>
                      <a:lnTo>
                        <a:pt x="116" y="1"/>
                      </a:lnTo>
                      <a:lnTo>
                        <a:pt x="116" y="3"/>
                      </a:lnTo>
                      <a:lnTo>
                        <a:pt x="117" y="4"/>
                      </a:lnTo>
                      <a:lnTo>
                        <a:pt x="117" y="12"/>
                      </a:lnTo>
                      <a:lnTo>
                        <a:pt x="116" y="14"/>
                      </a:lnTo>
                      <a:lnTo>
                        <a:pt x="116" y="15"/>
                      </a:lnTo>
                      <a:lnTo>
                        <a:pt x="114" y="16"/>
                      </a:lnTo>
                      <a:lnTo>
                        <a:pt x="113" y="16"/>
                      </a:lnTo>
                      <a:close/>
                    </a:path>
                  </a:pathLst>
                </a:custGeom>
                <a:solidFill>
                  <a:srgbClr val="FFFFFF"/>
                </a:solidFill>
                <a:ln w="9525">
                  <a:noFill/>
                  <a:round/>
                  <a:headEnd/>
                  <a:tailEnd/>
                </a:ln>
              </p:spPr>
              <p:txBody>
                <a:bodyPr/>
                <a:lstStyle/>
                <a:p>
                  <a:endParaRPr lang="en-US" dirty="0"/>
                </a:p>
              </p:txBody>
            </p:sp>
            <p:sp>
              <p:nvSpPr>
                <p:cNvPr id="98" name="Freeform 45"/>
                <p:cNvSpPr>
                  <a:spLocks/>
                </p:cNvSpPr>
                <p:nvPr/>
              </p:nvSpPr>
              <p:spPr bwMode="auto">
                <a:xfrm>
                  <a:off x="558" y="2539"/>
                  <a:ext cx="117" cy="17"/>
                </a:xfrm>
                <a:custGeom>
                  <a:avLst/>
                  <a:gdLst>
                    <a:gd name="T0" fmla="*/ 113 w 117"/>
                    <a:gd name="T1" fmla="*/ 17 h 17"/>
                    <a:gd name="T2" fmla="*/ 4 w 117"/>
                    <a:gd name="T3" fmla="*/ 17 h 17"/>
                    <a:gd name="T4" fmla="*/ 4 w 117"/>
                    <a:gd name="T5" fmla="*/ 17 h 17"/>
                    <a:gd name="T6" fmla="*/ 3 w 117"/>
                    <a:gd name="T7" fmla="*/ 17 h 17"/>
                    <a:gd name="T8" fmla="*/ 1 w 117"/>
                    <a:gd name="T9" fmla="*/ 16 h 17"/>
                    <a:gd name="T10" fmla="*/ 1 w 117"/>
                    <a:gd name="T11" fmla="*/ 15 h 17"/>
                    <a:gd name="T12" fmla="*/ 0 w 117"/>
                    <a:gd name="T13" fmla="*/ 13 h 17"/>
                    <a:gd name="T14" fmla="*/ 0 w 117"/>
                    <a:gd name="T15" fmla="*/ 13 h 17"/>
                    <a:gd name="T16" fmla="*/ 0 w 117"/>
                    <a:gd name="T17" fmla="*/ 4 h 17"/>
                    <a:gd name="T18" fmla="*/ 0 w 117"/>
                    <a:gd name="T19" fmla="*/ 4 h 17"/>
                    <a:gd name="T20" fmla="*/ 1 w 117"/>
                    <a:gd name="T21" fmla="*/ 3 h 17"/>
                    <a:gd name="T22" fmla="*/ 1 w 117"/>
                    <a:gd name="T23" fmla="*/ 2 h 17"/>
                    <a:gd name="T24" fmla="*/ 3 w 117"/>
                    <a:gd name="T25" fmla="*/ 1 h 17"/>
                    <a:gd name="T26" fmla="*/ 4 w 117"/>
                    <a:gd name="T27" fmla="*/ 0 h 17"/>
                    <a:gd name="T28" fmla="*/ 113 w 117"/>
                    <a:gd name="T29" fmla="*/ 0 h 17"/>
                    <a:gd name="T30" fmla="*/ 113 w 117"/>
                    <a:gd name="T31" fmla="*/ 0 h 17"/>
                    <a:gd name="T32" fmla="*/ 114 w 117"/>
                    <a:gd name="T33" fmla="*/ 1 h 17"/>
                    <a:gd name="T34" fmla="*/ 116 w 117"/>
                    <a:gd name="T35" fmla="*/ 2 h 17"/>
                    <a:gd name="T36" fmla="*/ 116 w 117"/>
                    <a:gd name="T37" fmla="*/ 3 h 17"/>
                    <a:gd name="T38" fmla="*/ 117 w 117"/>
                    <a:gd name="T39" fmla="*/ 4 h 17"/>
                    <a:gd name="T40" fmla="*/ 117 w 117"/>
                    <a:gd name="T41" fmla="*/ 4 h 17"/>
                    <a:gd name="T42" fmla="*/ 117 w 117"/>
                    <a:gd name="T43" fmla="*/ 13 h 17"/>
                    <a:gd name="T44" fmla="*/ 117 w 117"/>
                    <a:gd name="T45" fmla="*/ 13 h 17"/>
                    <a:gd name="T46" fmla="*/ 116 w 117"/>
                    <a:gd name="T47" fmla="*/ 15 h 17"/>
                    <a:gd name="T48" fmla="*/ 116 w 117"/>
                    <a:gd name="T49" fmla="*/ 16 h 17"/>
                    <a:gd name="T50" fmla="*/ 114 w 117"/>
                    <a:gd name="T51" fmla="*/ 17 h 17"/>
                    <a:gd name="T52" fmla="*/ 113 w 117"/>
                    <a:gd name="T53" fmla="*/ 17 h 17"/>
                    <a:gd name="T54" fmla="*/ 113 w 117"/>
                    <a:gd name="T55" fmla="*/ 17 h 1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7"/>
                    <a:gd name="T85" fmla="*/ 0 h 17"/>
                    <a:gd name="T86" fmla="*/ 117 w 117"/>
                    <a:gd name="T87" fmla="*/ 17 h 1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7" h="17">
                      <a:moveTo>
                        <a:pt x="113" y="17"/>
                      </a:moveTo>
                      <a:lnTo>
                        <a:pt x="4" y="17"/>
                      </a:lnTo>
                      <a:lnTo>
                        <a:pt x="3" y="17"/>
                      </a:lnTo>
                      <a:lnTo>
                        <a:pt x="1" y="16"/>
                      </a:lnTo>
                      <a:lnTo>
                        <a:pt x="1" y="15"/>
                      </a:lnTo>
                      <a:lnTo>
                        <a:pt x="0" y="13"/>
                      </a:lnTo>
                      <a:lnTo>
                        <a:pt x="0" y="4"/>
                      </a:lnTo>
                      <a:lnTo>
                        <a:pt x="1" y="3"/>
                      </a:lnTo>
                      <a:lnTo>
                        <a:pt x="1" y="2"/>
                      </a:lnTo>
                      <a:lnTo>
                        <a:pt x="3" y="1"/>
                      </a:lnTo>
                      <a:lnTo>
                        <a:pt x="4" y="0"/>
                      </a:lnTo>
                      <a:lnTo>
                        <a:pt x="113" y="0"/>
                      </a:lnTo>
                      <a:lnTo>
                        <a:pt x="114" y="1"/>
                      </a:lnTo>
                      <a:lnTo>
                        <a:pt x="116" y="2"/>
                      </a:lnTo>
                      <a:lnTo>
                        <a:pt x="116" y="3"/>
                      </a:lnTo>
                      <a:lnTo>
                        <a:pt x="117" y="4"/>
                      </a:lnTo>
                      <a:lnTo>
                        <a:pt x="117" y="13"/>
                      </a:lnTo>
                      <a:lnTo>
                        <a:pt x="116" y="15"/>
                      </a:lnTo>
                      <a:lnTo>
                        <a:pt x="116" y="16"/>
                      </a:lnTo>
                      <a:lnTo>
                        <a:pt x="114" y="17"/>
                      </a:lnTo>
                      <a:lnTo>
                        <a:pt x="113" y="17"/>
                      </a:lnTo>
                      <a:close/>
                    </a:path>
                  </a:pathLst>
                </a:custGeom>
                <a:solidFill>
                  <a:srgbClr val="FFFFFF"/>
                </a:solidFill>
                <a:ln w="9525">
                  <a:noFill/>
                  <a:round/>
                  <a:headEnd/>
                  <a:tailEnd/>
                </a:ln>
              </p:spPr>
              <p:txBody>
                <a:bodyPr/>
                <a:lstStyle/>
                <a:p>
                  <a:endParaRPr lang="en-US" dirty="0"/>
                </a:p>
              </p:txBody>
            </p:sp>
          </p:grpSp>
        </p:grpSp>
        <p:grpSp>
          <p:nvGrpSpPr>
            <p:cNvPr id="16" name="Group 46"/>
            <p:cNvGrpSpPr>
              <a:grpSpLocks/>
            </p:cNvGrpSpPr>
            <p:nvPr/>
          </p:nvGrpSpPr>
          <p:grpSpPr bwMode="auto">
            <a:xfrm>
              <a:off x="468" y="2647"/>
              <a:ext cx="665" cy="139"/>
              <a:chOff x="468" y="2479"/>
              <a:chExt cx="665" cy="139"/>
            </a:xfrm>
          </p:grpSpPr>
          <p:grpSp>
            <p:nvGrpSpPr>
              <p:cNvPr id="71" name="Group 47"/>
              <p:cNvGrpSpPr>
                <a:grpSpLocks/>
              </p:cNvGrpSpPr>
              <p:nvPr/>
            </p:nvGrpSpPr>
            <p:grpSpPr bwMode="auto">
              <a:xfrm flipH="1">
                <a:off x="1063" y="2502"/>
                <a:ext cx="70" cy="97"/>
                <a:chOff x="381" y="2500"/>
                <a:chExt cx="70" cy="97"/>
              </a:xfrm>
            </p:grpSpPr>
            <p:sp>
              <p:nvSpPr>
                <p:cNvPr id="85" name="AutoShape 48"/>
                <p:cNvSpPr>
                  <a:spLocks noChangeArrowheads="1"/>
                </p:cNvSpPr>
                <p:nvPr/>
              </p:nvSpPr>
              <p:spPr bwMode="auto">
                <a:xfrm>
                  <a:off x="395" y="2500"/>
                  <a:ext cx="56" cy="97"/>
                </a:xfrm>
                <a:prstGeom prst="roundRect">
                  <a:avLst>
                    <a:gd name="adj" fmla="val 17856"/>
                  </a:avLst>
                </a:prstGeom>
                <a:solidFill>
                  <a:srgbClr val="24B0E6"/>
                </a:solidFill>
                <a:ln w="12700" algn="ctr">
                  <a:noFill/>
                  <a:round/>
                  <a:headEnd/>
                  <a:tailEnd/>
                </a:ln>
              </p:spPr>
              <p:txBody>
                <a:bodyPr wrap="none" anchor="ctr"/>
                <a:lstStyle/>
                <a:p>
                  <a:pPr algn="ctr" eaLnBrk="0" hangingPunct="0">
                    <a:spcBef>
                      <a:spcPct val="20000"/>
                    </a:spcBef>
                    <a:buClr>
                      <a:schemeClr val="tx1"/>
                    </a:buClr>
                    <a:buFont typeface="Wingdings" pitchFamily="2" charset="2"/>
                    <a:buNone/>
                  </a:pPr>
                  <a:endParaRPr lang="en-US" baseline="-25000" dirty="0">
                    <a:solidFill>
                      <a:srgbClr val="000000"/>
                    </a:solidFill>
                    <a:ea typeface="MS PGothic" pitchFamily="34" charset="-128"/>
                  </a:endParaRPr>
                </a:p>
              </p:txBody>
            </p:sp>
            <p:sp>
              <p:nvSpPr>
                <p:cNvPr id="86" name="Oval 49"/>
                <p:cNvSpPr>
                  <a:spLocks noChangeArrowheads="1"/>
                </p:cNvSpPr>
                <p:nvPr/>
              </p:nvSpPr>
              <p:spPr bwMode="auto">
                <a:xfrm>
                  <a:off x="381" y="2513"/>
                  <a:ext cx="27" cy="27"/>
                </a:xfrm>
                <a:prstGeom prst="ellipse">
                  <a:avLst/>
                </a:prstGeom>
                <a:solidFill>
                  <a:srgbClr val="003F69"/>
                </a:solidFill>
                <a:ln w="12700" algn="ctr">
                  <a:noFill/>
                  <a:round/>
                  <a:headEnd/>
                  <a:tailEnd/>
                </a:ln>
              </p:spPr>
              <p:txBody>
                <a:bodyPr wrap="none" anchor="ctr"/>
                <a:lstStyle/>
                <a:p>
                  <a:pPr algn="ctr" eaLnBrk="0" hangingPunct="0">
                    <a:spcBef>
                      <a:spcPct val="20000"/>
                    </a:spcBef>
                    <a:buClr>
                      <a:schemeClr val="tx1"/>
                    </a:buClr>
                    <a:buFont typeface="Wingdings" pitchFamily="2" charset="2"/>
                    <a:buNone/>
                  </a:pPr>
                  <a:endParaRPr lang="en-US" baseline="-25000" dirty="0">
                    <a:solidFill>
                      <a:srgbClr val="000000"/>
                    </a:solidFill>
                    <a:ea typeface="MS PGothic" pitchFamily="34" charset="-128"/>
                  </a:endParaRPr>
                </a:p>
              </p:txBody>
            </p:sp>
            <p:sp>
              <p:nvSpPr>
                <p:cNvPr id="87" name="Oval 50"/>
                <p:cNvSpPr>
                  <a:spLocks noChangeArrowheads="1"/>
                </p:cNvSpPr>
                <p:nvPr/>
              </p:nvSpPr>
              <p:spPr bwMode="auto">
                <a:xfrm>
                  <a:off x="381" y="2558"/>
                  <a:ext cx="27" cy="27"/>
                </a:xfrm>
                <a:prstGeom prst="ellipse">
                  <a:avLst/>
                </a:prstGeom>
                <a:solidFill>
                  <a:srgbClr val="003F69"/>
                </a:solidFill>
                <a:ln w="12700" algn="ctr">
                  <a:noFill/>
                  <a:round/>
                  <a:headEnd/>
                  <a:tailEnd/>
                </a:ln>
              </p:spPr>
              <p:txBody>
                <a:bodyPr wrap="none" anchor="ctr"/>
                <a:lstStyle/>
                <a:p>
                  <a:pPr algn="ctr" eaLnBrk="0" hangingPunct="0">
                    <a:spcBef>
                      <a:spcPct val="20000"/>
                    </a:spcBef>
                    <a:buClr>
                      <a:schemeClr val="tx1"/>
                    </a:buClr>
                    <a:buFont typeface="Wingdings" pitchFamily="2" charset="2"/>
                    <a:buNone/>
                  </a:pPr>
                  <a:endParaRPr lang="en-US" baseline="-25000" dirty="0">
                    <a:solidFill>
                      <a:srgbClr val="000000"/>
                    </a:solidFill>
                    <a:ea typeface="MS PGothic" pitchFamily="34" charset="-128"/>
                  </a:endParaRPr>
                </a:p>
              </p:txBody>
            </p:sp>
          </p:grpSp>
          <p:sp>
            <p:nvSpPr>
              <p:cNvPr id="72" name="Freeform 51"/>
              <p:cNvSpPr>
                <a:spLocks/>
              </p:cNvSpPr>
              <p:nvPr/>
            </p:nvSpPr>
            <p:spPr bwMode="auto">
              <a:xfrm>
                <a:off x="519" y="2487"/>
                <a:ext cx="566" cy="124"/>
              </a:xfrm>
              <a:custGeom>
                <a:avLst/>
                <a:gdLst>
                  <a:gd name="T0" fmla="*/ 34 w 566"/>
                  <a:gd name="T1" fmla="*/ 124 h 124"/>
                  <a:gd name="T2" fmla="*/ 34 w 566"/>
                  <a:gd name="T3" fmla="*/ 124 h 124"/>
                  <a:gd name="T4" fmla="*/ 27 w 566"/>
                  <a:gd name="T5" fmla="*/ 123 h 124"/>
                  <a:gd name="T6" fmla="*/ 21 w 566"/>
                  <a:gd name="T7" fmla="*/ 121 h 124"/>
                  <a:gd name="T8" fmla="*/ 15 w 566"/>
                  <a:gd name="T9" fmla="*/ 117 h 124"/>
                  <a:gd name="T10" fmla="*/ 9 w 566"/>
                  <a:gd name="T11" fmla="*/ 113 h 124"/>
                  <a:gd name="T12" fmla="*/ 5 w 566"/>
                  <a:gd name="T13" fmla="*/ 108 h 124"/>
                  <a:gd name="T14" fmla="*/ 2 w 566"/>
                  <a:gd name="T15" fmla="*/ 103 h 124"/>
                  <a:gd name="T16" fmla="*/ 0 w 566"/>
                  <a:gd name="T17" fmla="*/ 96 h 124"/>
                  <a:gd name="T18" fmla="*/ 0 w 566"/>
                  <a:gd name="T19" fmla="*/ 89 h 124"/>
                  <a:gd name="T20" fmla="*/ 0 w 566"/>
                  <a:gd name="T21" fmla="*/ 89 h 124"/>
                  <a:gd name="T22" fmla="*/ 0 w 566"/>
                  <a:gd name="T23" fmla="*/ 35 h 124"/>
                  <a:gd name="T24" fmla="*/ 0 w 566"/>
                  <a:gd name="T25" fmla="*/ 35 h 124"/>
                  <a:gd name="T26" fmla="*/ 0 w 566"/>
                  <a:gd name="T27" fmla="*/ 28 h 124"/>
                  <a:gd name="T28" fmla="*/ 2 w 566"/>
                  <a:gd name="T29" fmla="*/ 22 h 124"/>
                  <a:gd name="T30" fmla="*/ 5 w 566"/>
                  <a:gd name="T31" fmla="*/ 16 h 124"/>
                  <a:gd name="T32" fmla="*/ 9 w 566"/>
                  <a:gd name="T33" fmla="*/ 11 h 124"/>
                  <a:gd name="T34" fmla="*/ 15 w 566"/>
                  <a:gd name="T35" fmla="*/ 7 h 124"/>
                  <a:gd name="T36" fmla="*/ 21 w 566"/>
                  <a:gd name="T37" fmla="*/ 4 h 124"/>
                  <a:gd name="T38" fmla="*/ 27 w 566"/>
                  <a:gd name="T39" fmla="*/ 1 h 124"/>
                  <a:gd name="T40" fmla="*/ 34 w 566"/>
                  <a:gd name="T41" fmla="*/ 0 h 124"/>
                  <a:gd name="T42" fmla="*/ 533 w 566"/>
                  <a:gd name="T43" fmla="*/ 0 h 124"/>
                  <a:gd name="T44" fmla="*/ 533 w 566"/>
                  <a:gd name="T45" fmla="*/ 0 h 124"/>
                  <a:gd name="T46" fmla="*/ 539 w 566"/>
                  <a:gd name="T47" fmla="*/ 1 h 124"/>
                  <a:gd name="T48" fmla="*/ 546 w 566"/>
                  <a:gd name="T49" fmla="*/ 4 h 124"/>
                  <a:gd name="T50" fmla="*/ 552 w 566"/>
                  <a:gd name="T51" fmla="*/ 7 h 124"/>
                  <a:gd name="T52" fmla="*/ 557 w 566"/>
                  <a:gd name="T53" fmla="*/ 11 h 124"/>
                  <a:gd name="T54" fmla="*/ 561 w 566"/>
                  <a:gd name="T55" fmla="*/ 16 h 124"/>
                  <a:gd name="T56" fmla="*/ 564 w 566"/>
                  <a:gd name="T57" fmla="*/ 22 h 124"/>
                  <a:gd name="T58" fmla="*/ 566 w 566"/>
                  <a:gd name="T59" fmla="*/ 28 h 124"/>
                  <a:gd name="T60" fmla="*/ 566 w 566"/>
                  <a:gd name="T61" fmla="*/ 35 h 124"/>
                  <a:gd name="T62" fmla="*/ 566 w 566"/>
                  <a:gd name="T63" fmla="*/ 35 h 124"/>
                  <a:gd name="T64" fmla="*/ 566 w 566"/>
                  <a:gd name="T65" fmla="*/ 89 h 124"/>
                  <a:gd name="T66" fmla="*/ 566 w 566"/>
                  <a:gd name="T67" fmla="*/ 89 h 124"/>
                  <a:gd name="T68" fmla="*/ 566 w 566"/>
                  <a:gd name="T69" fmla="*/ 96 h 124"/>
                  <a:gd name="T70" fmla="*/ 564 w 566"/>
                  <a:gd name="T71" fmla="*/ 103 h 124"/>
                  <a:gd name="T72" fmla="*/ 561 w 566"/>
                  <a:gd name="T73" fmla="*/ 108 h 124"/>
                  <a:gd name="T74" fmla="*/ 557 w 566"/>
                  <a:gd name="T75" fmla="*/ 113 h 124"/>
                  <a:gd name="T76" fmla="*/ 552 w 566"/>
                  <a:gd name="T77" fmla="*/ 117 h 124"/>
                  <a:gd name="T78" fmla="*/ 546 w 566"/>
                  <a:gd name="T79" fmla="*/ 121 h 124"/>
                  <a:gd name="T80" fmla="*/ 539 w 566"/>
                  <a:gd name="T81" fmla="*/ 123 h 124"/>
                  <a:gd name="T82" fmla="*/ 533 w 566"/>
                  <a:gd name="T83" fmla="*/ 124 h 124"/>
                  <a:gd name="T84" fmla="*/ 34 w 566"/>
                  <a:gd name="T85" fmla="*/ 124 h 124"/>
                  <a:gd name="T86" fmla="*/ 34 w 566"/>
                  <a:gd name="T87" fmla="*/ 124 h 12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66"/>
                  <a:gd name="T133" fmla="*/ 0 h 124"/>
                  <a:gd name="T134" fmla="*/ 566 w 566"/>
                  <a:gd name="T135" fmla="*/ 124 h 12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66" h="124">
                    <a:moveTo>
                      <a:pt x="34" y="124"/>
                    </a:moveTo>
                    <a:lnTo>
                      <a:pt x="34" y="124"/>
                    </a:lnTo>
                    <a:lnTo>
                      <a:pt x="27" y="123"/>
                    </a:lnTo>
                    <a:lnTo>
                      <a:pt x="21" y="121"/>
                    </a:lnTo>
                    <a:lnTo>
                      <a:pt x="15" y="117"/>
                    </a:lnTo>
                    <a:lnTo>
                      <a:pt x="9" y="113"/>
                    </a:lnTo>
                    <a:lnTo>
                      <a:pt x="5" y="108"/>
                    </a:lnTo>
                    <a:lnTo>
                      <a:pt x="2" y="103"/>
                    </a:lnTo>
                    <a:lnTo>
                      <a:pt x="0" y="96"/>
                    </a:lnTo>
                    <a:lnTo>
                      <a:pt x="0" y="89"/>
                    </a:lnTo>
                    <a:lnTo>
                      <a:pt x="0" y="35"/>
                    </a:lnTo>
                    <a:lnTo>
                      <a:pt x="0" y="28"/>
                    </a:lnTo>
                    <a:lnTo>
                      <a:pt x="2" y="22"/>
                    </a:lnTo>
                    <a:lnTo>
                      <a:pt x="5" y="16"/>
                    </a:lnTo>
                    <a:lnTo>
                      <a:pt x="9" y="11"/>
                    </a:lnTo>
                    <a:lnTo>
                      <a:pt x="15" y="7"/>
                    </a:lnTo>
                    <a:lnTo>
                      <a:pt x="21" y="4"/>
                    </a:lnTo>
                    <a:lnTo>
                      <a:pt x="27" y="1"/>
                    </a:lnTo>
                    <a:lnTo>
                      <a:pt x="34" y="0"/>
                    </a:lnTo>
                    <a:lnTo>
                      <a:pt x="533" y="0"/>
                    </a:lnTo>
                    <a:lnTo>
                      <a:pt x="539" y="1"/>
                    </a:lnTo>
                    <a:lnTo>
                      <a:pt x="546" y="4"/>
                    </a:lnTo>
                    <a:lnTo>
                      <a:pt x="552" y="7"/>
                    </a:lnTo>
                    <a:lnTo>
                      <a:pt x="557" y="11"/>
                    </a:lnTo>
                    <a:lnTo>
                      <a:pt x="561" y="16"/>
                    </a:lnTo>
                    <a:lnTo>
                      <a:pt x="564" y="22"/>
                    </a:lnTo>
                    <a:lnTo>
                      <a:pt x="566" y="28"/>
                    </a:lnTo>
                    <a:lnTo>
                      <a:pt x="566" y="35"/>
                    </a:lnTo>
                    <a:lnTo>
                      <a:pt x="566" y="89"/>
                    </a:lnTo>
                    <a:lnTo>
                      <a:pt x="566" y="96"/>
                    </a:lnTo>
                    <a:lnTo>
                      <a:pt x="564" y="103"/>
                    </a:lnTo>
                    <a:lnTo>
                      <a:pt x="561" y="108"/>
                    </a:lnTo>
                    <a:lnTo>
                      <a:pt x="557" y="113"/>
                    </a:lnTo>
                    <a:lnTo>
                      <a:pt x="552" y="117"/>
                    </a:lnTo>
                    <a:lnTo>
                      <a:pt x="546" y="121"/>
                    </a:lnTo>
                    <a:lnTo>
                      <a:pt x="539" y="123"/>
                    </a:lnTo>
                    <a:lnTo>
                      <a:pt x="533" y="124"/>
                    </a:lnTo>
                    <a:lnTo>
                      <a:pt x="34" y="124"/>
                    </a:lnTo>
                    <a:close/>
                  </a:path>
                </a:pathLst>
              </a:custGeom>
              <a:solidFill>
                <a:srgbClr val="0A4068"/>
              </a:solidFill>
              <a:ln w="9525">
                <a:noFill/>
                <a:round/>
                <a:headEnd/>
                <a:tailEnd/>
              </a:ln>
            </p:spPr>
            <p:txBody>
              <a:bodyPr/>
              <a:lstStyle/>
              <a:p>
                <a:endParaRPr lang="en-US" dirty="0"/>
              </a:p>
            </p:txBody>
          </p:sp>
          <p:sp>
            <p:nvSpPr>
              <p:cNvPr id="73" name="AutoShape 52"/>
              <p:cNvSpPr>
                <a:spLocks noChangeArrowheads="1"/>
              </p:cNvSpPr>
              <p:nvPr/>
            </p:nvSpPr>
            <p:spPr bwMode="auto">
              <a:xfrm>
                <a:off x="508" y="2479"/>
                <a:ext cx="588" cy="139"/>
              </a:xfrm>
              <a:prstGeom prst="roundRect">
                <a:avLst>
                  <a:gd name="adj" fmla="val 16667"/>
                </a:avLst>
              </a:prstGeom>
              <a:solidFill>
                <a:srgbClr val="24B0E6"/>
              </a:solidFill>
              <a:ln w="9525">
                <a:noFill/>
                <a:round/>
                <a:headEnd/>
                <a:tailEnd/>
              </a:ln>
            </p:spPr>
            <p:txBody>
              <a:bodyPr/>
              <a:lstStyle/>
              <a:p>
                <a:pPr algn="ctr" eaLnBrk="0" hangingPunct="0">
                  <a:spcBef>
                    <a:spcPct val="20000"/>
                  </a:spcBef>
                  <a:buClr>
                    <a:schemeClr val="tx1"/>
                  </a:buClr>
                  <a:buFont typeface="Wingdings" pitchFamily="2" charset="2"/>
                  <a:buNone/>
                </a:pPr>
                <a:endParaRPr lang="en-US" baseline="-25000" dirty="0">
                  <a:solidFill>
                    <a:srgbClr val="000000"/>
                  </a:solidFill>
                  <a:ea typeface="MS PGothic" pitchFamily="34" charset="-128"/>
                </a:endParaRPr>
              </a:p>
            </p:txBody>
          </p:sp>
          <p:grpSp>
            <p:nvGrpSpPr>
              <p:cNvPr id="74" name="Group 53"/>
              <p:cNvGrpSpPr>
                <a:grpSpLocks/>
              </p:cNvGrpSpPr>
              <p:nvPr/>
            </p:nvGrpSpPr>
            <p:grpSpPr bwMode="auto">
              <a:xfrm>
                <a:off x="468" y="2502"/>
                <a:ext cx="70" cy="97"/>
                <a:chOff x="381" y="2500"/>
                <a:chExt cx="70" cy="97"/>
              </a:xfrm>
            </p:grpSpPr>
            <p:sp>
              <p:nvSpPr>
                <p:cNvPr id="82" name="AutoShape 54"/>
                <p:cNvSpPr>
                  <a:spLocks noChangeArrowheads="1"/>
                </p:cNvSpPr>
                <p:nvPr/>
              </p:nvSpPr>
              <p:spPr bwMode="auto">
                <a:xfrm>
                  <a:off x="395" y="2500"/>
                  <a:ext cx="56" cy="97"/>
                </a:xfrm>
                <a:prstGeom prst="roundRect">
                  <a:avLst>
                    <a:gd name="adj" fmla="val 17856"/>
                  </a:avLst>
                </a:prstGeom>
                <a:solidFill>
                  <a:srgbClr val="24B0E6"/>
                </a:solidFill>
                <a:ln w="12700" algn="ctr">
                  <a:noFill/>
                  <a:round/>
                  <a:headEnd/>
                  <a:tailEnd/>
                </a:ln>
              </p:spPr>
              <p:txBody>
                <a:bodyPr wrap="none" anchor="ctr"/>
                <a:lstStyle/>
                <a:p>
                  <a:pPr algn="ctr" eaLnBrk="0" hangingPunct="0">
                    <a:spcBef>
                      <a:spcPct val="20000"/>
                    </a:spcBef>
                    <a:buClr>
                      <a:schemeClr val="tx1"/>
                    </a:buClr>
                    <a:buFont typeface="Wingdings" pitchFamily="2" charset="2"/>
                    <a:buNone/>
                  </a:pPr>
                  <a:endParaRPr lang="en-US" baseline="-25000" dirty="0">
                    <a:solidFill>
                      <a:srgbClr val="000000"/>
                    </a:solidFill>
                    <a:ea typeface="MS PGothic" pitchFamily="34" charset="-128"/>
                  </a:endParaRPr>
                </a:p>
              </p:txBody>
            </p:sp>
            <p:sp>
              <p:nvSpPr>
                <p:cNvPr id="83" name="Oval 55"/>
                <p:cNvSpPr>
                  <a:spLocks noChangeArrowheads="1"/>
                </p:cNvSpPr>
                <p:nvPr/>
              </p:nvSpPr>
              <p:spPr bwMode="auto">
                <a:xfrm>
                  <a:off x="381" y="2513"/>
                  <a:ext cx="27" cy="27"/>
                </a:xfrm>
                <a:prstGeom prst="ellipse">
                  <a:avLst/>
                </a:prstGeom>
                <a:solidFill>
                  <a:srgbClr val="003F69"/>
                </a:solidFill>
                <a:ln w="12700" algn="ctr">
                  <a:noFill/>
                  <a:round/>
                  <a:headEnd/>
                  <a:tailEnd/>
                </a:ln>
              </p:spPr>
              <p:txBody>
                <a:bodyPr wrap="none" anchor="ctr"/>
                <a:lstStyle/>
                <a:p>
                  <a:pPr algn="ctr" eaLnBrk="0" hangingPunct="0">
                    <a:spcBef>
                      <a:spcPct val="20000"/>
                    </a:spcBef>
                    <a:buClr>
                      <a:schemeClr val="tx1"/>
                    </a:buClr>
                    <a:buFont typeface="Wingdings" pitchFamily="2" charset="2"/>
                    <a:buNone/>
                  </a:pPr>
                  <a:endParaRPr lang="en-US" baseline="-25000" dirty="0">
                    <a:solidFill>
                      <a:srgbClr val="000000"/>
                    </a:solidFill>
                    <a:ea typeface="MS PGothic" pitchFamily="34" charset="-128"/>
                  </a:endParaRPr>
                </a:p>
              </p:txBody>
            </p:sp>
            <p:sp>
              <p:nvSpPr>
                <p:cNvPr id="84" name="Oval 56"/>
                <p:cNvSpPr>
                  <a:spLocks noChangeArrowheads="1"/>
                </p:cNvSpPr>
                <p:nvPr/>
              </p:nvSpPr>
              <p:spPr bwMode="auto">
                <a:xfrm>
                  <a:off x="381" y="2558"/>
                  <a:ext cx="27" cy="27"/>
                </a:xfrm>
                <a:prstGeom prst="ellipse">
                  <a:avLst/>
                </a:prstGeom>
                <a:solidFill>
                  <a:srgbClr val="003F69"/>
                </a:solidFill>
                <a:ln w="12700" algn="ctr">
                  <a:noFill/>
                  <a:round/>
                  <a:headEnd/>
                  <a:tailEnd/>
                </a:ln>
              </p:spPr>
              <p:txBody>
                <a:bodyPr wrap="none" anchor="ctr"/>
                <a:lstStyle/>
                <a:p>
                  <a:pPr algn="ctr" eaLnBrk="0" hangingPunct="0">
                    <a:spcBef>
                      <a:spcPct val="20000"/>
                    </a:spcBef>
                    <a:buClr>
                      <a:schemeClr val="tx1"/>
                    </a:buClr>
                    <a:buFont typeface="Wingdings" pitchFamily="2" charset="2"/>
                    <a:buNone/>
                  </a:pPr>
                  <a:endParaRPr lang="en-US" baseline="-25000" dirty="0">
                    <a:solidFill>
                      <a:srgbClr val="000000"/>
                    </a:solidFill>
                    <a:ea typeface="MS PGothic" pitchFamily="34" charset="-128"/>
                  </a:endParaRPr>
                </a:p>
              </p:txBody>
            </p:sp>
          </p:grpSp>
          <p:sp>
            <p:nvSpPr>
              <p:cNvPr id="75" name="Freeform 57"/>
              <p:cNvSpPr>
                <a:spLocks/>
              </p:cNvSpPr>
              <p:nvPr/>
            </p:nvSpPr>
            <p:spPr bwMode="auto">
              <a:xfrm>
                <a:off x="558" y="2509"/>
                <a:ext cx="117" cy="16"/>
              </a:xfrm>
              <a:custGeom>
                <a:avLst/>
                <a:gdLst>
                  <a:gd name="T0" fmla="*/ 113 w 117"/>
                  <a:gd name="T1" fmla="*/ 16 h 16"/>
                  <a:gd name="T2" fmla="*/ 4 w 117"/>
                  <a:gd name="T3" fmla="*/ 16 h 16"/>
                  <a:gd name="T4" fmla="*/ 4 w 117"/>
                  <a:gd name="T5" fmla="*/ 16 h 16"/>
                  <a:gd name="T6" fmla="*/ 3 w 117"/>
                  <a:gd name="T7" fmla="*/ 16 h 16"/>
                  <a:gd name="T8" fmla="*/ 1 w 117"/>
                  <a:gd name="T9" fmla="*/ 15 h 16"/>
                  <a:gd name="T10" fmla="*/ 1 w 117"/>
                  <a:gd name="T11" fmla="*/ 14 h 16"/>
                  <a:gd name="T12" fmla="*/ 0 w 117"/>
                  <a:gd name="T13" fmla="*/ 12 h 16"/>
                  <a:gd name="T14" fmla="*/ 0 w 117"/>
                  <a:gd name="T15" fmla="*/ 12 h 16"/>
                  <a:gd name="T16" fmla="*/ 0 w 117"/>
                  <a:gd name="T17" fmla="*/ 4 h 16"/>
                  <a:gd name="T18" fmla="*/ 0 w 117"/>
                  <a:gd name="T19" fmla="*/ 4 h 16"/>
                  <a:gd name="T20" fmla="*/ 1 w 117"/>
                  <a:gd name="T21" fmla="*/ 3 h 16"/>
                  <a:gd name="T22" fmla="*/ 1 w 117"/>
                  <a:gd name="T23" fmla="*/ 1 h 16"/>
                  <a:gd name="T24" fmla="*/ 3 w 117"/>
                  <a:gd name="T25" fmla="*/ 1 h 16"/>
                  <a:gd name="T26" fmla="*/ 4 w 117"/>
                  <a:gd name="T27" fmla="*/ 0 h 16"/>
                  <a:gd name="T28" fmla="*/ 113 w 117"/>
                  <a:gd name="T29" fmla="*/ 0 h 16"/>
                  <a:gd name="T30" fmla="*/ 113 w 117"/>
                  <a:gd name="T31" fmla="*/ 0 h 16"/>
                  <a:gd name="T32" fmla="*/ 114 w 117"/>
                  <a:gd name="T33" fmla="*/ 1 h 16"/>
                  <a:gd name="T34" fmla="*/ 116 w 117"/>
                  <a:gd name="T35" fmla="*/ 1 h 16"/>
                  <a:gd name="T36" fmla="*/ 116 w 117"/>
                  <a:gd name="T37" fmla="*/ 3 h 16"/>
                  <a:gd name="T38" fmla="*/ 117 w 117"/>
                  <a:gd name="T39" fmla="*/ 4 h 16"/>
                  <a:gd name="T40" fmla="*/ 117 w 117"/>
                  <a:gd name="T41" fmla="*/ 4 h 16"/>
                  <a:gd name="T42" fmla="*/ 117 w 117"/>
                  <a:gd name="T43" fmla="*/ 12 h 16"/>
                  <a:gd name="T44" fmla="*/ 117 w 117"/>
                  <a:gd name="T45" fmla="*/ 12 h 16"/>
                  <a:gd name="T46" fmla="*/ 116 w 117"/>
                  <a:gd name="T47" fmla="*/ 14 h 16"/>
                  <a:gd name="T48" fmla="*/ 116 w 117"/>
                  <a:gd name="T49" fmla="*/ 15 h 16"/>
                  <a:gd name="T50" fmla="*/ 114 w 117"/>
                  <a:gd name="T51" fmla="*/ 16 h 16"/>
                  <a:gd name="T52" fmla="*/ 113 w 117"/>
                  <a:gd name="T53" fmla="*/ 16 h 16"/>
                  <a:gd name="T54" fmla="*/ 113 w 117"/>
                  <a:gd name="T55" fmla="*/ 16 h 1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7"/>
                  <a:gd name="T85" fmla="*/ 0 h 16"/>
                  <a:gd name="T86" fmla="*/ 117 w 117"/>
                  <a:gd name="T87" fmla="*/ 16 h 1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7" h="16">
                    <a:moveTo>
                      <a:pt x="113" y="16"/>
                    </a:moveTo>
                    <a:lnTo>
                      <a:pt x="4" y="16"/>
                    </a:lnTo>
                    <a:lnTo>
                      <a:pt x="3" y="16"/>
                    </a:lnTo>
                    <a:lnTo>
                      <a:pt x="1" y="15"/>
                    </a:lnTo>
                    <a:lnTo>
                      <a:pt x="1" y="14"/>
                    </a:lnTo>
                    <a:lnTo>
                      <a:pt x="0" y="12"/>
                    </a:lnTo>
                    <a:lnTo>
                      <a:pt x="0" y="4"/>
                    </a:lnTo>
                    <a:lnTo>
                      <a:pt x="1" y="3"/>
                    </a:lnTo>
                    <a:lnTo>
                      <a:pt x="1" y="1"/>
                    </a:lnTo>
                    <a:lnTo>
                      <a:pt x="3" y="1"/>
                    </a:lnTo>
                    <a:lnTo>
                      <a:pt x="4" y="0"/>
                    </a:lnTo>
                    <a:lnTo>
                      <a:pt x="113" y="0"/>
                    </a:lnTo>
                    <a:lnTo>
                      <a:pt x="114" y="1"/>
                    </a:lnTo>
                    <a:lnTo>
                      <a:pt x="116" y="1"/>
                    </a:lnTo>
                    <a:lnTo>
                      <a:pt x="116" y="3"/>
                    </a:lnTo>
                    <a:lnTo>
                      <a:pt x="117" y="4"/>
                    </a:lnTo>
                    <a:lnTo>
                      <a:pt x="117" y="12"/>
                    </a:lnTo>
                    <a:lnTo>
                      <a:pt x="116" y="14"/>
                    </a:lnTo>
                    <a:lnTo>
                      <a:pt x="116" y="15"/>
                    </a:lnTo>
                    <a:lnTo>
                      <a:pt x="114" y="16"/>
                    </a:lnTo>
                    <a:lnTo>
                      <a:pt x="113" y="16"/>
                    </a:lnTo>
                    <a:close/>
                  </a:path>
                </a:pathLst>
              </a:custGeom>
              <a:solidFill>
                <a:srgbClr val="FFFFFF"/>
              </a:solidFill>
              <a:ln w="9525">
                <a:noFill/>
                <a:round/>
                <a:headEnd/>
                <a:tailEnd/>
              </a:ln>
            </p:spPr>
            <p:txBody>
              <a:bodyPr/>
              <a:lstStyle/>
              <a:p>
                <a:endParaRPr lang="en-US" dirty="0"/>
              </a:p>
            </p:txBody>
          </p:sp>
          <p:sp>
            <p:nvSpPr>
              <p:cNvPr id="76" name="Freeform 58"/>
              <p:cNvSpPr>
                <a:spLocks/>
              </p:cNvSpPr>
              <p:nvPr/>
            </p:nvSpPr>
            <p:spPr bwMode="auto">
              <a:xfrm>
                <a:off x="558" y="2536"/>
                <a:ext cx="117" cy="17"/>
              </a:xfrm>
              <a:custGeom>
                <a:avLst/>
                <a:gdLst>
                  <a:gd name="T0" fmla="*/ 113 w 117"/>
                  <a:gd name="T1" fmla="*/ 17 h 17"/>
                  <a:gd name="T2" fmla="*/ 4 w 117"/>
                  <a:gd name="T3" fmla="*/ 17 h 17"/>
                  <a:gd name="T4" fmla="*/ 4 w 117"/>
                  <a:gd name="T5" fmla="*/ 17 h 17"/>
                  <a:gd name="T6" fmla="*/ 3 w 117"/>
                  <a:gd name="T7" fmla="*/ 17 h 17"/>
                  <a:gd name="T8" fmla="*/ 1 w 117"/>
                  <a:gd name="T9" fmla="*/ 16 h 17"/>
                  <a:gd name="T10" fmla="*/ 1 w 117"/>
                  <a:gd name="T11" fmla="*/ 14 h 17"/>
                  <a:gd name="T12" fmla="*/ 0 w 117"/>
                  <a:gd name="T13" fmla="*/ 13 h 17"/>
                  <a:gd name="T14" fmla="*/ 0 w 117"/>
                  <a:gd name="T15" fmla="*/ 13 h 17"/>
                  <a:gd name="T16" fmla="*/ 0 w 117"/>
                  <a:gd name="T17" fmla="*/ 4 h 17"/>
                  <a:gd name="T18" fmla="*/ 0 w 117"/>
                  <a:gd name="T19" fmla="*/ 4 h 17"/>
                  <a:gd name="T20" fmla="*/ 1 w 117"/>
                  <a:gd name="T21" fmla="*/ 3 h 17"/>
                  <a:gd name="T22" fmla="*/ 1 w 117"/>
                  <a:gd name="T23" fmla="*/ 1 h 17"/>
                  <a:gd name="T24" fmla="*/ 3 w 117"/>
                  <a:gd name="T25" fmla="*/ 0 h 17"/>
                  <a:gd name="T26" fmla="*/ 4 w 117"/>
                  <a:gd name="T27" fmla="*/ 0 h 17"/>
                  <a:gd name="T28" fmla="*/ 113 w 117"/>
                  <a:gd name="T29" fmla="*/ 0 h 17"/>
                  <a:gd name="T30" fmla="*/ 113 w 117"/>
                  <a:gd name="T31" fmla="*/ 0 h 17"/>
                  <a:gd name="T32" fmla="*/ 114 w 117"/>
                  <a:gd name="T33" fmla="*/ 0 h 17"/>
                  <a:gd name="T34" fmla="*/ 116 w 117"/>
                  <a:gd name="T35" fmla="*/ 1 h 17"/>
                  <a:gd name="T36" fmla="*/ 116 w 117"/>
                  <a:gd name="T37" fmla="*/ 3 h 17"/>
                  <a:gd name="T38" fmla="*/ 117 w 117"/>
                  <a:gd name="T39" fmla="*/ 4 h 17"/>
                  <a:gd name="T40" fmla="*/ 117 w 117"/>
                  <a:gd name="T41" fmla="*/ 4 h 17"/>
                  <a:gd name="T42" fmla="*/ 117 w 117"/>
                  <a:gd name="T43" fmla="*/ 13 h 17"/>
                  <a:gd name="T44" fmla="*/ 117 w 117"/>
                  <a:gd name="T45" fmla="*/ 13 h 17"/>
                  <a:gd name="T46" fmla="*/ 116 w 117"/>
                  <a:gd name="T47" fmla="*/ 14 h 17"/>
                  <a:gd name="T48" fmla="*/ 116 w 117"/>
                  <a:gd name="T49" fmla="*/ 16 h 17"/>
                  <a:gd name="T50" fmla="*/ 114 w 117"/>
                  <a:gd name="T51" fmla="*/ 17 h 17"/>
                  <a:gd name="T52" fmla="*/ 113 w 117"/>
                  <a:gd name="T53" fmla="*/ 17 h 17"/>
                  <a:gd name="T54" fmla="*/ 113 w 117"/>
                  <a:gd name="T55" fmla="*/ 17 h 1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7"/>
                  <a:gd name="T85" fmla="*/ 0 h 17"/>
                  <a:gd name="T86" fmla="*/ 117 w 117"/>
                  <a:gd name="T87" fmla="*/ 17 h 1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7" h="17">
                    <a:moveTo>
                      <a:pt x="113" y="17"/>
                    </a:moveTo>
                    <a:lnTo>
                      <a:pt x="4" y="17"/>
                    </a:lnTo>
                    <a:lnTo>
                      <a:pt x="3" y="17"/>
                    </a:lnTo>
                    <a:lnTo>
                      <a:pt x="1" y="16"/>
                    </a:lnTo>
                    <a:lnTo>
                      <a:pt x="1" y="14"/>
                    </a:lnTo>
                    <a:lnTo>
                      <a:pt x="0" y="13"/>
                    </a:lnTo>
                    <a:lnTo>
                      <a:pt x="0" y="4"/>
                    </a:lnTo>
                    <a:lnTo>
                      <a:pt x="1" y="3"/>
                    </a:lnTo>
                    <a:lnTo>
                      <a:pt x="1" y="1"/>
                    </a:lnTo>
                    <a:lnTo>
                      <a:pt x="3" y="0"/>
                    </a:lnTo>
                    <a:lnTo>
                      <a:pt x="4" y="0"/>
                    </a:lnTo>
                    <a:lnTo>
                      <a:pt x="113" y="0"/>
                    </a:lnTo>
                    <a:lnTo>
                      <a:pt x="114" y="0"/>
                    </a:lnTo>
                    <a:lnTo>
                      <a:pt x="116" y="1"/>
                    </a:lnTo>
                    <a:lnTo>
                      <a:pt x="116" y="3"/>
                    </a:lnTo>
                    <a:lnTo>
                      <a:pt x="117" y="4"/>
                    </a:lnTo>
                    <a:lnTo>
                      <a:pt x="117" y="13"/>
                    </a:lnTo>
                    <a:lnTo>
                      <a:pt x="116" y="14"/>
                    </a:lnTo>
                    <a:lnTo>
                      <a:pt x="116" y="16"/>
                    </a:lnTo>
                    <a:lnTo>
                      <a:pt x="114" y="17"/>
                    </a:lnTo>
                    <a:lnTo>
                      <a:pt x="113" y="17"/>
                    </a:lnTo>
                    <a:close/>
                  </a:path>
                </a:pathLst>
              </a:custGeom>
              <a:solidFill>
                <a:srgbClr val="FFFFFF"/>
              </a:solidFill>
              <a:ln w="9525">
                <a:noFill/>
                <a:round/>
                <a:headEnd/>
                <a:tailEnd/>
              </a:ln>
            </p:spPr>
            <p:txBody>
              <a:bodyPr/>
              <a:lstStyle/>
              <a:p>
                <a:endParaRPr lang="en-US" dirty="0"/>
              </a:p>
            </p:txBody>
          </p:sp>
          <p:grpSp>
            <p:nvGrpSpPr>
              <p:cNvPr id="77" name="Group 59"/>
              <p:cNvGrpSpPr>
                <a:grpSpLocks/>
              </p:cNvGrpSpPr>
              <p:nvPr/>
            </p:nvGrpSpPr>
            <p:grpSpPr bwMode="auto">
              <a:xfrm>
                <a:off x="519" y="2487"/>
                <a:ext cx="566" cy="124"/>
                <a:chOff x="519" y="2487"/>
                <a:chExt cx="566" cy="124"/>
              </a:xfrm>
            </p:grpSpPr>
            <p:sp>
              <p:nvSpPr>
                <p:cNvPr id="78" name="Freeform 60"/>
                <p:cNvSpPr>
                  <a:spLocks/>
                </p:cNvSpPr>
                <p:nvPr/>
              </p:nvSpPr>
              <p:spPr bwMode="auto">
                <a:xfrm>
                  <a:off x="519" y="2487"/>
                  <a:ext cx="566" cy="124"/>
                </a:xfrm>
                <a:custGeom>
                  <a:avLst/>
                  <a:gdLst>
                    <a:gd name="T0" fmla="*/ 34 w 566"/>
                    <a:gd name="T1" fmla="*/ 124 h 124"/>
                    <a:gd name="T2" fmla="*/ 34 w 566"/>
                    <a:gd name="T3" fmla="*/ 124 h 124"/>
                    <a:gd name="T4" fmla="*/ 27 w 566"/>
                    <a:gd name="T5" fmla="*/ 123 h 124"/>
                    <a:gd name="T6" fmla="*/ 21 w 566"/>
                    <a:gd name="T7" fmla="*/ 121 h 124"/>
                    <a:gd name="T8" fmla="*/ 15 w 566"/>
                    <a:gd name="T9" fmla="*/ 117 h 124"/>
                    <a:gd name="T10" fmla="*/ 9 w 566"/>
                    <a:gd name="T11" fmla="*/ 113 h 124"/>
                    <a:gd name="T12" fmla="*/ 5 w 566"/>
                    <a:gd name="T13" fmla="*/ 108 h 124"/>
                    <a:gd name="T14" fmla="*/ 2 w 566"/>
                    <a:gd name="T15" fmla="*/ 103 h 124"/>
                    <a:gd name="T16" fmla="*/ 0 w 566"/>
                    <a:gd name="T17" fmla="*/ 96 h 124"/>
                    <a:gd name="T18" fmla="*/ 0 w 566"/>
                    <a:gd name="T19" fmla="*/ 89 h 124"/>
                    <a:gd name="T20" fmla="*/ 0 w 566"/>
                    <a:gd name="T21" fmla="*/ 89 h 124"/>
                    <a:gd name="T22" fmla="*/ 0 w 566"/>
                    <a:gd name="T23" fmla="*/ 35 h 124"/>
                    <a:gd name="T24" fmla="*/ 0 w 566"/>
                    <a:gd name="T25" fmla="*/ 35 h 124"/>
                    <a:gd name="T26" fmla="*/ 0 w 566"/>
                    <a:gd name="T27" fmla="*/ 28 h 124"/>
                    <a:gd name="T28" fmla="*/ 2 w 566"/>
                    <a:gd name="T29" fmla="*/ 22 h 124"/>
                    <a:gd name="T30" fmla="*/ 5 w 566"/>
                    <a:gd name="T31" fmla="*/ 16 h 124"/>
                    <a:gd name="T32" fmla="*/ 9 w 566"/>
                    <a:gd name="T33" fmla="*/ 11 h 124"/>
                    <a:gd name="T34" fmla="*/ 15 w 566"/>
                    <a:gd name="T35" fmla="*/ 7 h 124"/>
                    <a:gd name="T36" fmla="*/ 21 w 566"/>
                    <a:gd name="T37" fmla="*/ 4 h 124"/>
                    <a:gd name="T38" fmla="*/ 27 w 566"/>
                    <a:gd name="T39" fmla="*/ 1 h 124"/>
                    <a:gd name="T40" fmla="*/ 34 w 566"/>
                    <a:gd name="T41" fmla="*/ 0 h 124"/>
                    <a:gd name="T42" fmla="*/ 533 w 566"/>
                    <a:gd name="T43" fmla="*/ 0 h 124"/>
                    <a:gd name="T44" fmla="*/ 533 w 566"/>
                    <a:gd name="T45" fmla="*/ 0 h 124"/>
                    <a:gd name="T46" fmla="*/ 539 w 566"/>
                    <a:gd name="T47" fmla="*/ 1 h 124"/>
                    <a:gd name="T48" fmla="*/ 546 w 566"/>
                    <a:gd name="T49" fmla="*/ 4 h 124"/>
                    <a:gd name="T50" fmla="*/ 552 w 566"/>
                    <a:gd name="T51" fmla="*/ 7 h 124"/>
                    <a:gd name="T52" fmla="*/ 557 w 566"/>
                    <a:gd name="T53" fmla="*/ 11 h 124"/>
                    <a:gd name="T54" fmla="*/ 561 w 566"/>
                    <a:gd name="T55" fmla="*/ 16 h 124"/>
                    <a:gd name="T56" fmla="*/ 564 w 566"/>
                    <a:gd name="T57" fmla="*/ 22 h 124"/>
                    <a:gd name="T58" fmla="*/ 566 w 566"/>
                    <a:gd name="T59" fmla="*/ 28 h 124"/>
                    <a:gd name="T60" fmla="*/ 566 w 566"/>
                    <a:gd name="T61" fmla="*/ 35 h 124"/>
                    <a:gd name="T62" fmla="*/ 566 w 566"/>
                    <a:gd name="T63" fmla="*/ 35 h 124"/>
                    <a:gd name="T64" fmla="*/ 566 w 566"/>
                    <a:gd name="T65" fmla="*/ 89 h 124"/>
                    <a:gd name="T66" fmla="*/ 566 w 566"/>
                    <a:gd name="T67" fmla="*/ 89 h 124"/>
                    <a:gd name="T68" fmla="*/ 566 w 566"/>
                    <a:gd name="T69" fmla="*/ 96 h 124"/>
                    <a:gd name="T70" fmla="*/ 564 w 566"/>
                    <a:gd name="T71" fmla="*/ 103 h 124"/>
                    <a:gd name="T72" fmla="*/ 561 w 566"/>
                    <a:gd name="T73" fmla="*/ 108 h 124"/>
                    <a:gd name="T74" fmla="*/ 557 w 566"/>
                    <a:gd name="T75" fmla="*/ 113 h 124"/>
                    <a:gd name="T76" fmla="*/ 552 w 566"/>
                    <a:gd name="T77" fmla="*/ 117 h 124"/>
                    <a:gd name="T78" fmla="*/ 546 w 566"/>
                    <a:gd name="T79" fmla="*/ 121 h 124"/>
                    <a:gd name="T80" fmla="*/ 539 w 566"/>
                    <a:gd name="T81" fmla="*/ 123 h 124"/>
                    <a:gd name="T82" fmla="*/ 533 w 566"/>
                    <a:gd name="T83" fmla="*/ 124 h 124"/>
                    <a:gd name="T84" fmla="*/ 34 w 566"/>
                    <a:gd name="T85" fmla="*/ 124 h 124"/>
                    <a:gd name="T86" fmla="*/ 34 w 566"/>
                    <a:gd name="T87" fmla="*/ 124 h 12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66"/>
                    <a:gd name="T133" fmla="*/ 0 h 124"/>
                    <a:gd name="T134" fmla="*/ 566 w 566"/>
                    <a:gd name="T135" fmla="*/ 124 h 12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66" h="124">
                      <a:moveTo>
                        <a:pt x="34" y="124"/>
                      </a:moveTo>
                      <a:lnTo>
                        <a:pt x="34" y="124"/>
                      </a:lnTo>
                      <a:lnTo>
                        <a:pt x="27" y="123"/>
                      </a:lnTo>
                      <a:lnTo>
                        <a:pt x="21" y="121"/>
                      </a:lnTo>
                      <a:lnTo>
                        <a:pt x="15" y="117"/>
                      </a:lnTo>
                      <a:lnTo>
                        <a:pt x="9" y="113"/>
                      </a:lnTo>
                      <a:lnTo>
                        <a:pt x="5" y="108"/>
                      </a:lnTo>
                      <a:lnTo>
                        <a:pt x="2" y="103"/>
                      </a:lnTo>
                      <a:lnTo>
                        <a:pt x="0" y="96"/>
                      </a:lnTo>
                      <a:lnTo>
                        <a:pt x="0" y="89"/>
                      </a:lnTo>
                      <a:lnTo>
                        <a:pt x="0" y="35"/>
                      </a:lnTo>
                      <a:lnTo>
                        <a:pt x="0" y="28"/>
                      </a:lnTo>
                      <a:lnTo>
                        <a:pt x="2" y="22"/>
                      </a:lnTo>
                      <a:lnTo>
                        <a:pt x="5" y="16"/>
                      </a:lnTo>
                      <a:lnTo>
                        <a:pt x="9" y="11"/>
                      </a:lnTo>
                      <a:lnTo>
                        <a:pt x="15" y="7"/>
                      </a:lnTo>
                      <a:lnTo>
                        <a:pt x="21" y="4"/>
                      </a:lnTo>
                      <a:lnTo>
                        <a:pt x="27" y="1"/>
                      </a:lnTo>
                      <a:lnTo>
                        <a:pt x="34" y="0"/>
                      </a:lnTo>
                      <a:lnTo>
                        <a:pt x="533" y="0"/>
                      </a:lnTo>
                      <a:lnTo>
                        <a:pt x="539" y="1"/>
                      </a:lnTo>
                      <a:lnTo>
                        <a:pt x="546" y="4"/>
                      </a:lnTo>
                      <a:lnTo>
                        <a:pt x="552" y="7"/>
                      </a:lnTo>
                      <a:lnTo>
                        <a:pt x="557" y="11"/>
                      </a:lnTo>
                      <a:lnTo>
                        <a:pt x="561" y="16"/>
                      </a:lnTo>
                      <a:lnTo>
                        <a:pt x="564" y="22"/>
                      </a:lnTo>
                      <a:lnTo>
                        <a:pt x="566" y="28"/>
                      </a:lnTo>
                      <a:lnTo>
                        <a:pt x="566" y="35"/>
                      </a:lnTo>
                      <a:lnTo>
                        <a:pt x="566" y="89"/>
                      </a:lnTo>
                      <a:lnTo>
                        <a:pt x="566" y="96"/>
                      </a:lnTo>
                      <a:lnTo>
                        <a:pt x="564" y="103"/>
                      </a:lnTo>
                      <a:lnTo>
                        <a:pt x="561" y="108"/>
                      </a:lnTo>
                      <a:lnTo>
                        <a:pt x="557" y="113"/>
                      </a:lnTo>
                      <a:lnTo>
                        <a:pt x="552" y="117"/>
                      </a:lnTo>
                      <a:lnTo>
                        <a:pt x="546" y="121"/>
                      </a:lnTo>
                      <a:lnTo>
                        <a:pt x="539" y="123"/>
                      </a:lnTo>
                      <a:lnTo>
                        <a:pt x="533" y="124"/>
                      </a:lnTo>
                      <a:lnTo>
                        <a:pt x="34" y="124"/>
                      </a:lnTo>
                      <a:close/>
                    </a:path>
                  </a:pathLst>
                </a:custGeom>
                <a:solidFill>
                  <a:srgbClr val="0A4068"/>
                </a:solidFill>
                <a:ln w="9525">
                  <a:noFill/>
                  <a:round/>
                  <a:headEnd/>
                  <a:tailEnd/>
                </a:ln>
              </p:spPr>
              <p:txBody>
                <a:bodyPr/>
                <a:lstStyle/>
                <a:p>
                  <a:endParaRPr lang="en-US" dirty="0"/>
                </a:p>
              </p:txBody>
            </p:sp>
            <p:sp>
              <p:nvSpPr>
                <p:cNvPr id="79" name="Freeform 61"/>
                <p:cNvSpPr>
                  <a:spLocks/>
                </p:cNvSpPr>
                <p:nvPr/>
              </p:nvSpPr>
              <p:spPr bwMode="auto">
                <a:xfrm>
                  <a:off x="558" y="2565"/>
                  <a:ext cx="117" cy="17"/>
                </a:xfrm>
                <a:custGeom>
                  <a:avLst/>
                  <a:gdLst>
                    <a:gd name="T0" fmla="*/ 113 w 117"/>
                    <a:gd name="T1" fmla="*/ 17 h 17"/>
                    <a:gd name="T2" fmla="*/ 4 w 117"/>
                    <a:gd name="T3" fmla="*/ 17 h 17"/>
                    <a:gd name="T4" fmla="*/ 4 w 117"/>
                    <a:gd name="T5" fmla="*/ 17 h 17"/>
                    <a:gd name="T6" fmla="*/ 3 w 117"/>
                    <a:gd name="T7" fmla="*/ 17 h 17"/>
                    <a:gd name="T8" fmla="*/ 1 w 117"/>
                    <a:gd name="T9" fmla="*/ 16 h 17"/>
                    <a:gd name="T10" fmla="*/ 1 w 117"/>
                    <a:gd name="T11" fmla="*/ 15 h 17"/>
                    <a:gd name="T12" fmla="*/ 0 w 117"/>
                    <a:gd name="T13" fmla="*/ 13 h 17"/>
                    <a:gd name="T14" fmla="*/ 0 w 117"/>
                    <a:gd name="T15" fmla="*/ 13 h 17"/>
                    <a:gd name="T16" fmla="*/ 0 w 117"/>
                    <a:gd name="T17" fmla="*/ 4 h 17"/>
                    <a:gd name="T18" fmla="*/ 0 w 117"/>
                    <a:gd name="T19" fmla="*/ 4 h 17"/>
                    <a:gd name="T20" fmla="*/ 1 w 117"/>
                    <a:gd name="T21" fmla="*/ 3 h 17"/>
                    <a:gd name="T22" fmla="*/ 1 w 117"/>
                    <a:gd name="T23" fmla="*/ 2 h 17"/>
                    <a:gd name="T24" fmla="*/ 3 w 117"/>
                    <a:gd name="T25" fmla="*/ 1 h 17"/>
                    <a:gd name="T26" fmla="*/ 4 w 117"/>
                    <a:gd name="T27" fmla="*/ 0 h 17"/>
                    <a:gd name="T28" fmla="*/ 113 w 117"/>
                    <a:gd name="T29" fmla="*/ 0 h 17"/>
                    <a:gd name="T30" fmla="*/ 113 w 117"/>
                    <a:gd name="T31" fmla="*/ 0 h 17"/>
                    <a:gd name="T32" fmla="*/ 114 w 117"/>
                    <a:gd name="T33" fmla="*/ 1 h 17"/>
                    <a:gd name="T34" fmla="*/ 116 w 117"/>
                    <a:gd name="T35" fmla="*/ 2 h 17"/>
                    <a:gd name="T36" fmla="*/ 116 w 117"/>
                    <a:gd name="T37" fmla="*/ 3 h 17"/>
                    <a:gd name="T38" fmla="*/ 117 w 117"/>
                    <a:gd name="T39" fmla="*/ 4 h 17"/>
                    <a:gd name="T40" fmla="*/ 117 w 117"/>
                    <a:gd name="T41" fmla="*/ 4 h 17"/>
                    <a:gd name="T42" fmla="*/ 117 w 117"/>
                    <a:gd name="T43" fmla="*/ 13 h 17"/>
                    <a:gd name="T44" fmla="*/ 117 w 117"/>
                    <a:gd name="T45" fmla="*/ 13 h 17"/>
                    <a:gd name="T46" fmla="*/ 116 w 117"/>
                    <a:gd name="T47" fmla="*/ 15 h 17"/>
                    <a:gd name="T48" fmla="*/ 116 w 117"/>
                    <a:gd name="T49" fmla="*/ 16 h 17"/>
                    <a:gd name="T50" fmla="*/ 114 w 117"/>
                    <a:gd name="T51" fmla="*/ 17 h 17"/>
                    <a:gd name="T52" fmla="*/ 113 w 117"/>
                    <a:gd name="T53" fmla="*/ 17 h 17"/>
                    <a:gd name="T54" fmla="*/ 113 w 117"/>
                    <a:gd name="T55" fmla="*/ 17 h 1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7"/>
                    <a:gd name="T85" fmla="*/ 0 h 17"/>
                    <a:gd name="T86" fmla="*/ 117 w 117"/>
                    <a:gd name="T87" fmla="*/ 17 h 1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7" h="17">
                      <a:moveTo>
                        <a:pt x="113" y="17"/>
                      </a:moveTo>
                      <a:lnTo>
                        <a:pt x="4" y="17"/>
                      </a:lnTo>
                      <a:lnTo>
                        <a:pt x="3" y="17"/>
                      </a:lnTo>
                      <a:lnTo>
                        <a:pt x="1" y="16"/>
                      </a:lnTo>
                      <a:lnTo>
                        <a:pt x="1" y="15"/>
                      </a:lnTo>
                      <a:lnTo>
                        <a:pt x="0" y="13"/>
                      </a:lnTo>
                      <a:lnTo>
                        <a:pt x="0" y="4"/>
                      </a:lnTo>
                      <a:lnTo>
                        <a:pt x="1" y="3"/>
                      </a:lnTo>
                      <a:lnTo>
                        <a:pt x="1" y="2"/>
                      </a:lnTo>
                      <a:lnTo>
                        <a:pt x="3" y="1"/>
                      </a:lnTo>
                      <a:lnTo>
                        <a:pt x="4" y="0"/>
                      </a:lnTo>
                      <a:lnTo>
                        <a:pt x="113" y="0"/>
                      </a:lnTo>
                      <a:lnTo>
                        <a:pt x="114" y="1"/>
                      </a:lnTo>
                      <a:lnTo>
                        <a:pt x="116" y="2"/>
                      </a:lnTo>
                      <a:lnTo>
                        <a:pt x="116" y="3"/>
                      </a:lnTo>
                      <a:lnTo>
                        <a:pt x="117" y="4"/>
                      </a:lnTo>
                      <a:lnTo>
                        <a:pt x="117" y="13"/>
                      </a:lnTo>
                      <a:lnTo>
                        <a:pt x="116" y="15"/>
                      </a:lnTo>
                      <a:lnTo>
                        <a:pt x="116" y="16"/>
                      </a:lnTo>
                      <a:lnTo>
                        <a:pt x="114" y="17"/>
                      </a:lnTo>
                      <a:lnTo>
                        <a:pt x="113" y="17"/>
                      </a:lnTo>
                      <a:close/>
                    </a:path>
                  </a:pathLst>
                </a:custGeom>
                <a:solidFill>
                  <a:srgbClr val="FFFFFF"/>
                </a:solidFill>
                <a:ln w="9525">
                  <a:noFill/>
                  <a:round/>
                  <a:headEnd/>
                  <a:tailEnd/>
                </a:ln>
              </p:spPr>
              <p:txBody>
                <a:bodyPr/>
                <a:lstStyle/>
                <a:p>
                  <a:endParaRPr lang="en-US" dirty="0"/>
                </a:p>
              </p:txBody>
            </p:sp>
            <p:sp>
              <p:nvSpPr>
                <p:cNvPr id="80" name="Freeform 62"/>
                <p:cNvSpPr>
                  <a:spLocks/>
                </p:cNvSpPr>
                <p:nvPr/>
              </p:nvSpPr>
              <p:spPr bwMode="auto">
                <a:xfrm>
                  <a:off x="558" y="2509"/>
                  <a:ext cx="117" cy="16"/>
                </a:xfrm>
                <a:custGeom>
                  <a:avLst/>
                  <a:gdLst>
                    <a:gd name="T0" fmla="*/ 113 w 117"/>
                    <a:gd name="T1" fmla="*/ 16 h 16"/>
                    <a:gd name="T2" fmla="*/ 4 w 117"/>
                    <a:gd name="T3" fmla="*/ 16 h 16"/>
                    <a:gd name="T4" fmla="*/ 4 w 117"/>
                    <a:gd name="T5" fmla="*/ 16 h 16"/>
                    <a:gd name="T6" fmla="*/ 3 w 117"/>
                    <a:gd name="T7" fmla="*/ 16 h 16"/>
                    <a:gd name="T8" fmla="*/ 1 w 117"/>
                    <a:gd name="T9" fmla="*/ 15 h 16"/>
                    <a:gd name="T10" fmla="*/ 1 w 117"/>
                    <a:gd name="T11" fmla="*/ 14 h 16"/>
                    <a:gd name="T12" fmla="*/ 0 w 117"/>
                    <a:gd name="T13" fmla="*/ 12 h 16"/>
                    <a:gd name="T14" fmla="*/ 0 w 117"/>
                    <a:gd name="T15" fmla="*/ 12 h 16"/>
                    <a:gd name="T16" fmla="*/ 0 w 117"/>
                    <a:gd name="T17" fmla="*/ 4 h 16"/>
                    <a:gd name="T18" fmla="*/ 0 w 117"/>
                    <a:gd name="T19" fmla="*/ 4 h 16"/>
                    <a:gd name="T20" fmla="*/ 1 w 117"/>
                    <a:gd name="T21" fmla="*/ 3 h 16"/>
                    <a:gd name="T22" fmla="*/ 1 w 117"/>
                    <a:gd name="T23" fmla="*/ 1 h 16"/>
                    <a:gd name="T24" fmla="*/ 3 w 117"/>
                    <a:gd name="T25" fmla="*/ 1 h 16"/>
                    <a:gd name="T26" fmla="*/ 4 w 117"/>
                    <a:gd name="T27" fmla="*/ 0 h 16"/>
                    <a:gd name="T28" fmla="*/ 113 w 117"/>
                    <a:gd name="T29" fmla="*/ 0 h 16"/>
                    <a:gd name="T30" fmla="*/ 113 w 117"/>
                    <a:gd name="T31" fmla="*/ 0 h 16"/>
                    <a:gd name="T32" fmla="*/ 114 w 117"/>
                    <a:gd name="T33" fmla="*/ 1 h 16"/>
                    <a:gd name="T34" fmla="*/ 116 w 117"/>
                    <a:gd name="T35" fmla="*/ 1 h 16"/>
                    <a:gd name="T36" fmla="*/ 116 w 117"/>
                    <a:gd name="T37" fmla="*/ 3 h 16"/>
                    <a:gd name="T38" fmla="*/ 117 w 117"/>
                    <a:gd name="T39" fmla="*/ 4 h 16"/>
                    <a:gd name="T40" fmla="*/ 117 w 117"/>
                    <a:gd name="T41" fmla="*/ 4 h 16"/>
                    <a:gd name="T42" fmla="*/ 117 w 117"/>
                    <a:gd name="T43" fmla="*/ 12 h 16"/>
                    <a:gd name="T44" fmla="*/ 117 w 117"/>
                    <a:gd name="T45" fmla="*/ 12 h 16"/>
                    <a:gd name="T46" fmla="*/ 116 w 117"/>
                    <a:gd name="T47" fmla="*/ 14 h 16"/>
                    <a:gd name="T48" fmla="*/ 116 w 117"/>
                    <a:gd name="T49" fmla="*/ 15 h 16"/>
                    <a:gd name="T50" fmla="*/ 114 w 117"/>
                    <a:gd name="T51" fmla="*/ 16 h 16"/>
                    <a:gd name="T52" fmla="*/ 113 w 117"/>
                    <a:gd name="T53" fmla="*/ 16 h 16"/>
                    <a:gd name="T54" fmla="*/ 113 w 117"/>
                    <a:gd name="T55" fmla="*/ 16 h 1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7"/>
                    <a:gd name="T85" fmla="*/ 0 h 16"/>
                    <a:gd name="T86" fmla="*/ 117 w 117"/>
                    <a:gd name="T87" fmla="*/ 16 h 1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7" h="16">
                      <a:moveTo>
                        <a:pt x="113" y="16"/>
                      </a:moveTo>
                      <a:lnTo>
                        <a:pt x="4" y="16"/>
                      </a:lnTo>
                      <a:lnTo>
                        <a:pt x="3" y="16"/>
                      </a:lnTo>
                      <a:lnTo>
                        <a:pt x="1" y="15"/>
                      </a:lnTo>
                      <a:lnTo>
                        <a:pt x="1" y="14"/>
                      </a:lnTo>
                      <a:lnTo>
                        <a:pt x="0" y="12"/>
                      </a:lnTo>
                      <a:lnTo>
                        <a:pt x="0" y="4"/>
                      </a:lnTo>
                      <a:lnTo>
                        <a:pt x="1" y="3"/>
                      </a:lnTo>
                      <a:lnTo>
                        <a:pt x="1" y="1"/>
                      </a:lnTo>
                      <a:lnTo>
                        <a:pt x="3" y="1"/>
                      </a:lnTo>
                      <a:lnTo>
                        <a:pt x="4" y="0"/>
                      </a:lnTo>
                      <a:lnTo>
                        <a:pt x="113" y="0"/>
                      </a:lnTo>
                      <a:lnTo>
                        <a:pt x="114" y="1"/>
                      </a:lnTo>
                      <a:lnTo>
                        <a:pt x="116" y="1"/>
                      </a:lnTo>
                      <a:lnTo>
                        <a:pt x="116" y="3"/>
                      </a:lnTo>
                      <a:lnTo>
                        <a:pt x="117" y="4"/>
                      </a:lnTo>
                      <a:lnTo>
                        <a:pt x="117" y="12"/>
                      </a:lnTo>
                      <a:lnTo>
                        <a:pt x="116" y="14"/>
                      </a:lnTo>
                      <a:lnTo>
                        <a:pt x="116" y="15"/>
                      </a:lnTo>
                      <a:lnTo>
                        <a:pt x="114" y="16"/>
                      </a:lnTo>
                      <a:lnTo>
                        <a:pt x="113" y="16"/>
                      </a:lnTo>
                      <a:close/>
                    </a:path>
                  </a:pathLst>
                </a:custGeom>
                <a:solidFill>
                  <a:srgbClr val="FFFFFF"/>
                </a:solidFill>
                <a:ln w="9525">
                  <a:noFill/>
                  <a:round/>
                  <a:headEnd/>
                  <a:tailEnd/>
                </a:ln>
              </p:spPr>
              <p:txBody>
                <a:bodyPr/>
                <a:lstStyle/>
                <a:p>
                  <a:endParaRPr lang="en-US" dirty="0"/>
                </a:p>
              </p:txBody>
            </p:sp>
            <p:sp>
              <p:nvSpPr>
                <p:cNvPr id="81" name="Freeform 63"/>
                <p:cNvSpPr>
                  <a:spLocks/>
                </p:cNvSpPr>
                <p:nvPr/>
              </p:nvSpPr>
              <p:spPr bwMode="auto">
                <a:xfrm>
                  <a:off x="558" y="2539"/>
                  <a:ext cx="117" cy="17"/>
                </a:xfrm>
                <a:custGeom>
                  <a:avLst/>
                  <a:gdLst>
                    <a:gd name="T0" fmla="*/ 113 w 117"/>
                    <a:gd name="T1" fmla="*/ 17 h 17"/>
                    <a:gd name="T2" fmla="*/ 4 w 117"/>
                    <a:gd name="T3" fmla="*/ 17 h 17"/>
                    <a:gd name="T4" fmla="*/ 4 w 117"/>
                    <a:gd name="T5" fmla="*/ 17 h 17"/>
                    <a:gd name="T6" fmla="*/ 3 w 117"/>
                    <a:gd name="T7" fmla="*/ 17 h 17"/>
                    <a:gd name="T8" fmla="*/ 1 w 117"/>
                    <a:gd name="T9" fmla="*/ 16 h 17"/>
                    <a:gd name="T10" fmla="*/ 1 w 117"/>
                    <a:gd name="T11" fmla="*/ 15 h 17"/>
                    <a:gd name="T12" fmla="*/ 0 w 117"/>
                    <a:gd name="T13" fmla="*/ 13 h 17"/>
                    <a:gd name="T14" fmla="*/ 0 w 117"/>
                    <a:gd name="T15" fmla="*/ 13 h 17"/>
                    <a:gd name="T16" fmla="*/ 0 w 117"/>
                    <a:gd name="T17" fmla="*/ 4 h 17"/>
                    <a:gd name="T18" fmla="*/ 0 w 117"/>
                    <a:gd name="T19" fmla="*/ 4 h 17"/>
                    <a:gd name="T20" fmla="*/ 1 w 117"/>
                    <a:gd name="T21" fmla="*/ 3 h 17"/>
                    <a:gd name="T22" fmla="*/ 1 w 117"/>
                    <a:gd name="T23" fmla="*/ 2 h 17"/>
                    <a:gd name="T24" fmla="*/ 3 w 117"/>
                    <a:gd name="T25" fmla="*/ 1 h 17"/>
                    <a:gd name="T26" fmla="*/ 4 w 117"/>
                    <a:gd name="T27" fmla="*/ 0 h 17"/>
                    <a:gd name="T28" fmla="*/ 113 w 117"/>
                    <a:gd name="T29" fmla="*/ 0 h 17"/>
                    <a:gd name="T30" fmla="*/ 113 w 117"/>
                    <a:gd name="T31" fmla="*/ 0 h 17"/>
                    <a:gd name="T32" fmla="*/ 114 w 117"/>
                    <a:gd name="T33" fmla="*/ 1 h 17"/>
                    <a:gd name="T34" fmla="*/ 116 w 117"/>
                    <a:gd name="T35" fmla="*/ 2 h 17"/>
                    <a:gd name="T36" fmla="*/ 116 w 117"/>
                    <a:gd name="T37" fmla="*/ 3 h 17"/>
                    <a:gd name="T38" fmla="*/ 117 w 117"/>
                    <a:gd name="T39" fmla="*/ 4 h 17"/>
                    <a:gd name="T40" fmla="*/ 117 w 117"/>
                    <a:gd name="T41" fmla="*/ 4 h 17"/>
                    <a:gd name="T42" fmla="*/ 117 w 117"/>
                    <a:gd name="T43" fmla="*/ 13 h 17"/>
                    <a:gd name="T44" fmla="*/ 117 w 117"/>
                    <a:gd name="T45" fmla="*/ 13 h 17"/>
                    <a:gd name="T46" fmla="*/ 116 w 117"/>
                    <a:gd name="T47" fmla="*/ 15 h 17"/>
                    <a:gd name="T48" fmla="*/ 116 w 117"/>
                    <a:gd name="T49" fmla="*/ 16 h 17"/>
                    <a:gd name="T50" fmla="*/ 114 w 117"/>
                    <a:gd name="T51" fmla="*/ 17 h 17"/>
                    <a:gd name="T52" fmla="*/ 113 w 117"/>
                    <a:gd name="T53" fmla="*/ 17 h 17"/>
                    <a:gd name="T54" fmla="*/ 113 w 117"/>
                    <a:gd name="T55" fmla="*/ 17 h 1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7"/>
                    <a:gd name="T85" fmla="*/ 0 h 17"/>
                    <a:gd name="T86" fmla="*/ 117 w 117"/>
                    <a:gd name="T87" fmla="*/ 17 h 1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7" h="17">
                      <a:moveTo>
                        <a:pt x="113" y="17"/>
                      </a:moveTo>
                      <a:lnTo>
                        <a:pt x="4" y="17"/>
                      </a:lnTo>
                      <a:lnTo>
                        <a:pt x="3" y="17"/>
                      </a:lnTo>
                      <a:lnTo>
                        <a:pt x="1" y="16"/>
                      </a:lnTo>
                      <a:lnTo>
                        <a:pt x="1" y="15"/>
                      </a:lnTo>
                      <a:lnTo>
                        <a:pt x="0" y="13"/>
                      </a:lnTo>
                      <a:lnTo>
                        <a:pt x="0" y="4"/>
                      </a:lnTo>
                      <a:lnTo>
                        <a:pt x="1" y="3"/>
                      </a:lnTo>
                      <a:lnTo>
                        <a:pt x="1" y="2"/>
                      </a:lnTo>
                      <a:lnTo>
                        <a:pt x="3" y="1"/>
                      </a:lnTo>
                      <a:lnTo>
                        <a:pt x="4" y="0"/>
                      </a:lnTo>
                      <a:lnTo>
                        <a:pt x="113" y="0"/>
                      </a:lnTo>
                      <a:lnTo>
                        <a:pt x="114" y="1"/>
                      </a:lnTo>
                      <a:lnTo>
                        <a:pt x="116" y="2"/>
                      </a:lnTo>
                      <a:lnTo>
                        <a:pt x="116" y="3"/>
                      </a:lnTo>
                      <a:lnTo>
                        <a:pt x="117" y="4"/>
                      </a:lnTo>
                      <a:lnTo>
                        <a:pt x="117" y="13"/>
                      </a:lnTo>
                      <a:lnTo>
                        <a:pt x="116" y="15"/>
                      </a:lnTo>
                      <a:lnTo>
                        <a:pt x="116" y="16"/>
                      </a:lnTo>
                      <a:lnTo>
                        <a:pt x="114" y="17"/>
                      </a:lnTo>
                      <a:lnTo>
                        <a:pt x="113" y="17"/>
                      </a:lnTo>
                      <a:close/>
                    </a:path>
                  </a:pathLst>
                </a:custGeom>
                <a:solidFill>
                  <a:srgbClr val="FFFFFF"/>
                </a:solidFill>
                <a:ln w="9525">
                  <a:noFill/>
                  <a:round/>
                  <a:headEnd/>
                  <a:tailEnd/>
                </a:ln>
              </p:spPr>
              <p:txBody>
                <a:bodyPr/>
                <a:lstStyle/>
                <a:p>
                  <a:endParaRPr lang="en-US" dirty="0"/>
                </a:p>
              </p:txBody>
            </p:sp>
          </p:grpSp>
        </p:grpSp>
        <p:grpSp>
          <p:nvGrpSpPr>
            <p:cNvPr id="17" name="Group 64"/>
            <p:cNvGrpSpPr>
              <a:grpSpLocks/>
            </p:cNvGrpSpPr>
            <p:nvPr/>
          </p:nvGrpSpPr>
          <p:grpSpPr bwMode="auto">
            <a:xfrm>
              <a:off x="1146" y="2647"/>
              <a:ext cx="665" cy="139"/>
              <a:chOff x="468" y="2479"/>
              <a:chExt cx="665" cy="139"/>
            </a:xfrm>
          </p:grpSpPr>
          <p:grpSp>
            <p:nvGrpSpPr>
              <p:cNvPr id="54" name="Group 65"/>
              <p:cNvGrpSpPr>
                <a:grpSpLocks/>
              </p:cNvGrpSpPr>
              <p:nvPr/>
            </p:nvGrpSpPr>
            <p:grpSpPr bwMode="auto">
              <a:xfrm flipH="1">
                <a:off x="1063" y="2502"/>
                <a:ext cx="70" cy="97"/>
                <a:chOff x="381" y="2500"/>
                <a:chExt cx="70" cy="97"/>
              </a:xfrm>
            </p:grpSpPr>
            <p:sp>
              <p:nvSpPr>
                <p:cNvPr id="68" name="AutoShape 66"/>
                <p:cNvSpPr>
                  <a:spLocks noChangeArrowheads="1"/>
                </p:cNvSpPr>
                <p:nvPr/>
              </p:nvSpPr>
              <p:spPr bwMode="auto">
                <a:xfrm>
                  <a:off x="395" y="2500"/>
                  <a:ext cx="56" cy="97"/>
                </a:xfrm>
                <a:prstGeom prst="roundRect">
                  <a:avLst>
                    <a:gd name="adj" fmla="val 17856"/>
                  </a:avLst>
                </a:prstGeom>
                <a:solidFill>
                  <a:srgbClr val="24B0E6"/>
                </a:solidFill>
                <a:ln w="12700" algn="ctr">
                  <a:noFill/>
                  <a:round/>
                  <a:headEnd/>
                  <a:tailEnd/>
                </a:ln>
              </p:spPr>
              <p:txBody>
                <a:bodyPr wrap="none" anchor="ctr"/>
                <a:lstStyle/>
                <a:p>
                  <a:pPr algn="ctr" eaLnBrk="0" hangingPunct="0">
                    <a:spcBef>
                      <a:spcPct val="20000"/>
                    </a:spcBef>
                    <a:buClr>
                      <a:schemeClr val="tx1"/>
                    </a:buClr>
                    <a:buFont typeface="Wingdings" pitchFamily="2" charset="2"/>
                    <a:buNone/>
                  </a:pPr>
                  <a:endParaRPr lang="en-US" baseline="-25000" dirty="0">
                    <a:solidFill>
                      <a:srgbClr val="000000"/>
                    </a:solidFill>
                    <a:ea typeface="MS PGothic" pitchFamily="34" charset="-128"/>
                  </a:endParaRPr>
                </a:p>
              </p:txBody>
            </p:sp>
            <p:sp>
              <p:nvSpPr>
                <p:cNvPr id="69" name="Oval 67"/>
                <p:cNvSpPr>
                  <a:spLocks noChangeArrowheads="1"/>
                </p:cNvSpPr>
                <p:nvPr/>
              </p:nvSpPr>
              <p:spPr bwMode="auto">
                <a:xfrm>
                  <a:off x="381" y="2513"/>
                  <a:ext cx="27" cy="27"/>
                </a:xfrm>
                <a:prstGeom prst="ellipse">
                  <a:avLst/>
                </a:prstGeom>
                <a:solidFill>
                  <a:srgbClr val="003F69"/>
                </a:solidFill>
                <a:ln w="12700" algn="ctr">
                  <a:noFill/>
                  <a:round/>
                  <a:headEnd/>
                  <a:tailEnd/>
                </a:ln>
              </p:spPr>
              <p:txBody>
                <a:bodyPr wrap="none" anchor="ctr"/>
                <a:lstStyle/>
                <a:p>
                  <a:pPr algn="ctr" eaLnBrk="0" hangingPunct="0">
                    <a:spcBef>
                      <a:spcPct val="20000"/>
                    </a:spcBef>
                    <a:buClr>
                      <a:schemeClr val="tx1"/>
                    </a:buClr>
                    <a:buFont typeface="Wingdings" pitchFamily="2" charset="2"/>
                    <a:buNone/>
                  </a:pPr>
                  <a:endParaRPr lang="en-US" baseline="-25000" dirty="0">
                    <a:solidFill>
                      <a:srgbClr val="000000"/>
                    </a:solidFill>
                    <a:ea typeface="MS PGothic" pitchFamily="34" charset="-128"/>
                  </a:endParaRPr>
                </a:p>
              </p:txBody>
            </p:sp>
            <p:sp>
              <p:nvSpPr>
                <p:cNvPr id="70" name="Oval 68"/>
                <p:cNvSpPr>
                  <a:spLocks noChangeArrowheads="1"/>
                </p:cNvSpPr>
                <p:nvPr/>
              </p:nvSpPr>
              <p:spPr bwMode="auto">
                <a:xfrm>
                  <a:off x="381" y="2558"/>
                  <a:ext cx="27" cy="27"/>
                </a:xfrm>
                <a:prstGeom prst="ellipse">
                  <a:avLst/>
                </a:prstGeom>
                <a:solidFill>
                  <a:srgbClr val="003F69"/>
                </a:solidFill>
                <a:ln w="12700" algn="ctr">
                  <a:noFill/>
                  <a:round/>
                  <a:headEnd/>
                  <a:tailEnd/>
                </a:ln>
              </p:spPr>
              <p:txBody>
                <a:bodyPr wrap="none" anchor="ctr"/>
                <a:lstStyle/>
                <a:p>
                  <a:pPr algn="ctr" eaLnBrk="0" hangingPunct="0">
                    <a:spcBef>
                      <a:spcPct val="20000"/>
                    </a:spcBef>
                    <a:buClr>
                      <a:schemeClr val="tx1"/>
                    </a:buClr>
                    <a:buFont typeface="Wingdings" pitchFamily="2" charset="2"/>
                    <a:buNone/>
                  </a:pPr>
                  <a:endParaRPr lang="en-US" baseline="-25000" dirty="0">
                    <a:solidFill>
                      <a:srgbClr val="000000"/>
                    </a:solidFill>
                    <a:ea typeface="MS PGothic" pitchFamily="34" charset="-128"/>
                  </a:endParaRPr>
                </a:p>
              </p:txBody>
            </p:sp>
          </p:grpSp>
          <p:sp>
            <p:nvSpPr>
              <p:cNvPr id="55" name="Freeform 69"/>
              <p:cNvSpPr>
                <a:spLocks/>
              </p:cNvSpPr>
              <p:nvPr/>
            </p:nvSpPr>
            <p:spPr bwMode="auto">
              <a:xfrm>
                <a:off x="519" y="2487"/>
                <a:ext cx="566" cy="124"/>
              </a:xfrm>
              <a:custGeom>
                <a:avLst/>
                <a:gdLst>
                  <a:gd name="T0" fmla="*/ 34 w 566"/>
                  <a:gd name="T1" fmla="*/ 124 h 124"/>
                  <a:gd name="T2" fmla="*/ 34 w 566"/>
                  <a:gd name="T3" fmla="*/ 124 h 124"/>
                  <a:gd name="T4" fmla="*/ 27 w 566"/>
                  <a:gd name="T5" fmla="*/ 123 h 124"/>
                  <a:gd name="T6" fmla="*/ 21 w 566"/>
                  <a:gd name="T7" fmla="*/ 121 h 124"/>
                  <a:gd name="T8" fmla="*/ 15 w 566"/>
                  <a:gd name="T9" fmla="*/ 117 h 124"/>
                  <a:gd name="T10" fmla="*/ 9 w 566"/>
                  <a:gd name="T11" fmla="*/ 113 h 124"/>
                  <a:gd name="T12" fmla="*/ 5 w 566"/>
                  <a:gd name="T13" fmla="*/ 108 h 124"/>
                  <a:gd name="T14" fmla="*/ 2 w 566"/>
                  <a:gd name="T15" fmla="*/ 103 h 124"/>
                  <a:gd name="T16" fmla="*/ 0 w 566"/>
                  <a:gd name="T17" fmla="*/ 96 h 124"/>
                  <a:gd name="T18" fmla="*/ 0 w 566"/>
                  <a:gd name="T19" fmla="*/ 89 h 124"/>
                  <a:gd name="T20" fmla="*/ 0 w 566"/>
                  <a:gd name="T21" fmla="*/ 89 h 124"/>
                  <a:gd name="T22" fmla="*/ 0 w 566"/>
                  <a:gd name="T23" fmla="*/ 35 h 124"/>
                  <a:gd name="T24" fmla="*/ 0 w 566"/>
                  <a:gd name="T25" fmla="*/ 35 h 124"/>
                  <a:gd name="T26" fmla="*/ 0 w 566"/>
                  <a:gd name="T27" fmla="*/ 28 h 124"/>
                  <a:gd name="T28" fmla="*/ 2 w 566"/>
                  <a:gd name="T29" fmla="*/ 22 h 124"/>
                  <a:gd name="T30" fmla="*/ 5 w 566"/>
                  <a:gd name="T31" fmla="*/ 16 h 124"/>
                  <a:gd name="T32" fmla="*/ 9 w 566"/>
                  <a:gd name="T33" fmla="*/ 11 h 124"/>
                  <a:gd name="T34" fmla="*/ 15 w 566"/>
                  <a:gd name="T35" fmla="*/ 7 h 124"/>
                  <a:gd name="T36" fmla="*/ 21 w 566"/>
                  <a:gd name="T37" fmla="*/ 4 h 124"/>
                  <a:gd name="T38" fmla="*/ 27 w 566"/>
                  <a:gd name="T39" fmla="*/ 1 h 124"/>
                  <a:gd name="T40" fmla="*/ 34 w 566"/>
                  <a:gd name="T41" fmla="*/ 0 h 124"/>
                  <a:gd name="T42" fmla="*/ 533 w 566"/>
                  <a:gd name="T43" fmla="*/ 0 h 124"/>
                  <a:gd name="T44" fmla="*/ 533 w 566"/>
                  <a:gd name="T45" fmla="*/ 0 h 124"/>
                  <a:gd name="T46" fmla="*/ 539 w 566"/>
                  <a:gd name="T47" fmla="*/ 1 h 124"/>
                  <a:gd name="T48" fmla="*/ 546 w 566"/>
                  <a:gd name="T49" fmla="*/ 4 h 124"/>
                  <a:gd name="T50" fmla="*/ 552 w 566"/>
                  <a:gd name="T51" fmla="*/ 7 h 124"/>
                  <a:gd name="T52" fmla="*/ 557 w 566"/>
                  <a:gd name="T53" fmla="*/ 11 h 124"/>
                  <a:gd name="T54" fmla="*/ 561 w 566"/>
                  <a:gd name="T55" fmla="*/ 16 h 124"/>
                  <a:gd name="T56" fmla="*/ 564 w 566"/>
                  <a:gd name="T57" fmla="*/ 22 h 124"/>
                  <a:gd name="T58" fmla="*/ 566 w 566"/>
                  <a:gd name="T59" fmla="*/ 28 h 124"/>
                  <a:gd name="T60" fmla="*/ 566 w 566"/>
                  <a:gd name="T61" fmla="*/ 35 h 124"/>
                  <a:gd name="T62" fmla="*/ 566 w 566"/>
                  <a:gd name="T63" fmla="*/ 35 h 124"/>
                  <a:gd name="T64" fmla="*/ 566 w 566"/>
                  <a:gd name="T65" fmla="*/ 89 h 124"/>
                  <a:gd name="T66" fmla="*/ 566 w 566"/>
                  <a:gd name="T67" fmla="*/ 89 h 124"/>
                  <a:gd name="T68" fmla="*/ 566 w 566"/>
                  <a:gd name="T69" fmla="*/ 96 h 124"/>
                  <a:gd name="T70" fmla="*/ 564 w 566"/>
                  <a:gd name="T71" fmla="*/ 103 h 124"/>
                  <a:gd name="T72" fmla="*/ 561 w 566"/>
                  <a:gd name="T73" fmla="*/ 108 h 124"/>
                  <a:gd name="T74" fmla="*/ 557 w 566"/>
                  <a:gd name="T75" fmla="*/ 113 h 124"/>
                  <a:gd name="T76" fmla="*/ 552 w 566"/>
                  <a:gd name="T77" fmla="*/ 117 h 124"/>
                  <a:gd name="T78" fmla="*/ 546 w 566"/>
                  <a:gd name="T79" fmla="*/ 121 h 124"/>
                  <a:gd name="T80" fmla="*/ 539 w 566"/>
                  <a:gd name="T81" fmla="*/ 123 h 124"/>
                  <a:gd name="T82" fmla="*/ 533 w 566"/>
                  <a:gd name="T83" fmla="*/ 124 h 124"/>
                  <a:gd name="T84" fmla="*/ 34 w 566"/>
                  <a:gd name="T85" fmla="*/ 124 h 124"/>
                  <a:gd name="T86" fmla="*/ 34 w 566"/>
                  <a:gd name="T87" fmla="*/ 124 h 12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66"/>
                  <a:gd name="T133" fmla="*/ 0 h 124"/>
                  <a:gd name="T134" fmla="*/ 566 w 566"/>
                  <a:gd name="T135" fmla="*/ 124 h 12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66" h="124">
                    <a:moveTo>
                      <a:pt x="34" y="124"/>
                    </a:moveTo>
                    <a:lnTo>
                      <a:pt x="34" y="124"/>
                    </a:lnTo>
                    <a:lnTo>
                      <a:pt x="27" y="123"/>
                    </a:lnTo>
                    <a:lnTo>
                      <a:pt x="21" y="121"/>
                    </a:lnTo>
                    <a:lnTo>
                      <a:pt x="15" y="117"/>
                    </a:lnTo>
                    <a:lnTo>
                      <a:pt x="9" y="113"/>
                    </a:lnTo>
                    <a:lnTo>
                      <a:pt x="5" y="108"/>
                    </a:lnTo>
                    <a:lnTo>
                      <a:pt x="2" y="103"/>
                    </a:lnTo>
                    <a:lnTo>
                      <a:pt x="0" y="96"/>
                    </a:lnTo>
                    <a:lnTo>
                      <a:pt x="0" y="89"/>
                    </a:lnTo>
                    <a:lnTo>
                      <a:pt x="0" y="35"/>
                    </a:lnTo>
                    <a:lnTo>
                      <a:pt x="0" y="28"/>
                    </a:lnTo>
                    <a:lnTo>
                      <a:pt x="2" y="22"/>
                    </a:lnTo>
                    <a:lnTo>
                      <a:pt x="5" y="16"/>
                    </a:lnTo>
                    <a:lnTo>
                      <a:pt x="9" y="11"/>
                    </a:lnTo>
                    <a:lnTo>
                      <a:pt x="15" y="7"/>
                    </a:lnTo>
                    <a:lnTo>
                      <a:pt x="21" y="4"/>
                    </a:lnTo>
                    <a:lnTo>
                      <a:pt x="27" y="1"/>
                    </a:lnTo>
                    <a:lnTo>
                      <a:pt x="34" y="0"/>
                    </a:lnTo>
                    <a:lnTo>
                      <a:pt x="533" y="0"/>
                    </a:lnTo>
                    <a:lnTo>
                      <a:pt x="539" y="1"/>
                    </a:lnTo>
                    <a:lnTo>
                      <a:pt x="546" y="4"/>
                    </a:lnTo>
                    <a:lnTo>
                      <a:pt x="552" y="7"/>
                    </a:lnTo>
                    <a:lnTo>
                      <a:pt x="557" y="11"/>
                    </a:lnTo>
                    <a:lnTo>
                      <a:pt x="561" y="16"/>
                    </a:lnTo>
                    <a:lnTo>
                      <a:pt x="564" y="22"/>
                    </a:lnTo>
                    <a:lnTo>
                      <a:pt x="566" y="28"/>
                    </a:lnTo>
                    <a:lnTo>
                      <a:pt x="566" y="35"/>
                    </a:lnTo>
                    <a:lnTo>
                      <a:pt x="566" y="89"/>
                    </a:lnTo>
                    <a:lnTo>
                      <a:pt x="566" y="96"/>
                    </a:lnTo>
                    <a:lnTo>
                      <a:pt x="564" y="103"/>
                    </a:lnTo>
                    <a:lnTo>
                      <a:pt x="561" y="108"/>
                    </a:lnTo>
                    <a:lnTo>
                      <a:pt x="557" y="113"/>
                    </a:lnTo>
                    <a:lnTo>
                      <a:pt x="552" y="117"/>
                    </a:lnTo>
                    <a:lnTo>
                      <a:pt x="546" y="121"/>
                    </a:lnTo>
                    <a:lnTo>
                      <a:pt x="539" y="123"/>
                    </a:lnTo>
                    <a:lnTo>
                      <a:pt x="533" y="124"/>
                    </a:lnTo>
                    <a:lnTo>
                      <a:pt x="34" y="124"/>
                    </a:lnTo>
                    <a:close/>
                  </a:path>
                </a:pathLst>
              </a:custGeom>
              <a:solidFill>
                <a:srgbClr val="0A4068"/>
              </a:solidFill>
              <a:ln w="9525">
                <a:noFill/>
                <a:round/>
                <a:headEnd/>
                <a:tailEnd/>
              </a:ln>
            </p:spPr>
            <p:txBody>
              <a:bodyPr/>
              <a:lstStyle/>
              <a:p>
                <a:endParaRPr lang="en-US" dirty="0"/>
              </a:p>
            </p:txBody>
          </p:sp>
          <p:sp>
            <p:nvSpPr>
              <p:cNvPr id="56" name="AutoShape 70"/>
              <p:cNvSpPr>
                <a:spLocks noChangeArrowheads="1"/>
              </p:cNvSpPr>
              <p:nvPr/>
            </p:nvSpPr>
            <p:spPr bwMode="auto">
              <a:xfrm>
                <a:off x="508" y="2479"/>
                <a:ext cx="588" cy="139"/>
              </a:xfrm>
              <a:prstGeom prst="roundRect">
                <a:avLst>
                  <a:gd name="adj" fmla="val 16667"/>
                </a:avLst>
              </a:prstGeom>
              <a:solidFill>
                <a:srgbClr val="24B0E6"/>
              </a:solidFill>
              <a:ln w="9525">
                <a:noFill/>
                <a:round/>
                <a:headEnd/>
                <a:tailEnd/>
              </a:ln>
            </p:spPr>
            <p:txBody>
              <a:bodyPr/>
              <a:lstStyle/>
              <a:p>
                <a:pPr algn="ctr" eaLnBrk="0" hangingPunct="0">
                  <a:spcBef>
                    <a:spcPct val="20000"/>
                  </a:spcBef>
                  <a:buClr>
                    <a:schemeClr val="tx1"/>
                  </a:buClr>
                  <a:buFont typeface="Wingdings" pitchFamily="2" charset="2"/>
                  <a:buNone/>
                </a:pPr>
                <a:endParaRPr lang="en-US" baseline="-25000" dirty="0">
                  <a:solidFill>
                    <a:srgbClr val="000000"/>
                  </a:solidFill>
                  <a:ea typeface="MS PGothic" pitchFamily="34" charset="-128"/>
                </a:endParaRPr>
              </a:p>
            </p:txBody>
          </p:sp>
          <p:grpSp>
            <p:nvGrpSpPr>
              <p:cNvPr id="57" name="Group 71"/>
              <p:cNvGrpSpPr>
                <a:grpSpLocks/>
              </p:cNvGrpSpPr>
              <p:nvPr/>
            </p:nvGrpSpPr>
            <p:grpSpPr bwMode="auto">
              <a:xfrm>
                <a:off x="468" y="2502"/>
                <a:ext cx="70" cy="97"/>
                <a:chOff x="381" y="2500"/>
                <a:chExt cx="70" cy="97"/>
              </a:xfrm>
            </p:grpSpPr>
            <p:sp>
              <p:nvSpPr>
                <p:cNvPr id="65" name="AutoShape 72"/>
                <p:cNvSpPr>
                  <a:spLocks noChangeArrowheads="1"/>
                </p:cNvSpPr>
                <p:nvPr/>
              </p:nvSpPr>
              <p:spPr bwMode="auto">
                <a:xfrm>
                  <a:off x="395" y="2500"/>
                  <a:ext cx="56" cy="97"/>
                </a:xfrm>
                <a:prstGeom prst="roundRect">
                  <a:avLst>
                    <a:gd name="adj" fmla="val 17856"/>
                  </a:avLst>
                </a:prstGeom>
                <a:solidFill>
                  <a:srgbClr val="24B0E6"/>
                </a:solidFill>
                <a:ln w="12700" algn="ctr">
                  <a:noFill/>
                  <a:round/>
                  <a:headEnd/>
                  <a:tailEnd/>
                </a:ln>
              </p:spPr>
              <p:txBody>
                <a:bodyPr wrap="none" anchor="ctr"/>
                <a:lstStyle/>
                <a:p>
                  <a:pPr algn="ctr" eaLnBrk="0" hangingPunct="0">
                    <a:spcBef>
                      <a:spcPct val="20000"/>
                    </a:spcBef>
                    <a:buClr>
                      <a:schemeClr val="tx1"/>
                    </a:buClr>
                    <a:buFont typeface="Wingdings" pitchFamily="2" charset="2"/>
                    <a:buNone/>
                  </a:pPr>
                  <a:endParaRPr lang="en-US" baseline="-25000" dirty="0">
                    <a:solidFill>
                      <a:srgbClr val="000000"/>
                    </a:solidFill>
                    <a:ea typeface="MS PGothic" pitchFamily="34" charset="-128"/>
                  </a:endParaRPr>
                </a:p>
              </p:txBody>
            </p:sp>
            <p:sp>
              <p:nvSpPr>
                <p:cNvPr id="66" name="Oval 73"/>
                <p:cNvSpPr>
                  <a:spLocks noChangeArrowheads="1"/>
                </p:cNvSpPr>
                <p:nvPr/>
              </p:nvSpPr>
              <p:spPr bwMode="auto">
                <a:xfrm>
                  <a:off x="381" y="2513"/>
                  <a:ext cx="27" cy="27"/>
                </a:xfrm>
                <a:prstGeom prst="ellipse">
                  <a:avLst/>
                </a:prstGeom>
                <a:solidFill>
                  <a:srgbClr val="003F69"/>
                </a:solidFill>
                <a:ln w="12700" algn="ctr">
                  <a:noFill/>
                  <a:round/>
                  <a:headEnd/>
                  <a:tailEnd/>
                </a:ln>
              </p:spPr>
              <p:txBody>
                <a:bodyPr wrap="none" anchor="ctr"/>
                <a:lstStyle/>
                <a:p>
                  <a:pPr algn="ctr" eaLnBrk="0" hangingPunct="0">
                    <a:spcBef>
                      <a:spcPct val="20000"/>
                    </a:spcBef>
                    <a:buClr>
                      <a:schemeClr val="tx1"/>
                    </a:buClr>
                    <a:buFont typeface="Wingdings" pitchFamily="2" charset="2"/>
                    <a:buNone/>
                  </a:pPr>
                  <a:endParaRPr lang="en-US" baseline="-25000" dirty="0">
                    <a:solidFill>
                      <a:srgbClr val="000000"/>
                    </a:solidFill>
                    <a:ea typeface="MS PGothic" pitchFamily="34" charset="-128"/>
                  </a:endParaRPr>
                </a:p>
              </p:txBody>
            </p:sp>
            <p:sp>
              <p:nvSpPr>
                <p:cNvPr id="67" name="Oval 74"/>
                <p:cNvSpPr>
                  <a:spLocks noChangeArrowheads="1"/>
                </p:cNvSpPr>
                <p:nvPr/>
              </p:nvSpPr>
              <p:spPr bwMode="auto">
                <a:xfrm>
                  <a:off x="381" y="2558"/>
                  <a:ext cx="27" cy="27"/>
                </a:xfrm>
                <a:prstGeom prst="ellipse">
                  <a:avLst/>
                </a:prstGeom>
                <a:solidFill>
                  <a:srgbClr val="003F69"/>
                </a:solidFill>
                <a:ln w="12700" algn="ctr">
                  <a:noFill/>
                  <a:round/>
                  <a:headEnd/>
                  <a:tailEnd/>
                </a:ln>
              </p:spPr>
              <p:txBody>
                <a:bodyPr wrap="none" anchor="ctr"/>
                <a:lstStyle/>
                <a:p>
                  <a:pPr algn="ctr" eaLnBrk="0" hangingPunct="0">
                    <a:spcBef>
                      <a:spcPct val="20000"/>
                    </a:spcBef>
                    <a:buClr>
                      <a:schemeClr val="tx1"/>
                    </a:buClr>
                    <a:buFont typeface="Wingdings" pitchFamily="2" charset="2"/>
                    <a:buNone/>
                  </a:pPr>
                  <a:endParaRPr lang="en-US" baseline="-25000" dirty="0">
                    <a:solidFill>
                      <a:srgbClr val="000000"/>
                    </a:solidFill>
                    <a:ea typeface="MS PGothic" pitchFamily="34" charset="-128"/>
                  </a:endParaRPr>
                </a:p>
              </p:txBody>
            </p:sp>
          </p:grpSp>
          <p:sp>
            <p:nvSpPr>
              <p:cNvPr id="58" name="Freeform 75"/>
              <p:cNvSpPr>
                <a:spLocks/>
              </p:cNvSpPr>
              <p:nvPr/>
            </p:nvSpPr>
            <p:spPr bwMode="auto">
              <a:xfrm>
                <a:off x="558" y="2509"/>
                <a:ext cx="117" cy="16"/>
              </a:xfrm>
              <a:custGeom>
                <a:avLst/>
                <a:gdLst>
                  <a:gd name="T0" fmla="*/ 113 w 117"/>
                  <a:gd name="T1" fmla="*/ 16 h 16"/>
                  <a:gd name="T2" fmla="*/ 4 w 117"/>
                  <a:gd name="T3" fmla="*/ 16 h 16"/>
                  <a:gd name="T4" fmla="*/ 4 w 117"/>
                  <a:gd name="T5" fmla="*/ 16 h 16"/>
                  <a:gd name="T6" fmla="*/ 3 w 117"/>
                  <a:gd name="T7" fmla="*/ 16 h 16"/>
                  <a:gd name="T8" fmla="*/ 1 w 117"/>
                  <a:gd name="T9" fmla="*/ 15 h 16"/>
                  <a:gd name="T10" fmla="*/ 1 w 117"/>
                  <a:gd name="T11" fmla="*/ 14 h 16"/>
                  <a:gd name="T12" fmla="*/ 0 w 117"/>
                  <a:gd name="T13" fmla="*/ 12 h 16"/>
                  <a:gd name="T14" fmla="*/ 0 w 117"/>
                  <a:gd name="T15" fmla="*/ 12 h 16"/>
                  <a:gd name="T16" fmla="*/ 0 w 117"/>
                  <a:gd name="T17" fmla="*/ 4 h 16"/>
                  <a:gd name="T18" fmla="*/ 0 w 117"/>
                  <a:gd name="T19" fmla="*/ 4 h 16"/>
                  <a:gd name="T20" fmla="*/ 1 w 117"/>
                  <a:gd name="T21" fmla="*/ 3 h 16"/>
                  <a:gd name="T22" fmla="*/ 1 w 117"/>
                  <a:gd name="T23" fmla="*/ 1 h 16"/>
                  <a:gd name="T24" fmla="*/ 3 w 117"/>
                  <a:gd name="T25" fmla="*/ 1 h 16"/>
                  <a:gd name="T26" fmla="*/ 4 w 117"/>
                  <a:gd name="T27" fmla="*/ 0 h 16"/>
                  <a:gd name="T28" fmla="*/ 113 w 117"/>
                  <a:gd name="T29" fmla="*/ 0 h 16"/>
                  <a:gd name="T30" fmla="*/ 113 w 117"/>
                  <a:gd name="T31" fmla="*/ 0 h 16"/>
                  <a:gd name="T32" fmla="*/ 114 w 117"/>
                  <a:gd name="T33" fmla="*/ 1 h 16"/>
                  <a:gd name="T34" fmla="*/ 116 w 117"/>
                  <a:gd name="T35" fmla="*/ 1 h 16"/>
                  <a:gd name="T36" fmla="*/ 116 w 117"/>
                  <a:gd name="T37" fmla="*/ 3 h 16"/>
                  <a:gd name="T38" fmla="*/ 117 w 117"/>
                  <a:gd name="T39" fmla="*/ 4 h 16"/>
                  <a:gd name="T40" fmla="*/ 117 w 117"/>
                  <a:gd name="T41" fmla="*/ 4 h 16"/>
                  <a:gd name="T42" fmla="*/ 117 w 117"/>
                  <a:gd name="T43" fmla="*/ 12 h 16"/>
                  <a:gd name="T44" fmla="*/ 117 w 117"/>
                  <a:gd name="T45" fmla="*/ 12 h 16"/>
                  <a:gd name="T46" fmla="*/ 116 w 117"/>
                  <a:gd name="T47" fmla="*/ 14 h 16"/>
                  <a:gd name="T48" fmla="*/ 116 w 117"/>
                  <a:gd name="T49" fmla="*/ 15 h 16"/>
                  <a:gd name="T50" fmla="*/ 114 w 117"/>
                  <a:gd name="T51" fmla="*/ 16 h 16"/>
                  <a:gd name="T52" fmla="*/ 113 w 117"/>
                  <a:gd name="T53" fmla="*/ 16 h 16"/>
                  <a:gd name="T54" fmla="*/ 113 w 117"/>
                  <a:gd name="T55" fmla="*/ 16 h 1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7"/>
                  <a:gd name="T85" fmla="*/ 0 h 16"/>
                  <a:gd name="T86" fmla="*/ 117 w 117"/>
                  <a:gd name="T87" fmla="*/ 16 h 1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7" h="16">
                    <a:moveTo>
                      <a:pt x="113" y="16"/>
                    </a:moveTo>
                    <a:lnTo>
                      <a:pt x="4" y="16"/>
                    </a:lnTo>
                    <a:lnTo>
                      <a:pt x="3" y="16"/>
                    </a:lnTo>
                    <a:lnTo>
                      <a:pt x="1" y="15"/>
                    </a:lnTo>
                    <a:lnTo>
                      <a:pt x="1" y="14"/>
                    </a:lnTo>
                    <a:lnTo>
                      <a:pt x="0" y="12"/>
                    </a:lnTo>
                    <a:lnTo>
                      <a:pt x="0" y="4"/>
                    </a:lnTo>
                    <a:lnTo>
                      <a:pt x="1" y="3"/>
                    </a:lnTo>
                    <a:lnTo>
                      <a:pt x="1" y="1"/>
                    </a:lnTo>
                    <a:lnTo>
                      <a:pt x="3" y="1"/>
                    </a:lnTo>
                    <a:lnTo>
                      <a:pt x="4" y="0"/>
                    </a:lnTo>
                    <a:lnTo>
                      <a:pt x="113" y="0"/>
                    </a:lnTo>
                    <a:lnTo>
                      <a:pt x="114" y="1"/>
                    </a:lnTo>
                    <a:lnTo>
                      <a:pt x="116" y="1"/>
                    </a:lnTo>
                    <a:lnTo>
                      <a:pt x="116" y="3"/>
                    </a:lnTo>
                    <a:lnTo>
                      <a:pt x="117" y="4"/>
                    </a:lnTo>
                    <a:lnTo>
                      <a:pt x="117" y="12"/>
                    </a:lnTo>
                    <a:lnTo>
                      <a:pt x="116" y="14"/>
                    </a:lnTo>
                    <a:lnTo>
                      <a:pt x="116" y="15"/>
                    </a:lnTo>
                    <a:lnTo>
                      <a:pt x="114" y="16"/>
                    </a:lnTo>
                    <a:lnTo>
                      <a:pt x="113" y="16"/>
                    </a:lnTo>
                    <a:close/>
                  </a:path>
                </a:pathLst>
              </a:custGeom>
              <a:solidFill>
                <a:srgbClr val="FFFFFF"/>
              </a:solidFill>
              <a:ln w="9525">
                <a:noFill/>
                <a:round/>
                <a:headEnd/>
                <a:tailEnd/>
              </a:ln>
            </p:spPr>
            <p:txBody>
              <a:bodyPr/>
              <a:lstStyle/>
              <a:p>
                <a:endParaRPr lang="en-US" dirty="0"/>
              </a:p>
            </p:txBody>
          </p:sp>
          <p:sp>
            <p:nvSpPr>
              <p:cNvPr id="59" name="Freeform 76"/>
              <p:cNvSpPr>
                <a:spLocks/>
              </p:cNvSpPr>
              <p:nvPr/>
            </p:nvSpPr>
            <p:spPr bwMode="auto">
              <a:xfrm>
                <a:off x="558" y="2536"/>
                <a:ext cx="117" cy="17"/>
              </a:xfrm>
              <a:custGeom>
                <a:avLst/>
                <a:gdLst>
                  <a:gd name="T0" fmla="*/ 113 w 117"/>
                  <a:gd name="T1" fmla="*/ 17 h 17"/>
                  <a:gd name="T2" fmla="*/ 4 w 117"/>
                  <a:gd name="T3" fmla="*/ 17 h 17"/>
                  <a:gd name="T4" fmla="*/ 4 w 117"/>
                  <a:gd name="T5" fmla="*/ 17 h 17"/>
                  <a:gd name="T6" fmla="*/ 3 w 117"/>
                  <a:gd name="T7" fmla="*/ 17 h 17"/>
                  <a:gd name="T8" fmla="*/ 1 w 117"/>
                  <a:gd name="T9" fmla="*/ 16 h 17"/>
                  <a:gd name="T10" fmla="*/ 1 w 117"/>
                  <a:gd name="T11" fmla="*/ 14 h 17"/>
                  <a:gd name="T12" fmla="*/ 0 w 117"/>
                  <a:gd name="T13" fmla="*/ 13 h 17"/>
                  <a:gd name="T14" fmla="*/ 0 w 117"/>
                  <a:gd name="T15" fmla="*/ 13 h 17"/>
                  <a:gd name="T16" fmla="*/ 0 w 117"/>
                  <a:gd name="T17" fmla="*/ 4 h 17"/>
                  <a:gd name="T18" fmla="*/ 0 w 117"/>
                  <a:gd name="T19" fmla="*/ 4 h 17"/>
                  <a:gd name="T20" fmla="*/ 1 w 117"/>
                  <a:gd name="T21" fmla="*/ 3 h 17"/>
                  <a:gd name="T22" fmla="*/ 1 w 117"/>
                  <a:gd name="T23" fmla="*/ 1 h 17"/>
                  <a:gd name="T24" fmla="*/ 3 w 117"/>
                  <a:gd name="T25" fmla="*/ 0 h 17"/>
                  <a:gd name="T26" fmla="*/ 4 w 117"/>
                  <a:gd name="T27" fmla="*/ 0 h 17"/>
                  <a:gd name="T28" fmla="*/ 113 w 117"/>
                  <a:gd name="T29" fmla="*/ 0 h 17"/>
                  <a:gd name="T30" fmla="*/ 113 w 117"/>
                  <a:gd name="T31" fmla="*/ 0 h 17"/>
                  <a:gd name="T32" fmla="*/ 114 w 117"/>
                  <a:gd name="T33" fmla="*/ 0 h 17"/>
                  <a:gd name="T34" fmla="*/ 116 w 117"/>
                  <a:gd name="T35" fmla="*/ 1 h 17"/>
                  <a:gd name="T36" fmla="*/ 116 w 117"/>
                  <a:gd name="T37" fmla="*/ 3 h 17"/>
                  <a:gd name="T38" fmla="*/ 117 w 117"/>
                  <a:gd name="T39" fmla="*/ 4 h 17"/>
                  <a:gd name="T40" fmla="*/ 117 w 117"/>
                  <a:gd name="T41" fmla="*/ 4 h 17"/>
                  <a:gd name="T42" fmla="*/ 117 w 117"/>
                  <a:gd name="T43" fmla="*/ 13 h 17"/>
                  <a:gd name="T44" fmla="*/ 117 w 117"/>
                  <a:gd name="T45" fmla="*/ 13 h 17"/>
                  <a:gd name="T46" fmla="*/ 116 w 117"/>
                  <a:gd name="T47" fmla="*/ 14 h 17"/>
                  <a:gd name="T48" fmla="*/ 116 w 117"/>
                  <a:gd name="T49" fmla="*/ 16 h 17"/>
                  <a:gd name="T50" fmla="*/ 114 w 117"/>
                  <a:gd name="T51" fmla="*/ 17 h 17"/>
                  <a:gd name="T52" fmla="*/ 113 w 117"/>
                  <a:gd name="T53" fmla="*/ 17 h 17"/>
                  <a:gd name="T54" fmla="*/ 113 w 117"/>
                  <a:gd name="T55" fmla="*/ 17 h 1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7"/>
                  <a:gd name="T85" fmla="*/ 0 h 17"/>
                  <a:gd name="T86" fmla="*/ 117 w 117"/>
                  <a:gd name="T87" fmla="*/ 17 h 1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7" h="17">
                    <a:moveTo>
                      <a:pt x="113" y="17"/>
                    </a:moveTo>
                    <a:lnTo>
                      <a:pt x="4" y="17"/>
                    </a:lnTo>
                    <a:lnTo>
                      <a:pt x="3" y="17"/>
                    </a:lnTo>
                    <a:lnTo>
                      <a:pt x="1" y="16"/>
                    </a:lnTo>
                    <a:lnTo>
                      <a:pt x="1" y="14"/>
                    </a:lnTo>
                    <a:lnTo>
                      <a:pt x="0" y="13"/>
                    </a:lnTo>
                    <a:lnTo>
                      <a:pt x="0" y="4"/>
                    </a:lnTo>
                    <a:lnTo>
                      <a:pt x="1" y="3"/>
                    </a:lnTo>
                    <a:lnTo>
                      <a:pt x="1" y="1"/>
                    </a:lnTo>
                    <a:lnTo>
                      <a:pt x="3" y="0"/>
                    </a:lnTo>
                    <a:lnTo>
                      <a:pt x="4" y="0"/>
                    </a:lnTo>
                    <a:lnTo>
                      <a:pt x="113" y="0"/>
                    </a:lnTo>
                    <a:lnTo>
                      <a:pt x="114" y="0"/>
                    </a:lnTo>
                    <a:lnTo>
                      <a:pt x="116" y="1"/>
                    </a:lnTo>
                    <a:lnTo>
                      <a:pt x="116" y="3"/>
                    </a:lnTo>
                    <a:lnTo>
                      <a:pt x="117" y="4"/>
                    </a:lnTo>
                    <a:lnTo>
                      <a:pt x="117" y="13"/>
                    </a:lnTo>
                    <a:lnTo>
                      <a:pt x="116" y="14"/>
                    </a:lnTo>
                    <a:lnTo>
                      <a:pt x="116" y="16"/>
                    </a:lnTo>
                    <a:lnTo>
                      <a:pt x="114" y="17"/>
                    </a:lnTo>
                    <a:lnTo>
                      <a:pt x="113" y="17"/>
                    </a:lnTo>
                    <a:close/>
                  </a:path>
                </a:pathLst>
              </a:custGeom>
              <a:solidFill>
                <a:srgbClr val="FFFFFF"/>
              </a:solidFill>
              <a:ln w="9525">
                <a:noFill/>
                <a:round/>
                <a:headEnd/>
                <a:tailEnd/>
              </a:ln>
            </p:spPr>
            <p:txBody>
              <a:bodyPr/>
              <a:lstStyle/>
              <a:p>
                <a:endParaRPr lang="en-US" dirty="0"/>
              </a:p>
            </p:txBody>
          </p:sp>
          <p:grpSp>
            <p:nvGrpSpPr>
              <p:cNvPr id="60" name="Group 77"/>
              <p:cNvGrpSpPr>
                <a:grpSpLocks/>
              </p:cNvGrpSpPr>
              <p:nvPr/>
            </p:nvGrpSpPr>
            <p:grpSpPr bwMode="auto">
              <a:xfrm>
                <a:off x="519" y="2487"/>
                <a:ext cx="566" cy="124"/>
                <a:chOff x="519" y="2487"/>
                <a:chExt cx="566" cy="124"/>
              </a:xfrm>
            </p:grpSpPr>
            <p:sp>
              <p:nvSpPr>
                <p:cNvPr id="61" name="Freeform 78"/>
                <p:cNvSpPr>
                  <a:spLocks/>
                </p:cNvSpPr>
                <p:nvPr/>
              </p:nvSpPr>
              <p:spPr bwMode="auto">
                <a:xfrm>
                  <a:off x="519" y="2487"/>
                  <a:ext cx="566" cy="124"/>
                </a:xfrm>
                <a:custGeom>
                  <a:avLst/>
                  <a:gdLst>
                    <a:gd name="T0" fmla="*/ 34 w 566"/>
                    <a:gd name="T1" fmla="*/ 124 h 124"/>
                    <a:gd name="T2" fmla="*/ 34 w 566"/>
                    <a:gd name="T3" fmla="*/ 124 h 124"/>
                    <a:gd name="T4" fmla="*/ 27 w 566"/>
                    <a:gd name="T5" fmla="*/ 123 h 124"/>
                    <a:gd name="T6" fmla="*/ 21 w 566"/>
                    <a:gd name="T7" fmla="*/ 121 h 124"/>
                    <a:gd name="T8" fmla="*/ 15 w 566"/>
                    <a:gd name="T9" fmla="*/ 117 h 124"/>
                    <a:gd name="T10" fmla="*/ 9 w 566"/>
                    <a:gd name="T11" fmla="*/ 113 h 124"/>
                    <a:gd name="T12" fmla="*/ 5 w 566"/>
                    <a:gd name="T13" fmla="*/ 108 h 124"/>
                    <a:gd name="T14" fmla="*/ 2 w 566"/>
                    <a:gd name="T15" fmla="*/ 103 h 124"/>
                    <a:gd name="T16" fmla="*/ 0 w 566"/>
                    <a:gd name="T17" fmla="*/ 96 h 124"/>
                    <a:gd name="T18" fmla="*/ 0 w 566"/>
                    <a:gd name="T19" fmla="*/ 89 h 124"/>
                    <a:gd name="T20" fmla="*/ 0 w 566"/>
                    <a:gd name="T21" fmla="*/ 89 h 124"/>
                    <a:gd name="T22" fmla="*/ 0 w 566"/>
                    <a:gd name="T23" fmla="*/ 35 h 124"/>
                    <a:gd name="T24" fmla="*/ 0 w 566"/>
                    <a:gd name="T25" fmla="*/ 35 h 124"/>
                    <a:gd name="T26" fmla="*/ 0 w 566"/>
                    <a:gd name="T27" fmla="*/ 28 h 124"/>
                    <a:gd name="T28" fmla="*/ 2 w 566"/>
                    <a:gd name="T29" fmla="*/ 22 h 124"/>
                    <a:gd name="T30" fmla="*/ 5 w 566"/>
                    <a:gd name="T31" fmla="*/ 16 h 124"/>
                    <a:gd name="T32" fmla="*/ 9 w 566"/>
                    <a:gd name="T33" fmla="*/ 11 h 124"/>
                    <a:gd name="T34" fmla="*/ 15 w 566"/>
                    <a:gd name="T35" fmla="*/ 7 h 124"/>
                    <a:gd name="T36" fmla="*/ 21 w 566"/>
                    <a:gd name="T37" fmla="*/ 4 h 124"/>
                    <a:gd name="T38" fmla="*/ 27 w 566"/>
                    <a:gd name="T39" fmla="*/ 1 h 124"/>
                    <a:gd name="T40" fmla="*/ 34 w 566"/>
                    <a:gd name="T41" fmla="*/ 0 h 124"/>
                    <a:gd name="T42" fmla="*/ 533 w 566"/>
                    <a:gd name="T43" fmla="*/ 0 h 124"/>
                    <a:gd name="T44" fmla="*/ 533 w 566"/>
                    <a:gd name="T45" fmla="*/ 0 h 124"/>
                    <a:gd name="T46" fmla="*/ 539 w 566"/>
                    <a:gd name="T47" fmla="*/ 1 h 124"/>
                    <a:gd name="T48" fmla="*/ 546 w 566"/>
                    <a:gd name="T49" fmla="*/ 4 h 124"/>
                    <a:gd name="T50" fmla="*/ 552 w 566"/>
                    <a:gd name="T51" fmla="*/ 7 h 124"/>
                    <a:gd name="T52" fmla="*/ 557 w 566"/>
                    <a:gd name="T53" fmla="*/ 11 h 124"/>
                    <a:gd name="T54" fmla="*/ 561 w 566"/>
                    <a:gd name="T55" fmla="*/ 16 h 124"/>
                    <a:gd name="T56" fmla="*/ 564 w 566"/>
                    <a:gd name="T57" fmla="*/ 22 h 124"/>
                    <a:gd name="T58" fmla="*/ 566 w 566"/>
                    <a:gd name="T59" fmla="*/ 28 h 124"/>
                    <a:gd name="T60" fmla="*/ 566 w 566"/>
                    <a:gd name="T61" fmla="*/ 35 h 124"/>
                    <a:gd name="T62" fmla="*/ 566 w 566"/>
                    <a:gd name="T63" fmla="*/ 35 h 124"/>
                    <a:gd name="T64" fmla="*/ 566 w 566"/>
                    <a:gd name="T65" fmla="*/ 89 h 124"/>
                    <a:gd name="T66" fmla="*/ 566 w 566"/>
                    <a:gd name="T67" fmla="*/ 89 h 124"/>
                    <a:gd name="T68" fmla="*/ 566 w 566"/>
                    <a:gd name="T69" fmla="*/ 96 h 124"/>
                    <a:gd name="T70" fmla="*/ 564 w 566"/>
                    <a:gd name="T71" fmla="*/ 103 h 124"/>
                    <a:gd name="T72" fmla="*/ 561 w 566"/>
                    <a:gd name="T73" fmla="*/ 108 h 124"/>
                    <a:gd name="T74" fmla="*/ 557 w 566"/>
                    <a:gd name="T75" fmla="*/ 113 h 124"/>
                    <a:gd name="T76" fmla="*/ 552 w 566"/>
                    <a:gd name="T77" fmla="*/ 117 h 124"/>
                    <a:gd name="T78" fmla="*/ 546 w 566"/>
                    <a:gd name="T79" fmla="*/ 121 h 124"/>
                    <a:gd name="T80" fmla="*/ 539 w 566"/>
                    <a:gd name="T81" fmla="*/ 123 h 124"/>
                    <a:gd name="T82" fmla="*/ 533 w 566"/>
                    <a:gd name="T83" fmla="*/ 124 h 124"/>
                    <a:gd name="T84" fmla="*/ 34 w 566"/>
                    <a:gd name="T85" fmla="*/ 124 h 124"/>
                    <a:gd name="T86" fmla="*/ 34 w 566"/>
                    <a:gd name="T87" fmla="*/ 124 h 12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66"/>
                    <a:gd name="T133" fmla="*/ 0 h 124"/>
                    <a:gd name="T134" fmla="*/ 566 w 566"/>
                    <a:gd name="T135" fmla="*/ 124 h 12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66" h="124">
                      <a:moveTo>
                        <a:pt x="34" y="124"/>
                      </a:moveTo>
                      <a:lnTo>
                        <a:pt x="34" y="124"/>
                      </a:lnTo>
                      <a:lnTo>
                        <a:pt x="27" y="123"/>
                      </a:lnTo>
                      <a:lnTo>
                        <a:pt x="21" y="121"/>
                      </a:lnTo>
                      <a:lnTo>
                        <a:pt x="15" y="117"/>
                      </a:lnTo>
                      <a:lnTo>
                        <a:pt x="9" y="113"/>
                      </a:lnTo>
                      <a:lnTo>
                        <a:pt x="5" y="108"/>
                      </a:lnTo>
                      <a:lnTo>
                        <a:pt x="2" y="103"/>
                      </a:lnTo>
                      <a:lnTo>
                        <a:pt x="0" y="96"/>
                      </a:lnTo>
                      <a:lnTo>
                        <a:pt x="0" y="89"/>
                      </a:lnTo>
                      <a:lnTo>
                        <a:pt x="0" y="35"/>
                      </a:lnTo>
                      <a:lnTo>
                        <a:pt x="0" y="28"/>
                      </a:lnTo>
                      <a:lnTo>
                        <a:pt x="2" y="22"/>
                      </a:lnTo>
                      <a:lnTo>
                        <a:pt x="5" y="16"/>
                      </a:lnTo>
                      <a:lnTo>
                        <a:pt x="9" y="11"/>
                      </a:lnTo>
                      <a:lnTo>
                        <a:pt x="15" y="7"/>
                      </a:lnTo>
                      <a:lnTo>
                        <a:pt x="21" y="4"/>
                      </a:lnTo>
                      <a:lnTo>
                        <a:pt x="27" y="1"/>
                      </a:lnTo>
                      <a:lnTo>
                        <a:pt x="34" y="0"/>
                      </a:lnTo>
                      <a:lnTo>
                        <a:pt x="533" y="0"/>
                      </a:lnTo>
                      <a:lnTo>
                        <a:pt x="539" y="1"/>
                      </a:lnTo>
                      <a:lnTo>
                        <a:pt x="546" y="4"/>
                      </a:lnTo>
                      <a:lnTo>
                        <a:pt x="552" y="7"/>
                      </a:lnTo>
                      <a:lnTo>
                        <a:pt x="557" y="11"/>
                      </a:lnTo>
                      <a:lnTo>
                        <a:pt x="561" y="16"/>
                      </a:lnTo>
                      <a:lnTo>
                        <a:pt x="564" y="22"/>
                      </a:lnTo>
                      <a:lnTo>
                        <a:pt x="566" y="28"/>
                      </a:lnTo>
                      <a:lnTo>
                        <a:pt x="566" y="35"/>
                      </a:lnTo>
                      <a:lnTo>
                        <a:pt x="566" y="89"/>
                      </a:lnTo>
                      <a:lnTo>
                        <a:pt x="566" y="96"/>
                      </a:lnTo>
                      <a:lnTo>
                        <a:pt x="564" y="103"/>
                      </a:lnTo>
                      <a:lnTo>
                        <a:pt x="561" y="108"/>
                      </a:lnTo>
                      <a:lnTo>
                        <a:pt x="557" y="113"/>
                      </a:lnTo>
                      <a:lnTo>
                        <a:pt x="552" y="117"/>
                      </a:lnTo>
                      <a:lnTo>
                        <a:pt x="546" y="121"/>
                      </a:lnTo>
                      <a:lnTo>
                        <a:pt x="539" y="123"/>
                      </a:lnTo>
                      <a:lnTo>
                        <a:pt x="533" y="124"/>
                      </a:lnTo>
                      <a:lnTo>
                        <a:pt x="34" y="124"/>
                      </a:lnTo>
                      <a:close/>
                    </a:path>
                  </a:pathLst>
                </a:custGeom>
                <a:solidFill>
                  <a:srgbClr val="0A4068"/>
                </a:solidFill>
                <a:ln w="9525">
                  <a:noFill/>
                  <a:round/>
                  <a:headEnd/>
                  <a:tailEnd/>
                </a:ln>
              </p:spPr>
              <p:txBody>
                <a:bodyPr/>
                <a:lstStyle/>
                <a:p>
                  <a:endParaRPr lang="en-US" dirty="0"/>
                </a:p>
              </p:txBody>
            </p:sp>
            <p:sp>
              <p:nvSpPr>
                <p:cNvPr id="62" name="Freeform 79"/>
                <p:cNvSpPr>
                  <a:spLocks/>
                </p:cNvSpPr>
                <p:nvPr/>
              </p:nvSpPr>
              <p:spPr bwMode="auto">
                <a:xfrm>
                  <a:off x="558" y="2565"/>
                  <a:ext cx="117" cy="17"/>
                </a:xfrm>
                <a:custGeom>
                  <a:avLst/>
                  <a:gdLst>
                    <a:gd name="T0" fmla="*/ 113 w 117"/>
                    <a:gd name="T1" fmla="*/ 17 h 17"/>
                    <a:gd name="T2" fmla="*/ 4 w 117"/>
                    <a:gd name="T3" fmla="*/ 17 h 17"/>
                    <a:gd name="T4" fmla="*/ 4 w 117"/>
                    <a:gd name="T5" fmla="*/ 17 h 17"/>
                    <a:gd name="T6" fmla="*/ 3 w 117"/>
                    <a:gd name="T7" fmla="*/ 17 h 17"/>
                    <a:gd name="T8" fmla="*/ 1 w 117"/>
                    <a:gd name="T9" fmla="*/ 16 h 17"/>
                    <a:gd name="T10" fmla="*/ 1 w 117"/>
                    <a:gd name="T11" fmla="*/ 15 h 17"/>
                    <a:gd name="T12" fmla="*/ 0 w 117"/>
                    <a:gd name="T13" fmla="*/ 13 h 17"/>
                    <a:gd name="T14" fmla="*/ 0 w 117"/>
                    <a:gd name="T15" fmla="*/ 13 h 17"/>
                    <a:gd name="T16" fmla="*/ 0 w 117"/>
                    <a:gd name="T17" fmla="*/ 4 h 17"/>
                    <a:gd name="T18" fmla="*/ 0 w 117"/>
                    <a:gd name="T19" fmla="*/ 4 h 17"/>
                    <a:gd name="T20" fmla="*/ 1 w 117"/>
                    <a:gd name="T21" fmla="*/ 3 h 17"/>
                    <a:gd name="T22" fmla="*/ 1 w 117"/>
                    <a:gd name="T23" fmla="*/ 2 h 17"/>
                    <a:gd name="T24" fmla="*/ 3 w 117"/>
                    <a:gd name="T25" fmla="*/ 1 h 17"/>
                    <a:gd name="T26" fmla="*/ 4 w 117"/>
                    <a:gd name="T27" fmla="*/ 0 h 17"/>
                    <a:gd name="T28" fmla="*/ 113 w 117"/>
                    <a:gd name="T29" fmla="*/ 0 h 17"/>
                    <a:gd name="T30" fmla="*/ 113 w 117"/>
                    <a:gd name="T31" fmla="*/ 0 h 17"/>
                    <a:gd name="T32" fmla="*/ 114 w 117"/>
                    <a:gd name="T33" fmla="*/ 1 h 17"/>
                    <a:gd name="T34" fmla="*/ 116 w 117"/>
                    <a:gd name="T35" fmla="*/ 2 h 17"/>
                    <a:gd name="T36" fmla="*/ 116 w 117"/>
                    <a:gd name="T37" fmla="*/ 3 h 17"/>
                    <a:gd name="T38" fmla="*/ 117 w 117"/>
                    <a:gd name="T39" fmla="*/ 4 h 17"/>
                    <a:gd name="T40" fmla="*/ 117 w 117"/>
                    <a:gd name="T41" fmla="*/ 4 h 17"/>
                    <a:gd name="T42" fmla="*/ 117 w 117"/>
                    <a:gd name="T43" fmla="*/ 13 h 17"/>
                    <a:gd name="T44" fmla="*/ 117 w 117"/>
                    <a:gd name="T45" fmla="*/ 13 h 17"/>
                    <a:gd name="T46" fmla="*/ 116 w 117"/>
                    <a:gd name="T47" fmla="*/ 15 h 17"/>
                    <a:gd name="T48" fmla="*/ 116 w 117"/>
                    <a:gd name="T49" fmla="*/ 16 h 17"/>
                    <a:gd name="T50" fmla="*/ 114 w 117"/>
                    <a:gd name="T51" fmla="*/ 17 h 17"/>
                    <a:gd name="T52" fmla="*/ 113 w 117"/>
                    <a:gd name="T53" fmla="*/ 17 h 17"/>
                    <a:gd name="T54" fmla="*/ 113 w 117"/>
                    <a:gd name="T55" fmla="*/ 17 h 1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7"/>
                    <a:gd name="T85" fmla="*/ 0 h 17"/>
                    <a:gd name="T86" fmla="*/ 117 w 117"/>
                    <a:gd name="T87" fmla="*/ 17 h 1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7" h="17">
                      <a:moveTo>
                        <a:pt x="113" y="17"/>
                      </a:moveTo>
                      <a:lnTo>
                        <a:pt x="4" y="17"/>
                      </a:lnTo>
                      <a:lnTo>
                        <a:pt x="3" y="17"/>
                      </a:lnTo>
                      <a:lnTo>
                        <a:pt x="1" y="16"/>
                      </a:lnTo>
                      <a:lnTo>
                        <a:pt x="1" y="15"/>
                      </a:lnTo>
                      <a:lnTo>
                        <a:pt x="0" y="13"/>
                      </a:lnTo>
                      <a:lnTo>
                        <a:pt x="0" y="4"/>
                      </a:lnTo>
                      <a:lnTo>
                        <a:pt x="1" y="3"/>
                      </a:lnTo>
                      <a:lnTo>
                        <a:pt x="1" y="2"/>
                      </a:lnTo>
                      <a:lnTo>
                        <a:pt x="3" y="1"/>
                      </a:lnTo>
                      <a:lnTo>
                        <a:pt x="4" y="0"/>
                      </a:lnTo>
                      <a:lnTo>
                        <a:pt x="113" y="0"/>
                      </a:lnTo>
                      <a:lnTo>
                        <a:pt x="114" y="1"/>
                      </a:lnTo>
                      <a:lnTo>
                        <a:pt x="116" y="2"/>
                      </a:lnTo>
                      <a:lnTo>
                        <a:pt x="116" y="3"/>
                      </a:lnTo>
                      <a:lnTo>
                        <a:pt x="117" y="4"/>
                      </a:lnTo>
                      <a:lnTo>
                        <a:pt x="117" y="13"/>
                      </a:lnTo>
                      <a:lnTo>
                        <a:pt x="116" y="15"/>
                      </a:lnTo>
                      <a:lnTo>
                        <a:pt x="116" y="16"/>
                      </a:lnTo>
                      <a:lnTo>
                        <a:pt x="114" y="17"/>
                      </a:lnTo>
                      <a:lnTo>
                        <a:pt x="113" y="17"/>
                      </a:lnTo>
                      <a:close/>
                    </a:path>
                  </a:pathLst>
                </a:custGeom>
                <a:solidFill>
                  <a:srgbClr val="FFFFFF"/>
                </a:solidFill>
                <a:ln w="9525">
                  <a:noFill/>
                  <a:round/>
                  <a:headEnd/>
                  <a:tailEnd/>
                </a:ln>
              </p:spPr>
              <p:txBody>
                <a:bodyPr/>
                <a:lstStyle/>
                <a:p>
                  <a:endParaRPr lang="en-US" dirty="0"/>
                </a:p>
              </p:txBody>
            </p:sp>
            <p:sp>
              <p:nvSpPr>
                <p:cNvPr id="63" name="Freeform 80"/>
                <p:cNvSpPr>
                  <a:spLocks/>
                </p:cNvSpPr>
                <p:nvPr/>
              </p:nvSpPr>
              <p:spPr bwMode="auto">
                <a:xfrm>
                  <a:off x="558" y="2509"/>
                  <a:ext cx="117" cy="16"/>
                </a:xfrm>
                <a:custGeom>
                  <a:avLst/>
                  <a:gdLst>
                    <a:gd name="T0" fmla="*/ 113 w 117"/>
                    <a:gd name="T1" fmla="*/ 16 h 16"/>
                    <a:gd name="T2" fmla="*/ 4 w 117"/>
                    <a:gd name="T3" fmla="*/ 16 h 16"/>
                    <a:gd name="T4" fmla="*/ 4 w 117"/>
                    <a:gd name="T5" fmla="*/ 16 h 16"/>
                    <a:gd name="T6" fmla="*/ 3 w 117"/>
                    <a:gd name="T7" fmla="*/ 16 h 16"/>
                    <a:gd name="T8" fmla="*/ 1 w 117"/>
                    <a:gd name="T9" fmla="*/ 15 h 16"/>
                    <a:gd name="T10" fmla="*/ 1 w 117"/>
                    <a:gd name="T11" fmla="*/ 14 h 16"/>
                    <a:gd name="T12" fmla="*/ 0 w 117"/>
                    <a:gd name="T13" fmla="*/ 12 h 16"/>
                    <a:gd name="T14" fmla="*/ 0 w 117"/>
                    <a:gd name="T15" fmla="*/ 12 h 16"/>
                    <a:gd name="T16" fmla="*/ 0 w 117"/>
                    <a:gd name="T17" fmla="*/ 4 h 16"/>
                    <a:gd name="T18" fmla="*/ 0 w 117"/>
                    <a:gd name="T19" fmla="*/ 4 h 16"/>
                    <a:gd name="T20" fmla="*/ 1 w 117"/>
                    <a:gd name="T21" fmla="*/ 3 h 16"/>
                    <a:gd name="T22" fmla="*/ 1 w 117"/>
                    <a:gd name="T23" fmla="*/ 1 h 16"/>
                    <a:gd name="T24" fmla="*/ 3 w 117"/>
                    <a:gd name="T25" fmla="*/ 1 h 16"/>
                    <a:gd name="T26" fmla="*/ 4 w 117"/>
                    <a:gd name="T27" fmla="*/ 0 h 16"/>
                    <a:gd name="T28" fmla="*/ 113 w 117"/>
                    <a:gd name="T29" fmla="*/ 0 h 16"/>
                    <a:gd name="T30" fmla="*/ 113 w 117"/>
                    <a:gd name="T31" fmla="*/ 0 h 16"/>
                    <a:gd name="T32" fmla="*/ 114 w 117"/>
                    <a:gd name="T33" fmla="*/ 1 h 16"/>
                    <a:gd name="T34" fmla="*/ 116 w 117"/>
                    <a:gd name="T35" fmla="*/ 1 h 16"/>
                    <a:gd name="T36" fmla="*/ 116 w 117"/>
                    <a:gd name="T37" fmla="*/ 3 h 16"/>
                    <a:gd name="T38" fmla="*/ 117 w 117"/>
                    <a:gd name="T39" fmla="*/ 4 h 16"/>
                    <a:gd name="T40" fmla="*/ 117 w 117"/>
                    <a:gd name="T41" fmla="*/ 4 h 16"/>
                    <a:gd name="T42" fmla="*/ 117 w 117"/>
                    <a:gd name="T43" fmla="*/ 12 h 16"/>
                    <a:gd name="T44" fmla="*/ 117 w 117"/>
                    <a:gd name="T45" fmla="*/ 12 h 16"/>
                    <a:gd name="T46" fmla="*/ 116 w 117"/>
                    <a:gd name="T47" fmla="*/ 14 h 16"/>
                    <a:gd name="T48" fmla="*/ 116 w 117"/>
                    <a:gd name="T49" fmla="*/ 15 h 16"/>
                    <a:gd name="T50" fmla="*/ 114 w 117"/>
                    <a:gd name="T51" fmla="*/ 16 h 16"/>
                    <a:gd name="T52" fmla="*/ 113 w 117"/>
                    <a:gd name="T53" fmla="*/ 16 h 16"/>
                    <a:gd name="T54" fmla="*/ 113 w 117"/>
                    <a:gd name="T55" fmla="*/ 16 h 1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7"/>
                    <a:gd name="T85" fmla="*/ 0 h 16"/>
                    <a:gd name="T86" fmla="*/ 117 w 117"/>
                    <a:gd name="T87" fmla="*/ 16 h 1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7" h="16">
                      <a:moveTo>
                        <a:pt x="113" y="16"/>
                      </a:moveTo>
                      <a:lnTo>
                        <a:pt x="4" y="16"/>
                      </a:lnTo>
                      <a:lnTo>
                        <a:pt x="3" y="16"/>
                      </a:lnTo>
                      <a:lnTo>
                        <a:pt x="1" y="15"/>
                      </a:lnTo>
                      <a:lnTo>
                        <a:pt x="1" y="14"/>
                      </a:lnTo>
                      <a:lnTo>
                        <a:pt x="0" y="12"/>
                      </a:lnTo>
                      <a:lnTo>
                        <a:pt x="0" y="4"/>
                      </a:lnTo>
                      <a:lnTo>
                        <a:pt x="1" y="3"/>
                      </a:lnTo>
                      <a:lnTo>
                        <a:pt x="1" y="1"/>
                      </a:lnTo>
                      <a:lnTo>
                        <a:pt x="3" y="1"/>
                      </a:lnTo>
                      <a:lnTo>
                        <a:pt x="4" y="0"/>
                      </a:lnTo>
                      <a:lnTo>
                        <a:pt x="113" y="0"/>
                      </a:lnTo>
                      <a:lnTo>
                        <a:pt x="114" y="1"/>
                      </a:lnTo>
                      <a:lnTo>
                        <a:pt x="116" y="1"/>
                      </a:lnTo>
                      <a:lnTo>
                        <a:pt x="116" y="3"/>
                      </a:lnTo>
                      <a:lnTo>
                        <a:pt x="117" y="4"/>
                      </a:lnTo>
                      <a:lnTo>
                        <a:pt x="117" y="12"/>
                      </a:lnTo>
                      <a:lnTo>
                        <a:pt x="116" y="14"/>
                      </a:lnTo>
                      <a:lnTo>
                        <a:pt x="116" y="15"/>
                      </a:lnTo>
                      <a:lnTo>
                        <a:pt x="114" y="16"/>
                      </a:lnTo>
                      <a:lnTo>
                        <a:pt x="113" y="16"/>
                      </a:lnTo>
                      <a:close/>
                    </a:path>
                  </a:pathLst>
                </a:custGeom>
                <a:solidFill>
                  <a:srgbClr val="FFFFFF"/>
                </a:solidFill>
                <a:ln w="9525">
                  <a:noFill/>
                  <a:round/>
                  <a:headEnd/>
                  <a:tailEnd/>
                </a:ln>
              </p:spPr>
              <p:txBody>
                <a:bodyPr/>
                <a:lstStyle/>
                <a:p>
                  <a:endParaRPr lang="en-US" dirty="0"/>
                </a:p>
              </p:txBody>
            </p:sp>
            <p:sp>
              <p:nvSpPr>
                <p:cNvPr id="64" name="Freeform 81"/>
                <p:cNvSpPr>
                  <a:spLocks/>
                </p:cNvSpPr>
                <p:nvPr/>
              </p:nvSpPr>
              <p:spPr bwMode="auto">
                <a:xfrm>
                  <a:off x="558" y="2539"/>
                  <a:ext cx="117" cy="17"/>
                </a:xfrm>
                <a:custGeom>
                  <a:avLst/>
                  <a:gdLst>
                    <a:gd name="T0" fmla="*/ 113 w 117"/>
                    <a:gd name="T1" fmla="*/ 17 h 17"/>
                    <a:gd name="T2" fmla="*/ 4 w 117"/>
                    <a:gd name="T3" fmla="*/ 17 h 17"/>
                    <a:gd name="T4" fmla="*/ 4 w 117"/>
                    <a:gd name="T5" fmla="*/ 17 h 17"/>
                    <a:gd name="T6" fmla="*/ 3 w 117"/>
                    <a:gd name="T7" fmla="*/ 17 h 17"/>
                    <a:gd name="T8" fmla="*/ 1 w 117"/>
                    <a:gd name="T9" fmla="*/ 16 h 17"/>
                    <a:gd name="T10" fmla="*/ 1 w 117"/>
                    <a:gd name="T11" fmla="*/ 15 h 17"/>
                    <a:gd name="T12" fmla="*/ 0 w 117"/>
                    <a:gd name="T13" fmla="*/ 13 h 17"/>
                    <a:gd name="T14" fmla="*/ 0 w 117"/>
                    <a:gd name="T15" fmla="*/ 13 h 17"/>
                    <a:gd name="T16" fmla="*/ 0 w 117"/>
                    <a:gd name="T17" fmla="*/ 4 h 17"/>
                    <a:gd name="T18" fmla="*/ 0 w 117"/>
                    <a:gd name="T19" fmla="*/ 4 h 17"/>
                    <a:gd name="T20" fmla="*/ 1 w 117"/>
                    <a:gd name="T21" fmla="*/ 3 h 17"/>
                    <a:gd name="T22" fmla="*/ 1 w 117"/>
                    <a:gd name="T23" fmla="*/ 2 h 17"/>
                    <a:gd name="T24" fmla="*/ 3 w 117"/>
                    <a:gd name="T25" fmla="*/ 1 h 17"/>
                    <a:gd name="T26" fmla="*/ 4 w 117"/>
                    <a:gd name="T27" fmla="*/ 0 h 17"/>
                    <a:gd name="T28" fmla="*/ 113 w 117"/>
                    <a:gd name="T29" fmla="*/ 0 h 17"/>
                    <a:gd name="T30" fmla="*/ 113 w 117"/>
                    <a:gd name="T31" fmla="*/ 0 h 17"/>
                    <a:gd name="T32" fmla="*/ 114 w 117"/>
                    <a:gd name="T33" fmla="*/ 1 h 17"/>
                    <a:gd name="T34" fmla="*/ 116 w 117"/>
                    <a:gd name="T35" fmla="*/ 2 h 17"/>
                    <a:gd name="T36" fmla="*/ 116 w 117"/>
                    <a:gd name="T37" fmla="*/ 3 h 17"/>
                    <a:gd name="T38" fmla="*/ 117 w 117"/>
                    <a:gd name="T39" fmla="*/ 4 h 17"/>
                    <a:gd name="T40" fmla="*/ 117 w 117"/>
                    <a:gd name="T41" fmla="*/ 4 h 17"/>
                    <a:gd name="T42" fmla="*/ 117 w 117"/>
                    <a:gd name="T43" fmla="*/ 13 h 17"/>
                    <a:gd name="T44" fmla="*/ 117 w 117"/>
                    <a:gd name="T45" fmla="*/ 13 h 17"/>
                    <a:gd name="T46" fmla="*/ 116 w 117"/>
                    <a:gd name="T47" fmla="*/ 15 h 17"/>
                    <a:gd name="T48" fmla="*/ 116 w 117"/>
                    <a:gd name="T49" fmla="*/ 16 h 17"/>
                    <a:gd name="T50" fmla="*/ 114 w 117"/>
                    <a:gd name="T51" fmla="*/ 17 h 17"/>
                    <a:gd name="T52" fmla="*/ 113 w 117"/>
                    <a:gd name="T53" fmla="*/ 17 h 17"/>
                    <a:gd name="T54" fmla="*/ 113 w 117"/>
                    <a:gd name="T55" fmla="*/ 17 h 1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7"/>
                    <a:gd name="T85" fmla="*/ 0 h 17"/>
                    <a:gd name="T86" fmla="*/ 117 w 117"/>
                    <a:gd name="T87" fmla="*/ 17 h 1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7" h="17">
                      <a:moveTo>
                        <a:pt x="113" y="17"/>
                      </a:moveTo>
                      <a:lnTo>
                        <a:pt x="4" y="17"/>
                      </a:lnTo>
                      <a:lnTo>
                        <a:pt x="3" y="17"/>
                      </a:lnTo>
                      <a:lnTo>
                        <a:pt x="1" y="16"/>
                      </a:lnTo>
                      <a:lnTo>
                        <a:pt x="1" y="15"/>
                      </a:lnTo>
                      <a:lnTo>
                        <a:pt x="0" y="13"/>
                      </a:lnTo>
                      <a:lnTo>
                        <a:pt x="0" y="4"/>
                      </a:lnTo>
                      <a:lnTo>
                        <a:pt x="1" y="3"/>
                      </a:lnTo>
                      <a:lnTo>
                        <a:pt x="1" y="2"/>
                      </a:lnTo>
                      <a:lnTo>
                        <a:pt x="3" y="1"/>
                      </a:lnTo>
                      <a:lnTo>
                        <a:pt x="4" y="0"/>
                      </a:lnTo>
                      <a:lnTo>
                        <a:pt x="113" y="0"/>
                      </a:lnTo>
                      <a:lnTo>
                        <a:pt x="114" y="1"/>
                      </a:lnTo>
                      <a:lnTo>
                        <a:pt x="116" y="2"/>
                      </a:lnTo>
                      <a:lnTo>
                        <a:pt x="116" y="3"/>
                      </a:lnTo>
                      <a:lnTo>
                        <a:pt x="117" y="4"/>
                      </a:lnTo>
                      <a:lnTo>
                        <a:pt x="117" y="13"/>
                      </a:lnTo>
                      <a:lnTo>
                        <a:pt x="116" y="15"/>
                      </a:lnTo>
                      <a:lnTo>
                        <a:pt x="116" y="16"/>
                      </a:lnTo>
                      <a:lnTo>
                        <a:pt x="114" y="17"/>
                      </a:lnTo>
                      <a:lnTo>
                        <a:pt x="113" y="17"/>
                      </a:lnTo>
                      <a:close/>
                    </a:path>
                  </a:pathLst>
                </a:custGeom>
                <a:solidFill>
                  <a:srgbClr val="FFFFFF"/>
                </a:solidFill>
                <a:ln w="9525">
                  <a:noFill/>
                  <a:round/>
                  <a:headEnd/>
                  <a:tailEnd/>
                </a:ln>
              </p:spPr>
              <p:txBody>
                <a:bodyPr/>
                <a:lstStyle/>
                <a:p>
                  <a:endParaRPr lang="en-US" dirty="0"/>
                </a:p>
              </p:txBody>
            </p:sp>
          </p:grpSp>
        </p:grpSp>
        <p:grpSp>
          <p:nvGrpSpPr>
            <p:cNvPr id="18" name="Group 82"/>
            <p:cNvGrpSpPr>
              <a:grpSpLocks/>
            </p:cNvGrpSpPr>
            <p:nvPr/>
          </p:nvGrpSpPr>
          <p:grpSpPr bwMode="auto">
            <a:xfrm>
              <a:off x="468" y="2811"/>
              <a:ext cx="665" cy="139"/>
              <a:chOff x="468" y="2479"/>
              <a:chExt cx="665" cy="139"/>
            </a:xfrm>
          </p:grpSpPr>
          <p:grpSp>
            <p:nvGrpSpPr>
              <p:cNvPr id="37" name="Group 83"/>
              <p:cNvGrpSpPr>
                <a:grpSpLocks/>
              </p:cNvGrpSpPr>
              <p:nvPr/>
            </p:nvGrpSpPr>
            <p:grpSpPr bwMode="auto">
              <a:xfrm flipH="1">
                <a:off x="1063" y="2502"/>
                <a:ext cx="70" cy="97"/>
                <a:chOff x="381" y="2500"/>
                <a:chExt cx="70" cy="97"/>
              </a:xfrm>
            </p:grpSpPr>
            <p:sp>
              <p:nvSpPr>
                <p:cNvPr id="51" name="AutoShape 84"/>
                <p:cNvSpPr>
                  <a:spLocks noChangeArrowheads="1"/>
                </p:cNvSpPr>
                <p:nvPr/>
              </p:nvSpPr>
              <p:spPr bwMode="auto">
                <a:xfrm>
                  <a:off x="395" y="2500"/>
                  <a:ext cx="56" cy="97"/>
                </a:xfrm>
                <a:prstGeom prst="roundRect">
                  <a:avLst>
                    <a:gd name="adj" fmla="val 17856"/>
                  </a:avLst>
                </a:prstGeom>
                <a:solidFill>
                  <a:srgbClr val="24B0E6"/>
                </a:solidFill>
                <a:ln w="12700" algn="ctr">
                  <a:noFill/>
                  <a:round/>
                  <a:headEnd/>
                  <a:tailEnd/>
                </a:ln>
              </p:spPr>
              <p:txBody>
                <a:bodyPr wrap="none" anchor="ctr"/>
                <a:lstStyle/>
                <a:p>
                  <a:pPr algn="ctr" eaLnBrk="0" hangingPunct="0">
                    <a:spcBef>
                      <a:spcPct val="20000"/>
                    </a:spcBef>
                    <a:buClr>
                      <a:schemeClr val="tx1"/>
                    </a:buClr>
                    <a:buFont typeface="Wingdings" pitchFamily="2" charset="2"/>
                    <a:buNone/>
                  </a:pPr>
                  <a:endParaRPr lang="en-US" baseline="-25000" dirty="0">
                    <a:solidFill>
                      <a:srgbClr val="000000"/>
                    </a:solidFill>
                    <a:ea typeface="MS PGothic" pitchFamily="34" charset="-128"/>
                  </a:endParaRPr>
                </a:p>
              </p:txBody>
            </p:sp>
            <p:sp>
              <p:nvSpPr>
                <p:cNvPr id="52" name="Oval 85"/>
                <p:cNvSpPr>
                  <a:spLocks noChangeArrowheads="1"/>
                </p:cNvSpPr>
                <p:nvPr/>
              </p:nvSpPr>
              <p:spPr bwMode="auto">
                <a:xfrm>
                  <a:off x="381" y="2513"/>
                  <a:ext cx="27" cy="27"/>
                </a:xfrm>
                <a:prstGeom prst="ellipse">
                  <a:avLst/>
                </a:prstGeom>
                <a:solidFill>
                  <a:srgbClr val="003F69"/>
                </a:solidFill>
                <a:ln w="12700" algn="ctr">
                  <a:noFill/>
                  <a:round/>
                  <a:headEnd/>
                  <a:tailEnd/>
                </a:ln>
              </p:spPr>
              <p:txBody>
                <a:bodyPr wrap="none" anchor="ctr"/>
                <a:lstStyle/>
                <a:p>
                  <a:pPr algn="ctr" eaLnBrk="0" hangingPunct="0">
                    <a:spcBef>
                      <a:spcPct val="20000"/>
                    </a:spcBef>
                    <a:buClr>
                      <a:schemeClr val="tx1"/>
                    </a:buClr>
                    <a:buFont typeface="Wingdings" pitchFamily="2" charset="2"/>
                    <a:buNone/>
                  </a:pPr>
                  <a:endParaRPr lang="en-US" baseline="-25000" dirty="0">
                    <a:solidFill>
                      <a:srgbClr val="000000"/>
                    </a:solidFill>
                    <a:ea typeface="MS PGothic" pitchFamily="34" charset="-128"/>
                  </a:endParaRPr>
                </a:p>
              </p:txBody>
            </p:sp>
            <p:sp>
              <p:nvSpPr>
                <p:cNvPr id="53" name="Oval 86"/>
                <p:cNvSpPr>
                  <a:spLocks noChangeArrowheads="1"/>
                </p:cNvSpPr>
                <p:nvPr/>
              </p:nvSpPr>
              <p:spPr bwMode="auto">
                <a:xfrm>
                  <a:off x="381" y="2558"/>
                  <a:ext cx="27" cy="27"/>
                </a:xfrm>
                <a:prstGeom prst="ellipse">
                  <a:avLst/>
                </a:prstGeom>
                <a:solidFill>
                  <a:srgbClr val="003F69"/>
                </a:solidFill>
                <a:ln w="12700" algn="ctr">
                  <a:noFill/>
                  <a:round/>
                  <a:headEnd/>
                  <a:tailEnd/>
                </a:ln>
              </p:spPr>
              <p:txBody>
                <a:bodyPr wrap="none" anchor="ctr"/>
                <a:lstStyle/>
                <a:p>
                  <a:pPr algn="ctr" eaLnBrk="0" hangingPunct="0">
                    <a:spcBef>
                      <a:spcPct val="20000"/>
                    </a:spcBef>
                    <a:buClr>
                      <a:schemeClr val="tx1"/>
                    </a:buClr>
                    <a:buFont typeface="Wingdings" pitchFamily="2" charset="2"/>
                    <a:buNone/>
                  </a:pPr>
                  <a:endParaRPr lang="en-US" baseline="-25000" dirty="0">
                    <a:solidFill>
                      <a:srgbClr val="000000"/>
                    </a:solidFill>
                    <a:ea typeface="MS PGothic" pitchFamily="34" charset="-128"/>
                  </a:endParaRPr>
                </a:p>
              </p:txBody>
            </p:sp>
          </p:grpSp>
          <p:sp>
            <p:nvSpPr>
              <p:cNvPr id="38" name="Freeform 87"/>
              <p:cNvSpPr>
                <a:spLocks/>
              </p:cNvSpPr>
              <p:nvPr/>
            </p:nvSpPr>
            <p:spPr bwMode="auto">
              <a:xfrm>
                <a:off x="519" y="2487"/>
                <a:ext cx="566" cy="124"/>
              </a:xfrm>
              <a:custGeom>
                <a:avLst/>
                <a:gdLst>
                  <a:gd name="T0" fmla="*/ 34 w 566"/>
                  <a:gd name="T1" fmla="*/ 124 h 124"/>
                  <a:gd name="T2" fmla="*/ 34 w 566"/>
                  <a:gd name="T3" fmla="*/ 124 h 124"/>
                  <a:gd name="T4" fmla="*/ 27 w 566"/>
                  <a:gd name="T5" fmla="*/ 123 h 124"/>
                  <a:gd name="T6" fmla="*/ 21 w 566"/>
                  <a:gd name="T7" fmla="*/ 121 h 124"/>
                  <a:gd name="T8" fmla="*/ 15 w 566"/>
                  <a:gd name="T9" fmla="*/ 117 h 124"/>
                  <a:gd name="T10" fmla="*/ 9 w 566"/>
                  <a:gd name="T11" fmla="*/ 113 h 124"/>
                  <a:gd name="T12" fmla="*/ 5 w 566"/>
                  <a:gd name="T13" fmla="*/ 108 h 124"/>
                  <a:gd name="T14" fmla="*/ 2 w 566"/>
                  <a:gd name="T15" fmla="*/ 103 h 124"/>
                  <a:gd name="T16" fmla="*/ 0 w 566"/>
                  <a:gd name="T17" fmla="*/ 96 h 124"/>
                  <a:gd name="T18" fmla="*/ 0 w 566"/>
                  <a:gd name="T19" fmla="*/ 89 h 124"/>
                  <a:gd name="T20" fmla="*/ 0 w 566"/>
                  <a:gd name="T21" fmla="*/ 89 h 124"/>
                  <a:gd name="T22" fmla="*/ 0 w 566"/>
                  <a:gd name="T23" fmla="*/ 35 h 124"/>
                  <a:gd name="T24" fmla="*/ 0 w 566"/>
                  <a:gd name="T25" fmla="*/ 35 h 124"/>
                  <a:gd name="T26" fmla="*/ 0 w 566"/>
                  <a:gd name="T27" fmla="*/ 28 h 124"/>
                  <a:gd name="T28" fmla="*/ 2 w 566"/>
                  <a:gd name="T29" fmla="*/ 22 h 124"/>
                  <a:gd name="T30" fmla="*/ 5 w 566"/>
                  <a:gd name="T31" fmla="*/ 16 h 124"/>
                  <a:gd name="T32" fmla="*/ 9 w 566"/>
                  <a:gd name="T33" fmla="*/ 11 h 124"/>
                  <a:gd name="T34" fmla="*/ 15 w 566"/>
                  <a:gd name="T35" fmla="*/ 7 h 124"/>
                  <a:gd name="T36" fmla="*/ 21 w 566"/>
                  <a:gd name="T37" fmla="*/ 4 h 124"/>
                  <a:gd name="T38" fmla="*/ 27 w 566"/>
                  <a:gd name="T39" fmla="*/ 1 h 124"/>
                  <a:gd name="T40" fmla="*/ 34 w 566"/>
                  <a:gd name="T41" fmla="*/ 0 h 124"/>
                  <a:gd name="T42" fmla="*/ 533 w 566"/>
                  <a:gd name="T43" fmla="*/ 0 h 124"/>
                  <a:gd name="T44" fmla="*/ 533 w 566"/>
                  <a:gd name="T45" fmla="*/ 0 h 124"/>
                  <a:gd name="T46" fmla="*/ 539 w 566"/>
                  <a:gd name="T47" fmla="*/ 1 h 124"/>
                  <a:gd name="T48" fmla="*/ 546 w 566"/>
                  <a:gd name="T49" fmla="*/ 4 h 124"/>
                  <a:gd name="T50" fmla="*/ 552 w 566"/>
                  <a:gd name="T51" fmla="*/ 7 h 124"/>
                  <a:gd name="T52" fmla="*/ 557 w 566"/>
                  <a:gd name="T53" fmla="*/ 11 h 124"/>
                  <a:gd name="T54" fmla="*/ 561 w 566"/>
                  <a:gd name="T55" fmla="*/ 16 h 124"/>
                  <a:gd name="T56" fmla="*/ 564 w 566"/>
                  <a:gd name="T57" fmla="*/ 22 h 124"/>
                  <a:gd name="T58" fmla="*/ 566 w 566"/>
                  <a:gd name="T59" fmla="*/ 28 h 124"/>
                  <a:gd name="T60" fmla="*/ 566 w 566"/>
                  <a:gd name="T61" fmla="*/ 35 h 124"/>
                  <a:gd name="T62" fmla="*/ 566 w 566"/>
                  <a:gd name="T63" fmla="*/ 35 h 124"/>
                  <a:gd name="T64" fmla="*/ 566 w 566"/>
                  <a:gd name="T65" fmla="*/ 89 h 124"/>
                  <a:gd name="T66" fmla="*/ 566 w 566"/>
                  <a:gd name="T67" fmla="*/ 89 h 124"/>
                  <a:gd name="T68" fmla="*/ 566 w 566"/>
                  <a:gd name="T69" fmla="*/ 96 h 124"/>
                  <a:gd name="T70" fmla="*/ 564 w 566"/>
                  <a:gd name="T71" fmla="*/ 103 h 124"/>
                  <a:gd name="T72" fmla="*/ 561 w 566"/>
                  <a:gd name="T73" fmla="*/ 108 h 124"/>
                  <a:gd name="T74" fmla="*/ 557 w 566"/>
                  <a:gd name="T75" fmla="*/ 113 h 124"/>
                  <a:gd name="T76" fmla="*/ 552 w 566"/>
                  <a:gd name="T77" fmla="*/ 117 h 124"/>
                  <a:gd name="T78" fmla="*/ 546 w 566"/>
                  <a:gd name="T79" fmla="*/ 121 h 124"/>
                  <a:gd name="T80" fmla="*/ 539 w 566"/>
                  <a:gd name="T81" fmla="*/ 123 h 124"/>
                  <a:gd name="T82" fmla="*/ 533 w 566"/>
                  <a:gd name="T83" fmla="*/ 124 h 124"/>
                  <a:gd name="T84" fmla="*/ 34 w 566"/>
                  <a:gd name="T85" fmla="*/ 124 h 124"/>
                  <a:gd name="T86" fmla="*/ 34 w 566"/>
                  <a:gd name="T87" fmla="*/ 124 h 12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66"/>
                  <a:gd name="T133" fmla="*/ 0 h 124"/>
                  <a:gd name="T134" fmla="*/ 566 w 566"/>
                  <a:gd name="T135" fmla="*/ 124 h 12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66" h="124">
                    <a:moveTo>
                      <a:pt x="34" y="124"/>
                    </a:moveTo>
                    <a:lnTo>
                      <a:pt x="34" y="124"/>
                    </a:lnTo>
                    <a:lnTo>
                      <a:pt x="27" y="123"/>
                    </a:lnTo>
                    <a:lnTo>
                      <a:pt x="21" y="121"/>
                    </a:lnTo>
                    <a:lnTo>
                      <a:pt x="15" y="117"/>
                    </a:lnTo>
                    <a:lnTo>
                      <a:pt x="9" y="113"/>
                    </a:lnTo>
                    <a:lnTo>
                      <a:pt x="5" y="108"/>
                    </a:lnTo>
                    <a:lnTo>
                      <a:pt x="2" y="103"/>
                    </a:lnTo>
                    <a:lnTo>
                      <a:pt x="0" y="96"/>
                    </a:lnTo>
                    <a:lnTo>
                      <a:pt x="0" y="89"/>
                    </a:lnTo>
                    <a:lnTo>
                      <a:pt x="0" y="35"/>
                    </a:lnTo>
                    <a:lnTo>
                      <a:pt x="0" y="28"/>
                    </a:lnTo>
                    <a:lnTo>
                      <a:pt x="2" y="22"/>
                    </a:lnTo>
                    <a:lnTo>
                      <a:pt x="5" y="16"/>
                    </a:lnTo>
                    <a:lnTo>
                      <a:pt x="9" y="11"/>
                    </a:lnTo>
                    <a:lnTo>
                      <a:pt x="15" y="7"/>
                    </a:lnTo>
                    <a:lnTo>
                      <a:pt x="21" y="4"/>
                    </a:lnTo>
                    <a:lnTo>
                      <a:pt x="27" y="1"/>
                    </a:lnTo>
                    <a:lnTo>
                      <a:pt x="34" y="0"/>
                    </a:lnTo>
                    <a:lnTo>
                      <a:pt x="533" y="0"/>
                    </a:lnTo>
                    <a:lnTo>
                      <a:pt x="539" y="1"/>
                    </a:lnTo>
                    <a:lnTo>
                      <a:pt x="546" y="4"/>
                    </a:lnTo>
                    <a:lnTo>
                      <a:pt x="552" y="7"/>
                    </a:lnTo>
                    <a:lnTo>
                      <a:pt x="557" y="11"/>
                    </a:lnTo>
                    <a:lnTo>
                      <a:pt x="561" y="16"/>
                    </a:lnTo>
                    <a:lnTo>
                      <a:pt x="564" y="22"/>
                    </a:lnTo>
                    <a:lnTo>
                      <a:pt x="566" y="28"/>
                    </a:lnTo>
                    <a:lnTo>
                      <a:pt x="566" y="35"/>
                    </a:lnTo>
                    <a:lnTo>
                      <a:pt x="566" y="89"/>
                    </a:lnTo>
                    <a:lnTo>
                      <a:pt x="566" y="96"/>
                    </a:lnTo>
                    <a:lnTo>
                      <a:pt x="564" y="103"/>
                    </a:lnTo>
                    <a:lnTo>
                      <a:pt x="561" y="108"/>
                    </a:lnTo>
                    <a:lnTo>
                      <a:pt x="557" y="113"/>
                    </a:lnTo>
                    <a:lnTo>
                      <a:pt x="552" y="117"/>
                    </a:lnTo>
                    <a:lnTo>
                      <a:pt x="546" y="121"/>
                    </a:lnTo>
                    <a:lnTo>
                      <a:pt x="539" y="123"/>
                    </a:lnTo>
                    <a:lnTo>
                      <a:pt x="533" y="124"/>
                    </a:lnTo>
                    <a:lnTo>
                      <a:pt x="34" y="124"/>
                    </a:lnTo>
                    <a:close/>
                  </a:path>
                </a:pathLst>
              </a:custGeom>
              <a:solidFill>
                <a:srgbClr val="0A4068"/>
              </a:solidFill>
              <a:ln w="9525">
                <a:noFill/>
                <a:round/>
                <a:headEnd/>
                <a:tailEnd/>
              </a:ln>
            </p:spPr>
            <p:txBody>
              <a:bodyPr/>
              <a:lstStyle/>
              <a:p>
                <a:endParaRPr lang="en-US" dirty="0"/>
              </a:p>
            </p:txBody>
          </p:sp>
          <p:sp>
            <p:nvSpPr>
              <p:cNvPr id="39" name="AutoShape 88"/>
              <p:cNvSpPr>
                <a:spLocks noChangeArrowheads="1"/>
              </p:cNvSpPr>
              <p:nvPr/>
            </p:nvSpPr>
            <p:spPr bwMode="auto">
              <a:xfrm>
                <a:off x="508" y="2479"/>
                <a:ext cx="588" cy="139"/>
              </a:xfrm>
              <a:prstGeom prst="roundRect">
                <a:avLst>
                  <a:gd name="adj" fmla="val 16667"/>
                </a:avLst>
              </a:prstGeom>
              <a:solidFill>
                <a:srgbClr val="24B0E6"/>
              </a:solidFill>
              <a:ln w="9525">
                <a:noFill/>
                <a:round/>
                <a:headEnd/>
                <a:tailEnd/>
              </a:ln>
            </p:spPr>
            <p:txBody>
              <a:bodyPr/>
              <a:lstStyle/>
              <a:p>
                <a:pPr algn="ctr" eaLnBrk="0" hangingPunct="0">
                  <a:spcBef>
                    <a:spcPct val="20000"/>
                  </a:spcBef>
                  <a:buClr>
                    <a:schemeClr val="tx1"/>
                  </a:buClr>
                  <a:buFont typeface="Wingdings" pitchFamily="2" charset="2"/>
                  <a:buNone/>
                </a:pPr>
                <a:endParaRPr lang="en-US" baseline="-25000" dirty="0">
                  <a:solidFill>
                    <a:srgbClr val="000000"/>
                  </a:solidFill>
                  <a:ea typeface="MS PGothic" pitchFamily="34" charset="-128"/>
                </a:endParaRPr>
              </a:p>
            </p:txBody>
          </p:sp>
          <p:grpSp>
            <p:nvGrpSpPr>
              <p:cNvPr id="40" name="Group 89"/>
              <p:cNvGrpSpPr>
                <a:grpSpLocks/>
              </p:cNvGrpSpPr>
              <p:nvPr/>
            </p:nvGrpSpPr>
            <p:grpSpPr bwMode="auto">
              <a:xfrm>
                <a:off x="468" y="2502"/>
                <a:ext cx="70" cy="97"/>
                <a:chOff x="381" y="2500"/>
                <a:chExt cx="70" cy="97"/>
              </a:xfrm>
            </p:grpSpPr>
            <p:sp>
              <p:nvSpPr>
                <p:cNvPr id="48" name="AutoShape 90"/>
                <p:cNvSpPr>
                  <a:spLocks noChangeArrowheads="1"/>
                </p:cNvSpPr>
                <p:nvPr/>
              </p:nvSpPr>
              <p:spPr bwMode="auto">
                <a:xfrm>
                  <a:off x="395" y="2500"/>
                  <a:ext cx="56" cy="97"/>
                </a:xfrm>
                <a:prstGeom prst="roundRect">
                  <a:avLst>
                    <a:gd name="adj" fmla="val 17856"/>
                  </a:avLst>
                </a:prstGeom>
                <a:solidFill>
                  <a:srgbClr val="24B0E6"/>
                </a:solidFill>
                <a:ln w="12700" algn="ctr">
                  <a:noFill/>
                  <a:round/>
                  <a:headEnd/>
                  <a:tailEnd/>
                </a:ln>
              </p:spPr>
              <p:txBody>
                <a:bodyPr wrap="none" anchor="ctr"/>
                <a:lstStyle/>
                <a:p>
                  <a:pPr algn="ctr" eaLnBrk="0" hangingPunct="0">
                    <a:spcBef>
                      <a:spcPct val="20000"/>
                    </a:spcBef>
                    <a:buClr>
                      <a:schemeClr val="tx1"/>
                    </a:buClr>
                    <a:buFont typeface="Wingdings" pitchFamily="2" charset="2"/>
                    <a:buNone/>
                  </a:pPr>
                  <a:endParaRPr lang="en-US" baseline="-25000" dirty="0">
                    <a:solidFill>
                      <a:srgbClr val="000000"/>
                    </a:solidFill>
                    <a:ea typeface="MS PGothic" pitchFamily="34" charset="-128"/>
                  </a:endParaRPr>
                </a:p>
              </p:txBody>
            </p:sp>
            <p:sp>
              <p:nvSpPr>
                <p:cNvPr id="49" name="Oval 91"/>
                <p:cNvSpPr>
                  <a:spLocks noChangeArrowheads="1"/>
                </p:cNvSpPr>
                <p:nvPr/>
              </p:nvSpPr>
              <p:spPr bwMode="auto">
                <a:xfrm>
                  <a:off x="381" y="2513"/>
                  <a:ext cx="27" cy="27"/>
                </a:xfrm>
                <a:prstGeom prst="ellipse">
                  <a:avLst/>
                </a:prstGeom>
                <a:solidFill>
                  <a:srgbClr val="003F69"/>
                </a:solidFill>
                <a:ln w="12700" algn="ctr">
                  <a:noFill/>
                  <a:round/>
                  <a:headEnd/>
                  <a:tailEnd/>
                </a:ln>
              </p:spPr>
              <p:txBody>
                <a:bodyPr wrap="none" anchor="ctr"/>
                <a:lstStyle/>
                <a:p>
                  <a:pPr algn="ctr" eaLnBrk="0" hangingPunct="0">
                    <a:spcBef>
                      <a:spcPct val="20000"/>
                    </a:spcBef>
                    <a:buClr>
                      <a:schemeClr val="tx1"/>
                    </a:buClr>
                    <a:buFont typeface="Wingdings" pitchFamily="2" charset="2"/>
                    <a:buNone/>
                  </a:pPr>
                  <a:endParaRPr lang="en-US" baseline="-25000" dirty="0">
                    <a:solidFill>
                      <a:srgbClr val="000000"/>
                    </a:solidFill>
                    <a:ea typeface="MS PGothic" pitchFamily="34" charset="-128"/>
                  </a:endParaRPr>
                </a:p>
              </p:txBody>
            </p:sp>
            <p:sp>
              <p:nvSpPr>
                <p:cNvPr id="50" name="Oval 92"/>
                <p:cNvSpPr>
                  <a:spLocks noChangeArrowheads="1"/>
                </p:cNvSpPr>
                <p:nvPr/>
              </p:nvSpPr>
              <p:spPr bwMode="auto">
                <a:xfrm>
                  <a:off x="381" y="2558"/>
                  <a:ext cx="27" cy="27"/>
                </a:xfrm>
                <a:prstGeom prst="ellipse">
                  <a:avLst/>
                </a:prstGeom>
                <a:solidFill>
                  <a:srgbClr val="003F69"/>
                </a:solidFill>
                <a:ln w="12700" algn="ctr">
                  <a:noFill/>
                  <a:round/>
                  <a:headEnd/>
                  <a:tailEnd/>
                </a:ln>
              </p:spPr>
              <p:txBody>
                <a:bodyPr wrap="none" anchor="ctr"/>
                <a:lstStyle/>
                <a:p>
                  <a:pPr algn="ctr" eaLnBrk="0" hangingPunct="0">
                    <a:spcBef>
                      <a:spcPct val="20000"/>
                    </a:spcBef>
                    <a:buClr>
                      <a:schemeClr val="tx1"/>
                    </a:buClr>
                    <a:buFont typeface="Wingdings" pitchFamily="2" charset="2"/>
                    <a:buNone/>
                  </a:pPr>
                  <a:endParaRPr lang="en-US" baseline="-25000" dirty="0">
                    <a:solidFill>
                      <a:srgbClr val="000000"/>
                    </a:solidFill>
                    <a:ea typeface="MS PGothic" pitchFamily="34" charset="-128"/>
                  </a:endParaRPr>
                </a:p>
              </p:txBody>
            </p:sp>
          </p:grpSp>
          <p:sp>
            <p:nvSpPr>
              <p:cNvPr id="41" name="Freeform 93"/>
              <p:cNvSpPr>
                <a:spLocks/>
              </p:cNvSpPr>
              <p:nvPr/>
            </p:nvSpPr>
            <p:spPr bwMode="auto">
              <a:xfrm>
                <a:off x="558" y="2509"/>
                <a:ext cx="117" cy="16"/>
              </a:xfrm>
              <a:custGeom>
                <a:avLst/>
                <a:gdLst>
                  <a:gd name="T0" fmla="*/ 113 w 117"/>
                  <a:gd name="T1" fmla="*/ 16 h 16"/>
                  <a:gd name="T2" fmla="*/ 4 w 117"/>
                  <a:gd name="T3" fmla="*/ 16 h 16"/>
                  <a:gd name="T4" fmla="*/ 4 w 117"/>
                  <a:gd name="T5" fmla="*/ 16 h 16"/>
                  <a:gd name="T6" fmla="*/ 3 w 117"/>
                  <a:gd name="T7" fmla="*/ 16 h 16"/>
                  <a:gd name="T8" fmla="*/ 1 w 117"/>
                  <a:gd name="T9" fmla="*/ 15 h 16"/>
                  <a:gd name="T10" fmla="*/ 1 w 117"/>
                  <a:gd name="T11" fmla="*/ 14 h 16"/>
                  <a:gd name="T12" fmla="*/ 0 w 117"/>
                  <a:gd name="T13" fmla="*/ 12 h 16"/>
                  <a:gd name="T14" fmla="*/ 0 w 117"/>
                  <a:gd name="T15" fmla="*/ 12 h 16"/>
                  <a:gd name="T16" fmla="*/ 0 w 117"/>
                  <a:gd name="T17" fmla="*/ 4 h 16"/>
                  <a:gd name="T18" fmla="*/ 0 w 117"/>
                  <a:gd name="T19" fmla="*/ 4 h 16"/>
                  <a:gd name="T20" fmla="*/ 1 w 117"/>
                  <a:gd name="T21" fmla="*/ 3 h 16"/>
                  <a:gd name="T22" fmla="*/ 1 w 117"/>
                  <a:gd name="T23" fmla="*/ 1 h 16"/>
                  <a:gd name="T24" fmla="*/ 3 w 117"/>
                  <a:gd name="T25" fmla="*/ 1 h 16"/>
                  <a:gd name="T26" fmla="*/ 4 w 117"/>
                  <a:gd name="T27" fmla="*/ 0 h 16"/>
                  <a:gd name="T28" fmla="*/ 113 w 117"/>
                  <a:gd name="T29" fmla="*/ 0 h 16"/>
                  <a:gd name="T30" fmla="*/ 113 w 117"/>
                  <a:gd name="T31" fmla="*/ 0 h 16"/>
                  <a:gd name="T32" fmla="*/ 114 w 117"/>
                  <a:gd name="T33" fmla="*/ 1 h 16"/>
                  <a:gd name="T34" fmla="*/ 116 w 117"/>
                  <a:gd name="T35" fmla="*/ 1 h 16"/>
                  <a:gd name="T36" fmla="*/ 116 w 117"/>
                  <a:gd name="T37" fmla="*/ 3 h 16"/>
                  <a:gd name="T38" fmla="*/ 117 w 117"/>
                  <a:gd name="T39" fmla="*/ 4 h 16"/>
                  <a:gd name="T40" fmla="*/ 117 w 117"/>
                  <a:gd name="T41" fmla="*/ 4 h 16"/>
                  <a:gd name="T42" fmla="*/ 117 w 117"/>
                  <a:gd name="T43" fmla="*/ 12 h 16"/>
                  <a:gd name="T44" fmla="*/ 117 w 117"/>
                  <a:gd name="T45" fmla="*/ 12 h 16"/>
                  <a:gd name="T46" fmla="*/ 116 w 117"/>
                  <a:gd name="T47" fmla="*/ 14 h 16"/>
                  <a:gd name="T48" fmla="*/ 116 w 117"/>
                  <a:gd name="T49" fmla="*/ 15 h 16"/>
                  <a:gd name="T50" fmla="*/ 114 w 117"/>
                  <a:gd name="T51" fmla="*/ 16 h 16"/>
                  <a:gd name="T52" fmla="*/ 113 w 117"/>
                  <a:gd name="T53" fmla="*/ 16 h 16"/>
                  <a:gd name="T54" fmla="*/ 113 w 117"/>
                  <a:gd name="T55" fmla="*/ 16 h 1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7"/>
                  <a:gd name="T85" fmla="*/ 0 h 16"/>
                  <a:gd name="T86" fmla="*/ 117 w 117"/>
                  <a:gd name="T87" fmla="*/ 16 h 1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7" h="16">
                    <a:moveTo>
                      <a:pt x="113" y="16"/>
                    </a:moveTo>
                    <a:lnTo>
                      <a:pt x="4" y="16"/>
                    </a:lnTo>
                    <a:lnTo>
                      <a:pt x="3" y="16"/>
                    </a:lnTo>
                    <a:lnTo>
                      <a:pt x="1" y="15"/>
                    </a:lnTo>
                    <a:lnTo>
                      <a:pt x="1" y="14"/>
                    </a:lnTo>
                    <a:lnTo>
                      <a:pt x="0" y="12"/>
                    </a:lnTo>
                    <a:lnTo>
                      <a:pt x="0" y="4"/>
                    </a:lnTo>
                    <a:lnTo>
                      <a:pt x="1" y="3"/>
                    </a:lnTo>
                    <a:lnTo>
                      <a:pt x="1" y="1"/>
                    </a:lnTo>
                    <a:lnTo>
                      <a:pt x="3" y="1"/>
                    </a:lnTo>
                    <a:lnTo>
                      <a:pt x="4" y="0"/>
                    </a:lnTo>
                    <a:lnTo>
                      <a:pt x="113" y="0"/>
                    </a:lnTo>
                    <a:lnTo>
                      <a:pt x="114" y="1"/>
                    </a:lnTo>
                    <a:lnTo>
                      <a:pt x="116" y="1"/>
                    </a:lnTo>
                    <a:lnTo>
                      <a:pt x="116" y="3"/>
                    </a:lnTo>
                    <a:lnTo>
                      <a:pt x="117" y="4"/>
                    </a:lnTo>
                    <a:lnTo>
                      <a:pt x="117" y="12"/>
                    </a:lnTo>
                    <a:lnTo>
                      <a:pt x="116" y="14"/>
                    </a:lnTo>
                    <a:lnTo>
                      <a:pt x="116" y="15"/>
                    </a:lnTo>
                    <a:lnTo>
                      <a:pt x="114" y="16"/>
                    </a:lnTo>
                    <a:lnTo>
                      <a:pt x="113" y="16"/>
                    </a:lnTo>
                    <a:close/>
                  </a:path>
                </a:pathLst>
              </a:custGeom>
              <a:solidFill>
                <a:srgbClr val="FFFFFF"/>
              </a:solidFill>
              <a:ln w="9525">
                <a:noFill/>
                <a:round/>
                <a:headEnd/>
                <a:tailEnd/>
              </a:ln>
            </p:spPr>
            <p:txBody>
              <a:bodyPr/>
              <a:lstStyle/>
              <a:p>
                <a:endParaRPr lang="en-US" dirty="0"/>
              </a:p>
            </p:txBody>
          </p:sp>
          <p:sp>
            <p:nvSpPr>
              <p:cNvPr id="42" name="Freeform 94"/>
              <p:cNvSpPr>
                <a:spLocks/>
              </p:cNvSpPr>
              <p:nvPr/>
            </p:nvSpPr>
            <p:spPr bwMode="auto">
              <a:xfrm>
                <a:off x="558" y="2536"/>
                <a:ext cx="117" cy="17"/>
              </a:xfrm>
              <a:custGeom>
                <a:avLst/>
                <a:gdLst>
                  <a:gd name="T0" fmla="*/ 113 w 117"/>
                  <a:gd name="T1" fmla="*/ 17 h 17"/>
                  <a:gd name="T2" fmla="*/ 4 w 117"/>
                  <a:gd name="T3" fmla="*/ 17 h 17"/>
                  <a:gd name="T4" fmla="*/ 4 w 117"/>
                  <a:gd name="T5" fmla="*/ 17 h 17"/>
                  <a:gd name="T6" fmla="*/ 3 w 117"/>
                  <a:gd name="T7" fmla="*/ 17 h 17"/>
                  <a:gd name="T8" fmla="*/ 1 w 117"/>
                  <a:gd name="T9" fmla="*/ 16 h 17"/>
                  <a:gd name="T10" fmla="*/ 1 w 117"/>
                  <a:gd name="T11" fmla="*/ 14 h 17"/>
                  <a:gd name="T12" fmla="*/ 0 w 117"/>
                  <a:gd name="T13" fmla="*/ 13 h 17"/>
                  <a:gd name="T14" fmla="*/ 0 w 117"/>
                  <a:gd name="T15" fmla="*/ 13 h 17"/>
                  <a:gd name="T16" fmla="*/ 0 w 117"/>
                  <a:gd name="T17" fmla="*/ 4 h 17"/>
                  <a:gd name="T18" fmla="*/ 0 w 117"/>
                  <a:gd name="T19" fmla="*/ 4 h 17"/>
                  <a:gd name="T20" fmla="*/ 1 w 117"/>
                  <a:gd name="T21" fmla="*/ 3 h 17"/>
                  <a:gd name="T22" fmla="*/ 1 w 117"/>
                  <a:gd name="T23" fmla="*/ 1 h 17"/>
                  <a:gd name="T24" fmla="*/ 3 w 117"/>
                  <a:gd name="T25" fmla="*/ 0 h 17"/>
                  <a:gd name="T26" fmla="*/ 4 w 117"/>
                  <a:gd name="T27" fmla="*/ 0 h 17"/>
                  <a:gd name="T28" fmla="*/ 113 w 117"/>
                  <a:gd name="T29" fmla="*/ 0 h 17"/>
                  <a:gd name="T30" fmla="*/ 113 w 117"/>
                  <a:gd name="T31" fmla="*/ 0 h 17"/>
                  <a:gd name="T32" fmla="*/ 114 w 117"/>
                  <a:gd name="T33" fmla="*/ 0 h 17"/>
                  <a:gd name="T34" fmla="*/ 116 w 117"/>
                  <a:gd name="T35" fmla="*/ 1 h 17"/>
                  <a:gd name="T36" fmla="*/ 116 w 117"/>
                  <a:gd name="T37" fmla="*/ 3 h 17"/>
                  <a:gd name="T38" fmla="*/ 117 w 117"/>
                  <a:gd name="T39" fmla="*/ 4 h 17"/>
                  <a:gd name="T40" fmla="*/ 117 w 117"/>
                  <a:gd name="T41" fmla="*/ 4 h 17"/>
                  <a:gd name="T42" fmla="*/ 117 w 117"/>
                  <a:gd name="T43" fmla="*/ 13 h 17"/>
                  <a:gd name="T44" fmla="*/ 117 w 117"/>
                  <a:gd name="T45" fmla="*/ 13 h 17"/>
                  <a:gd name="T46" fmla="*/ 116 w 117"/>
                  <a:gd name="T47" fmla="*/ 14 h 17"/>
                  <a:gd name="T48" fmla="*/ 116 w 117"/>
                  <a:gd name="T49" fmla="*/ 16 h 17"/>
                  <a:gd name="T50" fmla="*/ 114 w 117"/>
                  <a:gd name="T51" fmla="*/ 17 h 17"/>
                  <a:gd name="T52" fmla="*/ 113 w 117"/>
                  <a:gd name="T53" fmla="*/ 17 h 17"/>
                  <a:gd name="T54" fmla="*/ 113 w 117"/>
                  <a:gd name="T55" fmla="*/ 17 h 1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7"/>
                  <a:gd name="T85" fmla="*/ 0 h 17"/>
                  <a:gd name="T86" fmla="*/ 117 w 117"/>
                  <a:gd name="T87" fmla="*/ 17 h 1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7" h="17">
                    <a:moveTo>
                      <a:pt x="113" y="17"/>
                    </a:moveTo>
                    <a:lnTo>
                      <a:pt x="4" y="17"/>
                    </a:lnTo>
                    <a:lnTo>
                      <a:pt x="3" y="17"/>
                    </a:lnTo>
                    <a:lnTo>
                      <a:pt x="1" y="16"/>
                    </a:lnTo>
                    <a:lnTo>
                      <a:pt x="1" y="14"/>
                    </a:lnTo>
                    <a:lnTo>
                      <a:pt x="0" y="13"/>
                    </a:lnTo>
                    <a:lnTo>
                      <a:pt x="0" y="4"/>
                    </a:lnTo>
                    <a:lnTo>
                      <a:pt x="1" y="3"/>
                    </a:lnTo>
                    <a:lnTo>
                      <a:pt x="1" y="1"/>
                    </a:lnTo>
                    <a:lnTo>
                      <a:pt x="3" y="0"/>
                    </a:lnTo>
                    <a:lnTo>
                      <a:pt x="4" y="0"/>
                    </a:lnTo>
                    <a:lnTo>
                      <a:pt x="113" y="0"/>
                    </a:lnTo>
                    <a:lnTo>
                      <a:pt x="114" y="0"/>
                    </a:lnTo>
                    <a:lnTo>
                      <a:pt x="116" y="1"/>
                    </a:lnTo>
                    <a:lnTo>
                      <a:pt x="116" y="3"/>
                    </a:lnTo>
                    <a:lnTo>
                      <a:pt x="117" y="4"/>
                    </a:lnTo>
                    <a:lnTo>
                      <a:pt x="117" y="13"/>
                    </a:lnTo>
                    <a:lnTo>
                      <a:pt x="116" y="14"/>
                    </a:lnTo>
                    <a:lnTo>
                      <a:pt x="116" y="16"/>
                    </a:lnTo>
                    <a:lnTo>
                      <a:pt x="114" y="17"/>
                    </a:lnTo>
                    <a:lnTo>
                      <a:pt x="113" y="17"/>
                    </a:lnTo>
                    <a:close/>
                  </a:path>
                </a:pathLst>
              </a:custGeom>
              <a:solidFill>
                <a:srgbClr val="FFFFFF"/>
              </a:solidFill>
              <a:ln w="9525">
                <a:noFill/>
                <a:round/>
                <a:headEnd/>
                <a:tailEnd/>
              </a:ln>
            </p:spPr>
            <p:txBody>
              <a:bodyPr/>
              <a:lstStyle/>
              <a:p>
                <a:endParaRPr lang="en-US" dirty="0"/>
              </a:p>
            </p:txBody>
          </p:sp>
          <p:grpSp>
            <p:nvGrpSpPr>
              <p:cNvPr id="43" name="Group 95"/>
              <p:cNvGrpSpPr>
                <a:grpSpLocks/>
              </p:cNvGrpSpPr>
              <p:nvPr/>
            </p:nvGrpSpPr>
            <p:grpSpPr bwMode="auto">
              <a:xfrm>
                <a:off x="519" y="2487"/>
                <a:ext cx="566" cy="124"/>
                <a:chOff x="519" y="2487"/>
                <a:chExt cx="566" cy="124"/>
              </a:xfrm>
            </p:grpSpPr>
            <p:sp>
              <p:nvSpPr>
                <p:cNvPr id="44" name="Freeform 96"/>
                <p:cNvSpPr>
                  <a:spLocks/>
                </p:cNvSpPr>
                <p:nvPr/>
              </p:nvSpPr>
              <p:spPr bwMode="auto">
                <a:xfrm>
                  <a:off x="519" y="2487"/>
                  <a:ext cx="566" cy="124"/>
                </a:xfrm>
                <a:custGeom>
                  <a:avLst/>
                  <a:gdLst>
                    <a:gd name="T0" fmla="*/ 34 w 566"/>
                    <a:gd name="T1" fmla="*/ 124 h 124"/>
                    <a:gd name="T2" fmla="*/ 34 w 566"/>
                    <a:gd name="T3" fmla="*/ 124 h 124"/>
                    <a:gd name="T4" fmla="*/ 27 w 566"/>
                    <a:gd name="T5" fmla="*/ 123 h 124"/>
                    <a:gd name="T6" fmla="*/ 21 w 566"/>
                    <a:gd name="T7" fmla="*/ 121 h 124"/>
                    <a:gd name="T8" fmla="*/ 15 w 566"/>
                    <a:gd name="T9" fmla="*/ 117 h 124"/>
                    <a:gd name="T10" fmla="*/ 9 w 566"/>
                    <a:gd name="T11" fmla="*/ 113 h 124"/>
                    <a:gd name="T12" fmla="*/ 5 w 566"/>
                    <a:gd name="T13" fmla="*/ 108 h 124"/>
                    <a:gd name="T14" fmla="*/ 2 w 566"/>
                    <a:gd name="T15" fmla="*/ 103 h 124"/>
                    <a:gd name="T16" fmla="*/ 0 w 566"/>
                    <a:gd name="T17" fmla="*/ 96 h 124"/>
                    <a:gd name="T18" fmla="*/ 0 w 566"/>
                    <a:gd name="T19" fmla="*/ 89 h 124"/>
                    <a:gd name="T20" fmla="*/ 0 w 566"/>
                    <a:gd name="T21" fmla="*/ 89 h 124"/>
                    <a:gd name="T22" fmla="*/ 0 w 566"/>
                    <a:gd name="T23" fmla="*/ 35 h 124"/>
                    <a:gd name="T24" fmla="*/ 0 w 566"/>
                    <a:gd name="T25" fmla="*/ 35 h 124"/>
                    <a:gd name="T26" fmla="*/ 0 w 566"/>
                    <a:gd name="T27" fmla="*/ 28 h 124"/>
                    <a:gd name="T28" fmla="*/ 2 w 566"/>
                    <a:gd name="T29" fmla="*/ 22 h 124"/>
                    <a:gd name="T30" fmla="*/ 5 w 566"/>
                    <a:gd name="T31" fmla="*/ 16 h 124"/>
                    <a:gd name="T32" fmla="*/ 9 w 566"/>
                    <a:gd name="T33" fmla="*/ 11 h 124"/>
                    <a:gd name="T34" fmla="*/ 15 w 566"/>
                    <a:gd name="T35" fmla="*/ 7 h 124"/>
                    <a:gd name="T36" fmla="*/ 21 w 566"/>
                    <a:gd name="T37" fmla="*/ 4 h 124"/>
                    <a:gd name="T38" fmla="*/ 27 w 566"/>
                    <a:gd name="T39" fmla="*/ 1 h 124"/>
                    <a:gd name="T40" fmla="*/ 34 w 566"/>
                    <a:gd name="T41" fmla="*/ 0 h 124"/>
                    <a:gd name="T42" fmla="*/ 533 w 566"/>
                    <a:gd name="T43" fmla="*/ 0 h 124"/>
                    <a:gd name="T44" fmla="*/ 533 w 566"/>
                    <a:gd name="T45" fmla="*/ 0 h 124"/>
                    <a:gd name="T46" fmla="*/ 539 w 566"/>
                    <a:gd name="T47" fmla="*/ 1 h 124"/>
                    <a:gd name="T48" fmla="*/ 546 w 566"/>
                    <a:gd name="T49" fmla="*/ 4 h 124"/>
                    <a:gd name="T50" fmla="*/ 552 w 566"/>
                    <a:gd name="T51" fmla="*/ 7 h 124"/>
                    <a:gd name="T52" fmla="*/ 557 w 566"/>
                    <a:gd name="T53" fmla="*/ 11 h 124"/>
                    <a:gd name="T54" fmla="*/ 561 w 566"/>
                    <a:gd name="T55" fmla="*/ 16 h 124"/>
                    <a:gd name="T56" fmla="*/ 564 w 566"/>
                    <a:gd name="T57" fmla="*/ 22 h 124"/>
                    <a:gd name="T58" fmla="*/ 566 w 566"/>
                    <a:gd name="T59" fmla="*/ 28 h 124"/>
                    <a:gd name="T60" fmla="*/ 566 w 566"/>
                    <a:gd name="T61" fmla="*/ 35 h 124"/>
                    <a:gd name="T62" fmla="*/ 566 w 566"/>
                    <a:gd name="T63" fmla="*/ 35 h 124"/>
                    <a:gd name="T64" fmla="*/ 566 w 566"/>
                    <a:gd name="T65" fmla="*/ 89 h 124"/>
                    <a:gd name="T66" fmla="*/ 566 w 566"/>
                    <a:gd name="T67" fmla="*/ 89 h 124"/>
                    <a:gd name="T68" fmla="*/ 566 w 566"/>
                    <a:gd name="T69" fmla="*/ 96 h 124"/>
                    <a:gd name="T70" fmla="*/ 564 w 566"/>
                    <a:gd name="T71" fmla="*/ 103 h 124"/>
                    <a:gd name="T72" fmla="*/ 561 w 566"/>
                    <a:gd name="T73" fmla="*/ 108 h 124"/>
                    <a:gd name="T74" fmla="*/ 557 w 566"/>
                    <a:gd name="T75" fmla="*/ 113 h 124"/>
                    <a:gd name="T76" fmla="*/ 552 w 566"/>
                    <a:gd name="T77" fmla="*/ 117 h 124"/>
                    <a:gd name="T78" fmla="*/ 546 w 566"/>
                    <a:gd name="T79" fmla="*/ 121 h 124"/>
                    <a:gd name="T80" fmla="*/ 539 w 566"/>
                    <a:gd name="T81" fmla="*/ 123 h 124"/>
                    <a:gd name="T82" fmla="*/ 533 w 566"/>
                    <a:gd name="T83" fmla="*/ 124 h 124"/>
                    <a:gd name="T84" fmla="*/ 34 w 566"/>
                    <a:gd name="T85" fmla="*/ 124 h 124"/>
                    <a:gd name="T86" fmla="*/ 34 w 566"/>
                    <a:gd name="T87" fmla="*/ 124 h 12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66"/>
                    <a:gd name="T133" fmla="*/ 0 h 124"/>
                    <a:gd name="T134" fmla="*/ 566 w 566"/>
                    <a:gd name="T135" fmla="*/ 124 h 12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66" h="124">
                      <a:moveTo>
                        <a:pt x="34" y="124"/>
                      </a:moveTo>
                      <a:lnTo>
                        <a:pt x="34" y="124"/>
                      </a:lnTo>
                      <a:lnTo>
                        <a:pt x="27" y="123"/>
                      </a:lnTo>
                      <a:lnTo>
                        <a:pt x="21" y="121"/>
                      </a:lnTo>
                      <a:lnTo>
                        <a:pt x="15" y="117"/>
                      </a:lnTo>
                      <a:lnTo>
                        <a:pt x="9" y="113"/>
                      </a:lnTo>
                      <a:lnTo>
                        <a:pt x="5" y="108"/>
                      </a:lnTo>
                      <a:lnTo>
                        <a:pt x="2" y="103"/>
                      </a:lnTo>
                      <a:lnTo>
                        <a:pt x="0" y="96"/>
                      </a:lnTo>
                      <a:lnTo>
                        <a:pt x="0" y="89"/>
                      </a:lnTo>
                      <a:lnTo>
                        <a:pt x="0" y="35"/>
                      </a:lnTo>
                      <a:lnTo>
                        <a:pt x="0" y="28"/>
                      </a:lnTo>
                      <a:lnTo>
                        <a:pt x="2" y="22"/>
                      </a:lnTo>
                      <a:lnTo>
                        <a:pt x="5" y="16"/>
                      </a:lnTo>
                      <a:lnTo>
                        <a:pt x="9" y="11"/>
                      </a:lnTo>
                      <a:lnTo>
                        <a:pt x="15" y="7"/>
                      </a:lnTo>
                      <a:lnTo>
                        <a:pt x="21" y="4"/>
                      </a:lnTo>
                      <a:lnTo>
                        <a:pt x="27" y="1"/>
                      </a:lnTo>
                      <a:lnTo>
                        <a:pt x="34" y="0"/>
                      </a:lnTo>
                      <a:lnTo>
                        <a:pt x="533" y="0"/>
                      </a:lnTo>
                      <a:lnTo>
                        <a:pt x="539" y="1"/>
                      </a:lnTo>
                      <a:lnTo>
                        <a:pt x="546" y="4"/>
                      </a:lnTo>
                      <a:lnTo>
                        <a:pt x="552" y="7"/>
                      </a:lnTo>
                      <a:lnTo>
                        <a:pt x="557" y="11"/>
                      </a:lnTo>
                      <a:lnTo>
                        <a:pt x="561" y="16"/>
                      </a:lnTo>
                      <a:lnTo>
                        <a:pt x="564" y="22"/>
                      </a:lnTo>
                      <a:lnTo>
                        <a:pt x="566" y="28"/>
                      </a:lnTo>
                      <a:lnTo>
                        <a:pt x="566" y="35"/>
                      </a:lnTo>
                      <a:lnTo>
                        <a:pt x="566" y="89"/>
                      </a:lnTo>
                      <a:lnTo>
                        <a:pt x="566" y="96"/>
                      </a:lnTo>
                      <a:lnTo>
                        <a:pt x="564" y="103"/>
                      </a:lnTo>
                      <a:lnTo>
                        <a:pt x="561" y="108"/>
                      </a:lnTo>
                      <a:lnTo>
                        <a:pt x="557" y="113"/>
                      </a:lnTo>
                      <a:lnTo>
                        <a:pt x="552" y="117"/>
                      </a:lnTo>
                      <a:lnTo>
                        <a:pt x="546" y="121"/>
                      </a:lnTo>
                      <a:lnTo>
                        <a:pt x="539" y="123"/>
                      </a:lnTo>
                      <a:lnTo>
                        <a:pt x="533" y="124"/>
                      </a:lnTo>
                      <a:lnTo>
                        <a:pt x="34" y="124"/>
                      </a:lnTo>
                      <a:close/>
                    </a:path>
                  </a:pathLst>
                </a:custGeom>
                <a:solidFill>
                  <a:srgbClr val="0A4068"/>
                </a:solidFill>
                <a:ln w="9525">
                  <a:noFill/>
                  <a:round/>
                  <a:headEnd/>
                  <a:tailEnd/>
                </a:ln>
              </p:spPr>
              <p:txBody>
                <a:bodyPr/>
                <a:lstStyle/>
                <a:p>
                  <a:endParaRPr lang="en-US" dirty="0"/>
                </a:p>
              </p:txBody>
            </p:sp>
            <p:sp>
              <p:nvSpPr>
                <p:cNvPr id="45" name="Freeform 97"/>
                <p:cNvSpPr>
                  <a:spLocks/>
                </p:cNvSpPr>
                <p:nvPr/>
              </p:nvSpPr>
              <p:spPr bwMode="auto">
                <a:xfrm>
                  <a:off x="558" y="2565"/>
                  <a:ext cx="117" cy="17"/>
                </a:xfrm>
                <a:custGeom>
                  <a:avLst/>
                  <a:gdLst>
                    <a:gd name="T0" fmla="*/ 113 w 117"/>
                    <a:gd name="T1" fmla="*/ 17 h 17"/>
                    <a:gd name="T2" fmla="*/ 4 w 117"/>
                    <a:gd name="T3" fmla="*/ 17 h 17"/>
                    <a:gd name="T4" fmla="*/ 4 w 117"/>
                    <a:gd name="T5" fmla="*/ 17 h 17"/>
                    <a:gd name="T6" fmla="*/ 3 w 117"/>
                    <a:gd name="T7" fmla="*/ 17 h 17"/>
                    <a:gd name="T8" fmla="*/ 1 w 117"/>
                    <a:gd name="T9" fmla="*/ 16 h 17"/>
                    <a:gd name="T10" fmla="*/ 1 w 117"/>
                    <a:gd name="T11" fmla="*/ 15 h 17"/>
                    <a:gd name="T12" fmla="*/ 0 w 117"/>
                    <a:gd name="T13" fmla="*/ 13 h 17"/>
                    <a:gd name="T14" fmla="*/ 0 w 117"/>
                    <a:gd name="T15" fmla="*/ 13 h 17"/>
                    <a:gd name="T16" fmla="*/ 0 w 117"/>
                    <a:gd name="T17" fmla="*/ 4 h 17"/>
                    <a:gd name="T18" fmla="*/ 0 w 117"/>
                    <a:gd name="T19" fmla="*/ 4 h 17"/>
                    <a:gd name="T20" fmla="*/ 1 w 117"/>
                    <a:gd name="T21" fmla="*/ 3 h 17"/>
                    <a:gd name="T22" fmla="*/ 1 w 117"/>
                    <a:gd name="T23" fmla="*/ 2 h 17"/>
                    <a:gd name="T24" fmla="*/ 3 w 117"/>
                    <a:gd name="T25" fmla="*/ 1 h 17"/>
                    <a:gd name="T26" fmla="*/ 4 w 117"/>
                    <a:gd name="T27" fmla="*/ 0 h 17"/>
                    <a:gd name="T28" fmla="*/ 113 w 117"/>
                    <a:gd name="T29" fmla="*/ 0 h 17"/>
                    <a:gd name="T30" fmla="*/ 113 w 117"/>
                    <a:gd name="T31" fmla="*/ 0 h 17"/>
                    <a:gd name="T32" fmla="*/ 114 w 117"/>
                    <a:gd name="T33" fmla="*/ 1 h 17"/>
                    <a:gd name="T34" fmla="*/ 116 w 117"/>
                    <a:gd name="T35" fmla="*/ 2 h 17"/>
                    <a:gd name="T36" fmla="*/ 116 w 117"/>
                    <a:gd name="T37" fmla="*/ 3 h 17"/>
                    <a:gd name="T38" fmla="*/ 117 w 117"/>
                    <a:gd name="T39" fmla="*/ 4 h 17"/>
                    <a:gd name="T40" fmla="*/ 117 w 117"/>
                    <a:gd name="T41" fmla="*/ 4 h 17"/>
                    <a:gd name="T42" fmla="*/ 117 w 117"/>
                    <a:gd name="T43" fmla="*/ 13 h 17"/>
                    <a:gd name="T44" fmla="*/ 117 w 117"/>
                    <a:gd name="T45" fmla="*/ 13 h 17"/>
                    <a:gd name="T46" fmla="*/ 116 w 117"/>
                    <a:gd name="T47" fmla="*/ 15 h 17"/>
                    <a:gd name="T48" fmla="*/ 116 w 117"/>
                    <a:gd name="T49" fmla="*/ 16 h 17"/>
                    <a:gd name="T50" fmla="*/ 114 w 117"/>
                    <a:gd name="T51" fmla="*/ 17 h 17"/>
                    <a:gd name="T52" fmla="*/ 113 w 117"/>
                    <a:gd name="T53" fmla="*/ 17 h 17"/>
                    <a:gd name="T54" fmla="*/ 113 w 117"/>
                    <a:gd name="T55" fmla="*/ 17 h 1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7"/>
                    <a:gd name="T85" fmla="*/ 0 h 17"/>
                    <a:gd name="T86" fmla="*/ 117 w 117"/>
                    <a:gd name="T87" fmla="*/ 17 h 1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7" h="17">
                      <a:moveTo>
                        <a:pt x="113" y="17"/>
                      </a:moveTo>
                      <a:lnTo>
                        <a:pt x="4" y="17"/>
                      </a:lnTo>
                      <a:lnTo>
                        <a:pt x="3" y="17"/>
                      </a:lnTo>
                      <a:lnTo>
                        <a:pt x="1" y="16"/>
                      </a:lnTo>
                      <a:lnTo>
                        <a:pt x="1" y="15"/>
                      </a:lnTo>
                      <a:lnTo>
                        <a:pt x="0" y="13"/>
                      </a:lnTo>
                      <a:lnTo>
                        <a:pt x="0" y="4"/>
                      </a:lnTo>
                      <a:lnTo>
                        <a:pt x="1" y="3"/>
                      </a:lnTo>
                      <a:lnTo>
                        <a:pt x="1" y="2"/>
                      </a:lnTo>
                      <a:lnTo>
                        <a:pt x="3" y="1"/>
                      </a:lnTo>
                      <a:lnTo>
                        <a:pt x="4" y="0"/>
                      </a:lnTo>
                      <a:lnTo>
                        <a:pt x="113" y="0"/>
                      </a:lnTo>
                      <a:lnTo>
                        <a:pt x="114" y="1"/>
                      </a:lnTo>
                      <a:lnTo>
                        <a:pt x="116" y="2"/>
                      </a:lnTo>
                      <a:lnTo>
                        <a:pt x="116" y="3"/>
                      </a:lnTo>
                      <a:lnTo>
                        <a:pt x="117" y="4"/>
                      </a:lnTo>
                      <a:lnTo>
                        <a:pt x="117" y="13"/>
                      </a:lnTo>
                      <a:lnTo>
                        <a:pt x="116" y="15"/>
                      </a:lnTo>
                      <a:lnTo>
                        <a:pt x="116" y="16"/>
                      </a:lnTo>
                      <a:lnTo>
                        <a:pt x="114" y="17"/>
                      </a:lnTo>
                      <a:lnTo>
                        <a:pt x="113" y="17"/>
                      </a:lnTo>
                      <a:close/>
                    </a:path>
                  </a:pathLst>
                </a:custGeom>
                <a:solidFill>
                  <a:srgbClr val="FFFFFF"/>
                </a:solidFill>
                <a:ln w="9525">
                  <a:noFill/>
                  <a:round/>
                  <a:headEnd/>
                  <a:tailEnd/>
                </a:ln>
              </p:spPr>
              <p:txBody>
                <a:bodyPr/>
                <a:lstStyle/>
                <a:p>
                  <a:endParaRPr lang="en-US" dirty="0"/>
                </a:p>
              </p:txBody>
            </p:sp>
            <p:sp>
              <p:nvSpPr>
                <p:cNvPr id="46" name="Freeform 98"/>
                <p:cNvSpPr>
                  <a:spLocks/>
                </p:cNvSpPr>
                <p:nvPr/>
              </p:nvSpPr>
              <p:spPr bwMode="auto">
                <a:xfrm>
                  <a:off x="558" y="2509"/>
                  <a:ext cx="117" cy="16"/>
                </a:xfrm>
                <a:custGeom>
                  <a:avLst/>
                  <a:gdLst>
                    <a:gd name="T0" fmla="*/ 113 w 117"/>
                    <a:gd name="T1" fmla="*/ 16 h 16"/>
                    <a:gd name="T2" fmla="*/ 4 w 117"/>
                    <a:gd name="T3" fmla="*/ 16 h 16"/>
                    <a:gd name="T4" fmla="*/ 4 w 117"/>
                    <a:gd name="T5" fmla="*/ 16 h 16"/>
                    <a:gd name="T6" fmla="*/ 3 w 117"/>
                    <a:gd name="T7" fmla="*/ 16 h 16"/>
                    <a:gd name="T8" fmla="*/ 1 w 117"/>
                    <a:gd name="T9" fmla="*/ 15 h 16"/>
                    <a:gd name="T10" fmla="*/ 1 w 117"/>
                    <a:gd name="T11" fmla="*/ 14 h 16"/>
                    <a:gd name="T12" fmla="*/ 0 w 117"/>
                    <a:gd name="T13" fmla="*/ 12 h 16"/>
                    <a:gd name="T14" fmla="*/ 0 w 117"/>
                    <a:gd name="T15" fmla="*/ 12 h 16"/>
                    <a:gd name="T16" fmla="*/ 0 w 117"/>
                    <a:gd name="T17" fmla="*/ 4 h 16"/>
                    <a:gd name="T18" fmla="*/ 0 w 117"/>
                    <a:gd name="T19" fmla="*/ 4 h 16"/>
                    <a:gd name="T20" fmla="*/ 1 w 117"/>
                    <a:gd name="T21" fmla="*/ 3 h 16"/>
                    <a:gd name="T22" fmla="*/ 1 w 117"/>
                    <a:gd name="T23" fmla="*/ 1 h 16"/>
                    <a:gd name="T24" fmla="*/ 3 w 117"/>
                    <a:gd name="T25" fmla="*/ 1 h 16"/>
                    <a:gd name="T26" fmla="*/ 4 w 117"/>
                    <a:gd name="T27" fmla="*/ 0 h 16"/>
                    <a:gd name="T28" fmla="*/ 113 w 117"/>
                    <a:gd name="T29" fmla="*/ 0 h 16"/>
                    <a:gd name="T30" fmla="*/ 113 w 117"/>
                    <a:gd name="T31" fmla="*/ 0 h 16"/>
                    <a:gd name="T32" fmla="*/ 114 w 117"/>
                    <a:gd name="T33" fmla="*/ 1 h 16"/>
                    <a:gd name="T34" fmla="*/ 116 w 117"/>
                    <a:gd name="T35" fmla="*/ 1 h 16"/>
                    <a:gd name="T36" fmla="*/ 116 w 117"/>
                    <a:gd name="T37" fmla="*/ 3 h 16"/>
                    <a:gd name="T38" fmla="*/ 117 w 117"/>
                    <a:gd name="T39" fmla="*/ 4 h 16"/>
                    <a:gd name="T40" fmla="*/ 117 w 117"/>
                    <a:gd name="T41" fmla="*/ 4 h 16"/>
                    <a:gd name="T42" fmla="*/ 117 w 117"/>
                    <a:gd name="T43" fmla="*/ 12 h 16"/>
                    <a:gd name="T44" fmla="*/ 117 w 117"/>
                    <a:gd name="T45" fmla="*/ 12 h 16"/>
                    <a:gd name="T46" fmla="*/ 116 w 117"/>
                    <a:gd name="T47" fmla="*/ 14 h 16"/>
                    <a:gd name="T48" fmla="*/ 116 w 117"/>
                    <a:gd name="T49" fmla="*/ 15 h 16"/>
                    <a:gd name="T50" fmla="*/ 114 w 117"/>
                    <a:gd name="T51" fmla="*/ 16 h 16"/>
                    <a:gd name="T52" fmla="*/ 113 w 117"/>
                    <a:gd name="T53" fmla="*/ 16 h 16"/>
                    <a:gd name="T54" fmla="*/ 113 w 117"/>
                    <a:gd name="T55" fmla="*/ 16 h 1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7"/>
                    <a:gd name="T85" fmla="*/ 0 h 16"/>
                    <a:gd name="T86" fmla="*/ 117 w 117"/>
                    <a:gd name="T87" fmla="*/ 16 h 1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7" h="16">
                      <a:moveTo>
                        <a:pt x="113" y="16"/>
                      </a:moveTo>
                      <a:lnTo>
                        <a:pt x="4" y="16"/>
                      </a:lnTo>
                      <a:lnTo>
                        <a:pt x="3" y="16"/>
                      </a:lnTo>
                      <a:lnTo>
                        <a:pt x="1" y="15"/>
                      </a:lnTo>
                      <a:lnTo>
                        <a:pt x="1" y="14"/>
                      </a:lnTo>
                      <a:lnTo>
                        <a:pt x="0" y="12"/>
                      </a:lnTo>
                      <a:lnTo>
                        <a:pt x="0" y="4"/>
                      </a:lnTo>
                      <a:lnTo>
                        <a:pt x="1" y="3"/>
                      </a:lnTo>
                      <a:lnTo>
                        <a:pt x="1" y="1"/>
                      </a:lnTo>
                      <a:lnTo>
                        <a:pt x="3" y="1"/>
                      </a:lnTo>
                      <a:lnTo>
                        <a:pt x="4" y="0"/>
                      </a:lnTo>
                      <a:lnTo>
                        <a:pt x="113" y="0"/>
                      </a:lnTo>
                      <a:lnTo>
                        <a:pt x="114" y="1"/>
                      </a:lnTo>
                      <a:lnTo>
                        <a:pt x="116" y="1"/>
                      </a:lnTo>
                      <a:lnTo>
                        <a:pt x="116" y="3"/>
                      </a:lnTo>
                      <a:lnTo>
                        <a:pt x="117" y="4"/>
                      </a:lnTo>
                      <a:lnTo>
                        <a:pt x="117" y="12"/>
                      </a:lnTo>
                      <a:lnTo>
                        <a:pt x="116" y="14"/>
                      </a:lnTo>
                      <a:lnTo>
                        <a:pt x="116" y="15"/>
                      </a:lnTo>
                      <a:lnTo>
                        <a:pt x="114" y="16"/>
                      </a:lnTo>
                      <a:lnTo>
                        <a:pt x="113" y="16"/>
                      </a:lnTo>
                      <a:close/>
                    </a:path>
                  </a:pathLst>
                </a:custGeom>
                <a:solidFill>
                  <a:srgbClr val="FFFFFF"/>
                </a:solidFill>
                <a:ln w="9525">
                  <a:noFill/>
                  <a:round/>
                  <a:headEnd/>
                  <a:tailEnd/>
                </a:ln>
              </p:spPr>
              <p:txBody>
                <a:bodyPr/>
                <a:lstStyle/>
                <a:p>
                  <a:endParaRPr lang="en-US" dirty="0"/>
                </a:p>
              </p:txBody>
            </p:sp>
            <p:sp>
              <p:nvSpPr>
                <p:cNvPr id="47" name="Freeform 99"/>
                <p:cNvSpPr>
                  <a:spLocks/>
                </p:cNvSpPr>
                <p:nvPr/>
              </p:nvSpPr>
              <p:spPr bwMode="auto">
                <a:xfrm>
                  <a:off x="558" y="2539"/>
                  <a:ext cx="117" cy="17"/>
                </a:xfrm>
                <a:custGeom>
                  <a:avLst/>
                  <a:gdLst>
                    <a:gd name="T0" fmla="*/ 113 w 117"/>
                    <a:gd name="T1" fmla="*/ 17 h 17"/>
                    <a:gd name="T2" fmla="*/ 4 w 117"/>
                    <a:gd name="T3" fmla="*/ 17 h 17"/>
                    <a:gd name="T4" fmla="*/ 4 w 117"/>
                    <a:gd name="T5" fmla="*/ 17 h 17"/>
                    <a:gd name="T6" fmla="*/ 3 w 117"/>
                    <a:gd name="T7" fmla="*/ 17 h 17"/>
                    <a:gd name="T8" fmla="*/ 1 w 117"/>
                    <a:gd name="T9" fmla="*/ 16 h 17"/>
                    <a:gd name="T10" fmla="*/ 1 w 117"/>
                    <a:gd name="T11" fmla="*/ 15 h 17"/>
                    <a:gd name="T12" fmla="*/ 0 w 117"/>
                    <a:gd name="T13" fmla="*/ 13 h 17"/>
                    <a:gd name="T14" fmla="*/ 0 w 117"/>
                    <a:gd name="T15" fmla="*/ 13 h 17"/>
                    <a:gd name="T16" fmla="*/ 0 w 117"/>
                    <a:gd name="T17" fmla="*/ 4 h 17"/>
                    <a:gd name="T18" fmla="*/ 0 w 117"/>
                    <a:gd name="T19" fmla="*/ 4 h 17"/>
                    <a:gd name="T20" fmla="*/ 1 w 117"/>
                    <a:gd name="T21" fmla="*/ 3 h 17"/>
                    <a:gd name="T22" fmla="*/ 1 w 117"/>
                    <a:gd name="T23" fmla="*/ 2 h 17"/>
                    <a:gd name="T24" fmla="*/ 3 w 117"/>
                    <a:gd name="T25" fmla="*/ 1 h 17"/>
                    <a:gd name="T26" fmla="*/ 4 w 117"/>
                    <a:gd name="T27" fmla="*/ 0 h 17"/>
                    <a:gd name="T28" fmla="*/ 113 w 117"/>
                    <a:gd name="T29" fmla="*/ 0 h 17"/>
                    <a:gd name="T30" fmla="*/ 113 w 117"/>
                    <a:gd name="T31" fmla="*/ 0 h 17"/>
                    <a:gd name="T32" fmla="*/ 114 w 117"/>
                    <a:gd name="T33" fmla="*/ 1 h 17"/>
                    <a:gd name="T34" fmla="*/ 116 w 117"/>
                    <a:gd name="T35" fmla="*/ 2 h 17"/>
                    <a:gd name="T36" fmla="*/ 116 w 117"/>
                    <a:gd name="T37" fmla="*/ 3 h 17"/>
                    <a:gd name="T38" fmla="*/ 117 w 117"/>
                    <a:gd name="T39" fmla="*/ 4 h 17"/>
                    <a:gd name="T40" fmla="*/ 117 w 117"/>
                    <a:gd name="T41" fmla="*/ 4 h 17"/>
                    <a:gd name="T42" fmla="*/ 117 w 117"/>
                    <a:gd name="T43" fmla="*/ 13 h 17"/>
                    <a:gd name="T44" fmla="*/ 117 w 117"/>
                    <a:gd name="T45" fmla="*/ 13 h 17"/>
                    <a:gd name="T46" fmla="*/ 116 w 117"/>
                    <a:gd name="T47" fmla="*/ 15 h 17"/>
                    <a:gd name="T48" fmla="*/ 116 w 117"/>
                    <a:gd name="T49" fmla="*/ 16 h 17"/>
                    <a:gd name="T50" fmla="*/ 114 w 117"/>
                    <a:gd name="T51" fmla="*/ 17 h 17"/>
                    <a:gd name="T52" fmla="*/ 113 w 117"/>
                    <a:gd name="T53" fmla="*/ 17 h 17"/>
                    <a:gd name="T54" fmla="*/ 113 w 117"/>
                    <a:gd name="T55" fmla="*/ 17 h 1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7"/>
                    <a:gd name="T85" fmla="*/ 0 h 17"/>
                    <a:gd name="T86" fmla="*/ 117 w 117"/>
                    <a:gd name="T87" fmla="*/ 17 h 1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7" h="17">
                      <a:moveTo>
                        <a:pt x="113" y="17"/>
                      </a:moveTo>
                      <a:lnTo>
                        <a:pt x="4" y="17"/>
                      </a:lnTo>
                      <a:lnTo>
                        <a:pt x="3" y="17"/>
                      </a:lnTo>
                      <a:lnTo>
                        <a:pt x="1" y="16"/>
                      </a:lnTo>
                      <a:lnTo>
                        <a:pt x="1" y="15"/>
                      </a:lnTo>
                      <a:lnTo>
                        <a:pt x="0" y="13"/>
                      </a:lnTo>
                      <a:lnTo>
                        <a:pt x="0" y="4"/>
                      </a:lnTo>
                      <a:lnTo>
                        <a:pt x="1" y="3"/>
                      </a:lnTo>
                      <a:lnTo>
                        <a:pt x="1" y="2"/>
                      </a:lnTo>
                      <a:lnTo>
                        <a:pt x="3" y="1"/>
                      </a:lnTo>
                      <a:lnTo>
                        <a:pt x="4" y="0"/>
                      </a:lnTo>
                      <a:lnTo>
                        <a:pt x="113" y="0"/>
                      </a:lnTo>
                      <a:lnTo>
                        <a:pt x="114" y="1"/>
                      </a:lnTo>
                      <a:lnTo>
                        <a:pt x="116" y="2"/>
                      </a:lnTo>
                      <a:lnTo>
                        <a:pt x="116" y="3"/>
                      </a:lnTo>
                      <a:lnTo>
                        <a:pt x="117" y="4"/>
                      </a:lnTo>
                      <a:lnTo>
                        <a:pt x="117" y="13"/>
                      </a:lnTo>
                      <a:lnTo>
                        <a:pt x="116" y="15"/>
                      </a:lnTo>
                      <a:lnTo>
                        <a:pt x="116" y="16"/>
                      </a:lnTo>
                      <a:lnTo>
                        <a:pt x="114" y="17"/>
                      </a:lnTo>
                      <a:lnTo>
                        <a:pt x="113" y="17"/>
                      </a:lnTo>
                      <a:close/>
                    </a:path>
                  </a:pathLst>
                </a:custGeom>
                <a:solidFill>
                  <a:srgbClr val="FFFFFF"/>
                </a:solidFill>
                <a:ln w="9525">
                  <a:noFill/>
                  <a:round/>
                  <a:headEnd/>
                  <a:tailEnd/>
                </a:ln>
              </p:spPr>
              <p:txBody>
                <a:bodyPr/>
                <a:lstStyle/>
                <a:p>
                  <a:endParaRPr lang="en-US" dirty="0"/>
                </a:p>
              </p:txBody>
            </p:sp>
          </p:grpSp>
        </p:grpSp>
        <p:grpSp>
          <p:nvGrpSpPr>
            <p:cNvPr id="19" name="Group 100"/>
            <p:cNvGrpSpPr>
              <a:grpSpLocks/>
            </p:cNvGrpSpPr>
            <p:nvPr/>
          </p:nvGrpSpPr>
          <p:grpSpPr bwMode="auto">
            <a:xfrm>
              <a:off x="1146" y="2811"/>
              <a:ext cx="665" cy="139"/>
              <a:chOff x="468" y="2479"/>
              <a:chExt cx="665" cy="139"/>
            </a:xfrm>
          </p:grpSpPr>
          <p:grpSp>
            <p:nvGrpSpPr>
              <p:cNvPr id="20" name="Group 101"/>
              <p:cNvGrpSpPr>
                <a:grpSpLocks/>
              </p:cNvGrpSpPr>
              <p:nvPr/>
            </p:nvGrpSpPr>
            <p:grpSpPr bwMode="auto">
              <a:xfrm flipH="1">
                <a:off x="1063" y="2502"/>
                <a:ext cx="70" cy="97"/>
                <a:chOff x="381" y="2500"/>
                <a:chExt cx="70" cy="97"/>
              </a:xfrm>
            </p:grpSpPr>
            <p:sp>
              <p:nvSpPr>
                <p:cNvPr id="34" name="AutoShape 102"/>
                <p:cNvSpPr>
                  <a:spLocks noChangeArrowheads="1"/>
                </p:cNvSpPr>
                <p:nvPr/>
              </p:nvSpPr>
              <p:spPr bwMode="auto">
                <a:xfrm>
                  <a:off x="395" y="2500"/>
                  <a:ext cx="56" cy="97"/>
                </a:xfrm>
                <a:prstGeom prst="roundRect">
                  <a:avLst>
                    <a:gd name="adj" fmla="val 17856"/>
                  </a:avLst>
                </a:prstGeom>
                <a:solidFill>
                  <a:srgbClr val="24B0E6"/>
                </a:solidFill>
                <a:ln w="12700" algn="ctr">
                  <a:noFill/>
                  <a:round/>
                  <a:headEnd/>
                  <a:tailEnd/>
                </a:ln>
              </p:spPr>
              <p:txBody>
                <a:bodyPr wrap="none" anchor="ctr"/>
                <a:lstStyle/>
                <a:p>
                  <a:pPr algn="ctr" eaLnBrk="0" hangingPunct="0">
                    <a:spcBef>
                      <a:spcPct val="20000"/>
                    </a:spcBef>
                    <a:buClr>
                      <a:schemeClr val="tx1"/>
                    </a:buClr>
                    <a:buFont typeface="Wingdings" pitchFamily="2" charset="2"/>
                    <a:buNone/>
                  </a:pPr>
                  <a:endParaRPr lang="en-US" baseline="-25000" dirty="0">
                    <a:solidFill>
                      <a:srgbClr val="000000"/>
                    </a:solidFill>
                    <a:ea typeface="MS PGothic" pitchFamily="34" charset="-128"/>
                  </a:endParaRPr>
                </a:p>
              </p:txBody>
            </p:sp>
            <p:sp>
              <p:nvSpPr>
                <p:cNvPr id="35" name="Oval 103"/>
                <p:cNvSpPr>
                  <a:spLocks noChangeArrowheads="1"/>
                </p:cNvSpPr>
                <p:nvPr/>
              </p:nvSpPr>
              <p:spPr bwMode="auto">
                <a:xfrm>
                  <a:off x="381" y="2513"/>
                  <a:ext cx="27" cy="27"/>
                </a:xfrm>
                <a:prstGeom prst="ellipse">
                  <a:avLst/>
                </a:prstGeom>
                <a:solidFill>
                  <a:srgbClr val="003F69"/>
                </a:solidFill>
                <a:ln w="12700" algn="ctr">
                  <a:noFill/>
                  <a:round/>
                  <a:headEnd/>
                  <a:tailEnd/>
                </a:ln>
              </p:spPr>
              <p:txBody>
                <a:bodyPr wrap="none" anchor="ctr"/>
                <a:lstStyle/>
                <a:p>
                  <a:pPr algn="ctr" eaLnBrk="0" hangingPunct="0">
                    <a:spcBef>
                      <a:spcPct val="20000"/>
                    </a:spcBef>
                    <a:buClr>
                      <a:schemeClr val="tx1"/>
                    </a:buClr>
                    <a:buFont typeface="Wingdings" pitchFamily="2" charset="2"/>
                    <a:buNone/>
                  </a:pPr>
                  <a:endParaRPr lang="en-US" baseline="-25000" dirty="0">
                    <a:solidFill>
                      <a:srgbClr val="000000"/>
                    </a:solidFill>
                    <a:ea typeface="MS PGothic" pitchFamily="34" charset="-128"/>
                  </a:endParaRPr>
                </a:p>
              </p:txBody>
            </p:sp>
            <p:sp>
              <p:nvSpPr>
                <p:cNvPr id="36" name="Oval 104"/>
                <p:cNvSpPr>
                  <a:spLocks noChangeArrowheads="1"/>
                </p:cNvSpPr>
                <p:nvPr/>
              </p:nvSpPr>
              <p:spPr bwMode="auto">
                <a:xfrm>
                  <a:off x="381" y="2558"/>
                  <a:ext cx="27" cy="27"/>
                </a:xfrm>
                <a:prstGeom prst="ellipse">
                  <a:avLst/>
                </a:prstGeom>
                <a:solidFill>
                  <a:srgbClr val="003F69"/>
                </a:solidFill>
                <a:ln w="12700" algn="ctr">
                  <a:noFill/>
                  <a:round/>
                  <a:headEnd/>
                  <a:tailEnd/>
                </a:ln>
              </p:spPr>
              <p:txBody>
                <a:bodyPr wrap="none" anchor="ctr"/>
                <a:lstStyle/>
                <a:p>
                  <a:pPr algn="ctr" eaLnBrk="0" hangingPunct="0">
                    <a:spcBef>
                      <a:spcPct val="20000"/>
                    </a:spcBef>
                    <a:buClr>
                      <a:schemeClr val="tx1"/>
                    </a:buClr>
                    <a:buFont typeface="Wingdings" pitchFamily="2" charset="2"/>
                    <a:buNone/>
                  </a:pPr>
                  <a:endParaRPr lang="en-US" baseline="-25000" dirty="0">
                    <a:solidFill>
                      <a:srgbClr val="000000"/>
                    </a:solidFill>
                    <a:ea typeface="MS PGothic" pitchFamily="34" charset="-128"/>
                  </a:endParaRPr>
                </a:p>
              </p:txBody>
            </p:sp>
          </p:grpSp>
          <p:sp>
            <p:nvSpPr>
              <p:cNvPr id="21" name="Freeform 105"/>
              <p:cNvSpPr>
                <a:spLocks/>
              </p:cNvSpPr>
              <p:nvPr/>
            </p:nvSpPr>
            <p:spPr bwMode="auto">
              <a:xfrm>
                <a:off x="519" y="2487"/>
                <a:ext cx="566" cy="124"/>
              </a:xfrm>
              <a:custGeom>
                <a:avLst/>
                <a:gdLst>
                  <a:gd name="T0" fmla="*/ 34 w 566"/>
                  <a:gd name="T1" fmla="*/ 124 h 124"/>
                  <a:gd name="T2" fmla="*/ 34 w 566"/>
                  <a:gd name="T3" fmla="*/ 124 h 124"/>
                  <a:gd name="T4" fmla="*/ 27 w 566"/>
                  <a:gd name="T5" fmla="*/ 123 h 124"/>
                  <a:gd name="T6" fmla="*/ 21 w 566"/>
                  <a:gd name="T7" fmla="*/ 121 h 124"/>
                  <a:gd name="T8" fmla="*/ 15 w 566"/>
                  <a:gd name="T9" fmla="*/ 117 h 124"/>
                  <a:gd name="T10" fmla="*/ 9 w 566"/>
                  <a:gd name="T11" fmla="*/ 113 h 124"/>
                  <a:gd name="T12" fmla="*/ 5 w 566"/>
                  <a:gd name="T13" fmla="*/ 108 h 124"/>
                  <a:gd name="T14" fmla="*/ 2 w 566"/>
                  <a:gd name="T15" fmla="*/ 103 h 124"/>
                  <a:gd name="T16" fmla="*/ 0 w 566"/>
                  <a:gd name="T17" fmla="*/ 96 h 124"/>
                  <a:gd name="T18" fmla="*/ 0 w 566"/>
                  <a:gd name="T19" fmla="*/ 89 h 124"/>
                  <a:gd name="T20" fmla="*/ 0 w 566"/>
                  <a:gd name="T21" fmla="*/ 89 h 124"/>
                  <a:gd name="T22" fmla="*/ 0 w 566"/>
                  <a:gd name="T23" fmla="*/ 35 h 124"/>
                  <a:gd name="T24" fmla="*/ 0 w 566"/>
                  <a:gd name="T25" fmla="*/ 35 h 124"/>
                  <a:gd name="T26" fmla="*/ 0 w 566"/>
                  <a:gd name="T27" fmla="*/ 28 h 124"/>
                  <a:gd name="T28" fmla="*/ 2 w 566"/>
                  <a:gd name="T29" fmla="*/ 22 h 124"/>
                  <a:gd name="T30" fmla="*/ 5 w 566"/>
                  <a:gd name="T31" fmla="*/ 16 h 124"/>
                  <a:gd name="T32" fmla="*/ 9 w 566"/>
                  <a:gd name="T33" fmla="*/ 11 h 124"/>
                  <a:gd name="T34" fmla="*/ 15 w 566"/>
                  <a:gd name="T35" fmla="*/ 7 h 124"/>
                  <a:gd name="T36" fmla="*/ 21 w 566"/>
                  <a:gd name="T37" fmla="*/ 4 h 124"/>
                  <a:gd name="T38" fmla="*/ 27 w 566"/>
                  <a:gd name="T39" fmla="*/ 1 h 124"/>
                  <a:gd name="T40" fmla="*/ 34 w 566"/>
                  <a:gd name="T41" fmla="*/ 0 h 124"/>
                  <a:gd name="T42" fmla="*/ 533 w 566"/>
                  <a:gd name="T43" fmla="*/ 0 h 124"/>
                  <a:gd name="T44" fmla="*/ 533 w 566"/>
                  <a:gd name="T45" fmla="*/ 0 h 124"/>
                  <a:gd name="T46" fmla="*/ 539 w 566"/>
                  <a:gd name="T47" fmla="*/ 1 h 124"/>
                  <a:gd name="T48" fmla="*/ 546 w 566"/>
                  <a:gd name="T49" fmla="*/ 4 h 124"/>
                  <a:gd name="T50" fmla="*/ 552 w 566"/>
                  <a:gd name="T51" fmla="*/ 7 h 124"/>
                  <a:gd name="T52" fmla="*/ 557 w 566"/>
                  <a:gd name="T53" fmla="*/ 11 h 124"/>
                  <a:gd name="T54" fmla="*/ 561 w 566"/>
                  <a:gd name="T55" fmla="*/ 16 h 124"/>
                  <a:gd name="T56" fmla="*/ 564 w 566"/>
                  <a:gd name="T57" fmla="*/ 22 h 124"/>
                  <a:gd name="T58" fmla="*/ 566 w 566"/>
                  <a:gd name="T59" fmla="*/ 28 h 124"/>
                  <a:gd name="T60" fmla="*/ 566 w 566"/>
                  <a:gd name="T61" fmla="*/ 35 h 124"/>
                  <a:gd name="T62" fmla="*/ 566 w 566"/>
                  <a:gd name="T63" fmla="*/ 35 h 124"/>
                  <a:gd name="T64" fmla="*/ 566 w 566"/>
                  <a:gd name="T65" fmla="*/ 89 h 124"/>
                  <a:gd name="T66" fmla="*/ 566 w 566"/>
                  <a:gd name="T67" fmla="*/ 89 h 124"/>
                  <a:gd name="T68" fmla="*/ 566 w 566"/>
                  <a:gd name="T69" fmla="*/ 96 h 124"/>
                  <a:gd name="T70" fmla="*/ 564 w 566"/>
                  <a:gd name="T71" fmla="*/ 103 h 124"/>
                  <a:gd name="T72" fmla="*/ 561 w 566"/>
                  <a:gd name="T73" fmla="*/ 108 h 124"/>
                  <a:gd name="T74" fmla="*/ 557 w 566"/>
                  <a:gd name="T75" fmla="*/ 113 h 124"/>
                  <a:gd name="T76" fmla="*/ 552 w 566"/>
                  <a:gd name="T77" fmla="*/ 117 h 124"/>
                  <a:gd name="T78" fmla="*/ 546 w 566"/>
                  <a:gd name="T79" fmla="*/ 121 h 124"/>
                  <a:gd name="T80" fmla="*/ 539 w 566"/>
                  <a:gd name="T81" fmla="*/ 123 h 124"/>
                  <a:gd name="T82" fmla="*/ 533 w 566"/>
                  <a:gd name="T83" fmla="*/ 124 h 124"/>
                  <a:gd name="T84" fmla="*/ 34 w 566"/>
                  <a:gd name="T85" fmla="*/ 124 h 124"/>
                  <a:gd name="T86" fmla="*/ 34 w 566"/>
                  <a:gd name="T87" fmla="*/ 124 h 12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66"/>
                  <a:gd name="T133" fmla="*/ 0 h 124"/>
                  <a:gd name="T134" fmla="*/ 566 w 566"/>
                  <a:gd name="T135" fmla="*/ 124 h 12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66" h="124">
                    <a:moveTo>
                      <a:pt x="34" y="124"/>
                    </a:moveTo>
                    <a:lnTo>
                      <a:pt x="34" y="124"/>
                    </a:lnTo>
                    <a:lnTo>
                      <a:pt x="27" y="123"/>
                    </a:lnTo>
                    <a:lnTo>
                      <a:pt x="21" y="121"/>
                    </a:lnTo>
                    <a:lnTo>
                      <a:pt x="15" y="117"/>
                    </a:lnTo>
                    <a:lnTo>
                      <a:pt x="9" y="113"/>
                    </a:lnTo>
                    <a:lnTo>
                      <a:pt x="5" y="108"/>
                    </a:lnTo>
                    <a:lnTo>
                      <a:pt x="2" y="103"/>
                    </a:lnTo>
                    <a:lnTo>
                      <a:pt x="0" y="96"/>
                    </a:lnTo>
                    <a:lnTo>
                      <a:pt x="0" y="89"/>
                    </a:lnTo>
                    <a:lnTo>
                      <a:pt x="0" y="35"/>
                    </a:lnTo>
                    <a:lnTo>
                      <a:pt x="0" y="28"/>
                    </a:lnTo>
                    <a:lnTo>
                      <a:pt x="2" y="22"/>
                    </a:lnTo>
                    <a:lnTo>
                      <a:pt x="5" y="16"/>
                    </a:lnTo>
                    <a:lnTo>
                      <a:pt x="9" y="11"/>
                    </a:lnTo>
                    <a:lnTo>
                      <a:pt x="15" y="7"/>
                    </a:lnTo>
                    <a:lnTo>
                      <a:pt x="21" y="4"/>
                    </a:lnTo>
                    <a:lnTo>
                      <a:pt x="27" y="1"/>
                    </a:lnTo>
                    <a:lnTo>
                      <a:pt x="34" y="0"/>
                    </a:lnTo>
                    <a:lnTo>
                      <a:pt x="533" y="0"/>
                    </a:lnTo>
                    <a:lnTo>
                      <a:pt x="539" y="1"/>
                    </a:lnTo>
                    <a:lnTo>
                      <a:pt x="546" y="4"/>
                    </a:lnTo>
                    <a:lnTo>
                      <a:pt x="552" y="7"/>
                    </a:lnTo>
                    <a:lnTo>
                      <a:pt x="557" y="11"/>
                    </a:lnTo>
                    <a:lnTo>
                      <a:pt x="561" y="16"/>
                    </a:lnTo>
                    <a:lnTo>
                      <a:pt x="564" y="22"/>
                    </a:lnTo>
                    <a:lnTo>
                      <a:pt x="566" y="28"/>
                    </a:lnTo>
                    <a:lnTo>
                      <a:pt x="566" y="35"/>
                    </a:lnTo>
                    <a:lnTo>
                      <a:pt x="566" y="89"/>
                    </a:lnTo>
                    <a:lnTo>
                      <a:pt x="566" y="96"/>
                    </a:lnTo>
                    <a:lnTo>
                      <a:pt x="564" y="103"/>
                    </a:lnTo>
                    <a:lnTo>
                      <a:pt x="561" y="108"/>
                    </a:lnTo>
                    <a:lnTo>
                      <a:pt x="557" y="113"/>
                    </a:lnTo>
                    <a:lnTo>
                      <a:pt x="552" y="117"/>
                    </a:lnTo>
                    <a:lnTo>
                      <a:pt x="546" y="121"/>
                    </a:lnTo>
                    <a:lnTo>
                      <a:pt x="539" y="123"/>
                    </a:lnTo>
                    <a:lnTo>
                      <a:pt x="533" y="124"/>
                    </a:lnTo>
                    <a:lnTo>
                      <a:pt x="34" y="124"/>
                    </a:lnTo>
                    <a:close/>
                  </a:path>
                </a:pathLst>
              </a:custGeom>
              <a:solidFill>
                <a:srgbClr val="0A4068"/>
              </a:solidFill>
              <a:ln w="9525">
                <a:noFill/>
                <a:round/>
                <a:headEnd/>
                <a:tailEnd/>
              </a:ln>
            </p:spPr>
            <p:txBody>
              <a:bodyPr/>
              <a:lstStyle/>
              <a:p>
                <a:endParaRPr lang="en-US" dirty="0"/>
              </a:p>
            </p:txBody>
          </p:sp>
          <p:sp>
            <p:nvSpPr>
              <p:cNvPr id="22" name="AutoShape 106"/>
              <p:cNvSpPr>
                <a:spLocks noChangeArrowheads="1"/>
              </p:cNvSpPr>
              <p:nvPr/>
            </p:nvSpPr>
            <p:spPr bwMode="auto">
              <a:xfrm>
                <a:off x="508" y="2479"/>
                <a:ext cx="588" cy="139"/>
              </a:xfrm>
              <a:prstGeom prst="roundRect">
                <a:avLst>
                  <a:gd name="adj" fmla="val 16667"/>
                </a:avLst>
              </a:prstGeom>
              <a:solidFill>
                <a:srgbClr val="24B0E6"/>
              </a:solidFill>
              <a:ln w="9525">
                <a:noFill/>
                <a:round/>
                <a:headEnd/>
                <a:tailEnd/>
              </a:ln>
            </p:spPr>
            <p:txBody>
              <a:bodyPr/>
              <a:lstStyle/>
              <a:p>
                <a:pPr algn="ctr" eaLnBrk="0" hangingPunct="0">
                  <a:spcBef>
                    <a:spcPct val="20000"/>
                  </a:spcBef>
                  <a:buClr>
                    <a:schemeClr val="tx1"/>
                  </a:buClr>
                  <a:buFont typeface="Wingdings" pitchFamily="2" charset="2"/>
                  <a:buNone/>
                </a:pPr>
                <a:endParaRPr lang="en-US" baseline="-25000" dirty="0">
                  <a:solidFill>
                    <a:srgbClr val="000000"/>
                  </a:solidFill>
                  <a:ea typeface="MS PGothic" pitchFamily="34" charset="-128"/>
                </a:endParaRPr>
              </a:p>
            </p:txBody>
          </p:sp>
          <p:grpSp>
            <p:nvGrpSpPr>
              <p:cNvPr id="23" name="Group 107"/>
              <p:cNvGrpSpPr>
                <a:grpSpLocks/>
              </p:cNvGrpSpPr>
              <p:nvPr/>
            </p:nvGrpSpPr>
            <p:grpSpPr bwMode="auto">
              <a:xfrm>
                <a:off x="468" y="2502"/>
                <a:ext cx="70" cy="97"/>
                <a:chOff x="381" y="2500"/>
                <a:chExt cx="70" cy="97"/>
              </a:xfrm>
            </p:grpSpPr>
            <p:sp>
              <p:nvSpPr>
                <p:cNvPr id="31" name="AutoShape 108"/>
                <p:cNvSpPr>
                  <a:spLocks noChangeArrowheads="1"/>
                </p:cNvSpPr>
                <p:nvPr/>
              </p:nvSpPr>
              <p:spPr bwMode="auto">
                <a:xfrm>
                  <a:off x="395" y="2500"/>
                  <a:ext cx="56" cy="97"/>
                </a:xfrm>
                <a:prstGeom prst="roundRect">
                  <a:avLst>
                    <a:gd name="adj" fmla="val 17856"/>
                  </a:avLst>
                </a:prstGeom>
                <a:solidFill>
                  <a:srgbClr val="24B0E6"/>
                </a:solidFill>
                <a:ln w="12700" algn="ctr">
                  <a:noFill/>
                  <a:round/>
                  <a:headEnd/>
                  <a:tailEnd/>
                </a:ln>
              </p:spPr>
              <p:txBody>
                <a:bodyPr wrap="none" anchor="ctr"/>
                <a:lstStyle/>
                <a:p>
                  <a:pPr algn="ctr" eaLnBrk="0" hangingPunct="0">
                    <a:spcBef>
                      <a:spcPct val="20000"/>
                    </a:spcBef>
                    <a:buClr>
                      <a:schemeClr val="tx1"/>
                    </a:buClr>
                    <a:buFont typeface="Wingdings" pitchFamily="2" charset="2"/>
                    <a:buNone/>
                  </a:pPr>
                  <a:endParaRPr lang="en-US" baseline="-25000" dirty="0">
                    <a:solidFill>
                      <a:srgbClr val="000000"/>
                    </a:solidFill>
                    <a:ea typeface="MS PGothic" pitchFamily="34" charset="-128"/>
                  </a:endParaRPr>
                </a:p>
              </p:txBody>
            </p:sp>
            <p:sp>
              <p:nvSpPr>
                <p:cNvPr id="32" name="Oval 109"/>
                <p:cNvSpPr>
                  <a:spLocks noChangeArrowheads="1"/>
                </p:cNvSpPr>
                <p:nvPr/>
              </p:nvSpPr>
              <p:spPr bwMode="auto">
                <a:xfrm>
                  <a:off x="381" y="2513"/>
                  <a:ext cx="27" cy="27"/>
                </a:xfrm>
                <a:prstGeom prst="ellipse">
                  <a:avLst/>
                </a:prstGeom>
                <a:solidFill>
                  <a:srgbClr val="003F69"/>
                </a:solidFill>
                <a:ln w="12700" algn="ctr">
                  <a:noFill/>
                  <a:round/>
                  <a:headEnd/>
                  <a:tailEnd/>
                </a:ln>
              </p:spPr>
              <p:txBody>
                <a:bodyPr wrap="none" anchor="ctr"/>
                <a:lstStyle/>
                <a:p>
                  <a:pPr algn="ctr" eaLnBrk="0" hangingPunct="0">
                    <a:spcBef>
                      <a:spcPct val="20000"/>
                    </a:spcBef>
                    <a:buClr>
                      <a:schemeClr val="tx1"/>
                    </a:buClr>
                    <a:buFont typeface="Wingdings" pitchFamily="2" charset="2"/>
                    <a:buNone/>
                  </a:pPr>
                  <a:endParaRPr lang="en-US" baseline="-25000" dirty="0">
                    <a:solidFill>
                      <a:srgbClr val="000000"/>
                    </a:solidFill>
                    <a:ea typeface="MS PGothic" pitchFamily="34" charset="-128"/>
                  </a:endParaRPr>
                </a:p>
              </p:txBody>
            </p:sp>
            <p:sp>
              <p:nvSpPr>
                <p:cNvPr id="33" name="Oval 110"/>
                <p:cNvSpPr>
                  <a:spLocks noChangeArrowheads="1"/>
                </p:cNvSpPr>
                <p:nvPr/>
              </p:nvSpPr>
              <p:spPr bwMode="auto">
                <a:xfrm>
                  <a:off x="381" y="2558"/>
                  <a:ext cx="27" cy="27"/>
                </a:xfrm>
                <a:prstGeom prst="ellipse">
                  <a:avLst/>
                </a:prstGeom>
                <a:solidFill>
                  <a:srgbClr val="003F69"/>
                </a:solidFill>
                <a:ln w="12700" algn="ctr">
                  <a:noFill/>
                  <a:round/>
                  <a:headEnd/>
                  <a:tailEnd/>
                </a:ln>
              </p:spPr>
              <p:txBody>
                <a:bodyPr wrap="none" anchor="ctr"/>
                <a:lstStyle/>
                <a:p>
                  <a:pPr algn="ctr" eaLnBrk="0" hangingPunct="0">
                    <a:spcBef>
                      <a:spcPct val="20000"/>
                    </a:spcBef>
                    <a:buClr>
                      <a:schemeClr val="tx1"/>
                    </a:buClr>
                    <a:buFont typeface="Wingdings" pitchFamily="2" charset="2"/>
                    <a:buNone/>
                  </a:pPr>
                  <a:endParaRPr lang="en-US" baseline="-25000" dirty="0">
                    <a:solidFill>
                      <a:srgbClr val="000000"/>
                    </a:solidFill>
                    <a:ea typeface="MS PGothic" pitchFamily="34" charset="-128"/>
                  </a:endParaRPr>
                </a:p>
              </p:txBody>
            </p:sp>
          </p:grpSp>
          <p:sp>
            <p:nvSpPr>
              <p:cNvPr id="24" name="Freeform 111"/>
              <p:cNvSpPr>
                <a:spLocks/>
              </p:cNvSpPr>
              <p:nvPr/>
            </p:nvSpPr>
            <p:spPr bwMode="auto">
              <a:xfrm>
                <a:off x="558" y="2509"/>
                <a:ext cx="117" cy="16"/>
              </a:xfrm>
              <a:custGeom>
                <a:avLst/>
                <a:gdLst>
                  <a:gd name="T0" fmla="*/ 113 w 117"/>
                  <a:gd name="T1" fmla="*/ 16 h 16"/>
                  <a:gd name="T2" fmla="*/ 4 w 117"/>
                  <a:gd name="T3" fmla="*/ 16 h 16"/>
                  <a:gd name="T4" fmla="*/ 4 w 117"/>
                  <a:gd name="T5" fmla="*/ 16 h 16"/>
                  <a:gd name="T6" fmla="*/ 3 w 117"/>
                  <a:gd name="T7" fmla="*/ 16 h 16"/>
                  <a:gd name="T8" fmla="*/ 1 w 117"/>
                  <a:gd name="T9" fmla="*/ 15 h 16"/>
                  <a:gd name="T10" fmla="*/ 1 w 117"/>
                  <a:gd name="T11" fmla="*/ 14 h 16"/>
                  <a:gd name="T12" fmla="*/ 0 w 117"/>
                  <a:gd name="T13" fmla="*/ 12 h 16"/>
                  <a:gd name="T14" fmla="*/ 0 w 117"/>
                  <a:gd name="T15" fmla="*/ 12 h 16"/>
                  <a:gd name="T16" fmla="*/ 0 w 117"/>
                  <a:gd name="T17" fmla="*/ 4 h 16"/>
                  <a:gd name="T18" fmla="*/ 0 w 117"/>
                  <a:gd name="T19" fmla="*/ 4 h 16"/>
                  <a:gd name="T20" fmla="*/ 1 w 117"/>
                  <a:gd name="T21" fmla="*/ 3 h 16"/>
                  <a:gd name="T22" fmla="*/ 1 w 117"/>
                  <a:gd name="T23" fmla="*/ 1 h 16"/>
                  <a:gd name="T24" fmla="*/ 3 w 117"/>
                  <a:gd name="T25" fmla="*/ 1 h 16"/>
                  <a:gd name="T26" fmla="*/ 4 w 117"/>
                  <a:gd name="T27" fmla="*/ 0 h 16"/>
                  <a:gd name="T28" fmla="*/ 113 w 117"/>
                  <a:gd name="T29" fmla="*/ 0 h 16"/>
                  <a:gd name="T30" fmla="*/ 113 w 117"/>
                  <a:gd name="T31" fmla="*/ 0 h 16"/>
                  <a:gd name="T32" fmla="*/ 114 w 117"/>
                  <a:gd name="T33" fmla="*/ 1 h 16"/>
                  <a:gd name="T34" fmla="*/ 116 w 117"/>
                  <a:gd name="T35" fmla="*/ 1 h 16"/>
                  <a:gd name="T36" fmla="*/ 116 w 117"/>
                  <a:gd name="T37" fmla="*/ 3 h 16"/>
                  <a:gd name="T38" fmla="*/ 117 w 117"/>
                  <a:gd name="T39" fmla="*/ 4 h 16"/>
                  <a:gd name="T40" fmla="*/ 117 w 117"/>
                  <a:gd name="T41" fmla="*/ 4 h 16"/>
                  <a:gd name="T42" fmla="*/ 117 w 117"/>
                  <a:gd name="T43" fmla="*/ 12 h 16"/>
                  <a:gd name="T44" fmla="*/ 117 w 117"/>
                  <a:gd name="T45" fmla="*/ 12 h 16"/>
                  <a:gd name="T46" fmla="*/ 116 w 117"/>
                  <a:gd name="T47" fmla="*/ 14 h 16"/>
                  <a:gd name="T48" fmla="*/ 116 w 117"/>
                  <a:gd name="T49" fmla="*/ 15 h 16"/>
                  <a:gd name="T50" fmla="*/ 114 w 117"/>
                  <a:gd name="T51" fmla="*/ 16 h 16"/>
                  <a:gd name="T52" fmla="*/ 113 w 117"/>
                  <a:gd name="T53" fmla="*/ 16 h 16"/>
                  <a:gd name="T54" fmla="*/ 113 w 117"/>
                  <a:gd name="T55" fmla="*/ 16 h 1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7"/>
                  <a:gd name="T85" fmla="*/ 0 h 16"/>
                  <a:gd name="T86" fmla="*/ 117 w 117"/>
                  <a:gd name="T87" fmla="*/ 16 h 1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7" h="16">
                    <a:moveTo>
                      <a:pt x="113" y="16"/>
                    </a:moveTo>
                    <a:lnTo>
                      <a:pt x="4" y="16"/>
                    </a:lnTo>
                    <a:lnTo>
                      <a:pt x="3" y="16"/>
                    </a:lnTo>
                    <a:lnTo>
                      <a:pt x="1" y="15"/>
                    </a:lnTo>
                    <a:lnTo>
                      <a:pt x="1" y="14"/>
                    </a:lnTo>
                    <a:lnTo>
                      <a:pt x="0" y="12"/>
                    </a:lnTo>
                    <a:lnTo>
                      <a:pt x="0" y="4"/>
                    </a:lnTo>
                    <a:lnTo>
                      <a:pt x="1" y="3"/>
                    </a:lnTo>
                    <a:lnTo>
                      <a:pt x="1" y="1"/>
                    </a:lnTo>
                    <a:lnTo>
                      <a:pt x="3" y="1"/>
                    </a:lnTo>
                    <a:lnTo>
                      <a:pt x="4" y="0"/>
                    </a:lnTo>
                    <a:lnTo>
                      <a:pt x="113" y="0"/>
                    </a:lnTo>
                    <a:lnTo>
                      <a:pt x="114" y="1"/>
                    </a:lnTo>
                    <a:lnTo>
                      <a:pt x="116" y="1"/>
                    </a:lnTo>
                    <a:lnTo>
                      <a:pt x="116" y="3"/>
                    </a:lnTo>
                    <a:lnTo>
                      <a:pt x="117" y="4"/>
                    </a:lnTo>
                    <a:lnTo>
                      <a:pt x="117" y="12"/>
                    </a:lnTo>
                    <a:lnTo>
                      <a:pt x="116" y="14"/>
                    </a:lnTo>
                    <a:lnTo>
                      <a:pt x="116" y="15"/>
                    </a:lnTo>
                    <a:lnTo>
                      <a:pt x="114" y="16"/>
                    </a:lnTo>
                    <a:lnTo>
                      <a:pt x="113" y="16"/>
                    </a:lnTo>
                    <a:close/>
                  </a:path>
                </a:pathLst>
              </a:custGeom>
              <a:solidFill>
                <a:srgbClr val="FFFFFF"/>
              </a:solidFill>
              <a:ln w="9525">
                <a:noFill/>
                <a:round/>
                <a:headEnd/>
                <a:tailEnd/>
              </a:ln>
            </p:spPr>
            <p:txBody>
              <a:bodyPr/>
              <a:lstStyle/>
              <a:p>
                <a:endParaRPr lang="en-US" dirty="0"/>
              </a:p>
            </p:txBody>
          </p:sp>
          <p:sp>
            <p:nvSpPr>
              <p:cNvPr id="25" name="Freeform 112"/>
              <p:cNvSpPr>
                <a:spLocks/>
              </p:cNvSpPr>
              <p:nvPr/>
            </p:nvSpPr>
            <p:spPr bwMode="auto">
              <a:xfrm>
                <a:off x="558" y="2536"/>
                <a:ext cx="117" cy="17"/>
              </a:xfrm>
              <a:custGeom>
                <a:avLst/>
                <a:gdLst>
                  <a:gd name="T0" fmla="*/ 113 w 117"/>
                  <a:gd name="T1" fmla="*/ 17 h 17"/>
                  <a:gd name="T2" fmla="*/ 4 w 117"/>
                  <a:gd name="T3" fmla="*/ 17 h 17"/>
                  <a:gd name="T4" fmla="*/ 4 w 117"/>
                  <a:gd name="T5" fmla="*/ 17 h 17"/>
                  <a:gd name="T6" fmla="*/ 3 w 117"/>
                  <a:gd name="T7" fmla="*/ 17 h 17"/>
                  <a:gd name="T8" fmla="*/ 1 w 117"/>
                  <a:gd name="T9" fmla="*/ 16 h 17"/>
                  <a:gd name="T10" fmla="*/ 1 w 117"/>
                  <a:gd name="T11" fmla="*/ 14 h 17"/>
                  <a:gd name="T12" fmla="*/ 0 w 117"/>
                  <a:gd name="T13" fmla="*/ 13 h 17"/>
                  <a:gd name="T14" fmla="*/ 0 w 117"/>
                  <a:gd name="T15" fmla="*/ 13 h 17"/>
                  <a:gd name="T16" fmla="*/ 0 w 117"/>
                  <a:gd name="T17" fmla="*/ 4 h 17"/>
                  <a:gd name="T18" fmla="*/ 0 w 117"/>
                  <a:gd name="T19" fmla="*/ 4 h 17"/>
                  <a:gd name="T20" fmla="*/ 1 w 117"/>
                  <a:gd name="T21" fmla="*/ 3 h 17"/>
                  <a:gd name="T22" fmla="*/ 1 w 117"/>
                  <a:gd name="T23" fmla="*/ 1 h 17"/>
                  <a:gd name="T24" fmla="*/ 3 w 117"/>
                  <a:gd name="T25" fmla="*/ 0 h 17"/>
                  <a:gd name="T26" fmla="*/ 4 w 117"/>
                  <a:gd name="T27" fmla="*/ 0 h 17"/>
                  <a:gd name="T28" fmla="*/ 113 w 117"/>
                  <a:gd name="T29" fmla="*/ 0 h 17"/>
                  <a:gd name="T30" fmla="*/ 113 w 117"/>
                  <a:gd name="T31" fmla="*/ 0 h 17"/>
                  <a:gd name="T32" fmla="*/ 114 w 117"/>
                  <a:gd name="T33" fmla="*/ 0 h 17"/>
                  <a:gd name="T34" fmla="*/ 116 w 117"/>
                  <a:gd name="T35" fmla="*/ 1 h 17"/>
                  <a:gd name="T36" fmla="*/ 116 w 117"/>
                  <a:gd name="T37" fmla="*/ 3 h 17"/>
                  <a:gd name="T38" fmla="*/ 117 w 117"/>
                  <a:gd name="T39" fmla="*/ 4 h 17"/>
                  <a:gd name="T40" fmla="*/ 117 w 117"/>
                  <a:gd name="T41" fmla="*/ 4 h 17"/>
                  <a:gd name="T42" fmla="*/ 117 w 117"/>
                  <a:gd name="T43" fmla="*/ 13 h 17"/>
                  <a:gd name="T44" fmla="*/ 117 w 117"/>
                  <a:gd name="T45" fmla="*/ 13 h 17"/>
                  <a:gd name="T46" fmla="*/ 116 w 117"/>
                  <a:gd name="T47" fmla="*/ 14 h 17"/>
                  <a:gd name="T48" fmla="*/ 116 w 117"/>
                  <a:gd name="T49" fmla="*/ 16 h 17"/>
                  <a:gd name="T50" fmla="*/ 114 w 117"/>
                  <a:gd name="T51" fmla="*/ 17 h 17"/>
                  <a:gd name="T52" fmla="*/ 113 w 117"/>
                  <a:gd name="T53" fmla="*/ 17 h 17"/>
                  <a:gd name="T54" fmla="*/ 113 w 117"/>
                  <a:gd name="T55" fmla="*/ 17 h 1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7"/>
                  <a:gd name="T85" fmla="*/ 0 h 17"/>
                  <a:gd name="T86" fmla="*/ 117 w 117"/>
                  <a:gd name="T87" fmla="*/ 17 h 1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7" h="17">
                    <a:moveTo>
                      <a:pt x="113" y="17"/>
                    </a:moveTo>
                    <a:lnTo>
                      <a:pt x="4" y="17"/>
                    </a:lnTo>
                    <a:lnTo>
                      <a:pt x="3" y="17"/>
                    </a:lnTo>
                    <a:lnTo>
                      <a:pt x="1" y="16"/>
                    </a:lnTo>
                    <a:lnTo>
                      <a:pt x="1" y="14"/>
                    </a:lnTo>
                    <a:lnTo>
                      <a:pt x="0" y="13"/>
                    </a:lnTo>
                    <a:lnTo>
                      <a:pt x="0" y="4"/>
                    </a:lnTo>
                    <a:lnTo>
                      <a:pt x="1" y="3"/>
                    </a:lnTo>
                    <a:lnTo>
                      <a:pt x="1" y="1"/>
                    </a:lnTo>
                    <a:lnTo>
                      <a:pt x="3" y="0"/>
                    </a:lnTo>
                    <a:lnTo>
                      <a:pt x="4" y="0"/>
                    </a:lnTo>
                    <a:lnTo>
                      <a:pt x="113" y="0"/>
                    </a:lnTo>
                    <a:lnTo>
                      <a:pt x="114" y="0"/>
                    </a:lnTo>
                    <a:lnTo>
                      <a:pt x="116" y="1"/>
                    </a:lnTo>
                    <a:lnTo>
                      <a:pt x="116" y="3"/>
                    </a:lnTo>
                    <a:lnTo>
                      <a:pt x="117" y="4"/>
                    </a:lnTo>
                    <a:lnTo>
                      <a:pt x="117" y="13"/>
                    </a:lnTo>
                    <a:lnTo>
                      <a:pt x="116" y="14"/>
                    </a:lnTo>
                    <a:lnTo>
                      <a:pt x="116" y="16"/>
                    </a:lnTo>
                    <a:lnTo>
                      <a:pt x="114" y="17"/>
                    </a:lnTo>
                    <a:lnTo>
                      <a:pt x="113" y="17"/>
                    </a:lnTo>
                    <a:close/>
                  </a:path>
                </a:pathLst>
              </a:custGeom>
              <a:solidFill>
                <a:srgbClr val="FFFFFF"/>
              </a:solidFill>
              <a:ln w="9525">
                <a:noFill/>
                <a:round/>
                <a:headEnd/>
                <a:tailEnd/>
              </a:ln>
            </p:spPr>
            <p:txBody>
              <a:bodyPr/>
              <a:lstStyle/>
              <a:p>
                <a:endParaRPr lang="en-US" dirty="0"/>
              </a:p>
            </p:txBody>
          </p:sp>
          <p:grpSp>
            <p:nvGrpSpPr>
              <p:cNvPr id="26" name="Group 113"/>
              <p:cNvGrpSpPr>
                <a:grpSpLocks/>
              </p:cNvGrpSpPr>
              <p:nvPr/>
            </p:nvGrpSpPr>
            <p:grpSpPr bwMode="auto">
              <a:xfrm>
                <a:off x="519" y="2487"/>
                <a:ext cx="566" cy="124"/>
                <a:chOff x="519" y="2487"/>
                <a:chExt cx="566" cy="124"/>
              </a:xfrm>
            </p:grpSpPr>
            <p:sp>
              <p:nvSpPr>
                <p:cNvPr id="27" name="Freeform 114"/>
                <p:cNvSpPr>
                  <a:spLocks/>
                </p:cNvSpPr>
                <p:nvPr/>
              </p:nvSpPr>
              <p:spPr bwMode="auto">
                <a:xfrm>
                  <a:off x="519" y="2487"/>
                  <a:ext cx="566" cy="124"/>
                </a:xfrm>
                <a:custGeom>
                  <a:avLst/>
                  <a:gdLst>
                    <a:gd name="T0" fmla="*/ 34 w 566"/>
                    <a:gd name="T1" fmla="*/ 124 h 124"/>
                    <a:gd name="T2" fmla="*/ 34 w 566"/>
                    <a:gd name="T3" fmla="*/ 124 h 124"/>
                    <a:gd name="T4" fmla="*/ 27 w 566"/>
                    <a:gd name="T5" fmla="*/ 123 h 124"/>
                    <a:gd name="T6" fmla="*/ 21 w 566"/>
                    <a:gd name="T7" fmla="*/ 121 h 124"/>
                    <a:gd name="T8" fmla="*/ 15 w 566"/>
                    <a:gd name="T9" fmla="*/ 117 h 124"/>
                    <a:gd name="T10" fmla="*/ 9 w 566"/>
                    <a:gd name="T11" fmla="*/ 113 h 124"/>
                    <a:gd name="T12" fmla="*/ 5 w 566"/>
                    <a:gd name="T13" fmla="*/ 108 h 124"/>
                    <a:gd name="T14" fmla="*/ 2 w 566"/>
                    <a:gd name="T15" fmla="*/ 103 h 124"/>
                    <a:gd name="T16" fmla="*/ 0 w 566"/>
                    <a:gd name="T17" fmla="*/ 96 h 124"/>
                    <a:gd name="T18" fmla="*/ 0 w 566"/>
                    <a:gd name="T19" fmla="*/ 89 h 124"/>
                    <a:gd name="T20" fmla="*/ 0 w 566"/>
                    <a:gd name="T21" fmla="*/ 89 h 124"/>
                    <a:gd name="T22" fmla="*/ 0 w 566"/>
                    <a:gd name="T23" fmla="*/ 35 h 124"/>
                    <a:gd name="T24" fmla="*/ 0 w 566"/>
                    <a:gd name="T25" fmla="*/ 35 h 124"/>
                    <a:gd name="T26" fmla="*/ 0 w 566"/>
                    <a:gd name="T27" fmla="*/ 28 h 124"/>
                    <a:gd name="T28" fmla="*/ 2 w 566"/>
                    <a:gd name="T29" fmla="*/ 22 h 124"/>
                    <a:gd name="T30" fmla="*/ 5 w 566"/>
                    <a:gd name="T31" fmla="*/ 16 h 124"/>
                    <a:gd name="T32" fmla="*/ 9 w 566"/>
                    <a:gd name="T33" fmla="*/ 11 h 124"/>
                    <a:gd name="T34" fmla="*/ 15 w 566"/>
                    <a:gd name="T35" fmla="*/ 7 h 124"/>
                    <a:gd name="T36" fmla="*/ 21 w 566"/>
                    <a:gd name="T37" fmla="*/ 4 h 124"/>
                    <a:gd name="T38" fmla="*/ 27 w 566"/>
                    <a:gd name="T39" fmla="*/ 1 h 124"/>
                    <a:gd name="T40" fmla="*/ 34 w 566"/>
                    <a:gd name="T41" fmla="*/ 0 h 124"/>
                    <a:gd name="T42" fmla="*/ 533 w 566"/>
                    <a:gd name="T43" fmla="*/ 0 h 124"/>
                    <a:gd name="T44" fmla="*/ 533 w 566"/>
                    <a:gd name="T45" fmla="*/ 0 h 124"/>
                    <a:gd name="T46" fmla="*/ 539 w 566"/>
                    <a:gd name="T47" fmla="*/ 1 h 124"/>
                    <a:gd name="T48" fmla="*/ 546 w 566"/>
                    <a:gd name="T49" fmla="*/ 4 h 124"/>
                    <a:gd name="T50" fmla="*/ 552 w 566"/>
                    <a:gd name="T51" fmla="*/ 7 h 124"/>
                    <a:gd name="T52" fmla="*/ 557 w 566"/>
                    <a:gd name="T53" fmla="*/ 11 h 124"/>
                    <a:gd name="T54" fmla="*/ 561 w 566"/>
                    <a:gd name="T55" fmla="*/ 16 h 124"/>
                    <a:gd name="T56" fmla="*/ 564 w 566"/>
                    <a:gd name="T57" fmla="*/ 22 h 124"/>
                    <a:gd name="T58" fmla="*/ 566 w 566"/>
                    <a:gd name="T59" fmla="*/ 28 h 124"/>
                    <a:gd name="T60" fmla="*/ 566 w 566"/>
                    <a:gd name="T61" fmla="*/ 35 h 124"/>
                    <a:gd name="T62" fmla="*/ 566 w 566"/>
                    <a:gd name="T63" fmla="*/ 35 h 124"/>
                    <a:gd name="T64" fmla="*/ 566 w 566"/>
                    <a:gd name="T65" fmla="*/ 89 h 124"/>
                    <a:gd name="T66" fmla="*/ 566 w 566"/>
                    <a:gd name="T67" fmla="*/ 89 h 124"/>
                    <a:gd name="T68" fmla="*/ 566 w 566"/>
                    <a:gd name="T69" fmla="*/ 96 h 124"/>
                    <a:gd name="T70" fmla="*/ 564 w 566"/>
                    <a:gd name="T71" fmla="*/ 103 h 124"/>
                    <a:gd name="T72" fmla="*/ 561 w 566"/>
                    <a:gd name="T73" fmla="*/ 108 h 124"/>
                    <a:gd name="T74" fmla="*/ 557 w 566"/>
                    <a:gd name="T75" fmla="*/ 113 h 124"/>
                    <a:gd name="T76" fmla="*/ 552 w 566"/>
                    <a:gd name="T77" fmla="*/ 117 h 124"/>
                    <a:gd name="T78" fmla="*/ 546 w 566"/>
                    <a:gd name="T79" fmla="*/ 121 h 124"/>
                    <a:gd name="T80" fmla="*/ 539 w 566"/>
                    <a:gd name="T81" fmla="*/ 123 h 124"/>
                    <a:gd name="T82" fmla="*/ 533 w 566"/>
                    <a:gd name="T83" fmla="*/ 124 h 124"/>
                    <a:gd name="T84" fmla="*/ 34 w 566"/>
                    <a:gd name="T85" fmla="*/ 124 h 124"/>
                    <a:gd name="T86" fmla="*/ 34 w 566"/>
                    <a:gd name="T87" fmla="*/ 124 h 12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66"/>
                    <a:gd name="T133" fmla="*/ 0 h 124"/>
                    <a:gd name="T134" fmla="*/ 566 w 566"/>
                    <a:gd name="T135" fmla="*/ 124 h 12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66" h="124">
                      <a:moveTo>
                        <a:pt x="34" y="124"/>
                      </a:moveTo>
                      <a:lnTo>
                        <a:pt x="34" y="124"/>
                      </a:lnTo>
                      <a:lnTo>
                        <a:pt x="27" y="123"/>
                      </a:lnTo>
                      <a:lnTo>
                        <a:pt x="21" y="121"/>
                      </a:lnTo>
                      <a:lnTo>
                        <a:pt x="15" y="117"/>
                      </a:lnTo>
                      <a:lnTo>
                        <a:pt x="9" y="113"/>
                      </a:lnTo>
                      <a:lnTo>
                        <a:pt x="5" y="108"/>
                      </a:lnTo>
                      <a:lnTo>
                        <a:pt x="2" y="103"/>
                      </a:lnTo>
                      <a:lnTo>
                        <a:pt x="0" y="96"/>
                      </a:lnTo>
                      <a:lnTo>
                        <a:pt x="0" y="89"/>
                      </a:lnTo>
                      <a:lnTo>
                        <a:pt x="0" y="35"/>
                      </a:lnTo>
                      <a:lnTo>
                        <a:pt x="0" y="28"/>
                      </a:lnTo>
                      <a:lnTo>
                        <a:pt x="2" y="22"/>
                      </a:lnTo>
                      <a:lnTo>
                        <a:pt x="5" y="16"/>
                      </a:lnTo>
                      <a:lnTo>
                        <a:pt x="9" y="11"/>
                      </a:lnTo>
                      <a:lnTo>
                        <a:pt x="15" y="7"/>
                      </a:lnTo>
                      <a:lnTo>
                        <a:pt x="21" y="4"/>
                      </a:lnTo>
                      <a:lnTo>
                        <a:pt x="27" y="1"/>
                      </a:lnTo>
                      <a:lnTo>
                        <a:pt x="34" y="0"/>
                      </a:lnTo>
                      <a:lnTo>
                        <a:pt x="533" y="0"/>
                      </a:lnTo>
                      <a:lnTo>
                        <a:pt x="539" y="1"/>
                      </a:lnTo>
                      <a:lnTo>
                        <a:pt x="546" y="4"/>
                      </a:lnTo>
                      <a:lnTo>
                        <a:pt x="552" y="7"/>
                      </a:lnTo>
                      <a:lnTo>
                        <a:pt x="557" y="11"/>
                      </a:lnTo>
                      <a:lnTo>
                        <a:pt x="561" y="16"/>
                      </a:lnTo>
                      <a:lnTo>
                        <a:pt x="564" y="22"/>
                      </a:lnTo>
                      <a:lnTo>
                        <a:pt x="566" y="28"/>
                      </a:lnTo>
                      <a:lnTo>
                        <a:pt x="566" y="35"/>
                      </a:lnTo>
                      <a:lnTo>
                        <a:pt x="566" y="89"/>
                      </a:lnTo>
                      <a:lnTo>
                        <a:pt x="566" y="96"/>
                      </a:lnTo>
                      <a:lnTo>
                        <a:pt x="564" y="103"/>
                      </a:lnTo>
                      <a:lnTo>
                        <a:pt x="561" y="108"/>
                      </a:lnTo>
                      <a:lnTo>
                        <a:pt x="557" y="113"/>
                      </a:lnTo>
                      <a:lnTo>
                        <a:pt x="552" y="117"/>
                      </a:lnTo>
                      <a:lnTo>
                        <a:pt x="546" y="121"/>
                      </a:lnTo>
                      <a:lnTo>
                        <a:pt x="539" y="123"/>
                      </a:lnTo>
                      <a:lnTo>
                        <a:pt x="533" y="124"/>
                      </a:lnTo>
                      <a:lnTo>
                        <a:pt x="34" y="124"/>
                      </a:lnTo>
                      <a:close/>
                    </a:path>
                  </a:pathLst>
                </a:custGeom>
                <a:solidFill>
                  <a:srgbClr val="0A4068"/>
                </a:solidFill>
                <a:ln w="9525">
                  <a:noFill/>
                  <a:round/>
                  <a:headEnd/>
                  <a:tailEnd/>
                </a:ln>
              </p:spPr>
              <p:txBody>
                <a:bodyPr/>
                <a:lstStyle/>
                <a:p>
                  <a:endParaRPr lang="en-US" dirty="0"/>
                </a:p>
              </p:txBody>
            </p:sp>
            <p:sp>
              <p:nvSpPr>
                <p:cNvPr id="28" name="Freeform 115"/>
                <p:cNvSpPr>
                  <a:spLocks/>
                </p:cNvSpPr>
                <p:nvPr/>
              </p:nvSpPr>
              <p:spPr bwMode="auto">
                <a:xfrm>
                  <a:off x="558" y="2565"/>
                  <a:ext cx="117" cy="17"/>
                </a:xfrm>
                <a:custGeom>
                  <a:avLst/>
                  <a:gdLst>
                    <a:gd name="T0" fmla="*/ 113 w 117"/>
                    <a:gd name="T1" fmla="*/ 17 h 17"/>
                    <a:gd name="T2" fmla="*/ 4 w 117"/>
                    <a:gd name="T3" fmla="*/ 17 h 17"/>
                    <a:gd name="T4" fmla="*/ 4 w 117"/>
                    <a:gd name="T5" fmla="*/ 17 h 17"/>
                    <a:gd name="T6" fmla="*/ 3 w 117"/>
                    <a:gd name="T7" fmla="*/ 17 h 17"/>
                    <a:gd name="T8" fmla="*/ 1 w 117"/>
                    <a:gd name="T9" fmla="*/ 16 h 17"/>
                    <a:gd name="T10" fmla="*/ 1 w 117"/>
                    <a:gd name="T11" fmla="*/ 15 h 17"/>
                    <a:gd name="T12" fmla="*/ 0 w 117"/>
                    <a:gd name="T13" fmla="*/ 13 h 17"/>
                    <a:gd name="T14" fmla="*/ 0 w 117"/>
                    <a:gd name="T15" fmla="*/ 13 h 17"/>
                    <a:gd name="T16" fmla="*/ 0 w 117"/>
                    <a:gd name="T17" fmla="*/ 4 h 17"/>
                    <a:gd name="T18" fmla="*/ 0 w 117"/>
                    <a:gd name="T19" fmla="*/ 4 h 17"/>
                    <a:gd name="T20" fmla="*/ 1 w 117"/>
                    <a:gd name="T21" fmla="*/ 3 h 17"/>
                    <a:gd name="T22" fmla="*/ 1 w 117"/>
                    <a:gd name="T23" fmla="*/ 2 h 17"/>
                    <a:gd name="T24" fmla="*/ 3 w 117"/>
                    <a:gd name="T25" fmla="*/ 1 h 17"/>
                    <a:gd name="T26" fmla="*/ 4 w 117"/>
                    <a:gd name="T27" fmla="*/ 0 h 17"/>
                    <a:gd name="T28" fmla="*/ 113 w 117"/>
                    <a:gd name="T29" fmla="*/ 0 h 17"/>
                    <a:gd name="T30" fmla="*/ 113 w 117"/>
                    <a:gd name="T31" fmla="*/ 0 h 17"/>
                    <a:gd name="T32" fmla="*/ 114 w 117"/>
                    <a:gd name="T33" fmla="*/ 1 h 17"/>
                    <a:gd name="T34" fmla="*/ 116 w 117"/>
                    <a:gd name="T35" fmla="*/ 2 h 17"/>
                    <a:gd name="T36" fmla="*/ 116 w 117"/>
                    <a:gd name="T37" fmla="*/ 3 h 17"/>
                    <a:gd name="T38" fmla="*/ 117 w 117"/>
                    <a:gd name="T39" fmla="*/ 4 h 17"/>
                    <a:gd name="T40" fmla="*/ 117 w 117"/>
                    <a:gd name="T41" fmla="*/ 4 h 17"/>
                    <a:gd name="T42" fmla="*/ 117 w 117"/>
                    <a:gd name="T43" fmla="*/ 13 h 17"/>
                    <a:gd name="T44" fmla="*/ 117 w 117"/>
                    <a:gd name="T45" fmla="*/ 13 h 17"/>
                    <a:gd name="T46" fmla="*/ 116 w 117"/>
                    <a:gd name="T47" fmla="*/ 15 h 17"/>
                    <a:gd name="T48" fmla="*/ 116 w 117"/>
                    <a:gd name="T49" fmla="*/ 16 h 17"/>
                    <a:gd name="T50" fmla="*/ 114 w 117"/>
                    <a:gd name="T51" fmla="*/ 17 h 17"/>
                    <a:gd name="T52" fmla="*/ 113 w 117"/>
                    <a:gd name="T53" fmla="*/ 17 h 17"/>
                    <a:gd name="T54" fmla="*/ 113 w 117"/>
                    <a:gd name="T55" fmla="*/ 17 h 1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7"/>
                    <a:gd name="T85" fmla="*/ 0 h 17"/>
                    <a:gd name="T86" fmla="*/ 117 w 117"/>
                    <a:gd name="T87" fmla="*/ 17 h 1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7" h="17">
                      <a:moveTo>
                        <a:pt x="113" y="17"/>
                      </a:moveTo>
                      <a:lnTo>
                        <a:pt x="4" y="17"/>
                      </a:lnTo>
                      <a:lnTo>
                        <a:pt x="3" y="17"/>
                      </a:lnTo>
                      <a:lnTo>
                        <a:pt x="1" y="16"/>
                      </a:lnTo>
                      <a:lnTo>
                        <a:pt x="1" y="15"/>
                      </a:lnTo>
                      <a:lnTo>
                        <a:pt x="0" y="13"/>
                      </a:lnTo>
                      <a:lnTo>
                        <a:pt x="0" y="4"/>
                      </a:lnTo>
                      <a:lnTo>
                        <a:pt x="1" y="3"/>
                      </a:lnTo>
                      <a:lnTo>
                        <a:pt x="1" y="2"/>
                      </a:lnTo>
                      <a:lnTo>
                        <a:pt x="3" y="1"/>
                      </a:lnTo>
                      <a:lnTo>
                        <a:pt x="4" y="0"/>
                      </a:lnTo>
                      <a:lnTo>
                        <a:pt x="113" y="0"/>
                      </a:lnTo>
                      <a:lnTo>
                        <a:pt x="114" y="1"/>
                      </a:lnTo>
                      <a:lnTo>
                        <a:pt x="116" y="2"/>
                      </a:lnTo>
                      <a:lnTo>
                        <a:pt x="116" y="3"/>
                      </a:lnTo>
                      <a:lnTo>
                        <a:pt x="117" y="4"/>
                      </a:lnTo>
                      <a:lnTo>
                        <a:pt x="117" y="13"/>
                      </a:lnTo>
                      <a:lnTo>
                        <a:pt x="116" y="15"/>
                      </a:lnTo>
                      <a:lnTo>
                        <a:pt x="116" y="16"/>
                      </a:lnTo>
                      <a:lnTo>
                        <a:pt x="114" y="17"/>
                      </a:lnTo>
                      <a:lnTo>
                        <a:pt x="113" y="17"/>
                      </a:lnTo>
                      <a:close/>
                    </a:path>
                  </a:pathLst>
                </a:custGeom>
                <a:solidFill>
                  <a:srgbClr val="FFFFFF"/>
                </a:solidFill>
                <a:ln w="9525">
                  <a:noFill/>
                  <a:round/>
                  <a:headEnd/>
                  <a:tailEnd/>
                </a:ln>
              </p:spPr>
              <p:txBody>
                <a:bodyPr/>
                <a:lstStyle/>
                <a:p>
                  <a:endParaRPr lang="en-US" dirty="0"/>
                </a:p>
              </p:txBody>
            </p:sp>
            <p:sp>
              <p:nvSpPr>
                <p:cNvPr id="29" name="Freeform 116"/>
                <p:cNvSpPr>
                  <a:spLocks/>
                </p:cNvSpPr>
                <p:nvPr/>
              </p:nvSpPr>
              <p:spPr bwMode="auto">
                <a:xfrm>
                  <a:off x="558" y="2509"/>
                  <a:ext cx="117" cy="16"/>
                </a:xfrm>
                <a:custGeom>
                  <a:avLst/>
                  <a:gdLst>
                    <a:gd name="T0" fmla="*/ 113 w 117"/>
                    <a:gd name="T1" fmla="*/ 16 h 16"/>
                    <a:gd name="T2" fmla="*/ 4 w 117"/>
                    <a:gd name="T3" fmla="*/ 16 h 16"/>
                    <a:gd name="T4" fmla="*/ 4 w 117"/>
                    <a:gd name="T5" fmla="*/ 16 h 16"/>
                    <a:gd name="T6" fmla="*/ 3 w 117"/>
                    <a:gd name="T7" fmla="*/ 16 h 16"/>
                    <a:gd name="T8" fmla="*/ 1 w 117"/>
                    <a:gd name="T9" fmla="*/ 15 h 16"/>
                    <a:gd name="T10" fmla="*/ 1 w 117"/>
                    <a:gd name="T11" fmla="*/ 14 h 16"/>
                    <a:gd name="T12" fmla="*/ 0 w 117"/>
                    <a:gd name="T13" fmla="*/ 12 h 16"/>
                    <a:gd name="T14" fmla="*/ 0 w 117"/>
                    <a:gd name="T15" fmla="*/ 12 h 16"/>
                    <a:gd name="T16" fmla="*/ 0 w 117"/>
                    <a:gd name="T17" fmla="*/ 4 h 16"/>
                    <a:gd name="T18" fmla="*/ 0 w 117"/>
                    <a:gd name="T19" fmla="*/ 4 h 16"/>
                    <a:gd name="T20" fmla="*/ 1 w 117"/>
                    <a:gd name="T21" fmla="*/ 3 h 16"/>
                    <a:gd name="T22" fmla="*/ 1 w 117"/>
                    <a:gd name="T23" fmla="*/ 1 h 16"/>
                    <a:gd name="T24" fmla="*/ 3 w 117"/>
                    <a:gd name="T25" fmla="*/ 1 h 16"/>
                    <a:gd name="T26" fmla="*/ 4 w 117"/>
                    <a:gd name="T27" fmla="*/ 0 h 16"/>
                    <a:gd name="T28" fmla="*/ 113 w 117"/>
                    <a:gd name="T29" fmla="*/ 0 h 16"/>
                    <a:gd name="T30" fmla="*/ 113 w 117"/>
                    <a:gd name="T31" fmla="*/ 0 h 16"/>
                    <a:gd name="T32" fmla="*/ 114 w 117"/>
                    <a:gd name="T33" fmla="*/ 1 h 16"/>
                    <a:gd name="T34" fmla="*/ 116 w 117"/>
                    <a:gd name="T35" fmla="*/ 1 h 16"/>
                    <a:gd name="T36" fmla="*/ 116 w 117"/>
                    <a:gd name="T37" fmla="*/ 3 h 16"/>
                    <a:gd name="T38" fmla="*/ 117 w 117"/>
                    <a:gd name="T39" fmla="*/ 4 h 16"/>
                    <a:gd name="T40" fmla="*/ 117 w 117"/>
                    <a:gd name="T41" fmla="*/ 4 h 16"/>
                    <a:gd name="T42" fmla="*/ 117 w 117"/>
                    <a:gd name="T43" fmla="*/ 12 h 16"/>
                    <a:gd name="T44" fmla="*/ 117 w 117"/>
                    <a:gd name="T45" fmla="*/ 12 h 16"/>
                    <a:gd name="T46" fmla="*/ 116 w 117"/>
                    <a:gd name="T47" fmla="*/ 14 h 16"/>
                    <a:gd name="T48" fmla="*/ 116 w 117"/>
                    <a:gd name="T49" fmla="*/ 15 h 16"/>
                    <a:gd name="T50" fmla="*/ 114 w 117"/>
                    <a:gd name="T51" fmla="*/ 16 h 16"/>
                    <a:gd name="T52" fmla="*/ 113 w 117"/>
                    <a:gd name="T53" fmla="*/ 16 h 16"/>
                    <a:gd name="T54" fmla="*/ 113 w 117"/>
                    <a:gd name="T55" fmla="*/ 16 h 1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7"/>
                    <a:gd name="T85" fmla="*/ 0 h 16"/>
                    <a:gd name="T86" fmla="*/ 117 w 117"/>
                    <a:gd name="T87" fmla="*/ 16 h 1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7" h="16">
                      <a:moveTo>
                        <a:pt x="113" y="16"/>
                      </a:moveTo>
                      <a:lnTo>
                        <a:pt x="4" y="16"/>
                      </a:lnTo>
                      <a:lnTo>
                        <a:pt x="3" y="16"/>
                      </a:lnTo>
                      <a:lnTo>
                        <a:pt x="1" y="15"/>
                      </a:lnTo>
                      <a:lnTo>
                        <a:pt x="1" y="14"/>
                      </a:lnTo>
                      <a:lnTo>
                        <a:pt x="0" y="12"/>
                      </a:lnTo>
                      <a:lnTo>
                        <a:pt x="0" y="4"/>
                      </a:lnTo>
                      <a:lnTo>
                        <a:pt x="1" y="3"/>
                      </a:lnTo>
                      <a:lnTo>
                        <a:pt x="1" y="1"/>
                      </a:lnTo>
                      <a:lnTo>
                        <a:pt x="3" y="1"/>
                      </a:lnTo>
                      <a:lnTo>
                        <a:pt x="4" y="0"/>
                      </a:lnTo>
                      <a:lnTo>
                        <a:pt x="113" y="0"/>
                      </a:lnTo>
                      <a:lnTo>
                        <a:pt x="114" y="1"/>
                      </a:lnTo>
                      <a:lnTo>
                        <a:pt x="116" y="1"/>
                      </a:lnTo>
                      <a:lnTo>
                        <a:pt x="116" y="3"/>
                      </a:lnTo>
                      <a:lnTo>
                        <a:pt x="117" y="4"/>
                      </a:lnTo>
                      <a:lnTo>
                        <a:pt x="117" y="12"/>
                      </a:lnTo>
                      <a:lnTo>
                        <a:pt x="116" y="14"/>
                      </a:lnTo>
                      <a:lnTo>
                        <a:pt x="116" y="15"/>
                      </a:lnTo>
                      <a:lnTo>
                        <a:pt x="114" y="16"/>
                      </a:lnTo>
                      <a:lnTo>
                        <a:pt x="113" y="16"/>
                      </a:lnTo>
                      <a:close/>
                    </a:path>
                  </a:pathLst>
                </a:custGeom>
                <a:solidFill>
                  <a:srgbClr val="FFFFFF"/>
                </a:solidFill>
                <a:ln w="9525">
                  <a:noFill/>
                  <a:round/>
                  <a:headEnd/>
                  <a:tailEnd/>
                </a:ln>
              </p:spPr>
              <p:txBody>
                <a:bodyPr/>
                <a:lstStyle/>
                <a:p>
                  <a:endParaRPr lang="en-US" dirty="0"/>
                </a:p>
              </p:txBody>
            </p:sp>
            <p:sp>
              <p:nvSpPr>
                <p:cNvPr id="30" name="Freeform 117"/>
                <p:cNvSpPr>
                  <a:spLocks/>
                </p:cNvSpPr>
                <p:nvPr/>
              </p:nvSpPr>
              <p:spPr bwMode="auto">
                <a:xfrm>
                  <a:off x="558" y="2539"/>
                  <a:ext cx="117" cy="17"/>
                </a:xfrm>
                <a:custGeom>
                  <a:avLst/>
                  <a:gdLst>
                    <a:gd name="T0" fmla="*/ 113 w 117"/>
                    <a:gd name="T1" fmla="*/ 17 h 17"/>
                    <a:gd name="T2" fmla="*/ 4 w 117"/>
                    <a:gd name="T3" fmla="*/ 17 h 17"/>
                    <a:gd name="T4" fmla="*/ 4 w 117"/>
                    <a:gd name="T5" fmla="*/ 17 h 17"/>
                    <a:gd name="T6" fmla="*/ 3 w 117"/>
                    <a:gd name="T7" fmla="*/ 17 h 17"/>
                    <a:gd name="T8" fmla="*/ 1 w 117"/>
                    <a:gd name="T9" fmla="*/ 16 h 17"/>
                    <a:gd name="T10" fmla="*/ 1 w 117"/>
                    <a:gd name="T11" fmla="*/ 15 h 17"/>
                    <a:gd name="T12" fmla="*/ 0 w 117"/>
                    <a:gd name="T13" fmla="*/ 13 h 17"/>
                    <a:gd name="T14" fmla="*/ 0 w 117"/>
                    <a:gd name="T15" fmla="*/ 13 h 17"/>
                    <a:gd name="T16" fmla="*/ 0 w 117"/>
                    <a:gd name="T17" fmla="*/ 4 h 17"/>
                    <a:gd name="T18" fmla="*/ 0 w 117"/>
                    <a:gd name="T19" fmla="*/ 4 h 17"/>
                    <a:gd name="T20" fmla="*/ 1 w 117"/>
                    <a:gd name="T21" fmla="*/ 3 h 17"/>
                    <a:gd name="T22" fmla="*/ 1 w 117"/>
                    <a:gd name="T23" fmla="*/ 2 h 17"/>
                    <a:gd name="T24" fmla="*/ 3 w 117"/>
                    <a:gd name="T25" fmla="*/ 1 h 17"/>
                    <a:gd name="T26" fmla="*/ 4 w 117"/>
                    <a:gd name="T27" fmla="*/ 0 h 17"/>
                    <a:gd name="T28" fmla="*/ 113 w 117"/>
                    <a:gd name="T29" fmla="*/ 0 h 17"/>
                    <a:gd name="T30" fmla="*/ 113 w 117"/>
                    <a:gd name="T31" fmla="*/ 0 h 17"/>
                    <a:gd name="T32" fmla="*/ 114 w 117"/>
                    <a:gd name="T33" fmla="*/ 1 h 17"/>
                    <a:gd name="T34" fmla="*/ 116 w 117"/>
                    <a:gd name="T35" fmla="*/ 2 h 17"/>
                    <a:gd name="T36" fmla="*/ 116 w 117"/>
                    <a:gd name="T37" fmla="*/ 3 h 17"/>
                    <a:gd name="T38" fmla="*/ 117 w 117"/>
                    <a:gd name="T39" fmla="*/ 4 h 17"/>
                    <a:gd name="T40" fmla="*/ 117 w 117"/>
                    <a:gd name="T41" fmla="*/ 4 h 17"/>
                    <a:gd name="T42" fmla="*/ 117 w 117"/>
                    <a:gd name="T43" fmla="*/ 13 h 17"/>
                    <a:gd name="T44" fmla="*/ 117 w 117"/>
                    <a:gd name="T45" fmla="*/ 13 h 17"/>
                    <a:gd name="T46" fmla="*/ 116 w 117"/>
                    <a:gd name="T47" fmla="*/ 15 h 17"/>
                    <a:gd name="T48" fmla="*/ 116 w 117"/>
                    <a:gd name="T49" fmla="*/ 16 h 17"/>
                    <a:gd name="T50" fmla="*/ 114 w 117"/>
                    <a:gd name="T51" fmla="*/ 17 h 17"/>
                    <a:gd name="T52" fmla="*/ 113 w 117"/>
                    <a:gd name="T53" fmla="*/ 17 h 17"/>
                    <a:gd name="T54" fmla="*/ 113 w 117"/>
                    <a:gd name="T55" fmla="*/ 17 h 1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7"/>
                    <a:gd name="T85" fmla="*/ 0 h 17"/>
                    <a:gd name="T86" fmla="*/ 117 w 117"/>
                    <a:gd name="T87" fmla="*/ 17 h 1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7" h="17">
                      <a:moveTo>
                        <a:pt x="113" y="17"/>
                      </a:moveTo>
                      <a:lnTo>
                        <a:pt x="4" y="17"/>
                      </a:lnTo>
                      <a:lnTo>
                        <a:pt x="3" y="17"/>
                      </a:lnTo>
                      <a:lnTo>
                        <a:pt x="1" y="16"/>
                      </a:lnTo>
                      <a:lnTo>
                        <a:pt x="1" y="15"/>
                      </a:lnTo>
                      <a:lnTo>
                        <a:pt x="0" y="13"/>
                      </a:lnTo>
                      <a:lnTo>
                        <a:pt x="0" y="4"/>
                      </a:lnTo>
                      <a:lnTo>
                        <a:pt x="1" y="3"/>
                      </a:lnTo>
                      <a:lnTo>
                        <a:pt x="1" y="2"/>
                      </a:lnTo>
                      <a:lnTo>
                        <a:pt x="3" y="1"/>
                      </a:lnTo>
                      <a:lnTo>
                        <a:pt x="4" y="0"/>
                      </a:lnTo>
                      <a:lnTo>
                        <a:pt x="113" y="0"/>
                      </a:lnTo>
                      <a:lnTo>
                        <a:pt x="114" y="1"/>
                      </a:lnTo>
                      <a:lnTo>
                        <a:pt x="116" y="2"/>
                      </a:lnTo>
                      <a:lnTo>
                        <a:pt x="116" y="3"/>
                      </a:lnTo>
                      <a:lnTo>
                        <a:pt x="117" y="4"/>
                      </a:lnTo>
                      <a:lnTo>
                        <a:pt x="117" y="13"/>
                      </a:lnTo>
                      <a:lnTo>
                        <a:pt x="116" y="15"/>
                      </a:lnTo>
                      <a:lnTo>
                        <a:pt x="116" y="16"/>
                      </a:lnTo>
                      <a:lnTo>
                        <a:pt x="114" y="17"/>
                      </a:lnTo>
                      <a:lnTo>
                        <a:pt x="113" y="17"/>
                      </a:lnTo>
                      <a:close/>
                    </a:path>
                  </a:pathLst>
                </a:custGeom>
                <a:solidFill>
                  <a:srgbClr val="FFFFFF"/>
                </a:solidFill>
                <a:ln w="9525">
                  <a:noFill/>
                  <a:round/>
                  <a:headEnd/>
                  <a:tailEnd/>
                </a:ln>
              </p:spPr>
              <p:txBody>
                <a:bodyPr/>
                <a:lstStyle/>
                <a:p>
                  <a:endParaRPr lang="en-US" dirty="0"/>
                </a:p>
              </p:txBody>
            </p:sp>
          </p:grpSp>
        </p:grpSp>
      </p:grpSp>
      <p:grpSp>
        <p:nvGrpSpPr>
          <p:cNvPr id="122" name="Group 121"/>
          <p:cNvGrpSpPr>
            <a:grpSpLocks/>
          </p:cNvGrpSpPr>
          <p:nvPr/>
        </p:nvGrpSpPr>
        <p:grpSpPr bwMode="auto">
          <a:xfrm>
            <a:off x="5955638" y="1766888"/>
            <a:ext cx="1966912" cy="831850"/>
            <a:chOff x="2252" y="1990"/>
            <a:chExt cx="1284" cy="543"/>
          </a:xfrm>
        </p:grpSpPr>
        <p:sp>
          <p:nvSpPr>
            <p:cNvPr id="123" name="AutoShape 119"/>
            <p:cNvSpPr>
              <a:spLocks noChangeAspect="1" noChangeArrowheads="1" noTextEdit="1"/>
            </p:cNvSpPr>
            <p:nvPr/>
          </p:nvSpPr>
          <p:spPr bwMode="auto">
            <a:xfrm>
              <a:off x="2309" y="1990"/>
              <a:ext cx="1227" cy="543"/>
            </a:xfrm>
            <a:prstGeom prst="rect">
              <a:avLst/>
            </a:prstGeom>
            <a:noFill/>
            <a:ln w="9525">
              <a:noFill/>
              <a:miter lim="800000"/>
              <a:headEnd/>
              <a:tailEnd/>
            </a:ln>
          </p:spPr>
          <p:txBody>
            <a:bodyPr/>
            <a:lstStyle/>
            <a:p>
              <a:endParaRPr lang="en-US" dirty="0"/>
            </a:p>
          </p:txBody>
        </p:sp>
        <p:grpSp>
          <p:nvGrpSpPr>
            <p:cNvPr id="124" name="Group 123"/>
            <p:cNvGrpSpPr>
              <a:grpSpLocks/>
            </p:cNvGrpSpPr>
            <p:nvPr/>
          </p:nvGrpSpPr>
          <p:grpSpPr bwMode="auto">
            <a:xfrm>
              <a:off x="2852" y="2065"/>
              <a:ext cx="554" cy="114"/>
              <a:chOff x="468" y="2479"/>
              <a:chExt cx="665" cy="139"/>
            </a:xfrm>
          </p:grpSpPr>
          <p:grpSp>
            <p:nvGrpSpPr>
              <p:cNvPr id="162" name="Group 121"/>
              <p:cNvGrpSpPr>
                <a:grpSpLocks/>
              </p:cNvGrpSpPr>
              <p:nvPr/>
            </p:nvGrpSpPr>
            <p:grpSpPr bwMode="auto">
              <a:xfrm flipH="1">
                <a:off x="1063" y="2502"/>
                <a:ext cx="70" cy="97"/>
                <a:chOff x="381" y="2500"/>
                <a:chExt cx="70" cy="97"/>
              </a:xfrm>
            </p:grpSpPr>
            <p:sp>
              <p:nvSpPr>
                <p:cNvPr id="176" name="AutoShape 122"/>
                <p:cNvSpPr>
                  <a:spLocks noChangeArrowheads="1"/>
                </p:cNvSpPr>
                <p:nvPr/>
              </p:nvSpPr>
              <p:spPr bwMode="auto">
                <a:xfrm>
                  <a:off x="395" y="2500"/>
                  <a:ext cx="56" cy="97"/>
                </a:xfrm>
                <a:prstGeom prst="roundRect">
                  <a:avLst>
                    <a:gd name="adj" fmla="val 17856"/>
                  </a:avLst>
                </a:prstGeom>
                <a:solidFill>
                  <a:srgbClr val="24B0E6"/>
                </a:solidFill>
                <a:ln w="12700" algn="ctr">
                  <a:noFill/>
                  <a:round/>
                  <a:headEnd/>
                  <a:tailEnd/>
                </a:ln>
              </p:spPr>
              <p:txBody>
                <a:bodyPr wrap="none" anchor="ctr"/>
                <a:lstStyle/>
                <a:p>
                  <a:pPr algn="ctr" eaLnBrk="0" hangingPunct="0">
                    <a:spcBef>
                      <a:spcPct val="20000"/>
                    </a:spcBef>
                    <a:buClr>
                      <a:schemeClr val="tx1"/>
                    </a:buClr>
                    <a:buFont typeface="Wingdings" pitchFamily="2" charset="2"/>
                    <a:buNone/>
                  </a:pPr>
                  <a:endParaRPr lang="en-US" baseline="-25000" dirty="0">
                    <a:solidFill>
                      <a:srgbClr val="000000"/>
                    </a:solidFill>
                    <a:ea typeface="MS PGothic" pitchFamily="34" charset="-128"/>
                  </a:endParaRPr>
                </a:p>
              </p:txBody>
            </p:sp>
            <p:sp>
              <p:nvSpPr>
                <p:cNvPr id="177" name="Oval 123"/>
                <p:cNvSpPr>
                  <a:spLocks noChangeArrowheads="1"/>
                </p:cNvSpPr>
                <p:nvPr/>
              </p:nvSpPr>
              <p:spPr bwMode="auto">
                <a:xfrm>
                  <a:off x="381" y="2513"/>
                  <a:ext cx="27" cy="27"/>
                </a:xfrm>
                <a:prstGeom prst="ellipse">
                  <a:avLst/>
                </a:prstGeom>
                <a:solidFill>
                  <a:srgbClr val="003F69"/>
                </a:solidFill>
                <a:ln w="12700" algn="ctr">
                  <a:noFill/>
                  <a:round/>
                  <a:headEnd/>
                  <a:tailEnd/>
                </a:ln>
              </p:spPr>
              <p:txBody>
                <a:bodyPr wrap="none" anchor="ctr"/>
                <a:lstStyle/>
                <a:p>
                  <a:pPr algn="ctr" eaLnBrk="0" hangingPunct="0">
                    <a:spcBef>
                      <a:spcPct val="20000"/>
                    </a:spcBef>
                    <a:buClr>
                      <a:schemeClr val="tx1"/>
                    </a:buClr>
                    <a:buFont typeface="Wingdings" pitchFamily="2" charset="2"/>
                    <a:buNone/>
                  </a:pPr>
                  <a:endParaRPr lang="en-US" baseline="-25000" dirty="0">
                    <a:solidFill>
                      <a:srgbClr val="000000"/>
                    </a:solidFill>
                    <a:ea typeface="MS PGothic" pitchFamily="34" charset="-128"/>
                  </a:endParaRPr>
                </a:p>
              </p:txBody>
            </p:sp>
            <p:sp>
              <p:nvSpPr>
                <p:cNvPr id="178" name="Oval 124"/>
                <p:cNvSpPr>
                  <a:spLocks noChangeArrowheads="1"/>
                </p:cNvSpPr>
                <p:nvPr/>
              </p:nvSpPr>
              <p:spPr bwMode="auto">
                <a:xfrm>
                  <a:off x="381" y="2558"/>
                  <a:ext cx="27" cy="27"/>
                </a:xfrm>
                <a:prstGeom prst="ellipse">
                  <a:avLst/>
                </a:prstGeom>
                <a:solidFill>
                  <a:srgbClr val="003F69"/>
                </a:solidFill>
                <a:ln w="12700" algn="ctr">
                  <a:noFill/>
                  <a:round/>
                  <a:headEnd/>
                  <a:tailEnd/>
                </a:ln>
              </p:spPr>
              <p:txBody>
                <a:bodyPr wrap="none" anchor="ctr"/>
                <a:lstStyle/>
                <a:p>
                  <a:pPr algn="ctr" eaLnBrk="0" hangingPunct="0">
                    <a:spcBef>
                      <a:spcPct val="20000"/>
                    </a:spcBef>
                    <a:buClr>
                      <a:schemeClr val="tx1"/>
                    </a:buClr>
                    <a:buFont typeface="Wingdings" pitchFamily="2" charset="2"/>
                    <a:buNone/>
                  </a:pPr>
                  <a:endParaRPr lang="en-US" baseline="-25000" dirty="0">
                    <a:solidFill>
                      <a:srgbClr val="000000"/>
                    </a:solidFill>
                    <a:ea typeface="MS PGothic" pitchFamily="34" charset="-128"/>
                  </a:endParaRPr>
                </a:p>
              </p:txBody>
            </p:sp>
          </p:grpSp>
          <p:sp>
            <p:nvSpPr>
              <p:cNvPr id="163" name="Freeform 125"/>
              <p:cNvSpPr>
                <a:spLocks/>
              </p:cNvSpPr>
              <p:nvPr/>
            </p:nvSpPr>
            <p:spPr bwMode="auto">
              <a:xfrm>
                <a:off x="519" y="2487"/>
                <a:ext cx="566" cy="124"/>
              </a:xfrm>
              <a:custGeom>
                <a:avLst/>
                <a:gdLst>
                  <a:gd name="T0" fmla="*/ 34 w 566"/>
                  <a:gd name="T1" fmla="*/ 124 h 124"/>
                  <a:gd name="T2" fmla="*/ 34 w 566"/>
                  <a:gd name="T3" fmla="*/ 124 h 124"/>
                  <a:gd name="T4" fmla="*/ 27 w 566"/>
                  <a:gd name="T5" fmla="*/ 123 h 124"/>
                  <a:gd name="T6" fmla="*/ 21 w 566"/>
                  <a:gd name="T7" fmla="*/ 121 h 124"/>
                  <a:gd name="T8" fmla="*/ 15 w 566"/>
                  <a:gd name="T9" fmla="*/ 117 h 124"/>
                  <a:gd name="T10" fmla="*/ 9 w 566"/>
                  <a:gd name="T11" fmla="*/ 113 h 124"/>
                  <a:gd name="T12" fmla="*/ 5 w 566"/>
                  <a:gd name="T13" fmla="*/ 108 h 124"/>
                  <a:gd name="T14" fmla="*/ 2 w 566"/>
                  <a:gd name="T15" fmla="*/ 103 h 124"/>
                  <a:gd name="T16" fmla="*/ 0 w 566"/>
                  <a:gd name="T17" fmla="*/ 96 h 124"/>
                  <a:gd name="T18" fmla="*/ 0 w 566"/>
                  <a:gd name="T19" fmla="*/ 89 h 124"/>
                  <a:gd name="T20" fmla="*/ 0 w 566"/>
                  <a:gd name="T21" fmla="*/ 89 h 124"/>
                  <a:gd name="T22" fmla="*/ 0 w 566"/>
                  <a:gd name="T23" fmla="*/ 35 h 124"/>
                  <a:gd name="T24" fmla="*/ 0 w 566"/>
                  <a:gd name="T25" fmla="*/ 35 h 124"/>
                  <a:gd name="T26" fmla="*/ 0 w 566"/>
                  <a:gd name="T27" fmla="*/ 28 h 124"/>
                  <a:gd name="T28" fmla="*/ 2 w 566"/>
                  <a:gd name="T29" fmla="*/ 22 h 124"/>
                  <a:gd name="T30" fmla="*/ 5 w 566"/>
                  <a:gd name="T31" fmla="*/ 16 h 124"/>
                  <a:gd name="T32" fmla="*/ 9 w 566"/>
                  <a:gd name="T33" fmla="*/ 11 h 124"/>
                  <a:gd name="T34" fmla="*/ 15 w 566"/>
                  <a:gd name="T35" fmla="*/ 7 h 124"/>
                  <a:gd name="T36" fmla="*/ 21 w 566"/>
                  <a:gd name="T37" fmla="*/ 4 h 124"/>
                  <a:gd name="T38" fmla="*/ 27 w 566"/>
                  <a:gd name="T39" fmla="*/ 1 h 124"/>
                  <a:gd name="T40" fmla="*/ 34 w 566"/>
                  <a:gd name="T41" fmla="*/ 0 h 124"/>
                  <a:gd name="T42" fmla="*/ 533 w 566"/>
                  <a:gd name="T43" fmla="*/ 0 h 124"/>
                  <a:gd name="T44" fmla="*/ 533 w 566"/>
                  <a:gd name="T45" fmla="*/ 0 h 124"/>
                  <a:gd name="T46" fmla="*/ 539 w 566"/>
                  <a:gd name="T47" fmla="*/ 1 h 124"/>
                  <a:gd name="T48" fmla="*/ 546 w 566"/>
                  <a:gd name="T49" fmla="*/ 4 h 124"/>
                  <a:gd name="T50" fmla="*/ 552 w 566"/>
                  <a:gd name="T51" fmla="*/ 7 h 124"/>
                  <a:gd name="T52" fmla="*/ 557 w 566"/>
                  <a:gd name="T53" fmla="*/ 11 h 124"/>
                  <a:gd name="T54" fmla="*/ 561 w 566"/>
                  <a:gd name="T55" fmla="*/ 16 h 124"/>
                  <a:gd name="T56" fmla="*/ 564 w 566"/>
                  <a:gd name="T57" fmla="*/ 22 h 124"/>
                  <a:gd name="T58" fmla="*/ 566 w 566"/>
                  <a:gd name="T59" fmla="*/ 28 h 124"/>
                  <a:gd name="T60" fmla="*/ 566 w 566"/>
                  <a:gd name="T61" fmla="*/ 35 h 124"/>
                  <a:gd name="T62" fmla="*/ 566 w 566"/>
                  <a:gd name="T63" fmla="*/ 35 h 124"/>
                  <a:gd name="T64" fmla="*/ 566 w 566"/>
                  <a:gd name="T65" fmla="*/ 89 h 124"/>
                  <a:gd name="T66" fmla="*/ 566 w 566"/>
                  <a:gd name="T67" fmla="*/ 89 h 124"/>
                  <a:gd name="T68" fmla="*/ 566 w 566"/>
                  <a:gd name="T69" fmla="*/ 96 h 124"/>
                  <a:gd name="T70" fmla="*/ 564 w 566"/>
                  <a:gd name="T71" fmla="*/ 103 h 124"/>
                  <a:gd name="T72" fmla="*/ 561 w 566"/>
                  <a:gd name="T73" fmla="*/ 108 h 124"/>
                  <a:gd name="T74" fmla="*/ 557 w 566"/>
                  <a:gd name="T75" fmla="*/ 113 h 124"/>
                  <a:gd name="T76" fmla="*/ 552 w 566"/>
                  <a:gd name="T77" fmla="*/ 117 h 124"/>
                  <a:gd name="T78" fmla="*/ 546 w 566"/>
                  <a:gd name="T79" fmla="*/ 121 h 124"/>
                  <a:gd name="T80" fmla="*/ 539 w 566"/>
                  <a:gd name="T81" fmla="*/ 123 h 124"/>
                  <a:gd name="T82" fmla="*/ 533 w 566"/>
                  <a:gd name="T83" fmla="*/ 124 h 124"/>
                  <a:gd name="T84" fmla="*/ 34 w 566"/>
                  <a:gd name="T85" fmla="*/ 124 h 124"/>
                  <a:gd name="T86" fmla="*/ 34 w 566"/>
                  <a:gd name="T87" fmla="*/ 124 h 12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66"/>
                  <a:gd name="T133" fmla="*/ 0 h 124"/>
                  <a:gd name="T134" fmla="*/ 566 w 566"/>
                  <a:gd name="T135" fmla="*/ 124 h 12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66" h="124">
                    <a:moveTo>
                      <a:pt x="34" y="124"/>
                    </a:moveTo>
                    <a:lnTo>
                      <a:pt x="34" y="124"/>
                    </a:lnTo>
                    <a:lnTo>
                      <a:pt x="27" y="123"/>
                    </a:lnTo>
                    <a:lnTo>
                      <a:pt x="21" y="121"/>
                    </a:lnTo>
                    <a:lnTo>
                      <a:pt x="15" y="117"/>
                    </a:lnTo>
                    <a:lnTo>
                      <a:pt x="9" y="113"/>
                    </a:lnTo>
                    <a:lnTo>
                      <a:pt x="5" y="108"/>
                    </a:lnTo>
                    <a:lnTo>
                      <a:pt x="2" y="103"/>
                    </a:lnTo>
                    <a:lnTo>
                      <a:pt x="0" y="96"/>
                    </a:lnTo>
                    <a:lnTo>
                      <a:pt x="0" y="89"/>
                    </a:lnTo>
                    <a:lnTo>
                      <a:pt x="0" y="35"/>
                    </a:lnTo>
                    <a:lnTo>
                      <a:pt x="0" y="28"/>
                    </a:lnTo>
                    <a:lnTo>
                      <a:pt x="2" y="22"/>
                    </a:lnTo>
                    <a:lnTo>
                      <a:pt x="5" y="16"/>
                    </a:lnTo>
                    <a:lnTo>
                      <a:pt x="9" y="11"/>
                    </a:lnTo>
                    <a:lnTo>
                      <a:pt x="15" y="7"/>
                    </a:lnTo>
                    <a:lnTo>
                      <a:pt x="21" y="4"/>
                    </a:lnTo>
                    <a:lnTo>
                      <a:pt x="27" y="1"/>
                    </a:lnTo>
                    <a:lnTo>
                      <a:pt x="34" y="0"/>
                    </a:lnTo>
                    <a:lnTo>
                      <a:pt x="533" y="0"/>
                    </a:lnTo>
                    <a:lnTo>
                      <a:pt x="539" y="1"/>
                    </a:lnTo>
                    <a:lnTo>
                      <a:pt x="546" y="4"/>
                    </a:lnTo>
                    <a:lnTo>
                      <a:pt x="552" y="7"/>
                    </a:lnTo>
                    <a:lnTo>
                      <a:pt x="557" y="11"/>
                    </a:lnTo>
                    <a:lnTo>
                      <a:pt x="561" y="16"/>
                    </a:lnTo>
                    <a:lnTo>
                      <a:pt x="564" y="22"/>
                    </a:lnTo>
                    <a:lnTo>
                      <a:pt x="566" y="28"/>
                    </a:lnTo>
                    <a:lnTo>
                      <a:pt x="566" y="35"/>
                    </a:lnTo>
                    <a:lnTo>
                      <a:pt x="566" y="89"/>
                    </a:lnTo>
                    <a:lnTo>
                      <a:pt x="566" y="96"/>
                    </a:lnTo>
                    <a:lnTo>
                      <a:pt x="564" y="103"/>
                    </a:lnTo>
                    <a:lnTo>
                      <a:pt x="561" y="108"/>
                    </a:lnTo>
                    <a:lnTo>
                      <a:pt x="557" y="113"/>
                    </a:lnTo>
                    <a:lnTo>
                      <a:pt x="552" y="117"/>
                    </a:lnTo>
                    <a:lnTo>
                      <a:pt x="546" y="121"/>
                    </a:lnTo>
                    <a:lnTo>
                      <a:pt x="539" y="123"/>
                    </a:lnTo>
                    <a:lnTo>
                      <a:pt x="533" y="124"/>
                    </a:lnTo>
                    <a:lnTo>
                      <a:pt x="34" y="124"/>
                    </a:lnTo>
                    <a:close/>
                  </a:path>
                </a:pathLst>
              </a:custGeom>
              <a:solidFill>
                <a:srgbClr val="0A4068"/>
              </a:solidFill>
              <a:ln w="9525">
                <a:noFill/>
                <a:round/>
                <a:headEnd/>
                <a:tailEnd/>
              </a:ln>
            </p:spPr>
            <p:txBody>
              <a:bodyPr/>
              <a:lstStyle/>
              <a:p>
                <a:endParaRPr lang="en-US" dirty="0"/>
              </a:p>
            </p:txBody>
          </p:sp>
          <p:sp>
            <p:nvSpPr>
              <p:cNvPr id="164" name="AutoShape 126"/>
              <p:cNvSpPr>
                <a:spLocks noChangeArrowheads="1"/>
              </p:cNvSpPr>
              <p:nvPr/>
            </p:nvSpPr>
            <p:spPr bwMode="auto">
              <a:xfrm>
                <a:off x="508" y="2479"/>
                <a:ext cx="588" cy="139"/>
              </a:xfrm>
              <a:prstGeom prst="roundRect">
                <a:avLst>
                  <a:gd name="adj" fmla="val 16667"/>
                </a:avLst>
              </a:prstGeom>
              <a:solidFill>
                <a:srgbClr val="24B0E6"/>
              </a:solidFill>
              <a:ln w="9525">
                <a:noFill/>
                <a:round/>
                <a:headEnd/>
                <a:tailEnd/>
              </a:ln>
            </p:spPr>
            <p:txBody>
              <a:bodyPr/>
              <a:lstStyle/>
              <a:p>
                <a:pPr algn="ctr" eaLnBrk="0" hangingPunct="0">
                  <a:spcBef>
                    <a:spcPct val="20000"/>
                  </a:spcBef>
                  <a:buClr>
                    <a:schemeClr val="tx1"/>
                  </a:buClr>
                  <a:buFont typeface="Wingdings" pitchFamily="2" charset="2"/>
                  <a:buNone/>
                </a:pPr>
                <a:endParaRPr lang="en-US" baseline="-25000" dirty="0">
                  <a:solidFill>
                    <a:srgbClr val="000000"/>
                  </a:solidFill>
                  <a:ea typeface="MS PGothic" pitchFamily="34" charset="-128"/>
                </a:endParaRPr>
              </a:p>
            </p:txBody>
          </p:sp>
          <p:grpSp>
            <p:nvGrpSpPr>
              <p:cNvPr id="165" name="Group 127"/>
              <p:cNvGrpSpPr>
                <a:grpSpLocks/>
              </p:cNvGrpSpPr>
              <p:nvPr/>
            </p:nvGrpSpPr>
            <p:grpSpPr bwMode="auto">
              <a:xfrm>
                <a:off x="468" y="2502"/>
                <a:ext cx="70" cy="97"/>
                <a:chOff x="381" y="2500"/>
                <a:chExt cx="70" cy="97"/>
              </a:xfrm>
            </p:grpSpPr>
            <p:sp>
              <p:nvSpPr>
                <p:cNvPr id="173" name="AutoShape 128"/>
                <p:cNvSpPr>
                  <a:spLocks noChangeArrowheads="1"/>
                </p:cNvSpPr>
                <p:nvPr/>
              </p:nvSpPr>
              <p:spPr bwMode="auto">
                <a:xfrm>
                  <a:off x="395" y="2500"/>
                  <a:ext cx="56" cy="97"/>
                </a:xfrm>
                <a:prstGeom prst="roundRect">
                  <a:avLst>
                    <a:gd name="adj" fmla="val 17856"/>
                  </a:avLst>
                </a:prstGeom>
                <a:solidFill>
                  <a:srgbClr val="24B0E6"/>
                </a:solidFill>
                <a:ln w="12700" algn="ctr">
                  <a:noFill/>
                  <a:round/>
                  <a:headEnd/>
                  <a:tailEnd/>
                </a:ln>
              </p:spPr>
              <p:txBody>
                <a:bodyPr wrap="none" anchor="ctr"/>
                <a:lstStyle/>
                <a:p>
                  <a:pPr algn="ctr" eaLnBrk="0" hangingPunct="0">
                    <a:spcBef>
                      <a:spcPct val="20000"/>
                    </a:spcBef>
                    <a:buClr>
                      <a:schemeClr val="tx1"/>
                    </a:buClr>
                    <a:buFont typeface="Wingdings" pitchFamily="2" charset="2"/>
                    <a:buNone/>
                  </a:pPr>
                  <a:endParaRPr lang="en-US" baseline="-25000" dirty="0">
                    <a:solidFill>
                      <a:srgbClr val="000000"/>
                    </a:solidFill>
                    <a:ea typeface="MS PGothic" pitchFamily="34" charset="-128"/>
                  </a:endParaRPr>
                </a:p>
              </p:txBody>
            </p:sp>
            <p:sp>
              <p:nvSpPr>
                <p:cNvPr id="174" name="Oval 129"/>
                <p:cNvSpPr>
                  <a:spLocks noChangeArrowheads="1"/>
                </p:cNvSpPr>
                <p:nvPr/>
              </p:nvSpPr>
              <p:spPr bwMode="auto">
                <a:xfrm>
                  <a:off x="381" y="2513"/>
                  <a:ext cx="27" cy="27"/>
                </a:xfrm>
                <a:prstGeom prst="ellipse">
                  <a:avLst/>
                </a:prstGeom>
                <a:solidFill>
                  <a:srgbClr val="003F69"/>
                </a:solidFill>
                <a:ln w="12700" algn="ctr">
                  <a:noFill/>
                  <a:round/>
                  <a:headEnd/>
                  <a:tailEnd/>
                </a:ln>
              </p:spPr>
              <p:txBody>
                <a:bodyPr wrap="none" anchor="ctr"/>
                <a:lstStyle/>
                <a:p>
                  <a:pPr algn="ctr" eaLnBrk="0" hangingPunct="0">
                    <a:spcBef>
                      <a:spcPct val="20000"/>
                    </a:spcBef>
                    <a:buClr>
                      <a:schemeClr val="tx1"/>
                    </a:buClr>
                    <a:buFont typeface="Wingdings" pitchFamily="2" charset="2"/>
                    <a:buNone/>
                  </a:pPr>
                  <a:endParaRPr lang="en-US" baseline="-25000" dirty="0">
                    <a:solidFill>
                      <a:srgbClr val="000000"/>
                    </a:solidFill>
                    <a:ea typeface="MS PGothic" pitchFamily="34" charset="-128"/>
                  </a:endParaRPr>
                </a:p>
              </p:txBody>
            </p:sp>
            <p:sp>
              <p:nvSpPr>
                <p:cNvPr id="175" name="Oval 130"/>
                <p:cNvSpPr>
                  <a:spLocks noChangeArrowheads="1"/>
                </p:cNvSpPr>
                <p:nvPr/>
              </p:nvSpPr>
              <p:spPr bwMode="auto">
                <a:xfrm>
                  <a:off x="381" y="2558"/>
                  <a:ext cx="27" cy="27"/>
                </a:xfrm>
                <a:prstGeom prst="ellipse">
                  <a:avLst/>
                </a:prstGeom>
                <a:solidFill>
                  <a:srgbClr val="003F69"/>
                </a:solidFill>
                <a:ln w="12700" algn="ctr">
                  <a:noFill/>
                  <a:round/>
                  <a:headEnd/>
                  <a:tailEnd/>
                </a:ln>
              </p:spPr>
              <p:txBody>
                <a:bodyPr wrap="none" anchor="ctr"/>
                <a:lstStyle/>
                <a:p>
                  <a:pPr algn="ctr" eaLnBrk="0" hangingPunct="0">
                    <a:spcBef>
                      <a:spcPct val="20000"/>
                    </a:spcBef>
                    <a:buClr>
                      <a:schemeClr val="tx1"/>
                    </a:buClr>
                    <a:buFont typeface="Wingdings" pitchFamily="2" charset="2"/>
                    <a:buNone/>
                  </a:pPr>
                  <a:endParaRPr lang="en-US" baseline="-25000" dirty="0">
                    <a:solidFill>
                      <a:srgbClr val="000000"/>
                    </a:solidFill>
                    <a:ea typeface="MS PGothic" pitchFamily="34" charset="-128"/>
                  </a:endParaRPr>
                </a:p>
              </p:txBody>
            </p:sp>
          </p:grpSp>
          <p:sp>
            <p:nvSpPr>
              <p:cNvPr id="166" name="Freeform 131"/>
              <p:cNvSpPr>
                <a:spLocks/>
              </p:cNvSpPr>
              <p:nvPr/>
            </p:nvSpPr>
            <p:spPr bwMode="auto">
              <a:xfrm>
                <a:off x="558" y="2509"/>
                <a:ext cx="117" cy="16"/>
              </a:xfrm>
              <a:custGeom>
                <a:avLst/>
                <a:gdLst>
                  <a:gd name="T0" fmla="*/ 113 w 117"/>
                  <a:gd name="T1" fmla="*/ 16 h 16"/>
                  <a:gd name="T2" fmla="*/ 4 w 117"/>
                  <a:gd name="T3" fmla="*/ 16 h 16"/>
                  <a:gd name="T4" fmla="*/ 4 w 117"/>
                  <a:gd name="T5" fmla="*/ 16 h 16"/>
                  <a:gd name="T6" fmla="*/ 3 w 117"/>
                  <a:gd name="T7" fmla="*/ 16 h 16"/>
                  <a:gd name="T8" fmla="*/ 1 w 117"/>
                  <a:gd name="T9" fmla="*/ 15 h 16"/>
                  <a:gd name="T10" fmla="*/ 1 w 117"/>
                  <a:gd name="T11" fmla="*/ 14 h 16"/>
                  <a:gd name="T12" fmla="*/ 0 w 117"/>
                  <a:gd name="T13" fmla="*/ 12 h 16"/>
                  <a:gd name="T14" fmla="*/ 0 w 117"/>
                  <a:gd name="T15" fmla="*/ 12 h 16"/>
                  <a:gd name="T16" fmla="*/ 0 w 117"/>
                  <a:gd name="T17" fmla="*/ 4 h 16"/>
                  <a:gd name="T18" fmla="*/ 0 w 117"/>
                  <a:gd name="T19" fmla="*/ 4 h 16"/>
                  <a:gd name="T20" fmla="*/ 1 w 117"/>
                  <a:gd name="T21" fmla="*/ 3 h 16"/>
                  <a:gd name="T22" fmla="*/ 1 w 117"/>
                  <a:gd name="T23" fmla="*/ 1 h 16"/>
                  <a:gd name="T24" fmla="*/ 3 w 117"/>
                  <a:gd name="T25" fmla="*/ 1 h 16"/>
                  <a:gd name="T26" fmla="*/ 4 w 117"/>
                  <a:gd name="T27" fmla="*/ 0 h 16"/>
                  <a:gd name="T28" fmla="*/ 113 w 117"/>
                  <a:gd name="T29" fmla="*/ 0 h 16"/>
                  <a:gd name="T30" fmla="*/ 113 w 117"/>
                  <a:gd name="T31" fmla="*/ 0 h 16"/>
                  <a:gd name="T32" fmla="*/ 114 w 117"/>
                  <a:gd name="T33" fmla="*/ 1 h 16"/>
                  <a:gd name="T34" fmla="*/ 116 w 117"/>
                  <a:gd name="T35" fmla="*/ 1 h 16"/>
                  <a:gd name="T36" fmla="*/ 116 w 117"/>
                  <a:gd name="T37" fmla="*/ 3 h 16"/>
                  <a:gd name="T38" fmla="*/ 117 w 117"/>
                  <a:gd name="T39" fmla="*/ 4 h 16"/>
                  <a:gd name="T40" fmla="*/ 117 w 117"/>
                  <a:gd name="T41" fmla="*/ 4 h 16"/>
                  <a:gd name="T42" fmla="*/ 117 w 117"/>
                  <a:gd name="T43" fmla="*/ 12 h 16"/>
                  <a:gd name="T44" fmla="*/ 117 w 117"/>
                  <a:gd name="T45" fmla="*/ 12 h 16"/>
                  <a:gd name="T46" fmla="*/ 116 w 117"/>
                  <a:gd name="T47" fmla="*/ 14 h 16"/>
                  <a:gd name="T48" fmla="*/ 116 w 117"/>
                  <a:gd name="T49" fmla="*/ 15 h 16"/>
                  <a:gd name="T50" fmla="*/ 114 w 117"/>
                  <a:gd name="T51" fmla="*/ 16 h 16"/>
                  <a:gd name="T52" fmla="*/ 113 w 117"/>
                  <a:gd name="T53" fmla="*/ 16 h 16"/>
                  <a:gd name="T54" fmla="*/ 113 w 117"/>
                  <a:gd name="T55" fmla="*/ 16 h 1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7"/>
                  <a:gd name="T85" fmla="*/ 0 h 16"/>
                  <a:gd name="T86" fmla="*/ 117 w 117"/>
                  <a:gd name="T87" fmla="*/ 16 h 1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7" h="16">
                    <a:moveTo>
                      <a:pt x="113" y="16"/>
                    </a:moveTo>
                    <a:lnTo>
                      <a:pt x="4" y="16"/>
                    </a:lnTo>
                    <a:lnTo>
                      <a:pt x="3" y="16"/>
                    </a:lnTo>
                    <a:lnTo>
                      <a:pt x="1" y="15"/>
                    </a:lnTo>
                    <a:lnTo>
                      <a:pt x="1" y="14"/>
                    </a:lnTo>
                    <a:lnTo>
                      <a:pt x="0" y="12"/>
                    </a:lnTo>
                    <a:lnTo>
                      <a:pt x="0" y="4"/>
                    </a:lnTo>
                    <a:lnTo>
                      <a:pt x="1" y="3"/>
                    </a:lnTo>
                    <a:lnTo>
                      <a:pt x="1" y="1"/>
                    </a:lnTo>
                    <a:lnTo>
                      <a:pt x="3" y="1"/>
                    </a:lnTo>
                    <a:lnTo>
                      <a:pt x="4" y="0"/>
                    </a:lnTo>
                    <a:lnTo>
                      <a:pt x="113" y="0"/>
                    </a:lnTo>
                    <a:lnTo>
                      <a:pt x="114" y="1"/>
                    </a:lnTo>
                    <a:lnTo>
                      <a:pt x="116" y="1"/>
                    </a:lnTo>
                    <a:lnTo>
                      <a:pt x="116" y="3"/>
                    </a:lnTo>
                    <a:lnTo>
                      <a:pt x="117" y="4"/>
                    </a:lnTo>
                    <a:lnTo>
                      <a:pt x="117" y="12"/>
                    </a:lnTo>
                    <a:lnTo>
                      <a:pt x="116" y="14"/>
                    </a:lnTo>
                    <a:lnTo>
                      <a:pt x="116" y="15"/>
                    </a:lnTo>
                    <a:lnTo>
                      <a:pt x="114" y="16"/>
                    </a:lnTo>
                    <a:lnTo>
                      <a:pt x="113" y="16"/>
                    </a:lnTo>
                    <a:close/>
                  </a:path>
                </a:pathLst>
              </a:custGeom>
              <a:solidFill>
                <a:srgbClr val="FFFFFF"/>
              </a:solidFill>
              <a:ln w="9525">
                <a:noFill/>
                <a:round/>
                <a:headEnd/>
                <a:tailEnd/>
              </a:ln>
            </p:spPr>
            <p:txBody>
              <a:bodyPr/>
              <a:lstStyle/>
              <a:p>
                <a:endParaRPr lang="en-US" dirty="0"/>
              </a:p>
            </p:txBody>
          </p:sp>
          <p:sp>
            <p:nvSpPr>
              <p:cNvPr id="167" name="Freeform 132"/>
              <p:cNvSpPr>
                <a:spLocks/>
              </p:cNvSpPr>
              <p:nvPr/>
            </p:nvSpPr>
            <p:spPr bwMode="auto">
              <a:xfrm>
                <a:off x="558" y="2536"/>
                <a:ext cx="117" cy="17"/>
              </a:xfrm>
              <a:custGeom>
                <a:avLst/>
                <a:gdLst>
                  <a:gd name="T0" fmla="*/ 113 w 117"/>
                  <a:gd name="T1" fmla="*/ 17 h 17"/>
                  <a:gd name="T2" fmla="*/ 4 w 117"/>
                  <a:gd name="T3" fmla="*/ 17 h 17"/>
                  <a:gd name="T4" fmla="*/ 4 w 117"/>
                  <a:gd name="T5" fmla="*/ 17 h 17"/>
                  <a:gd name="T6" fmla="*/ 3 w 117"/>
                  <a:gd name="T7" fmla="*/ 17 h 17"/>
                  <a:gd name="T8" fmla="*/ 1 w 117"/>
                  <a:gd name="T9" fmla="*/ 16 h 17"/>
                  <a:gd name="T10" fmla="*/ 1 w 117"/>
                  <a:gd name="T11" fmla="*/ 14 h 17"/>
                  <a:gd name="T12" fmla="*/ 0 w 117"/>
                  <a:gd name="T13" fmla="*/ 13 h 17"/>
                  <a:gd name="T14" fmla="*/ 0 w 117"/>
                  <a:gd name="T15" fmla="*/ 13 h 17"/>
                  <a:gd name="T16" fmla="*/ 0 w 117"/>
                  <a:gd name="T17" fmla="*/ 4 h 17"/>
                  <a:gd name="T18" fmla="*/ 0 w 117"/>
                  <a:gd name="T19" fmla="*/ 4 h 17"/>
                  <a:gd name="T20" fmla="*/ 1 w 117"/>
                  <a:gd name="T21" fmla="*/ 3 h 17"/>
                  <a:gd name="T22" fmla="*/ 1 w 117"/>
                  <a:gd name="T23" fmla="*/ 1 h 17"/>
                  <a:gd name="T24" fmla="*/ 3 w 117"/>
                  <a:gd name="T25" fmla="*/ 0 h 17"/>
                  <a:gd name="T26" fmla="*/ 4 w 117"/>
                  <a:gd name="T27" fmla="*/ 0 h 17"/>
                  <a:gd name="T28" fmla="*/ 113 w 117"/>
                  <a:gd name="T29" fmla="*/ 0 h 17"/>
                  <a:gd name="T30" fmla="*/ 113 w 117"/>
                  <a:gd name="T31" fmla="*/ 0 h 17"/>
                  <a:gd name="T32" fmla="*/ 114 w 117"/>
                  <a:gd name="T33" fmla="*/ 0 h 17"/>
                  <a:gd name="T34" fmla="*/ 116 w 117"/>
                  <a:gd name="T35" fmla="*/ 1 h 17"/>
                  <a:gd name="T36" fmla="*/ 116 w 117"/>
                  <a:gd name="T37" fmla="*/ 3 h 17"/>
                  <a:gd name="T38" fmla="*/ 117 w 117"/>
                  <a:gd name="T39" fmla="*/ 4 h 17"/>
                  <a:gd name="T40" fmla="*/ 117 w 117"/>
                  <a:gd name="T41" fmla="*/ 4 h 17"/>
                  <a:gd name="T42" fmla="*/ 117 w 117"/>
                  <a:gd name="T43" fmla="*/ 13 h 17"/>
                  <a:gd name="T44" fmla="*/ 117 w 117"/>
                  <a:gd name="T45" fmla="*/ 13 h 17"/>
                  <a:gd name="T46" fmla="*/ 116 w 117"/>
                  <a:gd name="T47" fmla="*/ 14 h 17"/>
                  <a:gd name="T48" fmla="*/ 116 w 117"/>
                  <a:gd name="T49" fmla="*/ 16 h 17"/>
                  <a:gd name="T50" fmla="*/ 114 w 117"/>
                  <a:gd name="T51" fmla="*/ 17 h 17"/>
                  <a:gd name="T52" fmla="*/ 113 w 117"/>
                  <a:gd name="T53" fmla="*/ 17 h 17"/>
                  <a:gd name="T54" fmla="*/ 113 w 117"/>
                  <a:gd name="T55" fmla="*/ 17 h 1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7"/>
                  <a:gd name="T85" fmla="*/ 0 h 17"/>
                  <a:gd name="T86" fmla="*/ 117 w 117"/>
                  <a:gd name="T87" fmla="*/ 17 h 1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7" h="17">
                    <a:moveTo>
                      <a:pt x="113" y="17"/>
                    </a:moveTo>
                    <a:lnTo>
                      <a:pt x="4" y="17"/>
                    </a:lnTo>
                    <a:lnTo>
                      <a:pt x="3" y="17"/>
                    </a:lnTo>
                    <a:lnTo>
                      <a:pt x="1" y="16"/>
                    </a:lnTo>
                    <a:lnTo>
                      <a:pt x="1" y="14"/>
                    </a:lnTo>
                    <a:lnTo>
                      <a:pt x="0" y="13"/>
                    </a:lnTo>
                    <a:lnTo>
                      <a:pt x="0" y="4"/>
                    </a:lnTo>
                    <a:lnTo>
                      <a:pt x="1" y="3"/>
                    </a:lnTo>
                    <a:lnTo>
                      <a:pt x="1" y="1"/>
                    </a:lnTo>
                    <a:lnTo>
                      <a:pt x="3" y="0"/>
                    </a:lnTo>
                    <a:lnTo>
                      <a:pt x="4" y="0"/>
                    </a:lnTo>
                    <a:lnTo>
                      <a:pt x="113" y="0"/>
                    </a:lnTo>
                    <a:lnTo>
                      <a:pt x="114" y="0"/>
                    </a:lnTo>
                    <a:lnTo>
                      <a:pt x="116" y="1"/>
                    </a:lnTo>
                    <a:lnTo>
                      <a:pt x="116" y="3"/>
                    </a:lnTo>
                    <a:lnTo>
                      <a:pt x="117" y="4"/>
                    </a:lnTo>
                    <a:lnTo>
                      <a:pt x="117" y="13"/>
                    </a:lnTo>
                    <a:lnTo>
                      <a:pt x="116" y="14"/>
                    </a:lnTo>
                    <a:lnTo>
                      <a:pt x="116" y="16"/>
                    </a:lnTo>
                    <a:lnTo>
                      <a:pt x="114" y="17"/>
                    </a:lnTo>
                    <a:lnTo>
                      <a:pt x="113" y="17"/>
                    </a:lnTo>
                    <a:close/>
                  </a:path>
                </a:pathLst>
              </a:custGeom>
              <a:solidFill>
                <a:srgbClr val="FFFFFF"/>
              </a:solidFill>
              <a:ln w="9525">
                <a:noFill/>
                <a:round/>
                <a:headEnd/>
                <a:tailEnd/>
              </a:ln>
            </p:spPr>
            <p:txBody>
              <a:bodyPr/>
              <a:lstStyle/>
              <a:p>
                <a:endParaRPr lang="en-US" dirty="0"/>
              </a:p>
            </p:txBody>
          </p:sp>
          <p:grpSp>
            <p:nvGrpSpPr>
              <p:cNvPr id="168" name="Group 133"/>
              <p:cNvGrpSpPr>
                <a:grpSpLocks/>
              </p:cNvGrpSpPr>
              <p:nvPr/>
            </p:nvGrpSpPr>
            <p:grpSpPr bwMode="auto">
              <a:xfrm>
                <a:off x="519" y="2487"/>
                <a:ext cx="566" cy="124"/>
                <a:chOff x="519" y="2487"/>
                <a:chExt cx="566" cy="124"/>
              </a:xfrm>
            </p:grpSpPr>
            <p:sp>
              <p:nvSpPr>
                <p:cNvPr id="169" name="Freeform 134"/>
                <p:cNvSpPr>
                  <a:spLocks/>
                </p:cNvSpPr>
                <p:nvPr/>
              </p:nvSpPr>
              <p:spPr bwMode="auto">
                <a:xfrm>
                  <a:off x="519" y="2487"/>
                  <a:ext cx="566" cy="124"/>
                </a:xfrm>
                <a:custGeom>
                  <a:avLst/>
                  <a:gdLst>
                    <a:gd name="T0" fmla="*/ 34 w 566"/>
                    <a:gd name="T1" fmla="*/ 124 h 124"/>
                    <a:gd name="T2" fmla="*/ 34 w 566"/>
                    <a:gd name="T3" fmla="*/ 124 h 124"/>
                    <a:gd name="T4" fmla="*/ 27 w 566"/>
                    <a:gd name="T5" fmla="*/ 123 h 124"/>
                    <a:gd name="T6" fmla="*/ 21 w 566"/>
                    <a:gd name="T7" fmla="*/ 121 h 124"/>
                    <a:gd name="T8" fmla="*/ 15 w 566"/>
                    <a:gd name="T9" fmla="*/ 117 h 124"/>
                    <a:gd name="T10" fmla="*/ 9 w 566"/>
                    <a:gd name="T11" fmla="*/ 113 h 124"/>
                    <a:gd name="T12" fmla="*/ 5 w 566"/>
                    <a:gd name="T13" fmla="*/ 108 h 124"/>
                    <a:gd name="T14" fmla="*/ 2 w 566"/>
                    <a:gd name="T15" fmla="*/ 103 h 124"/>
                    <a:gd name="T16" fmla="*/ 0 w 566"/>
                    <a:gd name="T17" fmla="*/ 96 h 124"/>
                    <a:gd name="T18" fmla="*/ 0 w 566"/>
                    <a:gd name="T19" fmla="*/ 89 h 124"/>
                    <a:gd name="T20" fmla="*/ 0 w 566"/>
                    <a:gd name="T21" fmla="*/ 89 h 124"/>
                    <a:gd name="T22" fmla="*/ 0 w 566"/>
                    <a:gd name="T23" fmla="*/ 35 h 124"/>
                    <a:gd name="T24" fmla="*/ 0 w 566"/>
                    <a:gd name="T25" fmla="*/ 35 h 124"/>
                    <a:gd name="T26" fmla="*/ 0 w 566"/>
                    <a:gd name="T27" fmla="*/ 28 h 124"/>
                    <a:gd name="T28" fmla="*/ 2 w 566"/>
                    <a:gd name="T29" fmla="*/ 22 h 124"/>
                    <a:gd name="T30" fmla="*/ 5 w 566"/>
                    <a:gd name="T31" fmla="*/ 16 h 124"/>
                    <a:gd name="T32" fmla="*/ 9 w 566"/>
                    <a:gd name="T33" fmla="*/ 11 h 124"/>
                    <a:gd name="T34" fmla="*/ 15 w 566"/>
                    <a:gd name="T35" fmla="*/ 7 h 124"/>
                    <a:gd name="T36" fmla="*/ 21 w 566"/>
                    <a:gd name="T37" fmla="*/ 4 h 124"/>
                    <a:gd name="T38" fmla="*/ 27 w 566"/>
                    <a:gd name="T39" fmla="*/ 1 h 124"/>
                    <a:gd name="T40" fmla="*/ 34 w 566"/>
                    <a:gd name="T41" fmla="*/ 0 h 124"/>
                    <a:gd name="T42" fmla="*/ 533 w 566"/>
                    <a:gd name="T43" fmla="*/ 0 h 124"/>
                    <a:gd name="T44" fmla="*/ 533 w 566"/>
                    <a:gd name="T45" fmla="*/ 0 h 124"/>
                    <a:gd name="T46" fmla="*/ 539 w 566"/>
                    <a:gd name="T47" fmla="*/ 1 h 124"/>
                    <a:gd name="T48" fmla="*/ 546 w 566"/>
                    <a:gd name="T49" fmla="*/ 4 h 124"/>
                    <a:gd name="T50" fmla="*/ 552 w 566"/>
                    <a:gd name="T51" fmla="*/ 7 h 124"/>
                    <a:gd name="T52" fmla="*/ 557 w 566"/>
                    <a:gd name="T53" fmla="*/ 11 h 124"/>
                    <a:gd name="T54" fmla="*/ 561 w 566"/>
                    <a:gd name="T55" fmla="*/ 16 h 124"/>
                    <a:gd name="T56" fmla="*/ 564 w 566"/>
                    <a:gd name="T57" fmla="*/ 22 h 124"/>
                    <a:gd name="T58" fmla="*/ 566 w 566"/>
                    <a:gd name="T59" fmla="*/ 28 h 124"/>
                    <a:gd name="T60" fmla="*/ 566 w 566"/>
                    <a:gd name="T61" fmla="*/ 35 h 124"/>
                    <a:gd name="T62" fmla="*/ 566 w 566"/>
                    <a:gd name="T63" fmla="*/ 35 h 124"/>
                    <a:gd name="T64" fmla="*/ 566 w 566"/>
                    <a:gd name="T65" fmla="*/ 89 h 124"/>
                    <a:gd name="T66" fmla="*/ 566 w 566"/>
                    <a:gd name="T67" fmla="*/ 89 h 124"/>
                    <a:gd name="T68" fmla="*/ 566 w 566"/>
                    <a:gd name="T69" fmla="*/ 96 h 124"/>
                    <a:gd name="T70" fmla="*/ 564 w 566"/>
                    <a:gd name="T71" fmla="*/ 103 h 124"/>
                    <a:gd name="T72" fmla="*/ 561 w 566"/>
                    <a:gd name="T73" fmla="*/ 108 h 124"/>
                    <a:gd name="T74" fmla="*/ 557 w 566"/>
                    <a:gd name="T75" fmla="*/ 113 h 124"/>
                    <a:gd name="T76" fmla="*/ 552 w 566"/>
                    <a:gd name="T77" fmla="*/ 117 h 124"/>
                    <a:gd name="T78" fmla="*/ 546 w 566"/>
                    <a:gd name="T79" fmla="*/ 121 h 124"/>
                    <a:gd name="T80" fmla="*/ 539 w 566"/>
                    <a:gd name="T81" fmla="*/ 123 h 124"/>
                    <a:gd name="T82" fmla="*/ 533 w 566"/>
                    <a:gd name="T83" fmla="*/ 124 h 124"/>
                    <a:gd name="T84" fmla="*/ 34 w 566"/>
                    <a:gd name="T85" fmla="*/ 124 h 124"/>
                    <a:gd name="T86" fmla="*/ 34 w 566"/>
                    <a:gd name="T87" fmla="*/ 124 h 12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66"/>
                    <a:gd name="T133" fmla="*/ 0 h 124"/>
                    <a:gd name="T134" fmla="*/ 566 w 566"/>
                    <a:gd name="T135" fmla="*/ 124 h 12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66" h="124">
                      <a:moveTo>
                        <a:pt x="34" y="124"/>
                      </a:moveTo>
                      <a:lnTo>
                        <a:pt x="34" y="124"/>
                      </a:lnTo>
                      <a:lnTo>
                        <a:pt x="27" y="123"/>
                      </a:lnTo>
                      <a:lnTo>
                        <a:pt x="21" y="121"/>
                      </a:lnTo>
                      <a:lnTo>
                        <a:pt x="15" y="117"/>
                      </a:lnTo>
                      <a:lnTo>
                        <a:pt x="9" y="113"/>
                      </a:lnTo>
                      <a:lnTo>
                        <a:pt x="5" y="108"/>
                      </a:lnTo>
                      <a:lnTo>
                        <a:pt x="2" y="103"/>
                      </a:lnTo>
                      <a:lnTo>
                        <a:pt x="0" y="96"/>
                      </a:lnTo>
                      <a:lnTo>
                        <a:pt x="0" y="89"/>
                      </a:lnTo>
                      <a:lnTo>
                        <a:pt x="0" y="35"/>
                      </a:lnTo>
                      <a:lnTo>
                        <a:pt x="0" y="28"/>
                      </a:lnTo>
                      <a:lnTo>
                        <a:pt x="2" y="22"/>
                      </a:lnTo>
                      <a:lnTo>
                        <a:pt x="5" y="16"/>
                      </a:lnTo>
                      <a:lnTo>
                        <a:pt x="9" y="11"/>
                      </a:lnTo>
                      <a:lnTo>
                        <a:pt x="15" y="7"/>
                      </a:lnTo>
                      <a:lnTo>
                        <a:pt x="21" y="4"/>
                      </a:lnTo>
                      <a:lnTo>
                        <a:pt x="27" y="1"/>
                      </a:lnTo>
                      <a:lnTo>
                        <a:pt x="34" y="0"/>
                      </a:lnTo>
                      <a:lnTo>
                        <a:pt x="533" y="0"/>
                      </a:lnTo>
                      <a:lnTo>
                        <a:pt x="539" y="1"/>
                      </a:lnTo>
                      <a:lnTo>
                        <a:pt x="546" y="4"/>
                      </a:lnTo>
                      <a:lnTo>
                        <a:pt x="552" y="7"/>
                      </a:lnTo>
                      <a:lnTo>
                        <a:pt x="557" y="11"/>
                      </a:lnTo>
                      <a:lnTo>
                        <a:pt x="561" y="16"/>
                      </a:lnTo>
                      <a:lnTo>
                        <a:pt x="564" y="22"/>
                      </a:lnTo>
                      <a:lnTo>
                        <a:pt x="566" y="28"/>
                      </a:lnTo>
                      <a:lnTo>
                        <a:pt x="566" y="35"/>
                      </a:lnTo>
                      <a:lnTo>
                        <a:pt x="566" y="89"/>
                      </a:lnTo>
                      <a:lnTo>
                        <a:pt x="566" y="96"/>
                      </a:lnTo>
                      <a:lnTo>
                        <a:pt x="564" y="103"/>
                      </a:lnTo>
                      <a:lnTo>
                        <a:pt x="561" y="108"/>
                      </a:lnTo>
                      <a:lnTo>
                        <a:pt x="557" y="113"/>
                      </a:lnTo>
                      <a:lnTo>
                        <a:pt x="552" y="117"/>
                      </a:lnTo>
                      <a:lnTo>
                        <a:pt x="546" y="121"/>
                      </a:lnTo>
                      <a:lnTo>
                        <a:pt x="539" y="123"/>
                      </a:lnTo>
                      <a:lnTo>
                        <a:pt x="533" y="124"/>
                      </a:lnTo>
                      <a:lnTo>
                        <a:pt x="34" y="124"/>
                      </a:lnTo>
                      <a:close/>
                    </a:path>
                  </a:pathLst>
                </a:custGeom>
                <a:solidFill>
                  <a:srgbClr val="0A4068"/>
                </a:solidFill>
                <a:ln w="9525">
                  <a:noFill/>
                  <a:round/>
                  <a:headEnd/>
                  <a:tailEnd/>
                </a:ln>
              </p:spPr>
              <p:txBody>
                <a:bodyPr/>
                <a:lstStyle/>
                <a:p>
                  <a:endParaRPr lang="en-US" dirty="0"/>
                </a:p>
              </p:txBody>
            </p:sp>
            <p:sp>
              <p:nvSpPr>
                <p:cNvPr id="170" name="Freeform 135"/>
                <p:cNvSpPr>
                  <a:spLocks/>
                </p:cNvSpPr>
                <p:nvPr/>
              </p:nvSpPr>
              <p:spPr bwMode="auto">
                <a:xfrm>
                  <a:off x="558" y="2565"/>
                  <a:ext cx="117" cy="17"/>
                </a:xfrm>
                <a:custGeom>
                  <a:avLst/>
                  <a:gdLst>
                    <a:gd name="T0" fmla="*/ 113 w 117"/>
                    <a:gd name="T1" fmla="*/ 17 h 17"/>
                    <a:gd name="T2" fmla="*/ 4 w 117"/>
                    <a:gd name="T3" fmla="*/ 17 h 17"/>
                    <a:gd name="T4" fmla="*/ 4 w 117"/>
                    <a:gd name="T5" fmla="*/ 17 h 17"/>
                    <a:gd name="T6" fmla="*/ 3 w 117"/>
                    <a:gd name="T7" fmla="*/ 17 h 17"/>
                    <a:gd name="T8" fmla="*/ 1 w 117"/>
                    <a:gd name="T9" fmla="*/ 16 h 17"/>
                    <a:gd name="T10" fmla="*/ 1 w 117"/>
                    <a:gd name="T11" fmla="*/ 15 h 17"/>
                    <a:gd name="T12" fmla="*/ 0 w 117"/>
                    <a:gd name="T13" fmla="*/ 13 h 17"/>
                    <a:gd name="T14" fmla="*/ 0 w 117"/>
                    <a:gd name="T15" fmla="*/ 13 h 17"/>
                    <a:gd name="T16" fmla="*/ 0 w 117"/>
                    <a:gd name="T17" fmla="*/ 4 h 17"/>
                    <a:gd name="T18" fmla="*/ 0 w 117"/>
                    <a:gd name="T19" fmla="*/ 4 h 17"/>
                    <a:gd name="T20" fmla="*/ 1 w 117"/>
                    <a:gd name="T21" fmla="*/ 3 h 17"/>
                    <a:gd name="T22" fmla="*/ 1 w 117"/>
                    <a:gd name="T23" fmla="*/ 2 h 17"/>
                    <a:gd name="T24" fmla="*/ 3 w 117"/>
                    <a:gd name="T25" fmla="*/ 1 h 17"/>
                    <a:gd name="T26" fmla="*/ 4 w 117"/>
                    <a:gd name="T27" fmla="*/ 0 h 17"/>
                    <a:gd name="T28" fmla="*/ 113 w 117"/>
                    <a:gd name="T29" fmla="*/ 0 h 17"/>
                    <a:gd name="T30" fmla="*/ 113 w 117"/>
                    <a:gd name="T31" fmla="*/ 0 h 17"/>
                    <a:gd name="T32" fmla="*/ 114 w 117"/>
                    <a:gd name="T33" fmla="*/ 1 h 17"/>
                    <a:gd name="T34" fmla="*/ 116 w 117"/>
                    <a:gd name="T35" fmla="*/ 2 h 17"/>
                    <a:gd name="T36" fmla="*/ 116 w 117"/>
                    <a:gd name="T37" fmla="*/ 3 h 17"/>
                    <a:gd name="T38" fmla="*/ 117 w 117"/>
                    <a:gd name="T39" fmla="*/ 4 h 17"/>
                    <a:gd name="T40" fmla="*/ 117 w 117"/>
                    <a:gd name="T41" fmla="*/ 4 h 17"/>
                    <a:gd name="T42" fmla="*/ 117 w 117"/>
                    <a:gd name="T43" fmla="*/ 13 h 17"/>
                    <a:gd name="T44" fmla="*/ 117 w 117"/>
                    <a:gd name="T45" fmla="*/ 13 h 17"/>
                    <a:gd name="T46" fmla="*/ 116 w 117"/>
                    <a:gd name="T47" fmla="*/ 15 h 17"/>
                    <a:gd name="T48" fmla="*/ 116 w 117"/>
                    <a:gd name="T49" fmla="*/ 16 h 17"/>
                    <a:gd name="T50" fmla="*/ 114 w 117"/>
                    <a:gd name="T51" fmla="*/ 17 h 17"/>
                    <a:gd name="T52" fmla="*/ 113 w 117"/>
                    <a:gd name="T53" fmla="*/ 17 h 17"/>
                    <a:gd name="T54" fmla="*/ 113 w 117"/>
                    <a:gd name="T55" fmla="*/ 17 h 1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7"/>
                    <a:gd name="T85" fmla="*/ 0 h 17"/>
                    <a:gd name="T86" fmla="*/ 117 w 117"/>
                    <a:gd name="T87" fmla="*/ 17 h 1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7" h="17">
                      <a:moveTo>
                        <a:pt x="113" y="17"/>
                      </a:moveTo>
                      <a:lnTo>
                        <a:pt x="4" y="17"/>
                      </a:lnTo>
                      <a:lnTo>
                        <a:pt x="3" y="17"/>
                      </a:lnTo>
                      <a:lnTo>
                        <a:pt x="1" y="16"/>
                      </a:lnTo>
                      <a:lnTo>
                        <a:pt x="1" y="15"/>
                      </a:lnTo>
                      <a:lnTo>
                        <a:pt x="0" y="13"/>
                      </a:lnTo>
                      <a:lnTo>
                        <a:pt x="0" y="4"/>
                      </a:lnTo>
                      <a:lnTo>
                        <a:pt x="1" y="3"/>
                      </a:lnTo>
                      <a:lnTo>
                        <a:pt x="1" y="2"/>
                      </a:lnTo>
                      <a:lnTo>
                        <a:pt x="3" y="1"/>
                      </a:lnTo>
                      <a:lnTo>
                        <a:pt x="4" y="0"/>
                      </a:lnTo>
                      <a:lnTo>
                        <a:pt x="113" y="0"/>
                      </a:lnTo>
                      <a:lnTo>
                        <a:pt x="114" y="1"/>
                      </a:lnTo>
                      <a:lnTo>
                        <a:pt x="116" y="2"/>
                      </a:lnTo>
                      <a:lnTo>
                        <a:pt x="116" y="3"/>
                      </a:lnTo>
                      <a:lnTo>
                        <a:pt x="117" y="4"/>
                      </a:lnTo>
                      <a:lnTo>
                        <a:pt x="117" y="13"/>
                      </a:lnTo>
                      <a:lnTo>
                        <a:pt x="116" y="15"/>
                      </a:lnTo>
                      <a:lnTo>
                        <a:pt x="116" y="16"/>
                      </a:lnTo>
                      <a:lnTo>
                        <a:pt x="114" y="17"/>
                      </a:lnTo>
                      <a:lnTo>
                        <a:pt x="113" y="17"/>
                      </a:lnTo>
                      <a:close/>
                    </a:path>
                  </a:pathLst>
                </a:custGeom>
                <a:solidFill>
                  <a:srgbClr val="FFFFFF"/>
                </a:solidFill>
                <a:ln w="9525">
                  <a:noFill/>
                  <a:round/>
                  <a:headEnd/>
                  <a:tailEnd/>
                </a:ln>
              </p:spPr>
              <p:txBody>
                <a:bodyPr/>
                <a:lstStyle/>
                <a:p>
                  <a:endParaRPr lang="en-US" dirty="0"/>
                </a:p>
              </p:txBody>
            </p:sp>
            <p:sp>
              <p:nvSpPr>
                <p:cNvPr id="171" name="Freeform 136"/>
                <p:cNvSpPr>
                  <a:spLocks/>
                </p:cNvSpPr>
                <p:nvPr/>
              </p:nvSpPr>
              <p:spPr bwMode="auto">
                <a:xfrm>
                  <a:off x="558" y="2509"/>
                  <a:ext cx="117" cy="16"/>
                </a:xfrm>
                <a:custGeom>
                  <a:avLst/>
                  <a:gdLst>
                    <a:gd name="T0" fmla="*/ 113 w 117"/>
                    <a:gd name="T1" fmla="*/ 16 h 16"/>
                    <a:gd name="T2" fmla="*/ 4 w 117"/>
                    <a:gd name="T3" fmla="*/ 16 h 16"/>
                    <a:gd name="T4" fmla="*/ 4 w 117"/>
                    <a:gd name="T5" fmla="*/ 16 h 16"/>
                    <a:gd name="T6" fmla="*/ 3 w 117"/>
                    <a:gd name="T7" fmla="*/ 16 h 16"/>
                    <a:gd name="T8" fmla="*/ 1 w 117"/>
                    <a:gd name="T9" fmla="*/ 15 h 16"/>
                    <a:gd name="T10" fmla="*/ 1 w 117"/>
                    <a:gd name="T11" fmla="*/ 14 h 16"/>
                    <a:gd name="T12" fmla="*/ 0 w 117"/>
                    <a:gd name="T13" fmla="*/ 12 h 16"/>
                    <a:gd name="T14" fmla="*/ 0 w 117"/>
                    <a:gd name="T15" fmla="*/ 12 h 16"/>
                    <a:gd name="T16" fmla="*/ 0 w 117"/>
                    <a:gd name="T17" fmla="*/ 4 h 16"/>
                    <a:gd name="T18" fmla="*/ 0 w 117"/>
                    <a:gd name="T19" fmla="*/ 4 h 16"/>
                    <a:gd name="T20" fmla="*/ 1 w 117"/>
                    <a:gd name="T21" fmla="*/ 3 h 16"/>
                    <a:gd name="T22" fmla="*/ 1 w 117"/>
                    <a:gd name="T23" fmla="*/ 1 h 16"/>
                    <a:gd name="T24" fmla="*/ 3 w 117"/>
                    <a:gd name="T25" fmla="*/ 1 h 16"/>
                    <a:gd name="T26" fmla="*/ 4 w 117"/>
                    <a:gd name="T27" fmla="*/ 0 h 16"/>
                    <a:gd name="T28" fmla="*/ 113 w 117"/>
                    <a:gd name="T29" fmla="*/ 0 h 16"/>
                    <a:gd name="T30" fmla="*/ 113 w 117"/>
                    <a:gd name="T31" fmla="*/ 0 h 16"/>
                    <a:gd name="T32" fmla="*/ 114 w 117"/>
                    <a:gd name="T33" fmla="*/ 1 h 16"/>
                    <a:gd name="T34" fmla="*/ 116 w 117"/>
                    <a:gd name="T35" fmla="*/ 1 h 16"/>
                    <a:gd name="T36" fmla="*/ 116 w 117"/>
                    <a:gd name="T37" fmla="*/ 3 h 16"/>
                    <a:gd name="T38" fmla="*/ 117 w 117"/>
                    <a:gd name="T39" fmla="*/ 4 h 16"/>
                    <a:gd name="T40" fmla="*/ 117 w 117"/>
                    <a:gd name="T41" fmla="*/ 4 h 16"/>
                    <a:gd name="T42" fmla="*/ 117 w 117"/>
                    <a:gd name="T43" fmla="*/ 12 h 16"/>
                    <a:gd name="T44" fmla="*/ 117 w 117"/>
                    <a:gd name="T45" fmla="*/ 12 h 16"/>
                    <a:gd name="T46" fmla="*/ 116 w 117"/>
                    <a:gd name="T47" fmla="*/ 14 h 16"/>
                    <a:gd name="T48" fmla="*/ 116 w 117"/>
                    <a:gd name="T49" fmla="*/ 15 h 16"/>
                    <a:gd name="T50" fmla="*/ 114 w 117"/>
                    <a:gd name="T51" fmla="*/ 16 h 16"/>
                    <a:gd name="T52" fmla="*/ 113 w 117"/>
                    <a:gd name="T53" fmla="*/ 16 h 16"/>
                    <a:gd name="T54" fmla="*/ 113 w 117"/>
                    <a:gd name="T55" fmla="*/ 16 h 1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7"/>
                    <a:gd name="T85" fmla="*/ 0 h 16"/>
                    <a:gd name="T86" fmla="*/ 117 w 117"/>
                    <a:gd name="T87" fmla="*/ 16 h 1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7" h="16">
                      <a:moveTo>
                        <a:pt x="113" y="16"/>
                      </a:moveTo>
                      <a:lnTo>
                        <a:pt x="4" y="16"/>
                      </a:lnTo>
                      <a:lnTo>
                        <a:pt x="3" y="16"/>
                      </a:lnTo>
                      <a:lnTo>
                        <a:pt x="1" y="15"/>
                      </a:lnTo>
                      <a:lnTo>
                        <a:pt x="1" y="14"/>
                      </a:lnTo>
                      <a:lnTo>
                        <a:pt x="0" y="12"/>
                      </a:lnTo>
                      <a:lnTo>
                        <a:pt x="0" y="4"/>
                      </a:lnTo>
                      <a:lnTo>
                        <a:pt x="1" y="3"/>
                      </a:lnTo>
                      <a:lnTo>
                        <a:pt x="1" y="1"/>
                      </a:lnTo>
                      <a:lnTo>
                        <a:pt x="3" y="1"/>
                      </a:lnTo>
                      <a:lnTo>
                        <a:pt x="4" y="0"/>
                      </a:lnTo>
                      <a:lnTo>
                        <a:pt x="113" y="0"/>
                      </a:lnTo>
                      <a:lnTo>
                        <a:pt x="114" y="1"/>
                      </a:lnTo>
                      <a:lnTo>
                        <a:pt x="116" y="1"/>
                      </a:lnTo>
                      <a:lnTo>
                        <a:pt x="116" y="3"/>
                      </a:lnTo>
                      <a:lnTo>
                        <a:pt x="117" y="4"/>
                      </a:lnTo>
                      <a:lnTo>
                        <a:pt x="117" y="12"/>
                      </a:lnTo>
                      <a:lnTo>
                        <a:pt x="116" y="14"/>
                      </a:lnTo>
                      <a:lnTo>
                        <a:pt x="116" y="15"/>
                      </a:lnTo>
                      <a:lnTo>
                        <a:pt x="114" y="16"/>
                      </a:lnTo>
                      <a:lnTo>
                        <a:pt x="113" y="16"/>
                      </a:lnTo>
                      <a:close/>
                    </a:path>
                  </a:pathLst>
                </a:custGeom>
                <a:solidFill>
                  <a:srgbClr val="FFFFFF"/>
                </a:solidFill>
                <a:ln w="9525">
                  <a:noFill/>
                  <a:round/>
                  <a:headEnd/>
                  <a:tailEnd/>
                </a:ln>
              </p:spPr>
              <p:txBody>
                <a:bodyPr/>
                <a:lstStyle/>
                <a:p>
                  <a:endParaRPr lang="en-US" dirty="0"/>
                </a:p>
              </p:txBody>
            </p:sp>
            <p:sp>
              <p:nvSpPr>
                <p:cNvPr id="172" name="Freeform 137"/>
                <p:cNvSpPr>
                  <a:spLocks/>
                </p:cNvSpPr>
                <p:nvPr/>
              </p:nvSpPr>
              <p:spPr bwMode="auto">
                <a:xfrm>
                  <a:off x="558" y="2539"/>
                  <a:ext cx="117" cy="17"/>
                </a:xfrm>
                <a:custGeom>
                  <a:avLst/>
                  <a:gdLst>
                    <a:gd name="T0" fmla="*/ 113 w 117"/>
                    <a:gd name="T1" fmla="*/ 17 h 17"/>
                    <a:gd name="T2" fmla="*/ 4 w 117"/>
                    <a:gd name="T3" fmla="*/ 17 h 17"/>
                    <a:gd name="T4" fmla="*/ 4 w 117"/>
                    <a:gd name="T5" fmla="*/ 17 h 17"/>
                    <a:gd name="T6" fmla="*/ 3 w 117"/>
                    <a:gd name="T7" fmla="*/ 17 h 17"/>
                    <a:gd name="T8" fmla="*/ 1 w 117"/>
                    <a:gd name="T9" fmla="*/ 16 h 17"/>
                    <a:gd name="T10" fmla="*/ 1 w 117"/>
                    <a:gd name="T11" fmla="*/ 15 h 17"/>
                    <a:gd name="T12" fmla="*/ 0 w 117"/>
                    <a:gd name="T13" fmla="*/ 13 h 17"/>
                    <a:gd name="T14" fmla="*/ 0 w 117"/>
                    <a:gd name="T15" fmla="*/ 13 h 17"/>
                    <a:gd name="T16" fmla="*/ 0 w 117"/>
                    <a:gd name="T17" fmla="*/ 4 h 17"/>
                    <a:gd name="T18" fmla="*/ 0 w 117"/>
                    <a:gd name="T19" fmla="*/ 4 h 17"/>
                    <a:gd name="T20" fmla="*/ 1 w 117"/>
                    <a:gd name="T21" fmla="*/ 3 h 17"/>
                    <a:gd name="T22" fmla="*/ 1 w 117"/>
                    <a:gd name="T23" fmla="*/ 2 h 17"/>
                    <a:gd name="T24" fmla="*/ 3 w 117"/>
                    <a:gd name="T25" fmla="*/ 1 h 17"/>
                    <a:gd name="T26" fmla="*/ 4 w 117"/>
                    <a:gd name="T27" fmla="*/ 0 h 17"/>
                    <a:gd name="T28" fmla="*/ 113 w 117"/>
                    <a:gd name="T29" fmla="*/ 0 h 17"/>
                    <a:gd name="T30" fmla="*/ 113 w 117"/>
                    <a:gd name="T31" fmla="*/ 0 h 17"/>
                    <a:gd name="T32" fmla="*/ 114 w 117"/>
                    <a:gd name="T33" fmla="*/ 1 h 17"/>
                    <a:gd name="T34" fmla="*/ 116 w 117"/>
                    <a:gd name="T35" fmla="*/ 2 h 17"/>
                    <a:gd name="T36" fmla="*/ 116 w 117"/>
                    <a:gd name="T37" fmla="*/ 3 h 17"/>
                    <a:gd name="T38" fmla="*/ 117 w 117"/>
                    <a:gd name="T39" fmla="*/ 4 h 17"/>
                    <a:gd name="T40" fmla="*/ 117 w 117"/>
                    <a:gd name="T41" fmla="*/ 4 h 17"/>
                    <a:gd name="T42" fmla="*/ 117 w 117"/>
                    <a:gd name="T43" fmla="*/ 13 h 17"/>
                    <a:gd name="T44" fmla="*/ 117 w 117"/>
                    <a:gd name="T45" fmla="*/ 13 h 17"/>
                    <a:gd name="T46" fmla="*/ 116 w 117"/>
                    <a:gd name="T47" fmla="*/ 15 h 17"/>
                    <a:gd name="T48" fmla="*/ 116 w 117"/>
                    <a:gd name="T49" fmla="*/ 16 h 17"/>
                    <a:gd name="T50" fmla="*/ 114 w 117"/>
                    <a:gd name="T51" fmla="*/ 17 h 17"/>
                    <a:gd name="T52" fmla="*/ 113 w 117"/>
                    <a:gd name="T53" fmla="*/ 17 h 17"/>
                    <a:gd name="T54" fmla="*/ 113 w 117"/>
                    <a:gd name="T55" fmla="*/ 17 h 1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7"/>
                    <a:gd name="T85" fmla="*/ 0 h 17"/>
                    <a:gd name="T86" fmla="*/ 117 w 117"/>
                    <a:gd name="T87" fmla="*/ 17 h 1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7" h="17">
                      <a:moveTo>
                        <a:pt x="113" y="17"/>
                      </a:moveTo>
                      <a:lnTo>
                        <a:pt x="4" y="17"/>
                      </a:lnTo>
                      <a:lnTo>
                        <a:pt x="3" y="17"/>
                      </a:lnTo>
                      <a:lnTo>
                        <a:pt x="1" y="16"/>
                      </a:lnTo>
                      <a:lnTo>
                        <a:pt x="1" y="15"/>
                      </a:lnTo>
                      <a:lnTo>
                        <a:pt x="0" y="13"/>
                      </a:lnTo>
                      <a:lnTo>
                        <a:pt x="0" y="4"/>
                      </a:lnTo>
                      <a:lnTo>
                        <a:pt x="1" y="3"/>
                      </a:lnTo>
                      <a:lnTo>
                        <a:pt x="1" y="2"/>
                      </a:lnTo>
                      <a:lnTo>
                        <a:pt x="3" y="1"/>
                      </a:lnTo>
                      <a:lnTo>
                        <a:pt x="4" y="0"/>
                      </a:lnTo>
                      <a:lnTo>
                        <a:pt x="113" y="0"/>
                      </a:lnTo>
                      <a:lnTo>
                        <a:pt x="114" y="1"/>
                      </a:lnTo>
                      <a:lnTo>
                        <a:pt x="116" y="2"/>
                      </a:lnTo>
                      <a:lnTo>
                        <a:pt x="116" y="3"/>
                      </a:lnTo>
                      <a:lnTo>
                        <a:pt x="117" y="4"/>
                      </a:lnTo>
                      <a:lnTo>
                        <a:pt x="117" y="13"/>
                      </a:lnTo>
                      <a:lnTo>
                        <a:pt x="116" y="15"/>
                      </a:lnTo>
                      <a:lnTo>
                        <a:pt x="116" y="16"/>
                      </a:lnTo>
                      <a:lnTo>
                        <a:pt x="114" y="17"/>
                      </a:lnTo>
                      <a:lnTo>
                        <a:pt x="113" y="17"/>
                      </a:lnTo>
                      <a:close/>
                    </a:path>
                  </a:pathLst>
                </a:custGeom>
                <a:solidFill>
                  <a:srgbClr val="FFFFFF"/>
                </a:solidFill>
                <a:ln w="9525">
                  <a:noFill/>
                  <a:round/>
                  <a:headEnd/>
                  <a:tailEnd/>
                </a:ln>
              </p:spPr>
              <p:txBody>
                <a:bodyPr/>
                <a:lstStyle/>
                <a:p>
                  <a:endParaRPr lang="en-US" dirty="0"/>
                </a:p>
              </p:txBody>
            </p:sp>
          </p:grpSp>
        </p:grpSp>
        <p:sp>
          <p:nvSpPr>
            <p:cNvPr id="125" name="Freeform 138"/>
            <p:cNvSpPr>
              <a:spLocks/>
            </p:cNvSpPr>
            <p:nvPr/>
          </p:nvSpPr>
          <p:spPr bwMode="auto">
            <a:xfrm>
              <a:off x="2383" y="1990"/>
              <a:ext cx="968" cy="543"/>
            </a:xfrm>
            <a:custGeom>
              <a:avLst/>
              <a:gdLst>
                <a:gd name="T0" fmla="*/ 1 w 1937"/>
                <a:gd name="T1" fmla="*/ 1 h 1086"/>
                <a:gd name="T2" fmla="*/ 1 w 1937"/>
                <a:gd name="T3" fmla="*/ 1 h 1086"/>
                <a:gd name="T4" fmla="*/ 1 w 1937"/>
                <a:gd name="T5" fmla="*/ 1 h 1086"/>
                <a:gd name="T6" fmla="*/ 1 w 1937"/>
                <a:gd name="T7" fmla="*/ 1 h 1086"/>
                <a:gd name="T8" fmla="*/ 1 w 1937"/>
                <a:gd name="T9" fmla="*/ 1 h 1086"/>
                <a:gd name="T10" fmla="*/ 1 w 1937"/>
                <a:gd name="T11" fmla="*/ 1 h 1086"/>
                <a:gd name="T12" fmla="*/ 1 w 1937"/>
                <a:gd name="T13" fmla="*/ 1 h 1086"/>
                <a:gd name="T14" fmla="*/ 1 w 1937"/>
                <a:gd name="T15" fmla="*/ 1 h 1086"/>
                <a:gd name="T16" fmla="*/ 1 w 1937"/>
                <a:gd name="T17" fmla="*/ 1 h 1086"/>
                <a:gd name="T18" fmla="*/ 1 w 1937"/>
                <a:gd name="T19" fmla="*/ 1 h 1086"/>
                <a:gd name="T20" fmla="*/ 1 w 1937"/>
                <a:gd name="T21" fmla="*/ 1 h 1086"/>
                <a:gd name="T22" fmla="*/ 1 w 1937"/>
                <a:gd name="T23" fmla="*/ 1 h 1086"/>
                <a:gd name="T24" fmla="*/ 1 w 1937"/>
                <a:gd name="T25" fmla="*/ 1 h 1086"/>
                <a:gd name="T26" fmla="*/ 1 w 1937"/>
                <a:gd name="T27" fmla="*/ 1 h 1086"/>
                <a:gd name="T28" fmla="*/ 1 w 1937"/>
                <a:gd name="T29" fmla="*/ 1 h 1086"/>
                <a:gd name="T30" fmla="*/ 1 w 1937"/>
                <a:gd name="T31" fmla="*/ 1 h 1086"/>
                <a:gd name="T32" fmla="*/ 1 w 1937"/>
                <a:gd name="T33" fmla="*/ 1 h 1086"/>
                <a:gd name="T34" fmla="*/ 1 w 1937"/>
                <a:gd name="T35" fmla="*/ 1 h 1086"/>
                <a:gd name="T36" fmla="*/ 1 w 1937"/>
                <a:gd name="T37" fmla="*/ 1 h 1086"/>
                <a:gd name="T38" fmla="*/ 1 w 1937"/>
                <a:gd name="T39" fmla="*/ 0 h 1086"/>
                <a:gd name="T40" fmla="*/ 2 w 1937"/>
                <a:gd name="T41" fmla="*/ 1 h 1086"/>
                <a:gd name="T42" fmla="*/ 2 w 1937"/>
                <a:gd name="T43" fmla="*/ 1 h 1086"/>
                <a:gd name="T44" fmla="*/ 2 w 1937"/>
                <a:gd name="T45" fmla="*/ 1 h 1086"/>
                <a:gd name="T46" fmla="*/ 2 w 1937"/>
                <a:gd name="T47" fmla="*/ 1 h 1086"/>
                <a:gd name="T48" fmla="*/ 2 w 1937"/>
                <a:gd name="T49" fmla="*/ 1 h 1086"/>
                <a:gd name="T50" fmla="*/ 2 w 1937"/>
                <a:gd name="T51" fmla="*/ 1 h 1086"/>
                <a:gd name="T52" fmla="*/ 2 w 1937"/>
                <a:gd name="T53" fmla="*/ 1 h 1086"/>
                <a:gd name="T54" fmla="*/ 2 w 1937"/>
                <a:gd name="T55" fmla="*/ 1 h 1086"/>
                <a:gd name="T56" fmla="*/ 2 w 1937"/>
                <a:gd name="T57" fmla="*/ 1 h 1086"/>
                <a:gd name="T58" fmla="*/ 2 w 1937"/>
                <a:gd name="T59" fmla="*/ 1 h 1086"/>
                <a:gd name="T60" fmla="*/ 2 w 1937"/>
                <a:gd name="T61" fmla="*/ 1 h 1086"/>
                <a:gd name="T62" fmla="*/ 2 w 1937"/>
                <a:gd name="T63" fmla="*/ 1 h 1086"/>
                <a:gd name="T64" fmla="*/ 2 w 1937"/>
                <a:gd name="T65" fmla="*/ 1 h 1086"/>
                <a:gd name="T66" fmla="*/ 2 w 1937"/>
                <a:gd name="T67" fmla="*/ 1 h 1086"/>
                <a:gd name="T68" fmla="*/ 2 w 1937"/>
                <a:gd name="T69" fmla="*/ 1 h 1086"/>
                <a:gd name="T70" fmla="*/ 3 w 1937"/>
                <a:gd name="T71" fmla="*/ 1 h 1086"/>
                <a:gd name="T72" fmla="*/ 3 w 1937"/>
                <a:gd name="T73" fmla="*/ 1 h 1086"/>
                <a:gd name="T74" fmla="*/ 3 w 1937"/>
                <a:gd name="T75" fmla="*/ 1 h 1086"/>
                <a:gd name="T76" fmla="*/ 3 w 1937"/>
                <a:gd name="T77" fmla="*/ 1 h 1086"/>
                <a:gd name="T78" fmla="*/ 3 w 1937"/>
                <a:gd name="T79" fmla="*/ 1 h 1086"/>
                <a:gd name="T80" fmla="*/ 3 w 1937"/>
                <a:gd name="T81" fmla="*/ 1 h 1086"/>
                <a:gd name="T82" fmla="*/ 3 w 1937"/>
                <a:gd name="T83" fmla="*/ 1 h 1086"/>
                <a:gd name="T84" fmla="*/ 3 w 1937"/>
                <a:gd name="T85" fmla="*/ 1 h 1086"/>
                <a:gd name="T86" fmla="*/ 3 w 1937"/>
                <a:gd name="T87" fmla="*/ 1 h 1086"/>
                <a:gd name="T88" fmla="*/ 3 w 1937"/>
                <a:gd name="T89" fmla="*/ 1 h 1086"/>
                <a:gd name="T90" fmla="*/ 3 w 1937"/>
                <a:gd name="T91" fmla="*/ 2 h 1086"/>
                <a:gd name="T92" fmla="*/ 3 w 1937"/>
                <a:gd name="T93" fmla="*/ 2 h 1086"/>
                <a:gd name="T94" fmla="*/ 3 w 1937"/>
                <a:gd name="T95" fmla="*/ 2 h 1086"/>
                <a:gd name="T96" fmla="*/ 0 w 1937"/>
                <a:gd name="T97" fmla="*/ 2 h 1086"/>
                <a:gd name="T98" fmla="*/ 0 w 1937"/>
                <a:gd name="T99" fmla="*/ 2 h 1086"/>
                <a:gd name="T100" fmla="*/ 0 w 1937"/>
                <a:gd name="T101" fmla="*/ 1 h 1086"/>
                <a:gd name="T102" fmla="*/ 0 w 1937"/>
                <a:gd name="T103" fmla="*/ 1 h 1086"/>
                <a:gd name="T104" fmla="*/ 0 w 1937"/>
                <a:gd name="T105" fmla="*/ 1 h 1086"/>
                <a:gd name="T106" fmla="*/ 0 w 1937"/>
                <a:gd name="T107" fmla="*/ 1 h 1086"/>
                <a:gd name="T108" fmla="*/ 0 w 1937"/>
                <a:gd name="T109" fmla="*/ 1 h 1086"/>
                <a:gd name="T110" fmla="*/ 0 w 1937"/>
                <a:gd name="T111" fmla="*/ 1 h 1086"/>
                <a:gd name="T112" fmla="*/ 0 w 1937"/>
                <a:gd name="T113" fmla="*/ 1 h 1086"/>
                <a:gd name="T114" fmla="*/ 0 w 1937"/>
                <a:gd name="T115" fmla="*/ 1 h 1086"/>
                <a:gd name="T116" fmla="*/ 0 w 1937"/>
                <a:gd name="T117" fmla="*/ 1 h 1086"/>
                <a:gd name="T118" fmla="*/ 0 w 1937"/>
                <a:gd name="T119" fmla="*/ 1 h 1086"/>
                <a:gd name="T120" fmla="*/ 0 w 1937"/>
                <a:gd name="T121" fmla="*/ 1 h 1086"/>
                <a:gd name="T122" fmla="*/ 0 w 1937"/>
                <a:gd name="T123" fmla="*/ 1 h 108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937"/>
                <a:gd name="T187" fmla="*/ 0 h 1086"/>
                <a:gd name="T188" fmla="*/ 1937 w 1937"/>
                <a:gd name="T189" fmla="*/ 1086 h 108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937" h="1086">
                  <a:moveTo>
                    <a:pt x="461" y="295"/>
                  </a:moveTo>
                  <a:lnTo>
                    <a:pt x="461" y="295"/>
                  </a:lnTo>
                  <a:lnTo>
                    <a:pt x="491" y="297"/>
                  </a:lnTo>
                  <a:lnTo>
                    <a:pt x="518" y="300"/>
                  </a:lnTo>
                  <a:lnTo>
                    <a:pt x="546" y="306"/>
                  </a:lnTo>
                  <a:lnTo>
                    <a:pt x="572" y="314"/>
                  </a:lnTo>
                  <a:lnTo>
                    <a:pt x="577" y="292"/>
                  </a:lnTo>
                  <a:lnTo>
                    <a:pt x="584" y="271"/>
                  </a:lnTo>
                  <a:lnTo>
                    <a:pt x="592" y="251"/>
                  </a:lnTo>
                  <a:lnTo>
                    <a:pt x="601" y="231"/>
                  </a:lnTo>
                  <a:lnTo>
                    <a:pt x="612" y="211"/>
                  </a:lnTo>
                  <a:lnTo>
                    <a:pt x="623" y="192"/>
                  </a:lnTo>
                  <a:lnTo>
                    <a:pt x="635" y="174"/>
                  </a:lnTo>
                  <a:lnTo>
                    <a:pt x="647" y="155"/>
                  </a:lnTo>
                  <a:lnTo>
                    <a:pt x="661" y="138"/>
                  </a:lnTo>
                  <a:lnTo>
                    <a:pt x="677" y="123"/>
                  </a:lnTo>
                  <a:lnTo>
                    <a:pt x="692" y="108"/>
                  </a:lnTo>
                  <a:lnTo>
                    <a:pt x="709" y="94"/>
                  </a:lnTo>
                  <a:lnTo>
                    <a:pt x="726" y="80"/>
                  </a:lnTo>
                  <a:lnTo>
                    <a:pt x="744" y="68"/>
                  </a:lnTo>
                  <a:lnTo>
                    <a:pt x="763" y="55"/>
                  </a:lnTo>
                  <a:lnTo>
                    <a:pt x="781" y="45"/>
                  </a:lnTo>
                  <a:lnTo>
                    <a:pt x="783" y="45"/>
                  </a:lnTo>
                  <a:lnTo>
                    <a:pt x="795" y="38"/>
                  </a:lnTo>
                  <a:lnTo>
                    <a:pt x="797" y="37"/>
                  </a:lnTo>
                  <a:lnTo>
                    <a:pt x="803" y="35"/>
                  </a:lnTo>
                  <a:lnTo>
                    <a:pt x="804" y="34"/>
                  </a:lnTo>
                  <a:lnTo>
                    <a:pt x="809" y="32"/>
                  </a:lnTo>
                  <a:lnTo>
                    <a:pt x="811" y="32"/>
                  </a:lnTo>
                  <a:lnTo>
                    <a:pt x="817" y="29"/>
                  </a:lnTo>
                  <a:lnTo>
                    <a:pt x="818" y="29"/>
                  </a:lnTo>
                  <a:lnTo>
                    <a:pt x="824" y="26"/>
                  </a:lnTo>
                  <a:lnTo>
                    <a:pt x="831" y="25"/>
                  </a:lnTo>
                  <a:lnTo>
                    <a:pt x="832" y="23"/>
                  </a:lnTo>
                  <a:lnTo>
                    <a:pt x="840" y="22"/>
                  </a:lnTo>
                  <a:lnTo>
                    <a:pt x="844" y="18"/>
                  </a:lnTo>
                  <a:lnTo>
                    <a:pt x="846" y="18"/>
                  </a:lnTo>
                  <a:lnTo>
                    <a:pt x="851" y="17"/>
                  </a:lnTo>
                  <a:lnTo>
                    <a:pt x="854" y="17"/>
                  </a:lnTo>
                  <a:lnTo>
                    <a:pt x="858" y="15"/>
                  </a:lnTo>
                  <a:lnTo>
                    <a:pt x="861" y="14"/>
                  </a:lnTo>
                  <a:lnTo>
                    <a:pt x="864" y="14"/>
                  </a:lnTo>
                  <a:lnTo>
                    <a:pt x="866" y="12"/>
                  </a:lnTo>
                  <a:lnTo>
                    <a:pt x="891" y="8"/>
                  </a:lnTo>
                  <a:lnTo>
                    <a:pt x="915" y="3"/>
                  </a:lnTo>
                  <a:lnTo>
                    <a:pt x="941" y="0"/>
                  </a:lnTo>
                  <a:lnTo>
                    <a:pt x="967" y="0"/>
                  </a:lnTo>
                  <a:lnTo>
                    <a:pt x="994" y="0"/>
                  </a:lnTo>
                  <a:lnTo>
                    <a:pt x="1020" y="3"/>
                  </a:lnTo>
                  <a:lnTo>
                    <a:pt x="1044" y="8"/>
                  </a:lnTo>
                  <a:lnTo>
                    <a:pt x="1069" y="12"/>
                  </a:lnTo>
                  <a:lnTo>
                    <a:pt x="1071" y="12"/>
                  </a:lnTo>
                  <a:lnTo>
                    <a:pt x="1097" y="22"/>
                  </a:lnTo>
                  <a:lnTo>
                    <a:pt x="1123" y="31"/>
                  </a:lnTo>
                  <a:lnTo>
                    <a:pt x="1147" y="42"/>
                  </a:lnTo>
                  <a:lnTo>
                    <a:pt x="1172" y="55"/>
                  </a:lnTo>
                  <a:lnTo>
                    <a:pt x="1195" y="69"/>
                  </a:lnTo>
                  <a:lnTo>
                    <a:pt x="1217" y="85"/>
                  </a:lnTo>
                  <a:lnTo>
                    <a:pt x="1237" y="103"/>
                  </a:lnTo>
                  <a:lnTo>
                    <a:pt x="1257" y="122"/>
                  </a:lnTo>
                  <a:lnTo>
                    <a:pt x="1260" y="123"/>
                  </a:lnTo>
                  <a:lnTo>
                    <a:pt x="1261" y="126"/>
                  </a:lnTo>
                  <a:lnTo>
                    <a:pt x="1263" y="128"/>
                  </a:lnTo>
                  <a:lnTo>
                    <a:pt x="1267" y="132"/>
                  </a:lnTo>
                  <a:lnTo>
                    <a:pt x="1289" y="158"/>
                  </a:lnTo>
                  <a:lnTo>
                    <a:pt x="1309" y="186"/>
                  </a:lnTo>
                  <a:lnTo>
                    <a:pt x="1311" y="189"/>
                  </a:lnTo>
                  <a:lnTo>
                    <a:pt x="1314" y="192"/>
                  </a:lnTo>
                  <a:lnTo>
                    <a:pt x="1317" y="198"/>
                  </a:lnTo>
                  <a:lnTo>
                    <a:pt x="1324" y="212"/>
                  </a:lnTo>
                  <a:lnTo>
                    <a:pt x="1337" y="234"/>
                  </a:lnTo>
                  <a:lnTo>
                    <a:pt x="1337" y="235"/>
                  </a:lnTo>
                  <a:lnTo>
                    <a:pt x="1346" y="258"/>
                  </a:lnTo>
                  <a:lnTo>
                    <a:pt x="1347" y="262"/>
                  </a:lnTo>
                  <a:lnTo>
                    <a:pt x="1354" y="277"/>
                  </a:lnTo>
                  <a:lnTo>
                    <a:pt x="1358" y="295"/>
                  </a:lnTo>
                  <a:lnTo>
                    <a:pt x="1364" y="314"/>
                  </a:lnTo>
                  <a:lnTo>
                    <a:pt x="1391" y="306"/>
                  </a:lnTo>
                  <a:lnTo>
                    <a:pt x="1417" y="300"/>
                  </a:lnTo>
                  <a:lnTo>
                    <a:pt x="1446" y="297"/>
                  </a:lnTo>
                  <a:lnTo>
                    <a:pt x="1474" y="295"/>
                  </a:lnTo>
                  <a:lnTo>
                    <a:pt x="1509" y="297"/>
                  </a:lnTo>
                  <a:lnTo>
                    <a:pt x="1543" y="303"/>
                  </a:lnTo>
                  <a:lnTo>
                    <a:pt x="1575" y="311"/>
                  </a:lnTo>
                  <a:lnTo>
                    <a:pt x="1606" y="323"/>
                  </a:lnTo>
                  <a:lnTo>
                    <a:pt x="1637" y="337"/>
                  </a:lnTo>
                  <a:lnTo>
                    <a:pt x="1664" y="354"/>
                  </a:lnTo>
                  <a:lnTo>
                    <a:pt x="1691" y="374"/>
                  </a:lnTo>
                  <a:lnTo>
                    <a:pt x="1715" y="395"/>
                  </a:lnTo>
                  <a:lnTo>
                    <a:pt x="1737" y="420"/>
                  </a:lnTo>
                  <a:lnTo>
                    <a:pt x="1757" y="446"/>
                  </a:lnTo>
                  <a:lnTo>
                    <a:pt x="1774" y="474"/>
                  </a:lnTo>
                  <a:lnTo>
                    <a:pt x="1788" y="503"/>
                  </a:lnTo>
                  <a:lnTo>
                    <a:pt x="1798" y="535"/>
                  </a:lnTo>
                  <a:lnTo>
                    <a:pt x="1808" y="568"/>
                  </a:lnTo>
                  <a:lnTo>
                    <a:pt x="1812" y="601"/>
                  </a:lnTo>
                  <a:lnTo>
                    <a:pt x="1814" y="635"/>
                  </a:lnTo>
                  <a:lnTo>
                    <a:pt x="1814" y="663"/>
                  </a:lnTo>
                  <a:lnTo>
                    <a:pt x="1811" y="689"/>
                  </a:lnTo>
                  <a:lnTo>
                    <a:pt x="1824" y="695"/>
                  </a:lnTo>
                  <a:lnTo>
                    <a:pt x="1837" y="703"/>
                  </a:lnTo>
                  <a:lnTo>
                    <a:pt x="1849" y="711"/>
                  </a:lnTo>
                  <a:lnTo>
                    <a:pt x="1861" y="720"/>
                  </a:lnTo>
                  <a:lnTo>
                    <a:pt x="1872" y="731"/>
                  </a:lnTo>
                  <a:lnTo>
                    <a:pt x="1883" y="741"/>
                  </a:lnTo>
                  <a:lnTo>
                    <a:pt x="1892" y="752"/>
                  </a:lnTo>
                  <a:lnTo>
                    <a:pt x="1901" y="765"/>
                  </a:lnTo>
                  <a:lnTo>
                    <a:pt x="1909" y="777"/>
                  </a:lnTo>
                  <a:lnTo>
                    <a:pt x="1915" y="791"/>
                  </a:lnTo>
                  <a:lnTo>
                    <a:pt x="1921" y="805"/>
                  </a:lnTo>
                  <a:lnTo>
                    <a:pt x="1928" y="818"/>
                  </a:lnTo>
                  <a:lnTo>
                    <a:pt x="1931" y="834"/>
                  </a:lnTo>
                  <a:lnTo>
                    <a:pt x="1934" y="848"/>
                  </a:lnTo>
                  <a:lnTo>
                    <a:pt x="1935" y="863"/>
                  </a:lnTo>
                  <a:lnTo>
                    <a:pt x="1937" y="880"/>
                  </a:lnTo>
                  <a:lnTo>
                    <a:pt x="1935" y="901"/>
                  </a:lnTo>
                  <a:lnTo>
                    <a:pt x="1932" y="921"/>
                  </a:lnTo>
                  <a:lnTo>
                    <a:pt x="1928" y="941"/>
                  </a:lnTo>
                  <a:lnTo>
                    <a:pt x="1920" y="960"/>
                  </a:lnTo>
                  <a:lnTo>
                    <a:pt x="1911" y="978"/>
                  </a:lnTo>
                  <a:lnTo>
                    <a:pt x="1901" y="995"/>
                  </a:lnTo>
                  <a:lnTo>
                    <a:pt x="1889" y="1011"/>
                  </a:lnTo>
                  <a:lnTo>
                    <a:pt x="1875" y="1026"/>
                  </a:lnTo>
                  <a:lnTo>
                    <a:pt x="1861" y="1040"/>
                  </a:lnTo>
                  <a:lnTo>
                    <a:pt x="1844" y="1051"/>
                  </a:lnTo>
                  <a:lnTo>
                    <a:pt x="1828" y="1061"/>
                  </a:lnTo>
                  <a:lnTo>
                    <a:pt x="1809" y="1071"/>
                  </a:lnTo>
                  <a:lnTo>
                    <a:pt x="1791" y="1077"/>
                  </a:lnTo>
                  <a:lnTo>
                    <a:pt x="1771" y="1083"/>
                  </a:lnTo>
                  <a:lnTo>
                    <a:pt x="1751" y="1086"/>
                  </a:lnTo>
                  <a:lnTo>
                    <a:pt x="1729" y="1086"/>
                  </a:lnTo>
                  <a:lnTo>
                    <a:pt x="206" y="1086"/>
                  </a:lnTo>
                  <a:lnTo>
                    <a:pt x="184" y="1086"/>
                  </a:lnTo>
                  <a:lnTo>
                    <a:pt x="164" y="1083"/>
                  </a:lnTo>
                  <a:lnTo>
                    <a:pt x="144" y="1077"/>
                  </a:lnTo>
                  <a:lnTo>
                    <a:pt x="126" y="1071"/>
                  </a:lnTo>
                  <a:lnTo>
                    <a:pt x="107" y="1061"/>
                  </a:lnTo>
                  <a:lnTo>
                    <a:pt x="90" y="1051"/>
                  </a:lnTo>
                  <a:lnTo>
                    <a:pt x="75" y="1040"/>
                  </a:lnTo>
                  <a:lnTo>
                    <a:pt x="60" y="1026"/>
                  </a:lnTo>
                  <a:lnTo>
                    <a:pt x="46" y="1011"/>
                  </a:lnTo>
                  <a:lnTo>
                    <a:pt x="35" y="995"/>
                  </a:lnTo>
                  <a:lnTo>
                    <a:pt x="24" y="978"/>
                  </a:lnTo>
                  <a:lnTo>
                    <a:pt x="15" y="960"/>
                  </a:lnTo>
                  <a:lnTo>
                    <a:pt x="9" y="941"/>
                  </a:lnTo>
                  <a:lnTo>
                    <a:pt x="3" y="921"/>
                  </a:lnTo>
                  <a:lnTo>
                    <a:pt x="0" y="901"/>
                  </a:lnTo>
                  <a:lnTo>
                    <a:pt x="0" y="880"/>
                  </a:lnTo>
                  <a:lnTo>
                    <a:pt x="0" y="863"/>
                  </a:lnTo>
                  <a:lnTo>
                    <a:pt x="1" y="848"/>
                  </a:lnTo>
                  <a:lnTo>
                    <a:pt x="4" y="834"/>
                  </a:lnTo>
                  <a:lnTo>
                    <a:pt x="9" y="818"/>
                  </a:lnTo>
                  <a:lnTo>
                    <a:pt x="14" y="805"/>
                  </a:lnTo>
                  <a:lnTo>
                    <a:pt x="20" y="791"/>
                  </a:lnTo>
                  <a:lnTo>
                    <a:pt x="26" y="777"/>
                  </a:lnTo>
                  <a:lnTo>
                    <a:pt x="35" y="765"/>
                  </a:lnTo>
                  <a:lnTo>
                    <a:pt x="43" y="752"/>
                  </a:lnTo>
                  <a:lnTo>
                    <a:pt x="54" y="741"/>
                  </a:lnTo>
                  <a:lnTo>
                    <a:pt x="63" y="731"/>
                  </a:lnTo>
                  <a:lnTo>
                    <a:pt x="75" y="720"/>
                  </a:lnTo>
                  <a:lnTo>
                    <a:pt x="86" y="711"/>
                  </a:lnTo>
                  <a:lnTo>
                    <a:pt x="98" y="703"/>
                  </a:lnTo>
                  <a:lnTo>
                    <a:pt x="112" y="695"/>
                  </a:lnTo>
                  <a:lnTo>
                    <a:pt x="126" y="689"/>
                  </a:lnTo>
                  <a:lnTo>
                    <a:pt x="123" y="663"/>
                  </a:lnTo>
                  <a:lnTo>
                    <a:pt x="121" y="635"/>
                  </a:lnTo>
                  <a:lnTo>
                    <a:pt x="123" y="601"/>
                  </a:lnTo>
                  <a:lnTo>
                    <a:pt x="127" y="568"/>
                  </a:lnTo>
                  <a:lnTo>
                    <a:pt x="137" y="535"/>
                  </a:lnTo>
                  <a:lnTo>
                    <a:pt x="147" y="503"/>
                  </a:lnTo>
                  <a:lnTo>
                    <a:pt x="163" y="474"/>
                  </a:lnTo>
                  <a:lnTo>
                    <a:pt x="180" y="446"/>
                  </a:lnTo>
                  <a:lnTo>
                    <a:pt x="198" y="420"/>
                  </a:lnTo>
                  <a:lnTo>
                    <a:pt x="221" y="395"/>
                  </a:lnTo>
                  <a:lnTo>
                    <a:pt x="244" y="374"/>
                  </a:lnTo>
                  <a:lnTo>
                    <a:pt x="270" y="354"/>
                  </a:lnTo>
                  <a:lnTo>
                    <a:pt x="300" y="337"/>
                  </a:lnTo>
                  <a:lnTo>
                    <a:pt x="329" y="323"/>
                  </a:lnTo>
                  <a:lnTo>
                    <a:pt x="360" y="311"/>
                  </a:lnTo>
                  <a:lnTo>
                    <a:pt x="392" y="303"/>
                  </a:lnTo>
                  <a:lnTo>
                    <a:pt x="426" y="297"/>
                  </a:lnTo>
                  <a:lnTo>
                    <a:pt x="461" y="295"/>
                  </a:lnTo>
                  <a:close/>
                </a:path>
              </a:pathLst>
            </a:custGeom>
            <a:solidFill>
              <a:schemeClr val="bg1"/>
            </a:solidFill>
            <a:ln w="9525">
              <a:noFill/>
              <a:round/>
              <a:headEnd/>
              <a:tailEnd/>
            </a:ln>
          </p:spPr>
          <p:txBody>
            <a:bodyPr/>
            <a:lstStyle/>
            <a:p>
              <a:endParaRPr lang="en-US" dirty="0"/>
            </a:p>
          </p:txBody>
        </p:sp>
        <p:grpSp>
          <p:nvGrpSpPr>
            <p:cNvPr id="126" name="Group 139"/>
            <p:cNvGrpSpPr>
              <a:grpSpLocks/>
            </p:cNvGrpSpPr>
            <p:nvPr/>
          </p:nvGrpSpPr>
          <p:grpSpPr bwMode="auto">
            <a:xfrm>
              <a:off x="2252" y="2217"/>
              <a:ext cx="554" cy="114"/>
              <a:chOff x="468" y="2479"/>
              <a:chExt cx="665" cy="139"/>
            </a:xfrm>
          </p:grpSpPr>
          <p:grpSp>
            <p:nvGrpSpPr>
              <p:cNvPr id="145" name="Group 140"/>
              <p:cNvGrpSpPr>
                <a:grpSpLocks/>
              </p:cNvGrpSpPr>
              <p:nvPr/>
            </p:nvGrpSpPr>
            <p:grpSpPr bwMode="auto">
              <a:xfrm flipH="1">
                <a:off x="1063" y="2502"/>
                <a:ext cx="70" cy="97"/>
                <a:chOff x="381" y="2500"/>
                <a:chExt cx="70" cy="97"/>
              </a:xfrm>
            </p:grpSpPr>
            <p:sp>
              <p:nvSpPr>
                <p:cNvPr id="159" name="AutoShape 141"/>
                <p:cNvSpPr>
                  <a:spLocks noChangeArrowheads="1"/>
                </p:cNvSpPr>
                <p:nvPr/>
              </p:nvSpPr>
              <p:spPr bwMode="auto">
                <a:xfrm>
                  <a:off x="395" y="2500"/>
                  <a:ext cx="56" cy="97"/>
                </a:xfrm>
                <a:prstGeom prst="roundRect">
                  <a:avLst>
                    <a:gd name="adj" fmla="val 17856"/>
                  </a:avLst>
                </a:prstGeom>
                <a:solidFill>
                  <a:srgbClr val="24B0E6"/>
                </a:solidFill>
                <a:ln w="12700" algn="ctr">
                  <a:noFill/>
                  <a:round/>
                  <a:headEnd/>
                  <a:tailEnd/>
                </a:ln>
              </p:spPr>
              <p:txBody>
                <a:bodyPr wrap="none" anchor="ctr"/>
                <a:lstStyle/>
                <a:p>
                  <a:pPr algn="ctr" eaLnBrk="0" hangingPunct="0">
                    <a:spcBef>
                      <a:spcPct val="20000"/>
                    </a:spcBef>
                    <a:buClr>
                      <a:schemeClr val="tx1"/>
                    </a:buClr>
                    <a:buFont typeface="Wingdings" pitchFamily="2" charset="2"/>
                    <a:buNone/>
                  </a:pPr>
                  <a:endParaRPr lang="en-US" baseline="-25000" dirty="0">
                    <a:solidFill>
                      <a:srgbClr val="000000"/>
                    </a:solidFill>
                    <a:ea typeface="MS PGothic" pitchFamily="34" charset="-128"/>
                  </a:endParaRPr>
                </a:p>
              </p:txBody>
            </p:sp>
            <p:sp>
              <p:nvSpPr>
                <p:cNvPr id="160" name="Oval 142"/>
                <p:cNvSpPr>
                  <a:spLocks noChangeArrowheads="1"/>
                </p:cNvSpPr>
                <p:nvPr/>
              </p:nvSpPr>
              <p:spPr bwMode="auto">
                <a:xfrm>
                  <a:off x="381" y="2513"/>
                  <a:ext cx="27" cy="27"/>
                </a:xfrm>
                <a:prstGeom prst="ellipse">
                  <a:avLst/>
                </a:prstGeom>
                <a:solidFill>
                  <a:schemeClr val="bg1"/>
                </a:solidFill>
                <a:ln w="12700" algn="ctr">
                  <a:noFill/>
                  <a:round/>
                  <a:headEnd/>
                  <a:tailEnd/>
                </a:ln>
              </p:spPr>
              <p:txBody>
                <a:bodyPr wrap="none" anchor="ctr"/>
                <a:lstStyle/>
                <a:p>
                  <a:pPr algn="ctr" eaLnBrk="0" hangingPunct="0">
                    <a:spcBef>
                      <a:spcPct val="20000"/>
                    </a:spcBef>
                    <a:buClr>
                      <a:schemeClr val="tx1"/>
                    </a:buClr>
                    <a:buFont typeface="Wingdings" pitchFamily="2" charset="2"/>
                    <a:buNone/>
                  </a:pPr>
                  <a:endParaRPr lang="en-US" baseline="-25000" dirty="0">
                    <a:solidFill>
                      <a:srgbClr val="000000"/>
                    </a:solidFill>
                    <a:ea typeface="MS PGothic" pitchFamily="34" charset="-128"/>
                  </a:endParaRPr>
                </a:p>
              </p:txBody>
            </p:sp>
            <p:sp>
              <p:nvSpPr>
                <p:cNvPr id="161" name="Oval 143"/>
                <p:cNvSpPr>
                  <a:spLocks noChangeArrowheads="1"/>
                </p:cNvSpPr>
                <p:nvPr/>
              </p:nvSpPr>
              <p:spPr bwMode="auto">
                <a:xfrm>
                  <a:off x="381" y="2558"/>
                  <a:ext cx="27" cy="27"/>
                </a:xfrm>
                <a:prstGeom prst="ellipse">
                  <a:avLst/>
                </a:prstGeom>
                <a:solidFill>
                  <a:schemeClr val="bg1"/>
                </a:solidFill>
                <a:ln w="12700" algn="ctr">
                  <a:noFill/>
                  <a:round/>
                  <a:headEnd/>
                  <a:tailEnd/>
                </a:ln>
              </p:spPr>
              <p:txBody>
                <a:bodyPr wrap="none" anchor="ctr"/>
                <a:lstStyle/>
                <a:p>
                  <a:pPr algn="ctr" eaLnBrk="0" hangingPunct="0">
                    <a:spcBef>
                      <a:spcPct val="20000"/>
                    </a:spcBef>
                    <a:buClr>
                      <a:schemeClr val="tx1"/>
                    </a:buClr>
                    <a:buFont typeface="Wingdings" pitchFamily="2" charset="2"/>
                    <a:buNone/>
                  </a:pPr>
                  <a:endParaRPr lang="en-US" baseline="-25000" dirty="0">
                    <a:solidFill>
                      <a:srgbClr val="000000"/>
                    </a:solidFill>
                    <a:ea typeface="MS PGothic" pitchFamily="34" charset="-128"/>
                  </a:endParaRPr>
                </a:p>
              </p:txBody>
            </p:sp>
          </p:grpSp>
          <p:sp>
            <p:nvSpPr>
              <p:cNvPr id="146" name="Freeform 144"/>
              <p:cNvSpPr>
                <a:spLocks/>
              </p:cNvSpPr>
              <p:nvPr/>
            </p:nvSpPr>
            <p:spPr bwMode="auto">
              <a:xfrm>
                <a:off x="519" y="2487"/>
                <a:ext cx="566" cy="124"/>
              </a:xfrm>
              <a:custGeom>
                <a:avLst/>
                <a:gdLst>
                  <a:gd name="T0" fmla="*/ 34 w 566"/>
                  <a:gd name="T1" fmla="*/ 124 h 124"/>
                  <a:gd name="T2" fmla="*/ 34 w 566"/>
                  <a:gd name="T3" fmla="*/ 124 h 124"/>
                  <a:gd name="T4" fmla="*/ 27 w 566"/>
                  <a:gd name="T5" fmla="*/ 123 h 124"/>
                  <a:gd name="T6" fmla="*/ 21 w 566"/>
                  <a:gd name="T7" fmla="*/ 121 h 124"/>
                  <a:gd name="T8" fmla="*/ 15 w 566"/>
                  <a:gd name="T9" fmla="*/ 117 h 124"/>
                  <a:gd name="T10" fmla="*/ 9 w 566"/>
                  <a:gd name="T11" fmla="*/ 113 h 124"/>
                  <a:gd name="T12" fmla="*/ 5 w 566"/>
                  <a:gd name="T13" fmla="*/ 108 h 124"/>
                  <a:gd name="T14" fmla="*/ 2 w 566"/>
                  <a:gd name="T15" fmla="*/ 103 h 124"/>
                  <a:gd name="T16" fmla="*/ 0 w 566"/>
                  <a:gd name="T17" fmla="*/ 96 h 124"/>
                  <a:gd name="T18" fmla="*/ 0 w 566"/>
                  <a:gd name="T19" fmla="*/ 89 h 124"/>
                  <a:gd name="T20" fmla="*/ 0 w 566"/>
                  <a:gd name="T21" fmla="*/ 89 h 124"/>
                  <a:gd name="T22" fmla="*/ 0 w 566"/>
                  <a:gd name="T23" fmla="*/ 35 h 124"/>
                  <a:gd name="T24" fmla="*/ 0 w 566"/>
                  <a:gd name="T25" fmla="*/ 35 h 124"/>
                  <a:gd name="T26" fmla="*/ 0 w 566"/>
                  <a:gd name="T27" fmla="*/ 28 h 124"/>
                  <a:gd name="T28" fmla="*/ 2 w 566"/>
                  <a:gd name="T29" fmla="*/ 22 h 124"/>
                  <a:gd name="T30" fmla="*/ 5 w 566"/>
                  <a:gd name="T31" fmla="*/ 16 h 124"/>
                  <a:gd name="T32" fmla="*/ 9 w 566"/>
                  <a:gd name="T33" fmla="*/ 11 h 124"/>
                  <a:gd name="T34" fmla="*/ 15 w 566"/>
                  <a:gd name="T35" fmla="*/ 7 h 124"/>
                  <a:gd name="T36" fmla="*/ 21 w 566"/>
                  <a:gd name="T37" fmla="*/ 4 h 124"/>
                  <a:gd name="T38" fmla="*/ 27 w 566"/>
                  <a:gd name="T39" fmla="*/ 1 h 124"/>
                  <a:gd name="T40" fmla="*/ 34 w 566"/>
                  <a:gd name="T41" fmla="*/ 0 h 124"/>
                  <a:gd name="T42" fmla="*/ 533 w 566"/>
                  <a:gd name="T43" fmla="*/ 0 h 124"/>
                  <a:gd name="T44" fmla="*/ 533 w 566"/>
                  <a:gd name="T45" fmla="*/ 0 h 124"/>
                  <a:gd name="T46" fmla="*/ 539 w 566"/>
                  <a:gd name="T47" fmla="*/ 1 h 124"/>
                  <a:gd name="T48" fmla="*/ 546 w 566"/>
                  <a:gd name="T49" fmla="*/ 4 h 124"/>
                  <a:gd name="T50" fmla="*/ 552 w 566"/>
                  <a:gd name="T51" fmla="*/ 7 h 124"/>
                  <a:gd name="T52" fmla="*/ 557 w 566"/>
                  <a:gd name="T53" fmla="*/ 11 h 124"/>
                  <a:gd name="T54" fmla="*/ 561 w 566"/>
                  <a:gd name="T55" fmla="*/ 16 h 124"/>
                  <a:gd name="T56" fmla="*/ 564 w 566"/>
                  <a:gd name="T57" fmla="*/ 22 h 124"/>
                  <a:gd name="T58" fmla="*/ 566 w 566"/>
                  <a:gd name="T59" fmla="*/ 28 h 124"/>
                  <a:gd name="T60" fmla="*/ 566 w 566"/>
                  <a:gd name="T61" fmla="*/ 35 h 124"/>
                  <a:gd name="T62" fmla="*/ 566 w 566"/>
                  <a:gd name="T63" fmla="*/ 35 h 124"/>
                  <a:gd name="T64" fmla="*/ 566 w 566"/>
                  <a:gd name="T65" fmla="*/ 89 h 124"/>
                  <a:gd name="T66" fmla="*/ 566 w 566"/>
                  <a:gd name="T67" fmla="*/ 89 h 124"/>
                  <a:gd name="T68" fmla="*/ 566 w 566"/>
                  <a:gd name="T69" fmla="*/ 96 h 124"/>
                  <a:gd name="T70" fmla="*/ 564 w 566"/>
                  <a:gd name="T71" fmla="*/ 103 h 124"/>
                  <a:gd name="T72" fmla="*/ 561 w 566"/>
                  <a:gd name="T73" fmla="*/ 108 h 124"/>
                  <a:gd name="T74" fmla="*/ 557 w 566"/>
                  <a:gd name="T75" fmla="*/ 113 h 124"/>
                  <a:gd name="T76" fmla="*/ 552 w 566"/>
                  <a:gd name="T77" fmla="*/ 117 h 124"/>
                  <a:gd name="T78" fmla="*/ 546 w 566"/>
                  <a:gd name="T79" fmla="*/ 121 h 124"/>
                  <a:gd name="T80" fmla="*/ 539 w 566"/>
                  <a:gd name="T81" fmla="*/ 123 h 124"/>
                  <a:gd name="T82" fmla="*/ 533 w 566"/>
                  <a:gd name="T83" fmla="*/ 124 h 124"/>
                  <a:gd name="T84" fmla="*/ 34 w 566"/>
                  <a:gd name="T85" fmla="*/ 124 h 124"/>
                  <a:gd name="T86" fmla="*/ 34 w 566"/>
                  <a:gd name="T87" fmla="*/ 124 h 12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66"/>
                  <a:gd name="T133" fmla="*/ 0 h 124"/>
                  <a:gd name="T134" fmla="*/ 566 w 566"/>
                  <a:gd name="T135" fmla="*/ 124 h 12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66" h="124">
                    <a:moveTo>
                      <a:pt x="34" y="124"/>
                    </a:moveTo>
                    <a:lnTo>
                      <a:pt x="34" y="124"/>
                    </a:lnTo>
                    <a:lnTo>
                      <a:pt x="27" y="123"/>
                    </a:lnTo>
                    <a:lnTo>
                      <a:pt x="21" y="121"/>
                    </a:lnTo>
                    <a:lnTo>
                      <a:pt x="15" y="117"/>
                    </a:lnTo>
                    <a:lnTo>
                      <a:pt x="9" y="113"/>
                    </a:lnTo>
                    <a:lnTo>
                      <a:pt x="5" y="108"/>
                    </a:lnTo>
                    <a:lnTo>
                      <a:pt x="2" y="103"/>
                    </a:lnTo>
                    <a:lnTo>
                      <a:pt x="0" y="96"/>
                    </a:lnTo>
                    <a:lnTo>
                      <a:pt x="0" y="89"/>
                    </a:lnTo>
                    <a:lnTo>
                      <a:pt x="0" y="35"/>
                    </a:lnTo>
                    <a:lnTo>
                      <a:pt x="0" y="28"/>
                    </a:lnTo>
                    <a:lnTo>
                      <a:pt x="2" y="22"/>
                    </a:lnTo>
                    <a:lnTo>
                      <a:pt x="5" y="16"/>
                    </a:lnTo>
                    <a:lnTo>
                      <a:pt x="9" y="11"/>
                    </a:lnTo>
                    <a:lnTo>
                      <a:pt x="15" y="7"/>
                    </a:lnTo>
                    <a:lnTo>
                      <a:pt x="21" y="4"/>
                    </a:lnTo>
                    <a:lnTo>
                      <a:pt x="27" y="1"/>
                    </a:lnTo>
                    <a:lnTo>
                      <a:pt x="34" y="0"/>
                    </a:lnTo>
                    <a:lnTo>
                      <a:pt x="533" y="0"/>
                    </a:lnTo>
                    <a:lnTo>
                      <a:pt x="539" y="1"/>
                    </a:lnTo>
                    <a:lnTo>
                      <a:pt x="546" y="4"/>
                    </a:lnTo>
                    <a:lnTo>
                      <a:pt x="552" y="7"/>
                    </a:lnTo>
                    <a:lnTo>
                      <a:pt x="557" y="11"/>
                    </a:lnTo>
                    <a:lnTo>
                      <a:pt x="561" y="16"/>
                    </a:lnTo>
                    <a:lnTo>
                      <a:pt x="564" y="22"/>
                    </a:lnTo>
                    <a:lnTo>
                      <a:pt x="566" y="28"/>
                    </a:lnTo>
                    <a:lnTo>
                      <a:pt x="566" y="35"/>
                    </a:lnTo>
                    <a:lnTo>
                      <a:pt x="566" y="89"/>
                    </a:lnTo>
                    <a:lnTo>
                      <a:pt x="566" y="96"/>
                    </a:lnTo>
                    <a:lnTo>
                      <a:pt x="564" y="103"/>
                    </a:lnTo>
                    <a:lnTo>
                      <a:pt x="561" y="108"/>
                    </a:lnTo>
                    <a:lnTo>
                      <a:pt x="557" y="113"/>
                    </a:lnTo>
                    <a:lnTo>
                      <a:pt x="552" y="117"/>
                    </a:lnTo>
                    <a:lnTo>
                      <a:pt x="546" y="121"/>
                    </a:lnTo>
                    <a:lnTo>
                      <a:pt x="539" y="123"/>
                    </a:lnTo>
                    <a:lnTo>
                      <a:pt x="533" y="124"/>
                    </a:lnTo>
                    <a:lnTo>
                      <a:pt x="34" y="124"/>
                    </a:lnTo>
                    <a:close/>
                  </a:path>
                </a:pathLst>
              </a:custGeom>
              <a:solidFill>
                <a:srgbClr val="0A4068"/>
              </a:solidFill>
              <a:ln w="9525">
                <a:noFill/>
                <a:round/>
                <a:headEnd/>
                <a:tailEnd/>
              </a:ln>
            </p:spPr>
            <p:txBody>
              <a:bodyPr/>
              <a:lstStyle/>
              <a:p>
                <a:endParaRPr lang="en-US" dirty="0"/>
              </a:p>
            </p:txBody>
          </p:sp>
          <p:sp>
            <p:nvSpPr>
              <p:cNvPr id="147" name="AutoShape 145"/>
              <p:cNvSpPr>
                <a:spLocks noChangeArrowheads="1"/>
              </p:cNvSpPr>
              <p:nvPr/>
            </p:nvSpPr>
            <p:spPr bwMode="auto">
              <a:xfrm>
                <a:off x="508" y="2479"/>
                <a:ext cx="588" cy="139"/>
              </a:xfrm>
              <a:prstGeom prst="roundRect">
                <a:avLst>
                  <a:gd name="adj" fmla="val 16667"/>
                </a:avLst>
              </a:prstGeom>
              <a:solidFill>
                <a:srgbClr val="24B0E6"/>
              </a:solidFill>
              <a:ln w="9525">
                <a:noFill/>
                <a:round/>
                <a:headEnd/>
                <a:tailEnd/>
              </a:ln>
            </p:spPr>
            <p:txBody>
              <a:bodyPr/>
              <a:lstStyle/>
              <a:p>
                <a:pPr algn="ctr" eaLnBrk="0" hangingPunct="0">
                  <a:spcBef>
                    <a:spcPct val="20000"/>
                  </a:spcBef>
                  <a:buClr>
                    <a:schemeClr val="tx1"/>
                  </a:buClr>
                  <a:buFont typeface="Wingdings" pitchFamily="2" charset="2"/>
                  <a:buNone/>
                </a:pPr>
                <a:endParaRPr lang="en-US" baseline="-25000" dirty="0">
                  <a:solidFill>
                    <a:srgbClr val="000000"/>
                  </a:solidFill>
                  <a:ea typeface="MS PGothic" pitchFamily="34" charset="-128"/>
                </a:endParaRPr>
              </a:p>
            </p:txBody>
          </p:sp>
          <p:grpSp>
            <p:nvGrpSpPr>
              <p:cNvPr id="148" name="Group 146"/>
              <p:cNvGrpSpPr>
                <a:grpSpLocks/>
              </p:cNvGrpSpPr>
              <p:nvPr/>
            </p:nvGrpSpPr>
            <p:grpSpPr bwMode="auto">
              <a:xfrm>
                <a:off x="468" y="2502"/>
                <a:ext cx="70" cy="97"/>
                <a:chOff x="381" y="2500"/>
                <a:chExt cx="70" cy="97"/>
              </a:xfrm>
            </p:grpSpPr>
            <p:sp>
              <p:nvSpPr>
                <p:cNvPr id="156" name="AutoShape 147"/>
                <p:cNvSpPr>
                  <a:spLocks noChangeArrowheads="1"/>
                </p:cNvSpPr>
                <p:nvPr/>
              </p:nvSpPr>
              <p:spPr bwMode="auto">
                <a:xfrm>
                  <a:off x="395" y="2500"/>
                  <a:ext cx="56" cy="97"/>
                </a:xfrm>
                <a:prstGeom prst="roundRect">
                  <a:avLst>
                    <a:gd name="adj" fmla="val 17856"/>
                  </a:avLst>
                </a:prstGeom>
                <a:solidFill>
                  <a:srgbClr val="24B0E6"/>
                </a:solidFill>
                <a:ln w="12700" algn="ctr">
                  <a:noFill/>
                  <a:round/>
                  <a:headEnd/>
                  <a:tailEnd/>
                </a:ln>
              </p:spPr>
              <p:txBody>
                <a:bodyPr wrap="none" anchor="ctr"/>
                <a:lstStyle/>
                <a:p>
                  <a:pPr algn="ctr" eaLnBrk="0" hangingPunct="0">
                    <a:spcBef>
                      <a:spcPct val="20000"/>
                    </a:spcBef>
                    <a:buClr>
                      <a:schemeClr val="tx1"/>
                    </a:buClr>
                    <a:buFont typeface="Wingdings" pitchFamily="2" charset="2"/>
                    <a:buNone/>
                  </a:pPr>
                  <a:endParaRPr lang="en-US" baseline="-25000" dirty="0">
                    <a:solidFill>
                      <a:srgbClr val="000000"/>
                    </a:solidFill>
                    <a:ea typeface="MS PGothic" pitchFamily="34" charset="-128"/>
                  </a:endParaRPr>
                </a:p>
              </p:txBody>
            </p:sp>
            <p:sp>
              <p:nvSpPr>
                <p:cNvPr id="157" name="Oval 148"/>
                <p:cNvSpPr>
                  <a:spLocks noChangeArrowheads="1"/>
                </p:cNvSpPr>
                <p:nvPr/>
              </p:nvSpPr>
              <p:spPr bwMode="auto">
                <a:xfrm>
                  <a:off x="381" y="2513"/>
                  <a:ext cx="27" cy="27"/>
                </a:xfrm>
                <a:prstGeom prst="ellipse">
                  <a:avLst/>
                </a:prstGeom>
                <a:solidFill>
                  <a:srgbClr val="003F69"/>
                </a:solidFill>
                <a:ln w="12700" algn="ctr">
                  <a:noFill/>
                  <a:round/>
                  <a:headEnd/>
                  <a:tailEnd/>
                </a:ln>
              </p:spPr>
              <p:txBody>
                <a:bodyPr wrap="none" anchor="ctr"/>
                <a:lstStyle/>
                <a:p>
                  <a:pPr algn="ctr" eaLnBrk="0" hangingPunct="0">
                    <a:spcBef>
                      <a:spcPct val="20000"/>
                    </a:spcBef>
                    <a:buClr>
                      <a:schemeClr val="tx1"/>
                    </a:buClr>
                    <a:buFont typeface="Wingdings" pitchFamily="2" charset="2"/>
                    <a:buNone/>
                  </a:pPr>
                  <a:endParaRPr lang="en-US" baseline="-25000" dirty="0">
                    <a:solidFill>
                      <a:srgbClr val="000000"/>
                    </a:solidFill>
                    <a:ea typeface="MS PGothic" pitchFamily="34" charset="-128"/>
                  </a:endParaRPr>
                </a:p>
              </p:txBody>
            </p:sp>
            <p:sp>
              <p:nvSpPr>
                <p:cNvPr id="158" name="Oval 149"/>
                <p:cNvSpPr>
                  <a:spLocks noChangeArrowheads="1"/>
                </p:cNvSpPr>
                <p:nvPr/>
              </p:nvSpPr>
              <p:spPr bwMode="auto">
                <a:xfrm>
                  <a:off x="381" y="2558"/>
                  <a:ext cx="27" cy="27"/>
                </a:xfrm>
                <a:prstGeom prst="ellipse">
                  <a:avLst/>
                </a:prstGeom>
                <a:solidFill>
                  <a:srgbClr val="003F69"/>
                </a:solidFill>
                <a:ln w="12700" algn="ctr">
                  <a:noFill/>
                  <a:round/>
                  <a:headEnd/>
                  <a:tailEnd/>
                </a:ln>
              </p:spPr>
              <p:txBody>
                <a:bodyPr wrap="none" anchor="ctr"/>
                <a:lstStyle/>
                <a:p>
                  <a:pPr algn="ctr" eaLnBrk="0" hangingPunct="0">
                    <a:spcBef>
                      <a:spcPct val="20000"/>
                    </a:spcBef>
                    <a:buClr>
                      <a:schemeClr val="tx1"/>
                    </a:buClr>
                    <a:buFont typeface="Wingdings" pitchFamily="2" charset="2"/>
                    <a:buNone/>
                  </a:pPr>
                  <a:endParaRPr lang="en-US" baseline="-25000" dirty="0">
                    <a:solidFill>
                      <a:srgbClr val="000000"/>
                    </a:solidFill>
                    <a:ea typeface="MS PGothic" pitchFamily="34" charset="-128"/>
                  </a:endParaRPr>
                </a:p>
              </p:txBody>
            </p:sp>
          </p:grpSp>
          <p:sp>
            <p:nvSpPr>
              <p:cNvPr id="149" name="Freeform 150"/>
              <p:cNvSpPr>
                <a:spLocks/>
              </p:cNvSpPr>
              <p:nvPr/>
            </p:nvSpPr>
            <p:spPr bwMode="auto">
              <a:xfrm>
                <a:off x="558" y="2509"/>
                <a:ext cx="117" cy="16"/>
              </a:xfrm>
              <a:custGeom>
                <a:avLst/>
                <a:gdLst>
                  <a:gd name="T0" fmla="*/ 113 w 117"/>
                  <a:gd name="T1" fmla="*/ 16 h 16"/>
                  <a:gd name="T2" fmla="*/ 4 w 117"/>
                  <a:gd name="T3" fmla="*/ 16 h 16"/>
                  <a:gd name="T4" fmla="*/ 4 w 117"/>
                  <a:gd name="T5" fmla="*/ 16 h 16"/>
                  <a:gd name="T6" fmla="*/ 3 w 117"/>
                  <a:gd name="T7" fmla="*/ 16 h 16"/>
                  <a:gd name="T8" fmla="*/ 1 w 117"/>
                  <a:gd name="T9" fmla="*/ 15 h 16"/>
                  <a:gd name="T10" fmla="*/ 1 w 117"/>
                  <a:gd name="T11" fmla="*/ 14 h 16"/>
                  <a:gd name="T12" fmla="*/ 0 w 117"/>
                  <a:gd name="T13" fmla="*/ 12 h 16"/>
                  <a:gd name="T14" fmla="*/ 0 w 117"/>
                  <a:gd name="T15" fmla="*/ 12 h 16"/>
                  <a:gd name="T16" fmla="*/ 0 w 117"/>
                  <a:gd name="T17" fmla="*/ 4 h 16"/>
                  <a:gd name="T18" fmla="*/ 0 w 117"/>
                  <a:gd name="T19" fmla="*/ 4 h 16"/>
                  <a:gd name="T20" fmla="*/ 1 w 117"/>
                  <a:gd name="T21" fmla="*/ 3 h 16"/>
                  <a:gd name="T22" fmla="*/ 1 w 117"/>
                  <a:gd name="T23" fmla="*/ 1 h 16"/>
                  <a:gd name="T24" fmla="*/ 3 w 117"/>
                  <a:gd name="T25" fmla="*/ 1 h 16"/>
                  <a:gd name="T26" fmla="*/ 4 w 117"/>
                  <a:gd name="T27" fmla="*/ 0 h 16"/>
                  <a:gd name="T28" fmla="*/ 113 w 117"/>
                  <a:gd name="T29" fmla="*/ 0 h 16"/>
                  <a:gd name="T30" fmla="*/ 113 w 117"/>
                  <a:gd name="T31" fmla="*/ 0 h 16"/>
                  <a:gd name="T32" fmla="*/ 114 w 117"/>
                  <a:gd name="T33" fmla="*/ 1 h 16"/>
                  <a:gd name="T34" fmla="*/ 116 w 117"/>
                  <a:gd name="T35" fmla="*/ 1 h 16"/>
                  <a:gd name="T36" fmla="*/ 116 w 117"/>
                  <a:gd name="T37" fmla="*/ 3 h 16"/>
                  <a:gd name="T38" fmla="*/ 117 w 117"/>
                  <a:gd name="T39" fmla="*/ 4 h 16"/>
                  <a:gd name="T40" fmla="*/ 117 w 117"/>
                  <a:gd name="T41" fmla="*/ 4 h 16"/>
                  <a:gd name="T42" fmla="*/ 117 w 117"/>
                  <a:gd name="T43" fmla="*/ 12 h 16"/>
                  <a:gd name="T44" fmla="*/ 117 w 117"/>
                  <a:gd name="T45" fmla="*/ 12 h 16"/>
                  <a:gd name="T46" fmla="*/ 116 w 117"/>
                  <a:gd name="T47" fmla="*/ 14 h 16"/>
                  <a:gd name="T48" fmla="*/ 116 w 117"/>
                  <a:gd name="T49" fmla="*/ 15 h 16"/>
                  <a:gd name="T50" fmla="*/ 114 w 117"/>
                  <a:gd name="T51" fmla="*/ 16 h 16"/>
                  <a:gd name="T52" fmla="*/ 113 w 117"/>
                  <a:gd name="T53" fmla="*/ 16 h 16"/>
                  <a:gd name="T54" fmla="*/ 113 w 117"/>
                  <a:gd name="T55" fmla="*/ 16 h 1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7"/>
                  <a:gd name="T85" fmla="*/ 0 h 16"/>
                  <a:gd name="T86" fmla="*/ 117 w 117"/>
                  <a:gd name="T87" fmla="*/ 16 h 1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7" h="16">
                    <a:moveTo>
                      <a:pt x="113" y="16"/>
                    </a:moveTo>
                    <a:lnTo>
                      <a:pt x="4" y="16"/>
                    </a:lnTo>
                    <a:lnTo>
                      <a:pt x="3" y="16"/>
                    </a:lnTo>
                    <a:lnTo>
                      <a:pt x="1" y="15"/>
                    </a:lnTo>
                    <a:lnTo>
                      <a:pt x="1" y="14"/>
                    </a:lnTo>
                    <a:lnTo>
                      <a:pt x="0" y="12"/>
                    </a:lnTo>
                    <a:lnTo>
                      <a:pt x="0" y="4"/>
                    </a:lnTo>
                    <a:lnTo>
                      <a:pt x="1" y="3"/>
                    </a:lnTo>
                    <a:lnTo>
                      <a:pt x="1" y="1"/>
                    </a:lnTo>
                    <a:lnTo>
                      <a:pt x="3" y="1"/>
                    </a:lnTo>
                    <a:lnTo>
                      <a:pt x="4" y="0"/>
                    </a:lnTo>
                    <a:lnTo>
                      <a:pt x="113" y="0"/>
                    </a:lnTo>
                    <a:lnTo>
                      <a:pt x="114" y="1"/>
                    </a:lnTo>
                    <a:lnTo>
                      <a:pt x="116" y="1"/>
                    </a:lnTo>
                    <a:lnTo>
                      <a:pt x="116" y="3"/>
                    </a:lnTo>
                    <a:lnTo>
                      <a:pt x="117" y="4"/>
                    </a:lnTo>
                    <a:lnTo>
                      <a:pt x="117" y="12"/>
                    </a:lnTo>
                    <a:lnTo>
                      <a:pt x="116" y="14"/>
                    </a:lnTo>
                    <a:lnTo>
                      <a:pt x="116" y="15"/>
                    </a:lnTo>
                    <a:lnTo>
                      <a:pt x="114" y="16"/>
                    </a:lnTo>
                    <a:lnTo>
                      <a:pt x="113" y="16"/>
                    </a:lnTo>
                    <a:close/>
                  </a:path>
                </a:pathLst>
              </a:custGeom>
              <a:solidFill>
                <a:srgbClr val="FFFFFF"/>
              </a:solidFill>
              <a:ln w="9525">
                <a:noFill/>
                <a:round/>
                <a:headEnd/>
                <a:tailEnd/>
              </a:ln>
            </p:spPr>
            <p:txBody>
              <a:bodyPr/>
              <a:lstStyle/>
              <a:p>
                <a:endParaRPr lang="en-US" dirty="0"/>
              </a:p>
            </p:txBody>
          </p:sp>
          <p:sp>
            <p:nvSpPr>
              <p:cNvPr id="150" name="Freeform 151"/>
              <p:cNvSpPr>
                <a:spLocks/>
              </p:cNvSpPr>
              <p:nvPr/>
            </p:nvSpPr>
            <p:spPr bwMode="auto">
              <a:xfrm>
                <a:off x="558" y="2536"/>
                <a:ext cx="117" cy="17"/>
              </a:xfrm>
              <a:custGeom>
                <a:avLst/>
                <a:gdLst>
                  <a:gd name="T0" fmla="*/ 113 w 117"/>
                  <a:gd name="T1" fmla="*/ 17 h 17"/>
                  <a:gd name="T2" fmla="*/ 4 w 117"/>
                  <a:gd name="T3" fmla="*/ 17 h 17"/>
                  <a:gd name="T4" fmla="*/ 4 w 117"/>
                  <a:gd name="T5" fmla="*/ 17 h 17"/>
                  <a:gd name="T6" fmla="*/ 3 w 117"/>
                  <a:gd name="T7" fmla="*/ 17 h 17"/>
                  <a:gd name="T8" fmla="*/ 1 w 117"/>
                  <a:gd name="T9" fmla="*/ 16 h 17"/>
                  <a:gd name="T10" fmla="*/ 1 w 117"/>
                  <a:gd name="T11" fmla="*/ 14 h 17"/>
                  <a:gd name="T12" fmla="*/ 0 w 117"/>
                  <a:gd name="T13" fmla="*/ 13 h 17"/>
                  <a:gd name="T14" fmla="*/ 0 w 117"/>
                  <a:gd name="T15" fmla="*/ 13 h 17"/>
                  <a:gd name="T16" fmla="*/ 0 w 117"/>
                  <a:gd name="T17" fmla="*/ 4 h 17"/>
                  <a:gd name="T18" fmla="*/ 0 w 117"/>
                  <a:gd name="T19" fmla="*/ 4 h 17"/>
                  <a:gd name="T20" fmla="*/ 1 w 117"/>
                  <a:gd name="T21" fmla="*/ 3 h 17"/>
                  <a:gd name="T22" fmla="*/ 1 w 117"/>
                  <a:gd name="T23" fmla="*/ 1 h 17"/>
                  <a:gd name="T24" fmla="*/ 3 w 117"/>
                  <a:gd name="T25" fmla="*/ 0 h 17"/>
                  <a:gd name="T26" fmla="*/ 4 w 117"/>
                  <a:gd name="T27" fmla="*/ 0 h 17"/>
                  <a:gd name="T28" fmla="*/ 113 w 117"/>
                  <a:gd name="T29" fmla="*/ 0 h 17"/>
                  <a:gd name="T30" fmla="*/ 113 w 117"/>
                  <a:gd name="T31" fmla="*/ 0 h 17"/>
                  <a:gd name="T32" fmla="*/ 114 w 117"/>
                  <a:gd name="T33" fmla="*/ 0 h 17"/>
                  <a:gd name="T34" fmla="*/ 116 w 117"/>
                  <a:gd name="T35" fmla="*/ 1 h 17"/>
                  <a:gd name="T36" fmla="*/ 116 w 117"/>
                  <a:gd name="T37" fmla="*/ 3 h 17"/>
                  <a:gd name="T38" fmla="*/ 117 w 117"/>
                  <a:gd name="T39" fmla="*/ 4 h 17"/>
                  <a:gd name="T40" fmla="*/ 117 w 117"/>
                  <a:gd name="T41" fmla="*/ 4 h 17"/>
                  <a:gd name="T42" fmla="*/ 117 w 117"/>
                  <a:gd name="T43" fmla="*/ 13 h 17"/>
                  <a:gd name="T44" fmla="*/ 117 w 117"/>
                  <a:gd name="T45" fmla="*/ 13 h 17"/>
                  <a:gd name="T46" fmla="*/ 116 w 117"/>
                  <a:gd name="T47" fmla="*/ 14 h 17"/>
                  <a:gd name="T48" fmla="*/ 116 w 117"/>
                  <a:gd name="T49" fmla="*/ 16 h 17"/>
                  <a:gd name="T50" fmla="*/ 114 w 117"/>
                  <a:gd name="T51" fmla="*/ 17 h 17"/>
                  <a:gd name="T52" fmla="*/ 113 w 117"/>
                  <a:gd name="T53" fmla="*/ 17 h 17"/>
                  <a:gd name="T54" fmla="*/ 113 w 117"/>
                  <a:gd name="T55" fmla="*/ 17 h 1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7"/>
                  <a:gd name="T85" fmla="*/ 0 h 17"/>
                  <a:gd name="T86" fmla="*/ 117 w 117"/>
                  <a:gd name="T87" fmla="*/ 17 h 1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7" h="17">
                    <a:moveTo>
                      <a:pt x="113" y="17"/>
                    </a:moveTo>
                    <a:lnTo>
                      <a:pt x="4" y="17"/>
                    </a:lnTo>
                    <a:lnTo>
                      <a:pt x="3" y="17"/>
                    </a:lnTo>
                    <a:lnTo>
                      <a:pt x="1" y="16"/>
                    </a:lnTo>
                    <a:lnTo>
                      <a:pt x="1" y="14"/>
                    </a:lnTo>
                    <a:lnTo>
                      <a:pt x="0" y="13"/>
                    </a:lnTo>
                    <a:lnTo>
                      <a:pt x="0" y="4"/>
                    </a:lnTo>
                    <a:lnTo>
                      <a:pt x="1" y="3"/>
                    </a:lnTo>
                    <a:lnTo>
                      <a:pt x="1" y="1"/>
                    </a:lnTo>
                    <a:lnTo>
                      <a:pt x="3" y="0"/>
                    </a:lnTo>
                    <a:lnTo>
                      <a:pt x="4" y="0"/>
                    </a:lnTo>
                    <a:lnTo>
                      <a:pt x="113" y="0"/>
                    </a:lnTo>
                    <a:lnTo>
                      <a:pt x="114" y="0"/>
                    </a:lnTo>
                    <a:lnTo>
                      <a:pt x="116" y="1"/>
                    </a:lnTo>
                    <a:lnTo>
                      <a:pt x="116" y="3"/>
                    </a:lnTo>
                    <a:lnTo>
                      <a:pt x="117" y="4"/>
                    </a:lnTo>
                    <a:lnTo>
                      <a:pt x="117" y="13"/>
                    </a:lnTo>
                    <a:lnTo>
                      <a:pt x="116" y="14"/>
                    </a:lnTo>
                    <a:lnTo>
                      <a:pt x="116" y="16"/>
                    </a:lnTo>
                    <a:lnTo>
                      <a:pt x="114" y="17"/>
                    </a:lnTo>
                    <a:lnTo>
                      <a:pt x="113" y="17"/>
                    </a:lnTo>
                    <a:close/>
                  </a:path>
                </a:pathLst>
              </a:custGeom>
              <a:solidFill>
                <a:srgbClr val="FFFFFF"/>
              </a:solidFill>
              <a:ln w="9525">
                <a:noFill/>
                <a:round/>
                <a:headEnd/>
                <a:tailEnd/>
              </a:ln>
            </p:spPr>
            <p:txBody>
              <a:bodyPr/>
              <a:lstStyle/>
              <a:p>
                <a:endParaRPr lang="en-US" dirty="0"/>
              </a:p>
            </p:txBody>
          </p:sp>
          <p:grpSp>
            <p:nvGrpSpPr>
              <p:cNvPr id="151" name="Group 152"/>
              <p:cNvGrpSpPr>
                <a:grpSpLocks/>
              </p:cNvGrpSpPr>
              <p:nvPr/>
            </p:nvGrpSpPr>
            <p:grpSpPr bwMode="auto">
              <a:xfrm>
                <a:off x="519" y="2487"/>
                <a:ext cx="566" cy="124"/>
                <a:chOff x="519" y="2487"/>
                <a:chExt cx="566" cy="124"/>
              </a:xfrm>
            </p:grpSpPr>
            <p:sp>
              <p:nvSpPr>
                <p:cNvPr id="152" name="Freeform 153"/>
                <p:cNvSpPr>
                  <a:spLocks/>
                </p:cNvSpPr>
                <p:nvPr/>
              </p:nvSpPr>
              <p:spPr bwMode="auto">
                <a:xfrm>
                  <a:off x="519" y="2487"/>
                  <a:ext cx="566" cy="124"/>
                </a:xfrm>
                <a:custGeom>
                  <a:avLst/>
                  <a:gdLst>
                    <a:gd name="T0" fmla="*/ 34 w 566"/>
                    <a:gd name="T1" fmla="*/ 124 h 124"/>
                    <a:gd name="T2" fmla="*/ 34 w 566"/>
                    <a:gd name="T3" fmla="*/ 124 h 124"/>
                    <a:gd name="T4" fmla="*/ 27 w 566"/>
                    <a:gd name="T5" fmla="*/ 123 h 124"/>
                    <a:gd name="T6" fmla="*/ 21 w 566"/>
                    <a:gd name="T7" fmla="*/ 121 h 124"/>
                    <a:gd name="T8" fmla="*/ 15 w 566"/>
                    <a:gd name="T9" fmla="*/ 117 h 124"/>
                    <a:gd name="T10" fmla="*/ 9 w 566"/>
                    <a:gd name="T11" fmla="*/ 113 h 124"/>
                    <a:gd name="T12" fmla="*/ 5 w 566"/>
                    <a:gd name="T13" fmla="*/ 108 h 124"/>
                    <a:gd name="T14" fmla="*/ 2 w 566"/>
                    <a:gd name="T15" fmla="*/ 103 h 124"/>
                    <a:gd name="T16" fmla="*/ 0 w 566"/>
                    <a:gd name="T17" fmla="*/ 96 h 124"/>
                    <a:gd name="T18" fmla="*/ 0 w 566"/>
                    <a:gd name="T19" fmla="*/ 89 h 124"/>
                    <a:gd name="T20" fmla="*/ 0 w 566"/>
                    <a:gd name="T21" fmla="*/ 89 h 124"/>
                    <a:gd name="T22" fmla="*/ 0 w 566"/>
                    <a:gd name="T23" fmla="*/ 35 h 124"/>
                    <a:gd name="T24" fmla="*/ 0 w 566"/>
                    <a:gd name="T25" fmla="*/ 35 h 124"/>
                    <a:gd name="T26" fmla="*/ 0 w 566"/>
                    <a:gd name="T27" fmla="*/ 28 h 124"/>
                    <a:gd name="T28" fmla="*/ 2 w 566"/>
                    <a:gd name="T29" fmla="*/ 22 h 124"/>
                    <a:gd name="T30" fmla="*/ 5 w 566"/>
                    <a:gd name="T31" fmla="*/ 16 h 124"/>
                    <a:gd name="T32" fmla="*/ 9 w 566"/>
                    <a:gd name="T33" fmla="*/ 11 h 124"/>
                    <a:gd name="T34" fmla="*/ 15 w 566"/>
                    <a:gd name="T35" fmla="*/ 7 h 124"/>
                    <a:gd name="T36" fmla="*/ 21 w 566"/>
                    <a:gd name="T37" fmla="*/ 4 h 124"/>
                    <a:gd name="T38" fmla="*/ 27 w 566"/>
                    <a:gd name="T39" fmla="*/ 1 h 124"/>
                    <a:gd name="T40" fmla="*/ 34 w 566"/>
                    <a:gd name="T41" fmla="*/ 0 h 124"/>
                    <a:gd name="T42" fmla="*/ 533 w 566"/>
                    <a:gd name="T43" fmla="*/ 0 h 124"/>
                    <a:gd name="T44" fmla="*/ 533 w 566"/>
                    <a:gd name="T45" fmla="*/ 0 h 124"/>
                    <a:gd name="T46" fmla="*/ 539 w 566"/>
                    <a:gd name="T47" fmla="*/ 1 h 124"/>
                    <a:gd name="T48" fmla="*/ 546 w 566"/>
                    <a:gd name="T49" fmla="*/ 4 h 124"/>
                    <a:gd name="T50" fmla="*/ 552 w 566"/>
                    <a:gd name="T51" fmla="*/ 7 h 124"/>
                    <a:gd name="T52" fmla="*/ 557 w 566"/>
                    <a:gd name="T53" fmla="*/ 11 h 124"/>
                    <a:gd name="T54" fmla="*/ 561 w 566"/>
                    <a:gd name="T55" fmla="*/ 16 h 124"/>
                    <a:gd name="T56" fmla="*/ 564 w 566"/>
                    <a:gd name="T57" fmla="*/ 22 h 124"/>
                    <a:gd name="T58" fmla="*/ 566 w 566"/>
                    <a:gd name="T59" fmla="*/ 28 h 124"/>
                    <a:gd name="T60" fmla="*/ 566 w 566"/>
                    <a:gd name="T61" fmla="*/ 35 h 124"/>
                    <a:gd name="T62" fmla="*/ 566 w 566"/>
                    <a:gd name="T63" fmla="*/ 35 h 124"/>
                    <a:gd name="T64" fmla="*/ 566 w 566"/>
                    <a:gd name="T65" fmla="*/ 89 h 124"/>
                    <a:gd name="T66" fmla="*/ 566 w 566"/>
                    <a:gd name="T67" fmla="*/ 89 h 124"/>
                    <a:gd name="T68" fmla="*/ 566 w 566"/>
                    <a:gd name="T69" fmla="*/ 96 h 124"/>
                    <a:gd name="T70" fmla="*/ 564 w 566"/>
                    <a:gd name="T71" fmla="*/ 103 h 124"/>
                    <a:gd name="T72" fmla="*/ 561 w 566"/>
                    <a:gd name="T73" fmla="*/ 108 h 124"/>
                    <a:gd name="T74" fmla="*/ 557 w 566"/>
                    <a:gd name="T75" fmla="*/ 113 h 124"/>
                    <a:gd name="T76" fmla="*/ 552 w 566"/>
                    <a:gd name="T77" fmla="*/ 117 h 124"/>
                    <a:gd name="T78" fmla="*/ 546 w 566"/>
                    <a:gd name="T79" fmla="*/ 121 h 124"/>
                    <a:gd name="T80" fmla="*/ 539 w 566"/>
                    <a:gd name="T81" fmla="*/ 123 h 124"/>
                    <a:gd name="T82" fmla="*/ 533 w 566"/>
                    <a:gd name="T83" fmla="*/ 124 h 124"/>
                    <a:gd name="T84" fmla="*/ 34 w 566"/>
                    <a:gd name="T85" fmla="*/ 124 h 124"/>
                    <a:gd name="T86" fmla="*/ 34 w 566"/>
                    <a:gd name="T87" fmla="*/ 124 h 12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66"/>
                    <a:gd name="T133" fmla="*/ 0 h 124"/>
                    <a:gd name="T134" fmla="*/ 566 w 566"/>
                    <a:gd name="T135" fmla="*/ 124 h 12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66" h="124">
                      <a:moveTo>
                        <a:pt x="34" y="124"/>
                      </a:moveTo>
                      <a:lnTo>
                        <a:pt x="34" y="124"/>
                      </a:lnTo>
                      <a:lnTo>
                        <a:pt x="27" y="123"/>
                      </a:lnTo>
                      <a:lnTo>
                        <a:pt x="21" y="121"/>
                      </a:lnTo>
                      <a:lnTo>
                        <a:pt x="15" y="117"/>
                      </a:lnTo>
                      <a:lnTo>
                        <a:pt x="9" y="113"/>
                      </a:lnTo>
                      <a:lnTo>
                        <a:pt x="5" y="108"/>
                      </a:lnTo>
                      <a:lnTo>
                        <a:pt x="2" y="103"/>
                      </a:lnTo>
                      <a:lnTo>
                        <a:pt x="0" y="96"/>
                      </a:lnTo>
                      <a:lnTo>
                        <a:pt x="0" y="89"/>
                      </a:lnTo>
                      <a:lnTo>
                        <a:pt x="0" y="35"/>
                      </a:lnTo>
                      <a:lnTo>
                        <a:pt x="0" y="28"/>
                      </a:lnTo>
                      <a:lnTo>
                        <a:pt x="2" y="22"/>
                      </a:lnTo>
                      <a:lnTo>
                        <a:pt x="5" y="16"/>
                      </a:lnTo>
                      <a:lnTo>
                        <a:pt x="9" y="11"/>
                      </a:lnTo>
                      <a:lnTo>
                        <a:pt x="15" y="7"/>
                      </a:lnTo>
                      <a:lnTo>
                        <a:pt x="21" y="4"/>
                      </a:lnTo>
                      <a:lnTo>
                        <a:pt x="27" y="1"/>
                      </a:lnTo>
                      <a:lnTo>
                        <a:pt x="34" y="0"/>
                      </a:lnTo>
                      <a:lnTo>
                        <a:pt x="533" y="0"/>
                      </a:lnTo>
                      <a:lnTo>
                        <a:pt x="539" y="1"/>
                      </a:lnTo>
                      <a:lnTo>
                        <a:pt x="546" y="4"/>
                      </a:lnTo>
                      <a:lnTo>
                        <a:pt x="552" y="7"/>
                      </a:lnTo>
                      <a:lnTo>
                        <a:pt x="557" y="11"/>
                      </a:lnTo>
                      <a:lnTo>
                        <a:pt x="561" y="16"/>
                      </a:lnTo>
                      <a:lnTo>
                        <a:pt x="564" y="22"/>
                      </a:lnTo>
                      <a:lnTo>
                        <a:pt x="566" y="28"/>
                      </a:lnTo>
                      <a:lnTo>
                        <a:pt x="566" y="35"/>
                      </a:lnTo>
                      <a:lnTo>
                        <a:pt x="566" y="89"/>
                      </a:lnTo>
                      <a:lnTo>
                        <a:pt x="566" y="96"/>
                      </a:lnTo>
                      <a:lnTo>
                        <a:pt x="564" y="103"/>
                      </a:lnTo>
                      <a:lnTo>
                        <a:pt x="561" y="108"/>
                      </a:lnTo>
                      <a:lnTo>
                        <a:pt x="557" y="113"/>
                      </a:lnTo>
                      <a:lnTo>
                        <a:pt x="552" y="117"/>
                      </a:lnTo>
                      <a:lnTo>
                        <a:pt x="546" y="121"/>
                      </a:lnTo>
                      <a:lnTo>
                        <a:pt x="539" y="123"/>
                      </a:lnTo>
                      <a:lnTo>
                        <a:pt x="533" y="124"/>
                      </a:lnTo>
                      <a:lnTo>
                        <a:pt x="34" y="124"/>
                      </a:lnTo>
                      <a:close/>
                    </a:path>
                  </a:pathLst>
                </a:custGeom>
                <a:solidFill>
                  <a:srgbClr val="0A4068"/>
                </a:solidFill>
                <a:ln w="9525">
                  <a:noFill/>
                  <a:round/>
                  <a:headEnd/>
                  <a:tailEnd/>
                </a:ln>
              </p:spPr>
              <p:txBody>
                <a:bodyPr/>
                <a:lstStyle/>
                <a:p>
                  <a:endParaRPr lang="en-US" dirty="0"/>
                </a:p>
              </p:txBody>
            </p:sp>
            <p:sp>
              <p:nvSpPr>
                <p:cNvPr id="153" name="Freeform 154"/>
                <p:cNvSpPr>
                  <a:spLocks/>
                </p:cNvSpPr>
                <p:nvPr/>
              </p:nvSpPr>
              <p:spPr bwMode="auto">
                <a:xfrm>
                  <a:off x="558" y="2565"/>
                  <a:ext cx="117" cy="17"/>
                </a:xfrm>
                <a:custGeom>
                  <a:avLst/>
                  <a:gdLst>
                    <a:gd name="T0" fmla="*/ 113 w 117"/>
                    <a:gd name="T1" fmla="*/ 17 h 17"/>
                    <a:gd name="T2" fmla="*/ 4 w 117"/>
                    <a:gd name="T3" fmla="*/ 17 h 17"/>
                    <a:gd name="T4" fmla="*/ 4 w 117"/>
                    <a:gd name="T5" fmla="*/ 17 h 17"/>
                    <a:gd name="T6" fmla="*/ 3 w 117"/>
                    <a:gd name="T7" fmla="*/ 17 h 17"/>
                    <a:gd name="T8" fmla="*/ 1 w 117"/>
                    <a:gd name="T9" fmla="*/ 16 h 17"/>
                    <a:gd name="T10" fmla="*/ 1 w 117"/>
                    <a:gd name="T11" fmla="*/ 15 h 17"/>
                    <a:gd name="T12" fmla="*/ 0 w 117"/>
                    <a:gd name="T13" fmla="*/ 13 h 17"/>
                    <a:gd name="T14" fmla="*/ 0 w 117"/>
                    <a:gd name="T15" fmla="*/ 13 h 17"/>
                    <a:gd name="T16" fmla="*/ 0 w 117"/>
                    <a:gd name="T17" fmla="*/ 4 h 17"/>
                    <a:gd name="T18" fmla="*/ 0 w 117"/>
                    <a:gd name="T19" fmla="*/ 4 h 17"/>
                    <a:gd name="T20" fmla="*/ 1 w 117"/>
                    <a:gd name="T21" fmla="*/ 3 h 17"/>
                    <a:gd name="T22" fmla="*/ 1 w 117"/>
                    <a:gd name="T23" fmla="*/ 2 h 17"/>
                    <a:gd name="T24" fmla="*/ 3 w 117"/>
                    <a:gd name="T25" fmla="*/ 1 h 17"/>
                    <a:gd name="T26" fmla="*/ 4 w 117"/>
                    <a:gd name="T27" fmla="*/ 0 h 17"/>
                    <a:gd name="T28" fmla="*/ 113 w 117"/>
                    <a:gd name="T29" fmla="*/ 0 h 17"/>
                    <a:gd name="T30" fmla="*/ 113 w 117"/>
                    <a:gd name="T31" fmla="*/ 0 h 17"/>
                    <a:gd name="T32" fmla="*/ 114 w 117"/>
                    <a:gd name="T33" fmla="*/ 1 h 17"/>
                    <a:gd name="T34" fmla="*/ 116 w 117"/>
                    <a:gd name="T35" fmla="*/ 2 h 17"/>
                    <a:gd name="T36" fmla="*/ 116 w 117"/>
                    <a:gd name="T37" fmla="*/ 3 h 17"/>
                    <a:gd name="T38" fmla="*/ 117 w 117"/>
                    <a:gd name="T39" fmla="*/ 4 h 17"/>
                    <a:gd name="T40" fmla="*/ 117 w 117"/>
                    <a:gd name="T41" fmla="*/ 4 h 17"/>
                    <a:gd name="T42" fmla="*/ 117 w 117"/>
                    <a:gd name="T43" fmla="*/ 13 h 17"/>
                    <a:gd name="T44" fmla="*/ 117 w 117"/>
                    <a:gd name="T45" fmla="*/ 13 h 17"/>
                    <a:gd name="T46" fmla="*/ 116 w 117"/>
                    <a:gd name="T47" fmla="*/ 15 h 17"/>
                    <a:gd name="T48" fmla="*/ 116 w 117"/>
                    <a:gd name="T49" fmla="*/ 16 h 17"/>
                    <a:gd name="T50" fmla="*/ 114 w 117"/>
                    <a:gd name="T51" fmla="*/ 17 h 17"/>
                    <a:gd name="T52" fmla="*/ 113 w 117"/>
                    <a:gd name="T53" fmla="*/ 17 h 17"/>
                    <a:gd name="T54" fmla="*/ 113 w 117"/>
                    <a:gd name="T55" fmla="*/ 17 h 1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7"/>
                    <a:gd name="T85" fmla="*/ 0 h 17"/>
                    <a:gd name="T86" fmla="*/ 117 w 117"/>
                    <a:gd name="T87" fmla="*/ 17 h 1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7" h="17">
                      <a:moveTo>
                        <a:pt x="113" y="17"/>
                      </a:moveTo>
                      <a:lnTo>
                        <a:pt x="4" y="17"/>
                      </a:lnTo>
                      <a:lnTo>
                        <a:pt x="3" y="17"/>
                      </a:lnTo>
                      <a:lnTo>
                        <a:pt x="1" y="16"/>
                      </a:lnTo>
                      <a:lnTo>
                        <a:pt x="1" y="15"/>
                      </a:lnTo>
                      <a:lnTo>
                        <a:pt x="0" y="13"/>
                      </a:lnTo>
                      <a:lnTo>
                        <a:pt x="0" y="4"/>
                      </a:lnTo>
                      <a:lnTo>
                        <a:pt x="1" y="3"/>
                      </a:lnTo>
                      <a:lnTo>
                        <a:pt x="1" y="2"/>
                      </a:lnTo>
                      <a:lnTo>
                        <a:pt x="3" y="1"/>
                      </a:lnTo>
                      <a:lnTo>
                        <a:pt x="4" y="0"/>
                      </a:lnTo>
                      <a:lnTo>
                        <a:pt x="113" y="0"/>
                      </a:lnTo>
                      <a:lnTo>
                        <a:pt x="114" y="1"/>
                      </a:lnTo>
                      <a:lnTo>
                        <a:pt x="116" y="2"/>
                      </a:lnTo>
                      <a:lnTo>
                        <a:pt x="116" y="3"/>
                      </a:lnTo>
                      <a:lnTo>
                        <a:pt x="117" y="4"/>
                      </a:lnTo>
                      <a:lnTo>
                        <a:pt x="117" y="13"/>
                      </a:lnTo>
                      <a:lnTo>
                        <a:pt x="116" y="15"/>
                      </a:lnTo>
                      <a:lnTo>
                        <a:pt x="116" y="16"/>
                      </a:lnTo>
                      <a:lnTo>
                        <a:pt x="114" y="17"/>
                      </a:lnTo>
                      <a:lnTo>
                        <a:pt x="113" y="17"/>
                      </a:lnTo>
                      <a:close/>
                    </a:path>
                  </a:pathLst>
                </a:custGeom>
                <a:solidFill>
                  <a:srgbClr val="FFFFFF"/>
                </a:solidFill>
                <a:ln w="9525">
                  <a:noFill/>
                  <a:round/>
                  <a:headEnd/>
                  <a:tailEnd/>
                </a:ln>
              </p:spPr>
              <p:txBody>
                <a:bodyPr/>
                <a:lstStyle/>
                <a:p>
                  <a:endParaRPr lang="en-US" dirty="0"/>
                </a:p>
              </p:txBody>
            </p:sp>
            <p:sp>
              <p:nvSpPr>
                <p:cNvPr id="154" name="Freeform 155"/>
                <p:cNvSpPr>
                  <a:spLocks/>
                </p:cNvSpPr>
                <p:nvPr/>
              </p:nvSpPr>
              <p:spPr bwMode="auto">
                <a:xfrm>
                  <a:off x="558" y="2509"/>
                  <a:ext cx="117" cy="16"/>
                </a:xfrm>
                <a:custGeom>
                  <a:avLst/>
                  <a:gdLst>
                    <a:gd name="T0" fmla="*/ 113 w 117"/>
                    <a:gd name="T1" fmla="*/ 16 h 16"/>
                    <a:gd name="T2" fmla="*/ 4 w 117"/>
                    <a:gd name="T3" fmla="*/ 16 h 16"/>
                    <a:gd name="T4" fmla="*/ 4 w 117"/>
                    <a:gd name="T5" fmla="*/ 16 h 16"/>
                    <a:gd name="T6" fmla="*/ 3 w 117"/>
                    <a:gd name="T7" fmla="*/ 16 h 16"/>
                    <a:gd name="T8" fmla="*/ 1 w 117"/>
                    <a:gd name="T9" fmla="*/ 15 h 16"/>
                    <a:gd name="T10" fmla="*/ 1 w 117"/>
                    <a:gd name="T11" fmla="*/ 14 h 16"/>
                    <a:gd name="T12" fmla="*/ 0 w 117"/>
                    <a:gd name="T13" fmla="*/ 12 h 16"/>
                    <a:gd name="T14" fmla="*/ 0 w 117"/>
                    <a:gd name="T15" fmla="*/ 12 h 16"/>
                    <a:gd name="T16" fmla="*/ 0 w 117"/>
                    <a:gd name="T17" fmla="*/ 4 h 16"/>
                    <a:gd name="T18" fmla="*/ 0 w 117"/>
                    <a:gd name="T19" fmla="*/ 4 h 16"/>
                    <a:gd name="T20" fmla="*/ 1 w 117"/>
                    <a:gd name="T21" fmla="*/ 3 h 16"/>
                    <a:gd name="T22" fmla="*/ 1 w 117"/>
                    <a:gd name="T23" fmla="*/ 1 h 16"/>
                    <a:gd name="T24" fmla="*/ 3 w 117"/>
                    <a:gd name="T25" fmla="*/ 1 h 16"/>
                    <a:gd name="T26" fmla="*/ 4 w 117"/>
                    <a:gd name="T27" fmla="*/ 0 h 16"/>
                    <a:gd name="T28" fmla="*/ 113 w 117"/>
                    <a:gd name="T29" fmla="*/ 0 h 16"/>
                    <a:gd name="T30" fmla="*/ 113 w 117"/>
                    <a:gd name="T31" fmla="*/ 0 h 16"/>
                    <a:gd name="T32" fmla="*/ 114 w 117"/>
                    <a:gd name="T33" fmla="*/ 1 h 16"/>
                    <a:gd name="T34" fmla="*/ 116 w 117"/>
                    <a:gd name="T35" fmla="*/ 1 h 16"/>
                    <a:gd name="T36" fmla="*/ 116 w 117"/>
                    <a:gd name="T37" fmla="*/ 3 h 16"/>
                    <a:gd name="T38" fmla="*/ 117 w 117"/>
                    <a:gd name="T39" fmla="*/ 4 h 16"/>
                    <a:gd name="T40" fmla="*/ 117 w 117"/>
                    <a:gd name="T41" fmla="*/ 4 h 16"/>
                    <a:gd name="T42" fmla="*/ 117 w 117"/>
                    <a:gd name="T43" fmla="*/ 12 h 16"/>
                    <a:gd name="T44" fmla="*/ 117 w 117"/>
                    <a:gd name="T45" fmla="*/ 12 h 16"/>
                    <a:gd name="T46" fmla="*/ 116 w 117"/>
                    <a:gd name="T47" fmla="*/ 14 h 16"/>
                    <a:gd name="T48" fmla="*/ 116 w 117"/>
                    <a:gd name="T49" fmla="*/ 15 h 16"/>
                    <a:gd name="T50" fmla="*/ 114 w 117"/>
                    <a:gd name="T51" fmla="*/ 16 h 16"/>
                    <a:gd name="T52" fmla="*/ 113 w 117"/>
                    <a:gd name="T53" fmla="*/ 16 h 16"/>
                    <a:gd name="T54" fmla="*/ 113 w 117"/>
                    <a:gd name="T55" fmla="*/ 16 h 1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7"/>
                    <a:gd name="T85" fmla="*/ 0 h 16"/>
                    <a:gd name="T86" fmla="*/ 117 w 117"/>
                    <a:gd name="T87" fmla="*/ 16 h 1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7" h="16">
                      <a:moveTo>
                        <a:pt x="113" y="16"/>
                      </a:moveTo>
                      <a:lnTo>
                        <a:pt x="4" y="16"/>
                      </a:lnTo>
                      <a:lnTo>
                        <a:pt x="3" y="16"/>
                      </a:lnTo>
                      <a:lnTo>
                        <a:pt x="1" y="15"/>
                      </a:lnTo>
                      <a:lnTo>
                        <a:pt x="1" y="14"/>
                      </a:lnTo>
                      <a:lnTo>
                        <a:pt x="0" y="12"/>
                      </a:lnTo>
                      <a:lnTo>
                        <a:pt x="0" y="4"/>
                      </a:lnTo>
                      <a:lnTo>
                        <a:pt x="1" y="3"/>
                      </a:lnTo>
                      <a:lnTo>
                        <a:pt x="1" y="1"/>
                      </a:lnTo>
                      <a:lnTo>
                        <a:pt x="3" y="1"/>
                      </a:lnTo>
                      <a:lnTo>
                        <a:pt x="4" y="0"/>
                      </a:lnTo>
                      <a:lnTo>
                        <a:pt x="113" y="0"/>
                      </a:lnTo>
                      <a:lnTo>
                        <a:pt x="114" y="1"/>
                      </a:lnTo>
                      <a:lnTo>
                        <a:pt x="116" y="1"/>
                      </a:lnTo>
                      <a:lnTo>
                        <a:pt x="116" y="3"/>
                      </a:lnTo>
                      <a:lnTo>
                        <a:pt x="117" y="4"/>
                      </a:lnTo>
                      <a:lnTo>
                        <a:pt x="117" y="12"/>
                      </a:lnTo>
                      <a:lnTo>
                        <a:pt x="116" y="14"/>
                      </a:lnTo>
                      <a:lnTo>
                        <a:pt x="116" y="15"/>
                      </a:lnTo>
                      <a:lnTo>
                        <a:pt x="114" y="16"/>
                      </a:lnTo>
                      <a:lnTo>
                        <a:pt x="113" y="16"/>
                      </a:lnTo>
                      <a:close/>
                    </a:path>
                  </a:pathLst>
                </a:custGeom>
                <a:solidFill>
                  <a:srgbClr val="FFFFFF"/>
                </a:solidFill>
                <a:ln w="9525">
                  <a:noFill/>
                  <a:round/>
                  <a:headEnd/>
                  <a:tailEnd/>
                </a:ln>
              </p:spPr>
              <p:txBody>
                <a:bodyPr/>
                <a:lstStyle/>
                <a:p>
                  <a:endParaRPr lang="en-US" dirty="0"/>
                </a:p>
              </p:txBody>
            </p:sp>
            <p:sp>
              <p:nvSpPr>
                <p:cNvPr id="155" name="Freeform 156"/>
                <p:cNvSpPr>
                  <a:spLocks/>
                </p:cNvSpPr>
                <p:nvPr/>
              </p:nvSpPr>
              <p:spPr bwMode="auto">
                <a:xfrm>
                  <a:off x="558" y="2539"/>
                  <a:ext cx="117" cy="17"/>
                </a:xfrm>
                <a:custGeom>
                  <a:avLst/>
                  <a:gdLst>
                    <a:gd name="T0" fmla="*/ 113 w 117"/>
                    <a:gd name="T1" fmla="*/ 17 h 17"/>
                    <a:gd name="T2" fmla="*/ 4 w 117"/>
                    <a:gd name="T3" fmla="*/ 17 h 17"/>
                    <a:gd name="T4" fmla="*/ 4 w 117"/>
                    <a:gd name="T5" fmla="*/ 17 h 17"/>
                    <a:gd name="T6" fmla="*/ 3 w 117"/>
                    <a:gd name="T7" fmla="*/ 17 h 17"/>
                    <a:gd name="T8" fmla="*/ 1 w 117"/>
                    <a:gd name="T9" fmla="*/ 16 h 17"/>
                    <a:gd name="T10" fmla="*/ 1 w 117"/>
                    <a:gd name="T11" fmla="*/ 15 h 17"/>
                    <a:gd name="T12" fmla="*/ 0 w 117"/>
                    <a:gd name="T13" fmla="*/ 13 h 17"/>
                    <a:gd name="T14" fmla="*/ 0 w 117"/>
                    <a:gd name="T15" fmla="*/ 13 h 17"/>
                    <a:gd name="T16" fmla="*/ 0 w 117"/>
                    <a:gd name="T17" fmla="*/ 4 h 17"/>
                    <a:gd name="T18" fmla="*/ 0 w 117"/>
                    <a:gd name="T19" fmla="*/ 4 h 17"/>
                    <a:gd name="T20" fmla="*/ 1 w 117"/>
                    <a:gd name="T21" fmla="*/ 3 h 17"/>
                    <a:gd name="T22" fmla="*/ 1 w 117"/>
                    <a:gd name="T23" fmla="*/ 2 h 17"/>
                    <a:gd name="T24" fmla="*/ 3 w 117"/>
                    <a:gd name="T25" fmla="*/ 1 h 17"/>
                    <a:gd name="T26" fmla="*/ 4 w 117"/>
                    <a:gd name="T27" fmla="*/ 0 h 17"/>
                    <a:gd name="T28" fmla="*/ 113 w 117"/>
                    <a:gd name="T29" fmla="*/ 0 h 17"/>
                    <a:gd name="T30" fmla="*/ 113 w 117"/>
                    <a:gd name="T31" fmla="*/ 0 h 17"/>
                    <a:gd name="T32" fmla="*/ 114 w 117"/>
                    <a:gd name="T33" fmla="*/ 1 h 17"/>
                    <a:gd name="T34" fmla="*/ 116 w 117"/>
                    <a:gd name="T35" fmla="*/ 2 h 17"/>
                    <a:gd name="T36" fmla="*/ 116 w 117"/>
                    <a:gd name="T37" fmla="*/ 3 h 17"/>
                    <a:gd name="T38" fmla="*/ 117 w 117"/>
                    <a:gd name="T39" fmla="*/ 4 h 17"/>
                    <a:gd name="T40" fmla="*/ 117 w 117"/>
                    <a:gd name="T41" fmla="*/ 4 h 17"/>
                    <a:gd name="T42" fmla="*/ 117 w 117"/>
                    <a:gd name="T43" fmla="*/ 13 h 17"/>
                    <a:gd name="T44" fmla="*/ 117 w 117"/>
                    <a:gd name="T45" fmla="*/ 13 h 17"/>
                    <a:gd name="T46" fmla="*/ 116 w 117"/>
                    <a:gd name="T47" fmla="*/ 15 h 17"/>
                    <a:gd name="T48" fmla="*/ 116 w 117"/>
                    <a:gd name="T49" fmla="*/ 16 h 17"/>
                    <a:gd name="T50" fmla="*/ 114 w 117"/>
                    <a:gd name="T51" fmla="*/ 17 h 17"/>
                    <a:gd name="T52" fmla="*/ 113 w 117"/>
                    <a:gd name="T53" fmla="*/ 17 h 17"/>
                    <a:gd name="T54" fmla="*/ 113 w 117"/>
                    <a:gd name="T55" fmla="*/ 17 h 1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7"/>
                    <a:gd name="T85" fmla="*/ 0 h 17"/>
                    <a:gd name="T86" fmla="*/ 117 w 117"/>
                    <a:gd name="T87" fmla="*/ 17 h 1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7" h="17">
                      <a:moveTo>
                        <a:pt x="113" y="17"/>
                      </a:moveTo>
                      <a:lnTo>
                        <a:pt x="4" y="17"/>
                      </a:lnTo>
                      <a:lnTo>
                        <a:pt x="3" y="17"/>
                      </a:lnTo>
                      <a:lnTo>
                        <a:pt x="1" y="16"/>
                      </a:lnTo>
                      <a:lnTo>
                        <a:pt x="1" y="15"/>
                      </a:lnTo>
                      <a:lnTo>
                        <a:pt x="0" y="13"/>
                      </a:lnTo>
                      <a:lnTo>
                        <a:pt x="0" y="4"/>
                      </a:lnTo>
                      <a:lnTo>
                        <a:pt x="1" y="3"/>
                      </a:lnTo>
                      <a:lnTo>
                        <a:pt x="1" y="2"/>
                      </a:lnTo>
                      <a:lnTo>
                        <a:pt x="3" y="1"/>
                      </a:lnTo>
                      <a:lnTo>
                        <a:pt x="4" y="0"/>
                      </a:lnTo>
                      <a:lnTo>
                        <a:pt x="113" y="0"/>
                      </a:lnTo>
                      <a:lnTo>
                        <a:pt x="114" y="1"/>
                      </a:lnTo>
                      <a:lnTo>
                        <a:pt x="116" y="2"/>
                      </a:lnTo>
                      <a:lnTo>
                        <a:pt x="116" y="3"/>
                      </a:lnTo>
                      <a:lnTo>
                        <a:pt x="117" y="4"/>
                      </a:lnTo>
                      <a:lnTo>
                        <a:pt x="117" y="13"/>
                      </a:lnTo>
                      <a:lnTo>
                        <a:pt x="116" y="15"/>
                      </a:lnTo>
                      <a:lnTo>
                        <a:pt x="116" y="16"/>
                      </a:lnTo>
                      <a:lnTo>
                        <a:pt x="114" y="17"/>
                      </a:lnTo>
                      <a:lnTo>
                        <a:pt x="113" y="17"/>
                      </a:lnTo>
                      <a:close/>
                    </a:path>
                  </a:pathLst>
                </a:custGeom>
                <a:solidFill>
                  <a:srgbClr val="FFFFFF"/>
                </a:solidFill>
                <a:ln w="9525">
                  <a:noFill/>
                  <a:round/>
                  <a:headEnd/>
                  <a:tailEnd/>
                </a:ln>
              </p:spPr>
              <p:txBody>
                <a:bodyPr/>
                <a:lstStyle/>
                <a:p>
                  <a:endParaRPr lang="en-US" dirty="0"/>
                </a:p>
              </p:txBody>
            </p:sp>
          </p:grpSp>
        </p:grpSp>
        <p:grpSp>
          <p:nvGrpSpPr>
            <p:cNvPr id="127" name="Group 157"/>
            <p:cNvGrpSpPr>
              <a:grpSpLocks/>
            </p:cNvGrpSpPr>
            <p:nvPr/>
          </p:nvGrpSpPr>
          <p:grpSpPr bwMode="auto">
            <a:xfrm>
              <a:off x="2897" y="2375"/>
              <a:ext cx="554" cy="114"/>
              <a:chOff x="468" y="2479"/>
              <a:chExt cx="665" cy="139"/>
            </a:xfrm>
          </p:grpSpPr>
          <p:grpSp>
            <p:nvGrpSpPr>
              <p:cNvPr id="128" name="Group 158"/>
              <p:cNvGrpSpPr>
                <a:grpSpLocks/>
              </p:cNvGrpSpPr>
              <p:nvPr/>
            </p:nvGrpSpPr>
            <p:grpSpPr bwMode="auto">
              <a:xfrm flipH="1">
                <a:off x="1063" y="2502"/>
                <a:ext cx="70" cy="97"/>
                <a:chOff x="381" y="2500"/>
                <a:chExt cx="70" cy="97"/>
              </a:xfrm>
            </p:grpSpPr>
            <p:sp>
              <p:nvSpPr>
                <p:cNvPr id="142" name="AutoShape 159"/>
                <p:cNvSpPr>
                  <a:spLocks noChangeArrowheads="1"/>
                </p:cNvSpPr>
                <p:nvPr/>
              </p:nvSpPr>
              <p:spPr bwMode="auto">
                <a:xfrm>
                  <a:off x="395" y="2500"/>
                  <a:ext cx="56" cy="97"/>
                </a:xfrm>
                <a:prstGeom prst="roundRect">
                  <a:avLst>
                    <a:gd name="adj" fmla="val 17856"/>
                  </a:avLst>
                </a:prstGeom>
                <a:solidFill>
                  <a:srgbClr val="24B0E6"/>
                </a:solidFill>
                <a:ln w="12700" algn="ctr">
                  <a:noFill/>
                  <a:round/>
                  <a:headEnd/>
                  <a:tailEnd/>
                </a:ln>
              </p:spPr>
              <p:txBody>
                <a:bodyPr wrap="none" anchor="ctr"/>
                <a:lstStyle/>
                <a:p>
                  <a:pPr algn="ctr" eaLnBrk="0" hangingPunct="0">
                    <a:spcBef>
                      <a:spcPct val="20000"/>
                    </a:spcBef>
                    <a:buClr>
                      <a:schemeClr val="tx1"/>
                    </a:buClr>
                    <a:buFont typeface="Wingdings" pitchFamily="2" charset="2"/>
                    <a:buNone/>
                  </a:pPr>
                  <a:endParaRPr lang="en-US" baseline="-25000" dirty="0">
                    <a:solidFill>
                      <a:srgbClr val="000000"/>
                    </a:solidFill>
                    <a:ea typeface="MS PGothic" pitchFamily="34" charset="-128"/>
                  </a:endParaRPr>
                </a:p>
              </p:txBody>
            </p:sp>
            <p:sp>
              <p:nvSpPr>
                <p:cNvPr id="143" name="Oval 160"/>
                <p:cNvSpPr>
                  <a:spLocks noChangeArrowheads="1"/>
                </p:cNvSpPr>
                <p:nvPr/>
              </p:nvSpPr>
              <p:spPr bwMode="auto">
                <a:xfrm>
                  <a:off x="381" y="2513"/>
                  <a:ext cx="27" cy="27"/>
                </a:xfrm>
                <a:prstGeom prst="ellipse">
                  <a:avLst/>
                </a:prstGeom>
                <a:solidFill>
                  <a:srgbClr val="003F69"/>
                </a:solidFill>
                <a:ln w="12700" algn="ctr">
                  <a:noFill/>
                  <a:round/>
                  <a:headEnd/>
                  <a:tailEnd/>
                </a:ln>
              </p:spPr>
              <p:txBody>
                <a:bodyPr wrap="none" anchor="ctr"/>
                <a:lstStyle/>
                <a:p>
                  <a:pPr algn="ctr" eaLnBrk="0" hangingPunct="0">
                    <a:spcBef>
                      <a:spcPct val="20000"/>
                    </a:spcBef>
                    <a:buClr>
                      <a:schemeClr val="tx1"/>
                    </a:buClr>
                    <a:buFont typeface="Wingdings" pitchFamily="2" charset="2"/>
                    <a:buNone/>
                  </a:pPr>
                  <a:endParaRPr lang="en-US" baseline="-25000" dirty="0">
                    <a:solidFill>
                      <a:srgbClr val="000000"/>
                    </a:solidFill>
                    <a:ea typeface="MS PGothic" pitchFamily="34" charset="-128"/>
                  </a:endParaRPr>
                </a:p>
              </p:txBody>
            </p:sp>
            <p:sp>
              <p:nvSpPr>
                <p:cNvPr id="144" name="Oval 161"/>
                <p:cNvSpPr>
                  <a:spLocks noChangeArrowheads="1"/>
                </p:cNvSpPr>
                <p:nvPr/>
              </p:nvSpPr>
              <p:spPr bwMode="auto">
                <a:xfrm>
                  <a:off x="381" y="2558"/>
                  <a:ext cx="27" cy="27"/>
                </a:xfrm>
                <a:prstGeom prst="ellipse">
                  <a:avLst/>
                </a:prstGeom>
                <a:solidFill>
                  <a:srgbClr val="003F69"/>
                </a:solidFill>
                <a:ln w="12700" algn="ctr">
                  <a:noFill/>
                  <a:round/>
                  <a:headEnd/>
                  <a:tailEnd/>
                </a:ln>
              </p:spPr>
              <p:txBody>
                <a:bodyPr wrap="none" anchor="ctr"/>
                <a:lstStyle/>
                <a:p>
                  <a:pPr algn="ctr" eaLnBrk="0" hangingPunct="0">
                    <a:spcBef>
                      <a:spcPct val="20000"/>
                    </a:spcBef>
                    <a:buClr>
                      <a:schemeClr val="tx1"/>
                    </a:buClr>
                    <a:buFont typeface="Wingdings" pitchFamily="2" charset="2"/>
                    <a:buNone/>
                  </a:pPr>
                  <a:endParaRPr lang="en-US" baseline="-25000" dirty="0">
                    <a:solidFill>
                      <a:srgbClr val="000000"/>
                    </a:solidFill>
                    <a:ea typeface="MS PGothic" pitchFamily="34" charset="-128"/>
                  </a:endParaRPr>
                </a:p>
              </p:txBody>
            </p:sp>
          </p:grpSp>
          <p:sp>
            <p:nvSpPr>
              <p:cNvPr id="129" name="Freeform 162"/>
              <p:cNvSpPr>
                <a:spLocks/>
              </p:cNvSpPr>
              <p:nvPr/>
            </p:nvSpPr>
            <p:spPr bwMode="auto">
              <a:xfrm>
                <a:off x="519" y="2487"/>
                <a:ext cx="566" cy="124"/>
              </a:xfrm>
              <a:custGeom>
                <a:avLst/>
                <a:gdLst>
                  <a:gd name="T0" fmla="*/ 34 w 566"/>
                  <a:gd name="T1" fmla="*/ 124 h 124"/>
                  <a:gd name="T2" fmla="*/ 34 w 566"/>
                  <a:gd name="T3" fmla="*/ 124 h 124"/>
                  <a:gd name="T4" fmla="*/ 27 w 566"/>
                  <a:gd name="T5" fmla="*/ 123 h 124"/>
                  <a:gd name="T6" fmla="*/ 21 w 566"/>
                  <a:gd name="T7" fmla="*/ 121 h 124"/>
                  <a:gd name="T8" fmla="*/ 15 w 566"/>
                  <a:gd name="T9" fmla="*/ 117 h 124"/>
                  <a:gd name="T10" fmla="*/ 9 w 566"/>
                  <a:gd name="T11" fmla="*/ 113 h 124"/>
                  <a:gd name="T12" fmla="*/ 5 w 566"/>
                  <a:gd name="T13" fmla="*/ 108 h 124"/>
                  <a:gd name="T14" fmla="*/ 2 w 566"/>
                  <a:gd name="T15" fmla="*/ 103 h 124"/>
                  <a:gd name="T16" fmla="*/ 0 w 566"/>
                  <a:gd name="T17" fmla="*/ 96 h 124"/>
                  <a:gd name="T18" fmla="*/ 0 w 566"/>
                  <a:gd name="T19" fmla="*/ 89 h 124"/>
                  <a:gd name="T20" fmla="*/ 0 w 566"/>
                  <a:gd name="T21" fmla="*/ 89 h 124"/>
                  <a:gd name="T22" fmla="*/ 0 w 566"/>
                  <a:gd name="T23" fmla="*/ 35 h 124"/>
                  <a:gd name="T24" fmla="*/ 0 w 566"/>
                  <a:gd name="T25" fmla="*/ 35 h 124"/>
                  <a:gd name="T26" fmla="*/ 0 w 566"/>
                  <a:gd name="T27" fmla="*/ 28 h 124"/>
                  <a:gd name="T28" fmla="*/ 2 w 566"/>
                  <a:gd name="T29" fmla="*/ 22 h 124"/>
                  <a:gd name="T30" fmla="*/ 5 w 566"/>
                  <a:gd name="T31" fmla="*/ 16 h 124"/>
                  <a:gd name="T32" fmla="*/ 9 w 566"/>
                  <a:gd name="T33" fmla="*/ 11 h 124"/>
                  <a:gd name="T34" fmla="*/ 15 w 566"/>
                  <a:gd name="T35" fmla="*/ 7 h 124"/>
                  <a:gd name="T36" fmla="*/ 21 w 566"/>
                  <a:gd name="T37" fmla="*/ 4 h 124"/>
                  <a:gd name="T38" fmla="*/ 27 w 566"/>
                  <a:gd name="T39" fmla="*/ 1 h 124"/>
                  <a:gd name="T40" fmla="*/ 34 w 566"/>
                  <a:gd name="T41" fmla="*/ 0 h 124"/>
                  <a:gd name="T42" fmla="*/ 533 w 566"/>
                  <a:gd name="T43" fmla="*/ 0 h 124"/>
                  <a:gd name="T44" fmla="*/ 533 w 566"/>
                  <a:gd name="T45" fmla="*/ 0 h 124"/>
                  <a:gd name="T46" fmla="*/ 539 w 566"/>
                  <a:gd name="T47" fmla="*/ 1 h 124"/>
                  <a:gd name="T48" fmla="*/ 546 w 566"/>
                  <a:gd name="T49" fmla="*/ 4 h 124"/>
                  <a:gd name="T50" fmla="*/ 552 w 566"/>
                  <a:gd name="T51" fmla="*/ 7 h 124"/>
                  <a:gd name="T52" fmla="*/ 557 w 566"/>
                  <a:gd name="T53" fmla="*/ 11 h 124"/>
                  <a:gd name="T54" fmla="*/ 561 w 566"/>
                  <a:gd name="T55" fmla="*/ 16 h 124"/>
                  <a:gd name="T56" fmla="*/ 564 w 566"/>
                  <a:gd name="T57" fmla="*/ 22 h 124"/>
                  <a:gd name="T58" fmla="*/ 566 w 566"/>
                  <a:gd name="T59" fmla="*/ 28 h 124"/>
                  <a:gd name="T60" fmla="*/ 566 w 566"/>
                  <a:gd name="T61" fmla="*/ 35 h 124"/>
                  <a:gd name="T62" fmla="*/ 566 w 566"/>
                  <a:gd name="T63" fmla="*/ 35 h 124"/>
                  <a:gd name="T64" fmla="*/ 566 w 566"/>
                  <a:gd name="T65" fmla="*/ 89 h 124"/>
                  <a:gd name="T66" fmla="*/ 566 w 566"/>
                  <a:gd name="T67" fmla="*/ 89 h 124"/>
                  <a:gd name="T68" fmla="*/ 566 w 566"/>
                  <a:gd name="T69" fmla="*/ 96 h 124"/>
                  <a:gd name="T70" fmla="*/ 564 w 566"/>
                  <a:gd name="T71" fmla="*/ 103 h 124"/>
                  <a:gd name="T72" fmla="*/ 561 w 566"/>
                  <a:gd name="T73" fmla="*/ 108 h 124"/>
                  <a:gd name="T74" fmla="*/ 557 w 566"/>
                  <a:gd name="T75" fmla="*/ 113 h 124"/>
                  <a:gd name="T76" fmla="*/ 552 w 566"/>
                  <a:gd name="T77" fmla="*/ 117 h 124"/>
                  <a:gd name="T78" fmla="*/ 546 w 566"/>
                  <a:gd name="T79" fmla="*/ 121 h 124"/>
                  <a:gd name="T80" fmla="*/ 539 w 566"/>
                  <a:gd name="T81" fmla="*/ 123 h 124"/>
                  <a:gd name="T82" fmla="*/ 533 w 566"/>
                  <a:gd name="T83" fmla="*/ 124 h 124"/>
                  <a:gd name="T84" fmla="*/ 34 w 566"/>
                  <a:gd name="T85" fmla="*/ 124 h 124"/>
                  <a:gd name="T86" fmla="*/ 34 w 566"/>
                  <a:gd name="T87" fmla="*/ 124 h 12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66"/>
                  <a:gd name="T133" fmla="*/ 0 h 124"/>
                  <a:gd name="T134" fmla="*/ 566 w 566"/>
                  <a:gd name="T135" fmla="*/ 124 h 12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66" h="124">
                    <a:moveTo>
                      <a:pt x="34" y="124"/>
                    </a:moveTo>
                    <a:lnTo>
                      <a:pt x="34" y="124"/>
                    </a:lnTo>
                    <a:lnTo>
                      <a:pt x="27" y="123"/>
                    </a:lnTo>
                    <a:lnTo>
                      <a:pt x="21" y="121"/>
                    </a:lnTo>
                    <a:lnTo>
                      <a:pt x="15" y="117"/>
                    </a:lnTo>
                    <a:lnTo>
                      <a:pt x="9" y="113"/>
                    </a:lnTo>
                    <a:lnTo>
                      <a:pt x="5" y="108"/>
                    </a:lnTo>
                    <a:lnTo>
                      <a:pt x="2" y="103"/>
                    </a:lnTo>
                    <a:lnTo>
                      <a:pt x="0" y="96"/>
                    </a:lnTo>
                    <a:lnTo>
                      <a:pt x="0" y="89"/>
                    </a:lnTo>
                    <a:lnTo>
                      <a:pt x="0" y="35"/>
                    </a:lnTo>
                    <a:lnTo>
                      <a:pt x="0" y="28"/>
                    </a:lnTo>
                    <a:lnTo>
                      <a:pt x="2" y="22"/>
                    </a:lnTo>
                    <a:lnTo>
                      <a:pt x="5" y="16"/>
                    </a:lnTo>
                    <a:lnTo>
                      <a:pt x="9" y="11"/>
                    </a:lnTo>
                    <a:lnTo>
                      <a:pt x="15" y="7"/>
                    </a:lnTo>
                    <a:lnTo>
                      <a:pt x="21" y="4"/>
                    </a:lnTo>
                    <a:lnTo>
                      <a:pt x="27" y="1"/>
                    </a:lnTo>
                    <a:lnTo>
                      <a:pt x="34" y="0"/>
                    </a:lnTo>
                    <a:lnTo>
                      <a:pt x="533" y="0"/>
                    </a:lnTo>
                    <a:lnTo>
                      <a:pt x="539" y="1"/>
                    </a:lnTo>
                    <a:lnTo>
                      <a:pt x="546" y="4"/>
                    </a:lnTo>
                    <a:lnTo>
                      <a:pt x="552" y="7"/>
                    </a:lnTo>
                    <a:lnTo>
                      <a:pt x="557" y="11"/>
                    </a:lnTo>
                    <a:lnTo>
                      <a:pt x="561" y="16"/>
                    </a:lnTo>
                    <a:lnTo>
                      <a:pt x="564" y="22"/>
                    </a:lnTo>
                    <a:lnTo>
                      <a:pt x="566" y="28"/>
                    </a:lnTo>
                    <a:lnTo>
                      <a:pt x="566" y="35"/>
                    </a:lnTo>
                    <a:lnTo>
                      <a:pt x="566" y="89"/>
                    </a:lnTo>
                    <a:lnTo>
                      <a:pt x="566" y="96"/>
                    </a:lnTo>
                    <a:lnTo>
                      <a:pt x="564" y="103"/>
                    </a:lnTo>
                    <a:lnTo>
                      <a:pt x="561" y="108"/>
                    </a:lnTo>
                    <a:lnTo>
                      <a:pt x="557" y="113"/>
                    </a:lnTo>
                    <a:lnTo>
                      <a:pt x="552" y="117"/>
                    </a:lnTo>
                    <a:lnTo>
                      <a:pt x="546" y="121"/>
                    </a:lnTo>
                    <a:lnTo>
                      <a:pt x="539" y="123"/>
                    </a:lnTo>
                    <a:lnTo>
                      <a:pt x="533" y="124"/>
                    </a:lnTo>
                    <a:lnTo>
                      <a:pt x="34" y="124"/>
                    </a:lnTo>
                    <a:close/>
                  </a:path>
                </a:pathLst>
              </a:custGeom>
              <a:solidFill>
                <a:srgbClr val="0A4068"/>
              </a:solidFill>
              <a:ln w="9525">
                <a:noFill/>
                <a:round/>
                <a:headEnd/>
                <a:tailEnd/>
              </a:ln>
            </p:spPr>
            <p:txBody>
              <a:bodyPr/>
              <a:lstStyle/>
              <a:p>
                <a:endParaRPr lang="en-US" dirty="0"/>
              </a:p>
            </p:txBody>
          </p:sp>
          <p:sp>
            <p:nvSpPr>
              <p:cNvPr id="130" name="AutoShape 163"/>
              <p:cNvSpPr>
                <a:spLocks noChangeArrowheads="1"/>
              </p:cNvSpPr>
              <p:nvPr/>
            </p:nvSpPr>
            <p:spPr bwMode="auto">
              <a:xfrm>
                <a:off x="508" y="2479"/>
                <a:ext cx="588" cy="139"/>
              </a:xfrm>
              <a:prstGeom prst="roundRect">
                <a:avLst>
                  <a:gd name="adj" fmla="val 16667"/>
                </a:avLst>
              </a:prstGeom>
              <a:solidFill>
                <a:srgbClr val="24B0E6"/>
              </a:solidFill>
              <a:ln w="9525">
                <a:noFill/>
                <a:round/>
                <a:headEnd/>
                <a:tailEnd/>
              </a:ln>
            </p:spPr>
            <p:txBody>
              <a:bodyPr/>
              <a:lstStyle/>
              <a:p>
                <a:pPr algn="ctr" eaLnBrk="0" hangingPunct="0">
                  <a:spcBef>
                    <a:spcPct val="20000"/>
                  </a:spcBef>
                  <a:buClr>
                    <a:schemeClr val="tx1"/>
                  </a:buClr>
                  <a:buFont typeface="Wingdings" pitchFamily="2" charset="2"/>
                  <a:buNone/>
                </a:pPr>
                <a:endParaRPr lang="en-US" baseline="-25000" dirty="0">
                  <a:solidFill>
                    <a:srgbClr val="000000"/>
                  </a:solidFill>
                  <a:ea typeface="MS PGothic" pitchFamily="34" charset="-128"/>
                </a:endParaRPr>
              </a:p>
            </p:txBody>
          </p:sp>
          <p:grpSp>
            <p:nvGrpSpPr>
              <p:cNvPr id="131" name="Group 164"/>
              <p:cNvGrpSpPr>
                <a:grpSpLocks/>
              </p:cNvGrpSpPr>
              <p:nvPr/>
            </p:nvGrpSpPr>
            <p:grpSpPr bwMode="auto">
              <a:xfrm>
                <a:off x="468" y="2502"/>
                <a:ext cx="70" cy="97"/>
                <a:chOff x="381" y="2500"/>
                <a:chExt cx="70" cy="97"/>
              </a:xfrm>
            </p:grpSpPr>
            <p:sp>
              <p:nvSpPr>
                <p:cNvPr id="139" name="AutoShape 165"/>
                <p:cNvSpPr>
                  <a:spLocks noChangeArrowheads="1"/>
                </p:cNvSpPr>
                <p:nvPr/>
              </p:nvSpPr>
              <p:spPr bwMode="auto">
                <a:xfrm>
                  <a:off x="395" y="2500"/>
                  <a:ext cx="56" cy="97"/>
                </a:xfrm>
                <a:prstGeom prst="roundRect">
                  <a:avLst>
                    <a:gd name="adj" fmla="val 17856"/>
                  </a:avLst>
                </a:prstGeom>
                <a:solidFill>
                  <a:srgbClr val="24B0E6"/>
                </a:solidFill>
                <a:ln w="12700" algn="ctr">
                  <a:noFill/>
                  <a:round/>
                  <a:headEnd/>
                  <a:tailEnd/>
                </a:ln>
              </p:spPr>
              <p:txBody>
                <a:bodyPr wrap="none" anchor="ctr"/>
                <a:lstStyle/>
                <a:p>
                  <a:pPr algn="ctr" eaLnBrk="0" hangingPunct="0">
                    <a:spcBef>
                      <a:spcPct val="20000"/>
                    </a:spcBef>
                    <a:buClr>
                      <a:schemeClr val="tx1"/>
                    </a:buClr>
                    <a:buFont typeface="Wingdings" pitchFamily="2" charset="2"/>
                    <a:buNone/>
                  </a:pPr>
                  <a:endParaRPr lang="en-US" baseline="-25000" dirty="0">
                    <a:solidFill>
                      <a:srgbClr val="000000"/>
                    </a:solidFill>
                    <a:ea typeface="MS PGothic" pitchFamily="34" charset="-128"/>
                  </a:endParaRPr>
                </a:p>
              </p:txBody>
            </p:sp>
            <p:sp>
              <p:nvSpPr>
                <p:cNvPr id="140" name="Oval 166"/>
                <p:cNvSpPr>
                  <a:spLocks noChangeArrowheads="1"/>
                </p:cNvSpPr>
                <p:nvPr/>
              </p:nvSpPr>
              <p:spPr bwMode="auto">
                <a:xfrm>
                  <a:off x="381" y="2513"/>
                  <a:ext cx="27" cy="27"/>
                </a:xfrm>
                <a:prstGeom prst="ellipse">
                  <a:avLst/>
                </a:prstGeom>
                <a:solidFill>
                  <a:schemeClr val="bg1"/>
                </a:solidFill>
                <a:ln w="12700" algn="ctr">
                  <a:noFill/>
                  <a:round/>
                  <a:headEnd/>
                  <a:tailEnd/>
                </a:ln>
              </p:spPr>
              <p:txBody>
                <a:bodyPr wrap="none" anchor="ctr"/>
                <a:lstStyle/>
                <a:p>
                  <a:pPr algn="ctr" eaLnBrk="0" hangingPunct="0">
                    <a:spcBef>
                      <a:spcPct val="20000"/>
                    </a:spcBef>
                    <a:buClr>
                      <a:schemeClr val="tx1"/>
                    </a:buClr>
                    <a:buFont typeface="Wingdings" pitchFamily="2" charset="2"/>
                    <a:buNone/>
                  </a:pPr>
                  <a:endParaRPr lang="en-US" baseline="-25000" dirty="0">
                    <a:solidFill>
                      <a:srgbClr val="000000"/>
                    </a:solidFill>
                    <a:ea typeface="MS PGothic" pitchFamily="34" charset="-128"/>
                  </a:endParaRPr>
                </a:p>
              </p:txBody>
            </p:sp>
            <p:sp>
              <p:nvSpPr>
                <p:cNvPr id="141" name="Oval 167"/>
                <p:cNvSpPr>
                  <a:spLocks noChangeArrowheads="1"/>
                </p:cNvSpPr>
                <p:nvPr/>
              </p:nvSpPr>
              <p:spPr bwMode="auto">
                <a:xfrm>
                  <a:off x="381" y="2558"/>
                  <a:ext cx="27" cy="27"/>
                </a:xfrm>
                <a:prstGeom prst="ellipse">
                  <a:avLst/>
                </a:prstGeom>
                <a:solidFill>
                  <a:schemeClr val="bg1"/>
                </a:solidFill>
                <a:ln w="12700" algn="ctr">
                  <a:noFill/>
                  <a:round/>
                  <a:headEnd/>
                  <a:tailEnd/>
                </a:ln>
              </p:spPr>
              <p:txBody>
                <a:bodyPr wrap="none" anchor="ctr"/>
                <a:lstStyle/>
                <a:p>
                  <a:pPr algn="ctr" eaLnBrk="0" hangingPunct="0">
                    <a:spcBef>
                      <a:spcPct val="20000"/>
                    </a:spcBef>
                    <a:buClr>
                      <a:schemeClr val="tx1"/>
                    </a:buClr>
                    <a:buFont typeface="Wingdings" pitchFamily="2" charset="2"/>
                    <a:buNone/>
                  </a:pPr>
                  <a:endParaRPr lang="en-US" baseline="-25000" dirty="0">
                    <a:solidFill>
                      <a:srgbClr val="000000"/>
                    </a:solidFill>
                    <a:ea typeface="MS PGothic" pitchFamily="34" charset="-128"/>
                  </a:endParaRPr>
                </a:p>
              </p:txBody>
            </p:sp>
          </p:grpSp>
          <p:sp>
            <p:nvSpPr>
              <p:cNvPr id="132" name="Freeform 168"/>
              <p:cNvSpPr>
                <a:spLocks/>
              </p:cNvSpPr>
              <p:nvPr/>
            </p:nvSpPr>
            <p:spPr bwMode="auto">
              <a:xfrm>
                <a:off x="558" y="2509"/>
                <a:ext cx="117" cy="16"/>
              </a:xfrm>
              <a:custGeom>
                <a:avLst/>
                <a:gdLst>
                  <a:gd name="T0" fmla="*/ 113 w 117"/>
                  <a:gd name="T1" fmla="*/ 16 h 16"/>
                  <a:gd name="T2" fmla="*/ 4 w 117"/>
                  <a:gd name="T3" fmla="*/ 16 h 16"/>
                  <a:gd name="T4" fmla="*/ 4 w 117"/>
                  <a:gd name="T5" fmla="*/ 16 h 16"/>
                  <a:gd name="T6" fmla="*/ 3 w 117"/>
                  <a:gd name="T7" fmla="*/ 16 h 16"/>
                  <a:gd name="T8" fmla="*/ 1 w 117"/>
                  <a:gd name="T9" fmla="*/ 15 h 16"/>
                  <a:gd name="T10" fmla="*/ 1 w 117"/>
                  <a:gd name="T11" fmla="*/ 14 h 16"/>
                  <a:gd name="T12" fmla="*/ 0 w 117"/>
                  <a:gd name="T13" fmla="*/ 12 h 16"/>
                  <a:gd name="T14" fmla="*/ 0 w 117"/>
                  <a:gd name="T15" fmla="*/ 12 h 16"/>
                  <a:gd name="T16" fmla="*/ 0 w 117"/>
                  <a:gd name="T17" fmla="*/ 4 h 16"/>
                  <a:gd name="T18" fmla="*/ 0 w 117"/>
                  <a:gd name="T19" fmla="*/ 4 h 16"/>
                  <a:gd name="T20" fmla="*/ 1 w 117"/>
                  <a:gd name="T21" fmla="*/ 3 h 16"/>
                  <a:gd name="T22" fmla="*/ 1 w 117"/>
                  <a:gd name="T23" fmla="*/ 1 h 16"/>
                  <a:gd name="T24" fmla="*/ 3 w 117"/>
                  <a:gd name="T25" fmla="*/ 1 h 16"/>
                  <a:gd name="T26" fmla="*/ 4 w 117"/>
                  <a:gd name="T27" fmla="*/ 0 h 16"/>
                  <a:gd name="T28" fmla="*/ 113 w 117"/>
                  <a:gd name="T29" fmla="*/ 0 h 16"/>
                  <a:gd name="T30" fmla="*/ 113 w 117"/>
                  <a:gd name="T31" fmla="*/ 0 h 16"/>
                  <a:gd name="T32" fmla="*/ 114 w 117"/>
                  <a:gd name="T33" fmla="*/ 1 h 16"/>
                  <a:gd name="T34" fmla="*/ 116 w 117"/>
                  <a:gd name="T35" fmla="*/ 1 h 16"/>
                  <a:gd name="T36" fmla="*/ 116 w 117"/>
                  <a:gd name="T37" fmla="*/ 3 h 16"/>
                  <a:gd name="T38" fmla="*/ 117 w 117"/>
                  <a:gd name="T39" fmla="*/ 4 h 16"/>
                  <a:gd name="T40" fmla="*/ 117 w 117"/>
                  <a:gd name="T41" fmla="*/ 4 h 16"/>
                  <a:gd name="T42" fmla="*/ 117 w 117"/>
                  <a:gd name="T43" fmla="*/ 12 h 16"/>
                  <a:gd name="T44" fmla="*/ 117 w 117"/>
                  <a:gd name="T45" fmla="*/ 12 h 16"/>
                  <a:gd name="T46" fmla="*/ 116 w 117"/>
                  <a:gd name="T47" fmla="*/ 14 h 16"/>
                  <a:gd name="T48" fmla="*/ 116 w 117"/>
                  <a:gd name="T49" fmla="*/ 15 h 16"/>
                  <a:gd name="T50" fmla="*/ 114 w 117"/>
                  <a:gd name="T51" fmla="*/ 16 h 16"/>
                  <a:gd name="T52" fmla="*/ 113 w 117"/>
                  <a:gd name="T53" fmla="*/ 16 h 16"/>
                  <a:gd name="T54" fmla="*/ 113 w 117"/>
                  <a:gd name="T55" fmla="*/ 16 h 1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7"/>
                  <a:gd name="T85" fmla="*/ 0 h 16"/>
                  <a:gd name="T86" fmla="*/ 117 w 117"/>
                  <a:gd name="T87" fmla="*/ 16 h 1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7" h="16">
                    <a:moveTo>
                      <a:pt x="113" y="16"/>
                    </a:moveTo>
                    <a:lnTo>
                      <a:pt x="4" y="16"/>
                    </a:lnTo>
                    <a:lnTo>
                      <a:pt x="3" y="16"/>
                    </a:lnTo>
                    <a:lnTo>
                      <a:pt x="1" y="15"/>
                    </a:lnTo>
                    <a:lnTo>
                      <a:pt x="1" y="14"/>
                    </a:lnTo>
                    <a:lnTo>
                      <a:pt x="0" y="12"/>
                    </a:lnTo>
                    <a:lnTo>
                      <a:pt x="0" y="4"/>
                    </a:lnTo>
                    <a:lnTo>
                      <a:pt x="1" y="3"/>
                    </a:lnTo>
                    <a:lnTo>
                      <a:pt x="1" y="1"/>
                    </a:lnTo>
                    <a:lnTo>
                      <a:pt x="3" y="1"/>
                    </a:lnTo>
                    <a:lnTo>
                      <a:pt x="4" y="0"/>
                    </a:lnTo>
                    <a:lnTo>
                      <a:pt x="113" y="0"/>
                    </a:lnTo>
                    <a:lnTo>
                      <a:pt x="114" y="1"/>
                    </a:lnTo>
                    <a:lnTo>
                      <a:pt x="116" y="1"/>
                    </a:lnTo>
                    <a:lnTo>
                      <a:pt x="116" y="3"/>
                    </a:lnTo>
                    <a:lnTo>
                      <a:pt x="117" y="4"/>
                    </a:lnTo>
                    <a:lnTo>
                      <a:pt x="117" y="12"/>
                    </a:lnTo>
                    <a:lnTo>
                      <a:pt x="116" y="14"/>
                    </a:lnTo>
                    <a:lnTo>
                      <a:pt x="116" y="15"/>
                    </a:lnTo>
                    <a:lnTo>
                      <a:pt x="114" y="16"/>
                    </a:lnTo>
                    <a:lnTo>
                      <a:pt x="113" y="16"/>
                    </a:lnTo>
                    <a:close/>
                  </a:path>
                </a:pathLst>
              </a:custGeom>
              <a:solidFill>
                <a:srgbClr val="FFFFFF"/>
              </a:solidFill>
              <a:ln w="9525">
                <a:noFill/>
                <a:round/>
                <a:headEnd/>
                <a:tailEnd/>
              </a:ln>
            </p:spPr>
            <p:txBody>
              <a:bodyPr/>
              <a:lstStyle/>
              <a:p>
                <a:endParaRPr lang="en-US" dirty="0"/>
              </a:p>
            </p:txBody>
          </p:sp>
          <p:sp>
            <p:nvSpPr>
              <p:cNvPr id="133" name="Freeform 169"/>
              <p:cNvSpPr>
                <a:spLocks/>
              </p:cNvSpPr>
              <p:nvPr/>
            </p:nvSpPr>
            <p:spPr bwMode="auto">
              <a:xfrm>
                <a:off x="558" y="2536"/>
                <a:ext cx="117" cy="17"/>
              </a:xfrm>
              <a:custGeom>
                <a:avLst/>
                <a:gdLst>
                  <a:gd name="T0" fmla="*/ 113 w 117"/>
                  <a:gd name="T1" fmla="*/ 17 h 17"/>
                  <a:gd name="T2" fmla="*/ 4 w 117"/>
                  <a:gd name="T3" fmla="*/ 17 h 17"/>
                  <a:gd name="T4" fmla="*/ 4 w 117"/>
                  <a:gd name="T5" fmla="*/ 17 h 17"/>
                  <a:gd name="T6" fmla="*/ 3 w 117"/>
                  <a:gd name="T7" fmla="*/ 17 h 17"/>
                  <a:gd name="T8" fmla="*/ 1 w 117"/>
                  <a:gd name="T9" fmla="*/ 16 h 17"/>
                  <a:gd name="T10" fmla="*/ 1 w 117"/>
                  <a:gd name="T11" fmla="*/ 14 h 17"/>
                  <a:gd name="T12" fmla="*/ 0 w 117"/>
                  <a:gd name="T13" fmla="*/ 13 h 17"/>
                  <a:gd name="T14" fmla="*/ 0 w 117"/>
                  <a:gd name="T15" fmla="*/ 13 h 17"/>
                  <a:gd name="T16" fmla="*/ 0 w 117"/>
                  <a:gd name="T17" fmla="*/ 4 h 17"/>
                  <a:gd name="T18" fmla="*/ 0 w 117"/>
                  <a:gd name="T19" fmla="*/ 4 h 17"/>
                  <a:gd name="T20" fmla="*/ 1 w 117"/>
                  <a:gd name="T21" fmla="*/ 3 h 17"/>
                  <a:gd name="T22" fmla="*/ 1 w 117"/>
                  <a:gd name="T23" fmla="*/ 1 h 17"/>
                  <a:gd name="T24" fmla="*/ 3 w 117"/>
                  <a:gd name="T25" fmla="*/ 0 h 17"/>
                  <a:gd name="T26" fmla="*/ 4 w 117"/>
                  <a:gd name="T27" fmla="*/ 0 h 17"/>
                  <a:gd name="T28" fmla="*/ 113 w 117"/>
                  <a:gd name="T29" fmla="*/ 0 h 17"/>
                  <a:gd name="T30" fmla="*/ 113 w 117"/>
                  <a:gd name="T31" fmla="*/ 0 h 17"/>
                  <a:gd name="T32" fmla="*/ 114 w 117"/>
                  <a:gd name="T33" fmla="*/ 0 h 17"/>
                  <a:gd name="T34" fmla="*/ 116 w 117"/>
                  <a:gd name="T35" fmla="*/ 1 h 17"/>
                  <a:gd name="T36" fmla="*/ 116 w 117"/>
                  <a:gd name="T37" fmla="*/ 3 h 17"/>
                  <a:gd name="T38" fmla="*/ 117 w 117"/>
                  <a:gd name="T39" fmla="*/ 4 h 17"/>
                  <a:gd name="T40" fmla="*/ 117 w 117"/>
                  <a:gd name="T41" fmla="*/ 4 h 17"/>
                  <a:gd name="T42" fmla="*/ 117 w 117"/>
                  <a:gd name="T43" fmla="*/ 13 h 17"/>
                  <a:gd name="T44" fmla="*/ 117 w 117"/>
                  <a:gd name="T45" fmla="*/ 13 h 17"/>
                  <a:gd name="T46" fmla="*/ 116 w 117"/>
                  <a:gd name="T47" fmla="*/ 14 h 17"/>
                  <a:gd name="T48" fmla="*/ 116 w 117"/>
                  <a:gd name="T49" fmla="*/ 16 h 17"/>
                  <a:gd name="T50" fmla="*/ 114 w 117"/>
                  <a:gd name="T51" fmla="*/ 17 h 17"/>
                  <a:gd name="T52" fmla="*/ 113 w 117"/>
                  <a:gd name="T53" fmla="*/ 17 h 17"/>
                  <a:gd name="T54" fmla="*/ 113 w 117"/>
                  <a:gd name="T55" fmla="*/ 17 h 1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7"/>
                  <a:gd name="T85" fmla="*/ 0 h 17"/>
                  <a:gd name="T86" fmla="*/ 117 w 117"/>
                  <a:gd name="T87" fmla="*/ 17 h 1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7" h="17">
                    <a:moveTo>
                      <a:pt x="113" y="17"/>
                    </a:moveTo>
                    <a:lnTo>
                      <a:pt x="4" y="17"/>
                    </a:lnTo>
                    <a:lnTo>
                      <a:pt x="3" y="17"/>
                    </a:lnTo>
                    <a:lnTo>
                      <a:pt x="1" y="16"/>
                    </a:lnTo>
                    <a:lnTo>
                      <a:pt x="1" y="14"/>
                    </a:lnTo>
                    <a:lnTo>
                      <a:pt x="0" y="13"/>
                    </a:lnTo>
                    <a:lnTo>
                      <a:pt x="0" y="4"/>
                    </a:lnTo>
                    <a:lnTo>
                      <a:pt x="1" y="3"/>
                    </a:lnTo>
                    <a:lnTo>
                      <a:pt x="1" y="1"/>
                    </a:lnTo>
                    <a:lnTo>
                      <a:pt x="3" y="0"/>
                    </a:lnTo>
                    <a:lnTo>
                      <a:pt x="4" y="0"/>
                    </a:lnTo>
                    <a:lnTo>
                      <a:pt x="113" y="0"/>
                    </a:lnTo>
                    <a:lnTo>
                      <a:pt x="114" y="0"/>
                    </a:lnTo>
                    <a:lnTo>
                      <a:pt x="116" y="1"/>
                    </a:lnTo>
                    <a:lnTo>
                      <a:pt x="116" y="3"/>
                    </a:lnTo>
                    <a:lnTo>
                      <a:pt x="117" y="4"/>
                    </a:lnTo>
                    <a:lnTo>
                      <a:pt x="117" y="13"/>
                    </a:lnTo>
                    <a:lnTo>
                      <a:pt x="116" y="14"/>
                    </a:lnTo>
                    <a:lnTo>
                      <a:pt x="116" y="16"/>
                    </a:lnTo>
                    <a:lnTo>
                      <a:pt x="114" y="17"/>
                    </a:lnTo>
                    <a:lnTo>
                      <a:pt x="113" y="17"/>
                    </a:lnTo>
                    <a:close/>
                  </a:path>
                </a:pathLst>
              </a:custGeom>
              <a:solidFill>
                <a:srgbClr val="FFFFFF"/>
              </a:solidFill>
              <a:ln w="9525">
                <a:noFill/>
                <a:round/>
                <a:headEnd/>
                <a:tailEnd/>
              </a:ln>
            </p:spPr>
            <p:txBody>
              <a:bodyPr/>
              <a:lstStyle/>
              <a:p>
                <a:endParaRPr lang="en-US" dirty="0"/>
              </a:p>
            </p:txBody>
          </p:sp>
          <p:grpSp>
            <p:nvGrpSpPr>
              <p:cNvPr id="134" name="Group 170"/>
              <p:cNvGrpSpPr>
                <a:grpSpLocks/>
              </p:cNvGrpSpPr>
              <p:nvPr/>
            </p:nvGrpSpPr>
            <p:grpSpPr bwMode="auto">
              <a:xfrm>
                <a:off x="519" y="2487"/>
                <a:ext cx="566" cy="124"/>
                <a:chOff x="519" y="2487"/>
                <a:chExt cx="566" cy="124"/>
              </a:xfrm>
            </p:grpSpPr>
            <p:sp>
              <p:nvSpPr>
                <p:cNvPr id="135" name="Freeform 171"/>
                <p:cNvSpPr>
                  <a:spLocks/>
                </p:cNvSpPr>
                <p:nvPr/>
              </p:nvSpPr>
              <p:spPr bwMode="auto">
                <a:xfrm>
                  <a:off x="519" y="2487"/>
                  <a:ext cx="566" cy="124"/>
                </a:xfrm>
                <a:custGeom>
                  <a:avLst/>
                  <a:gdLst>
                    <a:gd name="T0" fmla="*/ 34 w 566"/>
                    <a:gd name="T1" fmla="*/ 124 h 124"/>
                    <a:gd name="T2" fmla="*/ 34 w 566"/>
                    <a:gd name="T3" fmla="*/ 124 h 124"/>
                    <a:gd name="T4" fmla="*/ 27 w 566"/>
                    <a:gd name="T5" fmla="*/ 123 h 124"/>
                    <a:gd name="T6" fmla="*/ 21 w 566"/>
                    <a:gd name="T7" fmla="*/ 121 h 124"/>
                    <a:gd name="T8" fmla="*/ 15 w 566"/>
                    <a:gd name="T9" fmla="*/ 117 h 124"/>
                    <a:gd name="T10" fmla="*/ 9 w 566"/>
                    <a:gd name="T11" fmla="*/ 113 h 124"/>
                    <a:gd name="T12" fmla="*/ 5 w 566"/>
                    <a:gd name="T13" fmla="*/ 108 h 124"/>
                    <a:gd name="T14" fmla="*/ 2 w 566"/>
                    <a:gd name="T15" fmla="*/ 103 h 124"/>
                    <a:gd name="T16" fmla="*/ 0 w 566"/>
                    <a:gd name="T17" fmla="*/ 96 h 124"/>
                    <a:gd name="T18" fmla="*/ 0 w 566"/>
                    <a:gd name="T19" fmla="*/ 89 h 124"/>
                    <a:gd name="T20" fmla="*/ 0 w 566"/>
                    <a:gd name="T21" fmla="*/ 89 h 124"/>
                    <a:gd name="T22" fmla="*/ 0 w 566"/>
                    <a:gd name="T23" fmla="*/ 35 h 124"/>
                    <a:gd name="T24" fmla="*/ 0 w 566"/>
                    <a:gd name="T25" fmla="*/ 35 h 124"/>
                    <a:gd name="T26" fmla="*/ 0 w 566"/>
                    <a:gd name="T27" fmla="*/ 28 h 124"/>
                    <a:gd name="T28" fmla="*/ 2 w 566"/>
                    <a:gd name="T29" fmla="*/ 22 h 124"/>
                    <a:gd name="T30" fmla="*/ 5 w 566"/>
                    <a:gd name="T31" fmla="*/ 16 h 124"/>
                    <a:gd name="T32" fmla="*/ 9 w 566"/>
                    <a:gd name="T33" fmla="*/ 11 h 124"/>
                    <a:gd name="T34" fmla="*/ 15 w 566"/>
                    <a:gd name="T35" fmla="*/ 7 h 124"/>
                    <a:gd name="T36" fmla="*/ 21 w 566"/>
                    <a:gd name="T37" fmla="*/ 4 h 124"/>
                    <a:gd name="T38" fmla="*/ 27 w 566"/>
                    <a:gd name="T39" fmla="*/ 1 h 124"/>
                    <a:gd name="T40" fmla="*/ 34 w 566"/>
                    <a:gd name="T41" fmla="*/ 0 h 124"/>
                    <a:gd name="T42" fmla="*/ 533 w 566"/>
                    <a:gd name="T43" fmla="*/ 0 h 124"/>
                    <a:gd name="T44" fmla="*/ 533 w 566"/>
                    <a:gd name="T45" fmla="*/ 0 h 124"/>
                    <a:gd name="T46" fmla="*/ 539 w 566"/>
                    <a:gd name="T47" fmla="*/ 1 h 124"/>
                    <a:gd name="T48" fmla="*/ 546 w 566"/>
                    <a:gd name="T49" fmla="*/ 4 h 124"/>
                    <a:gd name="T50" fmla="*/ 552 w 566"/>
                    <a:gd name="T51" fmla="*/ 7 h 124"/>
                    <a:gd name="T52" fmla="*/ 557 w 566"/>
                    <a:gd name="T53" fmla="*/ 11 h 124"/>
                    <a:gd name="T54" fmla="*/ 561 w 566"/>
                    <a:gd name="T55" fmla="*/ 16 h 124"/>
                    <a:gd name="T56" fmla="*/ 564 w 566"/>
                    <a:gd name="T57" fmla="*/ 22 h 124"/>
                    <a:gd name="T58" fmla="*/ 566 w 566"/>
                    <a:gd name="T59" fmla="*/ 28 h 124"/>
                    <a:gd name="T60" fmla="*/ 566 w 566"/>
                    <a:gd name="T61" fmla="*/ 35 h 124"/>
                    <a:gd name="T62" fmla="*/ 566 w 566"/>
                    <a:gd name="T63" fmla="*/ 35 h 124"/>
                    <a:gd name="T64" fmla="*/ 566 w 566"/>
                    <a:gd name="T65" fmla="*/ 89 h 124"/>
                    <a:gd name="T66" fmla="*/ 566 w 566"/>
                    <a:gd name="T67" fmla="*/ 89 h 124"/>
                    <a:gd name="T68" fmla="*/ 566 w 566"/>
                    <a:gd name="T69" fmla="*/ 96 h 124"/>
                    <a:gd name="T70" fmla="*/ 564 w 566"/>
                    <a:gd name="T71" fmla="*/ 103 h 124"/>
                    <a:gd name="T72" fmla="*/ 561 w 566"/>
                    <a:gd name="T73" fmla="*/ 108 h 124"/>
                    <a:gd name="T74" fmla="*/ 557 w 566"/>
                    <a:gd name="T75" fmla="*/ 113 h 124"/>
                    <a:gd name="T76" fmla="*/ 552 w 566"/>
                    <a:gd name="T77" fmla="*/ 117 h 124"/>
                    <a:gd name="T78" fmla="*/ 546 w 566"/>
                    <a:gd name="T79" fmla="*/ 121 h 124"/>
                    <a:gd name="T80" fmla="*/ 539 w 566"/>
                    <a:gd name="T81" fmla="*/ 123 h 124"/>
                    <a:gd name="T82" fmla="*/ 533 w 566"/>
                    <a:gd name="T83" fmla="*/ 124 h 124"/>
                    <a:gd name="T84" fmla="*/ 34 w 566"/>
                    <a:gd name="T85" fmla="*/ 124 h 124"/>
                    <a:gd name="T86" fmla="*/ 34 w 566"/>
                    <a:gd name="T87" fmla="*/ 124 h 12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66"/>
                    <a:gd name="T133" fmla="*/ 0 h 124"/>
                    <a:gd name="T134" fmla="*/ 566 w 566"/>
                    <a:gd name="T135" fmla="*/ 124 h 12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66" h="124">
                      <a:moveTo>
                        <a:pt x="34" y="124"/>
                      </a:moveTo>
                      <a:lnTo>
                        <a:pt x="34" y="124"/>
                      </a:lnTo>
                      <a:lnTo>
                        <a:pt x="27" y="123"/>
                      </a:lnTo>
                      <a:lnTo>
                        <a:pt x="21" y="121"/>
                      </a:lnTo>
                      <a:lnTo>
                        <a:pt x="15" y="117"/>
                      </a:lnTo>
                      <a:lnTo>
                        <a:pt x="9" y="113"/>
                      </a:lnTo>
                      <a:lnTo>
                        <a:pt x="5" y="108"/>
                      </a:lnTo>
                      <a:lnTo>
                        <a:pt x="2" y="103"/>
                      </a:lnTo>
                      <a:lnTo>
                        <a:pt x="0" y="96"/>
                      </a:lnTo>
                      <a:lnTo>
                        <a:pt x="0" y="89"/>
                      </a:lnTo>
                      <a:lnTo>
                        <a:pt x="0" y="35"/>
                      </a:lnTo>
                      <a:lnTo>
                        <a:pt x="0" y="28"/>
                      </a:lnTo>
                      <a:lnTo>
                        <a:pt x="2" y="22"/>
                      </a:lnTo>
                      <a:lnTo>
                        <a:pt x="5" y="16"/>
                      </a:lnTo>
                      <a:lnTo>
                        <a:pt x="9" y="11"/>
                      </a:lnTo>
                      <a:lnTo>
                        <a:pt x="15" y="7"/>
                      </a:lnTo>
                      <a:lnTo>
                        <a:pt x="21" y="4"/>
                      </a:lnTo>
                      <a:lnTo>
                        <a:pt x="27" y="1"/>
                      </a:lnTo>
                      <a:lnTo>
                        <a:pt x="34" y="0"/>
                      </a:lnTo>
                      <a:lnTo>
                        <a:pt x="533" y="0"/>
                      </a:lnTo>
                      <a:lnTo>
                        <a:pt x="539" y="1"/>
                      </a:lnTo>
                      <a:lnTo>
                        <a:pt x="546" y="4"/>
                      </a:lnTo>
                      <a:lnTo>
                        <a:pt x="552" y="7"/>
                      </a:lnTo>
                      <a:lnTo>
                        <a:pt x="557" y="11"/>
                      </a:lnTo>
                      <a:lnTo>
                        <a:pt x="561" y="16"/>
                      </a:lnTo>
                      <a:lnTo>
                        <a:pt x="564" y="22"/>
                      </a:lnTo>
                      <a:lnTo>
                        <a:pt x="566" y="28"/>
                      </a:lnTo>
                      <a:lnTo>
                        <a:pt x="566" y="35"/>
                      </a:lnTo>
                      <a:lnTo>
                        <a:pt x="566" y="89"/>
                      </a:lnTo>
                      <a:lnTo>
                        <a:pt x="566" y="96"/>
                      </a:lnTo>
                      <a:lnTo>
                        <a:pt x="564" y="103"/>
                      </a:lnTo>
                      <a:lnTo>
                        <a:pt x="561" y="108"/>
                      </a:lnTo>
                      <a:lnTo>
                        <a:pt x="557" y="113"/>
                      </a:lnTo>
                      <a:lnTo>
                        <a:pt x="552" y="117"/>
                      </a:lnTo>
                      <a:lnTo>
                        <a:pt x="546" y="121"/>
                      </a:lnTo>
                      <a:lnTo>
                        <a:pt x="539" y="123"/>
                      </a:lnTo>
                      <a:lnTo>
                        <a:pt x="533" y="124"/>
                      </a:lnTo>
                      <a:lnTo>
                        <a:pt x="34" y="124"/>
                      </a:lnTo>
                      <a:close/>
                    </a:path>
                  </a:pathLst>
                </a:custGeom>
                <a:solidFill>
                  <a:srgbClr val="0A4068"/>
                </a:solidFill>
                <a:ln w="9525">
                  <a:noFill/>
                  <a:round/>
                  <a:headEnd/>
                  <a:tailEnd/>
                </a:ln>
              </p:spPr>
              <p:txBody>
                <a:bodyPr/>
                <a:lstStyle/>
                <a:p>
                  <a:endParaRPr lang="en-US" dirty="0"/>
                </a:p>
              </p:txBody>
            </p:sp>
            <p:sp>
              <p:nvSpPr>
                <p:cNvPr id="136" name="Freeform 172"/>
                <p:cNvSpPr>
                  <a:spLocks/>
                </p:cNvSpPr>
                <p:nvPr/>
              </p:nvSpPr>
              <p:spPr bwMode="auto">
                <a:xfrm>
                  <a:off x="558" y="2565"/>
                  <a:ext cx="117" cy="17"/>
                </a:xfrm>
                <a:custGeom>
                  <a:avLst/>
                  <a:gdLst>
                    <a:gd name="T0" fmla="*/ 113 w 117"/>
                    <a:gd name="T1" fmla="*/ 17 h 17"/>
                    <a:gd name="T2" fmla="*/ 4 w 117"/>
                    <a:gd name="T3" fmla="*/ 17 h 17"/>
                    <a:gd name="T4" fmla="*/ 4 w 117"/>
                    <a:gd name="T5" fmla="*/ 17 h 17"/>
                    <a:gd name="T6" fmla="*/ 3 w 117"/>
                    <a:gd name="T7" fmla="*/ 17 h 17"/>
                    <a:gd name="T8" fmla="*/ 1 w 117"/>
                    <a:gd name="T9" fmla="*/ 16 h 17"/>
                    <a:gd name="T10" fmla="*/ 1 w 117"/>
                    <a:gd name="T11" fmla="*/ 15 h 17"/>
                    <a:gd name="T12" fmla="*/ 0 w 117"/>
                    <a:gd name="T13" fmla="*/ 13 h 17"/>
                    <a:gd name="T14" fmla="*/ 0 w 117"/>
                    <a:gd name="T15" fmla="*/ 13 h 17"/>
                    <a:gd name="T16" fmla="*/ 0 w 117"/>
                    <a:gd name="T17" fmla="*/ 4 h 17"/>
                    <a:gd name="T18" fmla="*/ 0 w 117"/>
                    <a:gd name="T19" fmla="*/ 4 h 17"/>
                    <a:gd name="T20" fmla="*/ 1 w 117"/>
                    <a:gd name="T21" fmla="*/ 3 h 17"/>
                    <a:gd name="T22" fmla="*/ 1 w 117"/>
                    <a:gd name="T23" fmla="*/ 2 h 17"/>
                    <a:gd name="T24" fmla="*/ 3 w 117"/>
                    <a:gd name="T25" fmla="*/ 1 h 17"/>
                    <a:gd name="T26" fmla="*/ 4 w 117"/>
                    <a:gd name="T27" fmla="*/ 0 h 17"/>
                    <a:gd name="T28" fmla="*/ 113 w 117"/>
                    <a:gd name="T29" fmla="*/ 0 h 17"/>
                    <a:gd name="T30" fmla="*/ 113 w 117"/>
                    <a:gd name="T31" fmla="*/ 0 h 17"/>
                    <a:gd name="T32" fmla="*/ 114 w 117"/>
                    <a:gd name="T33" fmla="*/ 1 h 17"/>
                    <a:gd name="T34" fmla="*/ 116 w 117"/>
                    <a:gd name="T35" fmla="*/ 2 h 17"/>
                    <a:gd name="T36" fmla="*/ 116 w 117"/>
                    <a:gd name="T37" fmla="*/ 3 h 17"/>
                    <a:gd name="T38" fmla="*/ 117 w 117"/>
                    <a:gd name="T39" fmla="*/ 4 h 17"/>
                    <a:gd name="T40" fmla="*/ 117 w 117"/>
                    <a:gd name="T41" fmla="*/ 4 h 17"/>
                    <a:gd name="T42" fmla="*/ 117 w 117"/>
                    <a:gd name="T43" fmla="*/ 13 h 17"/>
                    <a:gd name="T44" fmla="*/ 117 w 117"/>
                    <a:gd name="T45" fmla="*/ 13 h 17"/>
                    <a:gd name="T46" fmla="*/ 116 w 117"/>
                    <a:gd name="T47" fmla="*/ 15 h 17"/>
                    <a:gd name="T48" fmla="*/ 116 w 117"/>
                    <a:gd name="T49" fmla="*/ 16 h 17"/>
                    <a:gd name="T50" fmla="*/ 114 w 117"/>
                    <a:gd name="T51" fmla="*/ 17 h 17"/>
                    <a:gd name="T52" fmla="*/ 113 w 117"/>
                    <a:gd name="T53" fmla="*/ 17 h 17"/>
                    <a:gd name="T54" fmla="*/ 113 w 117"/>
                    <a:gd name="T55" fmla="*/ 17 h 1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7"/>
                    <a:gd name="T85" fmla="*/ 0 h 17"/>
                    <a:gd name="T86" fmla="*/ 117 w 117"/>
                    <a:gd name="T87" fmla="*/ 17 h 1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7" h="17">
                      <a:moveTo>
                        <a:pt x="113" y="17"/>
                      </a:moveTo>
                      <a:lnTo>
                        <a:pt x="4" y="17"/>
                      </a:lnTo>
                      <a:lnTo>
                        <a:pt x="3" y="17"/>
                      </a:lnTo>
                      <a:lnTo>
                        <a:pt x="1" y="16"/>
                      </a:lnTo>
                      <a:lnTo>
                        <a:pt x="1" y="15"/>
                      </a:lnTo>
                      <a:lnTo>
                        <a:pt x="0" y="13"/>
                      </a:lnTo>
                      <a:lnTo>
                        <a:pt x="0" y="4"/>
                      </a:lnTo>
                      <a:lnTo>
                        <a:pt x="1" y="3"/>
                      </a:lnTo>
                      <a:lnTo>
                        <a:pt x="1" y="2"/>
                      </a:lnTo>
                      <a:lnTo>
                        <a:pt x="3" y="1"/>
                      </a:lnTo>
                      <a:lnTo>
                        <a:pt x="4" y="0"/>
                      </a:lnTo>
                      <a:lnTo>
                        <a:pt x="113" y="0"/>
                      </a:lnTo>
                      <a:lnTo>
                        <a:pt x="114" y="1"/>
                      </a:lnTo>
                      <a:lnTo>
                        <a:pt x="116" y="2"/>
                      </a:lnTo>
                      <a:lnTo>
                        <a:pt x="116" y="3"/>
                      </a:lnTo>
                      <a:lnTo>
                        <a:pt x="117" y="4"/>
                      </a:lnTo>
                      <a:lnTo>
                        <a:pt x="117" y="13"/>
                      </a:lnTo>
                      <a:lnTo>
                        <a:pt x="116" y="15"/>
                      </a:lnTo>
                      <a:lnTo>
                        <a:pt x="116" y="16"/>
                      </a:lnTo>
                      <a:lnTo>
                        <a:pt x="114" y="17"/>
                      </a:lnTo>
                      <a:lnTo>
                        <a:pt x="113" y="17"/>
                      </a:lnTo>
                      <a:close/>
                    </a:path>
                  </a:pathLst>
                </a:custGeom>
                <a:solidFill>
                  <a:srgbClr val="FFFFFF"/>
                </a:solidFill>
                <a:ln w="9525">
                  <a:noFill/>
                  <a:round/>
                  <a:headEnd/>
                  <a:tailEnd/>
                </a:ln>
              </p:spPr>
              <p:txBody>
                <a:bodyPr/>
                <a:lstStyle/>
                <a:p>
                  <a:endParaRPr lang="en-US" dirty="0"/>
                </a:p>
              </p:txBody>
            </p:sp>
            <p:sp>
              <p:nvSpPr>
                <p:cNvPr id="137" name="Freeform 173"/>
                <p:cNvSpPr>
                  <a:spLocks/>
                </p:cNvSpPr>
                <p:nvPr/>
              </p:nvSpPr>
              <p:spPr bwMode="auto">
                <a:xfrm>
                  <a:off x="558" y="2509"/>
                  <a:ext cx="117" cy="16"/>
                </a:xfrm>
                <a:custGeom>
                  <a:avLst/>
                  <a:gdLst>
                    <a:gd name="T0" fmla="*/ 113 w 117"/>
                    <a:gd name="T1" fmla="*/ 16 h 16"/>
                    <a:gd name="T2" fmla="*/ 4 w 117"/>
                    <a:gd name="T3" fmla="*/ 16 h 16"/>
                    <a:gd name="T4" fmla="*/ 4 w 117"/>
                    <a:gd name="T5" fmla="*/ 16 h 16"/>
                    <a:gd name="T6" fmla="*/ 3 w 117"/>
                    <a:gd name="T7" fmla="*/ 16 h 16"/>
                    <a:gd name="T8" fmla="*/ 1 w 117"/>
                    <a:gd name="T9" fmla="*/ 15 h 16"/>
                    <a:gd name="T10" fmla="*/ 1 w 117"/>
                    <a:gd name="T11" fmla="*/ 14 h 16"/>
                    <a:gd name="T12" fmla="*/ 0 w 117"/>
                    <a:gd name="T13" fmla="*/ 12 h 16"/>
                    <a:gd name="T14" fmla="*/ 0 w 117"/>
                    <a:gd name="T15" fmla="*/ 12 h 16"/>
                    <a:gd name="T16" fmla="*/ 0 w 117"/>
                    <a:gd name="T17" fmla="*/ 4 h 16"/>
                    <a:gd name="T18" fmla="*/ 0 w 117"/>
                    <a:gd name="T19" fmla="*/ 4 h 16"/>
                    <a:gd name="T20" fmla="*/ 1 w 117"/>
                    <a:gd name="T21" fmla="*/ 3 h 16"/>
                    <a:gd name="T22" fmla="*/ 1 w 117"/>
                    <a:gd name="T23" fmla="*/ 1 h 16"/>
                    <a:gd name="T24" fmla="*/ 3 w 117"/>
                    <a:gd name="T25" fmla="*/ 1 h 16"/>
                    <a:gd name="T26" fmla="*/ 4 w 117"/>
                    <a:gd name="T27" fmla="*/ 0 h 16"/>
                    <a:gd name="T28" fmla="*/ 113 w 117"/>
                    <a:gd name="T29" fmla="*/ 0 h 16"/>
                    <a:gd name="T30" fmla="*/ 113 w 117"/>
                    <a:gd name="T31" fmla="*/ 0 h 16"/>
                    <a:gd name="T32" fmla="*/ 114 w 117"/>
                    <a:gd name="T33" fmla="*/ 1 h 16"/>
                    <a:gd name="T34" fmla="*/ 116 w 117"/>
                    <a:gd name="T35" fmla="*/ 1 h 16"/>
                    <a:gd name="T36" fmla="*/ 116 w 117"/>
                    <a:gd name="T37" fmla="*/ 3 h 16"/>
                    <a:gd name="T38" fmla="*/ 117 w 117"/>
                    <a:gd name="T39" fmla="*/ 4 h 16"/>
                    <a:gd name="T40" fmla="*/ 117 w 117"/>
                    <a:gd name="T41" fmla="*/ 4 h 16"/>
                    <a:gd name="T42" fmla="*/ 117 w 117"/>
                    <a:gd name="T43" fmla="*/ 12 h 16"/>
                    <a:gd name="T44" fmla="*/ 117 w 117"/>
                    <a:gd name="T45" fmla="*/ 12 h 16"/>
                    <a:gd name="T46" fmla="*/ 116 w 117"/>
                    <a:gd name="T47" fmla="*/ 14 h 16"/>
                    <a:gd name="T48" fmla="*/ 116 w 117"/>
                    <a:gd name="T49" fmla="*/ 15 h 16"/>
                    <a:gd name="T50" fmla="*/ 114 w 117"/>
                    <a:gd name="T51" fmla="*/ 16 h 16"/>
                    <a:gd name="T52" fmla="*/ 113 w 117"/>
                    <a:gd name="T53" fmla="*/ 16 h 16"/>
                    <a:gd name="T54" fmla="*/ 113 w 117"/>
                    <a:gd name="T55" fmla="*/ 16 h 1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7"/>
                    <a:gd name="T85" fmla="*/ 0 h 16"/>
                    <a:gd name="T86" fmla="*/ 117 w 117"/>
                    <a:gd name="T87" fmla="*/ 16 h 1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7" h="16">
                      <a:moveTo>
                        <a:pt x="113" y="16"/>
                      </a:moveTo>
                      <a:lnTo>
                        <a:pt x="4" y="16"/>
                      </a:lnTo>
                      <a:lnTo>
                        <a:pt x="3" y="16"/>
                      </a:lnTo>
                      <a:lnTo>
                        <a:pt x="1" y="15"/>
                      </a:lnTo>
                      <a:lnTo>
                        <a:pt x="1" y="14"/>
                      </a:lnTo>
                      <a:lnTo>
                        <a:pt x="0" y="12"/>
                      </a:lnTo>
                      <a:lnTo>
                        <a:pt x="0" y="4"/>
                      </a:lnTo>
                      <a:lnTo>
                        <a:pt x="1" y="3"/>
                      </a:lnTo>
                      <a:lnTo>
                        <a:pt x="1" y="1"/>
                      </a:lnTo>
                      <a:lnTo>
                        <a:pt x="3" y="1"/>
                      </a:lnTo>
                      <a:lnTo>
                        <a:pt x="4" y="0"/>
                      </a:lnTo>
                      <a:lnTo>
                        <a:pt x="113" y="0"/>
                      </a:lnTo>
                      <a:lnTo>
                        <a:pt x="114" y="1"/>
                      </a:lnTo>
                      <a:lnTo>
                        <a:pt x="116" y="1"/>
                      </a:lnTo>
                      <a:lnTo>
                        <a:pt x="116" y="3"/>
                      </a:lnTo>
                      <a:lnTo>
                        <a:pt x="117" y="4"/>
                      </a:lnTo>
                      <a:lnTo>
                        <a:pt x="117" y="12"/>
                      </a:lnTo>
                      <a:lnTo>
                        <a:pt x="116" y="14"/>
                      </a:lnTo>
                      <a:lnTo>
                        <a:pt x="116" y="15"/>
                      </a:lnTo>
                      <a:lnTo>
                        <a:pt x="114" y="16"/>
                      </a:lnTo>
                      <a:lnTo>
                        <a:pt x="113" y="16"/>
                      </a:lnTo>
                      <a:close/>
                    </a:path>
                  </a:pathLst>
                </a:custGeom>
                <a:solidFill>
                  <a:srgbClr val="FFFFFF"/>
                </a:solidFill>
                <a:ln w="9525">
                  <a:noFill/>
                  <a:round/>
                  <a:headEnd/>
                  <a:tailEnd/>
                </a:ln>
              </p:spPr>
              <p:txBody>
                <a:bodyPr/>
                <a:lstStyle/>
                <a:p>
                  <a:endParaRPr lang="en-US" dirty="0"/>
                </a:p>
              </p:txBody>
            </p:sp>
            <p:sp>
              <p:nvSpPr>
                <p:cNvPr id="138" name="Freeform 174"/>
                <p:cNvSpPr>
                  <a:spLocks/>
                </p:cNvSpPr>
                <p:nvPr/>
              </p:nvSpPr>
              <p:spPr bwMode="auto">
                <a:xfrm>
                  <a:off x="558" y="2539"/>
                  <a:ext cx="117" cy="17"/>
                </a:xfrm>
                <a:custGeom>
                  <a:avLst/>
                  <a:gdLst>
                    <a:gd name="T0" fmla="*/ 113 w 117"/>
                    <a:gd name="T1" fmla="*/ 17 h 17"/>
                    <a:gd name="T2" fmla="*/ 4 w 117"/>
                    <a:gd name="T3" fmla="*/ 17 h 17"/>
                    <a:gd name="T4" fmla="*/ 4 w 117"/>
                    <a:gd name="T5" fmla="*/ 17 h 17"/>
                    <a:gd name="T6" fmla="*/ 3 w 117"/>
                    <a:gd name="T7" fmla="*/ 17 h 17"/>
                    <a:gd name="T8" fmla="*/ 1 w 117"/>
                    <a:gd name="T9" fmla="*/ 16 h 17"/>
                    <a:gd name="T10" fmla="*/ 1 w 117"/>
                    <a:gd name="T11" fmla="*/ 15 h 17"/>
                    <a:gd name="T12" fmla="*/ 0 w 117"/>
                    <a:gd name="T13" fmla="*/ 13 h 17"/>
                    <a:gd name="T14" fmla="*/ 0 w 117"/>
                    <a:gd name="T15" fmla="*/ 13 h 17"/>
                    <a:gd name="T16" fmla="*/ 0 w 117"/>
                    <a:gd name="T17" fmla="*/ 4 h 17"/>
                    <a:gd name="T18" fmla="*/ 0 w 117"/>
                    <a:gd name="T19" fmla="*/ 4 h 17"/>
                    <a:gd name="T20" fmla="*/ 1 w 117"/>
                    <a:gd name="T21" fmla="*/ 3 h 17"/>
                    <a:gd name="T22" fmla="*/ 1 w 117"/>
                    <a:gd name="T23" fmla="*/ 2 h 17"/>
                    <a:gd name="T24" fmla="*/ 3 w 117"/>
                    <a:gd name="T25" fmla="*/ 1 h 17"/>
                    <a:gd name="T26" fmla="*/ 4 w 117"/>
                    <a:gd name="T27" fmla="*/ 0 h 17"/>
                    <a:gd name="T28" fmla="*/ 113 w 117"/>
                    <a:gd name="T29" fmla="*/ 0 h 17"/>
                    <a:gd name="T30" fmla="*/ 113 w 117"/>
                    <a:gd name="T31" fmla="*/ 0 h 17"/>
                    <a:gd name="T32" fmla="*/ 114 w 117"/>
                    <a:gd name="T33" fmla="*/ 1 h 17"/>
                    <a:gd name="T34" fmla="*/ 116 w 117"/>
                    <a:gd name="T35" fmla="*/ 2 h 17"/>
                    <a:gd name="T36" fmla="*/ 116 w 117"/>
                    <a:gd name="T37" fmla="*/ 3 h 17"/>
                    <a:gd name="T38" fmla="*/ 117 w 117"/>
                    <a:gd name="T39" fmla="*/ 4 h 17"/>
                    <a:gd name="T40" fmla="*/ 117 w 117"/>
                    <a:gd name="T41" fmla="*/ 4 h 17"/>
                    <a:gd name="T42" fmla="*/ 117 w 117"/>
                    <a:gd name="T43" fmla="*/ 13 h 17"/>
                    <a:gd name="T44" fmla="*/ 117 w 117"/>
                    <a:gd name="T45" fmla="*/ 13 h 17"/>
                    <a:gd name="T46" fmla="*/ 116 w 117"/>
                    <a:gd name="T47" fmla="*/ 15 h 17"/>
                    <a:gd name="T48" fmla="*/ 116 w 117"/>
                    <a:gd name="T49" fmla="*/ 16 h 17"/>
                    <a:gd name="T50" fmla="*/ 114 w 117"/>
                    <a:gd name="T51" fmla="*/ 17 h 17"/>
                    <a:gd name="T52" fmla="*/ 113 w 117"/>
                    <a:gd name="T53" fmla="*/ 17 h 17"/>
                    <a:gd name="T54" fmla="*/ 113 w 117"/>
                    <a:gd name="T55" fmla="*/ 17 h 1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7"/>
                    <a:gd name="T85" fmla="*/ 0 h 17"/>
                    <a:gd name="T86" fmla="*/ 117 w 117"/>
                    <a:gd name="T87" fmla="*/ 17 h 1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7" h="17">
                      <a:moveTo>
                        <a:pt x="113" y="17"/>
                      </a:moveTo>
                      <a:lnTo>
                        <a:pt x="4" y="17"/>
                      </a:lnTo>
                      <a:lnTo>
                        <a:pt x="3" y="17"/>
                      </a:lnTo>
                      <a:lnTo>
                        <a:pt x="1" y="16"/>
                      </a:lnTo>
                      <a:lnTo>
                        <a:pt x="1" y="15"/>
                      </a:lnTo>
                      <a:lnTo>
                        <a:pt x="0" y="13"/>
                      </a:lnTo>
                      <a:lnTo>
                        <a:pt x="0" y="4"/>
                      </a:lnTo>
                      <a:lnTo>
                        <a:pt x="1" y="3"/>
                      </a:lnTo>
                      <a:lnTo>
                        <a:pt x="1" y="2"/>
                      </a:lnTo>
                      <a:lnTo>
                        <a:pt x="3" y="1"/>
                      </a:lnTo>
                      <a:lnTo>
                        <a:pt x="4" y="0"/>
                      </a:lnTo>
                      <a:lnTo>
                        <a:pt x="113" y="0"/>
                      </a:lnTo>
                      <a:lnTo>
                        <a:pt x="114" y="1"/>
                      </a:lnTo>
                      <a:lnTo>
                        <a:pt x="116" y="2"/>
                      </a:lnTo>
                      <a:lnTo>
                        <a:pt x="116" y="3"/>
                      </a:lnTo>
                      <a:lnTo>
                        <a:pt x="117" y="4"/>
                      </a:lnTo>
                      <a:lnTo>
                        <a:pt x="117" y="13"/>
                      </a:lnTo>
                      <a:lnTo>
                        <a:pt x="116" y="15"/>
                      </a:lnTo>
                      <a:lnTo>
                        <a:pt x="116" y="16"/>
                      </a:lnTo>
                      <a:lnTo>
                        <a:pt x="114" y="17"/>
                      </a:lnTo>
                      <a:lnTo>
                        <a:pt x="113" y="17"/>
                      </a:lnTo>
                      <a:close/>
                    </a:path>
                  </a:pathLst>
                </a:custGeom>
                <a:solidFill>
                  <a:srgbClr val="FFFFFF"/>
                </a:solidFill>
                <a:ln w="9525">
                  <a:noFill/>
                  <a:round/>
                  <a:headEnd/>
                  <a:tailEnd/>
                </a:ln>
              </p:spPr>
              <p:txBody>
                <a:bodyPr/>
                <a:lstStyle/>
                <a:p>
                  <a:endParaRPr lang="en-US" dirty="0"/>
                </a:p>
              </p:txBody>
            </p:sp>
          </p:grpSp>
        </p:grpSp>
      </p:grpSp>
      <p:sp>
        <p:nvSpPr>
          <p:cNvPr id="179" name="Round Diagonal Corner Rectangle 7"/>
          <p:cNvSpPr>
            <a:spLocks noChangeArrowheads="1"/>
          </p:cNvSpPr>
          <p:nvPr/>
        </p:nvSpPr>
        <p:spPr bwMode="auto">
          <a:xfrm>
            <a:off x="2709200" y="2754383"/>
            <a:ext cx="2530475" cy="707886"/>
          </a:xfrm>
          <a:prstGeom prst="rect">
            <a:avLst/>
          </a:prstGeom>
          <a:noFill/>
          <a:ln w="9525" algn="ctr">
            <a:noFill/>
            <a:miter lim="800000"/>
            <a:headEnd/>
            <a:tailEnd/>
          </a:ln>
        </p:spPr>
        <p:txBody>
          <a:bodyPr anchor="ctr">
            <a:spAutoFit/>
          </a:bodyPr>
          <a:lstStyle/>
          <a:p>
            <a:pPr algn="ctr" eaLnBrk="0" hangingPunct="0">
              <a:spcBef>
                <a:spcPct val="20000"/>
              </a:spcBef>
              <a:buClr>
                <a:schemeClr val="tx1"/>
              </a:buClr>
              <a:buFont typeface="Wingdings" pitchFamily="2" charset="2"/>
              <a:buNone/>
            </a:pPr>
            <a:r>
              <a:rPr lang="en-US" sz="1600" b="1" dirty="0">
                <a:solidFill>
                  <a:schemeClr val="bg1"/>
                </a:solidFill>
                <a:ea typeface="MS PGothic" pitchFamily="34" charset="-128"/>
              </a:rPr>
              <a:t>Bare Metal Servers</a:t>
            </a:r>
            <a:br>
              <a:rPr lang="en-US" sz="1600" b="1" dirty="0">
                <a:solidFill>
                  <a:schemeClr val="bg1"/>
                </a:solidFill>
                <a:ea typeface="MS PGothic" pitchFamily="34" charset="-128"/>
              </a:rPr>
            </a:br>
            <a:r>
              <a:rPr lang="en-US" sz="1200" b="1" dirty="0">
                <a:solidFill>
                  <a:schemeClr val="bg1"/>
                </a:solidFill>
                <a:ea typeface="MS PGothic" pitchFamily="34" charset="-128"/>
              </a:rPr>
              <a:t>BYO Stack</a:t>
            </a:r>
            <a:br>
              <a:rPr lang="en-US" sz="1200" b="1" dirty="0">
                <a:solidFill>
                  <a:schemeClr val="bg1"/>
                </a:solidFill>
                <a:ea typeface="MS PGothic" pitchFamily="34" charset="-128"/>
              </a:rPr>
            </a:br>
            <a:r>
              <a:rPr lang="en-US" sz="1200" b="1" dirty="0">
                <a:solidFill>
                  <a:schemeClr val="bg1"/>
                </a:solidFill>
                <a:ea typeface="MS PGothic" pitchFamily="34" charset="-128"/>
              </a:rPr>
              <a:t>Software Appliances</a:t>
            </a:r>
          </a:p>
        </p:txBody>
      </p:sp>
      <p:sp>
        <p:nvSpPr>
          <p:cNvPr id="180" name="Round Diagonal Corner Rectangle 7"/>
          <p:cNvSpPr>
            <a:spLocks noChangeArrowheads="1"/>
          </p:cNvSpPr>
          <p:nvPr/>
        </p:nvSpPr>
        <p:spPr bwMode="auto">
          <a:xfrm>
            <a:off x="5928650" y="2698400"/>
            <a:ext cx="1924050" cy="781752"/>
          </a:xfrm>
          <a:prstGeom prst="rect">
            <a:avLst/>
          </a:prstGeom>
          <a:noFill/>
          <a:ln w="9525" algn="ctr">
            <a:noFill/>
            <a:miter lim="800000"/>
            <a:headEnd/>
            <a:tailEnd/>
          </a:ln>
        </p:spPr>
        <p:txBody>
          <a:bodyPr anchor="ctr">
            <a:spAutoFit/>
          </a:bodyPr>
          <a:lstStyle/>
          <a:p>
            <a:pPr algn="ctr" eaLnBrk="0" hangingPunct="0">
              <a:spcBef>
                <a:spcPct val="20000"/>
              </a:spcBef>
              <a:buClr>
                <a:schemeClr val="tx1"/>
              </a:buClr>
              <a:buFont typeface="Wingdings" pitchFamily="2" charset="2"/>
              <a:buNone/>
            </a:pPr>
            <a:r>
              <a:rPr lang="en-US" sz="1600" b="1" dirty="0">
                <a:solidFill>
                  <a:schemeClr val="bg1"/>
                </a:solidFill>
                <a:ea typeface="MS PGothic" pitchFamily="34" charset="-128"/>
              </a:rPr>
              <a:t>Virtual Servers</a:t>
            </a:r>
          </a:p>
          <a:p>
            <a:pPr algn="ctr" eaLnBrk="0" hangingPunct="0">
              <a:spcBef>
                <a:spcPct val="20000"/>
              </a:spcBef>
              <a:buClr>
                <a:schemeClr val="tx1"/>
              </a:buClr>
              <a:buFont typeface="Wingdings" pitchFamily="2" charset="2"/>
              <a:buNone/>
            </a:pPr>
            <a:r>
              <a:rPr lang="en-US" sz="1200" b="1" dirty="0">
                <a:solidFill>
                  <a:schemeClr val="bg1"/>
                </a:solidFill>
                <a:ea typeface="MS PGothic" pitchFamily="34" charset="-128"/>
              </a:rPr>
              <a:t>Shared Hardware</a:t>
            </a:r>
          </a:p>
          <a:p>
            <a:pPr algn="ctr" eaLnBrk="0" hangingPunct="0">
              <a:spcBef>
                <a:spcPct val="20000"/>
              </a:spcBef>
              <a:buClr>
                <a:schemeClr val="tx1"/>
              </a:buClr>
              <a:buFont typeface="Wingdings" pitchFamily="2" charset="2"/>
              <a:buNone/>
            </a:pPr>
            <a:r>
              <a:rPr lang="en-US" sz="1200" b="1" dirty="0">
                <a:solidFill>
                  <a:schemeClr val="bg1"/>
                </a:solidFill>
                <a:ea typeface="MS PGothic" pitchFamily="34" charset="-128"/>
              </a:rPr>
              <a:t>Dedicated Hardware</a:t>
            </a:r>
          </a:p>
        </p:txBody>
      </p:sp>
      <p:sp>
        <p:nvSpPr>
          <p:cNvPr id="181" name="Round Diagonal Corner Rectangle 7"/>
          <p:cNvSpPr>
            <a:spLocks noChangeArrowheads="1"/>
          </p:cNvSpPr>
          <p:nvPr/>
        </p:nvSpPr>
        <p:spPr bwMode="auto">
          <a:xfrm>
            <a:off x="3886204" y="4110624"/>
            <a:ext cx="2837118" cy="338554"/>
          </a:xfrm>
          <a:prstGeom prst="rect">
            <a:avLst/>
          </a:prstGeom>
          <a:noFill/>
          <a:ln w="9525" algn="ctr">
            <a:noFill/>
            <a:miter lim="800000"/>
            <a:headEnd/>
            <a:tailEnd/>
          </a:ln>
        </p:spPr>
        <p:txBody>
          <a:bodyPr wrap="square" anchor="ctr">
            <a:spAutoFit/>
          </a:bodyPr>
          <a:lstStyle/>
          <a:p>
            <a:pPr algn="ctr" eaLnBrk="0" hangingPunct="0">
              <a:spcBef>
                <a:spcPct val="20000"/>
              </a:spcBef>
              <a:buClr>
                <a:schemeClr val="tx1"/>
              </a:buClr>
              <a:buFont typeface="Wingdings" pitchFamily="2" charset="2"/>
              <a:buNone/>
            </a:pPr>
            <a:r>
              <a:rPr lang="en-US" sz="1600" dirty="0">
                <a:solidFill>
                  <a:schemeClr val="bg1"/>
                </a:solidFill>
                <a:ea typeface="MS PGothic" pitchFamily="34" charset="-128"/>
              </a:rPr>
              <a:t>Triple Network Architecture</a:t>
            </a:r>
          </a:p>
        </p:txBody>
      </p:sp>
      <p:sp>
        <p:nvSpPr>
          <p:cNvPr id="182" name="Round Diagonal Corner Rectangle 7"/>
          <p:cNvSpPr>
            <a:spLocks noChangeArrowheads="1"/>
          </p:cNvSpPr>
          <p:nvPr/>
        </p:nvSpPr>
        <p:spPr bwMode="auto">
          <a:xfrm>
            <a:off x="1710246" y="1684338"/>
            <a:ext cx="677108" cy="2781300"/>
          </a:xfrm>
          <a:prstGeom prst="rect">
            <a:avLst/>
          </a:prstGeom>
          <a:noFill/>
          <a:ln w="9525" algn="ctr">
            <a:noFill/>
            <a:miter lim="800000"/>
            <a:headEnd/>
            <a:tailEnd/>
          </a:ln>
        </p:spPr>
        <p:txBody>
          <a:bodyPr vert="eaVert" anchor="ctr">
            <a:spAutoFit/>
          </a:bodyPr>
          <a:lstStyle/>
          <a:p>
            <a:pPr algn="ctr" eaLnBrk="0" hangingPunct="0">
              <a:spcBef>
                <a:spcPct val="20000"/>
              </a:spcBef>
              <a:buClr>
                <a:schemeClr val="tx1"/>
              </a:buClr>
              <a:buFont typeface="Wingdings" pitchFamily="2" charset="2"/>
              <a:buNone/>
            </a:pPr>
            <a:r>
              <a:rPr lang="en-US" sz="1600" dirty="0">
                <a:solidFill>
                  <a:schemeClr val="bg1"/>
                </a:solidFill>
                <a:ea typeface="MS PGothic" pitchFamily="34" charset="-128"/>
              </a:rPr>
              <a:t>Infrastructure Management System (IMS)</a:t>
            </a:r>
          </a:p>
        </p:txBody>
      </p:sp>
      <p:sp>
        <p:nvSpPr>
          <p:cNvPr id="183" name="Round Diagonal Corner Rectangle 7"/>
          <p:cNvSpPr>
            <a:spLocks noChangeArrowheads="1"/>
          </p:cNvSpPr>
          <p:nvPr/>
        </p:nvSpPr>
        <p:spPr bwMode="auto">
          <a:xfrm>
            <a:off x="3716598" y="3666124"/>
            <a:ext cx="3303330" cy="338554"/>
          </a:xfrm>
          <a:prstGeom prst="rect">
            <a:avLst/>
          </a:prstGeom>
          <a:noFill/>
          <a:ln w="9525" algn="ctr">
            <a:noFill/>
            <a:miter lim="800000"/>
            <a:headEnd/>
            <a:tailEnd/>
          </a:ln>
        </p:spPr>
        <p:txBody>
          <a:bodyPr wrap="square" anchor="ctr">
            <a:spAutoFit/>
          </a:bodyPr>
          <a:lstStyle/>
          <a:p>
            <a:pPr algn="ctr" eaLnBrk="0" hangingPunct="0">
              <a:spcBef>
                <a:spcPct val="20000"/>
              </a:spcBef>
              <a:buClr>
                <a:schemeClr val="tx1"/>
              </a:buClr>
              <a:buFont typeface="Wingdings" pitchFamily="2" charset="2"/>
              <a:buNone/>
            </a:pPr>
            <a:r>
              <a:rPr lang="en-US" sz="1600" dirty="0">
                <a:solidFill>
                  <a:schemeClr val="bg1"/>
                </a:solidFill>
                <a:ea typeface="MS PGothic" pitchFamily="34" charset="-128"/>
              </a:rPr>
              <a:t>Block, File, Object Storage</a:t>
            </a:r>
          </a:p>
        </p:txBody>
      </p:sp>
      <p:sp>
        <p:nvSpPr>
          <p:cNvPr id="184" name="Round Diagonal Corner Rectangle 7"/>
          <p:cNvSpPr>
            <a:spLocks noChangeArrowheads="1"/>
          </p:cNvSpPr>
          <p:nvPr/>
        </p:nvSpPr>
        <p:spPr bwMode="auto">
          <a:xfrm>
            <a:off x="1077706" y="1704975"/>
            <a:ext cx="430887" cy="2727325"/>
          </a:xfrm>
          <a:prstGeom prst="rect">
            <a:avLst/>
          </a:prstGeom>
          <a:noFill/>
          <a:ln w="9525" algn="ctr">
            <a:noFill/>
            <a:miter lim="800000"/>
            <a:headEnd/>
            <a:tailEnd/>
          </a:ln>
        </p:spPr>
        <p:txBody>
          <a:bodyPr vert="eaVert" anchor="ctr">
            <a:spAutoFit/>
          </a:bodyPr>
          <a:lstStyle/>
          <a:p>
            <a:pPr algn="ctr" eaLnBrk="0" hangingPunct="0">
              <a:spcBef>
                <a:spcPct val="20000"/>
              </a:spcBef>
              <a:buClr>
                <a:schemeClr val="tx1"/>
              </a:buClr>
              <a:buFont typeface="Wingdings" pitchFamily="2" charset="2"/>
              <a:buNone/>
            </a:pPr>
            <a:r>
              <a:rPr lang="en-US" sz="1600" dirty="0">
                <a:solidFill>
                  <a:schemeClr val="bg1"/>
                </a:solidFill>
                <a:ea typeface="MS PGothic" pitchFamily="34" charset="-128"/>
              </a:rPr>
              <a:t>API</a:t>
            </a:r>
          </a:p>
        </p:txBody>
      </p:sp>
    </p:spTree>
    <p:extLst>
      <p:ext uri="{BB962C8B-B14F-4D97-AF65-F5344CB8AC3E}">
        <p14:creationId xmlns:p14="http://schemas.microsoft.com/office/powerpoint/2010/main" val="396227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Map.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463" y="-3175"/>
            <a:ext cx="9144000" cy="6861175"/>
          </a:xfrm>
          <a:prstGeom prst="rect">
            <a:avLst/>
          </a:prstGeom>
          <a:noFill/>
          <a:ln w="12700">
            <a:solidFill>
              <a:srgbClr val="3E6986"/>
            </a:solidFill>
            <a:miter lim="800000"/>
            <a:headEnd/>
            <a:tailEnd/>
          </a:ln>
          <a:extLst>
            <a:ext uri="{909E8E84-426E-40dd-AFC4-6F175D3DCCD1}">
              <a14:hiddenFill xmlns:a14="http://schemas.microsoft.com/office/drawing/2010/main" xmlns="">
                <a:solidFill>
                  <a:srgbClr val="FFFFFF"/>
                </a:solidFill>
              </a14:hiddenFill>
            </a:ext>
          </a:extLst>
        </p:spPr>
      </p:pic>
      <p:sp>
        <p:nvSpPr>
          <p:cNvPr id="6" name="Title 5"/>
          <p:cNvSpPr>
            <a:spLocks noGrp="1"/>
          </p:cNvSpPr>
          <p:nvPr>
            <p:ph type="title"/>
          </p:nvPr>
        </p:nvSpPr>
        <p:spPr/>
        <p:txBody>
          <a:bodyPr/>
          <a:lstStyle/>
          <a:p>
            <a:r>
              <a:rPr lang="en-US" dirty="0" smtClean="0"/>
              <a:t>…SoftLayer’s Global Reach</a:t>
            </a:r>
            <a:endParaRPr lang="en-US" dirty="0"/>
          </a:p>
        </p:txBody>
      </p:sp>
      <p:sp>
        <p:nvSpPr>
          <p:cNvPr id="5" name="Slide Number Placeholder 4"/>
          <p:cNvSpPr>
            <a:spLocks noGrp="1"/>
          </p:cNvSpPr>
          <p:nvPr>
            <p:ph type="sldNum" sz="quarter" idx="10"/>
          </p:nvPr>
        </p:nvSpPr>
        <p:spPr/>
        <p:txBody>
          <a:bodyPr/>
          <a:lstStyle/>
          <a:p>
            <a:pPr>
              <a:defRPr/>
            </a:pPr>
            <a:fld id="{816F06FC-DA7A-4030-8E66-141AD94BA5D6}" type="slidenum">
              <a:rPr lang="en-US" smtClean="0"/>
              <a:pPr>
                <a:defRPr/>
              </a:pPr>
              <a:t>8</a:t>
            </a:fld>
            <a:endParaRPr lang="en-US"/>
          </a:p>
        </p:txBody>
      </p:sp>
      <p:cxnSp>
        <p:nvCxnSpPr>
          <p:cNvPr id="8" name="Straight Connector 7"/>
          <p:cNvCxnSpPr>
            <a:cxnSpLocks noChangeShapeType="1"/>
            <a:stCxn id="60" idx="2"/>
            <a:endCxn id="59" idx="7"/>
          </p:cNvCxnSpPr>
          <p:nvPr/>
        </p:nvCxnSpPr>
        <p:spPr bwMode="auto">
          <a:xfrm flipH="1">
            <a:off x="5129213" y="3128963"/>
            <a:ext cx="460375" cy="141287"/>
          </a:xfrm>
          <a:prstGeom prst="line">
            <a:avLst/>
          </a:prstGeom>
          <a:noFill/>
          <a:ln w="12700" algn="ctr">
            <a:solidFill>
              <a:srgbClr val="FFEA66"/>
            </a:solidFill>
            <a:round/>
            <a:headEnd/>
            <a:tailEnd/>
          </a:ln>
          <a:extLst>
            <a:ext uri="{909E8E84-426E-40dd-AFC4-6F175D3DCCD1}">
              <a14:hiddenFill xmlns:a14="http://schemas.microsoft.com/office/drawing/2010/main" xmlns="">
                <a:noFill/>
              </a14:hiddenFill>
            </a:ext>
          </a:extLst>
        </p:spPr>
      </p:cxnSp>
      <p:cxnSp>
        <p:nvCxnSpPr>
          <p:cNvPr id="9" name="Straight Connector 8"/>
          <p:cNvCxnSpPr>
            <a:cxnSpLocks noChangeShapeType="1"/>
            <a:stCxn id="63" idx="6"/>
            <a:endCxn id="54" idx="2"/>
          </p:cNvCxnSpPr>
          <p:nvPr/>
        </p:nvCxnSpPr>
        <p:spPr bwMode="auto">
          <a:xfrm flipV="1">
            <a:off x="2052638" y="3324225"/>
            <a:ext cx="2536825" cy="92075"/>
          </a:xfrm>
          <a:prstGeom prst="line">
            <a:avLst/>
          </a:prstGeom>
          <a:noFill/>
          <a:ln w="12700" algn="ctr">
            <a:solidFill>
              <a:srgbClr val="FFEA66"/>
            </a:solidFill>
            <a:round/>
            <a:headEnd/>
            <a:tailEnd/>
          </a:ln>
          <a:extLst>
            <a:ext uri="{909E8E84-426E-40dd-AFC4-6F175D3DCCD1}">
              <a14:hiddenFill xmlns:a14="http://schemas.microsoft.com/office/drawing/2010/main" xmlns="">
                <a:noFill/>
              </a14:hiddenFill>
            </a:ext>
          </a:extLst>
        </p:spPr>
      </p:cxnSp>
      <p:cxnSp>
        <p:nvCxnSpPr>
          <p:cNvPr id="10" name="Straight Connector 9"/>
          <p:cNvCxnSpPr>
            <a:cxnSpLocks noChangeShapeType="1"/>
            <a:stCxn id="55" idx="4"/>
            <a:endCxn id="54" idx="0"/>
          </p:cNvCxnSpPr>
          <p:nvPr/>
        </p:nvCxnSpPr>
        <p:spPr bwMode="auto">
          <a:xfrm>
            <a:off x="4645025" y="3074988"/>
            <a:ext cx="0" cy="195262"/>
          </a:xfrm>
          <a:prstGeom prst="line">
            <a:avLst/>
          </a:prstGeom>
          <a:noFill/>
          <a:ln w="12700" algn="ctr">
            <a:solidFill>
              <a:srgbClr val="FFEA66"/>
            </a:solidFill>
            <a:round/>
            <a:headEnd/>
            <a:tailEnd/>
          </a:ln>
          <a:extLst>
            <a:ext uri="{909E8E84-426E-40dd-AFC4-6F175D3DCCD1}">
              <a14:hiddenFill xmlns:a14="http://schemas.microsoft.com/office/drawing/2010/main" xmlns="">
                <a:noFill/>
              </a14:hiddenFill>
            </a:ext>
          </a:extLst>
        </p:spPr>
      </p:cxnSp>
      <p:cxnSp>
        <p:nvCxnSpPr>
          <p:cNvPr id="11" name="Straight Connector 10"/>
          <p:cNvCxnSpPr>
            <a:cxnSpLocks noChangeShapeType="1"/>
            <a:stCxn id="55" idx="5"/>
            <a:endCxn id="59" idx="1"/>
          </p:cNvCxnSpPr>
          <p:nvPr/>
        </p:nvCxnSpPr>
        <p:spPr bwMode="auto">
          <a:xfrm>
            <a:off x="4683125" y="3059113"/>
            <a:ext cx="369888" cy="211137"/>
          </a:xfrm>
          <a:prstGeom prst="line">
            <a:avLst/>
          </a:prstGeom>
          <a:noFill/>
          <a:ln w="12700" algn="ctr">
            <a:solidFill>
              <a:srgbClr val="FFEA66"/>
            </a:solidFill>
            <a:round/>
            <a:headEnd/>
            <a:tailEnd/>
          </a:ln>
          <a:extLst>
            <a:ext uri="{909E8E84-426E-40dd-AFC4-6F175D3DCCD1}">
              <a14:hiddenFill xmlns:a14="http://schemas.microsoft.com/office/drawing/2010/main" xmlns="">
                <a:noFill/>
              </a14:hiddenFill>
            </a:ext>
          </a:extLst>
        </p:spPr>
      </p:cxnSp>
      <p:cxnSp>
        <p:nvCxnSpPr>
          <p:cNvPr id="12" name="Straight Connector 11"/>
          <p:cNvCxnSpPr>
            <a:cxnSpLocks noChangeShapeType="1"/>
            <a:stCxn id="54" idx="6"/>
            <a:endCxn id="59" idx="2"/>
          </p:cNvCxnSpPr>
          <p:nvPr/>
        </p:nvCxnSpPr>
        <p:spPr bwMode="auto">
          <a:xfrm flipV="1">
            <a:off x="4699000" y="3308350"/>
            <a:ext cx="338138" cy="15875"/>
          </a:xfrm>
          <a:prstGeom prst="line">
            <a:avLst/>
          </a:prstGeom>
          <a:noFill/>
          <a:ln w="12700" algn="ctr">
            <a:solidFill>
              <a:srgbClr val="FFEA66"/>
            </a:solidFill>
            <a:round/>
            <a:headEnd/>
            <a:tailEnd/>
          </a:ln>
          <a:extLst>
            <a:ext uri="{909E8E84-426E-40dd-AFC4-6F175D3DCCD1}">
              <a14:hiddenFill xmlns:a14="http://schemas.microsoft.com/office/drawing/2010/main" xmlns="">
                <a:noFill/>
              </a14:hiddenFill>
            </a:ext>
          </a:extLst>
        </p:spPr>
      </p:cxnSp>
      <p:cxnSp>
        <p:nvCxnSpPr>
          <p:cNvPr id="13" name="Straight Connector 12"/>
          <p:cNvCxnSpPr>
            <a:cxnSpLocks noChangeShapeType="1"/>
            <a:stCxn id="54" idx="5"/>
            <a:endCxn id="53" idx="1"/>
          </p:cNvCxnSpPr>
          <p:nvPr/>
        </p:nvCxnSpPr>
        <p:spPr bwMode="auto">
          <a:xfrm>
            <a:off x="4683125" y="3362325"/>
            <a:ext cx="31750" cy="31750"/>
          </a:xfrm>
          <a:prstGeom prst="line">
            <a:avLst/>
          </a:prstGeom>
          <a:noFill/>
          <a:ln w="12700" algn="ctr">
            <a:solidFill>
              <a:srgbClr val="FFEA66"/>
            </a:solidFill>
            <a:round/>
            <a:headEnd/>
            <a:tailEnd/>
          </a:ln>
          <a:extLst>
            <a:ext uri="{909E8E84-426E-40dd-AFC4-6F175D3DCCD1}">
              <a14:hiddenFill xmlns:a14="http://schemas.microsoft.com/office/drawing/2010/main" xmlns="">
                <a:noFill/>
              </a14:hiddenFill>
            </a:ext>
          </a:extLst>
        </p:spPr>
      </p:cxnSp>
      <p:cxnSp>
        <p:nvCxnSpPr>
          <p:cNvPr id="14" name="Straight Connector 13"/>
          <p:cNvCxnSpPr>
            <a:cxnSpLocks noChangeShapeType="1"/>
            <a:stCxn id="57" idx="1"/>
            <a:endCxn id="59" idx="6"/>
          </p:cNvCxnSpPr>
          <p:nvPr/>
        </p:nvCxnSpPr>
        <p:spPr bwMode="auto">
          <a:xfrm flipH="1" flipV="1">
            <a:off x="5145088" y="3308350"/>
            <a:ext cx="138112" cy="85725"/>
          </a:xfrm>
          <a:prstGeom prst="line">
            <a:avLst/>
          </a:prstGeom>
          <a:noFill/>
          <a:ln w="12700" algn="ctr">
            <a:solidFill>
              <a:srgbClr val="FFEA66"/>
            </a:solidFill>
            <a:round/>
            <a:headEnd/>
            <a:tailEnd/>
          </a:ln>
          <a:extLst>
            <a:ext uri="{909E8E84-426E-40dd-AFC4-6F175D3DCCD1}">
              <a14:hiddenFill xmlns:a14="http://schemas.microsoft.com/office/drawing/2010/main" xmlns="">
                <a:noFill/>
              </a14:hiddenFill>
            </a:ext>
          </a:extLst>
        </p:spPr>
      </p:cxnSp>
      <p:cxnSp>
        <p:nvCxnSpPr>
          <p:cNvPr id="15" name="Straight Connector 14"/>
          <p:cNvCxnSpPr>
            <a:cxnSpLocks noChangeShapeType="1"/>
            <a:stCxn id="60" idx="3"/>
            <a:endCxn id="57" idx="7"/>
          </p:cNvCxnSpPr>
          <p:nvPr/>
        </p:nvCxnSpPr>
        <p:spPr bwMode="auto">
          <a:xfrm flipH="1">
            <a:off x="5359400" y="3167063"/>
            <a:ext cx="246063" cy="227012"/>
          </a:xfrm>
          <a:prstGeom prst="line">
            <a:avLst/>
          </a:prstGeom>
          <a:noFill/>
          <a:ln w="12700" algn="ctr">
            <a:solidFill>
              <a:srgbClr val="FFEA66"/>
            </a:solidFill>
            <a:round/>
            <a:headEnd/>
            <a:tailEnd/>
          </a:ln>
          <a:extLst>
            <a:ext uri="{909E8E84-426E-40dd-AFC4-6F175D3DCCD1}">
              <a14:hiddenFill xmlns:a14="http://schemas.microsoft.com/office/drawing/2010/main" xmlns="">
                <a:noFill/>
              </a14:hiddenFill>
            </a:ext>
          </a:extLst>
        </p:spPr>
      </p:cxnSp>
      <p:cxnSp>
        <p:nvCxnSpPr>
          <p:cNvPr id="16" name="Straight Connector 15"/>
          <p:cNvCxnSpPr>
            <a:cxnSpLocks noChangeShapeType="1"/>
            <a:stCxn id="60" idx="1"/>
            <a:endCxn id="55" idx="6"/>
          </p:cNvCxnSpPr>
          <p:nvPr/>
        </p:nvCxnSpPr>
        <p:spPr bwMode="auto">
          <a:xfrm flipH="1" flipV="1">
            <a:off x="4699000" y="3021013"/>
            <a:ext cx="906463" cy="69850"/>
          </a:xfrm>
          <a:prstGeom prst="line">
            <a:avLst/>
          </a:prstGeom>
          <a:noFill/>
          <a:ln w="12700" algn="ctr">
            <a:solidFill>
              <a:srgbClr val="FFEA66"/>
            </a:solidFill>
            <a:round/>
            <a:headEnd/>
            <a:tailEnd/>
          </a:ln>
          <a:extLst>
            <a:ext uri="{909E8E84-426E-40dd-AFC4-6F175D3DCCD1}">
              <a14:hiddenFill xmlns:a14="http://schemas.microsoft.com/office/drawing/2010/main" xmlns="">
                <a:noFill/>
              </a14:hiddenFill>
            </a:ext>
          </a:extLst>
        </p:spPr>
      </p:cxnSp>
      <p:cxnSp>
        <p:nvCxnSpPr>
          <p:cNvPr id="17" name="Straight Connector 16"/>
          <p:cNvCxnSpPr>
            <a:cxnSpLocks noChangeShapeType="1"/>
            <a:stCxn id="53" idx="6"/>
            <a:endCxn id="57" idx="2"/>
          </p:cNvCxnSpPr>
          <p:nvPr/>
        </p:nvCxnSpPr>
        <p:spPr bwMode="auto">
          <a:xfrm>
            <a:off x="4806950" y="3433763"/>
            <a:ext cx="460375" cy="0"/>
          </a:xfrm>
          <a:prstGeom prst="line">
            <a:avLst/>
          </a:prstGeom>
          <a:noFill/>
          <a:ln w="12700" algn="ctr">
            <a:solidFill>
              <a:srgbClr val="FFEA66"/>
            </a:solidFill>
            <a:round/>
            <a:headEnd/>
            <a:tailEnd/>
          </a:ln>
          <a:extLst>
            <a:ext uri="{909E8E84-426E-40dd-AFC4-6F175D3DCCD1}">
              <a14:hiddenFill xmlns:a14="http://schemas.microsoft.com/office/drawing/2010/main" xmlns="">
                <a:noFill/>
              </a14:hiddenFill>
            </a:ext>
          </a:extLst>
        </p:spPr>
      </p:cxnSp>
      <p:cxnSp>
        <p:nvCxnSpPr>
          <p:cNvPr id="18" name="Straight Connector 17"/>
          <p:cNvCxnSpPr>
            <a:cxnSpLocks noChangeShapeType="1"/>
            <a:stCxn id="56" idx="1"/>
            <a:endCxn id="57" idx="4"/>
          </p:cNvCxnSpPr>
          <p:nvPr/>
        </p:nvCxnSpPr>
        <p:spPr bwMode="auto">
          <a:xfrm flipH="1" flipV="1">
            <a:off x="5321300" y="3487738"/>
            <a:ext cx="15875" cy="80962"/>
          </a:xfrm>
          <a:prstGeom prst="line">
            <a:avLst/>
          </a:prstGeom>
          <a:noFill/>
          <a:ln w="12700" algn="ctr">
            <a:solidFill>
              <a:srgbClr val="FFEA66"/>
            </a:solidFill>
            <a:round/>
            <a:headEnd/>
            <a:tailEnd/>
          </a:ln>
          <a:extLst>
            <a:ext uri="{909E8E84-426E-40dd-AFC4-6F175D3DCCD1}">
              <a14:hiddenFill xmlns:a14="http://schemas.microsoft.com/office/drawing/2010/main" xmlns="">
                <a:noFill/>
              </a14:hiddenFill>
            </a:ext>
          </a:extLst>
        </p:spPr>
      </p:cxnSp>
      <p:cxnSp>
        <p:nvCxnSpPr>
          <p:cNvPr id="19" name="Straight Connector 18"/>
          <p:cNvCxnSpPr>
            <a:cxnSpLocks noChangeShapeType="1"/>
            <a:stCxn id="100" idx="3"/>
            <a:endCxn id="56" idx="6"/>
          </p:cNvCxnSpPr>
          <p:nvPr/>
        </p:nvCxnSpPr>
        <p:spPr bwMode="auto">
          <a:xfrm flipH="1">
            <a:off x="5429250" y="3524250"/>
            <a:ext cx="261938" cy="82550"/>
          </a:xfrm>
          <a:prstGeom prst="line">
            <a:avLst/>
          </a:prstGeom>
          <a:noFill/>
          <a:ln w="12700" algn="ctr">
            <a:solidFill>
              <a:srgbClr val="FFEA66"/>
            </a:solidFill>
            <a:round/>
            <a:headEnd/>
            <a:tailEnd/>
          </a:ln>
          <a:extLst>
            <a:ext uri="{909E8E84-426E-40dd-AFC4-6F175D3DCCD1}">
              <a14:hiddenFill xmlns:a14="http://schemas.microsoft.com/office/drawing/2010/main" xmlns="">
                <a:noFill/>
              </a14:hiddenFill>
            </a:ext>
          </a:extLst>
        </p:spPr>
      </p:cxnSp>
      <p:cxnSp>
        <p:nvCxnSpPr>
          <p:cNvPr id="20" name="Straight Connector 19"/>
          <p:cNvCxnSpPr>
            <a:cxnSpLocks noChangeShapeType="1"/>
            <a:stCxn id="72" idx="0"/>
            <a:endCxn id="56" idx="4"/>
          </p:cNvCxnSpPr>
          <p:nvPr/>
        </p:nvCxnSpPr>
        <p:spPr bwMode="auto">
          <a:xfrm flipV="1">
            <a:off x="5307013" y="3660775"/>
            <a:ext cx="68262" cy="180975"/>
          </a:xfrm>
          <a:prstGeom prst="line">
            <a:avLst/>
          </a:prstGeom>
          <a:noFill/>
          <a:ln w="12700" algn="ctr">
            <a:solidFill>
              <a:srgbClr val="FFEA66"/>
            </a:solidFill>
            <a:round/>
            <a:headEnd/>
            <a:tailEnd/>
          </a:ln>
          <a:extLst>
            <a:ext uri="{909E8E84-426E-40dd-AFC4-6F175D3DCCD1}">
              <a14:hiddenFill xmlns:a14="http://schemas.microsoft.com/office/drawing/2010/main" xmlns="">
                <a:noFill/>
              </a14:hiddenFill>
            </a:ext>
          </a:extLst>
        </p:spPr>
      </p:cxnSp>
      <p:cxnSp>
        <p:nvCxnSpPr>
          <p:cNvPr id="21" name="Straight Connector 20"/>
          <p:cNvCxnSpPr>
            <a:cxnSpLocks noChangeShapeType="1"/>
            <a:stCxn id="100" idx="2"/>
            <a:endCxn id="57" idx="6"/>
          </p:cNvCxnSpPr>
          <p:nvPr/>
        </p:nvCxnSpPr>
        <p:spPr bwMode="auto">
          <a:xfrm flipH="1" flipV="1">
            <a:off x="5375275" y="3433763"/>
            <a:ext cx="300038" cy="52387"/>
          </a:xfrm>
          <a:prstGeom prst="line">
            <a:avLst/>
          </a:prstGeom>
          <a:noFill/>
          <a:ln w="12700" algn="ctr">
            <a:solidFill>
              <a:srgbClr val="FFEA66"/>
            </a:solidFill>
            <a:round/>
            <a:headEnd/>
            <a:tailEnd/>
          </a:ln>
          <a:extLst>
            <a:ext uri="{909E8E84-426E-40dd-AFC4-6F175D3DCCD1}">
              <a14:hiddenFill xmlns:a14="http://schemas.microsoft.com/office/drawing/2010/main" xmlns="">
                <a:noFill/>
              </a14:hiddenFill>
            </a:ext>
          </a:extLst>
        </p:spPr>
      </p:cxnSp>
      <p:cxnSp>
        <p:nvCxnSpPr>
          <p:cNvPr id="22" name="Straight Connector 21"/>
          <p:cNvCxnSpPr>
            <a:cxnSpLocks noChangeShapeType="1"/>
            <a:stCxn id="62" idx="2"/>
            <a:endCxn id="56" idx="5"/>
          </p:cNvCxnSpPr>
          <p:nvPr/>
        </p:nvCxnSpPr>
        <p:spPr bwMode="auto">
          <a:xfrm flipH="1" flipV="1">
            <a:off x="5413375" y="3644900"/>
            <a:ext cx="352425" cy="69850"/>
          </a:xfrm>
          <a:prstGeom prst="line">
            <a:avLst/>
          </a:prstGeom>
          <a:noFill/>
          <a:ln w="12700" algn="ctr">
            <a:solidFill>
              <a:srgbClr val="FFEA66"/>
            </a:solidFill>
            <a:round/>
            <a:headEnd/>
            <a:tailEnd/>
          </a:ln>
          <a:extLst>
            <a:ext uri="{909E8E84-426E-40dd-AFC4-6F175D3DCCD1}">
              <a14:hiddenFill xmlns:a14="http://schemas.microsoft.com/office/drawing/2010/main" xmlns="">
                <a:noFill/>
              </a14:hiddenFill>
            </a:ext>
          </a:extLst>
        </p:spPr>
      </p:cxnSp>
      <p:cxnSp>
        <p:nvCxnSpPr>
          <p:cNvPr id="23" name="Straight Connector 22"/>
          <p:cNvCxnSpPr>
            <a:cxnSpLocks noChangeShapeType="1"/>
            <a:stCxn id="100" idx="5"/>
            <a:endCxn id="62" idx="0"/>
          </p:cNvCxnSpPr>
          <p:nvPr/>
        </p:nvCxnSpPr>
        <p:spPr bwMode="auto">
          <a:xfrm>
            <a:off x="5768975" y="3524250"/>
            <a:ext cx="50800" cy="136525"/>
          </a:xfrm>
          <a:prstGeom prst="line">
            <a:avLst/>
          </a:prstGeom>
          <a:noFill/>
          <a:ln w="12700" algn="ctr">
            <a:solidFill>
              <a:srgbClr val="FFEA66"/>
            </a:solidFill>
            <a:round/>
            <a:headEnd/>
            <a:tailEnd/>
          </a:ln>
          <a:extLst>
            <a:ext uri="{909E8E84-426E-40dd-AFC4-6F175D3DCCD1}">
              <a14:hiddenFill xmlns:a14="http://schemas.microsoft.com/office/drawing/2010/main" xmlns="">
                <a:noFill/>
              </a14:hiddenFill>
            </a:ext>
          </a:extLst>
        </p:spPr>
      </p:cxnSp>
      <p:cxnSp>
        <p:nvCxnSpPr>
          <p:cNvPr id="24" name="Straight Connector 23"/>
          <p:cNvCxnSpPr>
            <a:cxnSpLocks noChangeShapeType="1"/>
            <a:stCxn id="100" idx="7"/>
            <a:endCxn id="58" idx="3"/>
          </p:cNvCxnSpPr>
          <p:nvPr/>
        </p:nvCxnSpPr>
        <p:spPr bwMode="auto">
          <a:xfrm flipV="1">
            <a:off x="5768975" y="3400425"/>
            <a:ext cx="85725" cy="47625"/>
          </a:xfrm>
          <a:prstGeom prst="line">
            <a:avLst/>
          </a:prstGeom>
          <a:noFill/>
          <a:ln w="12700" algn="ctr">
            <a:solidFill>
              <a:srgbClr val="FFEA66"/>
            </a:solidFill>
            <a:round/>
            <a:headEnd/>
            <a:tailEnd/>
          </a:ln>
          <a:extLst>
            <a:ext uri="{909E8E84-426E-40dd-AFC4-6F175D3DCCD1}">
              <a14:hiddenFill xmlns:a14="http://schemas.microsoft.com/office/drawing/2010/main" xmlns="">
                <a:noFill/>
              </a14:hiddenFill>
            </a:ext>
          </a:extLst>
        </p:spPr>
      </p:cxnSp>
      <p:cxnSp>
        <p:nvCxnSpPr>
          <p:cNvPr id="25" name="Straight Connector 24"/>
          <p:cNvCxnSpPr>
            <a:cxnSpLocks noChangeShapeType="1"/>
            <a:stCxn id="58" idx="1"/>
            <a:endCxn id="60" idx="5"/>
          </p:cNvCxnSpPr>
          <p:nvPr/>
        </p:nvCxnSpPr>
        <p:spPr bwMode="auto">
          <a:xfrm flipH="1" flipV="1">
            <a:off x="5681663" y="3167063"/>
            <a:ext cx="173037" cy="157162"/>
          </a:xfrm>
          <a:prstGeom prst="line">
            <a:avLst/>
          </a:prstGeom>
          <a:noFill/>
          <a:ln w="12700" algn="ctr">
            <a:solidFill>
              <a:srgbClr val="FFEA66"/>
            </a:solidFill>
            <a:round/>
            <a:headEnd/>
            <a:tailEnd/>
          </a:ln>
          <a:extLst>
            <a:ext uri="{909E8E84-426E-40dd-AFC4-6F175D3DCCD1}">
              <a14:hiddenFill xmlns:a14="http://schemas.microsoft.com/office/drawing/2010/main" xmlns="">
                <a:noFill/>
              </a14:hiddenFill>
            </a:ext>
          </a:extLst>
        </p:spPr>
      </p:cxnSp>
      <p:cxnSp>
        <p:nvCxnSpPr>
          <p:cNvPr id="26" name="Straight Connector 25"/>
          <p:cNvCxnSpPr>
            <a:cxnSpLocks noChangeShapeType="1"/>
            <a:stCxn id="74" idx="2"/>
            <a:endCxn id="60" idx="7"/>
          </p:cNvCxnSpPr>
          <p:nvPr/>
        </p:nvCxnSpPr>
        <p:spPr bwMode="auto">
          <a:xfrm flipH="1">
            <a:off x="5681663" y="3046413"/>
            <a:ext cx="130175" cy="44450"/>
          </a:xfrm>
          <a:prstGeom prst="line">
            <a:avLst/>
          </a:prstGeom>
          <a:noFill/>
          <a:ln w="12700" algn="ctr">
            <a:solidFill>
              <a:srgbClr val="FFEA66"/>
            </a:solidFill>
            <a:round/>
            <a:headEnd/>
            <a:tailEnd/>
          </a:ln>
          <a:extLst>
            <a:ext uri="{909E8E84-426E-40dd-AFC4-6F175D3DCCD1}">
              <a14:hiddenFill xmlns:a14="http://schemas.microsoft.com/office/drawing/2010/main" xmlns="">
                <a:noFill/>
              </a14:hiddenFill>
            </a:ext>
          </a:extLst>
        </p:spPr>
      </p:cxnSp>
      <p:cxnSp>
        <p:nvCxnSpPr>
          <p:cNvPr id="27" name="Straight Connector 26"/>
          <p:cNvCxnSpPr>
            <a:cxnSpLocks noChangeShapeType="1"/>
            <a:stCxn id="100" idx="0"/>
            <a:endCxn id="60" idx="4"/>
          </p:cNvCxnSpPr>
          <p:nvPr/>
        </p:nvCxnSpPr>
        <p:spPr bwMode="auto">
          <a:xfrm flipH="1" flipV="1">
            <a:off x="5643563" y="3182938"/>
            <a:ext cx="87312" cy="249237"/>
          </a:xfrm>
          <a:prstGeom prst="line">
            <a:avLst/>
          </a:prstGeom>
          <a:noFill/>
          <a:ln w="12700" algn="ctr">
            <a:solidFill>
              <a:srgbClr val="FFEA66"/>
            </a:solidFill>
            <a:round/>
            <a:headEnd/>
            <a:tailEnd/>
          </a:ln>
          <a:extLst>
            <a:ext uri="{909E8E84-426E-40dd-AFC4-6F175D3DCCD1}">
              <a14:hiddenFill xmlns:a14="http://schemas.microsoft.com/office/drawing/2010/main" xmlns="">
                <a:noFill/>
              </a14:hiddenFill>
            </a:ext>
          </a:extLst>
        </p:spPr>
      </p:cxnSp>
      <p:cxnSp>
        <p:nvCxnSpPr>
          <p:cNvPr id="28" name="Straight Connector 27"/>
          <p:cNvCxnSpPr>
            <a:cxnSpLocks noChangeShapeType="1"/>
            <a:stCxn id="61" idx="1"/>
            <a:endCxn id="74" idx="5"/>
          </p:cNvCxnSpPr>
          <p:nvPr/>
        </p:nvCxnSpPr>
        <p:spPr bwMode="auto">
          <a:xfrm flipH="1" flipV="1">
            <a:off x="5905500" y="3086100"/>
            <a:ext cx="57150" cy="112713"/>
          </a:xfrm>
          <a:prstGeom prst="line">
            <a:avLst/>
          </a:prstGeom>
          <a:noFill/>
          <a:ln w="12700" algn="ctr">
            <a:solidFill>
              <a:srgbClr val="FFEA66"/>
            </a:solidFill>
            <a:round/>
            <a:headEnd/>
            <a:tailEnd/>
          </a:ln>
          <a:extLst>
            <a:ext uri="{909E8E84-426E-40dd-AFC4-6F175D3DCCD1}">
              <a14:hiddenFill xmlns:a14="http://schemas.microsoft.com/office/drawing/2010/main" xmlns="">
                <a:noFill/>
              </a14:hiddenFill>
            </a:ext>
          </a:extLst>
        </p:spPr>
      </p:cxnSp>
      <p:cxnSp>
        <p:nvCxnSpPr>
          <p:cNvPr id="29" name="Straight Connector 28"/>
          <p:cNvCxnSpPr>
            <a:cxnSpLocks noChangeShapeType="1"/>
            <a:stCxn id="58" idx="7"/>
            <a:endCxn id="61" idx="3"/>
          </p:cNvCxnSpPr>
          <p:nvPr/>
        </p:nvCxnSpPr>
        <p:spPr bwMode="auto">
          <a:xfrm flipV="1">
            <a:off x="5930900" y="3276600"/>
            <a:ext cx="31750" cy="47625"/>
          </a:xfrm>
          <a:prstGeom prst="line">
            <a:avLst/>
          </a:prstGeom>
          <a:noFill/>
          <a:ln w="12700" algn="ctr">
            <a:solidFill>
              <a:srgbClr val="FFEA66"/>
            </a:solidFill>
            <a:round/>
            <a:headEnd/>
            <a:tailEnd/>
          </a:ln>
          <a:extLst>
            <a:ext uri="{909E8E84-426E-40dd-AFC4-6F175D3DCCD1}">
              <a14:hiddenFill xmlns:a14="http://schemas.microsoft.com/office/drawing/2010/main" xmlns="">
                <a:noFill/>
              </a14:hiddenFill>
            </a:ext>
          </a:extLst>
        </p:spPr>
      </p:cxnSp>
      <p:cxnSp>
        <p:nvCxnSpPr>
          <p:cNvPr id="30" name="Straight Connector 29"/>
          <p:cNvCxnSpPr>
            <a:cxnSpLocks noChangeShapeType="1"/>
            <a:stCxn id="74" idx="7"/>
            <a:endCxn id="75" idx="2"/>
          </p:cNvCxnSpPr>
          <p:nvPr/>
        </p:nvCxnSpPr>
        <p:spPr bwMode="auto">
          <a:xfrm flipV="1">
            <a:off x="5905500" y="2951163"/>
            <a:ext cx="95250" cy="57150"/>
          </a:xfrm>
          <a:prstGeom prst="line">
            <a:avLst/>
          </a:prstGeom>
          <a:noFill/>
          <a:ln w="12700" algn="ctr">
            <a:solidFill>
              <a:srgbClr val="FFEA66"/>
            </a:solidFill>
            <a:round/>
            <a:headEnd/>
            <a:tailEnd/>
          </a:ln>
          <a:extLst>
            <a:ext uri="{909E8E84-426E-40dd-AFC4-6F175D3DCCD1}">
              <a14:hiddenFill xmlns:a14="http://schemas.microsoft.com/office/drawing/2010/main" xmlns="">
                <a:noFill/>
              </a14:hiddenFill>
            </a:ext>
          </a:extLst>
        </p:spPr>
      </p:cxnSp>
      <p:cxnSp>
        <p:nvCxnSpPr>
          <p:cNvPr id="31" name="Straight Connector 30"/>
          <p:cNvCxnSpPr>
            <a:cxnSpLocks noChangeShapeType="1"/>
            <a:stCxn id="61" idx="0"/>
            <a:endCxn id="75" idx="4"/>
          </p:cNvCxnSpPr>
          <p:nvPr/>
        </p:nvCxnSpPr>
        <p:spPr bwMode="auto">
          <a:xfrm flipV="1">
            <a:off x="6000750" y="3006725"/>
            <a:ext cx="53975" cy="176213"/>
          </a:xfrm>
          <a:prstGeom prst="line">
            <a:avLst/>
          </a:prstGeom>
          <a:noFill/>
          <a:ln w="12700" algn="ctr">
            <a:solidFill>
              <a:srgbClr val="FFEA66"/>
            </a:solidFill>
            <a:round/>
            <a:headEnd/>
            <a:tailEnd/>
          </a:ln>
          <a:extLst>
            <a:ext uri="{909E8E84-426E-40dd-AFC4-6F175D3DCCD1}">
              <a14:hiddenFill xmlns:a14="http://schemas.microsoft.com/office/drawing/2010/main" xmlns="">
                <a:noFill/>
              </a14:hiddenFill>
            </a:ext>
          </a:extLst>
        </p:spPr>
      </p:cxnSp>
      <p:cxnSp>
        <p:nvCxnSpPr>
          <p:cNvPr id="32" name="Straight Connector 31"/>
          <p:cNvCxnSpPr>
            <a:cxnSpLocks noChangeShapeType="1"/>
            <a:stCxn id="72" idx="6"/>
            <a:endCxn id="62" idx="3"/>
          </p:cNvCxnSpPr>
          <p:nvPr/>
        </p:nvCxnSpPr>
        <p:spPr bwMode="auto">
          <a:xfrm flipV="1">
            <a:off x="5362575" y="3752850"/>
            <a:ext cx="419100" cy="142875"/>
          </a:xfrm>
          <a:prstGeom prst="line">
            <a:avLst/>
          </a:prstGeom>
          <a:noFill/>
          <a:ln w="12700" algn="ctr">
            <a:solidFill>
              <a:srgbClr val="FFEA66"/>
            </a:solidFill>
            <a:round/>
            <a:headEnd/>
            <a:tailEnd/>
          </a:ln>
          <a:extLst>
            <a:ext uri="{909E8E84-426E-40dd-AFC4-6F175D3DCCD1}">
              <a14:hiddenFill xmlns:a14="http://schemas.microsoft.com/office/drawing/2010/main" xmlns="">
                <a:noFill/>
              </a14:hiddenFill>
            </a:ext>
          </a:extLst>
        </p:spPr>
      </p:cxnSp>
      <p:cxnSp>
        <p:nvCxnSpPr>
          <p:cNvPr id="33" name="Straight Connector 32"/>
          <p:cNvCxnSpPr>
            <a:cxnSpLocks noChangeShapeType="1"/>
            <a:stCxn id="65" idx="7"/>
            <a:endCxn id="53" idx="3"/>
          </p:cNvCxnSpPr>
          <p:nvPr/>
        </p:nvCxnSpPr>
        <p:spPr bwMode="auto">
          <a:xfrm flipV="1">
            <a:off x="1074738" y="3471863"/>
            <a:ext cx="3640137" cy="817562"/>
          </a:xfrm>
          <a:prstGeom prst="line">
            <a:avLst/>
          </a:prstGeom>
          <a:noFill/>
          <a:ln w="12700" algn="ctr">
            <a:solidFill>
              <a:srgbClr val="FFEA66"/>
            </a:solidFill>
            <a:round/>
            <a:headEnd/>
            <a:tailEnd/>
          </a:ln>
          <a:extLst>
            <a:ext uri="{909E8E84-426E-40dd-AFC4-6F175D3DCCD1}">
              <a14:hiddenFill xmlns:a14="http://schemas.microsoft.com/office/drawing/2010/main" xmlns="">
                <a:noFill/>
              </a14:hiddenFill>
            </a:ext>
          </a:extLst>
        </p:spPr>
      </p:cxnSp>
      <p:cxnSp>
        <p:nvCxnSpPr>
          <p:cNvPr id="34" name="Straight Connector 33"/>
          <p:cNvCxnSpPr>
            <a:cxnSpLocks noChangeShapeType="1"/>
            <a:stCxn id="64" idx="7"/>
            <a:endCxn id="63" idx="3"/>
          </p:cNvCxnSpPr>
          <p:nvPr/>
        </p:nvCxnSpPr>
        <p:spPr bwMode="auto">
          <a:xfrm flipV="1">
            <a:off x="1333500" y="3454400"/>
            <a:ext cx="627063" cy="276225"/>
          </a:xfrm>
          <a:prstGeom prst="line">
            <a:avLst/>
          </a:prstGeom>
          <a:noFill/>
          <a:ln w="12700" algn="ctr">
            <a:solidFill>
              <a:srgbClr val="FFEA66"/>
            </a:solidFill>
            <a:round/>
            <a:headEnd/>
            <a:tailEnd/>
          </a:ln>
          <a:extLst>
            <a:ext uri="{909E8E84-426E-40dd-AFC4-6F175D3DCCD1}">
              <a14:hiddenFill xmlns:a14="http://schemas.microsoft.com/office/drawing/2010/main" xmlns="">
                <a:noFill/>
              </a14:hiddenFill>
            </a:ext>
          </a:extLst>
        </p:spPr>
      </p:cxnSp>
      <p:cxnSp>
        <p:nvCxnSpPr>
          <p:cNvPr id="35" name="Straight Connector 34"/>
          <p:cNvCxnSpPr>
            <a:cxnSpLocks noChangeShapeType="1"/>
            <a:stCxn id="65" idx="7"/>
            <a:endCxn id="63" idx="4"/>
          </p:cNvCxnSpPr>
          <p:nvPr/>
        </p:nvCxnSpPr>
        <p:spPr bwMode="auto">
          <a:xfrm flipV="1">
            <a:off x="1074738" y="3470275"/>
            <a:ext cx="923925" cy="819150"/>
          </a:xfrm>
          <a:prstGeom prst="line">
            <a:avLst/>
          </a:prstGeom>
          <a:noFill/>
          <a:ln w="12700" algn="ctr">
            <a:solidFill>
              <a:srgbClr val="FFEA66"/>
            </a:solidFill>
            <a:round/>
            <a:headEnd/>
            <a:tailEnd/>
          </a:ln>
          <a:extLst>
            <a:ext uri="{909E8E84-426E-40dd-AFC4-6F175D3DCCD1}">
              <a14:hiddenFill xmlns:a14="http://schemas.microsoft.com/office/drawing/2010/main" xmlns="">
                <a:noFill/>
              </a14:hiddenFill>
            </a:ext>
          </a:extLst>
        </p:spPr>
      </p:cxnSp>
      <p:cxnSp>
        <p:nvCxnSpPr>
          <p:cNvPr id="36" name="Straight Connector 35"/>
          <p:cNvCxnSpPr>
            <a:cxnSpLocks noChangeShapeType="1"/>
            <a:stCxn id="65" idx="7"/>
            <a:endCxn id="64" idx="4"/>
          </p:cNvCxnSpPr>
          <p:nvPr/>
        </p:nvCxnSpPr>
        <p:spPr bwMode="auto">
          <a:xfrm flipV="1">
            <a:off x="1074738" y="3822700"/>
            <a:ext cx="219075" cy="466725"/>
          </a:xfrm>
          <a:prstGeom prst="line">
            <a:avLst/>
          </a:prstGeom>
          <a:noFill/>
          <a:ln w="12700" algn="ctr">
            <a:solidFill>
              <a:srgbClr val="FFEA66"/>
            </a:solidFill>
            <a:round/>
            <a:headEnd/>
            <a:tailEnd/>
          </a:ln>
          <a:extLst>
            <a:ext uri="{909E8E84-426E-40dd-AFC4-6F175D3DCCD1}">
              <a14:hiddenFill xmlns:a14="http://schemas.microsoft.com/office/drawing/2010/main" xmlns="">
                <a:noFill/>
              </a14:hiddenFill>
            </a:ext>
          </a:extLst>
        </p:spPr>
      </p:cxnSp>
      <p:cxnSp>
        <p:nvCxnSpPr>
          <p:cNvPr id="37" name="Straight Connector 36"/>
          <p:cNvCxnSpPr>
            <a:cxnSpLocks noChangeShapeType="1"/>
            <a:stCxn id="65" idx="1"/>
            <a:endCxn id="69" idx="5"/>
          </p:cNvCxnSpPr>
          <p:nvPr/>
        </p:nvCxnSpPr>
        <p:spPr bwMode="auto">
          <a:xfrm flipH="1" flipV="1">
            <a:off x="393700" y="3808413"/>
            <a:ext cx="604838" cy="481012"/>
          </a:xfrm>
          <a:prstGeom prst="line">
            <a:avLst/>
          </a:prstGeom>
          <a:noFill/>
          <a:ln w="12700" algn="ctr">
            <a:solidFill>
              <a:srgbClr val="FFEA66"/>
            </a:solidFill>
            <a:round/>
            <a:headEnd/>
            <a:tailEnd/>
          </a:ln>
          <a:extLst>
            <a:ext uri="{909E8E84-426E-40dd-AFC4-6F175D3DCCD1}">
              <a14:hiddenFill xmlns:a14="http://schemas.microsoft.com/office/drawing/2010/main" xmlns="">
                <a:noFill/>
              </a14:hiddenFill>
            </a:ext>
          </a:extLst>
        </p:spPr>
      </p:cxnSp>
      <p:cxnSp>
        <p:nvCxnSpPr>
          <p:cNvPr id="38" name="Straight Connector 37"/>
          <p:cNvCxnSpPr>
            <a:cxnSpLocks noChangeShapeType="1"/>
            <a:stCxn id="68" idx="2"/>
            <a:endCxn id="69" idx="7"/>
          </p:cNvCxnSpPr>
          <p:nvPr/>
        </p:nvCxnSpPr>
        <p:spPr bwMode="auto">
          <a:xfrm flipH="1">
            <a:off x="393700" y="3470275"/>
            <a:ext cx="588963" cy="261938"/>
          </a:xfrm>
          <a:prstGeom prst="line">
            <a:avLst/>
          </a:prstGeom>
          <a:noFill/>
          <a:ln w="12700" algn="ctr">
            <a:solidFill>
              <a:srgbClr val="FFEA66"/>
            </a:solidFill>
            <a:round/>
            <a:headEnd/>
            <a:tailEnd/>
          </a:ln>
          <a:extLst>
            <a:ext uri="{909E8E84-426E-40dd-AFC4-6F175D3DCCD1}">
              <a14:hiddenFill xmlns:a14="http://schemas.microsoft.com/office/drawing/2010/main" xmlns="">
                <a:noFill/>
              </a14:hiddenFill>
            </a:ext>
          </a:extLst>
        </p:spPr>
      </p:cxnSp>
      <p:cxnSp>
        <p:nvCxnSpPr>
          <p:cNvPr id="39" name="Straight Connector 38"/>
          <p:cNvCxnSpPr>
            <a:cxnSpLocks noChangeShapeType="1"/>
            <a:stCxn id="68" idx="5"/>
            <a:endCxn id="64" idx="1"/>
          </p:cNvCxnSpPr>
          <p:nvPr/>
        </p:nvCxnSpPr>
        <p:spPr bwMode="auto">
          <a:xfrm>
            <a:off x="1074738" y="3508375"/>
            <a:ext cx="180975" cy="222250"/>
          </a:xfrm>
          <a:prstGeom prst="line">
            <a:avLst/>
          </a:prstGeom>
          <a:noFill/>
          <a:ln w="12700" algn="ctr">
            <a:solidFill>
              <a:srgbClr val="FFEA66"/>
            </a:solidFill>
            <a:round/>
            <a:headEnd/>
            <a:tailEnd/>
          </a:ln>
          <a:extLst>
            <a:ext uri="{909E8E84-426E-40dd-AFC4-6F175D3DCCD1}">
              <a14:hiddenFill xmlns:a14="http://schemas.microsoft.com/office/drawing/2010/main" xmlns="">
                <a:noFill/>
              </a14:hiddenFill>
            </a:ext>
          </a:extLst>
        </p:spPr>
      </p:cxnSp>
      <p:cxnSp>
        <p:nvCxnSpPr>
          <p:cNvPr id="40" name="Straight Connector 39"/>
          <p:cNvCxnSpPr>
            <a:cxnSpLocks noChangeShapeType="1"/>
            <a:stCxn id="68" idx="6"/>
            <a:endCxn id="63" idx="2"/>
          </p:cNvCxnSpPr>
          <p:nvPr/>
        </p:nvCxnSpPr>
        <p:spPr bwMode="auto">
          <a:xfrm flipV="1">
            <a:off x="1090613" y="3416300"/>
            <a:ext cx="854075" cy="53975"/>
          </a:xfrm>
          <a:prstGeom prst="line">
            <a:avLst/>
          </a:prstGeom>
          <a:noFill/>
          <a:ln w="12700" algn="ctr">
            <a:solidFill>
              <a:srgbClr val="FFEA66"/>
            </a:solidFill>
            <a:round/>
            <a:headEnd/>
            <a:tailEnd/>
          </a:ln>
          <a:extLst>
            <a:ext uri="{909E8E84-426E-40dd-AFC4-6F175D3DCCD1}">
              <a14:hiddenFill xmlns:a14="http://schemas.microsoft.com/office/drawing/2010/main" xmlns="">
                <a:noFill/>
              </a14:hiddenFill>
            </a:ext>
          </a:extLst>
        </p:spPr>
      </p:cxnSp>
      <p:cxnSp>
        <p:nvCxnSpPr>
          <p:cNvPr id="41" name="Straight Connector 40"/>
          <p:cNvCxnSpPr>
            <a:cxnSpLocks noChangeShapeType="1"/>
            <a:stCxn id="69" idx="6"/>
            <a:endCxn id="64" idx="2"/>
          </p:cNvCxnSpPr>
          <p:nvPr/>
        </p:nvCxnSpPr>
        <p:spPr bwMode="auto">
          <a:xfrm flipV="1">
            <a:off x="409575" y="3768725"/>
            <a:ext cx="830263" cy="1588"/>
          </a:xfrm>
          <a:prstGeom prst="line">
            <a:avLst/>
          </a:prstGeom>
          <a:noFill/>
          <a:ln w="12700" algn="ctr">
            <a:solidFill>
              <a:srgbClr val="FFEA66"/>
            </a:solidFill>
            <a:round/>
            <a:headEnd/>
            <a:tailEnd/>
          </a:ln>
          <a:extLst>
            <a:ext uri="{909E8E84-426E-40dd-AFC4-6F175D3DCCD1}">
              <a14:hiddenFill xmlns:a14="http://schemas.microsoft.com/office/drawing/2010/main" xmlns="">
                <a:noFill/>
              </a14:hiddenFill>
            </a:ext>
          </a:extLst>
        </p:spPr>
      </p:cxnSp>
      <p:cxnSp>
        <p:nvCxnSpPr>
          <p:cNvPr id="42" name="Straight Connector 41"/>
          <p:cNvCxnSpPr>
            <a:cxnSpLocks noChangeShapeType="1"/>
            <a:stCxn id="65" idx="5"/>
            <a:endCxn id="70" idx="1"/>
          </p:cNvCxnSpPr>
          <p:nvPr/>
        </p:nvCxnSpPr>
        <p:spPr bwMode="auto">
          <a:xfrm>
            <a:off x="1074738" y="4367213"/>
            <a:ext cx="993775" cy="1049337"/>
          </a:xfrm>
          <a:prstGeom prst="line">
            <a:avLst/>
          </a:prstGeom>
          <a:noFill/>
          <a:ln w="12700" algn="ctr">
            <a:solidFill>
              <a:srgbClr val="FFEA66"/>
            </a:solidFill>
            <a:round/>
            <a:headEnd/>
            <a:tailEnd/>
          </a:ln>
          <a:extLst>
            <a:ext uri="{909E8E84-426E-40dd-AFC4-6F175D3DCCD1}">
              <a14:hiddenFill xmlns:a14="http://schemas.microsoft.com/office/drawing/2010/main" xmlns="">
                <a:noFill/>
              </a14:hiddenFill>
            </a:ext>
          </a:extLst>
        </p:spPr>
      </p:cxnSp>
      <p:cxnSp>
        <p:nvCxnSpPr>
          <p:cNvPr id="43" name="Straight Connector 42"/>
          <p:cNvCxnSpPr>
            <a:cxnSpLocks noChangeShapeType="1"/>
            <a:stCxn id="64" idx="5"/>
            <a:endCxn id="71" idx="1"/>
          </p:cNvCxnSpPr>
          <p:nvPr/>
        </p:nvCxnSpPr>
        <p:spPr bwMode="auto">
          <a:xfrm>
            <a:off x="1333500" y="3806825"/>
            <a:ext cx="922338" cy="1501775"/>
          </a:xfrm>
          <a:prstGeom prst="line">
            <a:avLst/>
          </a:prstGeom>
          <a:noFill/>
          <a:ln w="12700" algn="ctr">
            <a:solidFill>
              <a:srgbClr val="FFEA66"/>
            </a:solidFill>
            <a:round/>
            <a:headEnd/>
            <a:tailEnd/>
          </a:ln>
          <a:extLst>
            <a:ext uri="{909E8E84-426E-40dd-AFC4-6F175D3DCCD1}">
              <a14:hiddenFill xmlns:a14="http://schemas.microsoft.com/office/drawing/2010/main" xmlns="">
                <a:noFill/>
              </a14:hiddenFill>
            </a:ext>
          </a:extLst>
        </p:spPr>
      </p:cxnSp>
      <p:cxnSp>
        <p:nvCxnSpPr>
          <p:cNvPr id="44" name="Straight Connector 43"/>
          <p:cNvCxnSpPr>
            <a:cxnSpLocks noChangeShapeType="1"/>
            <a:stCxn id="71" idx="3"/>
            <a:endCxn id="70" idx="6"/>
          </p:cNvCxnSpPr>
          <p:nvPr/>
        </p:nvCxnSpPr>
        <p:spPr bwMode="auto">
          <a:xfrm flipH="1">
            <a:off x="2160588" y="5384800"/>
            <a:ext cx="95250" cy="69850"/>
          </a:xfrm>
          <a:prstGeom prst="line">
            <a:avLst/>
          </a:prstGeom>
          <a:noFill/>
          <a:ln w="12700" algn="ctr">
            <a:solidFill>
              <a:srgbClr val="FFEA66"/>
            </a:solidFill>
            <a:round/>
            <a:headEnd/>
            <a:tailEnd/>
          </a:ln>
          <a:extLst>
            <a:ext uri="{909E8E84-426E-40dd-AFC4-6F175D3DCCD1}">
              <a14:hiddenFill xmlns:a14="http://schemas.microsoft.com/office/drawing/2010/main" xmlns="">
                <a:noFill/>
              </a14:hiddenFill>
            </a:ext>
          </a:extLst>
        </p:spPr>
      </p:cxnSp>
      <p:cxnSp>
        <p:nvCxnSpPr>
          <p:cNvPr id="45" name="Straight Connector 44"/>
          <p:cNvCxnSpPr>
            <a:cxnSpLocks noChangeShapeType="1"/>
            <a:stCxn id="72" idx="5"/>
            <a:endCxn id="73" idx="1"/>
          </p:cNvCxnSpPr>
          <p:nvPr/>
        </p:nvCxnSpPr>
        <p:spPr bwMode="auto">
          <a:xfrm>
            <a:off x="5346700" y="3933825"/>
            <a:ext cx="1222375" cy="839788"/>
          </a:xfrm>
          <a:prstGeom prst="line">
            <a:avLst/>
          </a:prstGeom>
          <a:noFill/>
          <a:ln w="12700" algn="ctr">
            <a:solidFill>
              <a:srgbClr val="FFEA66"/>
            </a:solidFill>
            <a:round/>
            <a:headEnd/>
            <a:tailEnd/>
          </a:ln>
          <a:extLst>
            <a:ext uri="{909E8E84-426E-40dd-AFC4-6F175D3DCCD1}">
              <a14:hiddenFill xmlns:a14="http://schemas.microsoft.com/office/drawing/2010/main" xmlns="">
                <a:noFill/>
              </a14:hiddenFill>
            </a:ext>
          </a:extLst>
        </p:spPr>
      </p:cxnSp>
      <p:cxnSp>
        <p:nvCxnSpPr>
          <p:cNvPr id="46" name="Straight Connector 45"/>
          <p:cNvCxnSpPr>
            <a:cxnSpLocks noChangeShapeType="1"/>
            <a:stCxn id="62" idx="4"/>
            <a:endCxn id="73" idx="1"/>
          </p:cNvCxnSpPr>
          <p:nvPr/>
        </p:nvCxnSpPr>
        <p:spPr bwMode="auto">
          <a:xfrm>
            <a:off x="5819775" y="3768725"/>
            <a:ext cx="749300" cy="1004888"/>
          </a:xfrm>
          <a:prstGeom prst="line">
            <a:avLst/>
          </a:prstGeom>
          <a:noFill/>
          <a:ln w="12700" algn="ctr">
            <a:solidFill>
              <a:srgbClr val="FFEA66"/>
            </a:solidFill>
            <a:round/>
            <a:headEnd/>
            <a:tailEnd/>
          </a:ln>
          <a:extLst>
            <a:ext uri="{909E8E84-426E-40dd-AFC4-6F175D3DCCD1}">
              <a14:hiddenFill xmlns:a14="http://schemas.microsoft.com/office/drawing/2010/main" xmlns="">
                <a:noFill/>
              </a14:hiddenFill>
            </a:ext>
          </a:extLst>
        </p:spPr>
      </p:cxnSp>
      <p:cxnSp>
        <p:nvCxnSpPr>
          <p:cNvPr id="47" name="Straight Connector 46"/>
          <p:cNvCxnSpPr>
            <a:cxnSpLocks noChangeShapeType="1"/>
            <a:stCxn id="61" idx="7"/>
          </p:cNvCxnSpPr>
          <p:nvPr/>
        </p:nvCxnSpPr>
        <p:spPr bwMode="auto">
          <a:xfrm flipV="1">
            <a:off x="6038850" y="1790700"/>
            <a:ext cx="2028825" cy="1408113"/>
          </a:xfrm>
          <a:prstGeom prst="line">
            <a:avLst/>
          </a:prstGeom>
          <a:noFill/>
          <a:ln w="12700" algn="ctr">
            <a:solidFill>
              <a:srgbClr val="FFEA66"/>
            </a:solidFill>
            <a:round/>
            <a:headEnd/>
            <a:tailEnd/>
          </a:ln>
          <a:extLst>
            <a:ext uri="{909E8E84-426E-40dd-AFC4-6F175D3DCCD1}">
              <a14:hiddenFill xmlns:a14="http://schemas.microsoft.com/office/drawing/2010/main" xmlns="">
                <a:noFill/>
              </a14:hiddenFill>
            </a:ext>
          </a:extLst>
        </p:spPr>
      </p:cxnSp>
      <p:cxnSp>
        <p:nvCxnSpPr>
          <p:cNvPr id="48" name="Straight Connector 47"/>
          <p:cNvCxnSpPr>
            <a:cxnSpLocks noChangeShapeType="1"/>
            <a:stCxn id="58" idx="6"/>
            <a:endCxn id="66" idx="4"/>
          </p:cNvCxnSpPr>
          <p:nvPr/>
        </p:nvCxnSpPr>
        <p:spPr bwMode="auto">
          <a:xfrm flipV="1">
            <a:off x="5946775" y="1758950"/>
            <a:ext cx="2300288" cy="1603375"/>
          </a:xfrm>
          <a:prstGeom prst="line">
            <a:avLst/>
          </a:prstGeom>
          <a:noFill/>
          <a:ln w="12700" algn="ctr">
            <a:solidFill>
              <a:srgbClr val="FFEA66"/>
            </a:solidFill>
            <a:round/>
            <a:headEnd/>
            <a:tailEnd/>
          </a:ln>
          <a:extLst>
            <a:ext uri="{909E8E84-426E-40dd-AFC4-6F175D3DCCD1}">
              <a14:hiddenFill xmlns:a14="http://schemas.microsoft.com/office/drawing/2010/main" xmlns="">
                <a:noFill/>
              </a14:hiddenFill>
            </a:ext>
          </a:extLst>
        </p:spPr>
      </p:cxnSp>
      <p:cxnSp>
        <p:nvCxnSpPr>
          <p:cNvPr id="49" name="Straight Connector 48"/>
          <p:cNvCxnSpPr>
            <a:cxnSpLocks noChangeShapeType="1"/>
            <a:stCxn id="66" idx="2"/>
          </p:cNvCxnSpPr>
          <p:nvPr/>
        </p:nvCxnSpPr>
        <p:spPr bwMode="auto">
          <a:xfrm flipH="1">
            <a:off x="8143875" y="1704975"/>
            <a:ext cx="47625" cy="9525"/>
          </a:xfrm>
          <a:prstGeom prst="line">
            <a:avLst/>
          </a:prstGeom>
          <a:noFill/>
          <a:ln w="12700" algn="ctr">
            <a:solidFill>
              <a:srgbClr val="FFEA66"/>
            </a:solidFill>
            <a:round/>
            <a:headEnd/>
            <a:tailEnd/>
          </a:ln>
          <a:extLst>
            <a:ext uri="{909E8E84-426E-40dd-AFC4-6F175D3DCCD1}">
              <a14:hiddenFill xmlns:a14="http://schemas.microsoft.com/office/drawing/2010/main" xmlns="">
                <a:noFill/>
              </a14:hiddenFill>
            </a:ext>
          </a:extLst>
        </p:spPr>
      </p:cxnSp>
      <p:cxnSp>
        <p:nvCxnSpPr>
          <p:cNvPr id="50" name="Straight Connector 49"/>
          <p:cNvCxnSpPr>
            <a:cxnSpLocks noChangeShapeType="1"/>
            <a:endCxn id="66" idx="6"/>
          </p:cNvCxnSpPr>
          <p:nvPr/>
        </p:nvCxnSpPr>
        <p:spPr bwMode="auto">
          <a:xfrm flipH="1" flipV="1">
            <a:off x="8301038" y="1704975"/>
            <a:ext cx="42862" cy="30163"/>
          </a:xfrm>
          <a:prstGeom prst="line">
            <a:avLst/>
          </a:prstGeom>
          <a:noFill/>
          <a:ln w="12700" algn="ctr">
            <a:solidFill>
              <a:srgbClr val="FFEA66"/>
            </a:solidFill>
            <a:round/>
            <a:headEnd/>
            <a:tailEnd/>
          </a:ln>
          <a:extLst>
            <a:ext uri="{909E8E84-426E-40dd-AFC4-6F175D3DCCD1}">
              <a14:hiddenFill xmlns:a14="http://schemas.microsoft.com/office/drawing/2010/main" xmlns="">
                <a:noFill/>
              </a14:hiddenFill>
            </a:ext>
          </a:extLst>
        </p:spPr>
      </p:cxnSp>
      <p:cxnSp>
        <p:nvCxnSpPr>
          <p:cNvPr id="51" name="Straight Connector 50"/>
          <p:cNvCxnSpPr>
            <a:cxnSpLocks noChangeShapeType="1"/>
            <a:stCxn id="67" idx="1"/>
          </p:cNvCxnSpPr>
          <p:nvPr/>
        </p:nvCxnSpPr>
        <p:spPr bwMode="auto">
          <a:xfrm flipH="1" flipV="1">
            <a:off x="8105775" y="1806575"/>
            <a:ext cx="61913" cy="58738"/>
          </a:xfrm>
          <a:prstGeom prst="line">
            <a:avLst/>
          </a:prstGeom>
          <a:noFill/>
          <a:ln w="12700" algn="ctr">
            <a:solidFill>
              <a:srgbClr val="FFEA66"/>
            </a:solidFill>
            <a:round/>
            <a:headEnd/>
            <a:tailEnd/>
          </a:ln>
          <a:extLst>
            <a:ext uri="{909E8E84-426E-40dd-AFC4-6F175D3DCCD1}">
              <a14:hiddenFill xmlns:a14="http://schemas.microsoft.com/office/drawing/2010/main" xmlns="">
                <a:noFill/>
              </a14:hiddenFill>
            </a:ext>
          </a:extLst>
        </p:spPr>
      </p:cxnSp>
      <p:cxnSp>
        <p:nvCxnSpPr>
          <p:cNvPr id="52" name="Straight Connector 51"/>
          <p:cNvCxnSpPr>
            <a:cxnSpLocks noChangeShapeType="1"/>
            <a:endCxn id="67" idx="7"/>
          </p:cNvCxnSpPr>
          <p:nvPr/>
        </p:nvCxnSpPr>
        <p:spPr bwMode="auto">
          <a:xfrm flipH="1">
            <a:off x="8243888" y="1811338"/>
            <a:ext cx="100012" cy="53975"/>
          </a:xfrm>
          <a:prstGeom prst="line">
            <a:avLst/>
          </a:prstGeom>
          <a:noFill/>
          <a:ln w="12700" algn="ctr">
            <a:solidFill>
              <a:srgbClr val="FFEA66"/>
            </a:solidFill>
            <a:round/>
            <a:headEnd/>
            <a:tailEnd/>
          </a:ln>
          <a:extLst>
            <a:ext uri="{909E8E84-426E-40dd-AFC4-6F175D3DCCD1}">
              <a14:hiddenFill xmlns:a14="http://schemas.microsoft.com/office/drawing/2010/main" xmlns="">
                <a:noFill/>
              </a14:hiddenFill>
            </a:ext>
          </a:extLst>
        </p:spPr>
      </p:cxnSp>
      <p:sp>
        <p:nvSpPr>
          <p:cNvPr id="53" name="Oval 52"/>
          <p:cNvSpPr>
            <a:spLocks noChangeAspect="1"/>
          </p:cNvSpPr>
          <p:nvPr/>
        </p:nvSpPr>
        <p:spPr bwMode="auto">
          <a:xfrm>
            <a:off x="4699000" y="3378200"/>
            <a:ext cx="107950" cy="109538"/>
          </a:xfrm>
          <a:prstGeom prst="ellipse">
            <a:avLst/>
          </a:prstGeom>
          <a:solidFill>
            <a:srgbClr val="008000"/>
          </a:solidFill>
          <a:ln w="19050" algn="ctr">
            <a:solidFill>
              <a:schemeClr val="bg1"/>
            </a:solidFill>
            <a:round/>
            <a:headEnd/>
            <a:tailEnd/>
          </a:ln>
        </p:spPr>
        <p:txBody>
          <a:bodyPr anchor="ctr"/>
          <a:lstStyle>
            <a:lvl1pPr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1pPr>
            <a:lvl2pPr marL="742950" indent="-28575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2pPr>
            <a:lvl3pPr marL="11430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3pPr>
            <a:lvl4pPr marL="16002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4pPr>
            <a:lvl5pPr marL="20574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5pPr>
            <a:lvl6pPr marL="25146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6pPr>
            <a:lvl7pPr marL="29718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7pPr>
            <a:lvl8pPr marL="34290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8pPr>
            <a:lvl9pPr marL="38862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9pPr>
          </a:lstStyle>
          <a:p>
            <a:pPr eaLnBrk="1" hangingPunct="1">
              <a:spcBef>
                <a:spcPct val="0"/>
              </a:spcBef>
              <a:buClrTx/>
              <a:buFontTx/>
              <a:buNone/>
            </a:pPr>
            <a:endParaRPr lang="en-US" altLang="en-US" sz="1000" b="1" baseline="0">
              <a:solidFill>
                <a:srgbClr val="FFFFFF"/>
              </a:solidFill>
              <a:latin typeface="Helvetica" panose="020B0604020202020204" pitchFamily="34" charset="0"/>
              <a:ea typeface="ＭＳ Ｐゴシック" panose="020B0600070205080204" pitchFamily="34" charset="-128"/>
            </a:endParaRPr>
          </a:p>
        </p:txBody>
      </p:sp>
      <p:sp>
        <p:nvSpPr>
          <p:cNvPr id="54" name="Oval 53"/>
          <p:cNvSpPr>
            <a:spLocks noChangeAspect="1"/>
          </p:cNvSpPr>
          <p:nvPr/>
        </p:nvSpPr>
        <p:spPr bwMode="auto">
          <a:xfrm>
            <a:off x="4589463" y="3270250"/>
            <a:ext cx="109537" cy="107950"/>
          </a:xfrm>
          <a:prstGeom prst="ellipse">
            <a:avLst/>
          </a:prstGeom>
          <a:solidFill>
            <a:srgbClr val="B2C1DB"/>
          </a:solidFill>
          <a:ln w="19050" algn="ctr">
            <a:solidFill>
              <a:schemeClr val="bg1"/>
            </a:solidFill>
            <a:round/>
            <a:headEnd/>
            <a:tailEnd/>
          </a:ln>
        </p:spPr>
        <p:txBody>
          <a:bodyPr anchor="ctr"/>
          <a:lstStyle>
            <a:lvl1pPr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1pPr>
            <a:lvl2pPr marL="742950" indent="-28575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2pPr>
            <a:lvl3pPr marL="11430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3pPr>
            <a:lvl4pPr marL="16002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4pPr>
            <a:lvl5pPr marL="20574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5pPr>
            <a:lvl6pPr marL="25146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6pPr>
            <a:lvl7pPr marL="29718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7pPr>
            <a:lvl8pPr marL="34290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8pPr>
            <a:lvl9pPr marL="38862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9pPr>
          </a:lstStyle>
          <a:p>
            <a:pPr eaLnBrk="1" hangingPunct="1">
              <a:spcBef>
                <a:spcPct val="0"/>
              </a:spcBef>
              <a:buClrTx/>
              <a:buFontTx/>
              <a:buNone/>
            </a:pPr>
            <a:endParaRPr lang="en-US" altLang="en-US" sz="1000" b="1" baseline="0">
              <a:solidFill>
                <a:srgbClr val="FFFFFF"/>
              </a:solidFill>
              <a:latin typeface="Helvetica" panose="020B0604020202020204" pitchFamily="34" charset="0"/>
              <a:ea typeface="ＭＳ Ｐゴシック" panose="020B0600070205080204" pitchFamily="34" charset="-128"/>
            </a:endParaRPr>
          </a:p>
        </p:txBody>
      </p:sp>
      <p:sp>
        <p:nvSpPr>
          <p:cNvPr id="55" name="Oval 54"/>
          <p:cNvSpPr>
            <a:spLocks noChangeAspect="1"/>
          </p:cNvSpPr>
          <p:nvPr/>
        </p:nvSpPr>
        <p:spPr bwMode="auto">
          <a:xfrm>
            <a:off x="4589463" y="2967038"/>
            <a:ext cx="109537" cy="107950"/>
          </a:xfrm>
          <a:prstGeom prst="ellipse">
            <a:avLst/>
          </a:prstGeom>
          <a:solidFill>
            <a:srgbClr val="B2C1DB"/>
          </a:solidFill>
          <a:ln w="19050" algn="ctr">
            <a:solidFill>
              <a:schemeClr val="bg1"/>
            </a:solidFill>
            <a:round/>
            <a:headEnd/>
            <a:tailEnd/>
          </a:ln>
        </p:spPr>
        <p:txBody>
          <a:bodyPr anchor="ctr"/>
          <a:lstStyle>
            <a:lvl1pPr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1pPr>
            <a:lvl2pPr marL="742950" indent="-28575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2pPr>
            <a:lvl3pPr marL="11430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3pPr>
            <a:lvl4pPr marL="16002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4pPr>
            <a:lvl5pPr marL="20574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5pPr>
            <a:lvl6pPr marL="25146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6pPr>
            <a:lvl7pPr marL="29718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7pPr>
            <a:lvl8pPr marL="34290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8pPr>
            <a:lvl9pPr marL="38862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9pPr>
          </a:lstStyle>
          <a:p>
            <a:pPr eaLnBrk="1" hangingPunct="1">
              <a:spcBef>
                <a:spcPct val="0"/>
              </a:spcBef>
              <a:buClrTx/>
              <a:buFontTx/>
              <a:buNone/>
            </a:pPr>
            <a:endParaRPr lang="en-US" altLang="en-US" sz="1000" b="1" baseline="0">
              <a:solidFill>
                <a:srgbClr val="FFFFFF"/>
              </a:solidFill>
              <a:latin typeface="Helvetica" panose="020B0604020202020204" pitchFamily="34" charset="0"/>
              <a:ea typeface="ＭＳ Ｐゴシック" panose="020B0600070205080204" pitchFamily="34" charset="-128"/>
            </a:endParaRPr>
          </a:p>
        </p:txBody>
      </p:sp>
      <p:sp>
        <p:nvSpPr>
          <p:cNvPr id="56" name="Oval 55"/>
          <p:cNvSpPr>
            <a:spLocks noChangeAspect="1"/>
          </p:cNvSpPr>
          <p:nvPr/>
        </p:nvSpPr>
        <p:spPr bwMode="auto">
          <a:xfrm>
            <a:off x="5321300" y="3552825"/>
            <a:ext cx="107950" cy="107950"/>
          </a:xfrm>
          <a:prstGeom prst="ellipse">
            <a:avLst/>
          </a:prstGeom>
          <a:solidFill>
            <a:srgbClr val="B2C1DB"/>
          </a:solidFill>
          <a:ln w="19050" algn="ctr">
            <a:solidFill>
              <a:schemeClr val="bg1"/>
            </a:solidFill>
            <a:round/>
            <a:headEnd/>
            <a:tailEnd/>
          </a:ln>
        </p:spPr>
        <p:txBody>
          <a:bodyPr anchor="ctr"/>
          <a:lstStyle>
            <a:lvl1pPr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1pPr>
            <a:lvl2pPr marL="742950" indent="-28575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2pPr>
            <a:lvl3pPr marL="11430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3pPr>
            <a:lvl4pPr marL="16002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4pPr>
            <a:lvl5pPr marL="20574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5pPr>
            <a:lvl6pPr marL="25146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6pPr>
            <a:lvl7pPr marL="29718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7pPr>
            <a:lvl8pPr marL="34290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8pPr>
            <a:lvl9pPr marL="38862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9pPr>
          </a:lstStyle>
          <a:p>
            <a:pPr eaLnBrk="1" hangingPunct="1">
              <a:spcBef>
                <a:spcPct val="0"/>
              </a:spcBef>
              <a:buClrTx/>
              <a:buFontTx/>
              <a:buNone/>
            </a:pPr>
            <a:endParaRPr lang="en-US" altLang="en-US" sz="1000" b="1" baseline="0">
              <a:solidFill>
                <a:srgbClr val="FFFFFF"/>
              </a:solidFill>
              <a:latin typeface="Helvetica" panose="020B0604020202020204" pitchFamily="34" charset="0"/>
              <a:ea typeface="ＭＳ Ｐゴシック" panose="020B0600070205080204" pitchFamily="34" charset="-128"/>
            </a:endParaRPr>
          </a:p>
        </p:txBody>
      </p:sp>
      <p:sp>
        <p:nvSpPr>
          <p:cNvPr id="57" name="Oval 56"/>
          <p:cNvSpPr>
            <a:spLocks noChangeAspect="1"/>
          </p:cNvSpPr>
          <p:nvPr/>
        </p:nvSpPr>
        <p:spPr bwMode="auto">
          <a:xfrm>
            <a:off x="5267325" y="3378200"/>
            <a:ext cx="107950" cy="109538"/>
          </a:xfrm>
          <a:prstGeom prst="ellipse">
            <a:avLst/>
          </a:prstGeom>
          <a:solidFill>
            <a:srgbClr val="B2C1DB"/>
          </a:solidFill>
          <a:ln w="19050" algn="ctr">
            <a:solidFill>
              <a:schemeClr val="bg1"/>
            </a:solidFill>
            <a:round/>
            <a:headEnd/>
            <a:tailEnd/>
          </a:ln>
        </p:spPr>
        <p:txBody>
          <a:bodyPr anchor="ctr"/>
          <a:lstStyle>
            <a:lvl1pPr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1pPr>
            <a:lvl2pPr marL="742950" indent="-28575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2pPr>
            <a:lvl3pPr marL="11430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3pPr>
            <a:lvl4pPr marL="16002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4pPr>
            <a:lvl5pPr marL="20574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5pPr>
            <a:lvl6pPr marL="25146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6pPr>
            <a:lvl7pPr marL="29718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7pPr>
            <a:lvl8pPr marL="34290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8pPr>
            <a:lvl9pPr marL="38862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9pPr>
          </a:lstStyle>
          <a:p>
            <a:pPr eaLnBrk="1" hangingPunct="1">
              <a:spcBef>
                <a:spcPct val="0"/>
              </a:spcBef>
              <a:buClrTx/>
              <a:buFontTx/>
              <a:buNone/>
            </a:pPr>
            <a:endParaRPr lang="en-US" altLang="en-US" sz="1000" b="1" baseline="0">
              <a:solidFill>
                <a:srgbClr val="FFFFFF"/>
              </a:solidFill>
              <a:latin typeface="Helvetica" panose="020B0604020202020204" pitchFamily="34" charset="0"/>
              <a:ea typeface="ＭＳ Ｐゴシック" panose="020B0600070205080204" pitchFamily="34" charset="-128"/>
            </a:endParaRPr>
          </a:p>
        </p:txBody>
      </p:sp>
      <p:sp>
        <p:nvSpPr>
          <p:cNvPr id="58" name="Oval 57"/>
          <p:cNvSpPr>
            <a:spLocks noChangeAspect="1"/>
          </p:cNvSpPr>
          <p:nvPr/>
        </p:nvSpPr>
        <p:spPr bwMode="auto">
          <a:xfrm>
            <a:off x="5838825" y="3308350"/>
            <a:ext cx="107950" cy="107950"/>
          </a:xfrm>
          <a:prstGeom prst="ellipse">
            <a:avLst/>
          </a:prstGeom>
          <a:solidFill>
            <a:srgbClr val="B2C1DB"/>
          </a:solidFill>
          <a:ln w="19050" algn="ctr">
            <a:solidFill>
              <a:schemeClr val="bg1"/>
            </a:solidFill>
            <a:round/>
            <a:headEnd/>
            <a:tailEnd/>
          </a:ln>
        </p:spPr>
        <p:txBody>
          <a:bodyPr anchor="ctr"/>
          <a:lstStyle>
            <a:lvl1pPr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1pPr>
            <a:lvl2pPr marL="742950" indent="-28575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2pPr>
            <a:lvl3pPr marL="11430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3pPr>
            <a:lvl4pPr marL="16002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4pPr>
            <a:lvl5pPr marL="20574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5pPr>
            <a:lvl6pPr marL="25146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6pPr>
            <a:lvl7pPr marL="29718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7pPr>
            <a:lvl8pPr marL="34290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8pPr>
            <a:lvl9pPr marL="38862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9pPr>
          </a:lstStyle>
          <a:p>
            <a:pPr eaLnBrk="1" hangingPunct="1">
              <a:spcBef>
                <a:spcPct val="0"/>
              </a:spcBef>
              <a:buClrTx/>
              <a:buFontTx/>
              <a:buNone/>
            </a:pPr>
            <a:endParaRPr lang="en-US" altLang="en-US" sz="1000" b="1" baseline="0">
              <a:solidFill>
                <a:srgbClr val="FFFFFF"/>
              </a:solidFill>
              <a:latin typeface="Helvetica" panose="020B0604020202020204" pitchFamily="34" charset="0"/>
              <a:ea typeface="ＭＳ Ｐゴシック" panose="020B0600070205080204" pitchFamily="34" charset="-128"/>
            </a:endParaRPr>
          </a:p>
        </p:txBody>
      </p:sp>
      <p:sp>
        <p:nvSpPr>
          <p:cNvPr id="59" name="Oval 58"/>
          <p:cNvSpPr>
            <a:spLocks noChangeAspect="1"/>
          </p:cNvSpPr>
          <p:nvPr/>
        </p:nvSpPr>
        <p:spPr bwMode="auto">
          <a:xfrm>
            <a:off x="5037138" y="3254375"/>
            <a:ext cx="107950" cy="107950"/>
          </a:xfrm>
          <a:prstGeom prst="ellipse">
            <a:avLst/>
          </a:prstGeom>
          <a:solidFill>
            <a:srgbClr val="008000"/>
          </a:solidFill>
          <a:ln w="19050" algn="ctr">
            <a:solidFill>
              <a:schemeClr val="bg1"/>
            </a:solidFill>
            <a:round/>
            <a:headEnd/>
            <a:tailEnd/>
          </a:ln>
        </p:spPr>
        <p:txBody>
          <a:bodyPr anchor="ctr"/>
          <a:lstStyle>
            <a:lvl1pPr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1pPr>
            <a:lvl2pPr marL="742950" indent="-28575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2pPr>
            <a:lvl3pPr marL="11430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3pPr>
            <a:lvl4pPr marL="16002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4pPr>
            <a:lvl5pPr marL="20574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5pPr>
            <a:lvl6pPr marL="25146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6pPr>
            <a:lvl7pPr marL="29718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7pPr>
            <a:lvl8pPr marL="34290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8pPr>
            <a:lvl9pPr marL="38862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9pPr>
          </a:lstStyle>
          <a:p>
            <a:pPr eaLnBrk="1" hangingPunct="1">
              <a:spcBef>
                <a:spcPct val="0"/>
              </a:spcBef>
              <a:buClrTx/>
              <a:buFontTx/>
              <a:buNone/>
            </a:pPr>
            <a:endParaRPr lang="en-US" altLang="en-US" sz="1000" b="1" baseline="0">
              <a:solidFill>
                <a:srgbClr val="FFFFFF"/>
              </a:solidFill>
              <a:latin typeface="Helvetica" panose="020B0604020202020204" pitchFamily="34" charset="0"/>
              <a:ea typeface="ＭＳ Ｐゴシック" panose="020B0600070205080204" pitchFamily="34" charset="-128"/>
            </a:endParaRPr>
          </a:p>
        </p:txBody>
      </p:sp>
      <p:sp>
        <p:nvSpPr>
          <p:cNvPr id="60" name="Oval 59"/>
          <p:cNvSpPr>
            <a:spLocks noChangeAspect="1"/>
          </p:cNvSpPr>
          <p:nvPr/>
        </p:nvSpPr>
        <p:spPr bwMode="auto">
          <a:xfrm>
            <a:off x="5589588" y="3074988"/>
            <a:ext cx="107950" cy="107950"/>
          </a:xfrm>
          <a:prstGeom prst="ellipse">
            <a:avLst/>
          </a:prstGeom>
          <a:solidFill>
            <a:srgbClr val="008000"/>
          </a:solidFill>
          <a:ln w="19050" algn="ctr">
            <a:solidFill>
              <a:schemeClr val="bg1"/>
            </a:solidFill>
            <a:round/>
            <a:headEnd/>
            <a:tailEnd/>
          </a:ln>
        </p:spPr>
        <p:txBody>
          <a:bodyPr anchor="ctr"/>
          <a:lstStyle>
            <a:lvl1pPr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1pPr>
            <a:lvl2pPr marL="742950" indent="-28575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2pPr>
            <a:lvl3pPr marL="11430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3pPr>
            <a:lvl4pPr marL="16002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4pPr>
            <a:lvl5pPr marL="20574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5pPr>
            <a:lvl6pPr marL="25146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6pPr>
            <a:lvl7pPr marL="29718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7pPr>
            <a:lvl8pPr marL="34290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8pPr>
            <a:lvl9pPr marL="38862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9pPr>
          </a:lstStyle>
          <a:p>
            <a:pPr eaLnBrk="1" hangingPunct="1">
              <a:spcBef>
                <a:spcPct val="0"/>
              </a:spcBef>
              <a:buClrTx/>
              <a:buFontTx/>
              <a:buNone/>
            </a:pPr>
            <a:endParaRPr lang="en-US" altLang="en-US" sz="1000" b="1" baseline="0">
              <a:solidFill>
                <a:srgbClr val="FFFFFF"/>
              </a:solidFill>
              <a:latin typeface="Helvetica" panose="020B0604020202020204" pitchFamily="34" charset="0"/>
              <a:ea typeface="ＭＳ Ｐゴシック" panose="020B0600070205080204" pitchFamily="34" charset="-128"/>
            </a:endParaRPr>
          </a:p>
        </p:txBody>
      </p:sp>
      <p:sp>
        <p:nvSpPr>
          <p:cNvPr id="61" name="Oval 60"/>
          <p:cNvSpPr>
            <a:spLocks noChangeAspect="1"/>
          </p:cNvSpPr>
          <p:nvPr/>
        </p:nvSpPr>
        <p:spPr bwMode="auto">
          <a:xfrm>
            <a:off x="5946775" y="3182938"/>
            <a:ext cx="107950" cy="109537"/>
          </a:xfrm>
          <a:prstGeom prst="ellipse">
            <a:avLst/>
          </a:prstGeom>
          <a:solidFill>
            <a:srgbClr val="008000"/>
          </a:solidFill>
          <a:ln w="19050" algn="ctr">
            <a:solidFill>
              <a:schemeClr val="bg1"/>
            </a:solidFill>
            <a:round/>
            <a:headEnd/>
            <a:tailEnd/>
          </a:ln>
        </p:spPr>
        <p:txBody>
          <a:bodyPr anchor="ctr"/>
          <a:lstStyle>
            <a:lvl1pPr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1pPr>
            <a:lvl2pPr marL="742950" indent="-28575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2pPr>
            <a:lvl3pPr marL="11430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3pPr>
            <a:lvl4pPr marL="16002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4pPr>
            <a:lvl5pPr marL="20574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5pPr>
            <a:lvl6pPr marL="25146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6pPr>
            <a:lvl7pPr marL="29718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7pPr>
            <a:lvl8pPr marL="34290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8pPr>
            <a:lvl9pPr marL="38862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9pPr>
          </a:lstStyle>
          <a:p>
            <a:pPr eaLnBrk="1" hangingPunct="1">
              <a:spcBef>
                <a:spcPct val="0"/>
              </a:spcBef>
              <a:buClrTx/>
              <a:buFontTx/>
              <a:buNone/>
            </a:pPr>
            <a:endParaRPr lang="en-US" altLang="en-US" sz="1000" b="1" baseline="0">
              <a:solidFill>
                <a:srgbClr val="FFFFFF"/>
              </a:solidFill>
              <a:latin typeface="Helvetica" panose="020B0604020202020204" pitchFamily="34" charset="0"/>
              <a:ea typeface="ＭＳ Ｐゴシック" panose="020B0600070205080204" pitchFamily="34" charset="-128"/>
            </a:endParaRPr>
          </a:p>
        </p:txBody>
      </p:sp>
      <p:sp>
        <p:nvSpPr>
          <p:cNvPr id="62" name="Oval 61"/>
          <p:cNvSpPr>
            <a:spLocks noChangeAspect="1"/>
          </p:cNvSpPr>
          <p:nvPr/>
        </p:nvSpPr>
        <p:spPr bwMode="auto">
          <a:xfrm>
            <a:off x="5765800" y="3660775"/>
            <a:ext cx="109538" cy="107950"/>
          </a:xfrm>
          <a:prstGeom prst="ellipse">
            <a:avLst/>
          </a:prstGeom>
          <a:solidFill>
            <a:srgbClr val="008000"/>
          </a:solidFill>
          <a:ln w="19050" algn="ctr">
            <a:solidFill>
              <a:schemeClr val="bg1"/>
            </a:solidFill>
            <a:round/>
            <a:headEnd/>
            <a:tailEnd/>
          </a:ln>
        </p:spPr>
        <p:txBody>
          <a:bodyPr anchor="ctr"/>
          <a:lstStyle>
            <a:lvl1pPr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1pPr>
            <a:lvl2pPr marL="742950" indent="-28575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2pPr>
            <a:lvl3pPr marL="11430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3pPr>
            <a:lvl4pPr marL="16002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4pPr>
            <a:lvl5pPr marL="20574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5pPr>
            <a:lvl6pPr marL="25146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6pPr>
            <a:lvl7pPr marL="29718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7pPr>
            <a:lvl8pPr marL="34290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8pPr>
            <a:lvl9pPr marL="38862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9pPr>
          </a:lstStyle>
          <a:p>
            <a:pPr eaLnBrk="1" hangingPunct="1">
              <a:spcBef>
                <a:spcPct val="0"/>
              </a:spcBef>
              <a:buClrTx/>
              <a:buFontTx/>
              <a:buNone/>
            </a:pPr>
            <a:endParaRPr lang="en-US" altLang="en-US" sz="1000" b="1" baseline="0">
              <a:solidFill>
                <a:srgbClr val="FFFFFF"/>
              </a:solidFill>
              <a:latin typeface="Helvetica" panose="020B0604020202020204" pitchFamily="34" charset="0"/>
              <a:ea typeface="ＭＳ Ｐゴシック" panose="020B0600070205080204" pitchFamily="34" charset="-128"/>
            </a:endParaRPr>
          </a:p>
        </p:txBody>
      </p:sp>
      <p:sp>
        <p:nvSpPr>
          <p:cNvPr id="63" name="Oval 62"/>
          <p:cNvSpPr>
            <a:spLocks noChangeAspect="1"/>
          </p:cNvSpPr>
          <p:nvPr/>
        </p:nvSpPr>
        <p:spPr bwMode="auto">
          <a:xfrm>
            <a:off x="1944688" y="3362325"/>
            <a:ext cx="107950" cy="107950"/>
          </a:xfrm>
          <a:prstGeom prst="ellipse">
            <a:avLst/>
          </a:prstGeom>
          <a:solidFill>
            <a:srgbClr val="BFBFBF"/>
          </a:solidFill>
          <a:ln w="19050" algn="ctr">
            <a:solidFill>
              <a:schemeClr val="bg1"/>
            </a:solidFill>
            <a:round/>
            <a:headEnd/>
            <a:tailEnd/>
          </a:ln>
        </p:spPr>
        <p:txBody>
          <a:bodyPr anchor="ctr"/>
          <a:lstStyle>
            <a:lvl1pPr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1pPr>
            <a:lvl2pPr marL="742950" indent="-28575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2pPr>
            <a:lvl3pPr marL="11430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3pPr>
            <a:lvl4pPr marL="16002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4pPr>
            <a:lvl5pPr marL="20574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5pPr>
            <a:lvl6pPr marL="25146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6pPr>
            <a:lvl7pPr marL="29718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7pPr>
            <a:lvl8pPr marL="34290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8pPr>
            <a:lvl9pPr marL="38862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9pPr>
          </a:lstStyle>
          <a:p>
            <a:pPr eaLnBrk="1" hangingPunct="1">
              <a:spcBef>
                <a:spcPct val="0"/>
              </a:spcBef>
              <a:buClrTx/>
              <a:buFontTx/>
              <a:buNone/>
            </a:pPr>
            <a:endParaRPr lang="en-US" altLang="en-US" sz="1000" b="1" baseline="0">
              <a:solidFill>
                <a:srgbClr val="FFFFFF"/>
              </a:solidFill>
              <a:latin typeface="Helvetica" panose="020B0604020202020204" pitchFamily="34" charset="0"/>
              <a:ea typeface="ＭＳ Ｐゴシック" panose="020B0600070205080204" pitchFamily="34" charset="-128"/>
            </a:endParaRPr>
          </a:p>
        </p:txBody>
      </p:sp>
      <p:sp>
        <p:nvSpPr>
          <p:cNvPr id="64" name="Oval 63"/>
          <p:cNvSpPr>
            <a:spLocks noChangeAspect="1"/>
          </p:cNvSpPr>
          <p:nvPr/>
        </p:nvSpPr>
        <p:spPr bwMode="auto">
          <a:xfrm>
            <a:off x="1239838" y="3714750"/>
            <a:ext cx="109537" cy="107950"/>
          </a:xfrm>
          <a:prstGeom prst="ellipse">
            <a:avLst/>
          </a:prstGeom>
          <a:solidFill>
            <a:srgbClr val="BFBFBF"/>
          </a:solidFill>
          <a:ln w="19050" algn="ctr">
            <a:solidFill>
              <a:schemeClr val="bg1"/>
            </a:solidFill>
            <a:round/>
            <a:headEnd/>
            <a:tailEnd/>
          </a:ln>
        </p:spPr>
        <p:txBody>
          <a:bodyPr anchor="ctr"/>
          <a:lstStyle>
            <a:lvl1pPr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1pPr>
            <a:lvl2pPr marL="742950" indent="-28575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2pPr>
            <a:lvl3pPr marL="11430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3pPr>
            <a:lvl4pPr marL="16002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4pPr>
            <a:lvl5pPr marL="20574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5pPr>
            <a:lvl6pPr marL="25146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6pPr>
            <a:lvl7pPr marL="29718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7pPr>
            <a:lvl8pPr marL="34290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8pPr>
            <a:lvl9pPr marL="38862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9pPr>
          </a:lstStyle>
          <a:p>
            <a:pPr eaLnBrk="1" hangingPunct="1">
              <a:spcBef>
                <a:spcPct val="0"/>
              </a:spcBef>
              <a:buClrTx/>
              <a:buFontTx/>
              <a:buNone/>
            </a:pPr>
            <a:endParaRPr lang="en-US" altLang="en-US" sz="1000" b="1" baseline="0">
              <a:solidFill>
                <a:srgbClr val="FFFFFF"/>
              </a:solidFill>
              <a:latin typeface="Helvetica" panose="020B0604020202020204" pitchFamily="34" charset="0"/>
              <a:ea typeface="ＭＳ Ｐゴシック" panose="020B0600070205080204" pitchFamily="34" charset="-128"/>
            </a:endParaRPr>
          </a:p>
        </p:txBody>
      </p:sp>
      <p:sp>
        <p:nvSpPr>
          <p:cNvPr id="65" name="Oval 64"/>
          <p:cNvSpPr>
            <a:spLocks noChangeAspect="1"/>
          </p:cNvSpPr>
          <p:nvPr/>
        </p:nvSpPr>
        <p:spPr bwMode="auto">
          <a:xfrm>
            <a:off x="982663" y="4273550"/>
            <a:ext cx="107950" cy="109538"/>
          </a:xfrm>
          <a:prstGeom prst="ellipse">
            <a:avLst/>
          </a:prstGeom>
          <a:solidFill>
            <a:srgbClr val="B2C1DB"/>
          </a:solidFill>
          <a:ln w="19050" algn="ctr">
            <a:solidFill>
              <a:schemeClr val="bg1"/>
            </a:solidFill>
            <a:round/>
            <a:headEnd/>
            <a:tailEnd/>
          </a:ln>
        </p:spPr>
        <p:txBody>
          <a:bodyPr anchor="ctr"/>
          <a:lstStyle>
            <a:lvl1pPr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1pPr>
            <a:lvl2pPr marL="742950" indent="-28575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2pPr>
            <a:lvl3pPr marL="11430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3pPr>
            <a:lvl4pPr marL="16002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4pPr>
            <a:lvl5pPr marL="20574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5pPr>
            <a:lvl6pPr marL="25146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6pPr>
            <a:lvl7pPr marL="29718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7pPr>
            <a:lvl8pPr marL="34290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8pPr>
            <a:lvl9pPr marL="38862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9pPr>
          </a:lstStyle>
          <a:p>
            <a:pPr eaLnBrk="1" hangingPunct="1">
              <a:spcBef>
                <a:spcPct val="0"/>
              </a:spcBef>
              <a:buClrTx/>
              <a:buFontTx/>
              <a:buNone/>
            </a:pPr>
            <a:endParaRPr lang="en-US" altLang="en-US" sz="1000" b="1" baseline="0">
              <a:solidFill>
                <a:srgbClr val="FFFFFF"/>
              </a:solidFill>
              <a:latin typeface="Helvetica" panose="020B0604020202020204" pitchFamily="34" charset="0"/>
              <a:ea typeface="ＭＳ Ｐゴシック" panose="020B0600070205080204" pitchFamily="34" charset="-128"/>
            </a:endParaRPr>
          </a:p>
        </p:txBody>
      </p:sp>
      <p:sp>
        <p:nvSpPr>
          <p:cNvPr id="66" name="Oval 65"/>
          <p:cNvSpPr>
            <a:spLocks noChangeAspect="1"/>
          </p:cNvSpPr>
          <p:nvPr/>
        </p:nvSpPr>
        <p:spPr bwMode="auto">
          <a:xfrm>
            <a:off x="8191500" y="1651000"/>
            <a:ext cx="109538" cy="107950"/>
          </a:xfrm>
          <a:prstGeom prst="ellipse">
            <a:avLst/>
          </a:prstGeom>
          <a:solidFill>
            <a:srgbClr val="B2C1DB"/>
          </a:solidFill>
          <a:ln w="19050" algn="ctr">
            <a:solidFill>
              <a:schemeClr val="bg1"/>
            </a:solidFill>
            <a:round/>
            <a:headEnd/>
            <a:tailEnd/>
          </a:ln>
        </p:spPr>
        <p:txBody>
          <a:bodyPr anchor="ctr"/>
          <a:lstStyle>
            <a:lvl1pPr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1pPr>
            <a:lvl2pPr marL="742950" indent="-28575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2pPr>
            <a:lvl3pPr marL="11430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3pPr>
            <a:lvl4pPr marL="16002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4pPr>
            <a:lvl5pPr marL="20574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5pPr>
            <a:lvl6pPr marL="25146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6pPr>
            <a:lvl7pPr marL="29718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7pPr>
            <a:lvl8pPr marL="34290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8pPr>
            <a:lvl9pPr marL="38862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9pPr>
          </a:lstStyle>
          <a:p>
            <a:pPr eaLnBrk="1" hangingPunct="1">
              <a:spcBef>
                <a:spcPct val="0"/>
              </a:spcBef>
              <a:buClrTx/>
              <a:buFontTx/>
              <a:buNone/>
            </a:pPr>
            <a:endParaRPr lang="en-US" altLang="en-US" sz="1000" b="1" baseline="0">
              <a:solidFill>
                <a:srgbClr val="FFFFFF"/>
              </a:solidFill>
              <a:latin typeface="Helvetica" panose="020B0604020202020204" pitchFamily="34" charset="0"/>
              <a:ea typeface="ＭＳ Ｐゴシック" panose="020B0600070205080204" pitchFamily="34" charset="-128"/>
            </a:endParaRPr>
          </a:p>
        </p:txBody>
      </p:sp>
      <p:sp>
        <p:nvSpPr>
          <p:cNvPr id="67" name="Oval 66"/>
          <p:cNvSpPr>
            <a:spLocks noChangeAspect="1"/>
          </p:cNvSpPr>
          <p:nvPr/>
        </p:nvSpPr>
        <p:spPr bwMode="auto">
          <a:xfrm>
            <a:off x="8151813" y="1849438"/>
            <a:ext cx="107950" cy="109537"/>
          </a:xfrm>
          <a:prstGeom prst="ellipse">
            <a:avLst/>
          </a:prstGeom>
          <a:solidFill>
            <a:srgbClr val="B2C1DB"/>
          </a:solidFill>
          <a:ln w="19050" algn="ctr">
            <a:solidFill>
              <a:schemeClr val="bg1"/>
            </a:solidFill>
            <a:round/>
            <a:headEnd/>
            <a:tailEnd/>
          </a:ln>
        </p:spPr>
        <p:txBody>
          <a:bodyPr anchor="ctr"/>
          <a:lstStyle>
            <a:lvl1pPr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1pPr>
            <a:lvl2pPr marL="742950" indent="-28575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2pPr>
            <a:lvl3pPr marL="11430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3pPr>
            <a:lvl4pPr marL="16002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4pPr>
            <a:lvl5pPr marL="20574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5pPr>
            <a:lvl6pPr marL="25146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6pPr>
            <a:lvl7pPr marL="29718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7pPr>
            <a:lvl8pPr marL="34290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8pPr>
            <a:lvl9pPr marL="38862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9pPr>
          </a:lstStyle>
          <a:p>
            <a:pPr eaLnBrk="1" hangingPunct="1">
              <a:spcBef>
                <a:spcPct val="0"/>
              </a:spcBef>
              <a:buClrTx/>
              <a:buFontTx/>
              <a:buNone/>
            </a:pPr>
            <a:endParaRPr lang="en-US" altLang="en-US" sz="1000" b="1" baseline="0">
              <a:solidFill>
                <a:srgbClr val="FFFFFF"/>
              </a:solidFill>
              <a:latin typeface="Helvetica" panose="020B0604020202020204" pitchFamily="34" charset="0"/>
              <a:ea typeface="ＭＳ Ｐゴシック" panose="020B0600070205080204" pitchFamily="34" charset="-128"/>
            </a:endParaRPr>
          </a:p>
        </p:txBody>
      </p:sp>
      <p:sp>
        <p:nvSpPr>
          <p:cNvPr id="68" name="Oval 67"/>
          <p:cNvSpPr>
            <a:spLocks noChangeAspect="1"/>
          </p:cNvSpPr>
          <p:nvPr/>
        </p:nvSpPr>
        <p:spPr bwMode="auto">
          <a:xfrm>
            <a:off x="982663" y="3416300"/>
            <a:ext cx="107950" cy="107950"/>
          </a:xfrm>
          <a:prstGeom prst="ellipse">
            <a:avLst/>
          </a:prstGeom>
          <a:solidFill>
            <a:srgbClr val="B2C1DB"/>
          </a:solidFill>
          <a:ln w="19050" algn="ctr">
            <a:solidFill>
              <a:schemeClr val="bg1"/>
            </a:solidFill>
            <a:round/>
            <a:headEnd/>
            <a:tailEnd/>
          </a:ln>
        </p:spPr>
        <p:txBody>
          <a:bodyPr anchor="ctr"/>
          <a:lstStyle>
            <a:lvl1pPr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1pPr>
            <a:lvl2pPr marL="742950" indent="-28575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2pPr>
            <a:lvl3pPr marL="11430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3pPr>
            <a:lvl4pPr marL="16002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4pPr>
            <a:lvl5pPr marL="20574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5pPr>
            <a:lvl6pPr marL="25146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6pPr>
            <a:lvl7pPr marL="29718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7pPr>
            <a:lvl8pPr marL="34290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8pPr>
            <a:lvl9pPr marL="38862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9pPr>
          </a:lstStyle>
          <a:p>
            <a:pPr eaLnBrk="1" hangingPunct="1">
              <a:spcBef>
                <a:spcPct val="0"/>
              </a:spcBef>
              <a:buClrTx/>
              <a:buFontTx/>
              <a:buNone/>
            </a:pPr>
            <a:endParaRPr lang="en-US" altLang="en-US" sz="1000" b="1" baseline="0">
              <a:solidFill>
                <a:srgbClr val="FFFFFF"/>
              </a:solidFill>
              <a:latin typeface="Helvetica" panose="020B0604020202020204" pitchFamily="34" charset="0"/>
              <a:ea typeface="ＭＳ Ｐゴシック" panose="020B0600070205080204" pitchFamily="34" charset="-128"/>
            </a:endParaRPr>
          </a:p>
        </p:txBody>
      </p:sp>
      <p:sp>
        <p:nvSpPr>
          <p:cNvPr id="69" name="Oval 68"/>
          <p:cNvSpPr>
            <a:spLocks noChangeAspect="1"/>
          </p:cNvSpPr>
          <p:nvPr/>
        </p:nvSpPr>
        <p:spPr bwMode="auto">
          <a:xfrm>
            <a:off x="300038" y="3716338"/>
            <a:ext cx="109537" cy="107950"/>
          </a:xfrm>
          <a:prstGeom prst="ellipse">
            <a:avLst/>
          </a:prstGeom>
          <a:solidFill>
            <a:srgbClr val="B2C1DB"/>
          </a:solidFill>
          <a:ln w="19050" algn="ctr">
            <a:solidFill>
              <a:schemeClr val="bg1"/>
            </a:solidFill>
            <a:round/>
            <a:headEnd/>
            <a:tailEnd/>
          </a:ln>
        </p:spPr>
        <p:txBody>
          <a:bodyPr anchor="ctr"/>
          <a:lstStyle>
            <a:lvl1pPr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1pPr>
            <a:lvl2pPr marL="742950" indent="-28575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2pPr>
            <a:lvl3pPr marL="11430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3pPr>
            <a:lvl4pPr marL="16002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4pPr>
            <a:lvl5pPr marL="20574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5pPr>
            <a:lvl6pPr marL="25146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6pPr>
            <a:lvl7pPr marL="29718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7pPr>
            <a:lvl8pPr marL="34290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8pPr>
            <a:lvl9pPr marL="38862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9pPr>
          </a:lstStyle>
          <a:p>
            <a:pPr eaLnBrk="1" hangingPunct="1">
              <a:spcBef>
                <a:spcPct val="0"/>
              </a:spcBef>
              <a:buClrTx/>
              <a:buFontTx/>
              <a:buNone/>
            </a:pPr>
            <a:endParaRPr lang="en-US" altLang="en-US" sz="1000" b="1" baseline="0">
              <a:solidFill>
                <a:srgbClr val="FFFFFF"/>
              </a:solidFill>
              <a:latin typeface="Helvetica" panose="020B0604020202020204" pitchFamily="34" charset="0"/>
              <a:ea typeface="ＭＳ Ｐゴシック" panose="020B0600070205080204" pitchFamily="34" charset="-128"/>
            </a:endParaRPr>
          </a:p>
        </p:txBody>
      </p:sp>
      <p:sp>
        <p:nvSpPr>
          <p:cNvPr id="70" name="Oval 69"/>
          <p:cNvSpPr>
            <a:spLocks noChangeAspect="1"/>
          </p:cNvSpPr>
          <p:nvPr/>
        </p:nvSpPr>
        <p:spPr bwMode="auto">
          <a:xfrm>
            <a:off x="2052638" y="5400675"/>
            <a:ext cx="107950" cy="107950"/>
          </a:xfrm>
          <a:prstGeom prst="ellipse">
            <a:avLst/>
          </a:prstGeom>
          <a:solidFill>
            <a:srgbClr val="B2C1DB"/>
          </a:solidFill>
          <a:ln w="19050" algn="ctr">
            <a:solidFill>
              <a:schemeClr val="bg1"/>
            </a:solidFill>
            <a:round/>
            <a:headEnd/>
            <a:tailEnd/>
          </a:ln>
        </p:spPr>
        <p:txBody>
          <a:bodyPr anchor="ctr"/>
          <a:lstStyle>
            <a:lvl1pPr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1pPr>
            <a:lvl2pPr marL="742950" indent="-28575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2pPr>
            <a:lvl3pPr marL="11430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3pPr>
            <a:lvl4pPr marL="16002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4pPr>
            <a:lvl5pPr marL="20574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5pPr>
            <a:lvl6pPr marL="25146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6pPr>
            <a:lvl7pPr marL="29718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7pPr>
            <a:lvl8pPr marL="34290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8pPr>
            <a:lvl9pPr marL="38862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9pPr>
          </a:lstStyle>
          <a:p>
            <a:pPr eaLnBrk="1" hangingPunct="1">
              <a:spcBef>
                <a:spcPct val="0"/>
              </a:spcBef>
              <a:buClrTx/>
              <a:buFontTx/>
              <a:buNone/>
            </a:pPr>
            <a:endParaRPr lang="en-US" altLang="en-US" sz="1000" b="1" baseline="0">
              <a:solidFill>
                <a:srgbClr val="FFFFFF"/>
              </a:solidFill>
              <a:latin typeface="Helvetica" panose="020B0604020202020204" pitchFamily="34" charset="0"/>
              <a:ea typeface="ＭＳ Ｐゴシック" panose="020B0600070205080204" pitchFamily="34" charset="-128"/>
            </a:endParaRPr>
          </a:p>
        </p:txBody>
      </p:sp>
      <p:sp>
        <p:nvSpPr>
          <p:cNvPr id="71" name="Oval 70"/>
          <p:cNvSpPr>
            <a:spLocks noChangeAspect="1"/>
          </p:cNvSpPr>
          <p:nvPr/>
        </p:nvSpPr>
        <p:spPr bwMode="auto">
          <a:xfrm>
            <a:off x="2239963" y="5292725"/>
            <a:ext cx="107950" cy="107950"/>
          </a:xfrm>
          <a:prstGeom prst="ellipse">
            <a:avLst/>
          </a:prstGeom>
          <a:solidFill>
            <a:srgbClr val="B2C1DB"/>
          </a:solidFill>
          <a:ln w="19050" algn="ctr">
            <a:solidFill>
              <a:schemeClr val="bg1"/>
            </a:solidFill>
            <a:round/>
            <a:headEnd/>
            <a:tailEnd/>
          </a:ln>
        </p:spPr>
        <p:txBody>
          <a:bodyPr anchor="ctr"/>
          <a:lstStyle>
            <a:lvl1pPr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1pPr>
            <a:lvl2pPr marL="742950" indent="-28575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2pPr>
            <a:lvl3pPr marL="11430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3pPr>
            <a:lvl4pPr marL="16002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4pPr>
            <a:lvl5pPr marL="20574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5pPr>
            <a:lvl6pPr marL="25146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6pPr>
            <a:lvl7pPr marL="29718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7pPr>
            <a:lvl8pPr marL="34290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8pPr>
            <a:lvl9pPr marL="38862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9pPr>
          </a:lstStyle>
          <a:p>
            <a:pPr eaLnBrk="1" hangingPunct="1">
              <a:spcBef>
                <a:spcPct val="0"/>
              </a:spcBef>
              <a:buClrTx/>
              <a:buFontTx/>
              <a:buNone/>
            </a:pPr>
            <a:endParaRPr lang="en-US" altLang="en-US" sz="1000" b="1" baseline="0">
              <a:solidFill>
                <a:srgbClr val="FFFFFF"/>
              </a:solidFill>
              <a:latin typeface="Helvetica" panose="020B0604020202020204" pitchFamily="34" charset="0"/>
              <a:ea typeface="ＭＳ Ｐゴシック" panose="020B0600070205080204" pitchFamily="34" charset="-128"/>
            </a:endParaRPr>
          </a:p>
        </p:txBody>
      </p:sp>
      <p:sp>
        <p:nvSpPr>
          <p:cNvPr id="72" name="Oval 71"/>
          <p:cNvSpPr>
            <a:spLocks noChangeAspect="1"/>
          </p:cNvSpPr>
          <p:nvPr/>
        </p:nvSpPr>
        <p:spPr bwMode="auto">
          <a:xfrm>
            <a:off x="5253038" y="3841750"/>
            <a:ext cx="109537" cy="107950"/>
          </a:xfrm>
          <a:prstGeom prst="ellipse">
            <a:avLst/>
          </a:prstGeom>
          <a:solidFill>
            <a:srgbClr val="B2C1DB"/>
          </a:solidFill>
          <a:ln w="19050" algn="ctr">
            <a:solidFill>
              <a:schemeClr val="bg1"/>
            </a:solidFill>
            <a:round/>
            <a:headEnd/>
            <a:tailEnd/>
          </a:ln>
        </p:spPr>
        <p:txBody>
          <a:bodyPr anchor="ctr"/>
          <a:lstStyle>
            <a:lvl1pPr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1pPr>
            <a:lvl2pPr marL="742950" indent="-28575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2pPr>
            <a:lvl3pPr marL="11430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3pPr>
            <a:lvl4pPr marL="16002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4pPr>
            <a:lvl5pPr marL="20574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5pPr>
            <a:lvl6pPr marL="25146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6pPr>
            <a:lvl7pPr marL="29718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7pPr>
            <a:lvl8pPr marL="34290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8pPr>
            <a:lvl9pPr marL="38862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9pPr>
          </a:lstStyle>
          <a:p>
            <a:pPr eaLnBrk="1" hangingPunct="1">
              <a:spcBef>
                <a:spcPct val="0"/>
              </a:spcBef>
              <a:buClrTx/>
              <a:buFontTx/>
              <a:buNone/>
            </a:pPr>
            <a:endParaRPr lang="en-US" altLang="en-US" sz="1000" b="1" baseline="0">
              <a:solidFill>
                <a:srgbClr val="FFFFFF"/>
              </a:solidFill>
              <a:latin typeface="Helvetica" panose="020B0604020202020204" pitchFamily="34" charset="0"/>
              <a:ea typeface="ＭＳ Ｐゴシック" panose="020B0600070205080204" pitchFamily="34" charset="-128"/>
            </a:endParaRPr>
          </a:p>
        </p:txBody>
      </p:sp>
      <p:sp>
        <p:nvSpPr>
          <p:cNvPr id="73" name="Oval 72"/>
          <p:cNvSpPr>
            <a:spLocks noChangeAspect="1"/>
          </p:cNvSpPr>
          <p:nvPr/>
        </p:nvSpPr>
        <p:spPr bwMode="auto">
          <a:xfrm>
            <a:off x="6553200" y="4757738"/>
            <a:ext cx="107950" cy="107950"/>
          </a:xfrm>
          <a:prstGeom prst="ellipse">
            <a:avLst/>
          </a:prstGeom>
          <a:solidFill>
            <a:srgbClr val="B2C1DB"/>
          </a:solidFill>
          <a:ln w="19050" algn="ctr">
            <a:solidFill>
              <a:schemeClr val="bg1"/>
            </a:solidFill>
            <a:round/>
            <a:headEnd/>
            <a:tailEnd/>
          </a:ln>
        </p:spPr>
        <p:txBody>
          <a:bodyPr anchor="ctr"/>
          <a:lstStyle>
            <a:lvl1pPr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1pPr>
            <a:lvl2pPr marL="742950" indent="-28575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2pPr>
            <a:lvl3pPr marL="11430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3pPr>
            <a:lvl4pPr marL="16002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4pPr>
            <a:lvl5pPr marL="20574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5pPr>
            <a:lvl6pPr marL="25146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6pPr>
            <a:lvl7pPr marL="29718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7pPr>
            <a:lvl8pPr marL="34290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8pPr>
            <a:lvl9pPr marL="38862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9pPr>
          </a:lstStyle>
          <a:p>
            <a:pPr eaLnBrk="1" hangingPunct="1">
              <a:spcBef>
                <a:spcPct val="0"/>
              </a:spcBef>
              <a:buClrTx/>
              <a:buFontTx/>
              <a:buNone/>
            </a:pPr>
            <a:endParaRPr lang="en-US" altLang="en-US" sz="1000" b="1" baseline="0">
              <a:solidFill>
                <a:srgbClr val="FFFFFF"/>
              </a:solidFill>
              <a:latin typeface="Helvetica" panose="020B0604020202020204" pitchFamily="34" charset="0"/>
              <a:ea typeface="ＭＳ Ｐゴシック" panose="020B0600070205080204" pitchFamily="34" charset="-128"/>
            </a:endParaRPr>
          </a:p>
        </p:txBody>
      </p:sp>
      <p:sp>
        <p:nvSpPr>
          <p:cNvPr id="74" name="Oval 73"/>
          <p:cNvSpPr>
            <a:spLocks noChangeAspect="1"/>
          </p:cNvSpPr>
          <p:nvPr/>
        </p:nvSpPr>
        <p:spPr bwMode="auto">
          <a:xfrm>
            <a:off x="5811838" y="2992438"/>
            <a:ext cx="109537" cy="109537"/>
          </a:xfrm>
          <a:prstGeom prst="ellipse">
            <a:avLst/>
          </a:prstGeom>
          <a:solidFill>
            <a:srgbClr val="B2C1DB"/>
          </a:solidFill>
          <a:ln w="19050" algn="ctr">
            <a:solidFill>
              <a:schemeClr val="bg1"/>
            </a:solidFill>
            <a:round/>
            <a:headEnd/>
            <a:tailEnd/>
          </a:ln>
        </p:spPr>
        <p:txBody>
          <a:bodyPr anchor="ctr"/>
          <a:lstStyle>
            <a:lvl1pPr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1pPr>
            <a:lvl2pPr marL="742950" indent="-28575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2pPr>
            <a:lvl3pPr marL="11430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3pPr>
            <a:lvl4pPr marL="16002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4pPr>
            <a:lvl5pPr marL="20574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5pPr>
            <a:lvl6pPr marL="25146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6pPr>
            <a:lvl7pPr marL="29718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7pPr>
            <a:lvl8pPr marL="34290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8pPr>
            <a:lvl9pPr marL="38862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9pPr>
          </a:lstStyle>
          <a:p>
            <a:pPr eaLnBrk="1" hangingPunct="1">
              <a:spcBef>
                <a:spcPct val="0"/>
              </a:spcBef>
              <a:buClrTx/>
              <a:buFontTx/>
              <a:buNone/>
            </a:pPr>
            <a:endParaRPr lang="en-US" altLang="en-US" sz="1000" b="1" baseline="0">
              <a:solidFill>
                <a:srgbClr val="FFFFFF"/>
              </a:solidFill>
              <a:latin typeface="Helvetica" panose="020B0604020202020204" pitchFamily="34" charset="0"/>
              <a:ea typeface="ＭＳ Ｐゴシック" panose="020B0600070205080204" pitchFamily="34" charset="-128"/>
            </a:endParaRPr>
          </a:p>
        </p:txBody>
      </p:sp>
      <p:sp>
        <p:nvSpPr>
          <p:cNvPr id="75" name="Oval 74"/>
          <p:cNvSpPr>
            <a:spLocks noChangeAspect="1"/>
          </p:cNvSpPr>
          <p:nvPr/>
        </p:nvSpPr>
        <p:spPr bwMode="auto">
          <a:xfrm>
            <a:off x="6000750" y="2897188"/>
            <a:ext cx="107950" cy="109537"/>
          </a:xfrm>
          <a:prstGeom prst="ellipse">
            <a:avLst/>
          </a:prstGeom>
          <a:solidFill>
            <a:srgbClr val="B2C1DB"/>
          </a:solidFill>
          <a:ln w="19050" algn="ctr">
            <a:solidFill>
              <a:schemeClr val="bg1"/>
            </a:solidFill>
            <a:round/>
            <a:headEnd/>
            <a:tailEnd/>
          </a:ln>
        </p:spPr>
        <p:txBody>
          <a:bodyPr anchor="ctr"/>
          <a:lstStyle>
            <a:lvl1pPr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1pPr>
            <a:lvl2pPr marL="742950" indent="-28575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2pPr>
            <a:lvl3pPr marL="11430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3pPr>
            <a:lvl4pPr marL="16002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4pPr>
            <a:lvl5pPr marL="20574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5pPr>
            <a:lvl6pPr marL="25146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6pPr>
            <a:lvl7pPr marL="29718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7pPr>
            <a:lvl8pPr marL="34290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8pPr>
            <a:lvl9pPr marL="38862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9pPr>
          </a:lstStyle>
          <a:p>
            <a:pPr eaLnBrk="1" hangingPunct="1">
              <a:spcBef>
                <a:spcPct val="0"/>
              </a:spcBef>
              <a:buClrTx/>
              <a:buFontTx/>
              <a:buNone/>
            </a:pPr>
            <a:endParaRPr lang="en-US" altLang="en-US" sz="1000" b="1" baseline="0">
              <a:solidFill>
                <a:srgbClr val="FFFFFF"/>
              </a:solidFill>
              <a:latin typeface="Helvetica" panose="020B0604020202020204" pitchFamily="34" charset="0"/>
              <a:ea typeface="ＭＳ Ｐゴシック" panose="020B0600070205080204" pitchFamily="34" charset="-128"/>
            </a:endParaRPr>
          </a:p>
        </p:txBody>
      </p:sp>
      <p:sp>
        <p:nvSpPr>
          <p:cNvPr id="76" name="TextBox 75"/>
          <p:cNvSpPr txBox="1">
            <a:spLocks/>
          </p:cNvSpPr>
          <p:nvPr/>
        </p:nvSpPr>
        <p:spPr bwMode="auto">
          <a:xfrm>
            <a:off x="198438" y="3567113"/>
            <a:ext cx="295275" cy="15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lgn="ctr">
                <a:solidFill>
                  <a:srgbClr val="000000"/>
                </a:solidFill>
                <a:miter lim="800000"/>
                <a:headEnd/>
                <a:tailEnd/>
              </a14:hiddenLine>
            </a:ext>
          </a:extLst>
        </p:spPr>
        <p:txBody>
          <a:bodyPr wrap="none" lIns="0" tIns="0" rIns="0" bIns="0" anchor="ctr">
            <a:spAutoFit/>
          </a:bodyPr>
          <a:lstStyle>
            <a:lvl1pPr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1pPr>
            <a:lvl2pPr marL="742950" indent="-28575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2pPr>
            <a:lvl3pPr marL="11430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3pPr>
            <a:lvl4pPr marL="16002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4pPr>
            <a:lvl5pPr marL="20574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5pPr>
            <a:lvl6pPr marL="25146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6pPr>
            <a:lvl7pPr marL="29718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7pPr>
            <a:lvl8pPr marL="34290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8pPr>
            <a:lvl9pPr marL="38862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9pPr>
          </a:lstStyle>
          <a:p>
            <a:pPr eaLnBrk="1" hangingPunct="1">
              <a:spcBef>
                <a:spcPct val="0"/>
              </a:spcBef>
              <a:buClrTx/>
              <a:buFontTx/>
              <a:buNone/>
            </a:pPr>
            <a:r>
              <a:rPr lang="en-US" altLang="en-US" sz="1000" b="1" baseline="0">
                <a:solidFill>
                  <a:schemeClr val="tx1"/>
                </a:solidFill>
                <a:latin typeface="Helvetica" panose="020B0604020202020204" pitchFamily="34" charset="0"/>
                <a:ea typeface="ＭＳ Ｐゴシック" panose="020B0600070205080204" pitchFamily="34" charset="-128"/>
              </a:rPr>
              <a:t>India</a:t>
            </a:r>
          </a:p>
        </p:txBody>
      </p:sp>
      <p:sp>
        <p:nvSpPr>
          <p:cNvPr id="77" name="TextBox 76"/>
          <p:cNvSpPr txBox="1">
            <a:spLocks/>
          </p:cNvSpPr>
          <p:nvPr/>
        </p:nvSpPr>
        <p:spPr bwMode="auto">
          <a:xfrm>
            <a:off x="1039813" y="3300413"/>
            <a:ext cx="352425" cy="15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lgn="ctr">
                <a:solidFill>
                  <a:srgbClr val="000000"/>
                </a:solidFill>
                <a:miter lim="800000"/>
                <a:headEnd/>
                <a:tailEnd/>
              </a14:hiddenLine>
            </a:ext>
          </a:extLst>
        </p:spPr>
        <p:txBody>
          <a:bodyPr wrap="none" lIns="0" tIns="0" rIns="0" bIns="0" anchor="ctr">
            <a:spAutoFit/>
          </a:bodyPr>
          <a:lstStyle>
            <a:lvl1pPr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1pPr>
            <a:lvl2pPr marL="742950" indent="-28575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2pPr>
            <a:lvl3pPr marL="11430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3pPr>
            <a:lvl4pPr marL="16002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4pPr>
            <a:lvl5pPr marL="20574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5pPr>
            <a:lvl6pPr marL="25146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6pPr>
            <a:lvl7pPr marL="29718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7pPr>
            <a:lvl8pPr marL="34290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8pPr>
            <a:lvl9pPr marL="38862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9pPr>
          </a:lstStyle>
          <a:p>
            <a:pPr eaLnBrk="1" hangingPunct="1">
              <a:spcBef>
                <a:spcPct val="0"/>
              </a:spcBef>
              <a:buClrTx/>
              <a:buFontTx/>
              <a:buNone/>
            </a:pPr>
            <a:r>
              <a:rPr lang="en-US" altLang="en-US" sz="1000" b="1" baseline="0">
                <a:solidFill>
                  <a:schemeClr val="tx1"/>
                </a:solidFill>
                <a:latin typeface="Helvetica" panose="020B0604020202020204" pitchFamily="34" charset="0"/>
                <a:ea typeface="ＭＳ Ｐゴシック" panose="020B0600070205080204" pitchFamily="34" charset="-128"/>
              </a:rPr>
              <a:t>China</a:t>
            </a:r>
          </a:p>
        </p:txBody>
      </p:sp>
      <p:sp>
        <p:nvSpPr>
          <p:cNvPr id="78" name="TextBox 77"/>
          <p:cNvSpPr txBox="1">
            <a:spLocks/>
          </p:cNvSpPr>
          <p:nvPr/>
        </p:nvSpPr>
        <p:spPr bwMode="auto">
          <a:xfrm>
            <a:off x="1976438" y="3233738"/>
            <a:ext cx="369887" cy="15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lgn="ctr">
                <a:solidFill>
                  <a:srgbClr val="000000"/>
                </a:solidFill>
                <a:miter lim="800000"/>
                <a:headEnd/>
                <a:tailEnd/>
              </a14:hiddenLine>
            </a:ext>
          </a:extLst>
        </p:spPr>
        <p:txBody>
          <a:bodyPr wrap="none" lIns="0" tIns="0" rIns="0" bIns="0" anchor="ctr">
            <a:spAutoFit/>
          </a:bodyPr>
          <a:lstStyle>
            <a:lvl1pPr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1pPr>
            <a:lvl2pPr marL="742950" indent="-28575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2pPr>
            <a:lvl3pPr marL="11430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3pPr>
            <a:lvl4pPr marL="16002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4pPr>
            <a:lvl5pPr marL="20574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5pPr>
            <a:lvl6pPr marL="25146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6pPr>
            <a:lvl7pPr marL="29718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7pPr>
            <a:lvl8pPr marL="34290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8pPr>
            <a:lvl9pPr marL="38862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9pPr>
          </a:lstStyle>
          <a:p>
            <a:pPr eaLnBrk="1" hangingPunct="1">
              <a:spcBef>
                <a:spcPct val="0"/>
              </a:spcBef>
              <a:buClrTx/>
              <a:buFontTx/>
              <a:buNone/>
            </a:pPr>
            <a:r>
              <a:rPr lang="en-US" altLang="en-US" sz="1000" b="1" baseline="0">
                <a:latin typeface="Helvetica" panose="020B0604020202020204" pitchFamily="34" charset="0"/>
                <a:ea typeface="ＭＳ Ｐゴシック" panose="020B0600070205080204" pitchFamily="34" charset="-128"/>
              </a:rPr>
              <a:t>Tokyo</a:t>
            </a:r>
          </a:p>
        </p:txBody>
      </p:sp>
      <p:sp>
        <p:nvSpPr>
          <p:cNvPr id="79" name="TextBox 78"/>
          <p:cNvSpPr txBox="1">
            <a:spLocks/>
          </p:cNvSpPr>
          <p:nvPr/>
        </p:nvSpPr>
        <p:spPr bwMode="auto">
          <a:xfrm>
            <a:off x="1385888" y="3698875"/>
            <a:ext cx="685800" cy="15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lgn="ctr">
                <a:solidFill>
                  <a:srgbClr val="000000"/>
                </a:solidFill>
                <a:miter lim="800000"/>
                <a:headEnd/>
                <a:tailEnd/>
              </a14:hiddenLine>
            </a:ext>
          </a:extLst>
        </p:spPr>
        <p:txBody>
          <a:bodyPr wrap="none" lIns="0" tIns="0" rIns="0" bIns="0" anchor="ctr">
            <a:spAutoFit/>
          </a:bodyPr>
          <a:lstStyle>
            <a:lvl1pPr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1pPr>
            <a:lvl2pPr marL="742950" indent="-28575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2pPr>
            <a:lvl3pPr marL="11430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3pPr>
            <a:lvl4pPr marL="16002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4pPr>
            <a:lvl5pPr marL="20574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5pPr>
            <a:lvl6pPr marL="25146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6pPr>
            <a:lvl7pPr marL="29718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7pPr>
            <a:lvl8pPr marL="34290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8pPr>
            <a:lvl9pPr marL="38862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9pPr>
          </a:lstStyle>
          <a:p>
            <a:pPr eaLnBrk="1" hangingPunct="1">
              <a:spcBef>
                <a:spcPct val="0"/>
              </a:spcBef>
              <a:buClrTx/>
              <a:buFontTx/>
              <a:buNone/>
            </a:pPr>
            <a:r>
              <a:rPr lang="en-US" altLang="en-US" sz="1000" b="1" baseline="0">
                <a:solidFill>
                  <a:schemeClr val="tx1"/>
                </a:solidFill>
                <a:latin typeface="Helvetica" panose="020B0604020202020204" pitchFamily="34" charset="0"/>
                <a:ea typeface="ＭＳ Ｐゴシック" panose="020B0600070205080204" pitchFamily="34" charset="-128"/>
              </a:rPr>
              <a:t>Hong Kong</a:t>
            </a:r>
          </a:p>
        </p:txBody>
      </p:sp>
      <p:sp>
        <p:nvSpPr>
          <p:cNvPr id="80" name="TextBox 79"/>
          <p:cNvSpPr txBox="1">
            <a:spLocks/>
          </p:cNvSpPr>
          <p:nvPr/>
        </p:nvSpPr>
        <p:spPr bwMode="auto">
          <a:xfrm>
            <a:off x="433388" y="4243388"/>
            <a:ext cx="619125" cy="15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lgn="ctr">
                <a:solidFill>
                  <a:srgbClr val="000000"/>
                </a:solidFill>
                <a:miter lim="800000"/>
                <a:headEnd/>
                <a:tailEnd/>
              </a14:hiddenLine>
            </a:ext>
          </a:extLst>
        </p:spPr>
        <p:txBody>
          <a:bodyPr wrap="none" lIns="0" tIns="0" rIns="0" bIns="0" anchor="ctr">
            <a:spAutoFit/>
          </a:bodyPr>
          <a:lstStyle>
            <a:lvl1pPr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1pPr>
            <a:lvl2pPr marL="742950" indent="-28575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2pPr>
            <a:lvl3pPr marL="11430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3pPr>
            <a:lvl4pPr marL="16002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4pPr>
            <a:lvl5pPr marL="20574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5pPr>
            <a:lvl6pPr marL="25146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6pPr>
            <a:lvl7pPr marL="29718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7pPr>
            <a:lvl8pPr marL="34290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8pPr>
            <a:lvl9pPr marL="38862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9pPr>
          </a:lstStyle>
          <a:p>
            <a:pPr eaLnBrk="1" hangingPunct="1">
              <a:spcBef>
                <a:spcPct val="0"/>
              </a:spcBef>
              <a:buClrTx/>
              <a:buFontTx/>
              <a:buNone/>
            </a:pPr>
            <a:r>
              <a:rPr lang="en-US" altLang="en-US" sz="1000" b="1" baseline="0">
                <a:latin typeface="Helvetica" panose="020B0604020202020204" pitchFamily="34" charset="0"/>
                <a:ea typeface="ＭＳ Ｐゴシック" panose="020B0600070205080204" pitchFamily="34" charset="-128"/>
              </a:rPr>
              <a:t>Singapore</a:t>
            </a:r>
          </a:p>
        </p:txBody>
      </p:sp>
      <p:sp>
        <p:nvSpPr>
          <p:cNvPr id="81" name="TextBox 80"/>
          <p:cNvSpPr txBox="1">
            <a:spLocks/>
          </p:cNvSpPr>
          <p:nvPr/>
        </p:nvSpPr>
        <p:spPr bwMode="auto">
          <a:xfrm>
            <a:off x="1385888" y="5386388"/>
            <a:ext cx="641350" cy="15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lgn="ctr">
                <a:solidFill>
                  <a:srgbClr val="000000"/>
                </a:solidFill>
                <a:miter lim="800000"/>
                <a:headEnd/>
                <a:tailEnd/>
              </a14:hiddenLine>
            </a:ext>
          </a:extLst>
        </p:spPr>
        <p:txBody>
          <a:bodyPr wrap="none" lIns="0" tIns="0" rIns="0" bIns="0" anchor="ctr">
            <a:spAutoFit/>
          </a:bodyPr>
          <a:lstStyle>
            <a:lvl1pPr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1pPr>
            <a:lvl2pPr marL="742950" indent="-28575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2pPr>
            <a:lvl3pPr marL="11430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3pPr>
            <a:lvl4pPr marL="16002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4pPr>
            <a:lvl5pPr marL="20574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5pPr>
            <a:lvl6pPr marL="25146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6pPr>
            <a:lvl7pPr marL="29718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7pPr>
            <a:lvl8pPr marL="34290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8pPr>
            <a:lvl9pPr marL="38862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9pPr>
          </a:lstStyle>
          <a:p>
            <a:pPr eaLnBrk="1" hangingPunct="1">
              <a:spcBef>
                <a:spcPct val="0"/>
              </a:spcBef>
              <a:buClrTx/>
              <a:buFontTx/>
              <a:buNone/>
            </a:pPr>
            <a:r>
              <a:rPr lang="en-US" altLang="en-US" sz="1000" b="1" baseline="0">
                <a:latin typeface="Helvetica" panose="020B0604020202020204" pitchFamily="34" charset="0"/>
                <a:ea typeface="ＭＳ Ｐゴシック" panose="020B0600070205080204" pitchFamily="34" charset="-128"/>
              </a:rPr>
              <a:t>Melbourne</a:t>
            </a:r>
          </a:p>
        </p:txBody>
      </p:sp>
      <p:sp>
        <p:nvSpPr>
          <p:cNvPr id="82" name="TextBox 81"/>
          <p:cNvSpPr txBox="1">
            <a:spLocks/>
          </p:cNvSpPr>
          <p:nvPr/>
        </p:nvSpPr>
        <p:spPr bwMode="auto">
          <a:xfrm>
            <a:off x="4089400" y="2943225"/>
            <a:ext cx="414338" cy="15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lgn="ctr">
                <a:solidFill>
                  <a:srgbClr val="000000"/>
                </a:solidFill>
                <a:miter lim="800000"/>
                <a:headEnd/>
                <a:tailEnd/>
              </a14:hiddenLine>
            </a:ext>
          </a:extLst>
        </p:spPr>
        <p:txBody>
          <a:bodyPr wrap="none" lIns="0" tIns="0" rIns="0" bIns="0" anchor="ctr">
            <a:spAutoFit/>
          </a:bodyPr>
          <a:lstStyle>
            <a:lvl1pPr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1pPr>
            <a:lvl2pPr marL="742950" indent="-28575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2pPr>
            <a:lvl3pPr marL="11430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3pPr>
            <a:lvl4pPr marL="16002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4pPr>
            <a:lvl5pPr marL="20574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5pPr>
            <a:lvl6pPr marL="25146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6pPr>
            <a:lvl7pPr marL="29718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7pPr>
            <a:lvl8pPr marL="34290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8pPr>
            <a:lvl9pPr marL="38862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9pPr>
          </a:lstStyle>
          <a:p>
            <a:pPr eaLnBrk="1" hangingPunct="1">
              <a:spcBef>
                <a:spcPct val="0"/>
              </a:spcBef>
              <a:buClrTx/>
              <a:buFontTx/>
              <a:buNone/>
            </a:pPr>
            <a:r>
              <a:rPr lang="en-US" altLang="en-US" sz="1000" b="1" baseline="0">
                <a:latin typeface="Helvetica" panose="020B0604020202020204" pitchFamily="34" charset="0"/>
                <a:ea typeface="ＭＳ Ｐゴシック" panose="020B0600070205080204" pitchFamily="34" charset="-128"/>
              </a:rPr>
              <a:t>Seattle</a:t>
            </a:r>
          </a:p>
        </p:txBody>
      </p:sp>
      <p:sp>
        <p:nvSpPr>
          <p:cNvPr id="83" name="TextBox 82"/>
          <p:cNvSpPr txBox="1">
            <a:spLocks/>
          </p:cNvSpPr>
          <p:nvPr/>
        </p:nvSpPr>
        <p:spPr bwMode="auto">
          <a:xfrm>
            <a:off x="4027488" y="3179763"/>
            <a:ext cx="554037" cy="15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lgn="ctr">
                <a:solidFill>
                  <a:srgbClr val="000000"/>
                </a:solidFill>
                <a:miter lim="800000"/>
                <a:headEnd/>
                <a:tailEnd/>
              </a14:hiddenLine>
            </a:ext>
          </a:extLst>
        </p:spPr>
        <p:txBody>
          <a:bodyPr wrap="none" lIns="0" tIns="0" rIns="0" bIns="0" anchor="ctr">
            <a:spAutoFit/>
          </a:bodyPr>
          <a:lstStyle>
            <a:lvl1pPr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1pPr>
            <a:lvl2pPr marL="742950" indent="-28575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2pPr>
            <a:lvl3pPr marL="11430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3pPr>
            <a:lvl4pPr marL="16002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4pPr>
            <a:lvl5pPr marL="20574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5pPr>
            <a:lvl6pPr marL="25146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6pPr>
            <a:lvl7pPr marL="29718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7pPr>
            <a:lvl8pPr marL="34290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8pPr>
            <a:lvl9pPr marL="38862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9pPr>
          </a:lstStyle>
          <a:p>
            <a:pPr eaLnBrk="1" hangingPunct="1">
              <a:spcBef>
                <a:spcPct val="0"/>
              </a:spcBef>
              <a:buClrTx/>
              <a:buFontTx/>
              <a:buNone/>
            </a:pPr>
            <a:r>
              <a:rPr lang="en-US" altLang="en-US" sz="1000" b="1" baseline="0">
                <a:latin typeface="Helvetica" panose="020B0604020202020204" pitchFamily="34" charset="0"/>
                <a:ea typeface="ＭＳ Ｐゴシック" panose="020B0600070205080204" pitchFamily="34" charset="-128"/>
              </a:rPr>
              <a:t>San Jose</a:t>
            </a:r>
          </a:p>
        </p:txBody>
      </p:sp>
      <p:sp>
        <p:nvSpPr>
          <p:cNvPr id="84" name="TextBox 83"/>
          <p:cNvSpPr txBox="1">
            <a:spLocks/>
          </p:cNvSpPr>
          <p:nvPr/>
        </p:nvSpPr>
        <p:spPr bwMode="auto">
          <a:xfrm>
            <a:off x="3938588" y="3436938"/>
            <a:ext cx="752475" cy="15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lgn="ctr">
                <a:solidFill>
                  <a:srgbClr val="000000"/>
                </a:solidFill>
                <a:miter lim="800000"/>
                <a:headEnd/>
                <a:tailEnd/>
              </a14:hiddenLine>
            </a:ext>
          </a:extLst>
        </p:spPr>
        <p:txBody>
          <a:bodyPr wrap="none" lIns="0" tIns="0" rIns="0" bIns="0" anchor="ctr">
            <a:spAutoFit/>
          </a:bodyPr>
          <a:lstStyle>
            <a:lvl1pPr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1pPr>
            <a:lvl2pPr marL="742950" indent="-28575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2pPr>
            <a:lvl3pPr marL="11430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3pPr>
            <a:lvl4pPr marL="16002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4pPr>
            <a:lvl5pPr marL="20574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5pPr>
            <a:lvl6pPr marL="25146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6pPr>
            <a:lvl7pPr marL="29718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7pPr>
            <a:lvl8pPr marL="34290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8pPr>
            <a:lvl9pPr marL="38862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9pPr>
          </a:lstStyle>
          <a:p>
            <a:pPr eaLnBrk="1" hangingPunct="1">
              <a:spcBef>
                <a:spcPct val="0"/>
              </a:spcBef>
              <a:buClrTx/>
              <a:buFontTx/>
              <a:buNone/>
            </a:pPr>
            <a:r>
              <a:rPr lang="en-US" altLang="en-US" sz="1000" b="1" baseline="0">
                <a:latin typeface="Helvetica" panose="020B0604020202020204" pitchFamily="34" charset="0"/>
                <a:ea typeface="ＭＳ Ｐゴシック" panose="020B0600070205080204" pitchFamily="34" charset="-128"/>
              </a:rPr>
              <a:t>Los Angeles</a:t>
            </a:r>
          </a:p>
        </p:txBody>
      </p:sp>
      <p:sp>
        <p:nvSpPr>
          <p:cNvPr id="85" name="TextBox 84"/>
          <p:cNvSpPr txBox="1">
            <a:spLocks/>
          </p:cNvSpPr>
          <p:nvPr/>
        </p:nvSpPr>
        <p:spPr bwMode="auto">
          <a:xfrm>
            <a:off x="4518025" y="3821113"/>
            <a:ext cx="700088" cy="15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lgn="ctr">
                <a:solidFill>
                  <a:srgbClr val="000000"/>
                </a:solidFill>
                <a:miter lim="800000"/>
                <a:headEnd/>
                <a:tailEnd/>
              </a14:hiddenLine>
            </a:ext>
          </a:extLst>
        </p:spPr>
        <p:txBody>
          <a:bodyPr wrap="none" lIns="0" tIns="0" rIns="0" bIns="0" anchor="ctr">
            <a:spAutoFit/>
          </a:bodyPr>
          <a:lstStyle>
            <a:lvl1pPr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1pPr>
            <a:lvl2pPr marL="742950" indent="-28575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2pPr>
            <a:lvl3pPr marL="11430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3pPr>
            <a:lvl4pPr marL="16002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4pPr>
            <a:lvl5pPr marL="20574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5pPr>
            <a:lvl6pPr marL="25146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6pPr>
            <a:lvl7pPr marL="29718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7pPr>
            <a:lvl8pPr marL="34290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8pPr>
            <a:lvl9pPr marL="38862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9pPr>
          </a:lstStyle>
          <a:p>
            <a:pPr eaLnBrk="1" hangingPunct="1">
              <a:spcBef>
                <a:spcPct val="0"/>
              </a:spcBef>
              <a:buClrTx/>
              <a:buFontTx/>
              <a:buNone/>
            </a:pPr>
            <a:r>
              <a:rPr lang="en-US" altLang="en-US" sz="1000" b="1" baseline="0">
                <a:latin typeface="Helvetica" panose="020B0604020202020204" pitchFamily="34" charset="0"/>
                <a:ea typeface="ＭＳ Ｐゴシック" panose="020B0600070205080204" pitchFamily="34" charset="-128"/>
              </a:rPr>
              <a:t>Mexico City</a:t>
            </a:r>
          </a:p>
        </p:txBody>
      </p:sp>
      <p:sp>
        <p:nvSpPr>
          <p:cNvPr id="86" name="TextBox 85"/>
          <p:cNvSpPr txBox="1">
            <a:spLocks/>
          </p:cNvSpPr>
          <p:nvPr/>
        </p:nvSpPr>
        <p:spPr bwMode="auto">
          <a:xfrm>
            <a:off x="4870450" y="3094038"/>
            <a:ext cx="427038" cy="15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lgn="ctr">
                <a:solidFill>
                  <a:srgbClr val="000000"/>
                </a:solidFill>
                <a:miter lim="800000"/>
                <a:headEnd/>
                <a:tailEnd/>
              </a14:hiddenLine>
            </a:ext>
          </a:extLst>
        </p:spPr>
        <p:txBody>
          <a:bodyPr wrap="none" lIns="0" tIns="0" rIns="0" bIns="0" anchor="ctr">
            <a:spAutoFit/>
          </a:bodyPr>
          <a:lstStyle>
            <a:lvl1pPr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1pPr>
            <a:lvl2pPr marL="742950" indent="-28575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2pPr>
            <a:lvl3pPr marL="11430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3pPr>
            <a:lvl4pPr marL="16002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4pPr>
            <a:lvl5pPr marL="20574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5pPr>
            <a:lvl6pPr marL="25146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6pPr>
            <a:lvl7pPr marL="29718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7pPr>
            <a:lvl8pPr marL="34290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8pPr>
            <a:lvl9pPr marL="38862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9pPr>
          </a:lstStyle>
          <a:p>
            <a:pPr eaLnBrk="1" hangingPunct="1">
              <a:spcBef>
                <a:spcPct val="0"/>
              </a:spcBef>
              <a:buClrTx/>
              <a:buFontTx/>
              <a:buNone/>
            </a:pPr>
            <a:r>
              <a:rPr lang="en-US" altLang="en-US" sz="1000" b="1" baseline="0">
                <a:solidFill>
                  <a:schemeClr val="tx1"/>
                </a:solidFill>
                <a:latin typeface="Helvetica" panose="020B0604020202020204" pitchFamily="34" charset="0"/>
                <a:ea typeface="ＭＳ Ｐゴシック" panose="020B0600070205080204" pitchFamily="34" charset="-128"/>
              </a:rPr>
              <a:t>Denver</a:t>
            </a:r>
          </a:p>
        </p:txBody>
      </p:sp>
      <p:sp>
        <p:nvSpPr>
          <p:cNvPr id="87" name="TextBox 86"/>
          <p:cNvSpPr txBox="1">
            <a:spLocks/>
          </p:cNvSpPr>
          <p:nvPr/>
        </p:nvSpPr>
        <p:spPr bwMode="auto">
          <a:xfrm>
            <a:off x="5230813" y="2928938"/>
            <a:ext cx="500062" cy="15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lgn="ctr">
                <a:solidFill>
                  <a:srgbClr val="000000"/>
                </a:solidFill>
                <a:miter lim="800000"/>
                <a:headEnd/>
                <a:tailEnd/>
              </a14:hiddenLine>
            </a:ext>
          </a:extLst>
        </p:spPr>
        <p:txBody>
          <a:bodyPr wrap="none" lIns="0" tIns="0" rIns="0" bIns="0" anchor="ctr">
            <a:spAutoFit/>
          </a:bodyPr>
          <a:lstStyle>
            <a:lvl1pPr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1pPr>
            <a:lvl2pPr marL="742950" indent="-28575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2pPr>
            <a:lvl3pPr marL="11430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3pPr>
            <a:lvl4pPr marL="16002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4pPr>
            <a:lvl5pPr marL="20574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5pPr>
            <a:lvl6pPr marL="25146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6pPr>
            <a:lvl7pPr marL="29718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7pPr>
            <a:lvl8pPr marL="34290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8pPr>
            <a:lvl9pPr marL="38862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9pPr>
          </a:lstStyle>
          <a:p>
            <a:pPr eaLnBrk="1" hangingPunct="1">
              <a:spcBef>
                <a:spcPct val="0"/>
              </a:spcBef>
              <a:buClrTx/>
              <a:buFontTx/>
              <a:buNone/>
            </a:pPr>
            <a:r>
              <a:rPr lang="en-US" altLang="en-US" sz="1000" b="1" baseline="0">
                <a:solidFill>
                  <a:schemeClr val="tx1"/>
                </a:solidFill>
                <a:latin typeface="Helvetica" panose="020B0604020202020204" pitchFamily="34" charset="0"/>
                <a:ea typeface="ＭＳ Ｐゴシック" panose="020B0600070205080204" pitchFamily="34" charset="-128"/>
              </a:rPr>
              <a:t>Chicago</a:t>
            </a:r>
          </a:p>
        </p:txBody>
      </p:sp>
      <p:sp>
        <p:nvSpPr>
          <p:cNvPr id="88" name="TextBox 87"/>
          <p:cNvSpPr txBox="1">
            <a:spLocks/>
          </p:cNvSpPr>
          <p:nvPr/>
        </p:nvSpPr>
        <p:spPr bwMode="auto">
          <a:xfrm>
            <a:off x="5311775" y="3230563"/>
            <a:ext cx="371475" cy="15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lgn="ctr">
                <a:solidFill>
                  <a:srgbClr val="000000"/>
                </a:solidFill>
                <a:miter lim="800000"/>
                <a:headEnd/>
                <a:tailEnd/>
              </a14:hiddenLine>
            </a:ext>
          </a:extLst>
        </p:spPr>
        <p:txBody>
          <a:bodyPr wrap="none" lIns="0" tIns="0" rIns="0" bIns="0" anchor="ctr">
            <a:spAutoFit/>
          </a:bodyPr>
          <a:lstStyle>
            <a:lvl1pPr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1pPr>
            <a:lvl2pPr marL="742950" indent="-28575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2pPr>
            <a:lvl3pPr marL="11430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3pPr>
            <a:lvl4pPr marL="16002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4pPr>
            <a:lvl5pPr marL="20574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5pPr>
            <a:lvl6pPr marL="25146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6pPr>
            <a:lvl7pPr marL="29718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7pPr>
            <a:lvl8pPr marL="34290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8pPr>
            <a:lvl9pPr marL="38862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9pPr>
          </a:lstStyle>
          <a:p>
            <a:pPr eaLnBrk="1" hangingPunct="1">
              <a:spcBef>
                <a:spcPct val="0"/>
              </a:spcBef>
              <a:buClrTx/>
              <a:buFontTx/>
              <a:buNone/>
            </a:pPr>
            <a:r>
              <a:rPr lang="en-US" altLang="en-US" sz="1000" b="1" baseline="0">
                <a:solidFill>
                  <a:schemeClr val="tx1"/>
                </a:solidFill>
                <a:latin typeface="Helvetica" panose="020B0604020202020204" pitchFamily="34" charset="0"/>
                <a:ea typeface="ＭＳ Ｐゴシック" panose="020B0600070205080204" pitchFamily="34" charset="-128"/>
              </a:rPr>
              <a:t>Dallas</a:t>
            </a:r>
          </a:p>
        </p:txBody>
      </p:sp>
      <p:sp>
        <p:nvSpPr>
          <p:cNvPr id="89" name="TextBox 88"/>
          <p:cNvSpPr txBox="1">
            <a:spLocks/>
          </p:cNvSpPr>
          <p:nvPr/>
        </p:nvSpPr>
        <p:spPr bwMode="auto">
          <a:xfrm>
            <a:off x="4832350" y="3622675"/>
            <a:ext cx="515938" cy="15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lgn="ctr">
                <a:solidFill>
                  <a:srgbClr val="000000"/>
                </a:solidFill>
                <a:miter lim="800000"/>
                <a:headEnd/>
                <a:tailEnd/>
              </a14:hiddenLine>
            </a:ext>
          </a:extLst>
        </p:spPr>
        <p:txBody>
          <a:bodyPr wrap="none" lIns="0" tIns="0" rIns="0" bIns="0" anchor="ctr">
            <a:spAutoFit/>
          </a:bodyPr>
          <a:lstStyle>
            <a:lvl1pPr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1pPr>
            <a:lvl2pPr marL="742950" indent="-28575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2pPr>
            <a:lvl3pPr marL="11430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3pPr>
            <a:lvl4pPr marL="16002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4pPr>
            <a:lvl5pPr marL="20574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5pPr>
            <a:lvl6pPr marL="25146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6pPr>
            <a:lvl7pPr marL="29718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7pPr>
            <a:lvl8pPr marL="34290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8pPr>
            <a:lvl9pPr marL="38862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9pPr>
          </a:lstStyle>
          <a:p>
            <a:pPr eaLnBrk="1" hangingPunct="1">
              <a:spcBef>
                <a:spcPct val="0"/>
              </a:spcBef>
              <a:buClrTx/>
              <a:buFontTx/>
              <a:buNone/>
            </a:pPr>
            <a:r>
              <a:rPr lang="en-US" altLang="en-US" sz="1000" b="1" baseline="0">
                <a:solidFill>
                  <a:schemeClr val="tx1"/>
                </a:solidFill>
                <a:latin typeface="Helvetica" panose="020B0604020202020204" pitchFamily="34" charset="0"/>
                <a:ea typeface="ＭＳ Ｐゴシック" panose="020B0600070205080204" pitchFamily="34" charset="-128"/>
              </a:rPr>
              <a:t>Houston</a:t>
            </a:r>
          </a:p>
        </p:txBody>
      </p:sp>
      <p:sp>
        <p:nvSpPr>
          <p:cNvPr id="90" name="TextBox 89"/>
          <p:cNvSpPr txBox="1">
            <a:spLocks/>
          </p:cNvSpPr>
          <p:nvPr/>
        </p:nvSpPr>
        <p:spPr bwMode="auto">
          <a:xfrm>
            <a:off x="5538788" y="2838450"/>
            <a:ext cx="481012" cy="15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lgn="ctr">
                <a:solidFill>
                  <a:srgbClr val="000000"/>
                </a:solidFill>
                <a:miter lim="800000"/>
                <a:headEnd/>
                <a:tailEnd/>
              </a14:hiddenLine>
            </a:ext>
          </a:extLst>
        </p:spPr>
        <p:txBody>
          <a:bodyPr wrap="none" lIns="0" tIns="0" rIns="0" bIns="0" anchor="ctr">
            <a:spAutoFit/>
          </a:bodyPr>
          <a:lstStyle>
            <a:lvl1pPr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1pPr>
            <a:lvl2pPr marL="742950" indent="-28575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2pPr>
            <a:lvl3pPr marL="11430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3pPr>
            <a:lvl4pPr marL="16002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4pPr>
            <a:lvl5pPr marL="20574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5pPr>
            <a:lvl6pPr marL="25146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6pPr>
            <a:lvl7pPr marL="29718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7pPr>
            <a:lvl8pPr marL="34290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8pPr>
            <a:lvl9pPr marL="38862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9pPr>
          </a:lstStyle>
          <a:p>
            <a:pPr eaLnBrk="1" hangingPunct="1">
              <a:spcBef>
                <a:spcPct val="0"/>
              </a:spcBef>
              <a:buClrTx/>
              <a:buFontTx/>
              <a:buNone/>
            </a:pPr>
            <a:r>
              <a:rPr lang="en-US" altLang="en-US" sz="1000" b="1" baseline="0">
                <a:solidFill>
                  <a:schemeClr val="tx1"/>
                </a:solidFill>
                <a:latin typeface="Helvetica" panose="020B0604020202020204" pitchFamily="34" charset="0"/>
                <a:ea typeface="ＭＳ Ｐゴシック" panose="020B0600070205080204" pitchFamily="34" charset="-128"/>
              </a:rPr>
              <a:t>Toronto</a:t>
            </a:r>
          </a:p>
        </p:txBody>
      </p:sp>
      <p:sp>
        <p:nvSpPr>
          <p:cNvPr id="91" name="TextBox 90"/>
          <p:cNvSpPr txBox="1">
            <a:spLocks/>
          </p:cNvSpPr>
          <p:nvPr/>
        </p:nvSpPr>
        <p:spPr bwMode="auto">
          <a:xfrm>
            <a:off x="6000750" y="2768600"/>
            <a:ext cx="528638" cy="15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lgn="ctr">
                <a:solidFill>
                  <a:srgbClr val="000000"/>
                </a:solidFill>
                <a:miter lim="800000"/>
                <a:headEnd/>
                <a:tailEnd/>
              </a14:hiddenLine>
            </a:ext>
          </a:extLst>
        </p:spPr>
        <p:txBody>
          <a:bodyPr wrap="none" lIns="0" tIns="0" rIns="0" bIns="0" anchor="ctr">
            <a:spAutoFit/>
          </a:bodyPr>
          <a:lstStyle>
            <a:lvl1pPr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1pPr>
            <a:lvl2pPr marL="742950" indent="-28575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2pPr>
            <a:lvl3pPr marL="11430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3pPr>
            <a:lvl4pPr marL="16002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4pPr>
            <a:lvl5pPr marL="20574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5pPr>
            <a:lvl6pPr marL="25146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6pPr>
            <a:lvl7pPr marL="29718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7pPr>
            <a:lvl8pPr marL="34290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8pPr>
            <a:lvl9pPr marL="38862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9pPr>
          </a:lstStyle>
          <a:p>
            <a:pPr eaLnBrk="1" hangingPunct="1">
              <a:spcBef>
                <a:spcPct val="0"/>
              </a:spcBef>
              <a:buClrTx/>
              <a:buFontTx/>
              <a:buNone/>
            </a:pPr>
            <a:r>
              <a:rPr lang="en-US" altLang="en-US" sz="1000" b="1" baseline="0">
                <a:latin typeface="Helvetica" panose="020B0604020202020204" pitchFamily="34" charset="0"/>
                <a:ea typeface="ＭＳ Ｐゴシック" panose="020B0600070205080204" pitchFamily="34" charset="-128"/>
              </a:rPr>
              <a:t>Montreal</a:t>
            </a:r>
          </a:p>
        </p:txBody>
      </p:sp>
      <p:sp>
        <p:nvSpPr>
          <p:cNvPr id="92" name="TextBox 91"/>
          <p:cNvSpPr txBox="1">
            <a:spLocks/>
          </p:cNvSpPr>
          <p:nvPr/>
        </p:nvSpPr>
        <p:spPr bwMode="auto">
          <a:xfrm>
            <a:off x="6197600" y="4741863"/>
            <a:ext cx="344488" cy="15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lgn="ctr">
                <a:solidFill>
                  <a:srgbClr val="000000"/>
                </a:solidFill>
                <a:miter lim="800000"/>
                <a:headEnd/>
                <a:tailEnd/>
              </a14:hiddenLine>
            </a:ext>
          </a:extLst>
        </p:spPr>
        <p:txBody>
          <a:bodyPr wrap="none" lIns="0" tIns="0" rIns="0" bIns="0" anchor="ctr">
            <a:spAutoFit/>
          </a:bodyPr>
          <a:lstStyle>
            <a:lvl1pPr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1pPr>
            <a:lvl2pPr marL="742950" indent="-28575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2pPr>
            <a:lvl3pPr marL="11430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3pPr>
            <a:lvl4pPr marL="16002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4pPr>
            <a:lvl5pPr marL="20574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5pPr>
            <a:lvl6pPr marL="25146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6pPr>
            <a:lvl7pPr marL="29718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7pPr>
            <a:lvl8pPr marL="34290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8pPr>
            <a:lvl9pPr marL="38862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9pPr>
          </a:lstStyle>
          <a:p>
            <a:pPr eaLnBrk="1" hangingPunct="1">
              <a:spcBef>
                <a:spcPct val="0"/>
              </a:spcBef>
              <a:buClrTx/>
              <a:buFontTx/>
              <a:buNone/>
            </a:pPr>
            <a:r>
              <a:rPr lang="en-US" altLang="en-US" sz="1000" b="1" baseline="0">
                <a:solidFill>
                  <a:schemeClr val="tx1"/>
                </a:solidFill>
                <a:latin typeface="Helvetica" panose="020B0604020202020204" pitchFamily="34" charset="0"/>
                <a:ea typeface="ＭＳ Ｐゴシック" panose="020B0600070205080204" pitchFamily="34" charset="-128"/>
              </a:rPr>
              <a:t>Brazil</a:t>
            </a:r>
          </a:p>
        </p:txBody>
      </p:sp>
      <p:sp>
        <p:nvSpPr>
          <p:cNvPr id="93" name="TextBox 92"/>
          <p:cNvSpPr txBox="1">
            <a:spLocks/>
          </p:cNvSpPr>
          <p:nvPr/>
        </p:nvSpPr>
        <p:spPr bwMode="auto">
          <a:xfrm>
            <a:off x="6053138" y="3143250"/>
            <a:ext cx="927100" cy="15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lgn="ctr">
                <a:solidFill>
                  <a:srgbClr val="000000"/>
                </a:solidFill>
                <a:miter lim="800000"/>
                <a:headEnd/>
                <a:tailEnd/>
              </a14:hiddenLine>
            </a:ext>
          </a:extLst>
        </p:spPr>
        <p:txBody>
          <a:bodyPr lIns="0" tIns="0" rIns="0" bIns="0" anchor="ctr">
            <a:spAutoFit/>
          </a:bodyPr>
          <a:lstStyle>
            <a:lvl1pPr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1pPr>
            <a:lvl2pPr marL="742950" indent="-28575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2pPr>
            <a:lvl3pPr marL="11430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3pPr>
            <a:lvl4pPr marL="16002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4pPr>
            <a:lvl5pPr marL="20574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5pPr>
            <a:lvl6pPr marL="25146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6pPr>
            <a:lvl7pPr marL="29718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7pPr>
            <a:lvl8pPr marL="34290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8pPr>
            <a:lvl9pPr marL="38862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9pPr>
          </a:lstStyle>
          <a:p>
            <a:pPr eaLnBrk="1" hangingPunct="1">
              <a:spcBef>
                <a:spcPct val="0"/>
              </a:spcBef>
              <a:buClrTx/>
              <a:buFontTx/>
              <a:buNone/>
            </a:pPr>
            <a:r>
              <a:rPr lang="en-US" altLang="en-US" sz="1000" b="1" baseline="0">
                <a:latin typeface="Helvetica" panose="020B0604020202020204" pitchFamily="34" charset="0"/>
                <a:ea typeface="ＭＳ Ｐゴシック" panose="020B0600070205080204" pitchFamily="34" charset="-128"/>
              </a:rPr>
              <a:t>New York City</a:t>
            </a:r>
          </a:p>
        </p:txBody>
      </p:sp>
      <p:sp>
        <p:nvSpPr>
          <p:cNvPr id="94" name="TextBox 93"/>
          <p:cNvSpPr txBox="1">
            <a:spLocks/>
          </p:cNvSpPr>
          <p:nvPr/>
        </p:nvSpPr>
        <p:spPr bwMode="auto">
          <a:xfrm>
            <a:off x="5918200" y="3319463"/>
            <a:ext cx="1162050" cy="15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lgn="ctr">
                <a:solidFill>
                  <a:srgbClr val="000000"/>
                </a:solidFill>
                <a:miter lim="800000"/>
                <a:headEnd/>
                <a:tailEnd/>
              </a14:hiddenLine>
            </a:ext>
          </a:extLst>
        </p:spPr>
        <p:txBody>
          <a:bodyPr lIns="0" tIns="0" rIns="0" bIns="0" anchor="ctr">
            <a:spAutoFit/>
          </a:bodyPr>
          <a:lstStyle>
            <a:lvl1pPr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1pPr>
            <a:lvl2pPr marL="742950" indent="-28575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2pPr>
            <a:lvl3pPr marL="11430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3pPr>
            <a:lvl4pPr marL="16002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4pPr>
            <a:lvl5pPr marL="20574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5pPr>
            <a:lvl6pPr marL="25146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6pPr>
            <a:lvl7pPr marL="29718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7pPr>
            <a:lvl8pPr marL="34290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8pPr>
            <a:lvl9pPr marL="38862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9pPr>
          </a:lstStyle>
          <a:p>
            <a:pPr eaLnBrk="1" hangingPunct="1">
              <a:spcBef>
                <a:spcPct val="0"/>
              </a:spcBef>
              <a:buClrTx/>
              <a:buFontTx/>
              <a:buNone/>
            </a:pPr>
            <a:r>
              <a:rPr lang="en-US" altLang="en-US" sz="1000" b="1" baseline="0">
                <a:latin typeface="Helvetica" panose="020B0604020202020204" pitchFamily="34" charset="0"/>
                <a:ea typeface="ＭＳ Ｐゴシック" panose="020B0600070205080204" pitchFamily="34" charset="-128"/>
              </a:rPr>
              <a:t>Washington D.C.</a:t>
            </a:r>
          </a:p>
        </p:txBody>
      </p:sp>
      <p:sp>
        <p:nvSpPr>
          <p:cNvPr id="95" name="TextBox 94"/>
          <p:cNvSpPr txBox="1">
            <a:spLocks/>
          </p:cNvSpPr>
          <p:nvPr/>
        </p:nvSpPr>
        <p:spPr bwMode="auto">
          <a:xfrm>
            <a:off x="5903913" y="3644900"/>
            <a:ext cx="358775" cy="15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lgn="ctr">
                <a:solidFill>
                  <a:srgbClr val="000000"/>
                </a:solidFill>
                <a:miter lim="800000"/>
                <a:headEnd/>
                <a:tailEnd/>
              </a14:hiddenLine>
            </a:ext>
          </a:extLst>
        </p:spPr>
        <p:txBody>
          <a:bodyPr wrap="none" lIns="0" tIns="0" rIns="0" bIns="0" anchor="ctr">
            <a:spAutoFit/>
          </a:bodyPr>
          <a:lstStyle>
            <a:lvl1pPr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1pPr>
            <a:lvl2pPr marL="742950" indent="-28575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2pPr>
            <a:lvl3pPr marL="11430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3pPr>
            <a:lvl4pPr marL="16002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4pPr>
            <a:lvl5pPr marL="20574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5pPr>
            <a:lvl6pPr marL="25146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6pPr>
            <a:lvl7pPr marL="29718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7pPr>
            <a:lvl8pPr marL="34290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8pPr>
            <a:lvl9pPr marL="38862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9pPr>
          </a:lstStyle>
          <a:p>
            <a:pPr eaLnBrk="1" hangingPunct="1">
              <a:spcBef>
                <a:spcPct val="0"/>
              </a:spcBef>
              <a:buClrTx/>
              <a:buFontTx/>
              <a:buNone/>
            </a:pPr>
            <a:r>
              <a:rPr lang="en-US" altLang="en-US" sz="1000" b="1" baseline="0">
                <a:latin typeface="Helvetica" panose="020B0604020202020204" pitchFamily="34" charset="0"/>
                <a:ea typeface="ＭＳ Ｐゴシック" panose="020B0600070205080204" pitchFamily="34" charset="-128"/>
              </a:rPr>
              <a:t>Miami</a:t>
            </a:r>
          </a:p>
        </p:txBody>
      </p:sp>
      <p:sp>
        <p:nvSpPr>
          <p:cNvPr id="96" name="TextBox 95"/>
          <p:cNvSpPr txBox="1">
            <a:spLocks/>
          </p:cNvSpPr>
          <p:nvPr/>
        </p:nvSpPr>
        <p:spPr bwMode="auto">
          <a:xfrm>
            <a:off x="8461375" y="1692275"/>
            <a:ext cx="557213" cy="15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lgn="ctr">
                <a:solidFill>
                  <a:srgbClr val="000000"/>
                </a:solidFill>
                <a:miter lim="800000"/>
                <a:headEnd/>
                <a:tailEnd/>
              </a14:hiddenLine>
            </a:ext>
          </a:extLst>
        </p:spPr>
        <p:txBody>
          <a:bodyPr wrap="none" lIns="0" tIns="0" rIns="0" bIns="0" anchor="ctr">
            <a:spAutoFit/>
          </a:bodyPr>
          <a:lstStyle>
            <a:lvl1pPr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1pPr>
            <a:lvl2pPr marL="742950" indent="-28575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2pPr>
            <a:lvl3pPr marL="11430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3pPr>
            <a:lvl4pPr marL="16002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4pPr>
            <a:lvl5pPr marL="20574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5pPr>
            <a:lvl6pPr marL="25146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6pPr>
            <a:lvl7pPr marL="29718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7pPr>
            <a:lvl8pPr marL="34290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8pPr>
            <a:lvl9pPr marL="38862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9pPr>
          </a:lstStyle>
          <a:p>
            <a:pPr eaLnBrk="1" hangingPunct="1">
              <a:spcBef>
                <a:spcPct val="0"/>
              </a:spcBef>
              <a:buClrTx/>
              <a:buFontTx/>
              <a:buNone/>
            </a:pPr>
            <a:r>
              <a:rPr lang="en-US" altLang="en-US" sz="1000" b="1" baseline="0">
                <a:solidFill>
                  <a:schemeClr val="tx1"/>
                </a:solidFill>
                <a:latin typeface="Helvetica" panose="020B0604020202020204" pitchFamily="34" charset="0"/>
                <a:ea typeface="ＭＳ Ｐゴシック" panose="020B0600070205080204" pitchFamily="34" charset="-128"/>
              </a:rPr>
              <a:t>Frankfurt</a:t>
            </a:r>
          </a:p>
        </p:txBody>
      </p:sp>
      <p:sp>
        <p:nvSpPr>
          <p:cNvPr id="97" name="TextBox 96"/>
          <p:cNvSpPr txBox="1">
            <a:spLocks/>
          </p:cNvSpPr>
          <p:nvPr/>
        </p:nvSpPr>
        <p:spPr bwMode="auto">
          <a:xfrm>
            <a:off x="7891463" y="1500188"/>
            <a:ext cx="696912" cy="15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lgn="ctr">
                <a:solidFill>
                  <a:srgbClr val="000000"/>
                </a:solidFill>
                <a:miter lim="800000"/>
                <a:headEnd/>
                <a:tailEnd/>
              </a14:hiddenLine>
            </a:ext>
          </a:extLst>
        </p:spPr>
        <p:txBody>
          <a:bodyPr wrap="none" lIns="0" tIns="0" rIns="0" bIns="0" anchor="ctr">
            <a:spAutoFit/>
          </a:bodyPr>
          <a:lstStyle>
            <a:lvl1pPr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1pPr>
            <a:lvl2pPr marL="742950" indent="-28575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2pPr>
            <a:lvl3pPr marL="11430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3pPr>
            <a:lvl4pPr marL="16002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4pPr>
            <a:lvl5pPr marL="20574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5pPr>
            <a:lvl6pPr marL="25146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6pPr>
            <a:lvl7pPr marL="29718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7pPr>
            <a:lvl8pPr marL="34290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8pPr>
            <a:lvl9pPr marL="38862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9pPr>
          </a:lstStyle>
          <a:p>
            <a:pPr eaLnBrk="1" hangingPunct="1">
              <a:spcBef>
                <a:spcPct val="0"/>
              </a:spcBef>
              <a:buClrTx/>
              <a:buFontTx/>
              <a:buNone/>
            </a:pPr>
            <a:r>
              <a:rPr lang="en-US" altLang="en-US" sz="1000" b="1" baseline="0">
                <a:latin typeface="Helvetica" panose="020B0604020202020204" pitchFamily="34" charset="0"/>
                <a:ea typeface="ＭＳ Ｐゴシック" panose="020B0600070205080204" pitchFamily="34" charset="-128"/>
              </a:rPr>
              <a:t>Amsterdam</a:t>
            </a:r>
          </a:p>
        </p:txBody>
      </p:sp>
      <p:sp>
        <p:nvSpPr>
          <p:cNvPr id="98" name="TextBox 97"/>
          <p:cNvSpPr txBox="1">
            <a:spLocks/>
          </p:cNvSpPr>
          <p:nvPr/>
        </p:nvSpPr>
        <p:spPr bwMode="auto">
          <a:xfrm>
            <a:off x="8054975" y="1978025"/>
            <a:ext cx="307975" cy="15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lgn="ctr">
                <a:solidFill>
                  <a:srgbClr val="000000"/>
                </a:solidFill>
                <a:miter lim="800000"/>
                <a:headEnd/>
                <a:tailEnd/>
              </a14:hiddenLine>
            </a:ext>
          </a:extLst>
        </p:spPr>
        <p:txBody>
          <a:bodyPr wrap="none" lIns="0" tIns="0" rIns="0" bIns="0" anchor="ctr">
            <a:spAutoFit/>
          </a:bodyPr>
          <a:lstStyle>
            <a:lvl1pPr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1pPr>
            <a:lvl2pPr marL="742950" indent="-28575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2pPr>
            <a:lvl3pPr marL="11430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3pPr>
            <a:lvl4pPr marL="16002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4pPr>
            <a:lvl5pPr marL="20574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5pPr>
            <a:lvl6pPr marL="25146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6pPr>
            <a:lvl7pPr marL="29718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7pPr>
            <a:lvl8pPr marL="34290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8pPr>
            <a:lvl9pPr marL="38862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9pPr>
          </a:lstStyle>
          <a:p>
            <a:pPr eaLnBrk="1" hangingPunct="1">
              <a:spcBef>
                <a:spcPct val="0"/>
              </a:spcBef>
              <a:buClrTx/>
              <a:buFontTx/>
              <a:buNone/>
            </a:pPr>
            <a:r>
              <a:rPr lang="en-US" altLang="en-US" sz="1000" b="1" baseline="0">
                <a:solidFill>
                  <a:schemeClr val="tx1"/>
                </a:solidFill>
                <a:latin typeface="Helvetica" panose="020B0604020202020204" pitchFamily="34" charset="0"/>
                <a:ea typeface="ＭＳ Ｐゴシック" panose="020B0600070205080204" pitchFamily="34" charset="-128"/>
              </a:rPr>
              <a:t>Paris</a:t>
            </a:r>
          </a:p>
        </p:txBody>
      </p:sp>
      <p:sp>
        <p:nvSpPr>
          <p:cNvPr id="99" name="TextBox 98"/>
          <p:cNvSpPr txBox="1">
            <a:spLocks/>
          </p:cNvSpPr>
          <p:nvPr/>
        </p:nvSpPr>
        <p:spPr bwMode="auto">
          <a:xfrm>
            <a:off x="2370138" y="5270500"/>
            <a:ext cx="477837" cy="15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lgn="ctr">
                <a:solidFill>
                  <a:srgbClr val="000000"/>
                </a:solidFill>
                <a:miter lim="800000"/>
                <a:headEnd/>
                <a:tailEnd/>
              </a14:hiddenLine>
            </a:ext>
          </a:extLst>
        </p:spPr>
        <p:txBody>
          <a:bodyPr lIns="0" tIns="0" rIns="0" bIns="0" anchor="ctr">
            <a:spAutoFit/>
          </a:bodyPr>
          <a:lstStyle>
            <a:lvl1pPr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1pPr>
            <a:lvl2pPr marL="742950" indent="-28575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2pPr>
            <a:lvl3pPr marL="11430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3pPr>
            <a:lvl4pPr marL="16002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4pPr>
            <a:lvl5pPr marL="20574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5pPr>
            <a:lvl6pPr marL="25146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6pPr>
            <a:lvl7pPr marL="29718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7pPr>
            <a:lvl8pPr marL="34290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8pPr>
            <a:lvl9pPr marL="38862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9pPr>
          </a:lstStyle>
          <a:p>
            <a:pPr eaLnBrk="1" hangingPunct="1">
              <a:spcBef>
                <a:spcPct val="0"/>
              </a:spcBef>
              <a:buClrTx/>
              <a:buFontTx/>
              <a:buNone/>
            </a:pPr>
            <a:r>
              <a:rPr lang="en-US" altLang="en-US" sz="1000" b="1" baseline="0">
                <a:latin typeface="Helvetica" panose="020B0604020202020204" pitchFamily="34" charset="0"/>
                <a:ea typeface="ＭＳ Ｐゴシック" panose="020B0600070205080204" pitchFamily="34" charset="-128"/>
              </a:rPr>
              <a:t>Sydney</a:t>
            </a:r>
          </a:p>
        </p:txBody>
      </p:sp>
      <p:sp>
        <p:nvSpPr>
          <p:cNvPr id="100" name="Oval 99"/>
          <p:cNvSpPr>
            <a:spLocks noChangeAspect="1"/>
          </p:cNvSpPr>
          <p:nvPr/>
        </p:nvSpPr>
        <p:spPr bwMode="auto">
          <a:xfrm>
            <a:off x="5675313" y="3432175"/>
            <a:ext cx="109537" cy="107950"/>
          </a:xfrm>
          <a:prstGeom prst="ellipse">
            <a:avLst/>
          </a:prstGeom>
          <a:solidFill>
            <a:srgbClr val="008000"/>
          </a:solidFill>
          <a:ln w="19050" algn="ctr">
            <a:solidFill>
              <a:schemeClr val="bg1"/>
            </a:solidFill>
            <a:round/>
            <a:headEnd/>
            <a:tailEnd/>
          </a:ln>
        </p:spPr>
        <p:txBody>
          <a:bodyPr anchor="ctr"/>
          <a:lstStyle>
            <a:lvl1pPr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1pPr>
            <a:lvl2pPr marL="742950" indent="-28575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2pPr>
            <a:lvl3pPr marL="11430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3pPr>
            <a:lvl4pPr marL="16002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4pPr>
            <a:lvl5pPr marL="20574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5pPr>
            <a:lvl6pPr marL="25146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6pPr>
            <a:lvl7pPr marL="29718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7pPr>
            <a:lvl8pPr marL="34290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8pPr>
            <a:lvl9pPr marL="38862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9pPr>
          </a:lstStyle>
          <a:p>
            <a:pPr eaLnBrk="1" hangingPunct="1">
              <a:spcBef>
                <a:spcPct val="0"/>
              </a:spcBef>
              <a:buClrTx/>
              <a:buFontTx/>
              <a:buNone/>
            </a:pPr>
            <a:endParaRPr lang="en-US" altLang="en-US" sz="1000" b="1" baseline="0">
              <a:solidFill>
                <a:srgbClr val="FFFFFF"/>
              </a:solidFill>
              <a:latin typeface="Helvetica" panose="020B0604020202020204" pitchFamily="34" charset="0"/>
              <a:ea typeface="ＭＳ Ｐゴシック" panose="020B0600070205080204" pitchFamily="34" charset="-128"/>
            </a:endParaRPr>
          </a:p>
        </p:txBody>
      </p:sp>
      <p:sp>
        <p:nvSpPr>
          <p:cNvPr id="101" name="TextBox 100"/>
          <p:cNvSpPr txBox="1">
            <a:spLocks/>
          </p:cNvSpPr>
          <p:nvPr/>
        </p:nvSpPr>
        <p:spPr bwMode="auto">
          <a:xfrm>
            <a:off x="5802313" y="3457575"/>
            <a:ext cx="439737" cy="15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lgn="ctr">
                <a:solidFill>
                  <a:srgbClr val="000000"/>
                </a:solidFill>
                <a:miter lim="800000"/>
                <a:headEnd/>
                <a:tailEnd/>
              </a14:hiddenLine>
            </a:ext>
          </a:extLst>
        </p:spPr>
        <p:txBody>
          <a:bodyPr lIns="0" tIns="0" rIns="0" bIns="0" anchor="ctr">
            <a:spAutoFit/>
          </a:bodyPr>
          <a:lstStyle>
            <a:lvl1pPr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1pPr>
            <a:lvl2pPr marL="742950" indent="-28575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2pPr>
            <a:lvl3pPr marL="11430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3pPr>
            <a:lvl4pPr marL="16002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4pPr>
            <a:lvl5pPr marL="20574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5pPr>
            <a:lvl6pPr marL="25146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6pPr>
            <a:lvl7pPr marL="29718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7pPr>
            <a:lvl8pPr marL="34290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8pPr>
            <a:lvl9pPr marL="38862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9pPr>
          </a:lstStyle>
          <a:p>
            <a:pPr eaLnBrk="1" hangingPunct="1">
              <a:spcBef>
                <a:spcPct val="0"/>
              </a:spcBef>
              <a:buClrTx/>
              <a:buFontTx/>
              <a:buNone/>
            </a:pPr>
            <a:r>
              <a:rPr lang="en-US" altLang="en-US" sz="1000" b="1" baseline="0">
                <a:latin typeface="Helvetica" panose="020B0604020202020204" pitchFamily="34" charset="0"/>
                <a:ea typeface="ＭＳ Ｐゴシック" panose="020B0600070205080204" pitchFamily="34" charset="-128"/>
              </a:rPr>
              <a:t>Atlanta</a:t>
            </a:r>
          </a:p>
        </p:txBody>
      </p:sp>
      <p:sp>
        <p:nvSpPr>
          <p:cNvPr id="103" name="TextBox 102"/>
          <p:cNvSpPr txBox="1">
            <a:spLocks/>
          </p:cNvSpPr>
          <p:nvPr/>
        </p:nvSpPr>
        <p:spPr bwMode="auto">
          <a:xfrm>
            <a:off x="7559675" y="1684338"/>
            <a:ext cx="466725" cy="15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lgn="ctr">
                <a:solidFill>
                  <a:srgbClr val="000000"/>
                </a:solidFill>
                <a:miter lim="800000"/>
                <a:headEnd/>
                <a:tailEnd/>
              </a14:hiddenLine>
            </a:ext>
          </a:extLst>
        </p:spPr>
        <p:txBody>
          <a:bodyPr wrap="none" lIns="0" tIns="0" rIns="0" bIns="0" anchor="ctr">
            <a:spAutoFit/>
          </a:bodyPr>
          <a:lstStyle>
            <a:lvl1pPr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1pPr>
            <a:lvl2pPr marL="742950" indent="-28575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2pPr>
            <a:lvl3pPr marL="11430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3pPr>
            <a:lvl4pPr marL="16002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4pPr>
            <a:lvl5pPr marL="20574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5pPr>
            <a:lvl6pPr marL="25146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6pPr>
            <a:lvl7pPr marL="29718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7pPr>
            <a:lvl8pPr marL="34290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8pPr>
            <a:lvl9pPr marL="38862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9pPr>
          </a:lstStyle>
          <a:p>
            <a:pPr eaLnBrk="1" hangingPunct="1">
              <a:spcBef>
                <a:spcPct val="0"/>
              </a:spcBef>
              <a:buClrTx/>
              <a:buFontTx/>
              <a:buNone/>
            </a:pPr>
            <a:r>
              <a:rPr lang="en-US" altLang="en-US" sz="1000" b="1" baseline="0">
                <a:latin typeface="Helvetica" panose="020B0604020202020204" pitchFamily="34" charset="0"/>
                <a:ea typeface="ＭＳ Ｐゴシック" panose="020B0600070205080204" pitchFamily="34" charset="-128"/>
              </a:rPr>
              <a:t>London</a:t>
            </a:r>
          </a:p>
        </p:txBody>
      </p:sp>
      <p:sp>
        <p:nvSpPr>
          <p:cNvPr id="107" name="Oval 106"/>
          <p:cNvSpPr>
            <a:spLocks noChangeAspect="1"/>
          </p:cNvSpPr>
          <p:nvPr/>
        </p:nvSpPr>
        <p:spPr bwMode="auto">
          <a:xfrm>
            <a:off x="8151813" y="1851357"/>
            <a:ext cx="107950" cy="109537"/>
          </a:xfrm>
          <a:prstGeom prst="ellipse">
            <a:avLst/>
          </a:prstGeom>
          <a:solidFill>
            <a:schemeClr val="accent2"/>
          </a:solidFill>
          <a:ln w="19050" algn="ctr">
            <a:solidFill>
              <a:schemeClr val="bg1"/>
            </a:solidFill>
            <a:round/>
            <a:headEnd/>
            <a:tailEnd/>
          </a:ln>
        </p:spPr>
        <p:txBody>
          <a:bodyPr anchor="ctr"/>
          <a:lstStyle>
            <a:lvl1pPr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1pPr>
            <a:lvl2pPr marL="742950" indent="-28575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2pPr>
            <a:lvl3pPr marL="11430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3pPr>
            <a:lvl4pPr marL="16002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4pPr>
            <a:lvl5pPr marL="20574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5pPr>
            <a:lvl6pPr marL="25146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6pPr>
            <a:lvl7pPr marL="29718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7pPr>
            <a:lvl8pPr marL="34290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8pPr>
            <a:lvl9pPr marL="38862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9pPr>
          </a:lstStyle>
          <a:p>
            <a:pPr eaLnBrk="1" hangingPunct="1">
              <a:spcBef>
                <a:spcPct val="0"/>
              </a:spcBef>
              <a:buClrTx/>
              <a:buFontTx/>
              <a:buNone/>
            </a:pPr>
            <a:endParaRPr lang="en-US" altLang="en-US" sz="1000" b="1" baseline="0">
              <a:solidFill>
                <a:srgbClr val="FFFFFF"/>
              </a:solidFill>
              <a:latin typeface="Helvetica" panose="020B0604020202020204" pitchFamily="34" charset="0"/>
              <a:ea typeface="ＭＳ Ｐゴシック" panose="020B0600070205080204" pitchFamily="34" charset="-128"/>
            </a:endParaRPr>
          </a:p>
        </p:txBody>
      </p:sp>
      <p:sp>
        <p:nvSpPr>
          <p:cNvPr id="110" name="Oval 109"/>
          <p:cNvSpPr>
            <a:spLocks noChangeAspect="1"/>
          </p:cNvSpPr>
          <p:nvPr/>
        </p:nvSpPr>
        <p:spPr bwMode="auto">
          <a:xfrm>
            <a:off x="8201819" y="1658382"/>
            <a:ext cx="107950" cy="109537"/>
          </a:xfrm>
          <a:prstGeom prst="ellipse">
            <a:avLst/>
          </a:prstGeom>
          <a:solidFill>
            <a:schemeClr val="accent2"/>
          </a:solidFill>
          <a:ln w="19050" algn="ctr">
            <a:solidFill>
              <a:schemeClr val="bg1"/>
            </a:solidFill>
            <a:round/>
            <a:headEnd/>
            <a:tailEnd/>
          </a:ln>
        </p:spPr>
        <p:txBody>
          <a:bodyPr anchor="ctr"/>
          <a:lstStyle>
            <a:lvl1pPr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1pPr>
            <a:lvl2pPr marL="742950" indent="-28575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2pPr>
            <a:lvl3pPr marL="11430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3pPr>
            <a:lvl4pPr marL="16002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4pPr>
            <a:lvl5pPr marL="20574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5pPr>
            <a:lvl6pPr marL="25146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6pPr>
            <a:lvl7pPr marL="29718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7pPr>
            <a:lvl8pPr marL="34290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8pPr>
            <a:lvl9pPr marL="38862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9pPr>
          </a:lstStyle>
          <a:p>
            <a:pPr eaLnBrk="1" hangingPunct="1">
              <a:spcBef>
                <a:spcPct val="0"/>
              </a:spcBef>
              <a:buClrTx/>
              <a:buFontTx/>
              <a:buNone/>
            </a:pPr>
            <a:endParaRPr lang="en-US" altLang="en-US" sz="1000" b="1" baseline="0">
              <a:solidFill>
                <a:srgbClr val="FFFFFF"/>
              </a:solidFill>
              <a:latin typeface="Helvetica" panose="020B0604020202020204" pitchFamily="34" charset="0"/>
              <a:ea typeface="ＭＳ Ｐゴシック" panose="020B0600070205080204" pitchFamily="34" charset="-128"/>
            </a:endParaRPr>
          </a:p>
        </p:txBody>
      </p:sp>
      <p:sp>
        <p:nvSpPr>
          <p:cNvPr id="111" name="Oval 110"/>
          <p:cNvSpPr>
            <a:spLocks noChangeAspect="1"/>
          </p:cNvSpPr>
          <p:nvPr/>
        </p:nvSpPr>
        <p:spPr bwMode="auto">
          <a:xfrm>
            <a:off x="4602163" y="3251201"/>
            <a:ext cx="107950" cy="109537"/>
          </a:xfrm>
          <a:prstGeom prst="ellipse">
            <a:avLst/>
          </a:prstGeom>
          <a:solidFill>
            <a:schemeClr val="accent2"/>
          </a:solidFill>
          <a:ln w="19050" algn="ctr">
            <a:solidFill>
              <a:schemeClr val="bg1"/>
            </a:solidFill>
            <a:round/>
            <a:headEnd/>
            <a:tailEnd/>
          </a:ln>
        </p:spPr>
        <p:txBody>
          <a:bodyPr anchor="ctr"/>
          <a:lstStyle>
            <a:lvl1pPr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1pPr>
            <a:lvl2pPr marL="742950" indent="-28575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2pPr>
            <a:lvl3pPr marL="11430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3pPr>
            <a:lvl4pPr marL="16002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4pPr>
            <a:lvl5pPr marL="20574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5pPr>
            <a:lvl6pPr marL="25146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6pPr>
            <a:lvl7pPr marL="29718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7pPr>
            <a:lvl8pPr marL="34290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8pPr>
            <a:lvl9pPr marL="38862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9pPr>
          </a:lstStyle>
          <a:p>
            <a:pPr eaLnBrk="1" hangingPunct="1">
              <a:spcBef>
                <a:spcPct val="0"/>
              </a:spcBef>
              <a:buClrTx/>
              <a:buFontTx/>
              <a:buNone/>
            </a:pPr>
            <a:endParaRPr lang="en-US" altLang="en-US" sz="1000" b="1" baseline="0">
              <a:solidFill>
                <a:srgbClr val="FFFFFF"/>
              </a:solidFill>
              <a:latin typeface="Helvetica" panose="020B0604020202020204" pitchFamily="34" charset="0"/>
              <a:ea typeface="ＭＳ Ｐゴシック" panose="020B0600070205080204" pitchFamily="34" charset="-128"/>
            </a:endParaRPr>
          </a:p>
        </p:txBody>
      </p:sp>
      <p:sp>
        <p:nvSpPr>
          <p:cNvPr id="112" name="Oval 111"/>
          <p:cNvSpPr>
            <a:spLocks noChangeAspect="1"/>
          </p:cNvSpPr>
          <p:nvPr/>
        </p:nvSpPr>
        <p:spPr bwMode="auto">
          <a:xfrm>
            <a:off x="5263025" y="3368013"/>
            <a:ext cx="107950" cy="109537"/>
          </a:xfrm>
          <a:prstGeom prst="ellipse">
            <a:avLst/>
          </a:prstGeom>
          <a:solidFill>
            <a:schemeClr val="accent2"/>
          </a:solidFill>
          <a:ln w="19050" algn="ctr">
            <a:solidFill>
              <a:schemeClr val="bg1"/>
            </a:solidFill>
            <a:round/>
            <a:headEnd/>
            <a:tailEnd/>
          </a:ln>
        </p:spPr>
        <p:txBody>
          <a:bodyPr anchor="ctr"/>
          <a:lstStyle>
            <a:lvl1pPr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1pPr>
            <a:lvl2pPr marL="742950" indent="-28575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2pPr>
            <a:lvl3pPr marL="11430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3pPr>
            <a:lvl4pPr marL="16002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4pPr>
            <a:lvl5pPr marL="20574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5pPr>
            <a:lvl6pPr marL="25146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6pPr>
            <a:lvl7pPr marL="29718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7pPr>
            <a:lvl8pPr marL="34290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8pPr>
            <a:lvl9pPr marL="38862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9pPr>
          </a:lstStyle>
          <a:p>
            <a:pPr eaLnBrk="1" hangingPunct="1">
              <a:spcBef>
                <a:spcPct val="0"/>
              </a:spcBef>
              <a:buClrTx/>
              <a:buFontTx/>
              <a:buNone/>
            </a:pPr>
            <a:endParaRPr lang="en-US" altLang="en-US" sz="1000" b="1" baseline="0">
              <a:solidFill>
                <a:srgbClr val="FFFFFF"/>
              </a:solidFill>
              <a:latin typeface="Helvetica" panose="020B0604020202020204" pitchFamily="34" charset="0"/>
              <a:ea typeface="ＭＳ Ｐゴシック" panose="020B0600070205080204" pitchFamily="34" charset="-128"/>
            </a:endParaRPr>
          </a:p>
        </p:txBody>
      </p:sp>
      <p:sp>
        <p:nvSpPr>
          <p:cNvPr id="113" name="Oval 112"/>
          <p:cNvSpPr>
            <a:spLocks noChangeAspect="1"/>
          </p:cNvSpPr>
          <p:nvPr/>
        </p:nvSpPr>
        <p:spPr bwMode="auto">
          <a:xfrm>
            <a:off x="5820237" y="2988200"/>
            <a:ext cx="107950" cy="109537"/>
          </a:xfrm>
          <a:prstGeom prst="ellipse">
            <a:avLst/>
          </a:prstGeom>
          <a:solidFill>
            <a:schemeClr val="accent2"/>
          </a:solidFill>
          <a:ln w="19050" algn="ctr">
            <a:solidFill>
              <a:schemeClr val="bg1"/>
            </a:solidFill>
            <a:round/>
            <a:headEnd/>
            <a:tailEnd/>
          </a:ln>
        </p:spPr>
        <p:txBody>
          <a:bodyPr anchor="ctr"/>
          <a:lstStyle>
            <a:lvl1pPr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1pPr>
            <a:lvl2pPr marL="742950" indent="-28575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2pPr>
            <a:lvl3pPr marL="11430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3pPr>
            <a:lvl4pPr marL="16002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4pPr>
            <a:lvl5pPr marL="20574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5pPr>
            <a:lvl6pPr marL="25146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6pPr>
            <a:lvl7pPr marL="29718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7pPr>
            <a:lvl8pPr marL="34290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8pPr>
            <a:lvl9pPr marL="38862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9pPr>
          </a:lstStyle>
          <a:p>
            <a:pPr eaLnBrk="1" hangingPunct="1">
              <a:spcBef>
                <a:spcPct val="0"/>
              </a:spcBef>
              <a:buClrTx/>
              <a:buFontTx/>
              <a:buNone/>
            </a:pPr>
            <a:endParaRPr lang="en-US" altLang="en-US" sz="1000" b="1" baseline="0">
              <a:solidFill>
                <a:srgbClr val="FFFFFF"/>
              </a:solidFill>
              <a:latin typeface="Helvetica" panose="020B0604020202020204" pitchFamily="34" charset="0"/>
              <a:ea typeface="ＭＳ Ｐゴシック" panose="020B0600070205080204" pitchFamily="34" charset="-128"/>
            </a:endParaRPr>
          </a:p>
        </p:txBody>
      </p:sp>
      <p:sp>
        <p:nvSpPr>
          <p:cNvPr id="114" name="Oval 113"/>
          <p:cNvSpPr>
            <a:spLocks noChangeAspect="1"/>
          </p:cNvSpPr>
          <p:nvPr/>
        </p:nvSpPr>
        <p:spPr bwMode="auto">
          <a:xfrm>
            <a:off x="1956594" y="3369501"/>
            <a:ext cx="107950" cy="109537"/>
          </a:xfrm>
          <a:prstGeom prst="ellipse">
            <a:avLst/>
          </a:prstGeom>
          <a:solidFill>
            <a:schemeClr val="accent2"/>
          </a:solidFill>
          <a:ln w="19050" algn="ctr">
            <a:solidFill>
              <a:schemeClr val="bg1"/>
            </a:solidFill>
            <a:round/>
            <a:headEnd/>
            <a:tailEnd/>
          </a:ln>
        </p:spPr>
        <p:txBody>
          <a:bodyPr anchor="ctr"/>
          <a:lstStyle>
            <a:lvl1pPr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1pPr>
            <a:lvl2pPr marL="742950" indent="-28575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2pPr>
            <a:lvl3pPr marL="11430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3pPr>
            <a:lvl4pPr marL="16002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4pPr>
            <a:lvl5pPr marL="20574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5pPr>
            <a:lvl6pPr marL="25146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6pPr>
            <a:lvl7pPr marL="29718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7pPr>
            <a:lvl8pPr marL="34290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8pPr>
            <a:lvl9pPr marL="38862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9pPr>
          </a:lstStyle>
          <a:p>
            <a:pPr eaLnBrk="1" hangingPunct="1">
              <a:spcBef>
                <a:spcPct val="0"/>
              </a:spcBef>
              <a:buClrTx/>
              <a:buFontTx/>
              <a:buNone/>
            </a:pPr>
            <a:endParaRPr lang="en-US" altLang="en-US" sz="1000" b="1" baseline="0">
              <a:solidFill>
                <a:srgbClr val="FFFFFF"/>
              </a:solidFill>
              <a:latin typeface="Helvetica" panose="020B0604020202020204" pitchFamily="34" charset="0"/>
              <a:ea typeface="ＭＳ Ｐゴシック" panose="020B0600070205080204" pitchFamily="34" charset="-128"/>
            </a:endParaRPr>
          </a:p>
        </p:txBody>
      </p:sp>
      <p:sp>
        <p:nvSpPr>
          <p:cNvPr id="115" name="Oval 114"/>
          <p:cNvSpPr>
            <a:spLocks noChangeAspect="1"/>
          </p:cNvSpPr>
          <p:nvPr/>
        </p:nvSpPr>
        <p:spPr bwMode="auto">
          <a:xfrm>
            <a:off x="5245894" y="3856559"/>
            <a:ext cx="107950" cy="109537"/>
          </a:xfrm>
          <a:prstGeom prst="ellipse">
            <a:avLst/>
          </a:prstGeom>
          <a:solidFill>
            <a:schemeClr val="accent2"/>
          </a:solidFill>
          <a:ln w="19050" algn="ctr">
            <a:solidFill>
              <a:schemeClr val="bg1"/>
            </a:solidFill>
            <a:round/>
            <a:headEnd/>
            <a:tailEnd/>
          </a:ln>
        </p:spPr>
        <p:txBody>
          <a:bodyPr anchor="ctr"/>
          <a:lstStyle>
            <a:lvl1pPr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1pPr>
            <a:lvl2pPr marL="742950" indent="-28575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2pPr>
            <a:lvl3pPr marL="11430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3pPr>
            <a:lvl4pPr marL="16002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4pPr>
            <a:lvl5pPr marL="20574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5pPr>
            <a:lvl6pPr marL="25146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6pPr>
            <a:lvl7pPr marL="29718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7pPr>
            <a:lvl8pPr marL="34290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8pPr>
            <a:lvl9pPr marL="38862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9pPr>
          </a:lstStyle>
          <a:p>
            <a:pPr eaLnBrk="1" hangingPunct="1">
              <a:spcBef>
                <a:spcPct val="0"/>
              </a:spcBef>
              <a:buClrTx/>
              <a:buFontTx/>
              <a:buNone/>
            </a:pPr>
            <a:endParaRPr lang="en-US" altLang="en-US" sz="1000" b="1" baseline="0">
              <a:solidFill>
                <a:srgbClr val="FFFFFF"/>
              </a:solidFill>
              <a:latin typeface="Helvetica" panose="020B0604020202020204" pitchFamily="34" charset="0"/>
              <a:ea typeface="ＭＳ Ｐゴシック" panose="020B0600070205080204" pitchFamily="34" charset="-128"/>
            </a:endParaRPr>
          </a:p>
        </p:txBody>
      </p:sp>
      <p:sp>
        <p:nvSpPr>
          <p:cNvPr id="116" name="Oval 115"/>
          <p:cNvSpPr>
            <a:spLocks noChangeAspect="1"/>
          </p:cNvSpPr>
          <p:nvPr/>
        </p:nvSpPr>
        <p:spPr bwMode="auto">
          <a:xfrm>
            <a:off x="1228726" y="3684587"/>
            <a:ext cx="107950" cy="109537"/>
          </a:xfrm>
          <a:prstGeom prst="ellipse">
            <a:avLst/>
          </a:prstGeom>
          <a:solidFill>
            <a:schemeClr val="accent2"/>
          </a:solidFill>
          <a:ln w="19050" algn="ctr">
            <a:solidFill>
              <a:schemeClr val="bg1"/>
            </a:solidFill>
            <a:round/>
            <a:headEnd/>
            <a:tailEnd/>
          </a:ln>
        </p:spPr>
        <p:txBody>
          <a:bodyPr anchor="ctr"/>
          <a:lstStyle>
            <a:lvl1pPr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1pPr>
            <a:lvl2pPr marL="742950" indent="-28575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2pPr>
            <a:lvl3pPr marL="11430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3pPr>
            <a:lvl4pPr marL="16002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4pPr>
            <a:lvl5pPr marL="20574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5pPr>
            <a:lvl6pPr marL="25146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6pPr>
            <a:lvl7pPr marL="29718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7pPr>
            <a:lvl8pPr marL="34290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8pPr>
            <a:lvl9pPr marL="38862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9pPr>
          </a:lstStyle>
          <a:p>
            <a:pPr eaLnBrk="1" hangingPunct="1">
              <a:spcBef>
                <a:spcPct val="0"/>
              </a:spcBef>
              <a:buClrTx/>
              <a:buFontTx/>
              <a:buNone/>
            </a:pPr>
            <a:endParaRPr lang="en-US" altLang="en-US" sz="1000" b="1" baseline="0">
              <a:solidFill>
                <a:srgbClr val="FFFFFF"/>
              </a:solidFill>
              <a:latin typeface="Helvetica" panose="020B0604020202020204" pitchFamily="34" charset="0"/>
              <a:ea typeface="ＭＳ Ｐゴシック" panose="020B0600070205080204" pitchFamily="34" charset="-128"/>
            </a:endParaRPr>
          </a:p>
        </p:txBody>
      </p:sp>
      <p:sp>
        <p:nvSpPr>
          <p:cNvPr id="117" name="Oval 116"/>
          <p:cNvSpPr>
            <a:spLocks noChangeAspect="1"/>
          </p:cNvSpPr>
          <p:nvPr/>
        </p:nvSpPr>
        <p:spPr bwMode="auto">
          <a:xfrm>
            <a:off x="965039" y="4276545"/>
            <a:ext cx="107950" cy="109537"/>
          </a:xfrm>
          <a:prstGeom prst="ellipse">
            <a:avLst/>
          </a:prstGeom>
          <a:solidFill>
            <a:schemeClr val="accent2"/>
          </a:solidFill>
          <a:ln w="19050" algn="ctr">
            <a:solidFill>
              <a:schemeClr val="bg1"/>
            </a:solidFill>
            <a:round/>
            <a:headEnd/>
            <a:tailEnd/>
          </a:ln>
        </p:spPr>
        <p:txBody>
          <a:bodyPr anchor="ctr"/>
          <a:lstStyle>
            <a:lvl1pPr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1pPr>
            <a:lvl2pPr marL="742950" indent="-28575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2pPr>
            <a:lvl3pPr marL="11430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3pPr>
            <a:lvl4pPr marL="16002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4pPr>
            <a:lvl5pPr marL="20574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5pPr>
            <a:lvl6pPr marL="25146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6pPr>
            <a:lvl7pPr marL="29718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7pPr>
            <a:lvl8pPr marL="34290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8pPr>
            <a:lvl9pPr marL="38862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9pPr>
          </a:lstStyle>
          <a:p>
            <a:pPr eaLnBrk="1" hangingPunct="1">
              <a:spcBef>
                <a:spcPct val="0"/>
              </a:spcBef>
              <a:buClrTx/>
              <a:buFontTx/>
              <a:buNone/>
            </a:pPr>
            <a:endParaRPr lang="en-US" altLang="en-US" sz="1000" b="1" baseline="0">
              <a:solidFill>
                <a:srgbClr val="FFFFFF"/>
              </a:solidFill>
              <a:latin typeface="Helvetica" panose="020B0604020202020204" pitchFamily="34" charset="0"/>
              <a:ea typeface="ＭＳ Ｐゴシック" panose="020B0600070205080204" pitchFamily="34" charset="-128"/>
            </a:endParaRPr>
          </a:p>
        </p:txBody>
      </p:sp>
      <p:sp>
        <p:nvSpPr>
          <p:cNvPr id="118" name="Oval 117"/>
          <p:cNvSpPr>
            <a:spLocks noChangeAspect="1"/>
          </p:cNvSpPr>
          <p:nvPr/>
        </p:nvSpPr>
        <p:spPr bwMode="auto">
          <a:xfrm>
            <a:off x="2055351" y="5401660"/>
            <a:ext cx="107950" cy="109537"/>
          </a:xfrm>
          <a:prstGeom prst="ellipse">
            <a:avLst/>
          </a:prstGeom>
          <a:solidFill>
            <a:schemeClr val="accent2"/>
          </a:solidFill>
          <a:ln w="19050" algn="ctr">
            <a:solidFill>
              <a:schemeClr val="bg1"/>
            </a:solidFill>
            <a:round/>
            <a:headEnd/>
            <a:tailEnd/>
          </a:ln>
        </p:spPr>
        <p:txBody>
          <a:bodyPr anchor="ctr"/>
          <a:lstStyle>
            <a:lvl1pPr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1pPr>
            <a:lvl2pPr marL="742950" indent="-28575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2pPr>
            <a:lvl3pPr marL="11430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3pPr>
            <a:lvl4pPr marL="16002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4pPr>
            <a:lvl5pPr marL="20574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5pPr>
            <a:lvl6pPr marL="25146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6pPr>
            <a:lvl7pPr marL="29718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7pPr>
            <a:lvl8pPr marL="34290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8pPr>
            <a:lvl9pPr marL="38862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9pPr>
          </a:lstStyle>
          <a:p>
            <a:pPr eaLnBrk="1" hangingPunct="1">
              <a:spcBef>
                <a:spcPct val="0"/>
              </a:spcBef>
              <a:buClrTx/>
              <a:buFontTx/>
              <a:buNone/>
            </a:pPr>
            <a:endParaRPr lang="en-US" altLang="en-US" sz="1000" b="1" baseline="0">
              <a:solidFill>
                <a:srgbClr val="FFFFFF"/>
              </a:solidFill>
              <a:latin typeface="Helvetica" panose="020B0604020202020204" pitchFamily="34" charset="0"/>
              <a:ea typeface="ＭＳ Ｐゴシック" panose="020B0600070205080204" pitchFamily="34" charset="-128"/>
            </a:endParaRPr>
          </a:p>
        </p:txBody>
      </p:sp>
      <p:sp>
        <p:nvSpPr>
          <p:cNvPr id="120" name="Oval 119"/>
          <p:cNvSpPr>
            <a:spLocks noChangeAspect="1"/>
          </p:cNvSpPr>
          <p:nvPr/>
        </p:nvSpPr>
        <p:spPr bwMode="auto">
          <a:xfrm>
            <a:off x="8018860" y="1710531"/>
            <a:ext cx="107950" cy="109537"/>
          </a:xfrm>
          <a:prstGeom prst="ellipse">
            <a:avLst/>
          </a:prstGeom>
          <a:solidFill>
            <a:srgbClr val="B2C1DB"/>
          </a:solidFill>
          <a:ln w="19050" algn="ctr">
            <a:solidFill>
              <a:schemeClr val="bg1"/>
            </a:solidFill>
            <a:round/>
            <a:headEnd/>
            <a:tailEnd/>
          </a:ln>
        </p:spPr>
        <p:txBody>
          <a:bodyPr anchor="ctr"/>
          <a:lstStyle>
            <a:lvl1pPr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1pPr>
            <a:lvl2pPr marL="742950" indent="-28575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2pPr>
            <a:lvl3pPr marL="11430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3pPr>
            <a:lvl4pPr marL="16002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4pPr>
            <a:lvl5pPr marL="20574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5pPr>
            <a:lvl6pPr marL="25146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6pPr>
            <a:lvl7pPr marL="29718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7pPr>
            <a:lvl8pPr marL="34290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8pPr>
            <a:lvl9pPr marL="38862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9pPr>
          </a:lstStyle>
          <a:p>
            <a:pPr eaLnBrk="1" hangingPunct="1">
              <a:spcBef>
                <a:spcPct val="0"/>
              </a:spcBef>
              <a:buClrTx/>
              <a:buFontTx/>
              <a:buNone/>
            </a:pPr>
            <a:endParaRPr lang="en-US" altLang="en-US" sz="1000" b="1" baseline="0">
              <a:solidFill>
                <a:srgbClr val="FFFFFF"/>
              </a:solidFill>
              <a:latin typeface="Helvetica" panose="020B0604020202020204" pitchFamily="34" charset="0"/>
              <a:ea typeface="ＭＳ Ｐゴシック" panose="020B0600070205080204" pitchFamily="34" charset="-128"/>
            </a:endParaRPr>
          </a:p>
        </p:txBody>
      </p:sp>
      <p:sp>
        <p:nvSpPr>
          <p:cNvPr id="119" name="Oval 118"/>
          <p:cNvSpPr>
            <a:spLocks noChangeAspect="1"/>
          </p:cNvSpPr>
          <p:nvPr/>
        </p:nvSpPr>
        <p:spPr bwMode="auto">
          <a:xfrm>
            <a:off x="8341122" y="1719108"/>
            <a:ext cx="107950" cy="109537"/>
          </a:xfrm>
          <a:prstGeom prst="ellipse">
            <a:avLst/>
          </a:prstGeom>
          <a:solidFill>
            <a:srgbClr val="B2C1DB"/>
          </a:solidFill>
          <a:ln w="19050" algn="ctr">
            <a:solidFill>
              <a:schemeClr val="bg1"/>
            </a:solidFill>
            <a:round/>
            <a:headEnd/>
            <a:tailEnd/>
          </a:ln>
        </p:spPr>
        <p:txBody>
          <a:bodyPr anchor="ctr"/>
          <a:lstStyle>
            <a:lvl1pPr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1pPr>
            <a:lvl2pPr marL="742950" indent="-28575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2pPr>
            <a:lvl3pPr marL="11430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3pPr>
            <a:lvl4pPr marL="16002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4pPr>
            <a:lvl5pPr marL="20574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5pPr>
            <a:lvl6pPr marL="25146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6pPr>
            <a:lvl7pPr marL="29718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7pPr>
            <a:lvl8pPr marL="34290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8pPr>
            <a:lvl9pPr marL="38862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9pPr>
          </a:lstStyle>
          <a:p>
            <a:pPr eaLnBrk="1" hangingPunct="1">
              <a:spcBef>
                <a:spcPct val="0"/>
              </a:spcBef>
              <a:buClrTx/>
              <a:buFontTx/>
              <a:buNone/>
            </a:pPr>
            <a:endParaRPr lang="en-US" altLang="en-US" sz="1000" b="1" baseline="0">
              <a:solidFill>
                <a:srgbClr val="FFFFFF"/>
              </a:solidFill>
              <a:latin typeface="Helvetica" panose="020B0604020202020204" pitchFamily="34" charset="0"/>
              <a:ea typeface="ＭＳ Ｐゴシック" panose="020B0600070205080204" pitchFamily="34" charset="-128"/>
            </a:endParaRPr>
          </a:p>
        </p:txBody>
      </p:sp>
      <p:sp>
        <p:nvSpPr>
          <p:cNvPr id="109" name="Oval 108"/>
          <p:cNvSpPr>
            <a:spLocks noChangeAspect="1"/>
          </p:cNvSpPr>
          <p:nvPr/>
        </p:nvSpPr>
        <p:spPr bwMode="auto">
          <a:xfrm>
            <a:off x="8024249" y="1713024"/>
            <a:ext cx="107950" cy="109537"/>
          </a:xfrm>
          <a:prstGeom prst="ellipse">
            <a:avLst/>
          </a:prstGeom>
          <a:solidFill>
            <a:schemeClr val="accent2"/>
          </a:solidFill>
          <a:ln w="19050" algn="ctr">
            <a:solidFill>
              <a:schemeClr val="bg1"/>
            </a:solidFill>
            <a:round/>
            <a:headEnd/>
            <a:tailEnd/>
          </a:ln>
        </p:spPr>
        <p:txBody>
          <a:bodyPr anchor="ctr"/>
          <a:lstStyle>
            <a:lvl1pPr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1pPr>
            <a:lvl2pPr marL="742950" indent="-28575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2pPr>
            <a:lvl3pPr marL="11430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3pPr>
            <a:lvl4pPr marL="16002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4pPr>
            <a:lvl5pPr marL="20574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5pPr>
            <a:lvl6pPr marL="25146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6pPr>
            <a:lvl7pPr marL="29718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7pPr>
            <a:lvl8pPr marL="34290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8pPr>
            <a:lvl9pPr marL="38862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9pPr>
          </a:lstStyle>
          <a:p>
            <a:pPr eaLnBrk="1" hangingPunct="1">
              <a:spcBef>
                <a:spcPct val="0"/>
              </a:spcBef>
              <a:buClrTx/>
              <a:buFontTx/>
              <a:buNone/>
            </a:pPr>
            <a:endParaRPr lang="en-US" altLang="en-US" sz="1000" b="1" baseline="0">
              <a:solidFill>
                <a:srgbClr val="FFFFFF"/>
              </a:solidFill>
              <a:latin typeface="Helvetica" panose="020B0604020202020204" pitchFamily="34" charset="0"/>
              <a:ea typeface="ＭＳ Ｐゴシック" panose="020B0600070205080204" pitchFamily="34" charset="-128"/>
            </a:endParaRPr>
          </a:p>
        </p:txBody>
      </p:sp>
      <p:sp>
        <p:nvSpPr>
          <p:cNvPr id="108" name="Oval 107"/>
          <p:cNvSpPr>
            <a:spLocks noChangeAspect="1"/>
          </p:cNvSpPr>
          <p:nvPr/>
        </p:nvSpPr>
        <p:spPr bwMode="auto">
          <a:xfrm>
            <a:off x="8349456" y="1724356"/>
            <a:ext cx="107950" cy="109537"/>
          </a:xfrm>
          <a:prstGeom prst="ellipse">
            <a:avLst/>
          </a:prstGeom>
          <a:solidFill>
            <a:schemeClr val="accent2"/>
          </a:solidFill>
          <a:ln w="19050" algn="ctr">
            <a:solidFill>
              <a:schemeClr val="bg1"/>
            </a:solidFill>
            <a:round/>
            <a:headEnd/>
            <a:tailEnd/>
          </a:ln>
        </p:spPr>
        <p:txBody>
          <a:bodyPr anchor="ctr"/>
          <a:lstStyle>
            <a:lvl1pPr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1pPr>
            <a:lvl2pPr marL="742950" indent="-28575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2pPr>
            <a:lvl3pPr marL="11430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3pPr>
            <a:lvl4pPr marL="16002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4pPr>
            <a:lvl5pPr marL="2057400" indent="-228600" defTabSz="457200" eaLnBrk="0" hangingPunct="0">
              <a:spcBef>
                <a:spcPct val="20000"/>
              </a:spcBef>
              <a:buClr>
                <a:schemeClr val="tx1"/>
              </a:buClr>
              <a:buFont typeface="Wingdings" panose="05000000000000000000" pitchFamily="2" charset="2"/>
              <a:defRPr sz="1600" baseline="-25000">
                <a:solidFill>
                  <a:srgbClr val="000000"/>
                </a:solidFill>
                <a:latin typeface="Arial" panose="020B0604020202020204" pitchFamily="34" charset="0"/>
              </a:defRPr>
            </a:lvl5pPr>
            <a:lvl6pPr marL="25146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6pPr>
            <a:lvl7pPr marL="29718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7pPr>
            <a:lvl8pPr marL="34290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8pPr>
            <a:lvl9pPr marL="3886200" indent="-228600" algn="ctr" defTabSz="457200" eaLnBrk="0" fontAlgn="base" hangingPunct="0">
              <a:spcBef>
                <a:spcPct val="20000"/>
              </a:spcBef>
              <a:spcAft>
                <a:spcPct val="0"/>
              </a:spcAft>
              <a:buClr>
                <a:schemeClr val="tx1"/>
              </a:buClr>
              <a:buFont typeface="Wingdings" panose="05000000000000000000" pitchFamily="2" charset="2"/>
              <a:defRPr sz="1600" baseline="-25000">
                <a:solidFill>
                  <a:srgbClr val="000000"/>
                </a:solidFill>
                <a:latin typeface="Arial" panose="020B0604020202020204" pitchFamily="34" charset="0"/>
              </a:defRPr>
            </a:lvl9pPr>
          </a:lstStyle>
          <a:p>
            <a:pPr eaLnBrk="1" hangingPunct="1">
              <a:spcBef>
                <a:spcPct val="0"/>
              </a:spcBef>
              <a:buClrTx/>
              <a:buFontTx/>
              <a:buNone/>
            </a:pPr>
            <a:endParaRPr lang="en-US" altLang="en-US" sz="1000" b="1" baseline="0">
              <a:solidFill>
                <a:srgbClr val="FFFFFF"/>
              </a:solidFill>
              <a:latin typeface="Helvetica"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009697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additive="base">
                                        <p:cTn id="7" dur="500" fill="hold"/>
                                        <p:tgtEl>
                                          <p:spTgt spid="57"/>
                                        </p:tgtEl>
                                        <p:attrNameLst>
                                          <p:attrName>ppt_x</p:attrName>
                                        </p:attrNameLst>
                                      </p:cBhvr>
                                      <p:tavLst>
                                        <p:tav tm="0">
                                          <p:val>
                                            <p:strVal val="#ppt_x"/>
                                          </p:val>
                                        </p:tav>
                                        <p:tav tm="100000">
                                          <p:val>
                                            <p:strVal val="#ppt_x"/>
                                          </p:val>
                                        </p:tav>
                                      </p:tavLst>
                                    </p:anim>
                                    <p:anim calcmode="lin" valueType="num">
                                      <p:cBhvr additive="base">
                                        <p:cTn id="8" dur="500" fill="hold"/>
                                        <p:tgtEl>
                                          <p:spTgt spid="57"/>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30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500" fill="hold"/>
                                        <p:tgtEl>
                                          <p:spTgt spid="54"/>
                                        </p:tgtEl>
                                        <p:attrNameLst>
                                          <p:attrName>ppt_x</p:attrName>
                                        </p:attrNameLst>
                                      </p:cBhvr>
                                      <p:tavLst>
                                        <p:tav tm="0">
                                          <p:val>
                                            <p:strVal val="#ppt_x"/>
                                          </p:val>
                                        </p:tav>
                                        <p:tav tm="100000">
                                          <p:val>
                                            <p:strVal val="#ppt_x"/>
                                          </p:val>
                                        </p:tav>
                                      </p:tavLst>
                                    </p:anim>
                                    <p:anim calcmode="lin" valueType="num">
                                      <p:cBhvr additive="base">
                                        <p:cTn id="12" dur="500" fill="hold"/>
                                        <p:tgtEl>
                                          <p:spTgt spid="54"/>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100"/>
                                  </p:stCondLst>
                                  <p:childTnLst>
                                    <p:set>
                                      <p:cBhvr>
                                        <p:cTn id="14" dur="1" fill="hold">
                                          <p:stCondLst>
                                            <p:cond delay="0"/>
                                          </p:stCondLst>
                                        </p:cTn>
                                        <p:tgtEl>
                                          <p:spTgt spid="55"/>
                                        </p:tgtEl>
                                        <p:attrNameLst>
                                          <p:attrName>style.visibility</p:attrName>
                                        </p:attrNameLst>
                                      </p:cBhvr>
                                      <p:to>
                                        <p:strVal val="visible"/>
                                      </p:to>
                                    </p:set>
                                    <p:anim calcmode="lin" valueType="num">
                                      <p:cBhvr additive="base">
                                        <p:cTn id="15" dur="500" fill="hold"/>
                                        <p:tgtEl>
                                          <p:spTgt spid="55"/>
                                        </p:tgtEl>
                                        <p:attrNameLst>
                                          <p:attrName>ppt_x</p:attrName>
                                        </p:attrNameLst>
                                      </p:cBhvr>
                                      <p:tavLst>
                                        <p:tav tm="0">
                                          <p:val>
                                            <p:strVal val="#ppt_x"/>
                                          </p:val>
                                        </p:tav>
                                        <p:tav tm="100000">
                                          <p:val>
                                            <p:strVal val="#ppt_x"/>
                                          </p:val>
                                        </p:tav>
                                      </p:tavLst>
                                    </p:anim>
                                    <p:anim calcmode="lin" valueType="num">
                                      <p:cBhvr additive="base">
                                        <p:cTn id="16" dur="500" fill="hold"/>
                                        <p:tgtEl>
                                          <p:spTgt spid="55"/>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100"/>
                                  </p:stCondLst>
                                  <p:childTnLst>
                                    <p:set>
                                      <p:cBhvr>
                                        <p:cTn id="18" dur="1" fill="hold">
                                          <p:stCondLst>
                                            <p:cond delay="0"/>
                                          </p:stCondLst>
                                        </p:cTn>
                                        <p:tgtEl>
                                          <p:spTgt spid="56"/>
                                        </p:tgtEl>
                                        <p:attrNameLst>
                                          <p:attrName>style.visibility</p:attrName>
                                        </p:attrNameLst>
                                      </p:cBhvr>
                                      <p:to>
                                        <p:strVal val="visible"/>
                                      </p:to>
                                    </p:set>
                                    <p:anim calcmode="lin" valueType="num">
                                      <p:cBhvr additive="base">
                                        <p:cTn id="19" dur="500" fill="hold"/>
                                        <p:tgtEl>
                                          <p:spTgt spid="56"/>
                                        </p:tgtEl>
                                        <p:attrNameLst>
                                          <p:attrName>ppt_x</p:attrName>
                                        </p:attrNameLst>
                                      </p:cBhvr>
                                      <p:tavLst>
                                        <p:tav tm="0">
                                          <p:val>
                                            <p:strVal val="#ppt_x"/>
                                          </p:val>
                                        </p:tav>
                                        <p:tav tm="100000">
                                          <p:val>
                                            <p:strVal val="#ppt_x"/>
                                          </p:val>
                                        </p:tav>
                                      </p:tavLst>
                                    </p:anim>
                                    <p:anim calcmode="lin" valueType="num">
                                      <p:cBhvr additive="base">
                                        <p:cTn id="20" dur="500" fill="hold"/>
                                        <p:tgtEl>
                                          <p:spTgt spid="56"/>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100"/>
                                  </p:stCondLst>
                                  <p:childTnLst>
                                    <p:set>
                                      <p:cBhvr>
                                        <p:cTn id="22" dur="1" fill="hold">
                                          <p:stCondLst>
                                            <p:cond delay="0"/>
                                          </p:stCondLst>
                                        </p:cTn>
                                        <p:tgtEl>
                                          <p:spTgt spid="58"/>
                                        </p:tgtEl>
                                        <p:attrNameLst>
                                          <p:attrName>style.visibility</p:attrName>
                                        </p:attrNameLst>
                                      </p:cBhvr>
                                      <p:to>
                                        <p:strVal val="visible"/>
                                      </p:to>
                                    </p:set>
                                    <p:anim calcmode="lin" valueType="num">
                                      <p:cBhvr additive="base">
                                        <p:cTn id="23" dur="500" fill="hold"/>
                                        <p:tgtEl>
                                          <p:spTgt spid="58"/>
                                        </p:tgtEl>
                                        <p:attrNameLst>
                                          <p:attrName>ppt_x</p:attrName>
                                        </p:attrNameLst>
                                      </p:cBhvr>
                                      <p:tavLst>
                                        <p:tav tm="0">
                                          <p:val>
                                            <p:strVal val="#ppt_x"/>
                                          </p:val>
                                        </p:tav>
                                        <p:tav tm="100000">
                                          <p:val>
                                            <p:strVal val="#ppt_x"/>
                                          </p:val>
                                        </p:tav>
                                      </p:tavLst>
                                    </p:anim>
                                    <p:anim calcmode="lin" valueType="num">
                                      <p:cBhvr additive="base">
                                        <p:cTn id="24" dur="500" fill="hold"/>
                                        <p:tgtEl>
                                          <p:spTgt spid="58"/>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200"/>
                                  </p:stCondLst>
                                  <p:childTnLst>
                                    <p:set>
                                      <p:cBhvr>
                                        <p:cTn id="26" dur="1" fill="hold">
                                          <p:stCondLst>
                                            <p:cond delay="0"/>
                                          </p:stCondLst>
                                        </p:cTn>
                                        <p:tgtEl>
                                          <p:spTgt spid="65"/>
                                        </p:tgtEl>
                                        <p:attrNameLst>
                                          <p:attrName>style.visibility</p:attrName>
                                        </p:attrNameLst>
                                      </p:cBhvr>
                                      <p:to>
                                        <p:strVal val="visible"/>
                                      </p:to>
                                    </p:set>
                                    <p:anim calcmode="lin" valueType="num">
                                      <p:cBhvr additive="base">
                                        <p:cTn id="27" dur="500" fill="hold"/>
                                        <p:tgtEl>
                                          <p:spTgt spid="65"/>
                                        </p:tgtEl>
                                        <p:attrNameLst>
                                          <p:attrName>ppt_x</p:attrName>
                                        </p:attrNameLst>
                                      </p:cBhvr>
                                      <p:tavLst>
                                        <p:tav tm="0">
                                          <p:val>
                                            <p:strVal val="#ppt_x"/>
                                          </p:val>
                                        </p:tav>
                                        <p:tav tm="100000">
                                          <p:val>
                                            <p:strVal val="#ppt_x"/>
                                          </p:val>
                                        </p:tav>
                                      </p:tavLst>
                                    </p:anim>
                                    <p:anim calcmode="lin" valueType="num">
                                      <p:cBhvr additive="base">
                                        <p:cTn id="28" dur="500" fill="hold"/>
                                        <p:tgtEl>
                                          <p:spTgt spid="65"/>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100"/>
                                  </p:stCondLst>
                                  <p:childTnLst>
                                    <p:set>
                                      <p:cBhvr>
                                        <p:cTn id="30" dur="1" fill="hold">
                                          <p:stCondLst>
                                            <p:cond delay="0"/>
                                          </p:stCondLst>
                                        </p:cTn>
                                        <p:tgtEl>
                                          <p:spTgt spid="66"/>
                                        </p:tgtEl>
                                        <p:attrNameLst>
                                          <p:attrName>style.visibility</p:attrName>
                                        </p:attrNameLst>
                                      </p:cBhvr>
                                      <p:to>
                                        <p:strVal val="visible"/>
                                      </p:to>
                                    </p:set>
                                    <p:anim calcmode="lin" valueType="num">
                                      <p:cBhvr additive="base">
                                        <p:cTn id="31" dur="500" fill="hold"/>
                                        <p:tgtEl>
                                          <p:spTgt spid="66"/>
                                        </p:tgtEl>
                                        <p:attrNameLst>
                                          <p:attrName>ppt_x</p:attrName>
                                        </p:attrNameLst>
                                      </p:cBhvr>
                                      <p:tavLst>
                                        <p:tav tm="0">
                                          <p:val>
                                            <p:strVal val="#ppt_x"/>
                                          </p:val>
                                        </p:tav>
                                        <p:tav tm="100000">
                                          <p:val>
                                            <p:strVal val="#ppt_x"/>
                                          </p:val>
                                        </p:tav>
                                      </p:tavLst>
                                    </p:anim>
                                    <p:anim calcmode="lin" valueType="num">
                                      <p:cBhvr additive="base">
                                        <p:cTn id="32" dur="500" fill="hold"/>
                                        <p:tgtEl>
                                          <p:spTgt spid="66"/>
                                        </p:tgtEl>
                                        <p:attrNameLst>
                                          <p:attrName>ppt_y</p:attrName>
                                        </p:attrNameLst>
                                      </p:cBhvr>
                                      <p:tavLst>
                                        <p:tav tm="0">
                                          <p:val>
                                            <p:strVal val="0-#ppt_h/2"/>
                                          </p:val>
                                        </p:tav>
                                        <p:tav tm="100000">
                                          <p:val>
                                            <p:strVal val="#ppt_y"/>
                                          </p:val>
                                        </p:tav>
                                      </p:tavLst>
                                    </p:anim>
                                  </p:childTnLst>
                                </p:cTn>
                              </p:par>
                            </p:childTnLst>
                          </p:cTn>
                        </p:par>
                        <p:par>
                          <p:cTn id="33" fill="hold">
                            <p:stCondLst>
                              <p:cond delay="800"/>
                            </p:stCondLst>
                            <p:childTnLst>
                              <p:par>
                                <p:cTn id="34" presetID="10" presetClass="entr" presetSubtype="0" fill="hold" grpId="0" nodeType="afterEffect">
                                  <p:stCondLst>
                                    <p:cond delay="0"/>
                                  </p:stCondLst>
                                  <p:childTnLst>
                                    <p:set>
                                      <p:cBhvr>
                                        <p:cTn id="35" dur="1" fill="hold">
                                          <p:stCondLst>
                                            <p:cond delay="0"/>
                                          </p:stCondLst>
                                        </p:cTn>
                                        <p:tgtEl>
                                          <p:spTgt spid="82"/>
                                        </p:tgtEl>
                                        <p:attrNameLst>
                                          <p:attrName>style.visibility</p:attrName>
                                        </p:attrNameLst>
                                      </p:cBhvr>
                                      <p:to>
                                        <p:strVal val="visible"/>
                                      </p:to>
                                    </p:set>
                                    <p:animEffect transition="in" filter="fade">
                                      <p:cBhvr>
                                        <p:cTn id="36" dur="500"/>
                                        <p:tgtEl>
                                          <p:spTgt spid="8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9"/>
                                        </p:tgtEl>
                                        <p:attrNameLst>
                                          <p:attrName>style.visibility</p:attrName>
                                        </p:attrNameLst>
                                      </p:cBhvr>
                                      <p:to>
                                        <p:strVal val="visible"/>
                                      </p:to>
                                    </p:set>
                                    <p:animEffect transition="in" filter="fade">
                                      <p:cBhvr>
                                        <p:cTn id="39" dur="500"/>
                                        <p:tgtEl>
                                          <p:spTgt spid="8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83"/>
                                        </p:tgtEl>
                                        <p:attrNameLst>
                                          <p:attrName>style.visibility</p:attrName>
                                        </p:attrNameLst>
                                      </p:cBhvr>
                                      <p:to>
                                        <p:strVal val="visible"/>
                                      </p:to>
                                    </p:set>
                                    <p:animEffect transition="in" filter="fade">
                                      <p:cBhvr>
                                        <p:cTn id="42" dur="500"/>
                                        <p:tgtEl>
                                          <p:spTgt spid="8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8"/>
                                        </p:tgtEl>
                                        <p:attrNameLst>
                                          <p:attrName>style.visibility</p:attrName>
                                        </p:attrNameLst>
                                      </p:cBhvr>
                                      <p:to>
                                        <p:strVal val="visible"/>
                                      </p:to>
                                    </p:set>
                                    <p:animEffect transition="in" filter="fade">
                                      <p:cBhvr>
                                        <p:cTn id="45" dur="500"/>
                                        <p:tgtEl>
                                          <p:spTgt spid="8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7"/>
                                        </p:tgtEl>
                                        <p:attrNameLst>
                                          <p:attrName>style.visibility</p:attrName>
                                        </p:attrNameLst>
                                      </p:cBhvr>
                                      <p:to>
                                        <p:strVal val="visible"/>
                                      </p:to>
                                    </p:set>
                                    <p:animEffect transition="in" filter="fade">
                                      <p:cBhvr>
                                        <p:cTn id="48" dur="500"/>
                                        <p:tgtEl>
                                          <p:spTgt spid="9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80"/>
                                        </p:tgtEl>
                                        <p:attrNameLst>
                                          <p:attrName>style.visibility</p:attrName>
                                        </p:attrNameLst>
                                      </p:cBhvr>
                                      <p:to>
                                        <p:strVal val="visible"/>
                                      </p:to>
                                    </p:set>
                                    <p:animEffect transition="in" filter="fade">
                                      <p:cBhvr>
                                        <p:cTn id="51" dur="500"/>
                                        <p:tgtEl>
                                          <p:spTgt spid="8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4"/>
                                        </p:tgtEl>
                                        <p:attrNameLst>
                                          <p:attrName>style.visibility</p:attrName>
                                        </p:attrNameLst>
                                      </p:cBhvr>
                                      <p:to>
                                        <p:strVal val="visible"/>
                                      </p:to>
                                    </p:set>
                                    <p:animEffect transition="in" filter="fade">
                                      <p:cBhvr>
                                        <p:cTn id="54" dur="500"/>
                                        <p:tgtEl>
                                          <p:spTgt spid="94"/>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1" fill="hold" grpId="0" nodeType="clickEffect">
                                  <p:stCondLst>
                                    <p:cond delay="0"/>
                                  </p:stCondLst>
                                  <p:childTnLst>
                                    <p:set>
                                      <p:cBhvr>
                                        <p:cTn id="58" dur="1" fill="hold">
                                          <p:stCondLst>
                                            <p:cond delay="0"/>
                                          </p:stCondLst>
                                        </p:cTn>
                                        <p:tgtEl>
                                          <p:spTgt spid="69"/>
                                        </p:tgtEl>
                                        <p:attrNameLst>
                                          <p:attrName>style.visibility</p:attrName>
                                        </p:attrNameLst>
                                      </p:cBhvr>
                                      <p:to>
                                        <p:strVal val="visible"/>
                                      </p:to>
                                    </p:set>
                                    <p:anim calcmode="lin" valueType="num">
                                      <p:cBhvr additive="base">
                                        <p:cTn id="59" dur="500" fill="hold"/>
                                        <p:tgtEl>
                                          <p:spTgt spid="69"/>
                                        </p:tgtEl>
                                        <p:attrNameLst>
                                          <p:attrName>ppt_x</p:attrName>
                                        </p:attrNameLst>
                                      </p:cBhvr>
                                      <p:tavLst>
                                        <p:tav tm="0">
                                          <p:val>
                                            <p:strVal val="#ppt_x"/>
                                          </p:val>
                                        </p:tav>
                                        <p:tav tm="100000">
                                          <p:val>
                                            <p:strVal val="#ppt_x"/>
                                          </p:val>
                                        </p:tav>
                                      </p:tavLst>
                                    </p:anim>
                                    <p:anim calcmode="lin" valueType="num">
                                      <p:cBhvr additive="base">
                                        <p:cTn id="60" dur="500" fill="hold"/>
                                        <p:tgtEl>
                                          <p:spTgt spid="69"/>
                                        </p:tgtEl>
                                        <p:attrNameLst>
                                          <p:attrName>ppt_y</p:attrName>
                                        </p:attrNameLst>
                                      </p:cBhvr>
                                      <p:tavLst>
                                        <p:tav tm="0">
                                          <p:val>
                                            <p:strVal val="0-#ppt_h/2"/>
                                          </p:val>
                                        </p:tav>
                                        <p:tav tm="100000">
                                          <p:val>
                                            <p:strVal val="#ppt_y"/>
                                          </p:val>
                                        </p:tav>
                                      </p:tavLst>
                                    </p:anim>
                                  </p:childTnLst>
                                </p:cTn>
                              </p:par>
                              <p:par>
                                <p:cTn id="61" presetID="2" presetClass="entr" presetSubtype="1" fill="hold" grpId="0" nodeType="withEffect">
                                  <p:stCondLst>
                                    <p:cond delay="100"/>
                                  </p:stCondLst>
                                  <p:childTnLst>
                                    <p:set>
                                      <p:cBhvr>
                                        <p:cTn id="62" dur="1" fill="hold">
                                          <p:stCondLst>
                                            <p:cond delay="0"/>
                                          </p:stCondLst>
                                        </p:cTn>
                                        <p:tgtEl>
                                          <p:spTgt spid="68"/>
                                        </p:tgtEl>
                                        <p:attrNameLst>
                                          <p:attrName>style.visibility</p:attrName>
                                        </p:attrNameLst>
                                      </p:cBhvr>
                                      <p:to>
                                        <p:strVal val="visible"/>
                                      </p:to>
                                    </p:set>
                                    <p:anim calcmode="lin" valueType="num">
                                      <p:cBhvr additive="base">
                                        <p:cTn id="63" dur="500" fill="hold"/>
                                        <p:tgtEl>
                                          <p:spTgt spid="68"/>
                                        </p:tgtEl>
                                        <p:attrNameLst>
                                          <p:attrName>ppt_x</p:attrName>
                                        </p:attrNameLst>
                                      </p:cBhvr>
                                      <p:tavLst>
                                        <p:tav tm="0">
                                          <p:val>
                                            <p:strVal val="#ppt_x"/>
                                          </p:val>
                                        </p:tav>
                                        <p:tav tm="100000">
                                          <p:val>
                                            <p:strVal val="#ppt_x"/>
                                          </p:val>
                                        </p:tav>
                                      </p:tavLst>
                                    </p:anim>
                                    <p:anim calcmode="lin" valueType="num">
                                      <p:cBhvr additive="base">
                                        <p:cTn id="64" dur="500" fill="hold"/>
                                        <p:tgtEl>
                                          <p:spTgt spid="68"/>
                                        </p:tgtEl>
                                        <p:attrNameLst>
                                          <p:attrName>ppt_y</p:attrName>
                                        </p:attrNameLst>
                                      </p:cBhvr>
                                      <p:tavLst>
                                        <p:tav tm="0">
                                          <p:val>
                                            <p:strVal val="0-#ppt_h/2"/>
                                          </p:val>
                                        </p:tav>
                                        <p:tav tm="100000">
                                          <p:val>
                                            <p:strVal val="#ppt_y"/>
                                          </p:val>
                                        </p:tav>
                                      </p:tavLst>
                                    </p:anim>
                                  </p:childTnLst>
                                </p:cTn>
                              </p:par>
                              <p:par>
                                <p:cTn id="65" presetID="2" presetClass="entr" presetSubtype="1" fill="hold" grpId="0" nodeType="withEffect">
                                  <p:stCondLst>
                                    <p:cond delay="100"/>
                                  </p:stCondLst>
                                  <p:childTnLst>
                                    <p:set>
                                      <p:cBhvr>
                                        <p:cTn id="66" dur="1" fill="hold">
                                          <p:stCondLst>
                                            <p:cond delay="0"/>
                                          </p:stCondLst>
                                        </p:cTn>
                                        <p:tgtEl>
                                          <p:spTgt spid="64"/>
                                        </p:tgtEl>
                                        <p:attrNameLst>
                                          <p:attrName>style.visibility</p:attrName>
                                        </p:attrNameLst>
                                      </p:cBhvr>
                                      <p:to>
                                        <p:strVal val="visible"/>
                                      </p:to>
                                    </p:set>
                                    <p:anim calcmode="lin" valueType="num">
                                      <p:cBhvr additive="base">
                                        <p:cTn id="67" dur="500" fill="hold"/>
                                        <p:tgtEl>
                                          <p:spTgt spid="64"/>
                                        </p:tgtEl>
                                        <p:attrNameLst>
                                          <p:attrName>ppt_x</p:attrName>
                                        </p:attrNameLst>
                                      </p:cBhvr>
                                      <p:tavLst>
                                        <p:tav tm="0">
                                          <p:val>
                                            <p:strVal val="#ppt_x"/>
                                          </p:val>
                                        </p:tav>
                                        <p:tav tm="100000">
                                          <p:val>
                                            <p:strVal val="#ppt_x"/>
                                          </p:val>
                                        </p:tav>
                                      </p:tavLst>
                                    </p:anim>
                                    <p:anim calcmode="lin" valueType="num">
                                      <p:cBhvr additive="base">
                                        <p:cTn id="68" dur="500" fill="hold"/>
                                        <p:tgtEl>
                                          <p:spTgt spid="64"/>
                                        </p:tgtEl>
                                        <p:attrNameLst>
                                          <p:attrName>ppt_y</p:attrName>
                                        </p:attrNameLst>
                                      </p:cBhvr>
                                      <p:tavLst>
                                        <p:tav tm="0">
                                          <p:val>
                                            <p:strVal val="0-#ppt_h/2"/>
                                          </p:val>
                                        </p:tav>
                                        <p:tav tm="100000">
                                          <p:val>
                                            <p:strVal val="#ppt_y"/>
                                          </p:val>
                                        </p:tav>
                                      </p:tavLst>
                                    </p:anim>
                                  </p:childTnLst>
                                </p:cTn>
                              </p:par>
                              <p:par>
                                <p:cTn id="69" presetID="2" presetClass="entr" presetSubtype="1" fill="hold" grpId="0" nodeType="withEffect">
                                  <p:stCondLst>
                                    <p:cond delay="100"/>
                                  </p:stCondLst>
                                  <p:childTnLst>
                                    <p:set>
                                      <p:cBhvr>
                                        <p:cTn id="70" dur="1" fill="hold">
                                          <p:stCondLst>
                                            <p:cond delay="0"/>
                                          </p:stCondLst>
                                        </p:cTn>
                                        <p:tgtEl>
                                          <p:spTgt spid="63"/>
                                        </p:tgtEl>
                                        <p:attrNameLst>
                                          <p:attrName>style.visibility</p:attrName>
                                        </p:attrNameLst>
                                      </p:cBhvr>
                                      <p:to>
                                        <p:strVal val="visible"/>
                                      </p:to>
                                    </p:set>
                                    <p:anim calcmode="lin" valueType="num">
                                      <p:cBhvr additive="base">
                                        <p:cTn id="71" dur="500" fill="hold"/>
                                        <p:tgtEl>
                                          <p:spTgt spid="63"/>
                                        </p:tgtEl>
                                        <p:attrNameLst>
                                          <p:attrName>ppt_x</p:attrName>
                                        </p:attrNameLst>
                                      </p:cBhvr>
                                      <p:tavLst>
                                        <p:tav tm="0">
                                          <p:val>
                                            <p:strVal val="#ppt_x"/>
                                          </p:val>
                                        </p:tav>
                                        <p:tav tm="100000">
                                          <p:val>
                                            <p:strVal val="#ppt_x"/>
                                          </p:val>
                                        </p:tav>
                                      </p:tavLst>
                                    </p:anim>
                                    <p:anim calcmode="lin" valueType="num">
                                      <p:cBhvr additive="base">
                                        <p:cTn id="72" dur="500" fill="hold"/>
                                        <p:tgtEl>
                                          <p:spTgt spid="63"/>
                                        </p:tgtEl>
                                        <p:attrNameLst>
                                          <p:attrName>ppt_y</p:attrName>
                                        </p:attrNameLst>
                                      </p:cBhvr>
                                      <p:tavLst>
                                        <p:tav tm="0">
                                          <p:val>
                                            <p:strVal val="0-#ppt_h/2"/>
                                          </p:val>
                                        </p:tav>
                                        <p:tav tm="100000">
                                          <p:val>
                                            <p:strVal val="#ppt_y"/>
                                          </p:val>
                                        </p:tav>
                                      </p:tavLst>
                                    </p:anim>
                                  </p:childTnLst>
                                </p:cTn>
                              </p:par>
                              <p:par>
                                <p:cTn id="73" presetID="2" presetClass="entr" presetSubtype="1" fill="hold" grpId="0" nodeType="withEffect">
                                  <p:stCondLst>
                                    <p:cond delay="100"/>
                                  </p:stCondLst>
                                  <p:childTnLst>
                                    <p:set>
                                      <p:cBhvr>
                                        <p:cTn id="74" dur="1" fill="hold">
                                          <p:stCondLst>
                                            <p:cond delay="0"/>
                                          </p:stCondLst>
                                        </p:cTn>
                                        <p:tgtEl>
                                          <p:spTgt spid="70"/>
                                        </p:tgtEl>
                                        <p:attrNameLst>
                                          <p:attrName>style.visibility</p:attrName>
                                        </p:attrNameLst>
                                      </p:cBhvr>
                                      <p:to>
                                        <p:strVal val="visible"/>
                                      </p:to>
                                    </p:set>
                                    <p:anim calcmode="lin" valueType="num">
                                      <p:cBhvr additive="base">
                                        <p:cTn id="75" dur="500" fill="hold"/>
                                        <p:tgtEl>
                                          <p:spTgt spid="70"/>
                                        </p:tgtEl>
                                        <p:attrNameLst>
                                          <p:attrName>ppt_x</p:attrName>
                                        </p:attrNameLst>
                                      </p:cBhvr>
                                      <p:tavLst>
                                        <p:tav tm="0">
                                          <p:val>
                                            <p:strVal val="#ppt_x"/>
                                          </p:val>
                                        </p:tav>
                                        <p:tav tm="100000">
                                          <p:val>
                                            <p:strVal val="#ppt_x"/>
                                          </p:val>
                                        </p:tav>
                                      </p:tavLst>
                                    </p:anim>
                                    <p:anim calcmode="lin" valueType="num">
                                      <p:cBhvr additive="base">
                                        <p:cTn id="76" dur="500" fill="hold"/>
                                        <p:tgtEl>
                                          <p:spTgt spid="70"/>
                                        </p:tgtEl>
                                        <p:attrNameLst>
                                          <p:attrName>ppt_y</p:attrName>
                                        </p:attrNameLst>
                                      </p:cBhvr>
                                      <p:tavLst>
                                        <p:tav tm="0">
                                          <p:val>
                                            <p:strVal val="0-#ppt_h/2"/>
                                          </p:val>
                                        </p:tav>
                                        <p:tav tm="100000">
                                          <p:val>
                                            <p:strVal val="#ppt_y"/>
                                          </p:val>
                                        </p:tav>
                                      </p:tavLst>
                                    </p:anim>
                                  </p:childTnLst>
                                </p:cTn>
                              </p:par>
                              <p:par>
                                <p:cTn id="77" presetID="2" presetClass="entr" presetSubtype="1" fill="hold" grpId="0" nodeType="withEffect">
                                  <p:stCondLst>
                                    <p:cond delay="100"/>
                                  </p:stCondLst>
                                  <p:childTnLst>
                                    <p:set>
                                      <p:cBhvr>
                                        <p:cTn id="78" dur="1" fill="hold">
                                          <p:stCondLst>
                                            <p:cond delay="0"/>
                                          </p:stCondLst>
                                        </p:cTn>
                                        <p:tgtEl>
                                          <p:spTgt spid="71"/>
                                        </p:tgtEl>
                                        <p:attrNameLst>
                                          <p:attrName>style.visibility</p:attrName>
                                        </p:attrNameLst>
                                      </p:cBhvr>
                                      <p:to>
                                        <p:strVal val="visible"/>
                                      </p:to>
                                    </p:set>
                                    <p:anim calcmode="lin" valueType="num">
                                      <p:cBhvr additive="base">
                                        <p:cTn id="79" dur="500" fill="hold"/>
                                        <p:tgtEl>
                                          <p:spTgt spid="71"/>
                                        </p:tgtEl>
                                        <p:attrNameLst>
                                          <p:attrName>ppt_x</p:attrName>
                                        </p:attrNameLst>
                                      </p:cBhvr>
                                      <p:tavLst>
                                        <p:tav tm="0">
                                          <p:val>
                                            <p:strVal val="#ppt_x"/>
                                          </p:val>
                                        </p:tav>
                                        <p:tav tm="100000">
                                          <p:val>
                                            <p:strVal val="#ppt_x"/>
                                          </p:val>
                                        </p:tav>
                                      </p:tavLst>
                                    </p:anim>
                                    <p:anim calcmode="lin" valueType="num">
                                      <p:cBhvr additive="base">
                                        <p:cTn id="80" dur="500" fill="hold"/>
                                        <p:tgtEl>
                                          <p:spTgt spid="71"/>
                                        </p:tgtEl>
                                        <p:attrNameLst>
                                          <p:attrName>ppt_y</p:attrName>
                                        </p:attrNameLst>
                                      </p:cBhvr>
                                      <p:tavLst>
                                        <p:tav tm="0">
                                          <p:val>
                                            <p:strVal val="0-#ppt_h/2"/>
                                          </p:val>
                                        </p:tav>
                                        <p:tav tm="100000">
                                          <p:val>
                                            <p:strVal val="#ppt_y"/>
                                          </p:val>
                                        </p:tav>
                                      </p:tavLst>
                                    </p:anim>
                                  </p:childTnLst>
                                </p:cTn>
                              </p:par>
                              <p:par>
                                <p:cTn id="81" presetID="2" presetClass="entr" presetSubtype="1" fill="hold" grpId="0" nodeType="withEffect">
                                  <p:stCondLst>
                                    <p:cond delay="100"/>
                                  </p:stCondLst>
                                  <p:childTnLst>
                                    <p:set>
                                      <p:cBhvr>
                                        <p:cTn id="82" dur="1" fill="hold">
                                          <p:stCondLst>
                                            <p:cond delay="0"/>
                                          </p:stCondLst>
                                        </p:cTn>
                                        <p:tgtEl>
                                          <p:spTgt spid="72"/>
                                        </p:tgtEl>
                                        <p:attrNameLst>
                                          <p:attrName>style.visibility</p:attrName>
                                        </p:attrNameLst>
                                      </p:cBhvr>
                                      <p:to>
                                        <p:strVal val="visible"/>
                                      </p:to>
                                    </p:set>
                                    <p:anim calcmode="lin" valueType="num">
                                      <p:cBhvr additive="base">
                                        <p:cTn id="83" dur="500" fill="hold"/>
                                        <p:tgtEl>
                                          <p:spTgt spid="72"/>
                                        </p:tgtEl>
                                        <p:attrNameLst>
                                          <p:attrName>ppt_x</p:attrName>
                                        </p:attrNameLst>
                                      </p:cBhvr>
                                      <p:tavLst>
                                        <p:tav tm="0">
                                          <p:val>
                                            <p:strVal val="#ppt_x"/>
                                          </p:val>
                                        </p:tav>
                                        <p:tav tm="100000">
                                          <p:val>
                                            <p:strVal val="#ppt_x"/>
                                          </p:val>
                                        </p:tav>
                                      </p:tavLst>
                                    </p:anim>
                                    <p:anim calcmode="lin" valueType="num">
                                      <p:cBhvr additive="base">
                                        <p:cTn id="84" dur="500" fill="hold"/>
                                        <p:tgtEl>
                                          <p:spTgt spid="72"/>
                                        </p:tgtEl>
                                        <p:attrNameLst>
                                          <p:attrName>ppt_y</p:attrName>
                                        </p:attrNameLst>
                                      </p:cBhvr>
                                      <p:tavLst>
                                        <p:tav tm="0">
                                          <p:val>
                                            <p:strVal val="0-#ppt_h/2"/>
                                          </p:val>
                                        </p:tav>
                                        <p:tav tm="100000">
                                          <p:val>
                                            <p:strVal val="#ppt_y"/>
                                          </p:val>
                                        </p:tav>
                                      </p:tavLst>
                                    </p:anim>
                                  </p:childTnLst>
                                </p:cTn>
                              </p:par>
                              <p:par>
                                <p:cTn id="85" presetID="2" presetClass="entr" presetSubtype="1" fill="hold" grpId="0" nodeType="withEffect">
                                  <p:stCondLst>
                                    <p:cond delay="100"/>
                                  </p:stCondLst>
                                  <p:childTnLst>
                                    <p:set>
                                      <p:cBhvr>
                                        <p:cTn id="86" dur="1" fill="hold">
                                          <p:stCondLst>
                                            <p:cond delay="0"/>
                                          </p:stCondLst>
                                        </p:cTn>
                                        <p:tgtEl>
                                          <p:spTgt spid="74"/>
                                        </p:tgtEl>
                                        <p:attrNameLst>
                                          <p:attrName>style.visibility</p:attrName>
                                        </p:attrNameLst>
                                      </p:cBhvr>
                                      <p:to>
                                        <p:strVal val="visible"/>
                                      </p:to>
                                    </p:set>
                                    <p:anim calcmode="lin" valueType="num">
                                      <p:cBhvr additive="base">
                                        <p:cTn id="87" dur="500" fill="hold"/>
                                        <p:tgtEl>
                                          <p:spTgt spid="74"/>
                                        </p:tgtEl>
                                        <p:attrNameLst>
                                          <p:attrName>ppt_x</p:attrName>
                                        </p:attrNameLst>
                                      </p:cBhvr>
                                      <p:tavLst>
                                        <p:tav tm="0">
                                          <p:val>
                                            <p:strVal val="#ppt_x"/>
                                          </p:val>
                                        </p:tav>
                                        <p:tav tm="100000">
                                          <p:val>
                                            <p:strVal val="#ppt_x"/>
                                          </p:val>
                                        </p:tav>
                                      </p:tavLst>
                                    </p:anim>
                                    <p:anim calcmode="lin" valueType="num">
                                      <p:cBhvr additive="base">
                                        <p:cTn id="88" dur="500" fill="hold"/>
                                        <p:tgtEl>
                                          <p:spTgt spid="74"/>
                                        </p:tgtEl>
                                        <p:attrNameLst>
                                          <p:attrName>ppt_y</p:attrName>
                                        </p:attrNameLst>
                                      </p:cBhvr>
                                      <p:tavLst>
                                        <p:tav tm="0">
                                          <p:val>
                                            <p:strVal val="0-#ppt_h/2"/>
                                          </p:val>
                                        </p:tav>
                                        <p:tav tm="100000">
                                          <p:val>
                                            <p:strVal val="#ppt_y"/>
                                          </p:val>
                                        </p:tav>
                                      </p:tavLst>
                                    </p:anim>
                                  </p:childTnLst>
                                </p:cTn>
                              </p:par>
                              <p:par>
                                <p:cTn id="89" presetID="2" presetClass="entr" presetSubtype="1" fill="hold" grpId="0" nodeType="withEffect">
                                  <p:stCondLst>
                                    <p:cond delay="100"/>
                                  </p:stCondLst>
                                  <p:childTnLst>
                                    <p:set>
                                      <p:cBhvr>
                                        <p:cTn id="90" dur="1" fill="hold">
                                          <p:stCondLst>
                                            <p:cond delay="0"/>
                                          </p:stCondLst>
                                        </p:cTn>
                                        <p:tgtEl>
                                          <p:spTgt spid="75"/>
                                        </p:tgtEl>
                                        <p:attrNameLst>
                                          <p:attrName>style.visibility</p:attrName>
                                        </p:attrNameLst>
                                      </p:cBhvr>
                                      <p:to>
                                        <p:strVal val="visible"/>
                                      </p:to>
                                    </p:set>
                                    <p:anim calcmode="lin" valueType="num">
                                      <p:cBhvr additive="base">
                                        <p:cTn id="91" dur="500" fill="hold"/>
                                        <p:tgtEl>
                                          <p:spTgt spid="75"/>
                                        </p:tgtEl>
                                        <p:attrNameLst>
                                          <p:attrName>ppt_x</p:attrName>
                                        </p:attrNameLst>
                                      </p:cBhvr>
                                      <p:tavLst>
                                        <p:tav tm="0">
                                          <p:val>
                                            <p:strVal val="#ppt_x"/>
                                          </p:val>
                                        </p:tav>
                                        <p:tav tm="100000">
                                          <p:val>
                                            <p:strVal val="#ppt_x"/>
                                          </p:val>
                                        </p:tav>
                                      </p:tavLst>
                                    </p:anim>
                                    <p:anim calcmode="lin" valueType="num">
                                      <p:cBhvr additive="base">
                                        <p:cTn id="92" dur="500" fill="hold"/>
                                        <p:tgtEl>
                                          <p:spTgt spid="75"/>
                                        </p:tgtEl>
                                        <p:attrNameLst>
                                          <p:attrName>ppt_y</p:attrName>
                                        </p:attrNameLst>
                                      </p:cBhvr>
                                      <p:tavLst>
                                        <p:tav tm="0">
                                          <p:val>
                                            <p:strVal val="0-#ppt_h/2"/>
                                          </p:val>
                                        </p:tav>
                                        <p:tav tm="100000">
                                          <p:val>
                                            <p:strVal val="#ppt_y"/>
                                          </p:val>
                                        </p:tav>
                                      </p:tavLst>
                                    </p:anim>
                                  </p:childTnLst>
                                </p:cTn>
                              </p:par>
                              <p:par>
                                <p:cTn id="93" presetID="2" presetClass="entr" presetSubtype="1" fill="hold" grpId="0" nodeType="withEffect">
                                  <p:stCondLst>
                                    <p:cond delay="100"/>
                                  </p:stCondLst>
                                  <p:childTnLst>
                                    <p:set>
                                      <p:cBhvr>
                                        <p:cTn id="94" dur="1" fill="hold">
                                          <p:stCondLst>
                                            <p:cond delay="0"/>
                                          </p:stCondLst>
                                        </p:cTn>
                                        <p:tgtEl>
                                          <p:spTgt spid="73"/>
                                        </p:tgtEl>
                                        <p:attrNameLst>
                                          <p:attrName>style.visibility</p:attrName>
                                        </p:attrNameLst>
                                      </p:cBhvr>
                                      <p:to>
                                        <p:strVal val="visible"/>
                                      </p:to>
                                    </p:set>
                                    <p:anim calcmode="lin" valueType="num">
                                      <p:cBhvr additive="base">
                                        <p:cTn id="95" dur="500" fill="hold"/>
                                        <p:tgtEl>
                                          <p:spTgt spid="73"/>
                                        </p:tgtEl>
                                        <p:attrNameLst>
                                          <p:attrName>ppt_x</p:attrName>
                                        </p:attrNameLst>
                                      </p:cBhvr>
                                      <p:tavLst>
                                        <p:tav tm="0">
                                          <p:val>
                                            <p:strVal val="#ppt_x"/>
                                          </p:val>
                                        </p:tav>
                                        <p:tav tm="100000">
                                          <p:val>
                                            <p:strVal val="#ppt_x"/>
                                          </p:val>
                                        </p:tav>
                                      </p:tavLst>
                                    </p:anim>
                                    <p:anim calcmode="lin" valueType="num">
                                      <p:cBhvr additive="base">
                                        <p:cTn id="96" dur="500" fill="hold"/>
                                        <p:tgtEl>
                                          <p:spTgt spid="73"/>
                                        </p:tgtEl>
                                        <p:attrNameLst>
                                          <p:attrName>ppt_y</p:attrName>
                                        </p:attrNameLst>
                                      </p:cBhvr>
                                      <p:tavLst>
                                        <p:tav tm="0">
                                          <p:val>
                                            <p:strVal val="0-#ppt_h/2"/>
                                          </p:val>
                                        </p:tav>
                                        <p:tav tm="100000">
                                          <p:val>
                                            <p:strVal val="#ppt_y"/>
                                          </p:val>
                                        </p:tav>
                                      </p:tavLst>
                                    </p:anim>
                                  </p:childTnLst>
                                </p:cTn>
                              </p:par>
                              <p:par>
                                <p:cTn id="97" presetID="2" presetClass="entr" presetSubtype="1" fill="hold" grpId="0" nodeType="withEffect">
                                  <p:stCondLst>
                                    <p:cond delay="100"/>
                                  </p:stCondLst>
                                  <p:childTnLst>
                                    <p:set>
                                      <p:cBhvr>
                                        <p:cTn id="98" dur="1" fill="hold">
                                          <p:stCondLst>
                                            <p:cond delay="0"/>
                                          </p:stCondLst>
                                        </p:cTn>
                                        <p:tgtEl>
                                          <p:spTgt spid="67"/>
                                        </p:tgtEl>
                                        <p:attrNameLst>
                                          <p:attrName>style.visibility</p:attrName>
                                        </p:attrNameLst>
                                      </p:cBhvr>
                                      <p:to>
                                        <p:strVal val="visible"/>
                                      </p:to>
                                    </p:set>
                                    <p:anim calcmode="lin" valueType="num">
                                      <p:cBhvr additive="base">
                                        <p:cTn id="99" dur="500" fill="hold"/>
                                        <p:tgtEl>
                                          <p:spTgt spid="67"/>
                                        </p:tgtEl>
                                        <p:attrNameLst>
                                          <p:attrName>ppt_x</p:attrName>
                                        </p:attrNameLst>
                                      </p:cBhvr>
                                      <p:tavLst>
                                        <p:tav tm="0">
                                          <p:val>
                                            <p:strVal val="#ppt_x"/>
                                          </p:val>
                                        </p:tav>
                                        <p:tav tm="100000">
                                          <p:val>
                                            <p:strVal val="#ppt_x"/>
                                          </p:val>
                                        </p:tav>
                                      </p:tavLst>
                                    </p:anim>
                                    <p:anim calcmode="lin" valueType="num">
                                      <p:cBhvr additive="base">
                                        <p:cTn id="100" dur="500" fill="hold"/>
                                        <p:tgtEl>
                                          <p:spTgt spid="67"/>
                                        </p:tgtEl>
                                        <p:attrNameLst>
                                          <p:attrName>ppt_y</p:attrName>
                                        </p:attrNameLst>
                                      </p:cBhvr>
                                      <p:tavLst>
                                        <p:tav tm="0">
                                          <p:val>
                                            <p:strVal val="0-#ppt_h/2"/>
                                          </p:val>
                                        </p:tav>
                                        <p:tav tm="100000">
                                          <p:val>
                                            <p:strVal val="#ppt_y"/>
                                          </p:val>
                                        </p:tav>
                                      </p:tavLst>
                                    </p:anim>
                                  </p:childTnLst>
                                </p:cTn>
                              </p:par>
                            </p:childTnLst>
                          </p:cTn>
                        </p:par>
                        <p:par>
                          <p:cTn id="101" fill="hold">
                            <p:stCondLst>
                              <p:cond delay="600"/>
                            </p:stCondLst>
                            <p:childTnLst>
                              <p:par>
                                <p:cTn id="102" presetID="10" presetClass="entr" presetSubtype="0" fill="hold" grpId="0" nodeType="afterEffect">
                                  <p:stCondLst>
                                    <p:cond delay="0"/>
                                  </p:stCondLst>
                                  <p:childTnLst>
                                    <p:set>
                                      <p:cBhvr>
                                        <p:cTn id="103" dur="1" fill="hold">
                                          <p:stCondLst>
                                            <p:cond delay="0"/>
                                          </p:stCondLst>
                                        </p:cTn>
                                        <p:tgtEl>
                                          <p:spTgt spid="85"/>
                                        </p:tgtEl>
                                        <p:attrNameLst>
                                          <p:attrName>style.visibility</p:attrName>
                                        </p:attrNameLst>
                                      </p:cBhvr>
                                      <p:to>
                                        <p:strVal val="visible"/>
                                      </p:to>
                                    </p:set>
                                    <p:animEffect transition="in" filter="fade">
                                      <p:cBhvr>
                                        <p:cTn id="104" dur="500"/>
                                        <p:tgtEl>
                                          <p:spTgt spid="85"/>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90"/>
                                        </p:tgtEl>
                                        <p:attrNameLst>
                                          <p:attrName>style.visibility</p:attrName>
                                        </p:attrNameLst>
                                      </p:cBhvr>
                                      <p:to>
                                        <p:strVal val="visible"/>
                                      </p:to>
                                    </p:set>
                                    <p:animEffect transition="in" filter="fade">
                                      <p:cBhvr>
                                        <p:cTn id="107" dur="500"/>
                                        <p:tgtEl>
                                          <p:spTgt spid="90"/>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91"/>
                                        </p:tgtEl>
                                        <p:attrNameLst>
                                          <p:attrName>style.visibility</p:attrName>
                                        </p:attrNameLst>
                                      </p:cBhvr>
                                      <p:to>
                                        <p:strVal val="visible"/>
                                      </p:to>
                                    </p:set>
                                    <p:animEffect transition="in" filter="fade">
                                      <p:cBhvr>
                                        <p:cTn id="110" dur="500"/>
                                        <p:tgtEl>
                                          <p:spTgt spid="91"/>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92"/>
                                        </p:tgtEl>
                                        <p:attrNameLst>
                                          <p:attrName>style.visibility</p:attrName>
                                        </p:attrNameLst>
                                      </p:cBhvr>
                                      <p:to>
                                        <p:strVal val="visible"/>
                                      </p:to>
                                    </p:set>
                                    <p:animEffect transition="in" filter="fade">
                                      <p:cBhvr>
                                        <p:cTn id="113" dur="500"/>
                                        <p:tgtEl>
                                          <p:spTgt spid="92"/>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103"/>
                                        </p:tgtEl>
                                        <p:attrNameLst>
                                          <p:attrName>style.visibility</p:attrName>
                                        </p:attrNameLst>
                                      </p:cBhvr>
                                      <p:to>
                                        <p:strVal val="visible"/>
                                      </p:to>
                                    </p:set>
                                    <p:animEffect transition="in" filter="fade">
                                      <p:cBhvr>
                                        <p:cTn id="116" dur="500"/>
                                        <p:tgtEl>
                                          <p:spTgt spid="103"/>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96"/>
                                        </p:tgtEl>
                                        <p:attrNameLst>
                                          <p:attrName>style.visibility</p:attrName>
                                        </p:attrNameLst>
                                      </p:cBhvr>
                                      <p:to>
                                        <p:strVal val="visible"/>
                                      </p:to>
                                    </p:set>
                                    <p:animEffect transition="in" filter="fade">
                                      <p:cBhvr>
                                        <p:cTn id="119" dur="500"/>
                                        <p:tgtEl>
                                          <p:spTgt spid="96"/>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98"/>
                                        </p:tgtEl>
                                        <p:attrNameLst>
                                          <p:attrName>style.visibility</p:attrName>
                                        </p:attrNameLst>
                                      </p:cBhvr>
                                      <p:to>
                                        <p:strVal val="visible"/>
                                      </p:to>
                                    </p:set>
                                    <p:animEffect transition="in" filter="fade">
                                      <p:cBhvr>
                                        <p:cTn id="122" dur="500"/>
                                        <p:tgtEl>
                                          <p:spTgt spid="98"/>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76"/>
                                        </p:tgtEl>
                                        <p:attrNameLst>
                                          <p:attrName>style.visibility</p:attrName>
                                        </p:attrNameLst>
                                      </p:cBhvr>
                                      <p:to>
                                        <p:strVal val="visible"/>
                                      </p:to>
                                    </p:set>
                                    <p:animEffect transition="in" filter="fade">
                                      <p:cBhvr>
                                        <p:cTn id="125" dur="500"/>
                                        <p:tgtEl>
                                          <p:spTgt spid="76"/>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77"/>
                                        </p:tgtEl>
                                        <p:attrNameLst>
                                          <p:attrName>style.visibility</p:attrName>
                                        </p:attrNameLst>
                                      </p:cBhvr>
                                      <p:to>
                                        <p:strVal val="visible"/>
                                      </p:to>
                                    </p:set>
                                    <p:animEffect transition="in" filter="fade">
                                      <p:cBhvr>
                                        <p:cTn id="128" dur="500"/>
                                        <p:tgtEl>
                                          <p:spTgt spid="77"/>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79"/>
                                        </p:tgtEl>
                                        <p:attrNameLst>
                                          <p:attrName>style.visibility</p:attrName>
                                        </p:attrNameLst>
                                      </p:cBhvr>
                                      <p:to>
                                        <p:strVal val="visible"/>
                                      </p:to>
                                    </p:set>
                                    <p:animEffect transition="in" filter="fade">
                                      <p:cBhvr>
                                        <p:cTn id="131" dur="500"/>
                                        <p:tgtEl>
                                          <p:spTgt spid="79"/>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78"/>
                                        </p:tgtEl>
                                        <p:attrNameLst>
                                          <p:attrName>style.visibility</p:attrName>
                                        </p:attrNameLst>
                                      </p:cBhvr>
                                      <p:to>
                                        <p:strVal val="visible"/>
                                      </p:to>
                                    </p:set>
                                    <p:animEffect transition="in" filter="fade">
                                      <p:cBhvr>
                                        <p:cTn id="134" dur="500"/>
                                        <p:tgtEl>
                                          <p:spTgt spid="78"/>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81"/>
                                        </p:tgtEl>
                                        <p:attrNameLst>
                                          <p:attrName>style.visibility</p:attrName>
                                        </p:attrNameLst>
                                      </p:cBhvr>
                                      <p:to>
                                        <p:strVal val="visible"/>
                                      </p:to>
                                    </p:set>
                                    <p:animEffect transition="in" filter="fade">
                                      <p:cBhvr>
                                        <p:cTn id="137" dur="500"/>
                                        <p:tgtEl>
                                          <p:spTgt spid="81"/>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99"/>
                                        </p:tgtEl>
                                        <p:attrNameLst>
                                          <p:attrName>style.visibility</p:attrName>
                                        </p:attrNameLst>
                                      </p:cBhvr>
                                      <p:to>
                                        <p:strVal val="visible"/>
                                      </p:to>
                                    </p:set>
                                    <p:animEffect transition="in" filter="fade">
                                      <p:cBhvr>
                                        <p:cTn id="140" dur="500"/>
                                        <p:tgtEl>
                                          <p:spTgt spid="99"/>
                                        </p:tgtEl>
                                      </p:cBhvr>
                                    </p:animEffect>
                                  </p:childTnLst>
                                </p:cTn>
                              </p:par>
                            </p:childTnLst>
                          </p:cTn>
                        </p:par>
                      </p:childTnLst>
                    </p:cTn>
                  </p:par>
                  <p:par>
                    <p:cTn id="141" fill="hold">
                      <p:stCondLst>
                        <p:cond delay="indefinite"/>
                      </p:stCondLst>
                      <p:childTnLst>
                        <p:par>
                          <p:cTn id="142" fill="hold">
                            <p:stCondLst>
                              <p:cond delay="0"/>
                            </p:stCondLst>
                            <p:childTnLst>
                              <p:par>
                                <p:cTn id="143" presetID="2" presetClass="entr" presetSubtype="1" fill="hold" grpId="0" nodeType="clickEffect">
                                  <p:stCondLst>
                                    <p:cond delay="100"/>
                                  </p:stCondLst>
                                  <p:childTnLst>
                                    <p:set>
                                      <p:cBhvr>
                                        <p:cTn id="144" dur="1" fill="hold">
                                          <p:stCondLst>
                                            <p:cond delay="0"/>
                                          </p:stCondLst>
                                        </p:cTn>
                                        <p:tgtEl>
                                          <p:spTgt spid="53"/>
                                        </p:tgtEl>
                                        <p:attrNameLst>
                                          <p:attrName>style.visibility</p:attrName>
                                        </p:attrNameLst>
                                      </p:cBhvr>
                                      <p:to>
                                        <p:strVal val="visible"/>
                                      </p:to>
                                    </p:set>
                                    <p:anim calcmode="lin" valueType="num">
                                      <p:cBhvr additive="base">
                                        <p:cTn id="145" dur="500" fill="hold"/>
                                        <p:tgtEl>
                                          <p:spTgt spid="53"/>
                                        </p:tgtEl>
                                        <p:attrNameLst>
                                          <p:attrName>ppt_x</p:attrName>
                                        </p:attrNameLst>
                                      </p:cBhvr>
                                      <p:tavLst>
                                        <p:tav tm="0">
                                          <p:val>
                                            <p:strVal val="#ppt_x"/>
                                          </p:val>
                                        </p:tav>
                                        <p:tav tm="100000">
                                          <p:val>
                                            <p:strVal val="#ppt_x"/>
                                          </p:val>
                                        </p:tav>
                                      </p:tavLst>
                                    </p:anim>
                                    <p:anim calcmode="lin" valueType="num">
                                      <p:cBhvr additive="base">
                                        <p:cTn id="146" dur="500" fill="hold"/>
                                        <p:tgtEl>
                                          <p:spTgt spid="53"/>
                                        </p:tgtEl>
                                        <p:attrNameLst>
                                          <p:attrName>ppt_y</p:attrName>
                                        </p:attrNameLst>
                                      </p:cBhvr>
                                      <p:tavLst>
                                        <p:tav tm="0">
                                          <p:val>
                                            <p:strVal val="0-#ppt_h/2"/>
                                          </p:val>
                                        </p:tav>
                                        <p:tav tm="100000">
                                          <p:val>
                                            <p:strVal val="#ppt_y"/>
                                          </p:val>
                                        </p:tav>
                                      </p:tavLst>
                                    </p:anim>
                                  </p:childTnLst>
                                </p:cTn>
                              </p:par>
                              <p:par>
                                <p:cTn id="147" presetID="2" presetClass="entr" presetSubtype="1" fill="hold" grpId="0" nodeType="withEffect">
                                  <p:stCondLst>
                                    <p:cond delay="300"/>
                                  </p:stCondLst>
                                  <p:childTnLst>
                                    <p:set>
                                      <p:cBhvr>
                                        <p:cTn id="148" dur="1" fill="hold">
                                          <p:stCondLst>
                                            <p:cond delay="0"/>
                                          </p:stCondLst>
                                        </p:cTn>
                                        <p:tgtEl>
                                          <p:spTgt spid="59"/>
                                        </p:tgtEl>
                                        <p:attrNameLst>
                                          <p:attrName>style.visibility</p:attrName>
                                        </p:attrNameLst>
                                      </p:cBhvr>
                                      <p:to>
                                        <p:strVal val="visible"/>
                                      </p:to>
                                    </p:set>
                                    <p:anim calcmode="lin" valueType="num">
                                      <p:cBhvr additive="base">
                                        <p:cTn id="149" dur="500" fill="hold"/>
                                        <p:tgtEl>
                                          <p:spTgt spid="59"/>
                                        </p:tgtEl>
                                        <p:attrNameLst>
                                          <p:attrName>ppt_x</p:attrName>
                                        </p:attrNameLst>
                                      </p:cBhvr>
                                      <p:tavLst>
                                        <p:tav tm="0">
                                          <p:val>
                                            <p:strVal val="#ppt_x"/>
                                          </p:val>
                                        </p:tav>
                                        <p:tav tm="100000">
                                          <p:val>
                                            <p:strVal val="#ppt_x"/>
                                          </p:val>
                                        </p:tav>
                                      </p:tavLst>
                                    </p:anim>
                                    <p:anim calcmode="lin" valueType="num">
                                      <p:cBhvr additive="base">
                                        <p:cTn id="150" dur="500" fill="hold"/>
                                        <p:tgtEl>
                                          <p:spTgt spid="59"/>
                                        </p:tgtEl>
                                        <p:attrNameLst>
                                          <p:attrName>ppt_y</p:attrName>
                                        </p:attrNameLst>
                                      </p:cBhvr>
                                      <p:tavLst>
                                        <p:tav tm="0">
                                          <p:val>
                                            <p:strVal val="0-#ppt_h/2"/>
                                          </p:val>
                                        </p:tav>
                                        <p:tav tm="100000">
                                          <p:val>
                                            <p:strVal val="#ppt_y"/>
                                          </p:val>
                                        </p:tav>
                                      </p:tavLst>
                                    </p:anim>
                                  </p:childTnLst>
                                </p:cTn>
                              </p:par>
                              <p:par>
                                <p:cTn id="151" presetID="2" presetClass="entr" presetSubtype="1" fill="hold" grpId="0" nodeType="withEffect">
                                  <p:stCondLst>
                                    <p:cond delay="200"/>
                                  </p:stCondLst>
                                  <p:childTnLst>
                                    <p:set>
                                      <p:cBhvr>
                                        <p:cTn id="152" dur="1" fill="hold">
                                          <p:stCondLst>
                                            <p:cond delay="0"/>
                                          </p:stCondLst>
                                        </p:cTn>
                                        <p:tgtEl>
                                          <p:spTgt spid="60"/>
                                        </p:tgtEl>
                                        <p:attrNameLst>
                                          <p:attrName>style.visibility</p:attrName>
                                        </p:attrNameLst>
                                      </p:cBhvr>
                                      <p:to>
                                        <p:strVal val="visible"/>
                                      </p:to>
                                    </p:set>
                                    <p:anim calcmode="lin" valueType="num">
                                      <p:cBhvr additive="base">
                                        <p:cTn id="153" dur="500" fill="hold"/>
                                        <p:tgtEl>
                                          <p:spTgt spid="60"/>
                                        </p:tgtEl>
                                        <p:attrNameLst>
                                          <p:attrName>ppt_x</p:attrName>
                                        </p:attrNameLst>
                                      </p:cBhvr>
                                      <p:tavLst>
                                        <p:tav tm="0">
                                          <p:val>
                                            <p:strVal val="#ppt_x"/>
                                          </p:val>
                                        </p:tav>
                                        <p:tav tm="100000">
                                          <p:val>
                                            <p:strVal val="#ppt_x"/>
                                          </p:val>
                                        </p:tav>
                                      </p:tavLst>
                                    </p:anim>
                                    <p:anim calcmode="lin" valueType="num">
                                      <p:cBhvr additive="base">
                                        <p:cTn id="154" dur="500" fill="hold"/>
                                        <p:tgtEl>
                                          <p:spTgt spid="60"/>
                                        </p:tgtEl>
                                        <p:attrNameLst>
                                          <p:attrName>ppt_y</p:attrName>
                                        </p:attrNameLst>
                                      </p:cBhvr>
                                      <p:tavLst>
                                        <p:tav tm="0">
                                          <p:val>
                                            <p:strVal val="0-#ppt_h/2"/>
                                          </p:val>
                                        </p:tav>
                                        <p:tav tm="100000">
                                          <p:val>
                                            <p:strVal val="#ppt_y"/>
                                          </p:val>
                                        </p:tav>
                                      </p:tavLst>
                                    </p:anim>
                                  </p:childTnLst>
                                </p:cTn>
                              </p:par>
                              <p:par>
                                <p:cTn id="155" presetID="2" presetClass="entr" presetSubtype="1" fill="hold" grpId="0" nodeType="withEffect">
                                  <p:stCondLst>
                                    <p:cond delay="100"/>
                                  </p:stCondLst>
                                  <p:childTnLst>
                                    <p:set>
                                      <p:cBhvr>
                                        <p:cTn id="156" dur="1" fill="hold">
                                          <p:stCondLst>
                                            <p:cond delay="0"/>
                                          </p:stCondLst>
                                        </p:cTn>
                                        <p:tgtEl>
                                          <p:spTgt spid="61"/>
                                        </p:tgtEl>
                                        <p:attrNameLst>
                                          <p:attrName>style.visibility</p:attrName>
                                        </p:attrNameLst>
                                      </p:cBhvr>
                                      <p:to>
                                        <p:strVal val="visible"/>
                                      </p:to>
                                    </p:set>
                                    <p:anim calcmode="lin" valueType="num">
                                      <p:cBhvr additive="base">
                                        <p:cTn id="157" dur="500" fill="hold"/>
                                        <p:tgtEl>
                                          <p:spTgt spid="61"/>
                                        </p:tgtEl>
                                        <p:attrNameLst>
                                          <p:attrName>ppt_x</p:attrName>
                                        </p:attrNameLst>
                                      </p:cBhvr>
                                      <p:tavLst>
                                        <p:tav tm="0">
                                          <p:val>
                                            <p:strVal val="#ppt_x"/>
                                          </p:val>
                                        </p:tav>
                                        <p:tav tm="100000">
                                          <p:val>
                                            <p:strVal val="#ppt_x"/>
                                          </p:val>
                                        </p:tav>
                                      </p:tavLst>
                                    </p:anim>
                                    <p:anim calcmode="lin" valueType="num">
                                      <p:cBhvr additive="base">
                                        <p:cTn id="158" dur="500" fill="hold"/>
                                        <p:tgtEl>
                                          <p:spTgt spid="61"/>
                                        </p:tgtEl>
                                        <p:attrNameLst>
                                          <p:attrName>ppt_y</p:attrName>
                                        </p:attrNameLst>
                                      </p:cBhvr>
                                      <p:tavLst>
                                        <p:tav tm="0">
                                          <p:val>
                                            <p:strVal val="0-#ppt_h/2"/>
                                          </p:val>
                                        </p:tav>
                                        <p:tav tm="100000">
                                          <p:val>
                                            <p:strVal val="#ppt_y"/>
                                          </p:val>
                                        </p:tav>
                                      </p:tavLst>
                                    </p:anim>
                                  </p:childTnLst>
                                </p:cTn>
                              </p:par>
                              <p:par>
                                <p:cTn id="159" presetID="2" presetClass="entr" presetSubtype="1" fill="hold" grpId="0" nodeType="withEffect">
                                  <p:stCondLst>
                                    <p:cond delay="200"/>
                                  </p:stCondLst>
                                  <p:childTnLst>
                                    <p:set>
                                      <p:cBhvr>
                                        <p:cTn id="160" dur="1" fill="hold">
                                          <p:stCondLst>
                                            <p:cond delay="0"/>
                                          </p:stCondLst>
                                        </p:cTn>
                                        <p:tgtEl>
                                          <p:spTgt spid="62"/>
                                        </p:tgtEl>
                                        <p:attrNameLst>
                                          <p:attrName>style.visibility</p:attrName>
                                        </p:attrNameLst>
                                      </p:cBhvr>
                                      <p:to>
                                        <p:strVal val="visible"/>
                                      </p:to>
                                    </p:set>
                                    <p:anim calcmode="lin" valueType="num">
                                      <p:cBhvr additive="base">
                                        <p:cTn id="161" dur="500" fill="hold"/>
                                        <p:tgtEl>
                                          <p:spTgt spid="62"/>
                                        </p:tgtEl>
                                        <p:attrNameLst>
                                          <p:attrName>ppt_x</p:attrName>
                                        </p:attrNameLst>
                                      </p:cBhvr>
                                      <p:tavLst>
                                        <p:tav tm="0">
                                          <p:val>
                                            <p:strVal val="#ppt_x"/>
                                          </p:val>
                                        </p:tav>
                                        <p:tav tm="100000">
                                          <p:val>
                                            <p:strVal val="#ppt_x"/>
                                          </p:val>
                                        </p:tav>
                                      </p:tavLst>
                                    </p:anim>
                                    <p:anim calcmode="lin" valueType="num">
                                      <p:cBhvr additive="base">
                                        <p:cTn id="162" dur="500" fill="hold"/>
                                        <p:tgtEl>
                                          <p:spTgt spid="62"/>
                                        </p:tgtEl>
                                        <p:attrNameLst>
                                          <p:attrName>ppt_y</p:attrName>
                                        </p:attrNameLst>
                                      </p:cBhvr>
                                      <p:tavLst>
                                        <p:tav tm="0">
                                          <p:val>
                                            <p:strVal val="0-#ppt_h/2"/>
                                          </p:val>
                                        </p:tav>
                                        <p:tav tm="100000">
                                          <p:val>
                                            <p:strVal val="#ppt_y"/>
                                          </p:val>
                                        </p:tav>
                                      </p:tavLst>
                                    </p:anim>
                                  </p:childTnLst>
                                </p:cTn>
                              </p:par>
                              <p:par>
                                <p:cTn id="163" presetID="2" presetClass="entr" presetSubtype="1" fill="hold" grpId="0" nodeType="withEffect">
                                  <p:stCondLst>
                                    <p:cond delay="300"/>
                                  </p:stCondLst>
                                  <p:childTnLst>
                                    <p:set>
                                      <p:cBhvr>
                                        <p:cTn id="164" dur="1" fill="hold">
                                          <p:stCondLst>
                                            <p:cond delay="0"/>
                                          </p:stCondLst>
                                        </p:cTn>
                                        <p:tgtEl>
                                          <p:spTgt spid="100"/>
                                        </p:tgtEl>
                                        <p:attrNameLst>
                                          <p:attrName>style.visibility</p:attrName>
                                        </p:attrNameLst>
                                      </p:cBhvr>
                                      <p:to>
                                        <p:strVal val="visible"/>
                                      </p:to>
                                    </p:set>
                                    <p:anim calcmode="lin" valueType="num">
                                      <p:cBhvr additive="base">
                                        <p:cTn id="165" dur="500" fill="hold"/>
                                        <p:tgtEl>
                                          <p:spTgt spid="100"/>
                                        </p:tgtEl>
                                        <p:attrNameLst>
                                          <p:attrName>ppt_x</p:attrName>
                                        </p:attrNameLst>
                                      </p:cBhvr>
                                      <p:tavLst>
                                        <p:tav tm="0">
                                          <p:val>
                                            <p:strVal val="#ppt_x"/>
                                          </p:val>
                                        </p:tav>
                                        <p:tav tm="100000">
                                          <p:val>
                                            <p:strVal val="#ppt_x"/>
                                          </p:val>
                                        </p:tav>
                                      </p:tavLst>
                                    </p:anim>
                                    <p:anim calcmode="lin" valueType="num">
                                      <p:cBhvr additive="base">
                                        <p:cTn id="166" dur="500" fill="hold"/>
                                        <p:tgtEl>
                                          <p:spTgt spid="100"/>
                                        </p:tgtEl>
                                        <p:attrNameLst>
                                          <p:attrName>ppt_y</p:attrName>
                                        </p:attrNameLst>
                                      </p:cBhvr>
                                      <p:tavLst>
                                        <p:tav tm="0">
                                          <p:val>
                                            <p:strVal val="0-#ppt_h/2"/>
                                          </p:val>
                                        </p:tav>
                                        <p:tav tm="100000">
                                          <p:val>
                                            <p:strVal val="#ppt_y"/>
                                          </p:val>
                                        </p:tav>
                                      </p:tavLst>
                                    </p:anim>
                                  </p:childTnLst>
                                </p:cTn>
                              </p:par>
                            </p:childTnLst>
                          </p:cTn>
                        </p:par>
                        <p:par>
                          <p:cTn id="167" fill="hold">
                            <p:stCondLst>
                              <p:cond delay="800"/>
                            </p:stCondLst>
                            <p:childTnLst>
                              <p:par>
                                <p:cTn id="168" presetID="10" presetClass="entr" presetSubtype="0" fill="hold" grpId="0" nodeType="afterEffect">
                                  <p:stCondLst>
                                    <p:cond delay="0"/>
                                  </p:stCondLst>
                                  <p:childTnLst>
                                    <p:set>
                                      <p:cBhvr>
                                        <p:cTn id="169" dur="1" fill="hold">
                                          <p:stCondLst>
                                            <p:cond delay="0"/>
                                          </p:stCondLst>
                                        </p:cTn>
                                        <p:tgtEl>
                                          <p:spTgt spid="84"/>
                                        </p:tgtEl>
                                        <p:attrNameLst>
                                          <p:attrName>style.visibility</p:attrName>
                                        </p:attrNameLst>
                                      </p:cBhvr>
                                      <p:to>
                                        <p:strVal val="visible"/>
                                      </p:to>
                                    </p:set>
                                    <p:animEffect transition="in" filter="fade">
                                      <p:cBhvr>
                                        <p:cTn id="170" dur="500"/>
                                        <p:tgtEl>
                                          <p:spTgt spid="84"/>
                                        </p:tgtEl>
                                      </p:cBhvr>
                                    </p:animEffect>
                                  </p:childTnLst>
                                </p:cTn>
                              </p:par>
                              <p:par>
                                <p:cTn id="171" presetID="10" presetClass="entr" presetSubtype="0" fill="hold" grpId="0" nodeType="withEffect">
                                  <p:stCondLst>
                                    <p:cond delay="0"/>
                                  </p:stCondLst>
                                  <p:childTnLst>
                                    <p:set>
                                      <p:cBhvr>
                                        <p:cTn id="172" dur="1" fill="hold">
                                          <p:stCondLst>
                                            <p:cond delay="0"/>
                                          </p:stCondLst>
                                        </p:cTn>
                                        <p:tgtEl>
                                          <p:spTgt spid="86"/>
                                        </p:tgtEl>
                                        <p:attrNameLst>
                                          <p:attrName>style.visibility</p:attrName>
                                        </p:attrNameLst>
                                      </p:cBhvr>
                                      <p:to>
                                        <p:strVal val="visible"/>
                                      </p:to>
                                    </p:set>
                                    <p:animEffect transition="in" filter="fade">
                                      <p:cBhvr>
                                        <p:cTn id="173" dur="500"/>
                                        <p:tgtEl>
                                          <p:spTgt spid="86"/>
                                        </p:tgtEl>
                                      </p:cBhvr>
                                    </p:animEffect>
                                  </p:childTnLst>
                                </p:cTn>
                              </p:par>
                              <p:par>
                                <p:cTn id="174" presetID="10" presetClass="entr" presetSubtype="0" fill="hold" grpId="0" nodeType="withEffect">
                                  <p:stCondLst>
                                    <p:cond delay="0"/>
                                  </p:stCondLst>
                                  <p:childTnLst>
                                    <p:set>
                                      <p:cBhvr>
                                        <p:cTn id="175" dur="1" fill="hold">
                                          <p:stCondLst>
                                            <p:cond delay="0"/>
                                          </p:stCondLst>
                                        </p:cTn>
                                        <p:tgtEl>
                                          <p:spTgt spid="87"/>
                                        </p:tgtEl>
                                        <p:attrNameLst>
                                          <p:attrName>style.visibility</p:attrName>
                                        </p:attrNameLst>
                                      </p:cBhvr>
                                      <p:to>
                                        <p:strVal val="visible"/>
                                      </p:to>
                                    </p:set>
                                    <p:animEffect transition="in" filter="fade">
                                      <p:cBhvr>
                                        <p:cTn id="176" dur="500"/>
                                        <p:tgtEl>
                                          <p:spTgt spid="87"/>
                                        </p:tgtEl>
                                      </p:cBhvr>
                                    </p:animEffect>
                                  </p:childTnLst>
                                </p:cTn>
                              </p:par>
                              <p:par>
                                <p:cTn id="177" presetID="10" presetClass="entr" presetSubtype="0" fill="hold" grpId="0" nodeType="withEffect">
                                  <p:stCondLst>
                                    <p:cond delay="0"/>
                                  </p:stCondLst>
                                  <p:childTnLst>
                                    <p:set>
                                      <p:cBhvr>
                                        <p:cTn id="178" dur="1" fill="hold">
                                          <p:stCondLst>
                                            <p:cond delay="0"/>
                                          </p:stCondLst>
                                        </p:cTn>
                                        <p:tgtEl>
                                          <p:spTgt spid="93"/>
                                        </p:tgtEl>
                                        <p:attrNameLst>
                                          <p:attrName>style.visibility</p:attrName>
                                        </p:attrNameLst>
                                      </p:cBhvr>
                                      <p:to>
                                        <p:strVal val="visible"/>
                                      </p:to>
                                    </p:set>
                                    <p:animEffect transition="in" filter="fade">
                                      <p:cBhvr>
                                        <p:cTn id="179" dur="500"/>
                                        <p:tgtEl>
                                          <p:spTgt spid="93"/>
                                        </p:tgtEl>
                                      </p:cBhvr>
                                    </p:animEffect>
                                  </p:childTnLst>
                                </p:cTn>
                              </p:par>
                              <p:par>
                                <p:cTn id="180" presetID="10" presetClass="entr" presetSubtype="0" fill="hold" grpId="0" nodeType="withEffect">
                                  <p:stCondLst>
                                    <p:cond delay="0"/>
                                  </p:stCondLst>
                                  <p:childTnLst>
                                    <p:set>
                                      <p:cBhvr>
                                        <p:cTn id="181" dur="1" fill="hold">
                                          <p:stCondLst>
                                            <p:cond delay="0"/>
                                          </p:stCondLst>
                                        </p:cTn>
                                        <p:tgtEl>
                                          <p:spTgt spid="101"/>
                                        </p:tgtEl>
                                        <p:attrNameLst>
                                          <p:attrName>style.visibility</p:attrName>
                                        </p:attrNameLst>
                                      </p:cBhvr>
                                      <p:to>
                                        <p:strVal val="visible"/>
                                      </p:to>
                                    </p:set>
                                    <p:animEffect transition="in" filter="fade">
                                      <p:cBhvr>
                                        <p:cTn id="182" dur="500"/>
                                        <p:tgtEl>
                                          <p:spTgt spid="101"/>
                                        </p:tgtEl>
                                      </p:cBhvr>
                                    </p:animEffect>
                                  </p:childTnLst>
                                </p:cTn>
                              </p:par>
                              <p:par>
                                <p:cTn id="183" presetID="10" presetClass="entr" presetSubtype="0" fill="hold" grpId="0" nodeType="withEffect">
                                  <p:stCondLst>
                                    <p:cond delay="0"/>
                                  </p:stCondLst>
                                  <p:childTnLst>
                                    <p:set>
                                      <p:cBhvr>
                                        <p:cTn id="184" dur="1" fill="hold">
                                          <p:stCondLst>
                                            <p:cond delay="0"/>
                                          </p:stCondLst>
                                        </p:cTn>
                                        <p:tgtEl>
                                          <p:spTgt spid="95"/>
                                        </p:tgtEl>
                                        <p:attrNameLst>
                                          <p:attrName>style.visibility</p:attrName>
                                        </p:attrNameLst>
                                      </p:cBhvr>
                                      <p:to>
                                        <p:strVal val="visible"/>
                                      </p:to>
                                    </p:set>
                                    <p:animEffect transition="in" filter="fade">
                                      <p:cBhvr>
                                        <p:cTn id="185" dur="500"/>
                                        <p:tgtEl>
                                          <p:spTgt spid="95"/>
                                        </p:tgtEl>
                                      </p:cBhvr>
                                    </p:animEffect>
                                  </p:childTnLst>
                                </p:cTn>
                              </p:par>
                            </p:childTnLst>
                          </p:cTn>
                        </p:par>
                      </p:childTnLst>
                    </p:cTn>
                  </p:par>
                  <p:par>
                    <p:cTn id="186" fill="hold">
                      <p:stCondLst>
                        <p:cond delay="indefinite"/>
                      </p:stCondLst>
                      <p:childTnLst>
                        <p:par>
                          <p:cTn id="187" fill="hold">
                            <p:stCondLst>
                              <p:cond delay="0"/>
                            </p:stCondLst>
                            <p:childTnLst>
                              <p:par>
                                <p:cTn id="188" presetID="22" presetClass="entr" presetSubtype="2" fill="hold" nodeType="clickEffect">
                                  <p:stCondLst>
                                    <p:cond delay="0"/>
                                  </p:stCondLst>
                                  <p:childTnLst>
                                    <p:set>
                                      <p:cBhvr>
                                        <p:cTn id="189" dur="1" fill="hold">
                                          <p:stCondLst>
                                            <p:cond delay="0"/>
                                          </p:stCondLst>
                                        </p:cTn>
                                        <p:tgtEl>
                                          <p:spTgt spid="14"/>
                                        </p:tgtEl>
                                        <p:attrNameLst>
                                          <p:attrName>style.visibility</p:attrName>
                                        </p:attrNameLst>
                                      </p:cBhvr>
                                      <p:to>
                                        <p:strVal val="visible"/>
                                      </p:to>
                                    </p:set>
                                    <p:animEffect transition="in" filter="wipe(right)">
                                      <p:cBhvr>
                                        <p:cTn id="190" dur="500"/>
                                        <p:tgtEl>
                                          <p:spTgt spid="14"/>
                                        </p:tgtEl>
                                      </p:cBhvr>
                                    </p:animEffect>
                                  </p:childTnLst>
                                </p:cTn>
                              </p:par>
                              <p:par>
                                <p:cTn id="191" presetID="22" presetClass="entr" presetSubtype="8" fill="hold" nodeType="withEffect">
                                  <p:stCondLst>
                                    <p:cond delay="0"/>
                                  </p:stCondLst>
                                  <p:childTnLst>
                                    <p:set>
                                      <p:cBhvr>
                                        <p:cTn id="192" dur="1" fill="hold">
                                          <p:stCondLst>
                                            <p:cond delay="0"/>
                                          </p:stCondLst>
                                        </p:cTn>
                                        <p:tgtEl>
                                          <p:spTgt spid="8"/>
                                        </p:tgtEl>
                                        <p:attrNameLst>
                                          <p:attrName>style.visibility</p:attrName>
                                        </p:attrNameLst>
                                      </p:cBhvr>
                                      <p:to>
                                        <p:strVal val="visible"/>
                                      </p:to>
                                    </p:set>
                                    <p:animEffect transition="in" filter="wipe(left)">
                                      <p:cBhvr>
                                        <p:cTn id="193" dur="500"/>
                                        <p:tgtEl>
                                          <p:spTgt spid="8"/>
                                        </p:tgtEl>
                                      </p:cBhvr>
                                    </p:animEffect>
                                  </p:childTnLst>
                                </p:cTn>
                              </p:par>
                              <p:par>
                                <p:cTn id="194" presetID="22" presetClass="entr" presetSubtype="2" fill="hold" nodeType="withEffect">
                                  <p:stCondLst>
                                    <p:cond delay="0"/>
                                  </p:stCondLst>
                                  <p:childTnLst>
                                    <p:set>
                                      <p:cBhvr>
                                        <p:cTn id="195" dur="1" fill="hold">
                                          <p:stCondLst>
                                            <p:cond delay="0"/>
                                          </p:stCondLst>
                                        </p:cTn>
                                        <p:tgtEl>
                                          <p:spTgt spid="17"/>
                                        </p:tgtEl>
                                        <p:attrNameLst>
                                          <p:attrName>style.visibility</p:attrName>
                                        </p:attrNameLst>
                                      </p:cBhvr>
                                      <p:to>
                                        <p:strVal val="visible"/>
                                      </p:to>
                                    </p:set>
                                    <p:animEffect transition="in" filter="wipe(right)">
                                      <p:cBhvr>
                                        <p:cTn id="196" dur="500"/>
                                        <p:tgtEl>
                                          <p:spTgt spid="17"/>
                                        </p:tgtEl>
                                      </p:cBhvr>
                                    </p:animEffect>
                                  </p:childTnLst>
                                </p:cTn>
                              </p:par>
                              <p:par>
                                <p:cTn id="197" presetID="22" presetClass="entr" presetSubtype="8" fill="hold" nodeType="withEffect">
                                  <p:stCondLst>
                                    <p:cond delay="0"/>
                                  </p:stCondLst>
                                  <p:childTnLst>
                                    <p:set>
                                      <p:cBhvr>
                                        <p:cTn id="198" dur="1" fill="hold">
                                          <p:stCondLst>
                                            <p:cond delay="0"/>
                                          </p:stCondLst>
                                        </p:cTn>
                                        <p:tgtEl>
                                          <p:spTgt spid="19"/>
                                        </p:tgtEl>
                                        <p:attrNameLst>
                                          <p:attrName>style.visibility</p:attrName>
                                        </p:attrNameLst>
                                      </p:cBhvr>
                                      <p:to>
                                        <p:strVal val="visible"/>
                                      </p:to>
                                    </p:set>
                                    <p:animEffect transition="in" filter="wipe(left)">
                                      <p:cBhvr>
                                        <p:cTn id="199" dur="500"/>
                                        <p:tgtEl>
                                          <p:spTgt spid="19"/>
                                        </p:tgtEl>
                                      </p:cBhvr>
                                    </p:animEffect>
                                  </p:childTnLst>
                                </p:cTn>
                              </p:par>
                              <p:par>
                                <p:cTn id="200" presetID="22" presetClass="entr" presetSubtype="2" fill="hold" nodeType="withEffect">
                                  <p:stCondLst>
                                    <p:cond delay="0"/>
                                  </p:stCondLst>
                                  <p:childTnLst>
                                    <p:set>
                                      <p:cBhvr>
                                        <p:cTn id="201" dur="1" fill="hold">
                                          <p:stCondLst>
                                            <p:cond delay="0"/>
                                          </p:stCondLst>
                                        </p:cTn>
                                        <p:tgtEl>
                                          <p:spTgt spid="16"/>
                                        </p:tgtEl>
                                        <p:attrNameLst>
                                          <p:attrName>style.visibility</p:attrName>
                                        </p:attrNameLst>
                                      </p:cBhvr>
                                      <p:to>
                                        <p:strVal val="visible"/>
                                      </p:to>
                                    </p:set>
                                    <p:animEffect transition="in" filter="wipe(right)">
                                      <p:cBhvr>
                                        <p:cTn id="202" dur="500"/>
                                        <p:tgtEl>
                                          <p:spTgt spid="16"/>
                                        </p:tgtEl>
                                      </p:cBhvr>
                                    </p:animEffect>
                                  </p:childTnLst>
                                </p:cTn>
                              </p:par>
                              <p:par>
                                <p:cTn id="203" presetID="22" presetClass="entr" presetSubtype="2" fill="hold" nodeType="withEffect">
                                  <p:stCondLst>
                                    <p:cond delay="0"/>
                                  </p:stCondLst>
                                  <p:childTnLst>
                                    <p:set>
                                      <p:cBhvr>
                                        <p:cTn id="204" dur="1" fill="hold">
                                          <p:stCondLst>
                                            <p:cond delay="0"/>
                                          </p:stCondLst>
                                        </p:cTn>
                                        <p:tgtEl>
                                          <p:spTgt spid="11"/>
                                        </p:tgtEl>
                                        <p:attrNameLst>
                                          <p:attrName>style.visibility</p:attrName>
                                        </p:attrNameLst>
                                      </p:cBhvr>
                                      <p:to>
                                        <p:strVal val="visible"/>
                                      </p:to>
                                    </p:set>
                                    <p:animEffect transition="in" filter="wipe(right)">
                                      <p:cBhvr>
                                        <p:cTn id="205" dur="500"/>
                                        <p:tgtEl>
                                          <p:spTgt spid="11"/>
                                        </p:tgtEl>
                                      </p:cBhvr>
                                    </p:animEffect>
                                  </p:childTnLst>
                                </p:cTn>
                              </p:par>
                              <p:par>
                                <p:cTn id="206" presetID="22" presetClass="entr" presetSubtype="2" fill="hold" nodeType="withEffect">
                                  <p:stCondLst>
                                    <p:cond delay="0"/>
                                  </p:stCondLst>
                                  <p:childTnLst>
                                    <p:set>
                                      <p:cBhvr>
                                        <p:cTn id="207" dur="1" fill="hold">
                                          <p:stCondLst>
                                            <p:cond delay="0"/>
                                          </p:stCondLst>
                                        </p:cTn>
                                        <p:tgtEl>
                                          <p:spTgt spid="12"/>
                                        </p:tgtEl>
                                        <p:attrNameLst>
                                          <p:attrName>style.visibility</p:attrName>
                                        </p:attrNameLst>
                                      </p:cBhvr>
                                      <p:to>
                                        <p:strVal val="visible"/>
                                      </p:to>
                                    </p:set>
                                    <p:animEffect transition="in" filter="wipe(right)">
                                      <p:cBhvr>
                                        <p:cTn id="208" dur="500"/>
                                        <p:tgtEl>
                                          <p:spTgt spid="12"/>
                                        </p:tgtEl>
                                      </p:cBhvr>
                                    </p:animEffect>
                                  </p:childTnLst>
                                </p:cTn>
                              </p:par>
                              <p:par>
                                <p:cTn id="209" presetID="22" presetClass="entr" presetSubtype="8" fill="hold" nodeType="withEffect">
                                  <p:stCondLst>
                                    <p:cond delay="0"/>
                                  </p:stCondLst>
                                  <p:childTnLst>
                                    <p:set>
                                      <p:cBhvr>
                                        <p:cTn id="210" dur="1" fill="hold">
                                          <p:stCondLst>
                                            <p:cond delay="0"/>
                                          </p:stCondLst>
                                        </p:cTn>
                                        <p:tgtEl>
                                          <p:spTgt spid="22"/>
                                        </p:tgtEl>
                                        <p:attrNameLst>
                                          <p:attrName>style.visibility</p:attrName>
                                        </p:attrNameLst>
                                      </p:cBhvr>
                                      <p:to>
                                        <p:strVal val="visible"/>
                                      </p:to>
                                    </p:set>
                                    <p:animEffect transition="in" filter="wipe(left)">
                                      <p:cBhvr>
                                        <p:cTn id="211" dur="500"/>
                                        <p:tgtEl>
                                          <p:spTgt spid="22"/>
                                        </p:tgtEl>
                                      </p:cBhvr>
                                    </p:animEffect>
                                  </p:childTnLst>
                                </p:cTn>
                              </p:par>
                              <p:par>
                                <p:cTn id="212" presetID="22" presetClass="entr" presetSubtype="8" fill="hold" nodeType="withEffect">
                                  <p:stCondLst>
                                    <p:cond delay="0"/>
                                  </p:stCondLst>
                                  <p:childTnLst>
                                    <p:set>
                                      <p:cBhvr>
                                        <p:cTn id="213" dur="1" fill="hold">
                                          <p:stCondLst>
                                            <p:cond delay="0"/>
                                          </p:stCondLst>
                                        </p:cTn>
                                        <p:tgtEl>
                                          <p:spTgt spid="15"/>
                                        </p:tgtEl>
                                        <p:attrNameLst>
                                          <p:attrName>style.visibility</p:attrName>
                                        </p:attrNameLst>
                                      </p:cBhvr>
                                      <p:to>
                                        <p:strVal val="visible"/>
                                      </p:to>
                                    </p:set>
                                    <p:animEffect transition="in" filter="wipe(left)">
                                      <p:cBhvr>
                                        <p:cTn id="214" dur="500"/>
                                        <p:tgtEl>
                                          <p:spTgt spid="15"/>
                                        </p:tgtEl>
                                      </p:cBhvr>
                                    </p:animEffect>
                                  </p:childTnLst>
                                </p:cTn>
                              </p:par>
                              <p:par>
                                <p:cTn id="215" presetID="22" presetClass="entr" presetSubtype="8" fill="hold" nodeType="withEffect">
                                  <p:stCondLst>
                                    <p:cond delay="0"/>
                                  </p:stCondLst>
                                  <p:childTnLst>
                                    <p:set>
                                      <p:cBhvr>
                                        <p:cTn id="216" dur="1" fill="hold">
                                          <p:stCondLst>
                                            <p:cond delay="0"/>
                                          </p:stCondLst>
                                        </p:cTn>
                                        <p:tgtEl>
                                          <p:spTgt spid="30"/>
                                        </p:tgtEl>
                                        <p:attrNameLst>
                                          <p:attrName>style.visibility</p:attrName>
                                        </p:attrNameLst>
                                      </p:cBhvr>
                                      <p:to>
                                        <p:strVal val="visible"/>
                                      </p:to>
                                    </p:set>
                                    <p:animEffect transition="in" filter="wipe(left)">
                                      <p:cBhvr>
                                        <p:cTn id="217" dur="500"/>
                                        <p:tgtEl>
                                          <p:spTgt spid="30"/>
                                        </p:tgtEl>
                                      </p:cBhvr>
                                    </p:animEffect>
                                  </p:childTnLst>
                                </p:cTn>
                              </p:par>
                              <p:par>
                                <p:cTn id="218" presetID="22" presetClass="entr" presetSubtype="8" fill="hold" nodeType="withEffect">
                                  <p:stCondLst>
                                    <p:cond delay="0"/>
                                  </p:stCondLst>
                                  <p:childTnLst>
                                    <p:set>
                                      <p:cBhvr>
                                        <p:cTn id="219" dur="1" fill="hold">
                                          <p:stCondLst>
                                            <p:cond delay="0"/>
                                          </p:stCondLst>
                                        </p:cTn>
                                        <p:tgtEl>
                                          <p:spTgt spid="24"/>
                                        </p:tgtEl>
                                        <p:attrNameLst>
                                          <p:attrName>style.visibility</p:attrName>
                                        </p:attrNameLst>
                                      </p:cBhvr>
                                      <p:to>
                                        <p:strVal val="visible"/>
                                      </p:to>
                                    </p:set>
                                    <p:animEffect transition="in" filter="wipe(left)">
                                      <p:cBhvr>
                                        <p:cTn id="220" dur="500"/>
                                        <p:tgtEl>
                                          <p:spTgt spid="24"/>
                                        </p:tgtEl>
                                      </p:cBhvr>
                                    </p:animEffect>
                                  </p:childTnLst>
                                </p:cTn>
                              </p:par>
                              <p:par>
                                <p:cTn id="221" presetID="22" presetClass="entr" presetSubtype="1" fill="hold" nodeType="withEffect">
                                  <p:stCondLst>
                                    <p:cond delay="0"/>
                                  </p:stCondLst>
                                  <p:childTnLst>
                                    <p:set>
                                      <p:cBhvr>
                                        <p:cTn id="222" dur="1" fill="hold">
                                          <p:stCondLst>
                                            <p:cond delay="0"/>
                                          </p:stCondLst>
                                        </p:cTn>
                                        <p:tgtEl>
                                          <p:spTgt spid="18"/>
                                        </p:tgtEl>
                                        <p:attrNameLst>
                                          <p:attrName>style.visibility</p:attrName>
                                        </p:attrNameLst>
                                      </p:cBhvr>
                                      <p:to>
                                        <p:strVal val="visible"/>
                                      </p:to>
                                    </p:set>
                                    <p:animEffect transition="in" filter="wipe(up)">
                                      <p:cBhvr>
                                        <p:cTn id="223" dur="500"/>
                                        <p:tgtEl>
                                          <p:spTgt spid="18"/>
                                        </p:tgtEl>
                                      </p:cBhvr>
                                    </p:animEffect>
                                  </p:childTnLst>
                                </p:cTn>
                              </p:par>
                              <p:par>
                                <p:cTn id="224" presetID="22" presetClass="entr" presetSubtype="1" fill="hold" nodeType="withEffect">
                                  <p:stCondLst>
                                    <p:cond delay="0"/>
                                  </p:stCondLst>
                                  <p:childTnLst>
                                    <p:set>
                                      <p:cBhvr>
                                        <p:cTn id="225" dur="1" fill="hold">
                                          <p:stCondLst>
                                            <p:cond delay="0"/>
                                          </p:stCondLst>
                                        </p:cTn>
                                        <p:tgtEl>
                                          <p:spTgt spid="27"/>
                                        </p:tgtEl>
                                        <p:attrNameLst>
                                          <p:attrName>style.visibility</p:attrName>
                                        </p:attrNameLst>
                                      </p:cBhvr>
                                      <p:to>
                                        <p:strVal val="visible"/>
                                      </p:to>
                                    </p:set>
                                    <p:animEffect transition="in" filter="wipe(up)">
                                      <p:cBhvr>
                                        <p:cTn id="226" dur="500"/>
                                        <p:tgtEl>
                                          <p:spTgt spid="27"/>
                                        </p:tgtEl>
                                      </p:cBhvr>
                                    </p:animEffect>
                                  </p:childTnLst>
                                </p:cTn>
                              </p:par>
                              <p:par>
                                <p:cTn id="227" presetID="22" presetClass="entr" presetSubtype="8" fill="hold" nodeType="withEffect">
                                  <p:stCondLst>
                                    <p:cond delay="0"/>
                                  </p:stCondLst>
                                  <p:childTnLst>
                                    <p:set>
                                      <p:cBhvr>
                                        <p:cTn id="228" dur="1" fill="hold">
                                          <p:stCondLst>
                                            <p:cond delay="0"/>
                                          </p:stCondLst>
                                        </p:cTn>
                                        <p:tgtEl>
                                          <p:spTgt spid="26"/>
                                        </p:tgtEl>
                                        <p:attrNameLst>
                                          <p:attrName>style.visibility</p:attrName>
                                        </p:attrNameLst>
                                      </p:cBhvr>
                                      <p:to>
                                        <p:strVal val="visible"/>
                                      </p:to>
                                    </p:set>
                                    <p:animEffect transition="in" filter="wipe(left)">
                                      <p:cBhvr>
                                        <p:cTn id="229" dur="500"/>
                                        <p:tgtEl>
                                          <p:spTgt spid="26"/>
                                        </p:tgtEl>
                                      </p:cBhvr>
                                    </p:animEffect>
                                  </p:childTnLst>
                                </p:cTn>
                              </p:par>
                              <p:par>
                                <p:cTn id="230" presetID="22" presetClass="entr" presetSubtype="8" fill="hold" nodeType="withEffect">
                                  <p:stCondLst>
                                    <p:cond delay="0"/>
                                  </p:stCondLst>
                                  <p:childTnLst>
                                    <p:set>
                                      <p:cBhvr>
                                        <p:cTn id="231" dur="1" fill="hold">
                                          <p:stCondLst>
                                            <p:cond delay="0"/>
                                          </p:stCondLst>
                                        </p:cTn>
                                        <p:tgtEl>
                                          <p:spTgt spid="32"/>
                                        </p:tgtEl>
                                        <p:attrNameLst>
                                          <p:attrName>style.visibility</p:attrName>
                                        </p:attrNameLst>
                                      </p:cBhvr>
                                      <p:to>
                                        <p:strVal val="visible"/>
                                      </p:to>
                                    </p:set>
                                    <p:animEffect transition="in" filter="wipe(left)">
                                      <p:cBhvr>
                                        <p:cTn id="232" dur="500"/>
                                        <p:tgtEl>
                                          <p:spTgt spid="32"/>
                                        </p:tgtEl>
                                      </p:cBhvr>
                                    </p:animEffect>
                                  </p:childTnLst>
                                </p:cTn>
                              </p:par>
                              <p:par>
                                <p:cTn id="233" presetID="22" presetClass="entr" presetSubtype="1" fill="hold" nodeType="withEffect">
                                  <p:stCondLst>
                                    <p:cond delay="0"/>
                                  </p:stCondLst>
                                  <p:childTnLst>
                                    <p:set>
                                      <p:cBhvr>
                                        <p:cTn id="234" dur="1" fill="hold">
                                          <p:stCondLst>
                                            <p:cond delay="0"/>
                                          </p:stCondLst>
                                        </p:cTn>
                                        <p:tgtEl>
                                          <p:spTgt spid="23"/>
                                        </p:tgtEl>
                                        <p:attrNameLst>
                                          <p:attrName>style.visibility</p:attrName>
                                        </p:attrNameLst>
                                      </p:cBhvr>
                                      <p:to>
                                        <p:strVal val="visible"/>
                                      </p:to>
                                    </p:set>
                                    <p:animEffect transition="in" filter="wipe(up)">
                                      <p:cBhvr>
                                        <p:cTn id="235" dur="500"/>
                                        <p:tgtEl>
                                          <p:spTgt spid="23"/>
                                        </p:tgtEl>
                                      </p:cBhvr>
                                    </p:animEffect>
                                  </p:childTnLst>
                                </p:cTn>
                              </p:par>
                              <p:par>
                                <p:cTn id="236" presetID="22" presetClass="entr" presetSubtype="1" fill="hold" nodeType="withEffect">
                                  <p:stCondLst>
                                    <p:cond delay="0"/>
                                  </p:stCondLst>
                                  <p:childTnLst>
                                    <p:set>
                                      <p:cBhvr>
                                        <p:cTn id="237" dur="1" fill="hold">
                                          <p:stCondLst>
                                            <p:cond delay="0"/>
                                          </p:stCondLst>
                                        </p:cTn>
                                        <p:tgtEl>
                                          <p:spTgt spid="20"/>
                                        </p:tgtEl>
                                        <p:attrNameLst>
                                          <p:attrName>style.visibility</p:attrName>
                                        </p:attrNameLst>
                                      </p:cBhvr>
                                      <p:to>
                                        <p:strVal val="visible"/>
                                      </p:to>
                                    </p:set>
                                    <p:animEffect transition="in" filter="wipe(up)">
                                      <p:cBhvr>
                                        <p:cTn id="238" dur="500"/>
                                        <p:tgtEl>
                                          <p:spTgt spid="20"/>
                                        </p:tgtEl>
                                      </p:cBhvr>
                                    </p:animEffect>
                                  </p:childTnLst>
                                </p:cTn>
                              </p:par>
                              <p:par>
                                <p:cTn id="239" presetID="22" presetClass="entr" presetSubtype="8" fill="hold" nodeType="withEffect">
                                  <p:stCondLst>
                                    <p:cond delay="0"/>
                                  </p:stCondLst>
                                  <p:childTnLst>
                                    <p:set>
                                      <p:cBhvr>
                                        <p:cTn id="240" dur="1" fill="hold">
                                          <p:stCondLst>
                                            <p:cond delay="0"/>
                                          </p:stCondLst>
                                        </p:cTn>
                                        <p:tgtEl>
                                          <p:spTgt spid="21"/>
                                        </p:tgtEl>
                                        <p:attrNameLst>
                                          <p:attrName>style.visibility</p:attrName>
                                        </p:attrNameLst>
                                      </p:cBhvr>
                                      <p:to>
                                        <p:strVal val="visible"/>
                                      </p:to>
                                    </p:set>
                                    <p:animEffect transition="in" filter="wipe(left)">
                                      <p:cBhvr>
                                        <p:cTn id="241" dur="500"/>
                                        <p:tgtEl>
                                          <p:spTgt spid="21"/>
                                        </p:tgtEl>
                                      </p:cBhvr>
                                    </p:animEffect>
                                  </p:childTnLst>
                                </p:cTn>
                              </p:par>
                              <p:par>
                                <p:cTn id="242" presetID="22" presetClass="entr" presetSubtype="1" fill="hold" nodeType="withEffect">
                                  <p:stCondLst>
                                    <p:cond delay="0"/>
                                  </p:stCondLst>
                                  <p:childTnLst>
                                    <p:set>
                                      <p:cBhvr>
                                        <p:cTn id="243" dur="1" fill="hold">
                                          <p:stCondLst>
                                            <p:cond delay="0"/>
                                          </p:stCondLst>
                                        </p:cTn>
                                        <p:tgtEl>
                                          <p:spTgt spid="25"/>
                                        </p:tgtEl>
                                        <p:attrNameLst>
                                          <p:attrName>style.visibility</p:attrName>
                                        </p:attrNameLst>
                                      </p:cBhvr>
                                      <p:to>
                                        <p:strVal val="visible"/>
                                      </p:to>
                                    </p:set>
                                    <p:animEffect transition="in" filter="wipe(up)">
                                      <p:cBhvr>
                                        <p:cTn id="244" dur="500"/>
                                        <p:tgtEl>
                                          <p:spTgt spid="25"/>
                                        </p:tgtEl>
                                      </p:cBhvr>
                                    </p:animEffect>
                                  </p:childTnLst>
                                </p:cTn>
                              </p:par>
                              <p:par>
                                <p:cTn id="245" presetID="22" presetClass="entr" presetSubtype="4" fill="hold" nodeType="withEffect">
                                  <p:stCondLst>
                                    <p:cond delay="0"/>
                                  </p:stCondLst>
                                  <p:childTnLst>
                                    <p:set>
                                      <p:cBhvr>
                                        <p:cTn id="246" dur="1" fill="hold">
                                          <p:stCondLst>
                                            <p:cond delay="0"/>
                                          </p:stCondLst>
                                        </p:cTn>
                                        <p:tgtEl>
                                          <p:spTgt spid="28"/>
                                        </p:tgtEl>
                                        <p:attrNameLst>
                                          <p:attrName>style.visibility</p:attrName>
                                        </p:attrNameLst>
                                      </p:cBhvr>
                                      <p:to>
                                        <p:strVal val="visible"/>
                                      </p:to>
                                    </p:set>
                                    <p:animEffect transition="in" filter="wipe(down)">
                                      <p:cBhvr>
                                        <p:cTn id="247" dur="500"/>
                                        <p:tgtEl>
                                          <p:spTgt spid="28"/>
                                        </p:tgtEl>
                                      </p:cBhvr>
                                    </p:animEffect>
                                  </p:childTnLst>
                                </p:cTn>
                              </p:par>
                              <p:par>
                                <p:cTn id="248" presetID="22" presetClass="entr" presetSubtype="4" fill="hold" nodeType="withEffect">
                                  <p:stCondLst>
                                    <p:cond delay="0"/>
                                  </p:stCondLst>
                                  <p:childTnLst>
                                    <p:set>
                                      <p:cBhvr>
                                        <p:cTn id="249" dur="1" fill="hold">
                                          <p:stCondLst>
                                            <p:cond delay="0"/>
                                          </p:stCondLst>
                                        </p:cTn>
                                        <p:tgtEl>
                                          <p:spTgt spid="31"/>
                                        </p:tgtEl>
                                        <p:attrNameLst>
                                          <p:attrName>style.visibility</p:attrName>
                                        </p:attrNameLst>
                                      </p:cBhvr>
                                      <p:to>
                                        <p:strVal val="visible"/>
                                      </p:to>
                                    </p:set>
                                    <p:animEffect transition="in" filter="wipe(down)">
                                      <p:cBhvr>
                                        <p:cTn id="250" dur="500"/>
                                        <p:tgtEl>
                                          <p:spTgt spid="31"/>
                                        </p:tgtEl>
                                      </p:cBhvr>
                                    </p:animEffect>
                                  </p:childTnLst>
                                </p:cTn>
                              </p:par>
                              <p:par>
                                <p:cTn id="251" presetID="22" presetClass="entr" presetSubtype="4" fill="hold" nodeType="withEffect">
                                  <p:stCondLst>
                                    <p:cond delay="0"/>
                                  </p:stCondLst>
                                  <p:childTnLst>
                                    <p:set>
                                      <p:cBhvr>
                                        <p:cTn id="252" dur="1" fill="hold">
                                          <p:stCondLst>
                                            <p:cond delay="0"/>
                                          </p:stCondLst>
                                        </p:cTn>
                                        <p:tgtEl>
                                          <p:spTgt spid="10"/>
                                        </p:tgtEl>
                                        <p:attrNameLst>
                                          <p:attrName>style.visibility</p:attrName>
                                        </p:attrNameLst>
                                      </p:cBhvr>
                                      <p:to>
                                        <p:strVal val="visible"/>
                                      </p:to>
                                    </p:set>
                                    <p:animEffect transition="in" filter="wipe(down)">
                                      <p:cBhvr>
                                        <p:cTn id="253" dur="500"/>
                                        <p:tgtEl>
                                          <p:spTgt spid="10"/>
                                        </p:tgtEl>
                                      </p:cBhvr>
                                    </p:animEffect>
                                  </p:childTnLst>
                                </p:cTn>
                              </p:par>
                              <p:par>
                                <p:cTn id="254" presetID="22" presetClass="entr" presetSubtype="1" fill="hold" nodeType="withEffect">
                                  <p:stCondLst>
                                    <p:cond delay="0"/>
                                  </p:stCondLst>
                                  <p:childTnLst>
                                    <p:set>
                                      <p:cBhvr>
                                        <p:cTn id="255" dur="1" fill="hold">
                                          <p:stCondLst>
                                            <p:cond delay="0"/>
                                          </p:stCondLst>
                                        </p:cTn>
                                        <p:tgtEl>
                                          <p:spTgt spid="13"/>
                                        </p:tgtEl>
                                        <p:attrNameLst>
                                          <p:attrName>style.visibility</p:attrName>
                                        </p:attrNameLst>
                                      </p:cBhvr>
                                      <p:to>
                                        <p:strVal val="visible"/>
                                      </p:to>
                                    </p:set>
                                    <p:animEffect transition="in" filter="wipe(up)">
                                      <p:cBhvr>
                                        <p:cTn id="256" dur="500"/>
                                        <p:tgtEl>
                                          <p:spTgt spid="13"/>
                                        </p:tgtEl>
                                      </p:cBhvr>
                                    </p:animEffect>
                                  </p:childTnLst>
                                </p:cTn>
                              </p:par>
                              <p:par>
                                <p:cTn id="257" presetID="22" presetClass="entr" presetSubtype="4" fill="hold" nodeType="withEffect">
                                  <p:stCondLst>
                                    <p:cond delay="0"/>
                                  </p:stCondLst>
                                  <p:childTnLst>
                                    <p:set>
                                      <p:cBhvr>
                                        <p:cTn id="258" dur="1" fill="hold">
                                          <p:stCondLst>
                                            <p:cond delay="0"/>
                                          </p:stCondLst>
                                        </p:cTn>
                                        <p:tgtEl>
                                          <p:spTgt spid="29"/>
                                        </p:tgtEl>
                                        <p:attrNameLst>
                                          <p:attrName>style.visibility</p:attrName>
                                        </p:attrNameLst>
                                      </p:cBhvr>
                                      <p:to>
                                        <p:strVal val="visible"/>
                                      </p:to>
                                    </p:set>
                                    <p:animEffect transition="in" filter="wipe(down)">
                                      <p:cBhvr>
                                        <p:cTn id="259" dur="500"/>
                                        <p:tgtEl>
                                          <p:spTgt spid="29"/>
                                        </p:tgtEl>
                                      </p:cBhvr>
                                    </p:animEffect>
                                  </p:childTnLst>
                                </p:cTn>
                              </p:par>
                            </p:childTnLst>
                          </p:cTn>
                        </p:par>
                        <p:par>
                          <p:cTn id="260" fill="hold">
                            <p:stCondLst>
                              <p:cond delay="500"/>
                            </p:stCondLst>
                            <p:childTnLst>
                              <p:par>
                                <p:cTn id="261" presetID="22" presetClass="entr" presetSubtype="2" fill="hold" nodeType="afterEffect">
                                  <p:stCondLst>
                                    <p:cond delay="0"/>
                                  </p:stCondLst>
                                  <p:childTnLst>
                                    <p:set>
                                      <p:cBhvr>
                                        <p:cTn id="262" dur="1" fill="hold">
                                          <p:stCondLst>
                                            <p:cond delay="0"/>
                                          </p:stCondLst>
                                        </p:cTn>
                                        <p:tgtEl>
                                          <p:spTgt spid="9"/>
                                        </p:tgtEl>
                                        <p:attrNameLst>
                                          <p:attrName>style.visibility</p:attrName>
                                        </p:attrNameLst>
                                      </p:cBhvr>
                                      <p:to>
                                        <p:strVal val="visible"/>
                                      </p:to>
                                    </p:set>
                                    <p:animEffect transition="in" filter="wipe(right)">
                                      <p:cBhvr>
                                        <p:cTn id="263" dur="500"/>
                                        <p:tgtEl>
                                          <p:spTgt spid="9"/>
                                        </p:tgtEl>
                                      </p:cBhvr>
                                    </p:animEffect>
                                  </p:childTnLst>
                                </p:cTn>
                              </p:par>
                              <p:par>
                                <p:cTn id="264" presetID="22" presetClass="entr" presetSubtype="1" fill="hold" nodeType="withEffect">
                                  <p:stCondLst>
                                    <p:cond delay="0"/>
                                  </p:stCondLst>
                                  <p:childTnLst>
                                    <p:set>
                                      <p:cBhvr>
                                        <p:cTn id="265" dur="1" fill="hold">
                                          <p:stCondLst>
                                            <p:cond delay="0"/>
                                          </p:stCondLst>
                                        </p:cTn>
                                        <p:tgtEl>
                                          <p:spTgt spid="46"/>
                                        </p:tgtEl>
                                        <p:attrNameLst>
                                          <p:attrName>style.visibility</p:attrName>
                                        </p:attrNameLst>
                                      </p:cBhvr>
                                      <p:to>
                                        <p:strVal val="visible"/>
                                      </p:to>
                                    </p:set>
                                    <p:animEffect transition="in" filter="wipe(up)">
                                      <p:cBhvr>
                                        <p:cTn id="266" dur="500"/>
                                        <p:tgtEl>
                                          <p:spTgt spid="46"/>
                                        </p:tgtEl>
                                      </p:cBhvr>
                                    </p:animEffect>
                                  </p:childTnLst>
                                </p:cTn>
                              </p:par>
                              <p:par>
                                <p:cTn id="267" presetID="22" presetClass="entr" presetSubtype="4" fill="hold" nodeType="withEffect">
                                  <p:stCondLst>
                                    <p:cond delay="0"/>
                                  </p:stCondLst>
                                  <p:childTnLst>
                                    <p:set>
                                      <p:cBhvr>
                                        <p:cTn id="268" dur="1" fill="hold">
                                          <p:stCondLst>
                                            <p:cond delay="0"/>
                                          </p:stCondLst>
                                        </p:cTn>
                                        <p:tgtEl>
                                          <p:spTgt spid="48"/>
                                        </p:tgtEl>
                                        <p:attrNameLst>
                                          <p:attrName>style.visibility</p:attrName>
                                        </p:attrNameLst>
                                      </p:cBhvr>
                                      <p:to>
                                        <p:strVal val="visible"/>
                                      </p:to>
                                    </p:set>
                                    <p:animEffect transition="in" filter="wipe(down)">
                                      <p:cBhvr>
                                        <p:cTn id="269" dur="500"/>
                                        <p:tgtEl>
                                          <p:spTgt spid="48"/>
                                        </p:tgtEl>
                                      </p:cBhvr>
                                    </p:animEffect>
                                  </p:childTnLst>
                                </p:cTn>
                              </p:par>
                              <p:par>
                                <p:cTn id="270" presetID="22" presetClass="entr" presetSubtype="4" fill="hold" nodeType="withEffect">
                                  <p:stCondLst>
                                    <p:cond delay="0"/>
                                  </p:stCondLst>
                                  <p:childTnLst>
                                    <p:set>
                                      <p:cBhvr>
                                        <p:cTn id="271" dur="1" fill="hold">
                                          <p:stCondLst>
                                            <p:cond delay="0"/>
                                          </p:stCondLst>
                                        </p:cTn>
                                        <p:tgtEl>
                                          <p:spTgt spid="47"/>
                                        </p:tgtEl>
                                        <p:attrNameLst>
                                          <p:attrName>style.visibility</p:attrName>
                                        </p:attrNameLst>
                                      </p:cBhvr>
                                      <p:to>
                                        <p:strVal val="visible"/>
                                      </p:to>
                                    </p:set>
                                    <p:animEffect transition="in" filter="wipe(down)">
                                      <p:cBhvr>
                                        <p:cTn id="272" dur="500"/>
                                        <p:tgtEl>
                                          <p:spTgt spid="47"/>
                                        </p:tgtEl>
                                      </p:cBhvr>
                                    </p:animEffect>
                                  </p:childTnLst>
                                </p:cTn>
                              </p:par>
                              <p:par>
                                <p:cTn id="273" presetID="22" presetClass="entr" presetSubtype="2" fill="hold" nodeType="withEffect">
                                  <p:stCondLst>
                                    <p:cond delay="0"/>
                                  </p:stCondLst>
                                  <p:childTnLst>
                                    <p:set>
                                      <p:cBhvr>
                                        <p:cTn id="274" dur="1" fill="hold">
                                          <p:stCondLst>
                                            <p:cond delay="0"/>
                                          </p:stCondLst>
                                        </p:cTn>
                                        <p:tgtEl>
                                          <p:spTgt spid="33"/>
                                        </p:tgtEl>
                                        <p:attrNameLst>
                                          <p:attrName>style.visibility</p:attrName>
                                        </p:attrNameLst>
                                      </p:cBhvr>
                                      <p:to>
                                        <p:strVal val="visible"/>
                                      </p:to>
                                    </p:set>
                                    <p:animEffect transition="in" filter="wipe(right)">
                                      <p:cBhvr>
                                        <p:cTn id="275" dur="500"/>
                                        <p:tgtEl>
                                          <p:spTgt spid="33"/>
                                        </p:tgtEl>
                                      </p:cBhvr>
                                    </p:animEffect>
                                  </p:childTnLst>
                                </p:cTn>
                              </p:par>
                              <p:par>
                                <p:cTn id="276" presetID="22" presetClass="entr" presetSubtype="1" fill="hold" nodeType="withEffect">
                                  <p:stCondLst>
                                    <p:cond delay="0"/>
                                  </p:stCondLst>
                                  <p:childTnLst>
                                    <p:set>
                                      <p:cBhvr>
                                        <p:cTn id="277" dur="1" fill="hold">
                                          <p:stCondLst>
                                            <p:cond delay="0"/>
                                          </p:stCondLst>
                                        </p:cTn>
                                        <p:tgtEl>
                                          <p:spTgt spid="45"/>
                                        </p:tgtEl>
                                        <p:attrNameLst>
                                          <p:attrName>style.visibility</p:attrName>
                                        </p:attrNameLst>
                                      </p:cBhvr>
                                      <p:to>
                                        <p:strVal val="visible"/>
                                      </p:to>
                                    </p:set>
                                    <p:animEffect transition="in" filter="wipe(up)">
                                      <p:cBhvr>
                                        <p:cTn id="278" dur="500"/>
                                        <p:tgtEl>
                                          <p:spTgt spid="45"/>
                                        </p:tgtEl>
                                      </p:cBhvr>
                                    </p:animEffect>
                                  </p:childTnLst>
                                </p:cTn>
                              </p:par>
                            </p:childTnLst>
                          </p:cTn>
                        </p:par>
                        <p:par>
                          <p:cTn id="279" fill="hold">
                            <p:stCondLst>
                              <p:cond delay="1000"/>
                            </p:stCondLst>
                            <p:childTnLst>
                              <p:par>
                                <p:cTn id="280" presetID="22" presetClass="entr" presetSubtype="8" fill="hold" nodeType="afterEffect">
                                  <p:stCondLst>
                                    <p:cond delay="0"/>
                                  </p:stCondLst>
                                  <p:childTnLst>
                                    <p:set>
                                      <p:cBhvr>
                                        <p:cTn id="281" dur="1" fill="hold">
                                          <p:stCondLst>
                                            <p:cond delay="0"/>
                                          </p:stCondLst>
                                        </p:cTn>
                                        <p:tgtEl>
                                          <p:spTgt spid="49"/>
                                        </p:tgtEl>
                                        <p:attrNameLst>
                                          <p:attrName>style.visibility</p:attrName>
                                        </p:attrNameLst>
                                      </p:cBhvr>
                                      <p:to>
                                        <p:strVal val="visible"/>
                                      </p:to>
                                    </p:set>
                                    <p:animEffect transition="in" filter="wipe(left)">
                                      <p:cBhvr>
                                        <p:cTn id="282" dur="500"/>
                                        <p:tgtEl>
                                          <p:spTgt spid="49"/>
                                        </p:tgtEl>
                                      </p:cBhvr>
                                    </p:animEffect>
                                  </p:childTnLst>
                                </p:cTn>
                              </p:par>
                              <p:par>
                                <p:cTn id="283" presetID="22" presetClass="entr" presetSubtype="8" fill="hold" nodeType="withEffect">
                                  <p:stCondLst>
                                    <p:cond delay="0"/>
                                  </p:stCondLst>
                                  <p:childTnLst>
                                    <p:set>
                                      <p:cBhvr>
                                        <p:cTn id="284" dur="1" fill="hold">
                                          <p:stCondLst>
                                            <p:cond delay="0"/>
                                          </p:stCondLst>
                                        </p:cTn>
                                        <p:tgtEl>
                                          <p:spTgt spid="51"/>
                                        </p:tgtEl>
                                        <p:attrNameLst>
                                          <p:attrName>style.visibility</p:attrName>
                                        </p:attrNameLst>
                                      </p:cBhvr>
                                      <p:to>
                                        <p:strVal val="visible"/>
                                      </p:to>
                                    </p:set>
                                    <p:animEffect transition="in" filter="wipe(left)">
                                      <p:cBhvr>
                                        <p:cTn id="285" dur="500"/>
                                        <p:tgtEl>
                                          <p:spTgt spid="51"/>
                                        </p:tgtEl>
                                      </p:cBhvr>
                                    </p:animEffect>
                                  </p:childTnLst>
                                </p:cTn>
                              </p:par>
                              <p:par>
                                <p:cTn id="286" presetID="22" presetClass="entr" presetSubtype="2" fill="hold" nodeType="withEffect">
                                  <p:stCondLst>
                                    <p:cond delay="0"/>
                                  </p:stCondLst>
                                  <p:childTnLst>
                                    <p:set>
                                      <p:cBhvr>
                                        <p:cTn id="287" dur="1" fill="hold">
                                          <p:stCondLst>
                                            <p:cond delay="0"/>
                                          </p:stCondLst>
                                        </p:cTn>
                                        <p:tgtEl>
                                          <p:spTgt spid="52"/>
                                        </p:tgtEl>
                                        <p:attrNameLst>
                                          <p:attrName>style.visibility</p:attrName>
                                        </p:attrNameLst>
                                      </p:cBhvr>
                                      <p:to>
                                        <p:strVal val="visible"/>
                                      </p:to>
                                    </p:set>
                                    <p:animEffect transition="in" filter="wipe(right)">
                                      <p:cBhvr>
                                        <p:cTn id="288" dur="500"/>
                                        <p:tgtEl>
                                          <p:spTgt spid="52"/>
                                        </p:tgtEl>
                                      </p:cBhvr>
                                    </p:animEffect>
                                  </p:childTnLst>
                                </p:cTn>
                              </p:par>
                              <p:par>
                                <p:cTn id="289" presetID="22" presetClass="entr" presetSubtype="8" fill="hold" nodeType="withEffect">
                                  <p:stCondLst>
                                    <p:cond delay="0"/>
                                  </p:stCondLst>
                                  <p:childTnLst>
                                    <p:set>
                                      <p:cBhvr>
                                        <p:cTn id="290" dur="1" fill="hold">
                                          <p:stCondLst>
                                            <p:cond delay="0"/>
                                          </p:stCondLst>
                                        </p:cTn>
                                        <p:tgtEl>
                                          <p:spTgt spid="50"/>
                                        </p:tgtEl>
                                        <p:attrNameLst>
                                          <p:attrName>style.visibility</p:attrName>
                                        </p:attrNameLst>
                                      </p:cBhvr>
                                      <p:to>
                                        <p:strVal val="visible"/>
                                      </p:to>
                                    </p:set>
                                    <p:animEffect transition="in" filter="wipe(left)">
                                      <p:cBhvr>
                                        <p:cTn id="291" dur="500"/>
                                        <p:tgtEl>
                                          <p:spTgt spid="50"/>
                                        </p:tgtEl>
                                      </p:cBhvr>
                                    </p:animEffect>
                                  </p:childTnLst>
                                </p:cTn>
                              </p:par>
                              <p:par>
                                <p:cTn id="292" presetID="22" presetClass="entr" presetSubtype="4" fill="hold" nodeType="withEffect">
                                  <p:stCondLst>
                                    <p:cond delay="0"/>
                                  </p:stCondLst>
                                  <p:childTnLst>
                                    <p:set>
                                      <p:cBhvr>
                                        <p:cTn id="293" dur="1" fill="hold">
                                          <p:stCondLst>
                                            <p:cond delay="0"/>
                                          </p:stCondLst>
                                        </p:cTn>
                                        <p:tgtEl>
                                          <p:spTgt spid="37"/>
                                        </p:tgtEl>
                                        <p:attrNameLst>
                                          <p:attrName>style.visibility</p:attrName>
                                        </p:attrNameLst>
                                      </p:cBhvr>
                                      <p:to>
                                        <p:strVal val="visible"/>
                                      </p:to>
                                    </p:set>
                                    <p:animEffect transition="in" filter="wipe(down)">
                                      <p:cBhvr>
                                        <p:cTn id="294" dur="500"/>
                                        <p:tgtEl>
                                          <p:spTgt spid="37"/>
                                        </p:tgtEl>
                                      </p:cBhvr>
                                    </p:animEffect>
                                  </p:childTnLst>
                                </p:cTn>
                              </p:par>
                              <p:par>
                                <p:cTn id="295" presetID="22" presetClass="entr" presetSubtype="1" fill="hold" nodeType="withEffect">
                                  <p:stCondLst>
                                    <p:cond delay="0"/>
                                  </p:stCondLst>
                                  <p:childTnLst>
                                    <p:set>
                                      <p:cBhvr>
                                        <p:cTn id="296" dur="1" fill="hold">
                                          <p:stCondLst>
                                            <p:cond delay="0"/>
                                          </p:stCondLst>
                                        </p:cTn>
                                        <p:tgtEl>
                                          <p:spTgt spid="36"/>
                                        </p:tgtEl>
                                        <p:attrNameLst>
                                          <p:attrName>style.visibility</p:attrName>
                                        </p:attrNameLst>
                                      </p:cBhvr>
                                      <p:to>
                                        <p:strVal val="visible"/>
                                      </p:to>
                                    </p:set>
                                    <p:animEffect transition="in" filter="wipe(up)">
                                      <p:cBhvr>
                                        <p:cTn id="297" dur="500"/>
                                        <p:tgtEl>
                                          <p:spTgt spid="36"/>
                                        </p:tgtEl>
                                      </p:cBhvr>
                                    </p:animEffect>
                                  </p:childTnLst>
                                </p:cTn>
                              </p:par>
                              <p:par>
                                <p:cTn id="298" presetID="22" presetClass="entr" presetSubtype="4" fill="hold" nodeType="withEffect">
                                  <p:stCondLst>
                                    <p:cond delay="0"/>
                                  </p:stCondLst>
                                  <p:childTnLst>
                                    <p:set>
                                      <p:cBhvr>
                                        <p:cTn id="299" dur="1" fill="hold">
                                          <p:stCondLst>
                                            <p:cond delay="0"/>
                                          </p:stCondLst>
                                        </p:cTn>
                                        <p:tgtEl>
                                          <p:spTgt spid="35"/>
                                        </p:tgtEl>
                                        <p:attrNameLst>
                                          <p:attrName>style.visibility</p:attrName>
                                        </p:attrNameLst>
                                      </p:cBhvr>
                                      <p:to>
                                        <p:strVal val="visible"/>
                                      </p:to>
                                    </p:set>
                                    <p:animEffect transition="in" filter="wipe(down)">
                                      <p:cBhvr>
                                        <p:cTn id="300" dur="500"/>
                                        <p:tgtEl>
                                          <p:spTgt spid="35"/>
                                        </p:tgtEl>
                                      </p:cBhvr>
                                    </p:animEffect>
                                  </p:childTnLst>
                                </p:cTn>
                              </p:par>
                              <p:par>
                                <p:cTn id="301" presetID="22" presetClass="entr" presetSubtype="1" fill="hold" nodeType="withEffect">
                                  <p:stCondLst>
                                    <p:cond delay="0"/>
                                  </p:stCondLst>
                                  <p:childTnLst>
                                    <p:set>
                                      <p:cBhvr>
                                        <p:cTn id="302" dur="1" fill="hold">
                                          <p:stCondLst>
                                            <p:cond delay="0"/>
                                          </p:stCondLst>
                                        </p:cTn>
                                        <p:tgtEl>
                                          <p:spTgt spid="42"/>
                                        </p:tgtEl>
                                        <p:attrNameLst>
                                          <p:attrName>style.visibility</p:attrName>
                                        </p:attrNameLst>
                                      </p:cBhvr>
                                      <p:to>
                                        <p:strVal val="visible"/>
                                      </p:to>
                                    </p:set>
                                    <p:animEffect transition="in" filter="wipe(up)">
                                      <p:cBhvr>
                                        <p:cTn id="303" dur="500"/>
                                        <p:tgtEl>
                                          <p:spTgt spid="42"/>
                                        </p:tgtEl>
                                      </p:cBhvr>
                                    </p:animEffect>
                                  </p:childTnLst>
                                </p:cTn>
                              </p:par>
                              <p:par>
                                <p:cTn id="304" presetID="22" presetClass="entr" presetSubtype="2" fill="hold" nodeType="withEffect">
                                  <p:stCondLst>
                                    <p:cond delay="0"/>
                                  </p:stCondLst>
                                  <p:childTnLst>
                                    <p:set>
                                      <p:cBhvr>
                                        <p:cTn id="305" dur="1" fill="hold">
                                          <p:stCondLst>
                                            <p:cond delay="0"/>
                                          </p:stCondLst>
                                        </p:cTn>
                                        <p:tgtEl>
                                          <p:spTgt spid="40"/>
                                        </p:tgtEl>
                                        <p:attrNameLst>
                                          <p:attrName>style.visibility</p:attrName>
                                        </p:attrNameLst>
                                      </p:cBhvr>
                                      <p:to>
                                        <p:strVal val="visible"/>
                                      </p:to>
                                    </p:set>
                                    <p:animEffect transition="in" filter="wipe(right)">
                                      <p:cBhvr>
                                        <p:cTn id="306" dur="500"/>
                                        <p:tgtEl>
                                          <p:spTgt spid="40"/>
                                        </p:tgtEl>
                                      </p:cBhvr>
                                    </p:animEffect>
                                  </p:childTnLst>
                                </p:cTn>
                              </p:par>
                              <p:par>
                                <p:cTn id="307" presetID="22" presetClass="entr" presetSubtype="2" fill="hold" nodeType="withEffect">
                                  <p:stCondLst>
                                    <p:cond delay="0"/>
                                  </p:stCondLst>
                                  <p:childTnLst>
                                    <p:set>
                                      <p:cBhvr>
                                        <p:cTn id="308" dur="1" fill="hold">
                                          <p:stCondLst>
                                            <p:cond delay="0"/>
                                          </p:stCondLst>
                                        </p:cTn>
                                        <p:tgtEl>
                                          <p:spTgt spid="34"/>
                                        </p:tgtEl>
                                        <p:attrNameLst>
                                          <p:attrName>style.visibility</p:attrName>
                                        </p:attrNameLst>
                                      </p:cBhvr>
                                      <p:to>
                                        <p:strVal val="visible"/>
                                      </p:to>
                                    </p:set>
                                    <p:animEffect transition="in" filter="wipe(right)">
                                      <p:cBhvr>
                                        <p:cTn id="309" dur="500"/>
                                        <p:tgtEl>
                                          <p:spTgt spid="34"/>
                                        </p:tgtEl>
                                      </p:cBhvr>
                                    </p:animEffect>
                                  </p:childTnLst>
                                </p:cTn>
                              </p:par>
                              <p:par>
                                <p:cTn id="310" presetID="22" presetClass="entr" presetSubtype="2" fill="hold" nodeType="withEffect">
                                  <p:stCondLst>
                                    <p:cond delay="0"/>
                                  </p:stCondLst>
                                  <p:childTnLst>
                                    <p:set>
                                      <p:cBhvr>
                                        <p:cTn id="311" dur="1" fill="hold">
                                          <p:stCondLst>
                                            <p:cond delay="0"/>
                                          </p:stCondLst>
                                        </p:cTn>
                                        <p:tgtEl>
                                          <p:spTgt spid="41"/>
                                        </p:tgtEl>
                                        <p:attrNameLst>
                                          <p:attrName>style.visibility</p:attrName>
                                        </p:attrNameLst>
                                      </p:cBhvr>
                                      <p:to>
                                        <p:strVal val="visible"/>
                                      </p:to>
                                    </p:set>
                                    <p:animEffect transition="in" filter="wipe(right)">
                                      <p:cBhvr>
                                        <p:cTn id="312" dur="500"/>
                                        <p:tgtEl>
                                          <p:spTgt spid="41"/>
                                        </p:tgtEl>
                                      </p:cBhvr>
                                    </p:animEffect>
                                  </p:childTnLst>
                                </p:cTn>
                              </p:par>
                              <p:par>
                                <p:cTn id="313" presetID="22" presetClass="entr" presetSubtype="1" fill="hold" nodeType="withEffect">
                                  <p:stCondLst>
                                    <p:cond delay="0"/>
                                  </p:stCondLst>
                                  <p:childTnLst>
                                    <p:set>
                                      <p:cBhvr>
                                        <p:cTn id="314" dur="1" fill="hold">
                                          <p:stCondLst>
                                            <p:cond delay="0"/>
                                          </p:stCondLst>
                                        </p:cTn>
                                        <p:tgtEl>
                                          <p:spTgt spid="43"/>
                                        </p:tgtEl>
                                        <p:attrNameLst>
                                          <p:attrName>style.visibility</p:attrName>
                                        </p:attrNameLst>
                                      </p:cBhvr>
                                      <p:to>
                                        <p:strVal val="visible"/>
                                      </p:to>
                                    </p:set>
                                    <p:animEffect transition="in" filter="wipe(up)">
                                      <p:cBhvr>
                                        <p:cTn id="315" dur="500"/>
                                        <p:tgtEl>
                                          <p:spTgt spid="43"/>
                                        </p:tgtEl>
                                      </p:cBhvr>
                                    </p:animEffect>
                                  </p:childTnLst>
                                </p:cTn>
                              </p:par>
                              <p:par>
                                <p:cTn id="316" presetID="22" presetClass="entr" presetSubtype="4" fill="hold" nodeType="withEffect">
                                  <p:stCondLst>
                                    <p:cond delay="0"/>
                                  </p:stCondLst>
                                  <p:childTnLst>
                                    <p:set>
                                      <p:cBhvr>
                                        <p:cTn id="317" dur="1" fill="hold">
                                          <p:stCondLst>
                                            <p:cond delay="0"/>
                                          </p:stCondLst>
                                        </p:cTn>
                                        <p:tgtEl>
                                          <p:spTgt spid="39"/>
                                        </p:tgtEl>
                                        <p:attrNameLst>
                                          <p:attrName>style.visibility</p:attrName>
                                        </p:attrNameLst>
                                      </p:cBhvr>
                                      <p:to>
                                        <p:strVal val="visible"/>
                                      </p:to>
                                    </p:set>
                                    <p:animEffect transition="in" filter="wipe(down)">
                                      <p:cBhvr>
                                        <p:cTn id="318" dur="500"/>
                                        <p:tgtEl>
                                          <p:spTgt spid="39"/>
                                        </p:tgtEl>
                                      </p:cBhvr>
                                    </p:animEffect>
                                  </p:childTnLst>
                                </p:cTn>
                              </p:par>
                              <p:par>
                                <p:cTn id="319" presetID="22" presetClass="entr" presetSubtype="2" fill="hold" nodeType="withEffect">
                                  <p:stCondLst>
                                    <p:cond delay="0"/>
                                  </p:stCondLst>
                                  <p:childTnLst>
                                    <p:set>
                                      <p:cBhvr>
                                        <p:cTn id="320" dur="1" fill="hold">
                                          <p:stCondLst>
                                            <p:cond delay="0"/>
                                          </p:stCondLst>
                                        </p:cTn>
                                        <p:tgtEl>
                                          <p:spTgt spid="38"/>
                                        </p:tgtEl>
                                        <p:attrNameLst>
                                          <p:attrName>style.visibility</p:attrName>
                                        </p:attrNameLst>
                                      </p:cBhvr>
                                      <p:to>
                                        <p:strVal val="visible"/>
                                      </p:to>
                                    </p:set>
                                    <p:animEffect transition="in" filter="wipe(right)">
                                      <p:cBhvr>
                                        <p:cTn id="321" dur="500"/>
                                        <p:tgtEl>
                                          <p:spTgt spid="38"/>
                                        </p:tgtEl>
                                      </p:cBhvr>
                                    </p:animEffect>
                                  </p:childTnLst>
                                </p:cTn>
                              </p:par>
                              <p:par>
                                <p:cTn id="322" presetID="22" presetClass="entr" presetSubtype="4" fill="hold" nodeType="withEffect">
                                  <p:stCondLst>
                                    <p:cond delay="0"/>
                                  </p:stCondLst>
                                  <p:childTnLst>
                                    <p:set>
                                      <p:cBhvr>
                                        <p:cTn id="323" dur="1" fill="hold">
                                          <p:stCondLst>
                                            <p:cond delay="0"/>
                                          </p:stCondLst>
                                        </p:cTn>
                                        <p:tgtEl>
                                          <p:spTgt spid="44"/>
                                        </p:tgtEl>
                                        <p:attrNameLst>
                                          <p:attrName>style.visibility</p:attrName>
                                        </p:attrNameLst>
                                      </p:cBhvr>
                                      <p:to>
                                        <p:strVal val="visible"/>
                                      </p:to>
                                    </p:set>
                                    <p:animEffect transition="in" filter="wipe(down)">
                                      <p:cBhvr>
                                        <p:cTn id="324" dur="500"/>
                                        <p:tgtEl>
                                          <p:spTgt spid="44"/>
                                        </p:tgtEl>
                                      </p:cBhvr>
                                    </p:animEffect>
                                  </p:childTnLst>
                                </p:cTn>
                              </p:par>
                            </p:childTnLst>
                          </p:cTn>
                        </p:par>
                      </p:childTnLst>
                    </p:cTn>
                  </p:par>
                  <p:par>
                    <p:cTn id="325" fill="hold">
                      <p:stCondLst>
                        <p:cond delay="indefinite"/>
                      </p:stCondLst>
                      <p:childTnLst>
                        <p:par>
                          <p:cTn id="326" fill="hold">
                            <p:stCondLst>
                              <p:cond delay="0"/>
                            </p:stCondLst>
                            <p:childTnLst>
                              <p:par>
                                <p:cTn id="327" presetID="2" presetClass="entr" presetSubtype="1" fill="hold" grpId="0" nodeType="clickEffect">
                                  <p:stCondLst>
                                    <p:cond delay="0"/>
                                  </p:stCondLst>
                                  <p:childTnLst>
                                    <p:set>
                                      <p:cBhvr>
                                        <p:cTn id="328" dur="1" fill="hold">
                                          <p:stCondLst>
                                            <p:cond delay="0"/>
                                          </p:stCondLst>
                                        </p:cTn>
                                        <p:tgtEl>
                                          <p:spTgt spid="107"/>
                                        </p:tgtEl>
                                        <p:attrNameLst>
                                          <p:attrName>style.visibility</p:attrName>
                                        </p:attrNameLst>
                                      </p:cBhvr>
                                      <p:to>
                                        <p:strVal val="visible"/>
                                      </p:to>
                                    </p:set>
                                    <p:anim calcmode="lin" valueType="num">
                                      <p:cBhvr additive="base">
                                        <p:cTn id="329" dur="500" fill="hold"/>
                                        <p:tgtEl>
                                          <p:spTgt spid="107"/>
                                        </p:tgtEl>
                                        <p:attrNameLst>
                                          <p:attrName>ppt_x</p:attrName>
                                        </p:attrNameLst>
                                      </p:cBhvr>
                                      <p:tavLst>
                                        <p:tav tm="0">
                                          <p:val>
                                            <p:strVal val="#ppt_x"/>
                                          </p:val>
                                        </p:tav>
                                        <p:tav tm="100000">
                                          <p:val>
                                            <p:strVal val="#ppt_x"/>
                                          </p:val>
                                        </p:tav>
                                      </p:tavLst>
                                    </p:anim>
                                    <p:anim calcmode="lin" valueType="num">
                                      <p:cBhvr additive="base">
                                        <p:cTn id="330" dur="500" fill="hold"/>
                                        <p:tgtEl>
                                          <p:spTgt spid="107"/>
                                        </p:tgtEl>
                                        <p:attrNameLst>
                                          <p:attrName>ppt_y</p:attrName>
                                        </p:attrNameLst>
                                      </p:cBhvr>
                                      <p:tavLst>
                                        <p:tav tm="0">
                                          <p:val>
                                            <p:strVal val="0-#ppt_h/2"/>
                                          </p:val>
                                        </p:tav>
                                        <p:tav tm="100000">
                                          <p:val>
                                            <p:strVal val="#ppt_y"/>
                                          </p:val>
                                        </p:tav>
                                      </p:tavLst>
                                    </p:anim>
                                  </p:childTnLst>
                                </p:cTn>
                              </p:par>
                              <p:par>
                                <p:cTn id="331" presetID="2" presetClass="entr" presetSubtype="1" fill="hold" grpId="0" nodeType="withEffect">
                                  <p:stCondLst>
                                    <p:cond delay="0"/>
                                  </p:stCondLst>
                                  <p:childTnLst>
                                    <p:set>
                                      <p:cBhvr>
                                        <p:cTn id="332" dur="1" fill="hold">
                                          <p:stCondLst>
                                            <p:cond delay="0"/>
                                          </p:stCondLst>
                                        </p:cTn>
                                        <p:tgtEl>
                                          <p:spTgt spid="108"/>
                                        </p:tgtEl>
                                        <p:attrNameLst>
                                          <p:attrName>style.visibility</p:attrName>
                                        </p:attrNameLst>
                                      </p:cBhvr>
                                      <p:to>
                                        <p:strVal val="visible"/>
                                      </p:to>
                                    </p:set>
                                    <p:anim calcmode="lin" valueType="num">
                                      <p:cBhvr additive="base">
                                        <p:cTn id="333" dur="500" fill="hold"/>
                                        <p:tgtEl>
                                          <p:spTgt spid="108"/>
                                        </p:tgtEl>
                                        <p:attrNameLst>
                                          <p:attrName>ppt_x</p:attrName>
                                        </p:attrNameLst>
                                      </p:cBhvr>
                                      <p:tavLst>
                                        <p:tav tm="0">
                                          <p:val>
                                            <p:strVal val="#ppt_x"/>
                                          </p:val>
                                        </p:tav>
                                        <p:tav tm="100000">
                                          <p:val>
                                            <p:strVal val="#ppt_x"/>
                                          </p:val>
                                        </p:tav>
                                      </p:tavLst>
                                    </p:anim>
                                    <p:anim calcmode="lin" valueType="num">
                                      <p:cBhvr additive="base">
                                        <p:cTn id="334" dur="500" fill="hold"/>
                                        <p:tgtEl>
                                          <p:spTgt spid="108"/>
                                        </p:tgtEl>
                                        <p:attrNameLst>
                                          <p:attrName>ppt_y</p:attrName>
                                        </p:attrNameLst>
                                      </p:cBhvr>
                                      <p:tavLst>
                                        <p:tav tm="0">
                                          <p:val>
                                            <p:strVal val="0-#ppt_h/2"/>
                                          </p:val>
                                        </p:tav>
                                        <p:tav tm="100000">
                                          <p:val>
                                            <p:strVal val="#ppt_y"/>
                                          </p:val>
                                        </p:tav>
                                      </p:tavLst>
                                    </p:anim>
                                  </p:childTnLst>
                                </p:cTn>
                              </p:par>
                              <p:par>
                                <p:cTn id="335" presetID="2" presetClass="entr" presetSubtype="1" fill="hold" grpId="0" nodeType="withEffect">
                                  <p:stCondLst>
                                    <p:cond delay="0"/>
                                  </p:stCondLst>
                                  <p:childTnLst>
                                    <p:set>
                                      <p:cBhvr>
                                        <p:cTn id="336" dur="1" fill="hold">
                                          <p:stCondLst>
                                            <p:cond delay="0"/>
                                          </p:stCondLst>
                                        </p:cTn>
                                        <p:tgtEl>
                                          <p:spTgt spid="109"/>
                                        </p:tgtEl>
                                        <p:attrNameLst>
                                          <p:attrName>style.visibility</p:attrName>
                                        </p:attrNameLst>
                                      </p:cBhvr>
                                      <p:to>
                                        <p:strVal val="visible"/>
                                      </p:to>
                                    </p:set>
                                    <p:anim calcmode="lin" valueType="num">
                                      <p:cBhvr additive="base">
                                        <p:cTn id="337" dur="500" fill="hold"/>
                                        <p:tgtEl>
                                          <p:spTgt spid="109"/>
                                        </p:tgtEl>
                                        <p:attrNameLst>
                                          <p:attrName>ppt_x</p:attrName>
                                        </p:attrNameLst>
                                      </p:cBhvr>
                                      <p:tavLst>
                                        <p:tav tm="0">
                                          <p:val>
                                            <p:strVal val="#ppt_x"/>
                                          </p:val>
                                        </p:tav>
                                        <p:tav tm="100000">
                                          <p:val>
                                            <p:strVal val="#ppt_x"/>
                                          </p:val>
                                        </p:tav>
                                      </p:tavLst>
                                    </p:anim>
                                    <p:anim calcmode="lin" valueType="num">
                                      <p:cBhvr additive="base">
                                        <p:cTn id="338" dur="500" fill="hold"/>
                                        <p:tgtEl>
                                          <p:spTgt spid="109"/>
                                        </p:tgtEl>
                                        <p:attrNameLst>
                                          <p:attrName>ppt_y</p:attrName>
                                        </p:attrNameLst>
                                      </p:cBhvr>
                                      <p:tavLst>
                                        <p:tav tm="0">
                                          <p:val>
                                            <p:strVal val="0-#ppt_h/2"/>
                                          </p:val>
                                        </p:tav>
                                        <p:tav tm="100000">
                                          <p:val>
                                            <p:strVal val="#ppt_y"/>
                                          </p:val>
                                        </p:tav>
                                      </p:tavLst>
                                    </p:anim>
                                  </p:childTnLst>
                                </p:cTn>
                              </p:par>
                              <p:par>
                                <p:cTn id="339" presetID="2" presetClass="entr" presetSubtype="1" fill="hold" grpId="0" nodeType="withEffect">
                                  <p:stCondLst>
                                    <p:cond delay="0"/>
                                  </p:stCondLst>
                                  <p:childTnLst>
                                    <p:set>
                                      <p:cBhvr>
                                        <p:cTn id="340" dur="1" fill="hold">
                                          <p:stCondLst>
                                            <p:cond delay="0"/>
                                          </p:stCondLst>
                                        </p:cTn>
                                        <p:tgtEl>
                                          <p:spTgt spid="110"/>
                                        </p:tgtEl>
                                        <p:attrNameLst>
                                          <p:attrName>style.visibility</p:attrName>
                                        </p:attrNameLst>
                                      </p:cBhvr>
                                      <p:to>
                                        <p:strVal val="visible"/>
                                      </p:to>
                                    </p:set>
                                    <p:anim calcmode="lin" valueType="num">
                                      <p:cBhvr additive="base">
                                        <p:cTn id="341" dur="500" fill="hold"/>
                                        <p:tgtEl>
                                          <p:spTgt spid="110"/>
                                        </p:tgtEl>
                                        <p:attrNameLst>
                                          <p:attrName>ppt_x</p:attrName>
                                        </p:attrNameLst>
                                      </p:cBhvr>
                                      <p:tavLst>
                                        <p:tav tm="0">
                                          <p:val>
                                            <p:strVal val="#ppt_x"/>
                                          </p:val>
                                        </p:tav>
                                        <p:tav tm="100000">
                                          <p:val>
                                            <p:strVal val="#ppt_x"/>
                                          </p:val>
                                        </p:tav>
                                      </p:tavLst>
                                    </p:anim>
                                    <p:anim calcmode="lin" valueType="num">
                                      <p:cBhvr additive="base">
                                        <p:cTn id="342" dur="500" fill="hold"/>
                                        <p:tgtEl>
                                          <p:spTgt spid="110"/>
                                        </p:tgtEl>
                                        <p:attrNameLst>
                                          <p:attrName>ppt_y</p:attrName>
                                        </p:attrNameLst>
                                      </p:cBhvr>
                                      <p:tavLst>
                                        <p:tav tm="0">
                                          <p:val>
                                            <p:strVal val="0-#ppt_h/2"/>
                                          </p:val>
                                        </p:tav>
                                        <p:tav tm="100000">
                                          <p:val>
                                            <p:strVal val="#ppt_y"/>
                                          </p:val>
                                        </p:tav>
                                      </p:tavLst>
                                    </p:anim>
                                  </p:childTnLst>
                                </p:cTn>
                              </p:par>
                              <p:par>
                                <p:cTn id="343" presetID="2" presetClass="entr" presetSubtype="1" fill="hold" grpId="0" nodeType="withEffect">
                                  <p:stCondLst>
                                    <p:cond delay="0"/>
                                  </p:stCondLst>
                                  <p:childTnLst>
                                    <p:set>
                                      <p:cBhvr>
                                        <p:cTn id="344" dur="1" fill="hold">
                                          <p:stCondLst>
                                            <p:cond delay="0"/>
                                          </p:stCondLst>
                                        </p:cTn>
                                        <p:tgtEl>
                                          <p:spTgt spid="111"/>
                                        </p:tgtEl>
                                        <p:attrNameLst>
                                          <p:attrName>style.visibility</p:attrName>
                                        </p:attrNameLst>
                                      </p:cBhvr>
                                      <p:to>
                                        <p:strVal val="visible"/>
                                      </p:to>
                                    </p:set>
                                    <p:anim calcmode="lin" valueType="num">
                                      <p:cBhvr additive="base">
                                        <p:cTn id="345" dur="500" fill="hold"/>
                                        <p:tgtEl>
                                          <p:spTgt spid="111"/>
                                        </p:tgtEl>
                                        <p:attrNameLst>
                                          <p:attrName>ppt_x</p:attrName>
                                        </p:attrNameLst>
                                      </p:cBhvr>
                                      <p:tavLst>
                                        <p:tav tm="0">
                                          <p:val>
                                            <p:strVal val="#ppt_x"/>
                                          </p:val>
                                        </p:tav>
                                        <p:tav tm="100000">
                                          <p:val>
                                            <p:strVal val="#ppt_x"/>
                                          </p:val>
                                        </p:tav>
                                      </p:tavLst>
                                    </p:anim>
                                    <p:anim calcmode="lin" valueType="num">
                                      <p:cBhvr additive="base">
                                        <p:cTn id="346" dur="500" fill="hold"/>
                                        <p:tgtEl>
                                          <p:spTgt spid="111"/>
                                        </p:tgtEl>
                                        <p:attrNameLst>
                                          <p:attrName>ppt_y</p:attrName>
                                        </p:attrNameLst>
                                      </p:cBhvr>
                                      <p:tavLst>
                                        <p:tav tm="0">
                                          <p:val>
                                            <p:strVal val="0-#ppt_h/2"/>
                                          </p:val>
                                        </p:tav>
                                        <p:tav tm="100000">
                                          <p:val>
                                            <p:strVal val="#ppt_y"/>
                                          </p:val>
                                        </p:tav>
                                      </p:tavLst>
                                    </p:anim>
                                  </p:childTnLst>
                                </p:cTn>
                              </p:par>
                              <p:par>
                                <p:cTn id="347" presetID="2" presetClass="entr" presetSubtype="1" fill="hold" grpId="0" nodeType="withEffect">
                                  <p:stCondLst>
                                    <p:cond delay="0"/>
                                  </p:stCondLst>
                                  <p:childTnLst>
                                    <p:set>
                                      <p:cBhvr>
                                        <p:cTn id="348" dur="1" fill="hold">
                                          <p:stCondLst>
                                            <p:cond delay="0"/>
                                          </p:stCondLst>
                                        </p:cTn>
                                        <p:tgtEl>
                                          <p:spTgt spid="112"/>
                                        </p:tgtEl>
                                        <p:attrNameLst>
                                          <p:attrName>style.visibility</p:attrName>
                                        </p:attrNameLst>
                                      </p:cBhvr>
                                      <p:to>
                                        <p:strVal val="visible"/>
                                      </p:to>
                                    </p:set>
                                    <p:anim calcmode="lin" valueType="num">
                                      <p:cBhvr additive="base">
                                        <p:cTn id="349" dur="500" fill="hold"/>
                                        <p:tgtEl>
                                          <p:spTgt spid="112"/>
                                        </p:tgtEl>
                                        <p:attrNameLst>
                                          <p:attrName>ppt_x</p:attrName>
                                        </p:attrNameLst>
                                      </p:cBhvr>
                                      <p:tavLst>
                                        <p:tav tm="0">
                                          <p:val>
                                            <p:strVal val="#ppt_x"/>
                                          </p:val>
                                        </p:tav>
                                        <p:tav tm="100000">
                                          <p:val>
                                            <p:strVal val="#ppt_x"/>
                                          </p:val>
                                        </p:tav>
                                      </p:tavLst>
                                    </p:anim>
                                    <p:anim calcmode="lin" valueType="num">
                                      <p:cBhvr additive="base">
                                        <p:cTn id="350" dur="500" fill="hold"/>
                                        <p:tgtEl>
                                          <p:spTgt spid="112"/>
                                        </p:tgtEl>
                                        <p:attrNameLst>
                                          <p:attrName>ppt_y</p:attrName>
                                        </p:attrNameLst>
                                      </p:cBhvr>
                                      <p:tavLst>
                                        <p:tav tm="0">
                                          <p:val>
                                            <p:strVal val="0-#ppt_h/2"/>
                                          </p:val>
                                        </p:tav>
                                        <p:tav tm="100000">
                                          <p:val>
                                            <p:strVal val="#ppt_y"/>
                                          </p:val>
                                        </p:tav>
                                      </p:tavLst>
                                    </p:anim>
                                  </p:childTnLst>
                                </p:cTn>
                              </p:par>
                              <p:par>
                                <p:cTn id="351" presetID="2" presetClass="entr" presetSubtype="1" fill="hold" grpId="0" nodeType="withEffect">
                                  <p:stCondLst>
                                    <p:cond delay="0"/>
                                  </p:stCondLst>
                                  <p:childTnLst>
                                    <p:set>
                                      <p:cBhvr>
                                        <p:cTn id="352" dur="1" fill="hold">
                                          <p:stCondLst>
                                            <p:cond delay="0"/>
                                          </p:stCondLst>
                                        </p:cTn>
                                        <p:tgtEl>
                                          <p:spTgt spid="113"/>
                                        </p:tgtEl>
                                        <p:attrNameLst>
                                          <p:attrName>style.visibility</p:attrName>
                                        </p:attrNameLst>
                                      </p:cBhvr>
                                      <p:to>
                                        <p:strVal val="visible"/>
                                      </p:to>
                                    </p:set>
                                    <p:anim calcmode="lin" valueType="num">
                                      <p:cBhvr additive="base">
                                        <p:cTn id="353" dur="500" fill="hold"/>
                                        <p:tgtEl>
                                          <p:spTgt spid="113"/>
                                        </p:tgtEl>
                                        <p:attrNameLst>
                                          <p:attrName>ppt_x</p:attrName>
                                        </p:attrNameLst>
                                      </p:cBhvr>
                                      <p:tavLst>
                                        <p:tav tm="0">
                                          <p:val>
                                            <p:strVal val="#ppt_x"/>
                                          </p:val>
                                        </p:tav>
                                        <p:tav tm="100000">
                                          <p:val>
                                            <p:strVal val="#ppt_x"/>
                                          </p:val>
                                        </p:tav>
                                      </p:tavLst>
                                    </p:anim>
                                    <p:anim calcmode="lin" valueType="num">
                                      <p:cBhvr additive="base">
                                        <p:cTn id="354" dur="500" fill="hold"/>
                                        <p:tgtEl>
                                          <p:spTgt spid="113"/>
                                        </p:tgtEl>
                                        <p:attrNameLst>
                                          <p:attrName>ppt_y</p:attrName>
                                        </p:attrNameLst>
                                      </p:cBhvr>
                                      <p:tavLst>
                                        <p:tav tm="0">
                                          <p:val>
                                            <p:strVal val="0-#ppt_h/2"/>
                                          </p:val>
                                        </p:tav>
                                        <p:tav tm="100000">
                                          <p:val>
                                            <p:strVal val="#ppt_y"/>
                                          </p:val>
                                        </p:tav>
                                      </p:tavLst>
                                    </p:anim>
                                  </p:childTnLst>
                                </p:cTn>
                              </p:par>
                              <p:par>
                                <p:cTn id="355" presetID="2" presetClass="entr" presetSubtype="1" fill="hold" grpId="0" nodeType="withEffect">
                                  <p:stCondLst>
                                    <p:cond delay="0"/>
                                  </p:stCondLst>
                                  <p:childTnLst>
                                    <p:set>
                                      <p:cBhvr>
                                        <p:cTn id="356" dur="1" fill="hold">
                                          <p:stCondLst>
                                            <p:cond delay="0"/>
                                          </p:stCondLst>
                                        </p:cTn>
                                        <p:tgtEl>
                                          <p:spTgt spid="114"/>
                                        </p:tgtEl>
                                        <p:attrNameLst>
                                          <p:attrName>style.visibility</p:attrName>
                                        </p:attrNameLst>
                                      </p:cBhvr>
                                      <p:to>
                                        <p:strVal val="visible"/>
                                      </p:to>
                                    </p:set>
                                    <p:anim calcmode="lin" valueType="num">
                                      <p:cBhvr additive="base">
                                        <p:cTn id="357" dur="500" fill="hold"/>
                                        <p:tgtEl>
                                          <p:spTgt spid="114"/>
                                        </p:tgtEl>
                                        <p:attrNameLst>
                                          <p:attrName>ppt_x</p:attrName>
                                        </p:attrNameLst>
                                      </p:cBhvr>
                                      <p:tavLst>
                                        <p:tav tm="0">
                                          <p:val>
                                            <p:strVal val="#ppt_x"/>
                                          </p:val>
                                        </p:tav>
                                        <p:tav tm="100000">
                                          <p:val>
                                            <p:strVal val="#ppt_x"/>
                                          </p:val>
                                        </p:tav>
                                      </p:tavLst>
                                    </p:anim>
                                    <p:anim calcmode="lin" valueType="num">
                                      <p:cBhvr additive="base">
                                        <p:cTn id="358" dur="500" fill="hold"/>
                                        <p:tgtEl>
                                          <p:spTgt spid="114"/>
                                        </p:tgtEl>
                                        <p:attrNameLst>
                                          <p:attrName>ppt_y</p:attrName>
                                        </p:attrNameLst>
                                      </p:cBhvr>
                                      <p:tavLst>
                                        <p:tav tm="0">
                                          <p:val>
                                            <p:strVal val="0-#ppt_h/2"/>
                                          </p:val>
                                        </p:tav>
                                        <p:tav tm="100000">
                                          <p:val>
                                            <p:strVal val="#ppt_y"/>
                                          </p:val>
                                        </p:tav>
                                      </p:tavLst>
                                    </p:anim>
                                  </p:childTnLst>
                                </p:cTn>
                              </p:par>
                              <p:par>
                                <p:cTn id="359" presetID="2" presetClass="entr" presetSubtype="1" fill="hold" grpId="0" nodeType="withEffect">
                                  <p:stCondLst>
                                    <p:cond delay="0"/>
                                  </p:stCondLst>
                                  <p:childTnLst>
                                    <p:set>
                                      <p:cBhvr>
                                        <p:cTn id="360" dur="1" fill="hold">
                                          <p:stCondLst>
                                            <p:cond delay="0"/>
                                          </p:stCondLst>
                                        </p:cTn>
                                        <p:tgtEl>
                                          <p:spTgt spid="115"/>
                                        </p:tgtEl>
                                        <p:attrNameLst>
                                          <p:attrName>style.visibility</p:attrName>
                                        </p:attrNameLst>
                                      </p:cBhvr>
                                      <p:to>
                                        <p:strVal val="visible"/>
                                      </p:to>
                                    </p:set>
                                    <p:anim calcmode="lin" valueType="num">
                                      <p:cBhvr additive="base">
                                        <p:cTn id="361" dur="500" fill="hold"/>
                                        <p:tgtEl>
                                          <p:spTgt spid="115"/>
                                        </p:tgtEl>
                                        <p:attrNameLst>
                                          <p:attrName>ppt_x</p:attrName>
                                        </p:attrNameLst>
                                      </p:cBhvr>
                                      <p:tavLst>
                                        <p:tav tm="0">
                                          <p:val>
                                            <p:strVal val="#ppt_x"/>
                                          </p:val>
                                        </p:tav>
                                        <p:tav tm="100000">
                                          <p:val>
                                            <p:strVal val="#ppt_x"/>
                                          </p:val>
                                        </p:tav>
                                      </p:tavLst>
                                    </p:anim>
                                    <p:anim calcmode="lin" valueType="num">
                                      <p:cBhvr additive="base">
                                        <p:cTn id="362" dur="500" fill="hold"/>
                                        <p:tgtEl>
                                          <p:spTgt spid="115"/>
                                        </p:tgtEl>
                                        <p:attrNameLst>
                                          <p:attrName>ppt_y</p:attrName>
                                        </p:attrNameLst>
                                      </p:cBhvr>
                                      <p:tavLst>
                                        <p:tav tm="0">
                                          <p:val>
                                            <p:strVal val="0-#ppt_h/2"/>
                                          </p:val>
                                        </p:tav>
                                        <p:tav tm="100000">
                                          <p:val>
                                            <p:strVal val="#ppt_y"/>
                                          </p:val>
                                        </p:tav>
                                      </p:tavLst>
                                    </p:anim>
                                  </p:childTnLst>
                                </p:cTn>
                              </p:par>
                              <p:par>
                                <p:cTn id="363" presetID="2" presetClass="entr" presetSubtype="1" fill="hold" grpId="0" nodeType="withEffect">
                                  <p:stCondLst>
                                    <p:cond delay="0"/>
                                  </p:stCondLst>
                                  <p:childTnLst>
                                    <p:set>
                                      <p:cBhvr>
                                        <p:cTn id="364" dur="1" fill="hold">
                                          <p:stCondLst>
                                            <p:cond delay="0"/>
                                          </p:stCondLst>
                                        </p:cTn>
                                        <p:tgtEl>
                                          <p:spTgt spid="116"/>
                                        </p:tgtEl>
                                        <p:attrNameLst>
                                          <p:attrName>style.visibility</p:attrName>
                                        </p:attrNameLst>
                                      </p:cBhvr>
                                      <p:to>
                                        <p:strVal val="visible"/>
                                      </p:to>
                                    </p:set>
                                    <p:anim calcmode="lin" valueType="num">
                                      <p:cBhvr additive="base">
                                        <p:cTn id="365" dur="500" fill="hold"/>
                                        <p:tgtEl>
                                          <p:spTgt spid="116"/>
                                        </p:tgtEl>
                                        <p:attrNameLst>
                                          <p:attrName>ppt_x</p:attrName>
                                        </p:attrNameLst>
                                      </p:cBhvr>
                                      <p:tavLst>
                                        <p:tav tm="0">
                                          <p:val>
                                            <p:strVal val="#ppt_x"/>
                                          </p:val>
                                        </p:tav>
                                        <p:tav tm="100000">
                                          <p:val>
                                            <p:strVal val="#ppt_x"/>
                                          </p:val>
                                        </p:tav>
                                      </p:tavLst>
                                    </p:anim>
                                    <p:anim calcmode="lin" valueType="num">
                                      <p:cBhvr additive="base">
                                        <p:cTn id="366" dur="500" fill="hold"/>
                                        <p:tgtEl>
                                          <p:spTgt spid="116"/>
                                        </p:tgtEl>
                                        <p:attrNameLst>
                                          <p:attrName>ppt_y</p:attrName>
                                        </p:attrNameLst>
                                      </p:cBhvr>
                                      <p:tavLst>
                                        <p:tav tm="0">
                                          <p:val>
                                            <p:strVal val="0-#ppt_h/2"/>
                                          </p:val>
                                        </p:tav>
                                        <p:tav tm="100000">
                                          <p:val>
                                            <p:strVal val="#ppt_y"/>
                                          </p:val>
                                        </p:tav>
                                      </p:tavLst>
                                    </p:anim>
                                  </p:childTnLst>
                                </p:cTn>
                              </p:par>
                              <p:par>
                                <p:cTn id="367" presetID="2" presetClass="entr" presetSubtype="1" fill="hold" grpId="0" nodeType="withEffect">
                                  <p:stCondLst>
                                    <p:cond delay="0"/>
                                  </p:stCondLst>
                                  <p:childTnLst>
                                    <p:set>
                                      <p:cBhvr>
                                        <p:cTn id="368" dur="1" fill="hold">
                                          <p:stCondLst>
                                            <p:cond delay="0"/>
                                          </p:stCondLst>
                                        </p:cTn>
                                        <p:tgtEl>
                                          <p:spTgt spid="117"/>
                                        </p:tgtEl>
                                        <p:attrNameLst>
                                          <p:attrName>style.visibility</p:attrName>
                                        </p:attrNameLst>
                                      </p:cBhvr>
                                      <p:to>
                                        <p:strVal val="visible"/>
                                      </p:to>
                                    </p:set>
                                    <p:anim calcmode="lin" valueType="num">
                                      <p:cBhvr additive="base">
                                        <p:cTn id="369" dur="500" fill="hold"/>
                                        <p:tgtEl>
                                          <p:spTgt spid="117"/>
                                        </p:tgtEl>
                                        <p:attrNameLst>
                                          <p:attrName>ppt_x</p:attrName>
                                        </p:attrNameLst>
                                      </p:cBhvr>
                                      <p:tavLst>
                                        <p:tav tm="0">
                                          <p:val>
                                            <p:strVal val="#ppt_x"/>
                                          </p:val>
                                        </p:tav>
                                        <p:tav tm="100000">
                                          <p:val>
                                            <p:strVal val="#ppt_x"/>
                                          </p:val>
                                        </p:tav>
                                      </p:tavLst>
                                    </p:anim>
                                    <p:anim calcmode="lin" valueType="num">
                                      <p:cBhvr additive="base">
                                        <p:cTn id="370" dur="500" fill="hold"/>
                                        <p:tgtEl>
                                          <p:spTgt spid="117"/>
                                        </p:tgtEl>
                                        <p:attrNameLst>
                                          <p:attrName>ppt_y</p:attrName>
                                        </p:attrNameLst>
                                      </p:cBhvr>
                                      <p:tavLst>
                                        <p:tav tm="0">
                                          <p:val>
                                            <p:strVal val="0-#ppt_h/2"/>
                                          </p:val>
                                        </p:tav>
                                        <p:tav tm="100000">
                                          <p:val>
                                            <p:strVal val="#ppt_y"/>
                                          </p:val>
                                        </p:tav>
                                      </p:tavLst>
                                    </p:anim>
                                  </p:childTnLst>
                                </p:cTn>
                              </p:par>
                              <p:par>
                                <p:cTn id="371" presetID="2" presetClass="entr" presetSubtype="1" fill="hold" grpId="0" nodeType="withEffect">
                                  <p:stCondLst>
                                    <p:cond delay="0"/>
                                  </p:stCondLst>
                                  <p:childTnLst>
                                    <p:set>
                                      <p:cBhvr>
                                        <p:cTn id="372" dur="1" fill="hold">
                                          <p:stCondLst>
                                            <p:cond delay="0"/>
                                          </p:stCondLst>
                                        </p:cTn>
                                        <p:tgtEl>
                                          <p:spTgt spid="118"/>
                                        </p:tgtEl>
                                        <p:attrNameLst>
                                          <p:attrName>style.visibility</p:attrName>
                                        </p:attrNameLst>
                                      </p:cBhvr>
                                      <p:to>
                                        <p:strVal val="visible"/>
                                      </p:to>
                                    </p:set>
                                    <p:anim calcmode="lin" valueType="num">
                                      <p:cBhvr additive="base">
                                        <p:cTn id="373" dur="500" fill="hold"/>
                                        <p:tgtEl>
                                          <p:spTgt spid="118"/>
                                        </p:tgtEl>
                                        <p:attrNameLst>
                                          <p:attrName>ppt_x</p:attrName>
                                        </p:attrNameLst>
                                      </p:cBhvr>
                                      <p:tavLst>
                                        <p:tav tm="0">
                                          <p:val>
                                            <p:strVal val="#ppt_x"/>
                                          </p:val>
                                        </p:tav>
                                        <p:tav tm="100000">
                                          <p:val>
                                            <p:strVal val="#ppt_x"/>
                                          </p:val>
                                        </p:tav>
                                      </p:tavLst>
                                    </p:anim>
                                    <p:anim calcmode="lin" valueType="num">
                                      <p:cBhvr additive="base">
                                        <p:cTn id="374" dur="500" fill="hold"/>
                                        <p:tgtEl>
                                          <p:spTgt spid="118"/>
                                        </p:tgtEl>
                                        <p:attrNameLst>
                                          <p:attrName>ppt_y</p:attrName>
                                        </p:attrNameLst>
                                      </p:cBhvr>
                                      <p:tavLst>
                                        <p:tav tm="0">
                                          <p:val>
                                            <p:strVal val="0-#ppt_h/2"/>
                                          </p:val>
                                        </p:tav>
                                        <p:tav tm="100000">
                                          <p:val>
                                            <p:strVal val="#ppt_y"/>
                                          </p:val>
                                        </p:tav>
                                      </p:tavLst>
                                    </p:anim>
                                  </p:childTnLst>
                                </p:cTn>
                              </p:par>
                              <p:par>
                                <p:cTn id="375" presetID="2" presetClass="entr" presetSubtype="1" fill="hold" grpId="0" nodeType="withEffect">
                                  <p:stCondLst>
                                    <p:cond delay="100"/>
                                  </p:stCondLst>
                                  <p:childTnLst>
                                    <p:set>
                                      <p:cBhvr>
                                        <p:cTn id="376" dur="1" fill="hold">
                                          <p:stCondLst>
                                            <p:cond delay="0"/>
                                          </p:stCondLst>
                                        </p:cTn>
                                        <p:tgtEl>
                                          <p:spTgt spid="119"/>
                                        </p:tgtEl>
                                        <p:attrNameLst>
                                          <p:attrName>style.visibility</p:attrName>
                                        </p:attrNameLst>
                                      </p:cBhvr>
                                      <p:to>
                                        <p:strVal val="visible"/>
                                      </p:to>
                                    </p:set>
                                    <p:anim calcmode="lin" valueType="num">
                                      <p:cBhvr additive="base">
                                        <p:cTn id="377" dur="500" fill="hold"/>
                                        <p:tgtEl>
                                          <p:spTgt spid="119"/>
                                        </p:tgtEl>
                                        <p:attrNameLst>
                                          <p:attrName>ppt_x</p:attrName>
                                        </p:attrNameLst>
                                      </p:cBhvr>
                                      <p:tavLst>
                                        <p:tav tm="0">
                                          <p:val>
                                            <p:strVal val="#ppt_x"/>
                                          </p:val>
                                        </p:tav>
                                        <p:tav tm="100000">
                                          <p:val>
                                            <p:strVal val="#ppt_x"/>
                                          </p:val>
                                        </p:tav>
                                      </p:tavLst>
                                    </p:anim>
                                    <p:anim calcmode="lin" valueType="num">
                                      <p:cBhvr additive="base">
                                        <p:cTn id="378" dur="500" fill="hold"/>
                                        <p:tgtEl>
                                          <p:spTgt spid="119"/>
                                        </p:tgtEl>
                                        <p:attrNameLst>
                                          <p:attrName>ppt_y</p:attrName>
                                        </p:attrNameLst>
                                      </p:cBhvr>
                                      <p:tavLst>
                                        <p:tav tm="0">
                                          <p:val>
                                            <p:strVal val="0-#ppt_h/2"/>
                                          </p:val>
                                        </p:tav>
                                        <p:tav tm="100000">
                                          <p:val>
                                            <p:strVal val="#ppt_y"/>
                                          </p:val>
                                        </p:tav>
                                      </p:tavLst>
                                    </p:anim>
                                  </p:childTnLst>
                                </p:cTn>
                              </p:par>
                              <p:par>
                                <p:cTn id="379" presetID="2" presetClass="entr" presetSubtype="1" fill="hold" grpId="0" nodeType="withEffect">
                                  <p:stCondLst>
                                    <p:cond delay="100"/>
                                  </p:stCondLst>
                                  <p:childTnLst>
                                    <p:set>
                                      <p:cBhvr>
                                        <p:cTn id="380" dur="1" fill="hold">
                                          <p:stCondLst>
                                            <p:cond delay="0"/>
                                          </p:stCondLst>
                                        </p:cTn>
                                        <p:tgtEl>
                                          <p:spTgt spid="120"/>
                                        </p:tgtEl>
                                        <p:attrNameLst>
                                          <p:attrName>style.visibility</p:attrName>
                                        </p:attrNameLst>
                                      </p:cBhvr>
                                      <p:to>
                                        <p:strVal val="visible"/>
                                      </p:to>
                                    </p:set>
                                    <p:anim calcmode="lin" valueType="num">
                                      <p:cBhvr additive="base">
                                        <p:cTn id="381" dur="500" fill="hold"/>
                                        <p:tgtEl>
                                          <p:spTgt spid="120"/>
                                        </p:tgtEl>
                                        <p:attrNameLst>
                                          <p:attrName>ppt_x</p:attrName>
                                        </p:attrNameLst>
                                      </p:cBhvr>
                                      <p:tavLst>
                                        <p:tav tm="0">
                                          <p:val>
                                            <p:strVal val="#ppt_x"/>
                                          </p:val>
                                        </p:tav>
                                        <p:tav tm="100000">
                                          <p:val>
                                            <p:strVal val="#ppt_x"/>
                                          </p:val>
                                        </p:tav>
                                      </p:tavLst>
                                    </p:anim>
                                    <p:anim calcmode="lin" valueType="num">
                                      <p:cBhvr additive="base">
                                        <p:cTn id="382" dur="500" fill="hold"/>
                                        <p:tgtEl>
                                          <p:spTgt spid="12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p:bldP spid="77" grpId="0"/>
      <p:bldP spid="78" grpId="0"/>
      <p:bldP spid="79" grpId="0"/>
      <p:bldP spid="80" grpId="0"/>
      <p:bldP spid="81" grpId="0"/>
      <p:bldP spid="82" grpId="0"/>
      <p:bldP spid="83" grpId="0"/>
      <p:bldP spid="84" grpId="0"/>
      <p:bldP spid="85" grpId="0"/>
      <p:bldP spid="86" grpId="0"/>
      <p:bldP spid="87" grpId="0"/>
      <p:bldP spid="88" grpId="0"/>
      <p:bldP spid="89" grpId="0"/>
      <p:bldP spid="90" grpId="0"/>
      <p:bldP spid="91" grpId="0"/>
      <p:bldP spid="92" grpId="0"/>
      <p:bldP spid="93" grpId="0"/>
      <p:bldP spid="94" grpId="0"/>
      <p:bldP spid="95" grpId="0"/>
      <p:bldP spid="96" grpId="0"/>
      <p:bldP spid="97" grpId="0"/>
      <p:bldP spid="98" grpId="0"/>
      <p:bldP spid="99" grpId="0"/>
      <p:bldP spid="100" grpId="0" animBg="1"/>
      <p:bldP spid="101" grpId="0"/>
      <p:bldP spid="103" grpId="0"/>
      <p:bldP spid="107"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20" grpId="0" animBg="1"/>
      <p:bldP spid="119" grpId="0" animBg="1"/>
      <p:bldP spid="109" grpId="0" animBg="1"/>
      <p:bldP spid="108" grpId="0" animBg="1"/>
    </p:bldLst>
  </p:timing>
</p:sld>
</file>

<file path=ppt/theme/theme1.xml><?xml version="1.0" encoding="utf-8"?>
<a:theme xmlns:a="http://schemas.openxmlformats.org/drawingml/2006/main" name="Office Theme">
  <a:themeElements>
    <a:clrScheme name="Custom 23">
      <a:dk1>
        <a:sysClr val="windowText" lastClr="000000"/>
      </a:dk1>
      <a:lt1>
        <a:sysClr val="window" lastClr="FFFFFF"/>
      </a:lt1>
      <a:dk2>
        <a:srgbClr val="00649D"/>
      </a:dk2>
      <a:lt2>
        <a:srgbClr val="9DD0F3"/>
      </a:lt2>
      <a:accent1>
        <a:srgbClr val="34B1EC"/>
      </a:accent1>
      <a:accent2>
        <a:srgbClr val="7F1C7D"/>
      </a:accent2>
      <a:accent3>
        <a:srgbClr val="F04E37"/>
      </a:accent3>
      <a:accent4>
        <a:srgbClr val="17AF4B"/>
      </a:accent4>
      <a:accent5>
        <a:srgbClr val="AB1A86"/>
      </a:accent5>
      <a:accent6>
        <a:srgbClr val="9DD0F3"/>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2165</Words>
  <Application>Microsoft Office PowerPoint</Application>
  <PresentationFormat>On-screen Show (4:3)</PresentationFormat>
  <Paragraphs>385</Paragraphs>
  <Slides>27</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27</vt:i4>
      </vt:variant>
    </vt:vector>
  </HeadingPairs>
  <TitlesOfParts>
    <vt:vector size="39" baseType="lpstr">
      <vt:lpstr>Microsoft YaHei</vt:lpstr>
      <vt:lpstr>MS PGothic</vt:lpstr>
      <vt:lpstr>MS PGothic</vt:lpstr>
      <vt:lpstr>Arial</vt:lpstr>
      <vt:lpstr>ArialMT</vt:lpstr>
      <vt:lpstr>Calibri</vt:lpstr>
      <vt:lpstr>Effra Medium</vt:lpstr>
      <vt:lpstr>Helvetica</vt:lpstr>
      <vt:lpstr>Lucida Grande</vt:lpstr>
      <vt:lpstr>Wingdings</vt:lpstr>
      <vt:lpstr>Wingdings 2</vt:lpstr>
      <vt:lpstr>Office Theme</vt:lpstr>
      <vt:lpstr>SoftLayer Storage Overview </vt:lpstr>
      <vt:lpstr>Agenda</vt:lpstr>
      <vt:lpstr>Agenda</vt:lpstr>
      <vt:lpstr>Why are we here? Data growth is exploding!</vt:lpstr>
      <vt:lpstr>Types of Cloud Storage</vt:lpstr>
      <vt:lpstr>Where do they fit?</vt:lpstr>
      <vt:lpstr>SoftLayer Storage Services At-a-Glance</vt:lpstr>
      <vt:lpstr>Why SoftLayer?</vt:lpstr>
      <vt:lpstr>…SoftLayer’s Global Reach</vt:lpstr>
      <vt:lpstr>Agenda</vt:lpstr>
      <vt:lpstr>"Codename: Prime"</vt:lpstr>
      <vt:lpstr>Consistent Performance</vt:lpstr>
      <vt:lpstr>Mass Storage Servers</vt:lpstr>
      <vt:lpstr>Block Storage Use Cases</vt:lpstr>
      <vt:lpstr>Backup</vt:lpstr>
      <vt:lpstr>Backup Use Cases</vt:lpstr>
      <vt:lpstr>Agenda</vt:lpstr>
      <vt:lpstr>Object Storage </vt:lpstr>
      <vt:lpstr>Object Storage Use Cases </vt:lpstr>
      <vt:lpstr>CDN</vt:lpstr>
      <vt:lpstr>Agenda</vt:lpstr>
      <vt:lpstr>Data Transfer Service</vt:lpstr>
      <vt:lpstr>Aspera: High-Speed File Transfer</vt:lpstr>
      <vt:lpstr>Agenda</vt:lpstr>
      <vt:lpstr>Notices and Disclaimers</vt:lpstr>
      <vt:lpstr>Notices and Disclaimers (con’t)</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2015-02-23T18:01:08Z</dcterms:created>
  <dcterms:modified xsi:type="dcterms:W3CDTF">2015-04-03T19:30:09Z</dcterms:modified>
</cp:coreProperties>
</file>