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1"/>
  </p:sldMasterIdLst>
  <p:notesMasterIdLst>
    <p:notesMasterId r:id="rId35"/>
  </p:notesMasterIdLst>
  <p:handoutMasterIdLst>
    <p:handoutMasterId r:id="rId36"/>
  </p:handoutMasterIdLst>
  <p:sldIdLst>
    <p:sldId id="591" r:id="rId2"/>
    <p:sldId id="653" r:id="rId3"/>
    <p:sldId id="657" r:id="rId4"/>
    <p:sldId id="659" r:id="rId5"/>
    <p:sldId id="629" r:id="rId6"/>
    <p:sldId id="673" r:id="rId7"/>
    <p:sldId id="674" r:id="rId8"/>
    <p:sldId id="675" r:id="rId9"/>
    <p:sldId id="677" r:id="rId10"/>
    <p:sldId id="650" r:id="rId11"/>
    <p:sldId id="628" r:id="rId12"/>
    <p:sldId id="613" r:id="rId13"/>
    <p:sldId id="640" r:id="rId14"/>
    <p:sldId id="614" r:id="rId15"/>
    <p:sldId id="553" r:id="rId16"/>
    <p:sldId id="554" r:id="rId17"/>
    <p:sldId id="615" r:id="rId18"/>
    <p:sldId id="378" r:id="rId19"/>
    <p:sldId id="434" r:id="rId20"/>
    <p:sldId id="458" r:id="rId21"/>
    <p:sldId id="435" r:id="rId22"/>
    <p:sldId id="527" r:id="rId23"/>
    <p:sldId id="528" r:id="rId24"/>
    <p:sldId id="529" r:id="rId25"/>
    <p:sldId id="530" r:id="rId26"/>
    <p:sldId id="531" r:id="rId27"/>
    <p:sldId id="672" r:id="rId28"/>
    <p:sldId id="638" r:id="rId29"/>
    <p:sldId id="639" r:id="rId30"/>
    <p:sldId id="671" r:id="rId31"/>
    <p:sldId id="669" r:id="rId32"/>
    <p:sldId id="641" r:id="rId33"/>
    <p:sldId id="676"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EB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04" autoAdjust="0"/>
    <p:restoredTop sz="98014" autoAdjust="0"/>
  </p:normalViewPr>
  <p:slideViewPr>
    <p:cSldViewPr snapToGrid="0" snapToObjects="1">
      <p:cViewPr varScale="1">
        <p:scale>
          <a:sx n="108" d="100"/>
          <a:sy n="108" d="100"/>
        </p:scale>
        <p:origin x="-112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6" d="100"/>
        <a:sy n="106" d="100"/>
      </p:scale>
      <p:origin x="0" y="9432"/>
    </p:cViewPr>
  </p:sorterViewPr>
  <p:notesViewPr>
    <p:cSldViewPr snapToGrid="0" snapToObjects="1">
      <p:cViewPr>
        <p:scale>
          <a:sx n="68" d="100"/>
          <a:sy n="68" d="100"/>
        </p:scale>
        <p:origin x="-2192" y="-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 Id="rId3"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E098CC-9FD4-8941-A3E0-C2F2E7C6351E}" type="datetimeFigureOut">
              <a:rPr lang="en-US" smtClean="0"/>
              <a:t>12/18/13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54F510-F695-CB46-BE9C-2DF399FD9019}" type="slidenum">
              <a:rPr lang="en-US" smtClean="0"/>
              <a:t>‹#›</a:t>
            </a:fld>
            <a:endParaRPr lang="en-US"/>
          </a:p>
        </p:txBody>
      </p:sp>
    </p:spTree>
    <p:extLst>
      <p:ext uri="{BB962C8B-B14F-4D97-AF65-F5344CB8AC3E}">
        <p14:creationId xmlns:p14="http://schemas.microsoft.com/office/powerpoint/2010/main" val="2099843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E536C2-6206-6F4D-8237-601C9B5BE4B0}" type="datetimeFigureOut">
              <a:rPr lang="en-US" smtClean="0"/>
              <a:t>12/18/13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06DF60-56AE-F04B-A5B7-13DE121D8D46}" type="slidenum">
              <a:rPr lang="en-US" smtClean="0"/>
              <a:t>‹#›</a:t>
            </a:fld>
            <a:endParaRPr lang="en-US"/>
          </a:p>
        </p:txBody>
      </p:sp>
    </p:spTree>
    <p:extLst>
      <p:ext uri="{BB962C8B-B14F-4D97-AF65-F5344CB8AC3E}">
        <p14:creationId xmlns:p14="http://schemas.microsoft.com/office/powerpoint/2010/main" val="18459207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r>
              <a:rPr lang="en-US" dirty="0"/>
              <a:t> </a:t>
            </a:r>
            <a:endParaRPr lang="en-US" dirty="0" smtClean="0"/>
          </a:p>
          <a:p>
            <a:endParaRPr lang="en-US" dirty="0" smtClean="0"/>
          </a:p>
          <a:p>
            <a:r>
              <a:rPr lang="en-US" dirty="0" smtClean="0"/>
              <a:t>Acronym ONOS -&gt; Open Network Operating System -&gt; Platform to open networks to realize pure SDN</a:t>
            </a:r>
          </a:p>
        </p:txBody>
      </p:sp>
      <p:sp>
        <p:nvSpPr>
          <p:cNvPr id="4" name="Slide Number Placeholder 3"/>
          <p:cNvSpPr>
            <a:spLocks noGrp="1"/>
          </p:cNvSpPr>
          <p:nvPr>
            <p:ph type="sldNum" sz="quarter" idx="10"/>
          </p:nvPr>
        </p:nvSpPr>
        <p:spPr/>
        <p:txBody>
          <a:bodyPr/>
          <a:lstStyle/>
          <a:p>
            <a:fld id="{6E06DF60-56AE-F04B-A5B7-13DE121D8D46}" type="slidenum">
              <a:rPr lang="en-US" smtClean="0"/>
              <a:t>1</a:t>
            </a:fld>
            <a:endParaRPr lang="en-US"/>
          </a:p>
        </p:txBody>
      </p:sp>
    </p:spTree>
    <p:extLst>
      <p:ext uri="{BB962C8B-B14F-4D97-AF65-F5344CB8AC3E}">
        <p14:creationId xmlns:p14="http://schemas.microsoft.com/office/powerpoint/2010/main" val="2717356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ONIX did attempt to solve these issues. There are few more efforts. To enable more research in this area community needs an open distributed NOS.</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10</a:t>
            </a:fld>
            <a:endParaRPr lang="en-US"/>
          </a:p>
        </p:txBody>
      </p:sp>
    </p:spTree>
    <p:extLst>
      <p:ext uri="{BB962C8B-B14F-4D97-AF65-F5344CB8AC3E}">
        <p14:creationId xmlns:p14="http://schemas.microsoft.com/office/powerpoint/2010/main" val="2916185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Started in December with a primary goal to demonstrate we can build ONOS with scale-out distributed architecture which has high-availability and global network view as network graph.</a:t>
            </a:r>
          </a:p>
          <a:p>
            <a:endParaRPr lang="en-US" dirty="0"/>
          </a:p>
          <a:p>
            <a:r>
              <a:rPr lang="en-US" dirty="0"/>
              <a:t>----- Meeting Notes (11/20/13 17:23) -----</a:t>
            </a:r>
          </a:p>
          <a:p>
            <a:r>
              <a:rPr lang="en-US" dirty="0"/>
              <a:t>reactive flows should be dropped</a:t>
            </a:r>
          </a:p>
        </p:txBody>
      </p:sp>
      <p:sp>
        <p:nvSpPr>
          <p:cNvPr id="4" name="Slide Number Placeholder 3"/>
          <p:cNvSpPr>
            <a:spLocks noGrp="1"/>
          </p:cNvSpPr>
          <p:nvPr>
            <p:ph type="sldNum" sz="quarter" idx="10"/>
          </p:nvPr>
        </p:nvSpPr>
        <p:spPr/>
        <p:txBody>
          <a:bodyPr/>
          <a:lstStyle/>
          <a:p>
            <a:fld id="{6E06DF60-56AE-F04B-A5B7-13DE121D8D46}" type="slidenum">
              <a:rPr lang="en-US" smtClean="0"/>
              <a:t>11</a:t>
            </a:fld>
            <a:endParaRPr lang="en-US"/>
          </a:p>
        </p:txBody>
      </p:sp>
    </p:spTree>
    <p:extLst>
      <p:ext uri="{BB962C8B-B14F-4D97-AF65-F5344CB8AC3E}">
        <p14:creationId xmlns:p14="http://schemas.microsoft.com/office/powerpoint/2010/main" val="2436711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06DF60-56AE-F04B-A5B7-13DE121D8D46}" type="slidenum">
              <a:rPr lang="en-US" smtClean="0"/>
              <a:t>12</a:t>
            </a:fld>
            <a:endParaRPr lang="en-US"/>
          </a:p>
        </p:txBody>
      </p:sp>
    </p:spTree>
    <p:extLst>
      <p:ext uri="{BB962C8B-B14F-4D97-AF65-F5344CB8AC3E}">
        <p14:creationId xmlns:p14="http://schemas.microsoft.com/office/powerpoint/2010/main" val="1108829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Built on two distributed data constructs</a:t>
            </a:r>
          </a:p>
          <a:p>
            <a:r>
              <a:rPr lang="en-US" dirty="0" smtClean="0"/>
              <a:t>1&gt; Network Graph which is the global network view containing the network state represented as a graph which is eventually consistent</a:t>
            </a:r>
          </a:p>
          <a:p>
            <a:endParaRPr lang="en-US" dirty="0" smtClean="0"/>
          </a:p>
          <a:p>
            <a:r>
              <a:rPr lang="en-US" dirty="0" smtClean="0"/>
              <a:t>2&gt; Distributed Registry is the global cluster management state stored in Zookeeper using </a:t>
            </a:r>
            <a:r>
              <a:rPr lang="en-US" dirty="0"/>
              <a:t>t</a:t>
            </a:r>
            <a:r>
              <a:rPr lang="en-US" dirty="0" smtClean="0"/>
              <a:t>ransactional consistency.</a:t>
            </a:r>
          </a:p>
          <a:p>
            <a:endParaRPr lang="en-US" dirty="0"/>
          </a:p>
          <a:p>
            <a:r>
              <a:rPr lang="en-US" dirty="0" smtClean="0"/>
              <a:t>Multiple instances of ONOS control different parts of network and help realize a single global network view by cooperatively using these two distributed data constructs.</a:t>
            </a:r>
          </a:p>
          <a:p>
            <a:r>
              <a:rPr lang="en-US" dirty="0" smtClean="0"/>
              <a:t>----- Meeting Notes (5/15/13 14:21) -----</a:t>
            </a:r>
          </a:p>
          <a:p>
            <a:r>
              <a:rPr lang="en-US" dirty="0" smtClean="0"/>
              <a:t>Distribruted Registry keeps information on who is in control of the switch objects and has write permissions to update the network graph. In general it stores the resource ownership in a strongly consistent way.</a:t>
            </a:r>
          </a:p>
          <a:p>
            <a:r>
              <a:rPr lang="en-US" dirty="0" smtClean="0"/>
              <a:t>----- Meeting Notes (7/29/13 12:57) -----</a:t>
            </a:r>
          </a:p>
          <a:p>
            <a:r>
              <a:rPr lang="en-US" dirty="0" smtClean="0"/>
              <a:t>order animation</a:t>
            </a:r>
          </a:p>
          <a:p>
            <a:r>
              <a:rPr lang="en-US" dirty="0" smtClean="0"/>
              <a:t>remove floodlight</a:t>
            </a:r>
          </a:p>
        </p:txBody>
      </p:sp>
      <p:sp>
        <p:nvSpPr>
          <p:cNvPr id="4" name="Slide Number Placeholder 3"/>
          <p:cNvSpPr>
            <a:spLocks noGrp="1"/>
          </p:cNvSpPr>
          <p:nvPr>
            <p:ph type="sldNum" sz="quarter" idx="10"/>
          </p:nvPr>
        </p:nvSpPr>
        <p:spPr/>
        <p:txBody>
          <a:bodyPr/>
          <a:lstStyle/>
          <a:p>
            <a:fld id="{6E06DF60-56AE-F04B-A5B7-13DE121D8D46}"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313275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part of network is solely controlled by a single ONOS instance and the same instance is also solely responsible for maintaining the state of the partition into the network graph. </a:t>
            </a:r>
          </a:p>
          <a:p>
            <a:r>
              <a:rPr lang="en-US" dirty="0" smtClean="0"/>
              <a:t>[We also refer this as Control isolation.] </a:t>
            </a:r>
          </a:p>
          <a:p>
            <a:endParaRPr lang="en-US" dirty="0"/>
          </a:p>
          <a:p>
            <a:r>
              <a:rPr lang="en-US" dirty="0" smtClean="0"/>
              <a:t>This enables simpler scale-out design. </a:t>
            </a:r>
          </a:p>
          <a:p>
            <a:endParaRPr lang="en-US" dirty="0"/>
          </a:p>
          <a:p>
            <a:r>
              <a:rPr lang="en-US" dirty="0" smtClean="0"/>
              <a:t>As the network grows beyond the control capacity one can add another instance which will be responsible for a new part of network . As this part is realized into Network Graph, applications will get a global network view.</a:t>
            </a:r>
          </a:p>
          <a:p>
            <a:r>
              <a:rPr lang="en-US" dirty="0" smtClean="0"/>
              <a:t>----- Meeting Notes (7/29/13 12:57) -----</a:t>
            </a:r>
          </a:p>
          <a:p>
            <a:r>
              <a:rPr lang="en-US" dirty="0" smtClean="0"/>
              <a:t>Fix animation</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15</a:t>
            </a:fld>
            <a:endParaRPr lang="en-US"/>
          </a:p>
        </p:txBody>
      </p:sp>
    </p:spTree>
    <p:extLst>
      <p:ext uri="{BB962C8B-B14F-4D97-AF65-F5344CB8AC3E}">
        <p14:creationId xmlns:p14="http://schemas.microsoft.com/office/powerpoint/2010/main" val="2693832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 A is being controlled by Instance 1 and the registry shows it as master for switch A.</a:t>
            </a:r>
          </a:p>
          <a:p>
            <a:endParaRPr lang="en-US" dirty="0" smtClean="0"/>
          </a:p>
          <a:p>
            <a:r>
              <a:rPr lang="en-US" dirty="0" smtClean="0"/>
              <a:t>Instance 1 has a failure and dies.</a:t>
            </a:r>
          </a:p>
          <a:p>
            <a:endParaRPr lang="en-US" dirty="0"/>
          </a:p>
          <a:p>
            <a:r>
              <a:rPr lang="en-US" dirty="0" smtClean="0"/>
              <a:t>Registry detects that instance 1 is down and release the mastership for Switch A. </a:t>
            </a:r>
          </a:p>
          <a:p>
            <a:endParaRPr lang="en-US" dirty="0"/>
          </a:p>
          <a:p>
            <a:r>
              <a:rPr lang="en-US" dirty="0" smtClean="0"/>
              <a:t>Remaining candidates join the mastership election within registry. Lets say Instance 2 wins the election and is marked in registry as the master for Switch A.</a:t>
            </a:r>
          </a:p>
          <a:p>
            <a:endParaRPr lang="en-US" dirty="0"/>
          </a:p>
          <a:p>
            <a:r>
              <a:rPr lang="en-US" dirty="0" smtClean="0"/>
              <a:t>The channel with Instance 2 becomes the active channel and other channel becomes passive.</a:t>
            </a:r>
          </a:p>
          <a:p>
            <a:endParaRPr lang="en-US" dirty="0"/>
          </a:p>
          <a:p>
            <a:r>
              <a:rPr lang="en-US" dirty="0" smtClean="0"/>
              <a:t>This enables a quick failover of switch when there is a control plane failure.</a:t>
            </a:r>
          </a:p>
          <a:p>
            <a:r>
              <a:rPr lang="en-US" dirty="0" smtClean="0"/>
              <a:t>----- Meeting Notes (7/29/13 12:57) -----</a:t>
            </a:r>
          </a:p>
          <a:p>
            <a:r>
              <a:rPr lang="en-US" dirty="0" smtClean="0"/>
              <a:t>Mention strong consistency and elegent coordination</a:t>
            </a:r>
          </a:p>
        </p:txBody>
      </p:sp>
      <p:sp>
        <p:nvSpPr>
          <p:cNvPr id="4" name="Slide Number Placeholder 3"/>
          <p:cNvSpPr>
            <a:spLocks noGrp="1"/>
          </p:cNvSpPr>
          <p:nvPr>
            <p:ph type="sldNum" sz="quarter" idx="10"/>
          </p:nvPr>
        </p:nvSpPr>
        <p:spPr/>
        <p:txBody>
          <a:bodyPr/>
          <a:lstStyle/>
          <a:p>
            <a:fld id="{6E06DF60-56AE-F04B-A5B7-13DE121D8D46}" type="slidenum">
              <a:rPr lang="en-US" smtClean="0"/>
              <a:t>16</a:t>
            </a:fld>
            <a:endParaRPr lang="en-US"/>
          </a:p>
        </p:txBody>
      </p:sp>
    </p:spTree>
    <p:extLst>
      <p:ext uri="{BB962C8B-B14F-4D97-AF65-F5344CB8AC3E}">
        <p14:creationId xmlns:p14="http://schemas.microsoft.com/office/powerpoint/2010/main" val="3868148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graph </a:t>
            </a:r>
            <a:r>
              <a:rPr lang="en-US" baseline="0" dirty="0" smtClean="0"/>
              <a:t>is organized as a graph database. Vertices </a:t>
            </a:r>
            <a:r>
              <a:rPr lang="en-US" dirty="0" smtClean="0"/>
              <a:t>as network</a:t>
            </a:r>
            <a:r>
              <a:rPr lang="en-US" baseline="0" dirty="0" smtClean="0"/>
              <a:t> objects</a:t>
            </a:r>
            <a:r>
              <a:rPr lang="en-US" dirty="0" smtClean="0"/>
              <a:t> and connected by edges as relation between the vertices.</a:t>
            </a:r>
            <a:endParaRPr lang="en-US" baseline="0" dirty="0" smtClean="0"/>
          </a:p>
          <a:p>
            <a:r>
              <a:rPr lang="en-US" baseline="0" dirty="0" smtClean="0"/>
              <a:t>We use Titan as graph DB </a:t>
            </a:r>
            <a:r>
              <a:rPr lang="en-US" dirty="0" smtClean="0"/>
              <a:t>with Cassandra as its backend</a:t>
            </a:r>
            <a:r>
              <a:rPr lang="en-US" baseline="0" dirty="0" smtClean="0"/>
              <a:t>. </a:t>
            </a:r>
          </a:p>
          <a:p>
            <a:r>
              <a:rPr lang="en-US" baseline="0" dirty="0" smtClean="0"/>
              <a:t>Cassandra is eventually consistent</a:t>
            </a:r>
          </a:p>
        </p:txBody>
      </p:sp>
      <p:sp>
        <p:nvSpPr>
          <p:cNvPr id="4" name="Slide Number Placeholder 3"/>
          <p:cNvSpPr>
            <a:spLocks noGrp="1"/>
          </p:cNvSpPr>
          <p:nvPr>
            <p:ph type="sldNum" sz="quarter" idx="10"/>
          </p:nvPr>
        </p:nvSpPr>
        <p:spPr/>
        <p:txBody>
          <a:bodyPr/>
          <a:lstStyle/>
          <a:p>
            <a:fld id="{6E06DF60-56AE-F04B-A5B7-13DE121D8D46}" type="slidenum">
              <a:rPr lang="en-US" smtClean="0"/>
              <a:t>18</a:t>
            </a:fld>
            <a:endParaRPr lang="en-US"/>
          </a:p>
        </p:txBody>
      </p:sp>
    </p:spTree>
    <p:extLst>
      <p:ext uri="{BB962C8B-B14F-4D97-AF65-F5344CB8AC3E}">
        <p14:creationId xmlns:p14="http://schemas.microsoft.com/office/powerpoint/2010/main" val="2726569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is naturally a graph with switches, ports, devices as objects as vertices. Similarly links and attachment points are modeled as edges.</a:t>
            </a:r>
          </a:p>
          <a:p>
            <a:r>
              <a:rPr lang="en-US" dirty="0" smtClean="0"/>
              <a:t>Applications can traverse and write to this graph to program the data plane. </a:t>
            </a:r>
          </a:p>
          <a:p>
            <a:endParaRPr lang="en-US" dirty="0"/>
          </a:p>
          <a:p>
            <a:r>
              <a:rPr lang="en-US" dirty="0" smtClean="0"/>
              <a:t>How? Lets look at this example application</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19</a:t>
            </a:fld>
            <a:endParaRPr lang="en-US"/>
          </a:p>
        </p:txBody>
      </p:sp>
    </p:spTree>
    <p:extLst>
      <p:ext uri="{BB962C8B-B14F-4D97-AF65-F5344CB8AC3E}">
        <p14:creationId xmlns:p14="http://schemas.microsoft.com/office/powerpoint/2010/main" val="1806095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Path Computation is an application which is using Network Graph. </a:t>
            </a:r>
          </a:p>
          <a:p>
            <a:r>
              <a:rPr lang="en-US" dirty="0" smtClean="0"/>
              <a:t>The application can find a path from source to destination by traversing links and program this path with flow entries to create a flow-path. </a:t>
            </a:r>
          </a:p>
          <a:p>
            <a:r>
              <a:rPr lang="en-US" dirty="0" smtClean="0"/>
              <a:t>These flow-entries are translated by ONOS core into flow table rules and pushed onto the topology. </a:t>
            </a:r>
          </a:p>
          <a:p>
            <a:endParaRPr lang="en-US" dirty="0"/>
          </a:p>
          <a:p>
            <a:r>
              <a:rPr lang="en-US" dirty="0" smtClean="0"/>
              <a:t>Last bullet: Application is made simple and stateless. It does not need to worry about topology maintenance.</a:t>
            </a:r>
          </a:p>
          <a:p>
            <a:r>
              <a:rPr lang="en-US" dirty="0" smtClean="0"/>
              <a:t>----- Meeting Notes (5/14/13 14:16) -----</a:t>
            </a:r>
          </a:p>
          <a:p>
            <a:r>
              <a:rPr lang="en-US" dirty="0" smtClean="0"/>
              <a:t>start without text. Bring in text at end and make one point</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20</a:t>
            </a:fld>
            <a:endParaRPr lang="en-US"/>
          </a:p>
        </p:txBody>
      </p:sp>
    </p:spTree>
    <p:extLst>
      <p:ext uri="{BB962C8B-B14F-4D97-AF65-F5344CB8AC3E}">
        <p14:creationId xmlns:p14="http://schemas.microsoft.com/office/powerpoint/2010/main" val="875406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graph simplifies applications but can it be used to accelerate innovations of simpler abstractions in control plane?</a:t>
            </a:r>
          </a:p>
          <a:p>
            <a:endParaRPr lang="en-US" dirty="0"/>
          </a:p>
          <a:p>
            <a:r>
              <a:rPr lang="en-US" dirty="0" smtClean="0"/>
              <a:t>Here is an example of Logical Crossbar. The complexity of network state and topology is hidden. </a:t>
            </a:r>
          </a:p>
          <a:p>
            <a:r>
              <a:rPr lang="en-US" dirty="0" smtClean="0"/>
              <a:t>One can build hierarchy of these abstractions further hiding the complexity. </a:t>
            </a:r>
          </a:p>
          <a:p>
            <a:endParaRPr lang="en-US" dirty="0"/>
          </a:p>
          <a:p>
            <a:r>
              <a:rPr lang="en-US" dirty="0" smtClean="0"/>
              <a:t>Last bullet: We feel network graph will unlock innovations.</a:t>
            </a:r>
          </a:p>
          <a:p>
            <a:endParaRPr lang="en-US" dirty="0"/>
          </a:p>
          <a:p>
            <a:r>
              <a:rPr lang="en-US" dirty="0" smtClean="0"/>
              <a:t>7 minute Marker</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21</a:t>
            </a:fld>
            <a:endParaRPr lang="en-US"/>
          </a:p>
        </p:txBody>
      </p:sp>
    </p:spTree>
    <p:extLst>
      <p:ext uri="{BB962C8B-B14F-4D97-AF65-F5344CB8AC3E}">
        <p14:creationId xmlns:p14="http://schemas.microsoft.com/office/powerpoint/2010/main" val="732396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dirty="0" smtClean="0">
                <a:latin typeface="Arial" charset="0"/>
              </a:rPr>
              <a:t>Separate control plane and data plane.</a:t>
            </a:r>
          </a:p>
          <a:p>
            <a:pPr eaLnBrk="1" hangingPunct="1">
              <a:spcBef>
                <a:spcPct val="0"/>
              </a:spcBef>
            </a:pPr>
            <a:r>
              <a:rPr lang="en-US" dirty="0" smtClean="0">
                <a:latin typeface="Arial" charset="0"/>
              </a:rPr>
              <a:t>All control functions are consolidated within one control plane.</a:t>
            </a:r>
          </a:p>
          <a:p>
            <a:pPr eaLnBrk="1" hangingPunct="1">
              <a:spcBef>
                <a:spcPct val="0"/>
              </a:spcBef>
            </a:pPr>
            <a:r>
              <a:rPr lang="en-US" dirty="0" smtClean="0">
                <a:latin typeface="Arial" charset="0"/>
              </a:rPr>
              <a:t>Control plane </a:t>
            </a:r>
            <a:r>
              <a:rPr lang="en-US" dirty="0">
                <a:latin typeface="Arial" charset="0"/>
              </a:rPr>
              <a:t>an abstract forwarding model to talk to forwarding plane/</a:t>
            </a:r>
            <a:r>
              <a:rPr lang="en-US" dirty="0" smtClean="0">
                <a:latin typeface="Arial" charset="0"/>
              </a:rPr>
              <a:t>devices and </a:t>
            </a:r>
            <a:r>
              <a:rPr lang="en-US" dirty="0" err="1" smtClean="0">
                <a:latin typeface="Arial" charset="0"/>
              </a:rPr>
              <a:t>OpenFlow</a:t>
            </a:r>
            <a:r>
              <a:rPr lang="en-US" dirty="0" smtClean="0">
                <a:latin typeface="Arial" charset="0"/>
              </a:rPr>
              <a:t> is that abstraction</a:t>
            </a:r>
            <a:endParaRPr lang="en-US" dirty="0">
              <a:latin typeface="Arial" charset="0"/>
            </a:endParaRPr>
          </a:p>
          <a:p>
            <a:pPr eaLnBrk="1" hangingPunct="1">
              <a:spcBef>
                <a:spcPct val="0"/>
              </a:spcBef>
            </a:pPr>
            <a:r>
              <a:rPr lang="en-US" dirty="0">
                <a:latin typeface="Arial" charset="0"/>
              </a:rPr>
              <a:t>Provide a global view of the network to control program</a:t>
            </a:r>
          </a:p>
          <a:p>
            <a:pPr eaLnBrk="1" hangingPunct="1">
              <a:spcBef>
                <a:spcPct val="0"/>
              </a:spcBef>
            </a:pPr>
            <a:r>
              <a:rPr lang="en-US" dirty="0">
                <a:latin typeface="Arial" charset="0"/>
              </a:rPr>
              <a:t>Each control program is a function of global network </a:t>
            </a:r>
            <a:r>
              <a:rPr lang="en-US" dirty="0" smtClean="0">
                <a:latin typeface="Arial" charset="0"/>
              </a:rPr>
              <a:t>map and programs the data plane on the network map abstraction.</a:t>
            </a:r>
          </a:p>
          <a:p>
            <a:pPr eaLnBrk="1" hangingPunct="1">
              <a:spcBef>
                <a:spcPct val="0"/>
              </a:spcBef>
            </a:pPr>
            <a:r>
              <a:rPr lang="en-US" dirty="0" smtClean="0">
                <a:latin typeface="Arial" charset="0"/>
              </a:rPr>
              <a:t>Network OS converts these intentions into </a:t>
            </a:r>
            <a:r>
              <a:rPr lang="en-US" dirty="0" err="1" smtClean="0">
                <a:latin typeface="Arial" charset="0"/>
              </a:rPr>
              <a:t>OpenFlow</a:t>
            </a:r>
            <a:r>
              <a:rPr lang="en-US" dirty="0" smtClean="0">
                <a:latin typeface="Arial" charset="0"/>
              </a:rPr>
              <a:t> forwarding rules and pushes onto the physical network.</a:t>
            </a:r>
            <a:endParaRPr lang="en-US" dirty="0">
              <a:latin typeface="Arial" charset="0"/>
            </a:endParaRPr>
          </a:p>
          <a:p>
            <a:pPr eaLnBrk="1" hangingPunct="1">
              <a:spcBef>
                <a:spcPct val="0"/>
              </a:spcBef>
            </a:pPr>
            <a:endParaRPr lang="en-US" dirty="0">
              <a:latin typeface="Arial" charset="0"/>
            </a:endParaRPr>
          </a:p>
          <a:p>
            <a:pPr eaLnBrk="1" hangingPunct="1">
              <a:spcBef>
                <a:spcPct val="0"/>
              </a:spcBef>
            </a:pPr>
            <a:endParaRPr lang="en-US" dirty="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see how ONOS builds the network graph.</a:t>
            </a:r>
            <a:r>
              <a:rPr lang="en-US" baseline="0" dirty="0" smtClean="0"/>
              <a:t> Each ONOS node has a switch manager. When switches connect, switches and ports are get added as switches register with an ONOS node. When switches disconnect, they get marked as inactive in the network graph.</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22</a:t>
            </a:fld>
            <a:endParaRPr lang="en-US"/>
          </a:p>
        </p:txBody>
      </p:sp>
    </p:spTree>
    <p:extLst>
      <p:ext uri="{BB962C8B-B14F-4D97-AF65-F5344CB8AC3E}">
        <p14:creationId xmlns:p14="http://schemas.microsoft.com/office/powerpoint/2010/main" val="754459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node sends out LLDP on the switches connected to it. Links with source and destination port controlled by different ONOS nodes can also be discovered using the network graph.</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23</a:t>
            </a:fld>
            <a:endParaRPr lang="en-US"/>
          </a:p>
        </p:txBody>
      </p:sp>
    </p:spTree>
    <p:extLst>
      <p:ext uri="{BB962C8B-B14F-4D97-AF65-F5344CB8AC3E}">
        <p14:creationId xmlns:p14="http://schemas.microsoft.com/office/powerpoint/2010/main" val="3313275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Host packet Ins are used to learn about</a:t>
            </a:r>
            <a:r>
              <a:rPr lang="en-US" baseline="0" dirty="0" smtClean="0"/>
              <a:t> devices, their attachment points. The network graph is updated with this information.</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24</a:t>
            </a:fld>
            <a:endParaRPr lang="en-US"/>
          </a:p>
        </p:txBody>
      </p:sp>
    </p:spTree>
    <p:extLst>
      <p:ext uri="{BB962C8B-B14F-4D97-AF65-F5344CB8AC3E}">
        <p14:creationId xmlns:p14="http://schemas.microsoft.com/office/powerpoint/2010/main" val="3313275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 paths are provisioned</a:t>
            </a:r>
            <a:r>
              <a:rPr lang="en-US" baseline="0" dirty="0" smtClean="0"/>
              <a:t> in ONOS.</a:t>
            </a:r>
          </a:p>
          <a:p>
            <a:r>
              <a:rPr lang="en-US" baseline="0" dirty="0" smtClean="0"/>
              <a:t>The source </a:t>
            </a:r>
            <a:r>
              <a:rPr lang="en-US" baseline="0" dirty="0" err="1" smtClean="0"/>
              <a:t>dpid</a:t>
            </a:r>
            <a:r>
              <a:rPr lang="en-US" baseline="0" dirty="0" smtClean="0"/>
              <a:t> of a flow is used to partition which node will compute the path. Computed paths and flow entries are also stored in the network graph.</a:t>
            </a:r>
          </a:p>
          <a:p>
            <a:r>
              <a:rPr lang="en-US" baseline="0" dirty="0" smtClean="0"/>
              <a:t>Flow entries have relationship to the switches.</a:t>
            </a:r>
          </a:p>
        </p:txBody>
      </p:sp>
      <p:sp>
        <p:nvSpPr>
          <p:cNvPr id="4" name="Slide Number Placeholder 3"/>
          <p:cNvSpPr>
            <a:spLocks noGrp="1"/>
          </p:cNvSpPr>
          <p:nvPr>
            <p:ph type="sldNum" sz="quarter" idx="10"/>
          </p:nvPr>
        </p:nvSpPr>
        <p:spPr/>
        <p:txBody>
          <a:bodyPr/>
          <a:lstStyle/>
          <a:p>
            <a:fld id="{6E06DF60-56AE-F04B-A5B7-13DE121D8D46}" type="slidenum">
              <a:rPr lang="en-US" smtClean="0"/>
              <a:t>25</a:t>
            </a:fld>
            <a:endParaRPr lang="en-US"/>
          </a:p>
        </p:txBody>
      </p:sp>
    </p:spTree>
    <p:extLst>
      <p:ext uri="{BB962C8B-B14F-4D97-AF65-F5344CB8AC3E}">
        <p14:creationId xmlns:p14="http://schemas.microsoft.com/office/powerpoint/2010/main" val="3313275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f</a:t>
            </a:r>
            <a:r>
              <a:rPr lang="en-US" dirty="0" smtClean="0"/>
              <a:t>low manager programs the switches</a:t>
            </a:r>
            <a:r>
              <a:rPr lang="en-US" baseline="0" dirty="0" smtClean="0"/>
              <a:t> connected to it using the state in the network graph.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When a link fails, PC will </a:t>
            </a:r>
            <a:r>
              <a:rPr lang="en-US" baseline="0" dirty="0" err="1" smtClean="0"/>
              <a:t>recompute</a:t>
            </a:r>
            <a:r>
              <a:rPr lang="en-US" baseline="0" dirty="0" smtClean="0"/>
              <a:t> a new path and Flow Manager will push new flow entries.</a:t>
            </a:r>
            <a:endParaRPr lang="en-US" dirty="0" smtClean="0"/>
          </a:p>
          <a:p>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26</a:t>
            </a:fld>
            <a:endParaRPr lang="en-US"/>
          </a:p>
        </p:txBody>
      </p:sp>
    </p:spTree>
    <p:extLst>
      <p:ext uri="{BB962C8B-B14F-4D97-AF65-F5344CB8AC3E}">
        <p14:creationId xmlns:p14="http://schemas.microsoft.com/office/powerpoint/2010/main" val="3313275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Built on two distributed data constructs</a:t>
            </a:r>
          </a:p>
          <a:p>
            <a:r>
              <a:rPr lang="en-US" dirty="0" smtClean="0"/>
              <a:t>1&gt; Network Graph which is the global network view containing the network state represented as a graph which is eventually consistent</a:t>
            </a:r>
          </a:p>
          <a:p>
            <a:endParaRPr lang="en-US" dirty="0" smtClean="0"/>
          </a:p>
          <a:p>
            <a:r>
              <a:rPr lang="en-US" dirty="0" smtClean="0"/>
              <a:t>2&gt; Distributed Registry is the global cluster management state stored in Zookeeper using </a:t>
            </a:r>
            <a:r>
              <a:rPr lang="en-US" dirty="0"/>
              <a:t>t</a:t>
            </a:r>
            <a:r>
              <a:rPr lang="en-US" dirty="0" smtClean="0"/>
              <a:t>ransactional consistency.</a:t>
            </a:r>
          </a:p>
          <a:p>
            <a:endParaRPr lang="en-US" dirty="0"/>
          </a:p>
          <a:p>
            <a:r>
              <a:rPr lang="en-US" dirty="0" smtClean="0"/>
              <a:t>Multiple instances of ONOS control different parts of network and help realize a single global network view by cooperatively using these two distributed data constructs.</a:t>
            </a:r>
          </a:p>
          <a:p>
            <a:r>
              <a:rPr lang="en-US" dirty="0" smtClean="0"/>
              <a:t>----- Meeting Notes (5/15/13 14:21) -----</a:t>
            </a:r>
          </a:p>
          <a:p>
            <a:r>
              <a:rPr lang="en-US" dirty="0" smtClean="0"/>
              <a:t>Distribruted Registry keeps information on who is in control of the switch objects and has write permissions to update the network graph. In general it stores the resource ownership in a strongly consistent way.</a:t>
            </a:r>
          </a:p>
          <a:p>
            <a:r>
              <a:rPr lang="en-US" dirty="0" smtClean="0"/>
              <a:t>----- Meeting Notes (7/29/13 12:57) -----</a:t>
            </a:r>
          </a:p>
          <a:p>
            <a:r>
              <a:rPr lang="en-US" dirty="0" smtClean="0"/>
              <a:t>order animation</a:t>
            </a:r>
          </a:p>
          <a:p>
            <a:r>
              <a:rPr lang="en-US" dirty="0" smtClean="0"/>
              <a:t>remove floodlight</a:t>
            </a:r>
          </a:p>
        </p:txBody>
      </p:sp>
      <p:sp>
        <p:nvSpPr>
          <p:cNvPr id="4" name="Slide Number Placeholder 3"/>
          <p:cNvSpPr>
            <a:spLocks noGrp="1"/>
          </p:cNvSpPr>
          <p:nvPr>
            <p:ph type="sldNum" sz="quarter" idx="10"/>
          </p:nvPr>
        </p:nvSpPr>
        <p:spPr/>
        <p:txBody>
          <a:bodyPr/>
          <a:lstStyle/>
          <a:p>
            <a:fld id="{6E06DF60-56AE-F04B-A5B7-13DE121D8D46}" type="slidenum">
              <a:rPr lang="en-US" smtClean="0">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3313275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(11/20/13 23:20) -----</a:t>
            </a:r>
          </a:p>
          <a:p>
            <a:r>
              <a:rPr lang="en-US"/>
              <a:t>We got few things right. Partitioning the network into parts to be controlled exclusively helps in basic load balancing. And ofcourse we could do better.</a:t>
            </a:r>
          </a:p>
          <a:p>
            <a:endParaRPr lang="en-US"/>
          </a:p>
          <a:p>
            <a:r>
              <a:rPr lang="en-US"/>
              <a:t>Scalability and HA was weill handled using distributed data stores.</a:t>
            </a:r>
          </a:p>
          <a:p>
            <a:endParaRPr lang="en-US"/>
          </a:p>
          <a:p>
            <a:r>
              <a:rPr lang="en-US"/>
              <a:t>Dynamic fail-over and assignment of part of network to controller helps very well in HA. We could have done better using sophisticated algorithms.</a:t>
            </a:r>
          </a:p>
          <a:p>
            <a:endParaRPr lang="en-US"/>
          </a:p>
          <a:p>
            <a:r>
              <a:rPr lang="en-US"/>
              <a:t>Network Graph as northbound abstraction is appealing to many and we can do better by formalizing a graph model for ONOS.</a:t>
            </a:r>
          </a:p>
        </p:txBody>
      </p:sp>
      <p:sp>
        <p:nvSpPr>
          <p:cNvPr id="4" name="Slide Number Placeholder 3"/>
          <p:cNvSpPr>
            <a:spLocks noGrp="1"/>
          </p:cNvSpPr>
          <p:nvPr>
            <p:ph type="sldNum" sz="quarter" idx="10"/>
          </p:nvPr>
        </p:nvSpPr>
        <p:spPr/>
        <p:txBody>
          <a:bodyPr/>
          <a:lstStyle/>
          <a:p>
            <a:fld id="{6E06DF60-56AE-F04B-A5B7-13DE121D8D46}" type="slidenum">
              <a:rPr lang="en-US" smtClean="0"/>
              <a:t>28</a:t>
            </a:fld>
            <a:endParaRPr lang="en-US"/>
          </a:p>
        </p:txBody>
      </p:sp>
    </p:spTree>
    <p:extLst>
      <p:ext uri="{BB962C8B-B14F-4D97-AF65-F5344CB8AC3E}">
        <p14:creationId xmlns:p14="http://schemas.microsoft.com/office/powerpoint/2010/main" val="2792172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(11/20/13 17:49) -----</a:t>
            </a:r>
          </a:p>
          <a:p>
            <a:r>
              <a:rPr lang="en-US" dirty="0"/>
              <a:t>Limitations:</a:t>
            </a:r>
          </a:p>
          <a:p>
            <a:endParaRPr lang="en-US" dirty="0"/>
          </a:p>
          <a:p>
            <a:r>
              <a:rPr lang="en-US" dirty="0"/>
              <a:t>1&gt; Performance</a:t>
            </a:r>
          </a:p>
          <a:p>
            <a:r>
              <a:rPr lang="en-US" dirty="0"/>
              <a:t>2&gt; </a:t>
            </a:r>
            <a:r>
              <a:rPr lang="en-US" dirty="0" err="1"/>
              <a:t>Debuggability</a:t>
            </a:r>
            <a:endParaRPr lang="en-US" dirty="0"/>
          </a:p>
          <a:p>
            <a:r>
              <a:rPr lang="en-US" dirty="0"/>
              <a:t>3&gt; Lack of use cases</a:t>
            </a:r>
          </a:p>
          <a:p>
            <a:r>
              <a:rPr lang="en-US" dirty="0"/>
              <a:t>4&gt; several features are </a:t>
            </a:r>
            <a:r>
              <a:rPr lang="en-US" dirty="0" err="1"/>
              <a:t>miissing</a:t>
            </a:r>
            <a:endParaRPr lang="en-US" dirty="0"/>
          </a:p>
          <a:p>
            <a:endParaRPr lang="en-US" dirty="0"/>
          </a:p>
          <a:p>
            <a:r>
              <a:rPr lang="en-US" dirty="0"/>
              <a:t>Next phase:</a:t>
            </a:r>
          </a:p>
          <a:p>
            <a:r>
              <a:rPr lang="en-US" dirty="0"/>
              <a:t>architectural directions</a:t>
            </a:r>
          </a:p>
          <a:p>
            <a:r>
              <a:rPr lang="en-US" dirty="0"/>
              <a:t>1&gt; state usage pattern</a:t>
            </a:r>
          </a:p>
          <a:p>
            <a:r>
              <a:rPr lang="en-US" dirty="0"/>
              <a:t>2&gt; control over </a:t>
            </a:r>
            <a:r>
              <a:rPr lang="en-US" dirty="0" err="1"/>
              <a:t>sharding</a:t>
            </a:r>
            <a:endParaRPr lang="en-US" dirty="0"/>
          </a:p>
          <a:p>
            <a:r>
              <a:rPr lang="en-US" dirty="0"/>
              <a:t>3&gt; Customizing to data model to our </a:t>
            </a:r>
            <a:r>
              <a:rPr lang="en-US" dirty="0" err="1"/>
              <a:t>sharding</a:t>
            </a:r>
            <a:r>
              <a:rPr lang="en-US" dirty="0"/>
              <a:t> (Maximize local reads/writes)</a:t>
            </a:r>
          </a:p>
          <a:p>
            <a:r>
              <a:rPr lang="en-US" dirty="0"/>
              <a:t>3&gt; Using lean and high </a:t>
            </a:r>
            <a:r>
              <a:rPr lang="en-US" dirty="0" err="1"/>
              <a:t>perfomance</a:t>
            </a:r>
            <a:r>
              <a:rPr lang="en-US" dirty="0"/>
              <a:t> open source</a:t>
            </a:r>
          </a:p>
          <a:p>
            <a:r>
              <a:rPr lang="en-US" dirty="0"/>
              <a:t>4&gt; Engaging network providers and vendors for use cases</a:t>
            </a:r>
          </a:p>
          <a:p>
            <a:r>
              <a:rPr lang="en-US" dirty="0"/>
              <a:t>----- Meeting Notes (11/20/13 23:20) -----</a:t>
            </a:r>
          </a:p>
          <a:p>
            <a:r>
              <a:rPr lang="en-US" dirty="0"/>
              <a:t>ONOS has few limitations</a:t>
            </a:r>
          </a:p>
          <a:p>
            <a:endParaRPr lang="en-US" dirty="0"/>
          </a:p>
          <a:p>
            <a:r>
              <a:rPr lang="en-US" dirty="0"/>
              <a:t>First we have several features missing and as we learn we will add them.</a:t>
            </a:r>
          </a:p>
          <a:p>
            <a:endParaRPr lang="en-US" dirty="0"/>
          </a:p>
          <a:p>
            <a:r>
              <a:rPr lang="en-US" dirty="0"/>
              <a:t>Open source tools are good for rapid prototype but do not help in customizng to our performance needs.</a:t>
            </a:r>
          </a:p>
          <a:p>
            <a:endParaRPr lang="en-US" dirty="0"/>
          </a:p>
          <a:p>
            <a:r>
              <a:rPr lang="en-US" dirty="0"/>
              <a:t>While designing and developing we lacked several use cases and may have incorrect assumptions on network state. Now we are investigating different types of network states and their usage patterns.</a:t>
            </a:r>
          </a:p>
          <a:p>
            <a:endParaRPr lang="en-US" dirty="0"/>
          </a:p>
          <a:p>
            <a:r>
              <a:rPr lang="en-US" dirty="0"/>
              <a:t>Debugging ONOS is not easy due to lack of visibility of open source tools under-the-hood.</a:t>
            </a:r>
          </a:p>
          <a:p>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29</a:t>
            </a:fld>
            <a:endParaRPr lang="en-US"/>
          </a:p>
        </p:txBody>
      </p:sp>
    </p:spTree>
    <p:extLst>
      <p:ext uri="{BB962C8B-B14F-4D97-AF65-F5344CB8AC3E}">
        <p14:creationId xmlns:p14="http://schemas.microsoft.com/office/powerpoint/2010/main" val="3964297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Started in December with a primary goal to demonstrate we can build ONOS with scale-out distributed architecture which has high-availability and global network view as network graph.</a:t>
            </a:r>
          </a:p>
          <a:p>
            <a:endParaRPr lang="en-US" dirty="0"/>
          </a:p>
          <a:p>
            <a:r>
              <a:rPr lang="en-US" dirty="0"/>
              <a:t>----- Meeting Notes (11/20/13 17:33) -----</a:t>
            </a:r>
          </a:p>
          <a:p>
            <a:r>
              <a:rPr lang="en-US" dirty="0"/>
              <a:t>drop the non-goals</a:t>
            </a:r>
          </a:p>
          <a:p>
            <a:r>
              <a:rPr lang="en-US" dirty="0"/>
              <a:t>demonstrate service provider use cases</a:t>
            </a:r>
          </a:p>
          <a:p>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30</a:t>
            </a:fld>
            <a:endParaRPr lang="en-US"/>
          </a:p>
        </p:txBody>
      </p:sp>
    </p:spTree>
    <p:extLst>
      <p:ext uri="{BB962C8B-B14F-4D97-AF65-F5344CB8AC3E}">
        <p14:creationId xmlns:p14="http://schemas.microsoft.com/office/powerpoint/2010/main" val="2436711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(11/20/13 17:49) -----</a:t>
            </a:r>
          </a:p>
          <a:p>
            <a:r>
              <a:rPr lang="en-US"/>
              <a:t>hierarchical control plane at the end</a:t>
            </a:r>
          </a:p>
          <a:p>
            <a:r>
              <a:rPr lang="en-US"/>
              <a:t>combine under</a:t>
            </a:r>
          </a:p>
          <a:p>
            <a:r>
              <a:rPr lang="en-US"/>
              <a:t>-&gt; Modular building blocks</a:t>
            </a:r>
          </a:p>
          <a:p>
            <a:r>
              <a:rPr lang="en-US"/>
              <a:t>-&gt; Distributed state management</a:t>
            </a:r>
          </a:p>
          <a:p>
            <a:r>
              <a:rPr lang="en-US"/>
              <a:t>-&gt; Sharding and repllication</a:t>
            </a:r>
          </a:p>
          <a:p>
            <a:r>
              <a:rPr lang="en-US"/>
              <a:t>-&gt; Northbound abstraction</a:t>
            </a:r>
          </a:p>
        </p:txBody>
      </p:sp>
      <p:sp>
        <p:nvSpPr>
          <p:cNvPr id="4" name="Slide Number Placeholder 3"/>
          <p:cNvSpPr>
            <a:spLocks noGrp="1"/>
          </p:cNvSpPr>
          <p:nvPr>
            <p:ph type="sldNum" sz="quarter" idx="10"/>
          </p:nvPr>
        </p:nvSpPr>
        <p:spPr/>
        <p:txBody>
          <a:bodyPr/>
          <a:lstStyle/>
          <a:p>
            <a:fld id="{6E06DF60-56AE-F04B-A5B7-13DE121D8D46}" type="slidenum">
              <a:rPr lang="en-US" smtClean="0"/>
              <a:t>31</a:t>
            </a:fld>
            <a:endParaRPr lang="en-US"/>
          </a:p>
        </p:txBody>
      </p:sp>
    </p:spTree>
    <p:extLst>
      <p:ext uri="{BB962C8B-B14F-4D97-AF65-F5344CB8AC3E}">
        <p14:creationId xmlns:p14="http://schemas.microsoft.com/office/powerpoint/2010/main" val="2972099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OpenFlow</a:t>
            </a:r>
            <a:r>
              <a:rPr lang="en-US" dirty="0" smtClean="0"/>
              <a:t> provides a simple forwarding abstraction by create rules on the data plane. A packet is matched against a rule and action of the rule is determined. The packet takes the path determined by the this simple match/action rules.</a:t>
            </a:r>
            <a:endParaRPr lang="en-US" dirty="0"/>
          </a:p>
        </p:txBody>
      </p:sp>
      <p:sp>
        <p:nvSpPr>
          <p:cNvPr id="4" name="Slide Number Placeholder 3"/>
          <p:cNvSpPr>
            <a:spLocks noGrp="1"/>
          </p:cNvSpPr>
          <p:nvPr>
            <p:ph type="sldNum" sz="quarter" idx="10"/>
          </p:nvPr>
        </p:nvSpPr>
        <p:spPr/>
        <p:txBody>
          <a:bodyPr/>
          <a:lstStyle/>
          <a:p>
            <a:fld id="{30C17C4F-F342-4E4F-BDF4-6D69381014F1}" type="slidenum">
              <a:rPr lang="en-US" smtClean="0"/>
              <a:t>3</a:t>
            </a:fld>
            <a:endParaRPr lang="en-US"/>
          </a:p>
        </p:txBody>
      </p:sp>
    </p:spTree>
    <p:extLst>
      <p:ext uri="{BB962C8B-B14F-4D97-AF65-F5344CB8AC3E}">
        <p14:creationId xmlns:p14="http://schemas.microsoft.com/office/powerpoint/2010/main" val="1555518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06DF60-56AE-F04B-A5B7-13DE121D8D46}" type="slidenum">
              <a:rPr lang="en-US" smtClean="0"/>
              <a:t>32</a:t>
            </a:fld>
            <a:endParaRPr lang="en-US"/>
          </a:p>
        </p:txBody>
      </p:sp>
    </p:spTree>
    <p:extLst>
      <p:ext uri="{BB962C8B-B14F-4D97-AF65-F5344CB8AC3E}">
        <p14:creationId xmlns:p14="http://schemas.microsoft.com/office/powerpoint/2010/main" val="41910461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 this demo we will </a:t>
            </a:r>
            <a:r>
              <a:rPr lang="en-US" baseline="0" dirty="0" smtClean="0"/>
              <a:t>create isolated virtual networks, each with their own topology. Each virtual network is connected to its own network operating system. Finally, we show demonstrate the </a:t>
            </a:r>
            <a:r>
              <a:rPr lang="en-US" baseline="0" smtClean="0"/>
              <a:t>resiliency features of OVX.</a:t>
            </a:r>
            <a:endParaRPr lang="en-US" dirty="0"/>
          </a:p>
        </p:txBody>
      </p:sp>
    </p:spTree>
    <p:extLst>
      <p:ext uri="{BB962C8B-B14F-4D97-AF65-F5344CB8AC3E}">
        <p14:creationId xmlns:p14="http://schemas.microsoft.com/office/powerpoint/2010/main" val="179645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dirty="0" smtClean="0">
                <a:latin typeface="Arial" charset="0"/>
              </a:rPr>
              <a:t>A control program, say “firewall” writes a rule on the network map. The Network OS looks up all the rules on the devices. Then the NOS translates the control programs intention into appropriate match/action rules. Next it adds this rule to the forwarding table of the devices.</a:t>
            </a:r>
            <a:endParaRPr lang="en-US" dirty="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(11/20/13 22:24) -----</a:t>
            </a:r>
          </a:p>
          <a:p>
            <a:r>
              <a:rPr lang="en-US" dirty="0"/>
              <a:t>The focus for ONOS has been service provider networks.</a:t>
            </a:r>
          </a:p>
          <a:p>
            <a:endParaRPr lang="en-US" dirty="0"/>
          </a:p>
          <a:p>
            <a:r>
              <a:rPr lang="en-US" dirty="0"/>
              <a:t>A service provider network is has a core back bone network and various access networks attached to them.</a:t>
            </a:r>
          </a:p>
          <a:p>
            <a:r>
              <a:rPr lang="en-US" dirty="0"/>
              <a:t>The typical WAN core backbone is programmed using MPLS and a application to allocate resources and capacity to various traffic needs is called Traffic Engineering.</a:t>
            </a:r>
          </a:p>
          <a:p>
            <a:endParaRPr lang="en-US" dirty="0"/>
          </a:p>
          <a:p>
            <a:r>
              <a:rPr lang="en-US" dirty="0"/>
              <a:t>Similarly the various access networks like cellular, metro or wired access network have their own characteristics and applications.</a:t>
            </a:r>
          </a:p>
          <a:p>
            <a:endParaRPr lang="en-US" dirty="0"/>
          </a:p>
          <a:p>
            <a:r>
              <a:rPr lang="en-US" dirty="0"/>
              <a:t>For this discussion we will drill down a bit on Traffic Engineering</a:t>
            </a:r>
          </a:p>
        </p:txBody>
      </p:sp>
      <p:sp>
        <p:nvSpPr>
          <p:cNvPr id="4" name="Slide Number Placeholder 3"/>
          <p:cNvSpPr>
            <a:spLocks noGrp="1"/>
          </p:cNvSpPr>
          <p:nvPr>
            <p:ph type="sldNum" sz="quarter" idx="10"/>
          </p:nvPr>
        </p:nvSpPr>
        <p:spPr/>
        <p:txBody>
          <a:bodyPr/>
          <a:lstStyle/>
          <a:p>
            <a:fld id="{6E06DF60-56AE-F04B-A5B7-13DE121D8D46}" type="slidenum">
              <a:rPr lang="en-US" smtClean="0"/>
              <a:t>5</a:t>
            </a:fld>
            <a:endParaRPr lang="en-US"/>
          </a:p>
        </p:txBody>
      </p:sp>
    </p:spTree>
    <p:extLst>
      <p:ext uri="{BB962C8B-B14F-4D97-AF65-F5344CB8AC3E}">
        <p14:creationId xmlns:p14="http://schemas.microsoft.com/office/powerpoint/2010/main" val="282011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(11/20/13 23:20) -----</a:t>
            </a:r>
          </a:p>
          <a:p>
            <a:r>
              <a:rPr lang="en-US" dirty="0"/>
              <a:t>This is a picture of AT&amp;T backbone network</a:t>
            </a:r>
          </a:p>
          <a:p>
            <a:r>
              <a:rPr lang="en-US" dirty="0"/>
              <a:t>Here you see various metro regions are connected with high bandwidth connectivity. Lets assume that we are controlling the complete core network using a single cluster of ONOS servers. Typically we will need 8-16 servers to control similar network. ONOS controls the core switches using an out-of-band connection. Typical latency between the switch and ONOS is around 10-50 ms.</a:t>
            </a:r>
          </a:p>
        </p:txBody>
      </p:sp>
      <p:sp>
        <p:nvSpPr>
          <p:cNvPr id="4" name="Slide Number Placeholder 3"/>
          <p:cNvSpPr>
            <a:spLocks noGrp="1"/>
          </p:cNvSpPr>
          <p:nvPr>
            <p:ph type="sldNum" sz="quarter" idx="10"/>
          </p:nvPr>
        </p:nvSpPr>
        <p:spPr/>
        <p:txBody>
          <a:bodyPr/>
          <a:lstStyle/>
          <a:p>
            <a:fld id="{10F62DCE-6092-B94B-AD4B-776D1D374766}" type="slidenum">
              <a:rPr lang="en-US" smtClean="0"/>
              <a:t>6</a:t>
            </a:fld>
            <a:endParaRPr lang="en-US"/>
          </a:p>
        </p:txBody>
      </p:sp>
    </p:spTree>
    <p:extLst>
      <p:ext uri="{BB962C8B-B14F-4D97-AF65-F5344CB8AC3E}">
        <p14:creationId xmlns:p14="http://schemas.microsoft.com/office/powerpoint/2010/main" val="2669353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(11/20/13 23:20) -----</a:t>
            </a:r>
          </a:p>
          <a:p>
            <a:r>
              <a:rPr lang="en-US" dirty="0"/>
              <a:t>Lets see some sizing information on a core backbone bases on prior research on AT&amp;T and Global Crossing's core networks.</a:t>
            </a:r>
          </a:p>
        </p:txBody>
      </p:sp>
      <p:sp>
        <p:nvSpPr>
          <p:cNvPr id="4" name="Slide Number Placeholder 3"/>
          <p:cNvSpPr>
            <a:spLocks noGrp="1"/>
          </p:cNvSpPr>
          <p:nvPr>
            <p:ph type="sldNum" sz="quarter" idx="10"/>
          </p:nvPr>
        </p:nvSpPr>
        <p:spPr/>
        <p:txBody>
          <a:bodyPr/>
          <a:lstStyle/>
          <a:p>
            <a:fld id="{10F62DCE-6092-B94B-AD4B-776D1D374766}" type="slidenum">
              <a:rPr lang="en-US" smtClean="0"/>
              <a:t>7</a:t>
            </a:fld>
            <a:endParaRPr lang="en-US"/>
          </a:p>
        </p:txBody>
      </p:sp>
    </p:spTree>
    <p:extLst>
      <p:ext uri="{BB962C8B-B14F-4D97-AF65-F5344CB8AC3E}">
        <p14:creationId xmlns:p14="http://schemas.microsoft.com/office/powerpoint/2010/main" val="2669353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(11/20/13 23:20) -----</a:t>
            </a:r>
          </a:p>
          <a:p>
            <a:r>
              <a:rPr lang="en-US"/>
              <a:t>Just like the Core network we are trying to understand the control plane needs for a Cellular core network. We are working closely with Jen Rexford and her student from Princeton.</a:t>
            </a:r>
          </a:p>
          <a:p>
            <a:endParaRPr lang="en-US"/>
          </a:p>
          <a:p>
            <a:r>
              <a:rPr lang="en-US"/>
              <a:t>Based on their study we can show a cellular core network and how ONOS would control it. On a cellular network the end devices are shown as user agents on this network which initiate all the requests. The user agent or the end devices connect to a base station and intiates the traffic request. There are several base stations spread across the metro and these base stations aggregate into a cellular cell network which forwards the traffic out to internet on edge gateways. All the traffic eventually aggregates into these gateway edges. ONOS can control all these swtiches using a single cluster with out-of-band connection to the swtiches.</a:t>
            </a:r>
          </a:p>
          <a:p>
            <a:endParaRPr lang="en-US"/>
          </a:p>
          <a:p>
            <a:r>
              <a:rPr lang="en-US"/>
              <a:t>Here are some effort to size this network.</a:t>
            </a:r>
          </a:p>
        </p:txBody>
      </p:sp>
      <p:sp>
        <p:nvSpPr>
          <p:cNvPr id="4" name="Slide Number Placeholder 3"/>
          <p:cNvSpPr>
            <a:spLocks noGrp="1"/>
          </p:cNvSpPr>
          <p:nvPr>
            <p:ph type="sldNum" sz="quarter" idx="10"/>
          </p:nvPr>
        </p:nvSpPr>
        <p:spPr/>
        <p:txBody>
          <a:bodyPr/>
          <a:lstStyle/>
          <a:p>
            <a:fld id="{6E06DF60-56AE-F04B-A5B7-13DE121D8D46}" type="slidenum">
              <a:rPr lang="en-US" smtClean="0"/>
              <a:t>8</a:t>
            </a:fld>
            <a:endParaRPr lang="en-US"/>
          </a:p>
        </p:txBody>
      </p:sp>
    </p:spTree>
    <p:extLst>
      <p:ext uri="{BB962C8B-B14F-4D97-AF65-F5344CB8AC3E}">
        <p14:creationId xmlns:p14="http://schemas.microsoft.com/office/powerpoint/2010/main" val="2781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a clean SDN reference architecture. There are three questions we still need to answer. </a:t>
            </a:r>
          </a:p>
          <a:p>
            <a:endParaRPr lang="en-US" baseline="0" dirty="0" smtClean="0"/>
          </a:p>
          <a:p>
            <a:r>
              <a:rPr lang="en-US" baseline="0" dirty="0" smtClean="0"/>
              <a:t>Number 1, will the Network OS become a performance bottleneck? Or can we scale the Network OS horizontally as we need more horse power? </a:t>
            </a:r>
          </a:p>
          <a:p>
            <a:endParaRPr lang="en-US" baseline="0" dirty="0" smtClean="0"/>
          </a:p>
          <a:p>
            <a:r>
              <a:rPr lang="en-US" baseline="0" dirty="0" smtClean="0"/>
              <a:t>Number 2, will the Network OS become a single point of failure? Or can we make the Network OS and the control plane fault tolerant? </a:t>
            </a:r>
          </a:p>
          <a:p>
            <a:endParaRPr lang="en-US" baseline="0" dirty="0" smtClean="0"/>
          </a:p>
          <a:p>
            <a:r>
              <a:rPr lang="en-US" baseline="0" dirty="0" smtClean="0"/>
              <a:t>The third question has to do with Northbound API. What is the best abstraction the Network OS can offer to application writers that enables reusable and pluggable network control and management applications? </a:t>
            </a:r>
          </a:p>
          <a:p>
            <a:endParaRPr lang="en-US" baseline="0" dirty="0" smtClean="0"/>
          </a:p>
          <a:p>
            <a:r>
              <a:rPr lang="en-US" baseline="0" dirty="0" smtClean="0"/>
              <a:t>ONOS attempts to address exactly these issues…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6E06DF60-56AE-F04B-A5B7-13DE121D8D46}" type="slidenum">
              <a:rPr lang="en-US" smtClean="0"/>
              <a:t>9</a:t>
            </a:fld>
            <a:endParaRPr lang="en-US"/>
          </a:p>
        </p:txBody>
      </p:sp>
    </p:spTree>
    <p:extLst>
      <p:ext uri="{BB962C8B-B14F-4D97-AF65-F5344CB8AC3E}">
        <p14:creationId xmlns:p14="http://schemas.microsoft.com/office/powerpoint/2010/main" val="309870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1E42-1F80-4632-A0F5-BFB6D0E1817F}"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06435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3162904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16329107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81000" y="5638800"/>
            <a:ext cx="7772400" cy="533400"/>
          </a:xfrm>
        </p:spPr>
        <p:txBody>
          <a:bodyPr anchor="ctr" anchorCtr="0"/>
          <a:lstStyle>
            <a:lvl1pPr algn="l">
              <a:defRPr baseline="0">
                <a:latin typeface="+mn-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57104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09336" y="220717"/>
            <a:ext cx="7772400" cy="533400"/>
          </a:xfrm>
        </p:spPr>
        <p:txBody>
          <a:bodyPr anchor="ctr" anchorCtr="0">
            <a:noAutofit/>
          </a:bodyPr>
          <a:lstStyle>
            <a:lvl1pPr algn="ctr">
              <a:defRPr sz="3600" cap="none" baseline="0">
                <a:latin typeface="+mn-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78074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4128"/>
            <a:ext cx="8229600" cy="4983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hasCustomPrompt="1"/>
          </p:nvPr>
        </p:nvSpPr>
        <p:spPr>
          <a:xfrm>
            <a:off x="457200" y="361189"/>
            <a:ext cx="8229600" cy="487362"/>
          </a:xfrm>
        </p:spPr>
        <p:txBody>
          <a:bodyPr>
            <a:noAutofit/>
          </a:bodyPr>
          <a:lstStyle>
            <a:lvl1pPr algn="ctr">
              <a:defRPr sz="3600" cap="none"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45777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533400" y="2819400"/>
            <a:ext cx="8229600" cy="487362"/>
          </a:xfrm>
        </p:spPr>
        <p:txBody>
          <a:bodyPr/>
          <a:lstStyle>
            <a:lvl1pPr algn="ctr">
              <a:defRPr baseline="0"/>
            </a:lvl1pPr>
          </a:lstStyle>
          <a:p>
            <a:r>
              <a:rPr lang="en-US" dirty="0" smtClean="0"/>
              <a:t>CLICK TO EDIT MASTER TITLE STYLE</a:t>
            </a:r>
            <a:endParaRPr lang="en-US" dirty="0"/>
          </a:p>
        </p:txBody>
      </p:sp>
      <p:sp>
        <p:nvSpPr>
          <p:cNvPr id="9" name="Slide Number Placeholder 8"/>
          <p:cNvSpPr>
            <a:spLocks noGrp="1"/>
          </p:cNvSpPr>
          <p:nvPr>
            <p:ph type="sldNum" sz="quarter" idx="10"/>
          </p:nvPr>
        </p:nvSpPr>
        <p:spPr/>
        <p:txBody>
          <a:bodyPr/>
          <a:lstStyle>
            <a:lvl1pPr>
              <a:defRPr>
                <a:solidFill>
                  <a:schemeClr val="tx1"/>
                </a:solidFill>
              </a:defRPr>
            </a:lvl1pPr>
          </a:lstStyle>
          <a:p>
            <a:fld id="{67751E42-1F80-4632-A0F5-BFB6D0E1817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30269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2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2522034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cap="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5715000" cy="1295400"/>
          </a:xfrm>
        </p:spPr>
        <p:txBody>
          <a:bodyPr>
            <a:normAutofit/>
          </a:bodyPr>
          <a:lstStyle>
            <a:lvl1pPr marL="0" indent="0" algn="l">
              <a:buNone/>
              <a:defRPr sz="2400" b="1" cap="small"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Slide Number Placeholder 7"/>
          <p:cNvSpPr>
            <a:spLocks noGrp="1"/>
          </p:cNvSpPr>
          <p:nvPr>
            <p:ph type="sldNum" sz="quarter" idx="11"/>
          </p:nvPr>
        </p:nvSpPr>
        <p:spPr/>
        <p:txBody>
          <a:bodyPr/>
          <a:lstStyle/>
          <a:p>
            <a:fld id="{67751E42-1F80-4632-A0F5-BFB6D0E1817F}"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0221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hasCustomPrompt="1"/>
          </p:nvPr>
        </p:nvSpPr>
        <p:spPr>
          <a:xfrm>
            <a:off x="457200" y="503238"/>
            <a:ext cx="8229600" cy="487362"/>
          </a:xfrm>
        </p:spPr>
        <p:txBody>
          <a:bodyPr/>
          <a:lstStyle>
            <a:lvl1pPr>
              <a:defRPr cap="all" baseline="0"/>
            </a:lvl1pPr>
          </a:lstStyle>
          <a:p>
            <a:r>
              <a:rPr lang="en-US" dirty="0" smtClean="0"/>
              <a:t>CLICK TO EDIT MASTER TITLE STYLE</a:t>
            </a:r>
            <a:endParaRPr lang="en-US" dirty="0"/>
          </a:p>
        </p:txBody>
      </p:sp>
      <p:cxnSp>
        <p:nvCxnSpPr>
          <p:cNvPr id="16" name="Straight Connector 15"/>
          <p:cNvCxnSpPr/>
          <p:nvPr userDrawn="1"/>
        </p:nvCxnSpPr>
        <p:spPr>
          <a:xfrm>
            <a:off x="457200" y="1066800"/>
            <a:ext cx="82296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560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12" name="Slide Number Placeholder 11"/>
          <p:cNvSpPr>
            <a:spLocks noGrp="1"/>
          </p:cNvSpPr>
          <p:nvPr>
            <p:ph type="sldNum" sz="quarter" idx="10"/>
          </p:nvPr>
        </p:nvSpPr>
        <p:spPr/>
        <p:txBody>
          <a:bodyPr/>
          <a:lstStyle/>
          <a:p>
            <a:fld id="{67751E42-1F80-4632-A0F5-BFB6D0E1817F}"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358418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cxnSp>
        <p:nvCxnSpPr>
          <p:cNvPr id="7" name="Straight Connector 6"/>
          <p:cNvCxnSpPr/>
          <p:nvPr userDrawn="1"/>
        </p:nvCxnSpPr>
        <p:spPr>
          <a:xfrm>
            <a:off x="457200" y="1066800"/>
            <a:ext cx="82296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01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12/18/13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207082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12/18/13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51E42-1F80-4632-A0F5-BFB6D0E1817F}"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cxnSp>
        <p:nvCxnSpPr>
          <p:cNvPr id="8" name="Straight Connector 7"/>
          <p:cNvCxnSpPr/>
          <p:nvPr userDrawn="1"/>
        </p:nvCxnSpPr>
        <p:spPr>
          <a:xfrm>
            <a:off x="457200" y="1066800"/>
            <a:ext cx="82296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98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12/18/13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61071672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12/18/13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751E42-1F80-4632-A0F5-BFB6D0E1817F}"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cxnSp>
        <p:nvCxnSpPr>
          <p:cNvPr id="6" name="Straight Connector 5"/>
          <p:cNvCxnSpPr/>
          <p:nvPr userDrawn="1"/>
        </p:nvCxnSpPr>
        <p:spPr>
          <a:xfrm>
            <a:off x="457200" y="1066800"/>
            <a:ext cx="82296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000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12/18/13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751E42-1F80-4632-A0F5-BFB6D0E1817F}"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63796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12/18/13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2276080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12/18/13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969453566"/>
      </p:ext>
    </p:extLst>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12/18/13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67751E42-1F80-4632-A0F5-BFB6D0E1817F}"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18648392"/>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670" r:id="rId17"/>
    <p:sldLayoutId id="2147483671" r:id="rId18"/>
    <p:sldLayoutId id="2147483675" r:id="rId19"/>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1" Type="http://schemas.openxmlformats.org/officeDocument/2006/relationships/tags" Target="../tags/tag1.xml"/><Relationship Id="rId2"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3.png"/><Relationship Id="rId1" Type="http://schemas.openxmlformats.org/officeDocument/2006/relationships/tags" Target="../tags/tag2.xml"/><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4.png"/><Relationship Id="rId1" Type="http://schemas.openxmlformats.org/officeDocument/2006/relationships/tags" Target="../tags/tag3.xml"/><Relationship Id="rId2"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2.emf"/><Relationship Id="rId6" Type="http://schemas.openxmlformats.org/officeDocument/2006/relationships/oleObject" Target="../embeddings/oleObject2.bin"/><Relationship Id="rId7" Type="http://schemas.openxmlformats.org/officeDocument/2006/relationships/image" Target="../media/image3.emf"/><Relationship Id="rId8" Type="http://schemas.openxmlformats.org/officeDocument/2006/relationships/oleObject" Target="../embeddings/oleObject3.bin"/><Relationship Id="rId9"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13.xml"/><Relationship Id="rId3"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13.xml"/><Relationship Id="rId3"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1" Type="http://schemas.openxmlformats.org/officeDocument/2006/relationships/tags" Target="../tags/tag6.xml"/><Relationship Id="rId2"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jpg"/><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image" Target="../media/image7.wmf"/><Relationship Id="rId5" Type="http://schemas.openxmlformats.org/officeDocument/2006/relationships/oleObject" Target="../embeddings/oleObject4.bin"/><Relationship Id="rId6" Type="http://schemas.openxmlformats.org/officeDocument/2006/relationships/image" Target="../media/image6.emf"/><Relationship Id="rId7" Type="http://schemas.openxmlformats.org/officeDocument/2006/relationships/oleObject" Target="../embeddings/oleObject5.bin"/><Relationship Id="rId8" Type="http://schemas.openxmlformats.org/officeDocument/2006/relationships/oleObject" Target="../embeddings/oleObject6.bin"/><Relationship Id="rId9" Type="http://schemas.openxmlformats.org/officeDocument/2006/relationships/oleObject" Target="../embeddings/oleObject7.bin"/><Relationship Id="rId10" Type="http://schemas.openxmlformats.org/officeDocument/2006/relationships/image" Target="../media/image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9317" y="1845246"/>
            <a:ext cx="8731671" cy="2000548"/>
          </a:xfrm>
          <a:prstGeom prst="rect">
            <a:avLst/>
          </a:prstGeom>
          <a:noFill/>
        </p:spPr>
        <p:txBody>
          <a:bodyPr wrap="square" rtlCol="0">
            <a:spAutoFit/>
          </a:bodyPr>
          <a:lstStyle/>
          <a:p>
            <a:pPr algn="ctr"/>
            <a:r>
              <a:rPr lang="en-US" sz="4800" b="1" dirty="0" smtClean="0">
                <a:cs typeface="Arial" pitchFamily="34" charset="0"/>
              </a:rPr>
              <a:t>ONOS</a:t>
            </a:r>
          </a:p>
          <a:p>
            <a:pPr algn="ctr"/>
            <a:r>
              <a:rPr lang="en-US" sz="3200" b="1" dirty="0" smtClean="0">
                <a:cs typeface="Arial" pitchFamily="34" charset="0"/>
              </a:rPr>
              <a:t>Open Network Operating System</a:t>
            </a:r>
          </a:p>
          <a:p>
            <a:pPr algn="ctr"/>
            <a:endParaRPr lang="en-US" sz="2000" b="1" dirty="0" smtClean="0">
              <a:cs typeface="Arial" pitchFamily="34" charset="0"/>
            </a:endParaRPr>
          </a:p>
          <a:p>
            <a:pPr algn="ctr"/>
            <a:r>
              <a:rPr lang="en-US" sz="2400" b="1" i="1" dirty="0" smtClean="0">
                <a:cs typeface="Arial" pitchFamily="34" charset="0"/>
              </a:rPr>
              <a:t>An Open-Source Distributed SDN OS</a:t>
            </a:r>
          </a:p>
        </p:txBody>
      </p:sp>
      <p:pic>
        <p:nvPicPr>
          <p:cNvPr id="3" name="Picture 2" descr="ON.LAB_logo.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2675" y="511593"/>
            <a:ext cx="3801230" cy="72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26675" y="5153718"/>
            <a:ext cx="8356788" cy="584776"/>
          </a:xfrm>
          <a:prstGeom prst="rect">
            <a:avLst/>
          </a:prstGeom>
        </p:spPr>
        <p:txBody>
          <a:bodyPr wrap="square">
            <a:spAutoFit/>
          </a:bodyPr>
          <a:lstStyle/>
          <a:p>
            <a:pPr algn="ctr"/>
            <a:r>
              <a:rPr lang="en-US" sz="1600" dirty="0" smtClean="0"/>
              <a:t>Pankaj </a:t>
            </a:r>
            <a:r>
              <a:rPr lang="en-US" sz="1600" dirty="0"/>
              <a:t>Berde, </a:t>
            </a:r>
            <a:r>
              <a:rPr lang="en-US" sz="1600" dirty="0" smtClean="0"/>
              <a:t>Jonathan </a:t>
            </a:r>
            <a:r>
              <a:rPr lang="en-US" sz="1600" dirty="0"/>
              <a:t>Hart, Masayoshi Kobayashi</a:t>
            </a:r>
            <a:r>
              <a:rPr lang="en-US" sz="1600" dirty="0" smtClean="0"/>
              <a:t>, </a:t>
            </a:r>
            <a:r>
              <a:rPr lang="en-US" sz="1600" dirty="0" err="1" smtClean="0"/>
              <a:t>Pavlin</a:t>
            </a:r>
            <a:r>
              <a:rPr lang="en-US" sz="1600" dirty="0" smtClean="0"/>
              <a:t> </a:t>
            </a:r>
            <a:r>
              <a:rPr lang="en-US" sz="1600" dirty="0" err="1"/>
              <a:t>Radoslavov</a:t>
            </a:r>
            <a:r>
              <a:rPr lang="en-US" sz="1600" dirty="0"/>
              <a:t>, </a:t>
            </a:r>
            <a:r>
              <a:rPr lang="en-US" sz="1600" dirty="0" err="1" smtClean="0"/>
              <a:t>Pingping</a:t>
            </a:r>
            <a:r>
              <a:rPr lang="en-US" sz="1600" dirty="0" smtClean="0"/>
              <a:t> Lin, Rachel </a:t>
            </a:r>
            <a:r>
              <a:rPr lang="en-US" sz="1600" dirty="0" err="1"/>
              <a:t>Sverdlov</a:t>
            </a:r>
            <a:r>
              <a:rPr lang="en-US" sz="1600" dirty="0"/>
              <a:t>, </a:t>
            </a:r>
            <a:r>
              <a:rPr lang="en-US" sz="1600" dirty="0" err="1"/>
              <a:t>Suibin</a:t>
            </a:r>
            <a:r>
              <a:rPr lang="en-US" sz="1600" dirty="0"/>
              <a:t> </a:t>
            </a:r>
            <a:r>
              <a:rPr lang="en-US" sz="1600" dirty="0" smtClean="0"/>
              <a:t>Zhang, William </a:t>
            </a:r>
            <a:r>
              <a:rPr lang="en-US" sz="1600" dirty="0"/>
              <a:t>Snow, Guru </a:t>
            </a:r>
            <a:r>
              <a:rPr lang="en-US" sz="1600" dirty="0" err="1" smtClean="0"/>
              <a:t>Parulkar</a:t>
            </a:r>
            <a:endParaRPr lang="en-US" sz="1600" dirty="0"/>
          </a:p>
        </p:txBody>
      </p:sp>
    </p:spTree>
    <p:extLst>
      <p:ext uri="{BB962C8B-B14F-4D97-AF65-F5344CB8AC3E}">
        <p14:creationId xmlns:p14="http://schemas.microsoft.com/office/powerpoint/2010/main" val="4145141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Prior Work </a:t>
            </a:r>
            <a:endParaRPr lang="en-US" dirty="0"/>
          </a:p>
        </p:txBody>
      </p:sp>
      <p:grpSp>
        <p:nvGrpSpPr>
          <p:cNvPr id="4" name="Group 3"/>
          <p:cNvGrpSpPr/>
          <p:nvPr/>
        </p:nvGrpSpPr>
        <p:grpSpPr>
          <a:xfrm>
            <a:off x="464164" y="3642978"/>
            <a:ext cx="7986469" cy="1495643"/>
            <a:chOff x="572085" y="1297383"/>
            <a:chExt cx="7986469" cy="1495643"/>
          </a:xfrm>
        </p:grpSpPr>
        <p:sp>
          <p:nvSpPr>
            <p:cNvPr id="5" name="Rounded Rectangle 4"/>
            <p:cNvSpPr/>
            <p:nvPr/>
          </p:nvSpPr>
          <p:spPr bwMode="auto">
            <a:xfrm>
              <a:off x="2245861" y="1297383"/>
              <a:ext cx="6312693" cy="149564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6" name="TextBox 5"/>
            <p:cNvSpPr txBox="1"/>
            <p:nvPr/>
          </p:nvSpPr>
          <p:spPr>
            <a:xfrm>
              <a:off x="2483969" y="1417292"/>
              <a:ext cx="5829053" cy="1179810"/>
            </a:xfrm>
            <a:prstGeom prst="rect">
              <a:avLst/>
            </a:prstGeom>
            <a:noFill/>
          </p:spPr>
          <p:txBody>
            <a:bodyPr wrap="square" rtlCol="0">
              <a:spAutoFit/>
            </a:bodyPr>
            <a:lstStyle/>
            <a:p>
              <a:pPr>
                <a:lnSpc>
                  <a:spcPct val="150000"/>
                </a:lnSpc>
              </a:pPr>
              <a:r>
                <a:rPr lang="en-US" sz="1600" b="1" dirty="0"/>
                <a:t>Distributed control platform for large-scale </a:t>
              </a:r>
              <a:r>
                <a:rPr lang="en-US" sz="1600" b="1" dirty="0" smtClean="0"/>
                <a:t>networks</a:t>
              </a:r>
            </a:p>
            <a:p>
              <a:pPr>
                <a:lnSpc>
                  <a:spcPct val="150000"/>
                </a:lnSpc>
              </a:pPr>
              <a:r>
                <a:rPr lang="en-US" sz="1600" b="1" dirty="0"/>
                <a:t>ONIX: closed source; datacenter + virtualization focus </a:t>
              </a:r>
            </a:p>
            <a:p>
              <a:pPr>
                <a:lnSpc>
                  <a:spcPct val="150000"/>
                </a:lnSpc>
              </a:pPr>
              <a:r>
                <a:rPr lang="en-US" sz="1600" b="1" dirty="0" smtClean="0"/>
                <a:t>ONOS design influenced by ONIX</a:t>
              </a:r>
            </a:p>
          </p:txBody>
        </p:sp>
        <p:sp>
          <p:nvSpPr>
            <p:cNvPr id="8" name="Rounded Rectangle 7"/>
            <p:cNvSpPr/>
            <p:nvPr/>
          </p:nvSpPr>
          <p:spPr bwMode="auto">
            <a:xfrm>
              <a:off x="572085" y="1297383"/>
              <a:ext cx="1526960" cy="1495643"/>
            </a:xfrm>
            <a:prstGeom prst="roundRect">
              <a:avLst/>
            </a:prstGeom>
            <a:solidFill>
              <a:srgbClr val="003399"/>
            </a:solidFill>
            <a:ln w="25400">
              <a:solidFill>
                <a:srgbClr val="009999"/>
              </a:solidFill>
              <a:round/>
              <a:headEnd/>
              <a:tailEnd/>
            </a:ln>
          </p:spPr>
          <p:txBody>
            <a:bodyPr wrap="none" lIns="0" tIns="0" rIns="0" bIns="0" rtlCol="0" anchor="ctr"/>
            <a:lstStyle/>
            <a:p>
              <a:pPr algn="ctr"/>
              <a:r>
                <a:rPr lang="en-US" b="1" dirty="0" smtClean="0">
                  <a:solidFill>
                    <a:schemeClr val="bg1"/>
                  </a:solidFill>
                </a:rPr>
                <a:t>Distributed:</a:t>
              </a:r>
            </a:p>
            <a:p>
              <a:pPr algn="ctr"/>
              <a:r>
                <a:rPr lang="en-US" b="1" dirty="0" smtClean="0">
                  <a:solidFill>
                    <a:schemeClr val="bg1"/>
                  </a:solidFill>
                </a:rPr>
                <a:t>ONIX</a:t>
              </a:r>
              <a:endParaRPr lang="en-US" b="1" dirty="0">
                <a:solidFill>
                  <a:schemeClr val="bg1"/>
                </a:solidFill>
              </a:endParaRPr>
            </a:p>
          </p:txBody>
        </p:sp>
      </p:grpSp>
      <p:grpSp>
        <p:nvGrpSpPr>
          <p:cNvPr id="7" name="Group 6"/>
          <p:cNvGrpSpPr/>
          <p:nvPr/>
        </p:nvGrpSpPr>
        <p:grpSpPr>
          <a:xfrm>
            <a:off x="464164" y="1115171"/>
            <a:ext cx="7986469" cy="1664005"/>
            <a:chOff x="577669" y="3150952"/>
            <a:chExt cx="7986469" cy="1664005"/>
          </a:xfrm>
        </p:grpSpPr>
        <p:sp>
          <p:nvSpPr>
            <p:cNvPr id="9" name="Rounded Rectangle 8"/>
            <p:cNvSpPr/>
            <p:nvPr/>
          </p:nvSpPr>
          <p:spPr bwMode="auto">
            <a:xfrm>
              <a:off x="2251445" y="3150952"/>
              <a:ext cx="6312693" cy="1664005"/>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0" name="Rounded Rectangle 9"/>
            <p:cNvSpPr/>
            <p:nvPr/>
          </p:nvSpPr>
          <p:spPr bwMode="auto">
            <a:xfrm>
              <a:off x="577669" y="3150952"/>
              <a:ext cx="1526960" cy="1495643"/>
            </a:xfrm>
            <a:prstGeom prst="roundRect">
              <a:avLst/>
            </a:prstGeom>
            <a:solidFill>
              <a:schemeClr val="accent1"/>
            </a:solidFill>
            <a:ln w="25400">
              <a:solidFill>
                <a:srgbClr val="009999"/>
              </a:solidFill>
              <a:round/>
              <a:headEnd/>
              <a:tailEnd/>
            </a:ln>
          </p:spPr>
          <p:txBody>
            <a:bodyPr wrap="square" lIns="0" tIns="0" rIns="0" bIns="0" rtlCol="0" anchor="ctr"/>
            <a:lstStyle/>
            <a:p>
              <a:pPr algn="ctr"/>
              <a:r>
                <a:rPr lang="en-US" b="1" dirty="0" smtClean="0">
                  <a:solidFill>
                    <a:srgbClr val="FFFFFF"/>
                  </a:solidFill>
                </a:rPr>
                <a:t>Single Instance</a:t>
              </a:r>
              <a:endParaRPr lang="en-US" b="1" dirty="0">
                <a:solidFill>
                  <a:srgbClr val="FFFFFF"/>
                </a:solidFill>
              </a:endParaRPr>
            </a:p>
          </p:txBody>
        </p:sp>
        <p:sp>
          <p:nvSpPr>
            <p:cNvPr id="11" name="TextBox 10"/>
            <p:cNvSpPr txBox="1"/>
            <p:nvPr/>
          </p:nvSpPr>
          <p:spPr>
            <a:xfrm>
              <a:off x="2510429" y="3172626"/>
              <a:ext cx="5829053" cy="1549142"/>
            </a:xfrm>
            <a:prstGeom prst="rect">
              <a:avLst/>
            </a:prstGeom>
            <a:noFill/>
          </p:spPr>
          <p:txBody>
            <a:bodyPr wrap="square" rtlCol="0">
              <a:spAutoFit/>
            </a:bodyPr>
            <a:lstStyle/>
            <a:p>
              <a:pPr>
                <a:lnSpc>
                  <a:spcPct val="150000"/>
                </a:lnSpc>
              </a:pPr>
              <a:r>
                <a:rPr lang="en-US" sz="1600" b="1" dirty="0"/>
                <a:t>NOX, POX, Beacon, Floodlight, </a:t>
              </a:r>
              <a:r>
                <a:rPr lang="en-US" sz="1600" b="1" dirty="0" err="1"/>
                <a:t>Trema</a:t>
              </a:r>
              <a:r>
                <a:rPr lang="en-US" sz="1600" b="1" dirty="0"/>
                <a:t> controllers</a:t>
              </a:r>
            </a:p>
            <a:p>
              <a:pPr>
                <a:lnSpc>
                  <a:spcPct val="150000"/>
                </a:lnSpc>
              </a:pPr>
              <a:endParaRPr lang="en-US" sz="1600" b="1" dirty="0" smtClean="0"/>
            </a:p>
            <a:p>
              <a:pPr>
                <a:lnSpc>
                  <a:spcPct val="150000"/>
                </a:lnSpc>
              </a:pPr>
              <a:r>
                <a:rPr lang="en-US" sz="1600" b="1" dirty="0" smtClean="0"/>
                <a:t>Helios, </a:t>
              </a:r>
              <a:r>
                <a:rPr lang="en-US" sz="1600" b="1" dirty="0" err="1" smtClean="0"/>
                <a:t>Midonet</a:t>
              </a:r>
              <a:r>
                <a:rPr lang="en-US" sz="1600" b="1" dirty="0" smtClean="0"/>
                <a:t>, </a:t>
              </a:r>
              <a:r>
                <a:rPr lang="en-US" sz="1600" b="1" dirty="0" err="1" smtClean="0"/>
                <a:t>Hyperflow</a:t>
              </a:r>
              <a:r>
                <a:rPr lang="en-US" sz="1600" b="1" dirty="0" smtClean="0"/>
                <a:t>, Maestro, </a:t>
              </a:r>
              <a:r>
                <a:rPr lang="en-US" sz="1600" b="1" dirty="0" err="1" smtClean="0"/>
                <a:t>Kandoo</a:t>
              </a:r>
              <a:r>
                <a:rPr lang="en-US" sz="1600" b="1" dirty="0" smtClean="0"/>
                <a:t>, … </a:t>
              </a:r>
              <a:r>
                <a:rPr lang="en-US" sz="1600" b="1" dirty="0"/>
                <a:t/>
              </a:r>
              <a:br>
                <a:rPr lang="en-US" sz="1600" b="1" dirty="0"/>
              </a:br>
              <a:endParaRPr lang="en-US" sz="1600" b="1" dirty="0"/>
            </a:p>
          </p:txBody>
        </p:sp>
      </p:grpSp>
      <p:sp>
        <p:nvSpPr>
          <p:cNvPr id="16" name="Rectangle 15"/>
          <p:cNvSpPr/>
          <p:nvPr/>
        </p:nvSpPr>
        <p:spPr>
          <a:xfrm>
            <a:off x="1159276" y="5634185"/>
            <a:ext cx="6662753" cy="369332"/>
          </a:xfrm>
          <a:prstGeom prst="rect">
            <a:avLst/>
          </a:prstGeom>
        </p:spPr>
        <p:txBody>
          <a:bodyPr wrap="square">
            <a:spAutoFit/>
          </a:bodyPr>
          <a:lstStyle/>
          <a:p>
            <a:pPr algn="ctr"/>
            <a:r>
              <a:rPr lang="en-US" b="1" i="1" dirty="0"/>
              <a:t>Community needs an open source distributed </a:t>
            </a:r>
            <a:r>
              <a:rPr lang="en-US" b="1" i="1" dirty="0" smtClean="0"/>
              <a:t>network </a:t>
            </a:r>
            <a:r>
              <a:rPr lang="en-US" b="1" i="1" dirty="0"/>
              <a:t>OS</a:t>
            </a:r>
          </a:p>
        </p:txBody>
      </p:sp>
    </p:spTree>
    <p:extLst>
      <p:ext uri="{BB962C8B-B14F-4D97-AF65-F5344CB8AC3E}">
        <p14:creationId xmlns:p14="http://schemas.microsoft.com/office/powerpoint/2010/main" val="1456917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buFont typeface="Wingdings" charset="2"/>
              <a:buChar char="§"/>
            </a:pPr>
            <a:r>
              <a:rPr lang="en-US" dirty="0" smtClean="0"/>
              <a:t>Demo Key Functionality</a:t>
            </a:r>
          </a:p>
          <a:p>
            <a:pPr lvl="1">
              <a:lnSpc>
                <a:spcPct val="150000"/>
              </a:lnSpc>
              <a:buFont typeface="Wingdings" charset="2"/>
              <a:buChar char="§"/>
            </a:pPr>
            <a:r>
              <a:rPr lang="en-US" sz="2400" dirty="0" smtClean="0"/>
              <a:t>Fault-Tolerance: Highly Available control plane</a:t>
            </a:r>
          </a:p>
          <a:p>
            <a:pPr lvl="1">
              <a:lnSpc>
                <a:spcPct val="150000"/>
              </a:lnSpc>
              <a:buFont typeface="Wingdings" charset="2"/>
              <a:buChar char="§"/>
            </a:pPr>
            <a:r>
              <a:rPr lang="en-US" sz="2400" dirty="0" smtClean="0"/>
              <a:t>Scale-out: Using distributed architecture</a:t>
            </a:r>
          </a:p>
          <a:p>
            <a:pPr lvl="1">
              <a:lnSpc>
                <a:spcPct val="150000"/>
              </a:lnSpc>
              <a:buFont typeface="Wingdings" charset="2"/>
              <a:buChar char="§"/>
            </a:pPr>
            <a:r>
              <a:rPr lang="en-US" sz="2400" dirty="0" smtClean="0"/>
              <a:t>Global Network View: Network Graph abstraction</a:t>
            </a:r>
          </a:p>
          <a:p>
            <a:pPr>
              <a:lnSpc>
                <a:spcPct val="160000"/>
              </a:lnSpc>
              <a:buFont typeface="Wingdings" charset="2"/>
              <a:buChar char="§"/>
            </a:pPr>
            <a:r>
              <a:rPr lang="en-US" dirty="0" smtClean="0"/>
              <a:t>Non Goals</a:t>
            </a:r>
          </a:p>
          <a:p>
            <a:pPr lvl="1">
              <a:lnSpc>
                <a:spcPct val="160000"/>
              </a:lnSpc>
              <a:buFont typeface="Wingdings" charset="2"/>
              <a:buChar char="§"/>
            </a:pPr>
            <a:r>
              <a:rPr lang="en-US" sz="2400" dirty="0" smtClean="0"/>
              <a:t>Performance optimization </a:t>
            </a:r>
          </a:p>
          <a:p>
            <a:pPr lvl="1">
              <a:lnSpc>
                <a:spcPct val="160000"/>
              </a:lnSpc>
              <a:buFont typeface="Wingdings" charset="2"/>
              <a:buChar char="§"/>
            </a:pPr>
            <a:r>
              <a:rPr lang="en-US" sz="2400" dirty="0" smtClean="0"/>
              <a:t>Stress testing</a:t>
            </a:r>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a:xfrm>
            <a:off x="457200" y="51990"/>
            <a:ext cx="8229600" cy="1114065"/>
          </a:xfrm>
        </p:spPr>
        <p:txBody>
          <a:bodyPr/>
          <a:lstStyle/>
          <a:p>
            <a:r>
              <a:rPr lang="en-US" dirty="0" smtClean="0"/>
              <a:t>ONOS Phase 1: Goals</a:t>
            </a:r>
            <a:br>
              <a:rPr lang="en-US" dirty="0" smtClean="0"/>
            </a:br>
            <a:r>
              <a:rPr lang="en-US" dirty="0" smtClean="0"/>
              <a:t>December 2012 – December 2013</a:t>
            </a:r>
            <a:endParaRPr lang="en-US" dirty="0"/>
          </a:p>
        </p:txBody>
      </p:sp>
    </p:spTree>
    <p:extLst>
      <p:ext uri="{BB962C8B-B14F-4D97-AF65-F5344CB8AC3E}">
        <p14:creationId xmlns:p14="http://schemas.microsoft.com/office/powerpoint/2010/main" val="1376982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63081"/>
            <a:ext cx="8229600" cy="487362"/>
          </a:xfrm>
        </p:spPr>
        <p:txBody>
          <a:bodyPr anchor="ctr">
            <a:normAutofit fontScale="90000"/>
          </a:bodyPr>
          <a:lstStyle/>
          <a:p>
            <a:pPr algn="ctr"/>
            <a:r>
              <a:rPr lang="en-US" dirty="0" smtClean="0"/>
              <a:t>ONOS – Architecture Overview</a:t>
            </a:r>
            <a:endParaRPr lang="en-US" dirty="0"/>
          </a:p>
        </p:txBody>
      </p:sp>
    </p:spTree>
    <p:extLst>
      <p:ext uri="{BB962C8B-B14F-4D97-AF65-F5344CB8AC3E}">
        <p14:creationId xmlns:p14="http://schemas.microsoft.com/office/powerpoint/2010/main" val="3384049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3457818" y="5215967"/>
            <a:ext cx="4376285" cy="1025499"/>
            <a:chOff x="2690125" y="5215967"/>
            <a:chExt cx="4376285" cy="1025499"/>
          </a:xfrm>
        </p:grpSpPr>
        <p:cxnSp>
          <p:nvCxnSpPr>
            <p:cNvPr id="71" name="Straight Connector 70"/>
            <p:cNvCxnSpPr>
              <a:stCxn id="5" idx="0"/>
              <a:endCxn id="94" idx="2"/>
            </p:cNvCxnSpPr>
            <p:nvPr/>
          </p:nvCxnSpPr>
          <p:spPr>
            <a:xfrm flipH="1" flipV="1">
              <a:off x="2690125" y="5215967"/>
              <a:ext cx="330862" cy="291256"/>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 idx="1"/>
              <a:endCxn id="250" idx="2"/>
            </p:cNvCxnSpPr>
            <p:nvPr/>
          </p:nvCxnSpPr>
          <p:spPr>
            <a:xfrm flipV="1">
              <a:off x="4184752" y="5217843"/>
              <a:ext cx="715785" cy="46823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 idx="0"/>
              <a:endCxn id="253" idx="2"/>
            </p:cNvCxnSpPr>
            <p:nvPr/>
          </p:nvCxnSpPr>
          <p:spPr>
            <a:xfrm flipV="1">
              <a:off x="5662547" y="5219719"/>
              <a:ext cx="1403863" cy="287504"/>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0"/>
              <a:endCxn id="253" idx="2"/>
            </p:cNvCxnSpPr>
            <p:nvPr/>
          </p:nvCxnSpPr>
          <p:spPr>
            <a:xfrm flipV="1">
              <a:off x="6404015" y="5219719"/>
              <a:ext cx="662395" cy="84289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0" idx="3"/>
              <a:endCxn id="250" idx="2"/>
            </p:cNvCxnSpPr>
            <p:nvPr/>
          </p:nvCxnSpPr>
          <p:spPr>
            <a:xfrm flipH="1" flipV="1">
              <a:off x="4900537" y="5217843"/>
              <a:ext cx="191442" cy="1023623"/>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9" idx="1"/>
              <a:endCxn id="94" idx="2"/>
            </p:cNvCxnSpPr>
            <p:nvPr/>
          </p:nvCxnSpPr>
          <p:spPr>
            <a:xfrm flipH="1" flipV="1">
              <a:off x="2690125" y="5215967"/>
              <a:ext cx="523492" cy="1025499"/>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grpSp>
        <p:nvGrpSpPr>
          <p:cNvPr id="73" name="Group 72"/>
          <p:cNvGrpSpPr/>
          <p:nvPr/>
        </p:nvGrpSpPr>
        <p:grpSpPr>
          <a:xfrm>
            <a:off x="2742807" y="5507223"/>
            <a:ext cx="5438194" cy="1311503"/>
            <a:chOff x="1975114" y="5507223"/>
            <a:chExt cx="5438194" cy="1311503"/>
          </a:xfrm>
        </p:grpSpPr>
        <p:pic>
          <p:nvPicPr>
            <p:cNvPr id="5" name="Picture 4"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079" y="5507223"/>
              <a:ext cx="713815" cy="357714"/>
            </a:xfrm>
            <a:prstGeom prst="rect">
              <a:avLst/>
            </a:prstGeom>
          </p:spPr>
        </p:pic>
        <p:cxnSp>
          <p:nvCxnSpPr>
            <p:cNvPr id="6" name="Straight Connector 5"/>
            <p:cNvCxnSpPr>
              <a:stCxn id="7" idx="1"/>
              <a:endCxn id="5" idx="3"/>
            </p:cNvCxnSpPr>
            <p:nvPr/>
          </p:nvCxnSpPr>
          <p:spPr>
            <a:xfrm flipH="1">
              <a:off x="3377894" y="5686080"/>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752" y="5507223"/>
              <a:ext cx="713815" cy="357714"/>
            </a:xfrm>
            <a:prstGeom prst="rect">
              <a:avLst/>
            </a:prstGeom>
          </p:spPr>
        </p:pic>
        <p:pic>
          <p:nvPicPr>
            <p:cNvPr id="8" name="Picture 7"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5639" y="5507223"/>
              <a:ext cx="713815" cy="357714"/>
            </a:xfrm>
            <a:prstGeom prst="rect">
              <a:avLst/>
            </a:prstGeom>
          </p:spPr>
        </p:pic>
        <p:pic>
          <p:nvPicPr>
            <p:cNvPr id="9" name="Picture 8"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617" y="6062609"/>
              <a:ext cx="713815" cy="357714"/>
            </a:xfrm>
            <a:prstGeom prst="rect">
              <a:avLst/>
            </a:prstGeom>
          </p:spPr>
        </p:pic>
        <p:pic>
          <p:nvPicPr>
            <p:cNvPr id="10" name="Picture 9"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8164" y="6062609"/>
              <a:ext cx="713815" cy="357714"/>
            </a:xfrm>
            <a:prstGeom prst="rect">
              <a:avLst/>
            </a:prstGeom>
          </p:spPr>
        </p:pic>
        <p:pic>
          <p:nvPicPr>
            <p:cNvPr id="11" name="Picture 10"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7107" y="6062609"/>
              <a:ext cx="713815" cy="357714"/>
            </a:xfrm>
            <a:prstGeom prst="rect">
              <a:avLst/>
            </a:prstGeom>
          </p:spPr>
        </p:pic>
        <p:cxnSp>
          <p:nvCxnSpPr>
            <p:cNvPr id="12" name="Straight Connector 11"/>
            <p:cNvCxnSpPr>
              <a:stCxn id="8" idx="1"/>
              <a:endCxn id="7" idx="3"/>
            </p:cNvCxnSpPr>
            <p:nvPr/>
          </p:nvCxnSpPr>
          <p:spPr>
            <a:xfrm flipH="1">
              <a:off x="4898567" y="5686080"/>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5091979" y="6241466"/>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927432" y="6241466"/>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3020987" y="5864937"/>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4541660" y="5864937"/>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6019454" y="5686080"/>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9" idx="3"/>
              <a:endCxn id="5" idx="1"/>
            </p:cNvCxnSpPr>
            <p:nvPr/>
          </p:nvCxnSpPr>
          <p:spPr>
            <a:xfrm>
              <a:off x="2412450" y="5684037"/>
              <a:ext cx="251629" cy="2043"/>
            </a:xfrm>
            <a:prstGeom prst="line">
              <a:avLst/>
            </a:prstGeom>
            <a:ln>
              <a:solidFill>
                <a:schemeClr val="tx1"/>
              </a:solidFill>
              <a:headEnd type="oval"/>
            </a:ln>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1975114" y="5557079"/>
              <a:ext cx="437336" cy="258002"/>
              <a:chOff x="1952770" y="1729473"/>
              <a:chExt cx="437336" cy="258002"/>
            </a:xfrm>
          </p:grpSpPr>
          <p:sp>
            <p:nvSpPr>
              <p:cNvPr id="148" name="Oval 147"/>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000000"/>
                  </a:solidFill>
                  <a:latin typeface="Calibri"/>
                </a:endParaRPr>
              </a:p>
            </p:txBody>
          </p:sp>
          <p:sp>
            <p:nvSpPr>
              <p:cNvPr id="149" name="TextBox 148"/>
              <p:cNvSpPr txBox="1"/>
              <p:nvPr/>
            </p:nvSpPr>
            <p:spPr>
              <a:xfrm>
                <a:off x="1952770" y="1729473"/>
                <a:ext cx="437336" cy="253916"/>
              </a:xfrm>
              <a:prstGeom prst="rect">
                <a:avLst/>
              </a:prstGeom>
              <a:noFill/>
            </p:spPr>
            <p:txBody>
              <a:bodyPr wrap="none" rtlCol="0">
                <a:spAutoFit/>
              </a:bodyPr>
              <a:lstStyle/>
              <a:p>
                <a:pPr defTabSz="457200"/>
                <a:r>
                  <a:rPr lang="en-US" sz="1050" dirty="0" smtClean="0">
                    <a:solidFill>
                      <a:srgbClr val="000000"/>
                    </a:solidFill>
                    <a:latin typeface="Calibri"/>
                  </a:rPr>
                  <a:t>Host</a:t>
                </a:r>
                <a:endParaRPr lang="en-US" sz="1050" dirty="0">
                  <a:solidFill>
                    <a:srgbClr val="000000"/>
                  </a:solidFill>
                  <a:latin typeface="Calibri"/>
                </a:endParaRPr>
              </a:p>
            </p:txBody>
          </p:sp>
        </p:grpSp>
        <p:cxnSp>
          <p:nvCxnSpPr>
            <p:cNvPr id="150" name="Straight Connector 149"/>
            <p:cNvCxnSpPr>
              <a:stCxn id="153" idx="1"/>
              <a:endCxn id="11" idx="3"/>
            </p:cNvCxnSpPr>
            <p:nvPr/>
          </p:nvCxnSpPr>
          <p:spPr>
            <a:xfrm flipH="1">
              <a:off x="6760922" y="6239423"/>
              <a:ext cx="215050" cy="2043"/>
            </a:xfrm>
            <a:prstGeom prst="line">
              <a:avLst/>
            </a:prstGeom>
            <a:ln>
              <a:solidFill>
                <a:schemeClr val="tx1"/>
              </a:solidFill>
              <a:headEnd type="oval"/>
            </a:ln>
          </p:spPr>
          <p:style>
            <a:lnRef idx="2">
              <a:schemeClr val="accent1"/>
            </a:lnRef>
            <a:fillRef idx="0">
              <a:schemeClr val="accent1"/>
            </a:fillRef>
            <a:effectRef idx="1">
              <a:schemeClr val="accent1"/>
            </a:effectRef>
            <a:fontRef idx="minor">
              <a:schemeClr val="tx1"/>
            </a:fontRef>
          </p:style>
        </p:cxnSp>
        <p:grpSp>
          <p:nvGrpSpPr>
            <p:cNvPr id="151" name="Group 150"/>
            <p:cNvGrpSpPr/>
            <p:nvPr/>
          </p:nvGrpSpPr>
          <p:grpSpPr>
            <a:xfrm>
              <a:off x="6975972" y="6112465"/>
              <a:ext cx="437336" cy="258002"/>
              <a:chOff x="1952770" y="1729473"/>
              <a:chExt cx="437336" cy="258002"/>
            </a:xfrm>
          </p:grpSpPr>
          <p:sp>
            <p:nvSpPr>
              <p:cNvPr id="152" name="Oval 151"/>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000000"/>
                  </a:solidFill>
                  <a:latin typeface="Calibri"/>
                </a:endParaRPr>
              </a:p>
            </p:txBody>
          </p:sp>
          <p:sp>
            <p:nvSpPr>
              <p:cNvPr id="153" name="TextBox 152"/>
              <p:cNvSpPr txBox="1"/>
              <p:nvPr/>
            </p:nvSpPr>
            <p:spPr>
              <a:xfrm>
                <a:off x="1952770" y="1729473"/>
                <a:ext cx="437336" cy="253916"/>
              </a:xfrm>
              <a:prstGeom prst="rect">
                <a:avLst/>
              </a:prstGeom>
              <a:noFill/>
            </p:spPr>
            <p:txBody>
              <a:bodyPr wrap="none" rtlCol="0">
                <a:spAutoFit/>
              </a:bodyPr>
              <a:lstStyle/>
              <a:p>
                <a:pPr defTabSz="457200"/>
                <a:r>
                  <a:rPr lang="en-US" sz="1050" dirty="0" smtClean="0">
                    <a:solidFill>
                      <a:srgbClr val="000000"/>
                    </a:solidFill>
                    <a:latin typeface="Calibri"/>
                  </a:rPr>
                  <a:t>Host</a:t>
                </a:r>
                <a:endParaRPr lang="en-US" sz="1050" dirty="0">
                  <a:solidFill>
                    <a:srgbClr val="000000"/>
                  </a:solidFill>
                  <a:latin typeface="Calibri"/>
                </a:endParaRPr>
              </a:p>
            </p:txBody>
          </p:sp>
        </p:grpSp>
        <p:grpSp>
          <p:nvGrpSpPr>
            <p:cNvPr id="154" name="Group 153"/>
            <p:cNvGrpSpPr/>
            <p:nvPr/>
          </p:nvGrpSpPr>
          <p:grpSpPr>
            <a:xfrm>
              <a:off x="4517054" y="6560724"/>
              <a:ext cx="437336" cy="258002"/>
              <a:chOff x="1952770" y="1729473"/>
              <a:chExt cx="437336" cy="258002"/>
            </a:xfrm>
          </p:grpSpPr>
          <p:sp>
            <p:nvSpPr>
              <p:cNvPr id="155" name="Oval 154"/>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000000"/>
                  </a:solidFill>
                  <a:latin typeface="Calibri"/>
                </a:endParaRPr>
              </a:p>
            </p:txBody>
          </p:sp>
          <p:sp>
            <p:nvSpPr>
              <p:cNvPr id="156" name="TextBox 155"/>
              <p:cNvSpPr txBox="1"/>
              <p:nvPr/>
            </p:nvSpPr>
            <p:spPr>
              <a:xfrm>
                <a:off x="1952770" y="1729473"/>
                <a:ext cx="437336" cy="253916"/>
              </a:xfrm>
              <a:prstGeom prst="rect">
                <a:avLst/>
              </a:prstGeom>
              <a:noFill/>
            </p:spPr>
            <p:txBody>
              <a:bodyPr wrap="none" rtlCol="0">
                <a:spAutoFit/>
              </a:bodyPr>
              <a:lstStyle/>
              <a:p>
                <a:pPr defTabSz="457200"/>
                <a:r>
                  <a:rPr lang="en-US" sz="1050" dirty="0" smtClean="0">
                    <a:solidFill>
                      <a:srgbClr val="000000"/>
                    </a:solidFill>
                    <a:latin typeface="Calibri"/>
                  </a:rPr>
                  <a:t>Host</a:t>
                </a:r>
                <a:endParaRPr lang="en-US" sz="1050" dirty="0">
                  <a:solidFill>
                    <a:srgbClr val="000000"/>
                  </a:solidFill>
                  <a:latin typeface="Calibri"/>
                </a:endParaRPr>
              </a:p>
            </p:txBody>
          </p:sp>
        </p:grpSp>
        <p:cxnSp>
          <p:nvCxnSpPr>
            <p:cNvPr id="157" name="Straight Connector 156"/>
            <p:cNvCxnSpPr>
              <a:stCxn id="156" idx="0"/>
              <a:endCxn id="10" idx="2"/>
            </p:cNvCxnSpPr>
            <p:nvPr/>
          </p:nvCxnSpPr>
          <p:spPr>
            <a:xfrm flipH="1" flipV="1">
              <a:off x="4735072" y="6420323"/>
              <a:ext cx="650" cy="140401"/>
            </a:xfrm>
            <a:prstGeom prst="line">
              <a:avLst/>
            </a:prstGeom>
            <a:ln>
              <a:solidFill>
                <a:schemeClr val="tx1"/>
              </a:solidFill>
              <a:headEnd type="oval"/>
            </a:ln>
          </p:spPr>
          <p:style>
            <a:lnRef idx="2">
              <a:schemeClr val="accent1"/>
            </a:lnRef>
            <a:fillRef idx="0">
              <a:schemeClr val="accent1"/>
            </a:fillRef>
            <a:effectRef idx="1">
              <a:schemeClr val="accent1"/>
            </a:effectRef>
            <a:fontRef idx="minor">
              <a:schemeClr val="tx1"/>
            </a:fontRef>
          </p:style>
        </p:cxnSp>
      </p:grpSp>
      <p:grpSp>
        <p:nvGrpSpPr>
          <p:cNvPr id="225" name="Group 224"/>
          <p:cNvGrpSpPr/>
          <p:nvPr/>
        </p:nvGrpSpPr>
        <p:grpSpPr>
          <a:xfrm>
            <a:off x="4884533" y="1338779"/>
            <a:ext cx="3046704" cy="699362"/>
            <a:chOff x="1109505" y="2407642"/>
            <a:chExt cx="3046704" cy="699362"/>
          </a:xfrm>
        </p:grpSpPr>
        <p:sp>
          <p:nvSpPr>
            <p:cNvPr id="226" name="TextBox 225"/>
            <p:cNvSpPr txBox="1"/>
            <p:nvPr/>
          </p:nvSpPr>
          <p:spPr>
            <a:xfrm>
              <a:off x="2512610" y="2407642"/>
              <a:ext cx="1643599" cy="369332"/>
            </a:xfrm>
            <a:prstGeom prst="rect">
              <a:avLst/>
            </a:prstGeom>
            <a:noFill/>
          </p:spPr>
          <p:txBody>
            <a:bodyPr wrap="none" rtlCol="0">
              <a:spAutoFit/>
            </a:bodyPr>
            <a:lstStyle/>
            <a:p>
              <a:pPr defTabSz="457200"/>
              <a:r>
                <a:rPr lang="en-US" b="1" dirty="0" smtClean="0">
                  <a:solidFill>
                    <a:srgbClr val="000000"/>
                  </a:solidFill>
                  <a:latin typeface="Calibri"/>
                  <a:cs typeface="Arial" pitchFamily="34" charset="0"/>
                </a:rPr>
                <a:t>Titan Graph DB</a:t>
              </a:r>
            </a:p>
          </p:txBody>
        </p:sp>
        <p:pic>
          <p:nvPicPr>
            <p:cNvPr id="227" name="Picture 226"/>
            <p:cNvPicPr>
              <a:picLocks noChangeAspect="1"/>
            </p:cNvPicPr>
            <p:nvPr/>
          </p:nvPicPr>
          <p:blipFill>
            <a:blip r:embed="rId5"/>
            <a:stretch>
              <a:fillRect/>
            </a:stretch>
          </p:blipFill>
          <p:spPr>
            <a:xfrm>
              <a:off x="1109505" y="2514430"/>
              <a:ext cx="305693" cy="592574"/>
            </a:xfrm>
            <a:prstGeom prst="rect">
              <a:avLst/>
            </a:prstGeom>
          </p:spPr>
        </p:pic>
      </p:grpSp>
      <p:grpSp>
        <p:nvGrpSpPr>
          <p:cNvPr id="79" name="Group 78"/>
          <p:cNvGrpSpPr/>
          <p:nvPr/>
        </p:nvGrpSpPr>
        <p:grpSpPr>
          <a:xfrm>
            <a:off x="4659900" y="1850909"/>
            <a:ext cx="4035148" cy="985902"/>
            <a:chOff x="3892207" y="1654975"/>
            <a:chExt cx="4035148" cy="985902"/>
          </a:xfrm>
        </p:grpSpPr>
        <p:sp>
          <p:nvSpPr>
            <p:cNvPr id="241" name="TextBox 240"/>
            <p:cNvSpPr txBox="1"/>
            <p:nvPr/>
          </p:nvSpPr>
          <p:spPr>
            <a:xfrm>
              <a:off x="4820256" y="1918629"/>
              <a:ext cx="3107099" cy="369332"/>
            </a:xfrm>
            <a:prstGeom prst="rect">
              <a:avLst/>
            </a:prstGeom>
            <a:noFill/>
          </p:spPr>
          <p:txBody>
            <a:bodyPr wrap="square" rtlCol="0">
              <a:spAutoFit/>
            </a:bodyPr>
            <a:lstStyle/>
            <a:p>
              <a:pPr algn="ctr" defTabSz="457200"/>
              <a:r>
                <a:rPr lang="en-US" b="1" dirty="0" smtClean="0">
                  <a:solidFill>
                    <a:srgbClr val="000000"/>
                  </a:solidFill>
                  <a:latin typeface="Calibri"/>
                  <a:cs typeface="Arial" pitchFamily="34" charset="0"/>
                </a:rPr>
                <a:t>Cassandra In-Memory DHT</a:t>
              </a:r>
            </a:p>
          </p:txBody>
        </p:sp>
        <p:pic>
          <p:nvPicPr>
            <p:cNvPr id="23" name="Picture 22"/>
            <p:cNvPicPr>
              <a:picLocks noChangeAspect="1"/>
            </p:cNvPicPr>
            <p:nvPr/>
          </p:nvPicPr>
          <p:blipFill>
            <a:blip r:embed="rId6"/>
            <a:stretch>
              <a:fillRect/>
            </a:stretch>
          </p:blipFill>
          <p:spPr>
            <a:xfrm>
              <a:off x="3892207" y="1654975"/>
              <a:ext cx="842865" cy="985902"/>
            </a:xfrm>
            <a:prstGeom prst="rect">
              <a:avLst/>
            </a:prstGeom>
          </p:spPr>
        </p:pic>
      </p:grpSp>
      <p:sp>
        <p:nvSpPr>
          <p:cNvPr id="242" name="TextBox 241"/>
          <p:cNvSpPr txBox="1"/>
          <p:nvPr/>
        </p:nvSpPr>
        <p:spPr>
          <a:xfrm>
            <a:off x="3084061" y="3932525"/>
            <a:ext cx="944802" cy="307777"/>
          </a:xfrm>
          <a:prstGeom prst="rect">
            <a:avLst/>
          </a:prstGeom>
          <a:noFill/>
        </p:spPr>
        <p:txBody>
          <a:bodyPr wrap="none" rtlCol="0">
            <a:spAutoFit/>
          </a:bodyPr>
          <a:lstStyle/>
          <a:p>
            <a:pPr defTabSz="457200"/>
            <a:r>
              <a:rPr lang="en-US" sz="1400" b="1" dirty="0" smtClean="0">
                <a:solidFill>
                  <a:srgbClr val="000000"/>
                </a:solidFill>
                <a:latin typeface="Calibri"/>
                <a:cs typeface="Arial" pitchFamily="34" charset="0"/>
              </a:rPr>
              <a:t>Instance 1</a:t>
            </a:r>
          </a:p>
        </p:txBody>
      </p:sp>
      <p:sp>
        <p:nvSpPr>
          <p:cNvPr id="243" name="TextBox 242"/>
          <p:cNvSpPr txBox="1"/>
          <p:nvPr/>
        </p:nvSpPr>
        <p:spPr>
          <a:xfrm>
            <a:off x="5219659" y="3930723"/>
            <a:ext cx="944802" cy="307777"/>
          </a:xfrm>
          <a:prstGeom prst="rect">
            <a:avLst/>
          </a:prstGeom>
          <a:noFill/>
        </p:spPr>
        <p:txBody>
          <a:bodyPr wrap="none" rtlCol="0">
            <a:spAutoFit/>
          </a:bodyPr>
          <a:lstStyle/>
          <a:p>
            <a:pPr defTabSz="457200"/>
            <a:r>
              <a:rPr lang="en-US" sz="1400" b="1" dirty="0" smtClean="0">
                <a:solidFill>
                  <a:srgbClr val="000000"/>
                </a:solidFill>
                <a:latin typeface="Calibri"/>
                <a:cs typeface="Arial" pitchFamily="34" charset="0"/>
              </a:rPr>
              <a:t>Instance 2</a:t>
            </a:r>
          </a:p>
        </p:txBody>
      </p:sp>
      <p:sp>
        <p:nvSpPr>
          <p:cNvPr id="244" name="TextBox 243"/>
          <p:cNvSpPr txBox="1"/>
          <p:nvPr/>
        </p:nvSpPr>
        <p:spPr>
          <a:xfrm>
            <a:off x="7465654" y="3932525"/>
            <a:ext cx="944802" cy="307777"/>
          </a:xfrm>
          <a:prstGeom prst="rect">
            <a:avLst/>
          </a:prstGeom>
          <a:noFill/>
        </p:spPr>
        <p:txBody>
          <a:bodyPr wrap="none" rtlCol="0">
            <a:spAutoFit/>
          </a:bodyPr>
          <a:lstStyle/>
          <a:p>
            <a:pPr defTabSz="457200"/>
            <a:r>
              <a:rPr lang="en-US" sz="1400" b="1" dirty="0" smtClean="0">
                <a:solidFill>
                  <a:srgbClr val="000000"/>
                </a:solidFill>
                <a:latin typeface="Calibri"/>
                <a:cs typeface="Arial" pitchFamily="34" charset="0"/>
              </a:rPr>
              <a:t>Instance 3</a:t>
            </a:r>
          </a:p>
        </p:txBody>
      </p:sp>
      <p:grpSp>
        <p:nvGrpSpPr>
          <p:cNvPr id="88" name="Group 87"/>
          <p:cNvGrpSpPr/>
          <p:nvPr/>
        </p:nvGrpSpPr>
        <p:grpSpPr>
          <a:xfrm>
            <a:off x="2513161" y="1338779"/>
            <a:ext cx="6368710" cy="1398689"/>
            <a:chOff x="1745468" y="631130"/>
            <a:chExt cx="6368710" cy="1908791"/>
          </a:xfrm>
        </p:grpSpPr>
        <p:sp>
          <p:nvSpPr>
            <p:cNvPr id="18" name="Rounded Rectangle 17"/>
            <p:cNvSpPr/>
            <p:nvPr/>
          </p:nvSpPr>
          <p:spPr bwMode="auto">
            <a:xfrm>
              <a:off x="1745468" y="631130"/>
              <a:ext cx="6368710" cy="1908791"/>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245" name="TextBox 244"/>
            <p:cNvSpPr txBox="1"/>
            <p:nvPr/>
          </p:nvSpPr>
          <p:spPr>
            <a:xfrm>
              <a:off x="1842819" y="631131"/>
              <a:ext cx="1772290" cy="553998"/>
            </a:xfrm>
            <a:prstGeom prst="rect">
              <a:avLst/>
            </a:prstGeom>
            <a:noFill/>
          </p:spPr>
          <p:txBody>
            <a:bodyPr wrap="none" rtlCol="0">
              <a:spAutoFit/>
            </a:bodyPr>
            <a:lstStyle/>
            <a:p>
              <a:pPr algn="ctr" defTabSz="457200"/>
              <a:r>
                <a:rPr lang="en-US" sz="1600" b="1" dirty="0" smtClean="0">
                  <a:solidFill>
                    <a:srgbClr val="000000"/>
                  </a:solidFill>
                  <a:latin typeface="Calibri"/>
                  <a:cs typeface="Arial" pitchFamily="34" charset="0"/>
                </a:rPr>
                <a:t>Network Graph</a:t>
              </a:r>
              <a:br>
                <a:rPr lang="en-US" sz="1600" b="1" dirty="0" smtClean="0">
                  <a:solidFill>
                    <a:srgbClr val="000000"/>
                  </a:solidFill>
                  <a:latin typeface="Calibri"/>
                  <a:cs typeface="Arial" pitchFamily="34" charset="0"/>
                </a:rPr>
              </a:br>
              <a:r>
                <a:rPr lang="en-US" sz="1400" b="1" i="1" dirty="0" smtClean="0">
                  <a:solidFill>
                    <a:srgbClr val="000000"/>
                  </a:solidFill>
                  <a:latin typeface="Calibri"/>
                  <a:cs typeface="Arial" pitchFamily="34" charset="0"/>
                </a:rPr>
                <a:t>Eventually consistent</a:t>
              </a:r>
              <a:endParaRPr lang="en-US" sz="1600" b="1" dirty="0" smtClean="0">
                <a:solidFill>
                  <a:srgbClr val="000000"/>
                </a:solidFill>
                <a:latin typeface="Calibri"/>
                <a:cs typeface="Arial" pitchFamily="34" charset="0"/>
              </a:endParaRPr>
            </a:p>
          </p:txBody>
        </p:sp>
      </p:grpSp>
      <p:grpSp>
        <p:nvGrpSpPr>
          <p:cNvPr id="89" name="Group 88"/>
          <p:cNvGrpSpPr/>
          <p:nvPr/>
        </p:nvGrpSpPr>
        <p:grpSpPr>
          <a:xfrm>
            <a:off x="2513161" y="2816003"/>
            <a:ext cx="6368710" cy="1079565"/>
            <a:chOff x="1745468" y="2656084"/>
            <a:chExt cx="6368710" cy="1079565"/>
          </a:xfrm>
        </p:grpSpPr>
        <p:sp>
          <p:nvSpPr>
            <p:cNvPr id="4" name="Rounded Rectangle 3"/>
            <p:cNvSpPr/>
            <p:nvPr/>
          </p:nvSpPr>
          <p:spPr bwMode="auto">
            <a:xfrm>
              <a:off x="1745468" y="2656084"/>
              <a:ext cx="6368710" cy="1079565"/>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246" name="TextBox 245"/>
            <p:cNvSpPr txBox="1"/>
            <p:nvPr/>
          </p:nvSpPr>
          <p:spPr>
            <a:xfrm>
              <a:off x="1876295" y="2676892"/>
              <a:ext cx="1891714" cy="553998"/>
            </a:xfrm>
            <a:prstGeom prst="rect">
              <a:avLst/>
            </a:prstGeom>
            <a:noFill/>
          </p:spPr>
          <p:txBody>
            <a:bodyPr wrap="none" rtlCol="0">
              <a:spAutoFit/>
            </a:bodyPr>
            <a:lstStyle/>
            <a:p>
              <a:pPr algn="ctr" defTabSz="457200"/>
              <a:r>
                <a:rPr lang="en-US" sz="1600" b="1" dirty="0" smtClean="0">
                  <a:solidFill>
                    <a:srgbClr val="000000"/>
                  </a:solidFill>
                  <a:latin typeface="Calibri"/>
                  <a:cs typeface="Arial" pitchFamily="34" charset="0"/>
                </a:rPr>
                <a:t>Distributed Registry</a:t>
              </a:r>
              <a:br>
                <a:rPr lang="en-US" sz="1600" b="1" dirty="0" smtClean="0">
                  <a:solidFill>
                    <a:srgbClr val="000000"/>
                  </a:solidFill>
                  <a:latin typeface="Calibri"/>
                  <a:cs typeface="Arial" pitchFamily="34" charset="0"/>
                </a:rPr>
              </a:br>
              <a:r>
                <a:rPr lang="en-US" sz="1400" b="1" i="1" dirty="0" smtClean="0">
                  <a:solidFill>
                    <a:srgbClr val="000000"/>
                  </a:solidFill>
                  <a:latin typeface="Calibri"/>
                  <a:cs typeface="Arial" pitchFamily="34" charset="0"/>
                </a:rPr>
                <a:t>Strongly Consistent</a:t>
              </a:r>
              <a:endParaRPr lang="en-US" sz="1600" b="1" dirty="0" smtClean="0">
                <a:solidFill>
                  <a:srgbClr val="000000"/>
                </a:solidFill>
                <a:latin typeface="Calibri"/>
                <a:cs typeface="Arial" pitchFamily="34" charset="0"/>
              </a:endParaRPr>
            </a:p>
          </p:txBody>
        </p:sp>
      </p:grpSp>
      <p:grpSp>
        <p:nvGrpSpPr>
          <p:cNvPr id="81" name="Group 80"/>
          <p:cNvGrpSpPr/>
          <p:nvPr/>
        </p:nvGrpSpPr>
        <p:grpSpPr>
          <a:xfrm>
            <a:off x="4847898" y="3044114"/>
            <a:ext cx="3527159" cy="634793"/>
            <a:chOff x="3867381" y="2953891"/>
            <a:chExt cx="3527159" cy="634793"/>
          </a:xfrm>
        </p:grpSpPr>
        <p:pic>
          <p:nvPicPr>
            <p:cNvPr id="29" name="Picture 28"/>
            <p:cNvPicPr>
              <a:picLocks noChangeAspect="1"/>
            </p:cNvPicPr>
            <p:nvPr/>
          </p:nvPicPr>
          <p:blipFill>
            <a:blip r:embed="rId7"/>
            <a:stretch>
              <a:fillRect/>
            </a:stretch>
          </p:blipFill>
          <p:spPr>
            <a:xfrm>
              <a:off x="3867381" y="2953891"/>
              <a:ext cx="447756" cy="634793"/>
            </a:xfrm>
            <a:prstGeom prst="rect">
              <a:avLst/>
            </a:prstGeom>
          </p:spPr>
        </p:pic>
        <p:sp>
          <p:nvSpPr>
            <p:cNvPr id="248" name="TextBox 247"/>
            <p:cNvSpPr txBox="1"/>
            <p:nvPr/>
          </p:nvSpPr>
          <p:spPr>
            <a:xfrm>
              <a:off x="5413490" y="3008013"/>
              <a:ext cx="1981050" cy="369332"/>
            </a:xfrm>
            <a:prstGeom prst="rect">
              <a:avLst/>
            </a:prstGeom>
            <a:noFill/>
          </p:spPr>
          <p:txBody>
            <a:bodyPr wrap="square" rtlCol="0">
              <a:spAutoFit/>
            </a:bodyPr>
            <a:lstStyle/>
            <a:p>
              <a:pPr algn="ctr" defTabSz="457200"/>
              <a:r>
                <a:rPr lang="en-US" b="1" dirty="0" smtClean="0">
                  <a:solidFill>
                    <a:srgbClr val="000000"/>
                  </a:solidFill>
                  <a:latin typeface="Calibri"/>
                  <a:cs typeface="Arial" pitchFamily="34" charset="0"/>
                </a:rPr>
                <a:t>Zookeeper</a:t>
              </a:r>
            </a:p>
          </p:txBody>
        </p:sp>
      </p:grpSp>
      <p:grpSp>
        <p:nvGrpSpPr>
          <p:cNvPr id="82" name="Group 81"/>
          <p:cNvGrpSpPr/>
          <p:nvPr/>
        </p:nvGrpSpPr>
        <p:grpSpPr>
          <a:xfrm>
            <a:off x="2449489" y="4253957"/>
            <a:ext cx="2016657" cy="962010"/>
            <a:chOff x="1527194" y="4094038"/>
            <a:chExt cx="2016657" cy="962010"/>
          </a:xfrm>
        </p:grpSpPr>
        <p:sp>
          <p:nvSpPr>
            <p:cNvPr id="94" name="Rounded Rectangle 93"/>
            <p:cNvSpPr/>
            <p:nvPr/>
          </p:nvSpPr>
          <p:spPr bwMode="auto">
            <a:xfrm>
              <a:off x="1527194" y="4094038"/>
              <a:ext cx="2016657" cy="962010"/>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95" name="TextBox 94"/>
            <p:cNvSpPr txBox="1"/>
            <p:nvPr/>
          </p:nvSpPr>
          <p:spPr>
            <a:xfrm>
              <a:off x="1842819" y="4135423"/>
              <a:ext cx="1370798" cy="584776"/>
            </a:xfrm>
            <a:prstGeom prst="rect">
              <a:avLst/>
            </a:prstGeom>
            <a:noFill/>
          </p:spPr>
          <p:txBody>
            <a:bodyPr wrap="square" rtlCol="0">
              <a:spAutoFit/>
            </a:bodyPr>
            <a:lstStyle/>
            <a:p>
              <a:pPr algn="ctr" defTabSz="457200"/>
              <a:r>
                <a:rPr lang="en-US" sz="1600" b="1" dirty="0" err="1" smtClean="0">
                  <a:solidFill>
                    <a:srgbClr val="000000"/>
                  </a:solidFill>
                  <a:latin typeface="Calibri"/>
                  <a:cs typeface="Arial" pitchFamily="34" charset="0"/>
                </a:rPr>
                <a:t>OpenFlow</a:t>
              </a:r>
              <a:r>
                <a:rPr lang="en-US" sz="1600" b="1" dirty="0" smtClean="0">
                  <a:solidFill>
                    <a:srgbClr val="000000"/>
                  </a:solidFill>
                  <a:latin typeface="Calibri"/>
                  <a:cs typeface="Arial" pitchFamily="34" charset="0"/>
                </a:rPr>
                <a:t>  Controller+</a:t>
              </a:r>
            </a:p>
          </p:txBody>
        </p:sp>
      </p:grpSp>
      <p:grpSp>
        <p:nvGrpSpPr>
          <p:cNvPr id="84" name="Group 83"/>
          <p:cNvGrpSpPr/>
          <p:nvPr/>
        </p:nvGrpSpPr>
        <p:grpSpPr>
          <a:xfrm>
            <a:off x="4659901" y="4255833"/>
            <a:ext cx="2016657" cy="962010"/>
            <a:chOff x="3892208" y="4095914"/>
            <a:chExt cx="2016657" cy="962010"/>
          </a:xfrm>
        </p:grpSpPr>
        <p:sp>
          <p:nvSpPr>
            <p:cNvPr id="250" name="Rounded Rectangle 249"/>
            <p:cNvSpPr/>
            <p:nvPr/>
          </p:nvSpPr>
          <p:spPr bwMode="auto">
            <a:xfrm>
              <a:off x="3892208" y="4095914"/>
              <a:ext cx="2016657" cy="962010"/>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260" name="TextBox 259"/>
            <p:cNvSpPr txBox="1"/>
            <p:nvPr/>
          </p:nvSpPr>
          <p:spPr>
            <a:xfrm>
              <a:off x="4184752" y="4135423"/>
              <a:ext cx="1477795" cy="584776"/>
            </a:xfrm>
            <a:prstGeom prst="rect">
              <a:avLst/>
            </a:prstGeom>
            <a:noFill/>
          </p:spPr>
          <p:txBody>
            <a:bodyPr wrap="square" rtlCol="0">
              <a:spAutoFit/>
            </a:bodyPr>
            <a:lstStyle/>
            <a:p>
              <a:pPr algn="ctr" defTabSz="457200"/>
              <a:r>
                <a:rPr lang="en-US" sz="1600" b="1" dirty="0" err="1" smtClean="0">
                  <a:solidFill>
                    <a:srgbClr val="000000"/>
                  </a:solidFill>
                  <a:latin typeface="Calibri"/>
                  <a:cs typeface="Arial" pitchFamily="34" charset="0"/>
                </a:rPr>
                <a:t>OpenFlow</a:t>
              </a:r>
              <a:r>
                <a:rPr lang="en-US" sz="1600" b="1" dirty="0" smtClean="0">
                  <a:solidFill>
                    <a:srgbClr val="000000"/>
                  </a:solidFill>
                  <a:latin typeface="Calibri"/>
                  <a:cs typeface="Arial" pitchFamily="34" charset="0"/>
                </a:rPr>
                <a:t> Controller+</a:t>
              </a:r>
            </a:p>
          </p:txBody>
        </p:sp>
      </p:grpSp>
      <p:grpSp>
        <p:nvGrpSpPr>
          <p:cNvPr id="85" name="Group 84"/>
          <p:cNvGrpSpPr/>
          <p:nvPr/>
        </p:nvGrpSpPr>
        <p:grpSpPr>
          <a:xfrm>
            <a:off x="6825774" y="4257709"/>
            <a:ext cx="2016657" cy="962010"/>
            <a:chOff x="6301027" y="4097790"/>
            <a:chExt cx="2016657" cy="962010"/>
          </a:xfrm>
        </p:grpSpPr>
        <p:sp>
          <p:nvSpPr>
            <p:cNvPr id="253" name="Rounded Rectangle 252"/>
            <p:cNvSpPr/>
            <p:nvPr/>
          </p:nvSpPr>
          <p:spPr bwMode="auto">
            <a:xfrm>
              <a:off x="6301027" y="4097790"/>
              <a:ext cx="2016657" cy="962010"/>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261" name="TextBox 260"/>
            <p:cNvSpPr txBox="1"/>
            <p:nvPr/>
          </p:nvSpPr>
          <p:spPr>
            <a:xfrm>
              <a:off x="6545187" y="4138821"/>
              <a:ext cx="1533843" cy="584776"/>
            </a:xfrm>
            <a:prstGeom prst="rect">
              <a:avLst/>
            </a:prstGeom>
            <a:noFill/>
          </p:spPr>
          <p:txBody>
            <a:bodyPr wrap="square" rtlCol="0">
              <a:spAutoFit/>
            </a:bodyPr>
            <a:lstStyle/>
            <a:p>
              <a:pPr algn="ctr" defTabSz="457200"/>
              <a:r>
                <a:rPr lang="en-US" sz="1600" b="1" dirty="0" err="1" smtClean="0">
                  <a:solidFill>
                    <a:srgbClr val="000000"/>
                  </a:solidFill>
                  <a:latin typeface="Calibri"/>
                  <a:cs typeface="Arial" pitchFamily="34" charset="0"/>
                </a:rPr>
                <a:t>OpenFlow</a:t>
              </a:r>
              <a:r>
                <a:rPr lang="en-US" sz="1600" b="1" dirty="0" smtClean="0">
                  <a:solidFill>
                    <a:srgbClr val="000000"/>
                  </a:solidFill>
                  <a:latin typeface="Calibri"/>
                  <a:cs typeface="Arial" pitchFamily="34" charset="0"/>
                </a:rPr>
                <a:t> Controller+</a:t>
              </a:r>
            </a:p>
          </p:txBody>
        </p:sp>
      </p:grpSp>
      <p:sp>
        <p:nvSpPr>
          <p:cNvPr id="19" name="Title 18"/>
          <p:cNvSpPr>
            <a:spLocks noGrp="1"/>
          </p:cNvSpPr>
          <p:nvPr>
            <p:ph type="ctrTitle"/>
          </p:nvPr>
        </p:nvSpPr>
        <p:spPr>
          <a:xfrm>
            <a:off x="609336" y="90704"/>
            <a:ext cx="7772400" cy="533400"/>
          </a:xfrm>
        </p:spPr>
        <p:txBody>
          <a:bodyPr/>
          <a:lstStyle/>
          <a:p>
            <a:r>
              <a:rPr lang="en-US" sz="3600" dirty="0" smtClean="0"/>
              <a:t>ONOS High Level Architecture</a:t>
            </a:r>
            <a:endParaRPr lang="en-US" sz="3600" dirty="0"/>
          </a:p>
        </p:txBody>
      </p:sp>
      <p:pic>
        <p:nvPicPr>
          <p:cNvPr id="72" name="Picture 71" descr="project_floodligh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0499" y="6169362"/>
            <a:ext cx="257142" cy="257142"/>
          </a:xfrm>
          <a:prstGeom prst="rect">
            <a:avLst/>
          </a:prstGeom>
        </p:spPr>
      </p:pic>
      <p:sp>
        <p:nvSpPr>
          <p:cNvPr id="87" name="TextBox 86"/>
          <p:cNvSpPr txBox="1"/>
          <p:nvPr/>
        </p:nvSpPr>
        <p:spPr>
          <a:xfrm>
            <a:off x="1346166" y="5897103"/>
            <a:ext cx="1499029" cy="523220"/>
          </a:xfrm>
          <a:prstGeom prst="rect">
            <a:avLst/>
          </a:prstGeom>
          <a:noFill/>
        </p:spPr>
        <p:txBody>
          <a:bodyPr wrap="square" rtlCol="0">
            <a:spAutoFit/>
          </a:bodyPr>
          <a:lstStyle/>
          <a:p>
            <a:pPr algn="ctr" defTabSz="457200"/>
            <a:r>
              <a:rPr lang="en-US" sz="1400" b="1" dirty="0">
                <a:solidFill>
                  <a:srgbClr val="000000"/>
                </a:solidFill>
                <a:latin typeface="Calibri"/>
                <a:cs typeface="Arial" pitchFamily="34" charset="0"/>
              </a:rPr>
              <a:t>+</a:t>
            </a:r>
            <a:r>
              <a:rPr lang="en-US" sz="1400" b="1" dirty="0" smtClean="0">
                <a:solidFill>
                  <a:srgbClr val="000000"/>
                </a:solidFill>
                <a:latin typeface="Calibri"/>
                <a:cs typeface="Arial" pitchFamily="34" charset="0"/>
              </a:rPr>
              <a:t>Floodlight Drivers</a:t>
            </a:r>
          </a:p>
        </p:txBody>
      </p:sp>
      <p:sp>
        <p:nvSpPr>
          <p:cNvPr id="65" name="TextBox 64"/>
          <p:cNvSpPr txBox="1"/>
          <p:nvPr/>
        </p:nvSpPr>
        <p:spPr>
          <a:xfrm>
            <a:off x="510310" y="4483663"/>
            <a:ext cx="1249223" cy="369332"/>
          </a:xfrm>
          <a:prstGeom prst="rect">
            <a:avLst/>
          </a:prstGeom>
          <a:noFill/>
        </p:spPr>
        <p:txBody>
          <a:bodyPr wrap="none" rtlCol="0">
            <a:spAutoFit/>
          </a:bodyPr>
          <a:lstStyle/>
          <a:p>
            <a:r>
              <a:rPr lang="en-US" b="1" dirty="0" smtClean="0">
                <a:solidFill>
                  <a:srgbClr val="990000"/>
                </a:solidFill>
              </a:rPr>
              <a:t>Scale-out</a:t>
            </a:r>
            <a:endParaRPr lang="en-US" b="1" dirty="0">
              <a:solidFill>
                <a:srgbClr val="990000"/>
              </a:solidFill>
            </a:endParaRPr>
          </a:p>
        </p:txBody>
      </p:sp>
      <p:sp>
        <p:nvSpPr>
          <p:cNvPr id="66" name="TextBox 65"/>
          <p:cNvSpPr txBox="1"/>
          <p:nvPr/>
        </p:nvSpPr>
        <p:spPr>
          <a:xfrm>
            <a:off x="303992" y="3184057"/>
            <a:ext cx="1661858" cy="369332"/>
          </a:xfrm>
          <a:prstGeom prst="rect">
            <a:avLst/>
          </a:prstGeom>
          <a:noFill/>
        </p:spPr>
        <p:txBody>
          <a:bodyPr wrap="none" rtlCol="0">
            <a:spAutoFit/>
          </a:bodyPr>
          <a:lstStyle/>
          <a:p>
            <a:r>
              <a:rPr lang="en-US" b="1" dirty="0" smtClean="0">
                <a:solidFill>
                  <a:srgbClr val="990000"/>
                </a:solidFill>
              </a:rPr>
              <a:t>Coordination</a:t>
            </a:r>
            <a:endParaRPr lang="en-US" b="1" dirty="0">
              <a:solidFill>
                <a:srgbClr val="990000"/>
              </a:solidFill>
            </a:endParaRPr>
          </a:p>
        </p:txBody>
      </p:sp>
      <p:sp>
        <p:nvSpPr>
          <p:cNvPr id="67" name="TextBox 66"/>
          <p:cNvSpPr txBox="1"/>
          <p:nvPr/>
        </p:nvSpPr>
        <p:spPr>
          <a:xfrm>
            <a:off x="-47454" y="1626065"/>
            <a:ext cx="2364750" cy="646331"/>
          </a:xfrm>
          <a:prstGeom prst="rect">
            <a:avLst/>
          </a:prstGeom>
          <a:noFill/>
        </p:spPr>
        <p:txBody>
          <a:bodyPr wrap="none" rtlCol="0">
            <a:spAutoFit/>
          </a:bodyPr>
          <a:lstStyle/>
          <a:p>
            <a:pPr algn="ctr"/>
            <a:r>
              <a:rPr lang="en-US" b="1" dirty="0" smtClean="0">
                <a:solidFill>
                  <a:srgbClr val="990000"/>
                </a:solidFill>
              </a:rPr>
              <a:t>Distributed Network</a:t>
            </a:r>
          </a:p>
          <a:p>
            <a:pPr algn="ctr"/>
            <a:r>
              <a:rPr lang="en-US" b="1" dirty="0" smtClean="0">
                <a:solidFill>
                  <a:srgbClr val="990000"/>
                </a:solidFill>
              </a:rPr>
              <a:t>Graph/State</a:t>
            </a:r>
            <a:endParaRPr lang="en-US" b="1" dirty="0">
              <a:solidFill>
                <a:srgbClr val="990000"/>
              </a:solidFill>
            </a:endParaRPr>
          </a:p>
        </p:txBody>
      </p:sp>
      <p:grpSp>
        <p:nvGrpSpPr>
          <p:cNvPr id="68" name="Group 67"/>
          <p:cNvGrpSpPr/>
          <p:nvPr/>
        </p:nvGrpSpPr>
        <p:grpSpPr>
          <a:xfrm>
            <a:off x="5903012" y="706450"/>
            <a:ext cx="2478724" cy="524245"/>
            <a:chOff x="1846801" y="631134"/>
            <a:chExt cx="6368710" cy="1908791"/>
          </a:xfrm>
        </p:grpSpPr>
        <p:sp>
          <p:nvSpPr>
            <p:cNvPr id="69" name="Rounded Rectangle 68"/>
            <p:cNvSpPr/>
            <p:nvPr/>
          </p:nvSpPr>
          <p:spPr bwMode="auto">
            <a:xfrm>
              <a:off x="1846801" y="631134"/>
              <a:ext cx="6368710" cy="1908791"/>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70" name="TextBox 69"/>
            <p:cNvSpPr txBox="1"/>
            <p:nvPr/>
          </p:nvSpPr>
          <p:spPr>
            <a:xfrm>
              <a:off x="2206628" y="930958"/>
              <a:ext cx="5515724" cy="1232685"/>
            </a:xfrm>
            <a:prstGeom prst="rect">
              <a:avLst/>
            </a:prstGeom>
            <a:noFill/>
          </p:spPr>
          <p:txBody>
            <a:bodyPr wrap="square" rtlCol="0">
              <a:spAutoFit/>
            </a:bodyPr>
            <a:lstStyle/>
            <a:p>
              <a:pPr algn="ctr" defTabSz="457200"/>
              <a:r>
                <a:rPr lang="en-US" sz="1600" b="1" dirty="0" smtClean="0">
                  <a:solidFill>
                    <a:srgbClr val="000000"/>
                  </a:solidFill>
                  <a:latin typeface="Calibri"/>
                  <a:cs typeface="Arial" pitchFamily="34" charset="0"/>
                </a:rPr>
                <a:t>Control Application </a:t>
              </a:r>
            </a:p>
          </p:txBody>
        </p:sp>
      </p:grpSp>
      <p:sp>
        <p:nvSpPr>
          <p:cNvPr id="75" name="Rounded Rectangle 74"/>
          <p:cNvSpPr/>
          <p:nvPr/>
        </p:nvSpPr>
        <p:spPr bwMode="auto">
          <a:xfrm>
            <a:off x="3226784" y="706450"/>
            <a:ext cx="2478724" cy="524245"/>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76" name="TextBox 75"/>
          <p:cNvSpPr txBox="1"/>
          <p:nvPr/>
        </p:nvSpPr>
        <p:spPr>
          <a:xfrm>
            <a:off x="3414052" y="788796"/>
            <a:ext cx="2146739" cy="338554"/>
          </a:xfrm>
          <a:prstGeom prst="rect">
            <a:avLst/>
          </a:prstGeom>
          <a:noFill/>
        </p:spPr>
        <p:txBody>
          <a:bodyPr wrap="square" rtlCol="0">
            <a:spAutoFit/>
          </a:bodyPr>
          <a:lstStyle/>
          <a:p>
            <a:pPr algn="ctr" defTabSz="457200"/>
            <a:r>
              <a:rPr lang="en-US" sz="1600" b="1" dirty="0" smtClean="0">
                <a:solidFill>
                  <a:srgbClr val="000000"/>
                </a:solidFill>
                <a:latin typeface="Calibri"/>
                <a:cs typeface="Arial" pitchFamily="34" charset="0"/>
              </a:rPr>
              <a:t>Control Application </a:t>
            </a:r>
          </a:p>
        </p:txBody>
      </p:sp>
      <p:sp>
        <p:nvSpPr>
          <p:cNvPr id="90" name="TextBox 89"/>
          <p:cNvSpPr txBox="1"/>
          <p:nvPr/>
        </p:nvSpPr>
        <p:spPr>
          <a:xfrm>
            <a:off x="388131" y="788796"/>
            <a:ext cx="1371402" cy="369332"/>
          </a:xfrm>
          <a:prstGeom prst="rect">
            <a:avLst/>
          </a:prstGeom>
          <a:noFill/>
        </p:spPr>
        <p:txBody>
          <a:bodyPr wrap="none" rtlCol="0">
            <a:spAutoFit/>
          </a:bodyPr>
          <a:lstStyle/>
          <a:p>
            <a:pPr algn="ctr"/>
            <a:r>
              <a:rPr lang="en-US" b="1" dirty="0" smtClean="0">
                <a:solidFill>
                  <a:srgbClr val="990000"/>
                </a:solidFill>
              </a:rPr>
              <a:t>Applications</a:t>
            </a:r>
            <a:endParaRPr lang="en-US" b="1" dirty="0">
              <a:solidFill>
                <a:srgbClr val="990000"/>
              </a:solidFill>
            </a:endParaRPr>
          </a:p>
        </p:txBody>
      </p:sp>
    </p:spTree>
    <p:custDataLst>
      <p:tags r:id="rId1"/>
    </p:custDataLst>
    <p:extLst>
      <p:ext uri="{BB962C8B-B14F-4D97-AF65-F5344CB8AC3E}">
        <p14:creationId xmlns:p14="http://schemas.microsoft.com/office/powerpoint/2010/main" val="548339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2"/>
                                        </p:tgtEl>
                                        <p:attrNameLst>
                                          <p:attrName>style.visibility</p:attrName>
                                        </p:attrNameLst>
                                      </p:cBhvr>
                                      <p:to>
                                        <p:strVal val="visible"/>
                                      </p:to>
                                    </p:set>
                                    <p:animEffect transition="in" filter="dissolve">
                                      <p:cBhvr>
                                        <p:cTn id="12" dur="500"/>
                                        <p:tgtEl>
                                          <p:spTgt spid="242"/>
                                        </p:tgtEl>
                                      </p:cBhvr>
                                    </p:animEffect>
                                  </p:childTnLst>
                                </p:cTn>
                              </p:par>
                              <p:par>
                                <p:cTn id="13" presetID="9" presetClass="entr" presetSubtype="0"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dissolve">
                                      <p:cBhvr>
                                        <p:cTn id="15" dur="500"/>
                                        <p:tgtEl>
                                          <p:spTgt spid="82"/>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243"/>
                                        </p:tgtEl>
                                        <p:attrNameLst>
                                          <p:attrName>style.visibility</p:attrName>
                                        </p:attrNameLst>
                                      </p:cBhvr>
                                      <p:to>
                                        <p:strVal val="visible"/>
                                      </p:to>
                                    </p:set>
                                    <p:animEffect transition="in" filter="dissolve">
                                      <p:cBhvr>
                                        <p:cTn id="19" dur="500"/>
                                        <p:tgtEl>
                                          <p:spTgt spid="243"/>
                                        </p:tgtEl>
                                      </p:cBhvr>
                                    </p:animEffect>
                                  </p:childTnLst>
                                </p:cTn>
                              </p:par>
                              <p:par>
                                <p:cTn id="20" presetID="9" presetClass="entr" presetSubtype="0" fill="hold"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dissolve">
                                      <p:cBhvr>
                                        <p:cTn id="22" dur="500"/>
                                        <p:tgtEl>
                                          <p:spTgt spid="84"/>
                                        </p:tgtEl>
                                      </p:cBhvr>
                                    </p:animEffect>
                                  </p:childTnLst>
                                </p:cTn>
                              </p:par>
                            </p:childTnLst>
                          </p:cTn>
                        </p:par>
                        <p:par>
                          <p:cTn id="23" fill="hold">
                            <p:stCondLst>
                              <p:cond delay="1000"/>
                            </p:stCondLst>
                            <p:childTnLst>
                              <p:par>
                                <p:cTn id="24" presetID="9" presetClass="entr" presetSubtype="0" fill="hold" grpId="0" nodeType="afterEffect">
                                  <p:stCondLst>
                                    <p:cond delay="0"/>
                                  </p:stCondLst>
                                  <p:childTnLst>
                                    <p:set>
                                      <p:cBhvr>
                                        <p:cTn id="25" dur="1" fill="hold">
                                          <p:stCondLst>
                                            <p:cond delay="0"/>
                                          </p:stCondLst>
                                        </p:cTn>
                                        <p:tgtEl>
                                          <p:spTgt spid="244"/>
                                        </p:tgtEl>
                                        <p:attrNameLst>
                                          <p:attrName>style.visibility</p:attrName>
                                        </p:attrNameLst>
                                      </p:cBhvr>
                                      <p:to>
                                        <p:strVal val="visible"/>
                                      </p:to>
                                    </p:set>
                                    <p:animEffect transition="in" filter="dissolve">
                                      <p:cBhvr>
                                        <p:cTn id="26" dur="500"/>
                                        <p:tgtEl>
                                          <p:spTgt spid="244"/>
                                        </p:tgtEl>
                                      </p:cBhvr>
                                    </p:animEffect>
                                  </p:childTnLst>
                                </p:cTn>
                              </p:par>
                              <p:par>
                                <p:cTn id="27" presetID="9" presetClass="entr" presetSubtype="0" fill="hold" nodeType="with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dissolve">
                                      <p:cBhvr>
                                        <p:cTn id="29" dur="500"/>
                                        <p:tgtEl>
                                          <p:spTgt spid="85"/>
                                        </p:tgtEl>
                                      </p:cBhvr>
                                    </p:animEffect>
                                  </p:childTnLst>
                                </p:cTn>
                              </p:par>
                            </p:childTnLst>
                          </p:cTn>
                        </p:par>
                        <p:par>
                          <p:cTn id="30" fill="hold">
                            <p:stCondLst>
                              <p:cond delay="1500"/>
                            </p:stCondLst>
                            <p:childTnLst>
                              <p:par>
                                <p:cTn id="31" presetID="22" presetClass="entr" presetSubtype="4" fill="hold" nodeType="after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down)">
                                      <p:cBhvr>
                                        <p:cTn id="33" dur="500"/>
                                        <p:tgtEl>
                                          <p:spTgt spid="78"/>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heel(1)">
                                      <p:cBhvr>
                                        <p:cTn id="40" dur="1000"/>
                                        <p:tgtEl>
                                          <p:spTgt spid="89"/>
                                        </p:tgtEl>
                                      </p:cBhvr>
                                    </p:animEffect>
                                  </p:childTnLst>
                                </p:cTn>
                              </p:par>
                            </p:childTnLst>
                          </p:cTn>
                        </p:par>
                        <p:par>
                          <p:cTn id="41" fill="hold">
                            <p:stCondLst>
                              <p:cond delay="1000"/>
                            </p:stCondLst>
                            <p:childTnLst>
                              <p:par>
                                <p:cTn id="42" presetID="9" presetClass="entr" presetSubtype="0" fill="hold" nodeType="after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dissolve">
                                      <p:cBhvr>
                                        <p:cTn id="44" dur="500"/>
                                        <p:tgtEl>
                                          <p:spTgt spid="81"/>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wheel(1)">
                                      <p:cBhvr>
                                        <p:cTn id="51" dur="1000"/>
                                        <p:tgtEl>
                                          <p:spTgt spid="88"/>
                                        </p:tgtEl>
                                      </p:cBhvr>
                                    </p:animEffect>
                                  </p:childTnLst>
                                </p:cTn>
                              </p:par>
                            </p:childTnLst>
                          </p:cTn>
                        </p:par>
                        <p:par>
                          <p:cTn id="52" fill="hold">
                            <p:stCondLst>
                              <p:cond delay="1000"/>
                            </p:stCondLst>
                            <p:childTnLst>
                              <p:par>
                                <p:cTn id="53" presetID="9" presetClass="entr" presetSubtype="0" fill="hold" nodeType="afterEffect">
                                  <p:stCondLst>
                                    <p:cond delay="0"/>
                                  </p:stCondLst>
                                  <p:childTnLst>
                                    <p:set>
                                      <p:cBhvr>
                                        <p:cTn id="54" dur="1" fill="hold">
                                          <p:stCondLst>
                                            <p:cond delay="0"/>
                                          </p:stCondLst>
                                        </p:cTn>
                                        <p:tgtEl>
                                          <p:spTgt spid="225"/>
                                        </p:tgtEl>
                                        <p:attrNameLst>
                                          <p:attrName>style.visibility</p:attrName>
                                        </p:attrNameLst>
                                      </p:cBhvr>
                                      <p:to>
                                        <p:strVal val="visible"/>
                                      </p:to>
                                    </p:set>
                                    <p:animEffect transition="in" filter="dissolve">
                                      <p:cBhvr>
                                        <p:cTn id="55" dur="500"/>
                                        <p:tgtEl>
                                          <p:spTgt spid="225"/>
                                        </p:tgtEl>
                                      </p:cBhvr>
                                    </p:animEffect>
                                  </p:childTnLst>
                                </p:cTn>
                              </p:par>
                              <p:par>
                                <p:cTn id="56" presetID="9" presetClass="entr" presetSubtype="0" fill="hold"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dissolve">
                                      <p:cBhvr>
                                        <p:cTn id="58" dur="500"/>
                                        <p:tgtEl>
                                          <p:spTgt spid="79"/>
                                        </p:tgtEl>
                                      </p:cBhvr>
                                    </p:animEffect>
                                  </p:childTnLst>
                                </p:cTn>
                              </p:par>
                            </p:childTnLst>
                          </p:cTn>
                        </p:par>
                        <p:par>
                          <p:cTn id="59" fill="hold">
                            <p:stCondLst>
                              <p:cond delay="1500"/>
                            </p:stCondLst>
                            <p:childTnLst>
                              <p:par>
                                <p:cTn id="60" presetID="9" presetClass="entr" presetSubtype="0" fill="hold" nodeType="after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dissolve">
                                      <p:cBhvr>
                                        <p:cTn id="62" dur="500"/>
                                        <p:tgtEl>
                                          <p:spTgt spid="7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animEffect transition="in" filter="dissolve">
                                      <p:cBhvr>
                                        <p:cTn id="65" dur="500"/>
                                        <p:tgtEl>
                                          <p:spTgt spid="87"/>
                                        </p:tgtEl>
                                      </p:cBhvr>
                                    </p:animEffect>
                                  </p:childTnLst>
                                </p:cTn>
                              </p:par>
                              <p:par>
                                <p:cTn id="66" presetID="1" presetClass="entr" presetSubtype="0" fill="hold" grpId="0" nodeType="withEffect">
                                  <p:stCondLst>
                                    <p:cond delay="0"/>
                                  </p:stCondLst>
                                  <p:childTnLst>
                                    <p:set>
                                      <p:cBhvr>
                                        <p:cTn id="67" dur="1" fill="hold">
                                          <p:stCondLst>
                                            <p:cond delay="0"/>
                                          </p:stCondLst>
                                        </p:cTn>
                                        <p:tgtEl>
                                          <p:spTgt spid="6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6"/>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68"/>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p:bldP spid="243" grpId="0"/>
      <p:bldP spid="244" grpId="0"/>
      <p:bldP spid="87" grpId="0"/>
      <p:bldP spid="65" grpId="0"/>
      <p:bldP spid="66" grpId="0"/>
      <p:bldP spid="67" grpId="0"/>
      <p:bldP spid="75" grpId="0" animBg="1"/>
      <p:bldP spid="76" grpId="0"/>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0023" y="2959293"/>
            <a:ext cx="7772400" cy="533400"/>
          </a:xfrm>
        </p:spPr>
        <p:txBody>
          <a:bodyPr anchor="ctr">
            <a:normAutofit fontScale="90000"/>
          </a:bodyPr>
          <a:lstStyle/>
          <a:p>
            <a:pPr algn="ctr"/>
            <a:r>
              <a:rPr lang="en-US" dirty="0" smtClean="0"/>
              <a:t>Scale-out &amp; HA</a:t>
            </a:r>
            <a:endParaRPr lang="en-US" dirty="0"/>
          </a:p>
        </p:txBody>
      </p:sp>
    </p:spTree>
    <p:extLst>
      <p:ext uri="{BB962C8B-B14F-4D97-AF65-F5344CB8AC3E}">
        <p14:creationId xmlns:p14="http://schemas.microsoft.com/office/powerpoint/2010/main" val="3384049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7" name="Straight Connector 156"/>
          <p:cNvCxnSpPr/>
          <p:nvPr/>
        </p:nvCxnSpPr>
        <p:spPr>
          <a:xfrm flipV="1">
            <a:off x="3050949" y="2366488"/>
            <a:ext cx="737231" cy="56884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103972" y="220717"/>
            <a:ext cx="8845080" cy="533400"/>
          </a:xfrm>
        </p:spPr>
        <p:txBody>
          <a:bodyPr/>
          <a:lstStyle/>
          <a:p>
            <a:r>
              <a:rPr lang="en-US" dirty="0" smtClean="0"/>
              <a:t>ONOS Scale-</a:t>
            </a:r>
            <a:r>
              <a:rPr lang="en-US" dirty="0"/>
              <a:t>O</a:t>
            </a:r>
            <a:r>
              <a:rPr lang="en-US" dirty="0" smtClean="0"/>
              <a:t>ut</a:t>
            </a:r>
            <a:endParaRPr lang="en-US" dirty="0"/>
          </a:p>
        </p:txBody>
      </p:sp>
      <p:pic>
        <p:nvPicPr>
          <p:cNvPr id="56" name="Picture 55"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20" y="4217400"/>
            <a:ext cx="713815" cy="357714"/>
          </a:xfrm>
          <a:prstGeom prst="rect">
            <a:avLst/>
          </a:prstGeom>
        </p:spPr>
      </p:pic>
      <p:cxnSp>
        <p:nvCxnSpPr>
          <p:cNvPr id="57" name="Straight Connector 56"/>
          <p:cNvCxnSpPr>
            <a:stCxn id="58" idx="1"/>
            <a:endCxn id="56" idx="3"/>
          </p:cNvCxnSpPr>
          <p:nvPr/>
        </p:nvCxnSpPr>
        <p:spPr>
          <a:xfrm flipH="1" flipV="1">
            <a:off x="3271235" y="4396257"/>
            <a:ext cx="777274" cy="20618"/>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58" name="Picture 57"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8509" y="4238018"/>
            <a:ext cx="713815" cy="357714"/>
          </a:xfrm>
          <a:prstGeom prst="rect">
            <a:avLst/>
          </a:prstGeom>
        </p:spPr>
      </p:pic>
      <p:pic>
        <p:nvPicPr>
          <p:cNvPr id="60" name="Picture 59"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7374" y="4793404"/>
            <a:ext cx="713815" cy="357714"/>
          </a:xfrm>
          <a:prstGeom prst="rect">
            <a:avLst/>
          </a:prstGeom>
        </p:spPr>
      </p:pic>
      <p:pic>
        <p:nvPicPr>
          <p:cNvPr id="61" name="Picture 60"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1921" y="4793404"/>
            <a:ext cx="713815" cy="357714"/>
          </a:xfrm>
          <a:prstGeom prst="rect">
            <a:avLst/>
          </a:prstGeom>
        </p:spPr>
      </p:pic>
      <p:cxnSp>
        <p:nvCxnSpPr>
          <p:cNvPr id="65" name="Straight Connector 64"/>
          <p:cNvCxnSpPr>
            <a:stCxn id="60" idx="3"/>
            <a:endCxn id="61" idx="1"/>
          </p:cNvCxnSpPr>
          <p:nvPr/>
        </p:nvCxnSpPr>
        <p:spPr>
          <a:xfrm>
            <a:off x="3791189" y="4972261"/>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p:cNvCxnSpPr>
          <p:nvPr/>
        </p:nvCxnSpPr>
        <p:spPr>
          <a:xfrm>
            <a:off x="2914328" y="4575114"/>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8" idx="2"/>
            <a:endCxn id="61" idx="0"/>
          </p:cNvCxnSpPr>
          <p:nvPr/>
        </p:nvCxnSpPr>
        <p:spPr>
          <a:xfrm>
            <a:off x="4405417" y="4595732"/>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844758" y="2793584"/>
            <a:ext cx="6411074" cy="872764"/>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70" name="TextBox 69"/>
          <p:cNvSpPr txBox="1"/>
          <p:nvPr/>
        </p:nvSpPr>
        <p:spPr>
          <a:xfrm>
            <a:off x="844758" y="2863160"/>
            <a:ext cx="1431226" cy="707886"/>
          </a:xfrm>
          <a:prstGeom prst="rect">
            <a:avLst/>
          </a:prstGeom>
          <a:noFill/>
        </p:spPr>
        <p:txBody>
          <a:bodyPr wrap="square" rtlCol="0">
            <a:spAutoFit/>
          </a:bodyPr>
          <a:lstStyle/>
          <a:p>
            <a:r>
              <a:rPr lang="en-US" sz="2000" dirty="0" smtClean="0">
                <a:latin typeface="+mn-lt"/>
                <a:cs typeface="Arial" pitchFamily="34" charset="0"/>
              </a:rPr>
              <a:t>Distributed Network OS</a:t>
            </a:r>
          </a:p>
        </p:txBody>
      </p:sp>
      <p:sp>
        <p:nvSpPr>
          <p:cNvPr id="71" name="Rounded Rectangle 70"/>
          <p:cNvSpPr/>
          <p:nvPr/>
        </p:nvSpPr>
        <p:spPr>
          <a:xfrm>
            <a:off x="4121004" y="2956215"/>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t">
            <a:prstTxWarp prst="textNoShape">
              <a:avLst/>
            </a:prstTxWarp>
          </a:bodyPr>
          <a:lstStyle/>
          <a:p>
            <a:pPr fontAlgn="auto">
              <a:spcBef>
                <a:spcPts val="0"/>
              </a:spcBef>
              <a:spcAft>
                <a:spcPts val="0"/>
              </a:spcAft>
              <a:defRPr/>
            </a:pPr>
            <a:r>
              <a:rPr lang="en-US" sz="2000" dirty="0" smtClean="0">
                <a:solidFill>
                  <a:srgbClr val="FFFFFF"/>
                </a:solidFill>
                <a:latin typeface="+mj-lt"/>
              </a:rPr>
              <a:t>Instance 2</a:t>
            </a:r>
          </a:p>
          <a:p>
            <a:pPr algn="ctr" fontAlgn="auto">
              <a:spcBef>
                <a:spcPts val="0"/>
              </a:spcBef>
              <a:spcAft>
                <a:spcPts val="0"/>
              </a:spcAft>
              <a:defRPr/>
            </a:pPr>
            <a:endParaRPr lang="en-US" sz="2400" dirty="0">
              <a:solidFill>
                <a:srgbClr val="FFFFFF"/>
              </a:solidFill>
              <a:latin typeface="+mj-lt"/>
            </a:endParaRPr>
          </a:p>
        </p:txBody>
      </p:sp>
      <p:sp>
        <p:nvSpPr>
          <p:cNvPr id="72" name="Rounded Rectangle 71"/>
          <p:cNvSpPr/>
          <p:nvPr/>
        </p:nvSpPr>
        <p:spPr>
          <a:xfrm>
            <a:off x="5706751" y="2956215"/>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t">
            <a:prstTxWarp prst="textNoShape">
              <a:avLst/>
            </a:prstTxWarp>
          </a:bodyPr>
          <a:lstStyle/>
          <a:p>
            <a:pPr fontAlgn="auto">
              <a:spcBef>
                <a:spcPts val="0"/>
              </a:spcBef>
              <a:spcAft>
                <a:spcPts val="0"/>
              </a:spcAft>
              <a:defRPr/>
            </a:pPr>
            <a:r>
              <a:rPr lang="en-US" sz="2000" dirty="0" smtClean="0">
                <a:solidFill>
                  <a:srgbClr val="FFFFFF"/>
                </a:solidFill>
                <a:latin typeface="+mj-lt"/>
              </a:rPr>
              <a:t>Instance 3</a:t>
            </a:r>
          </a:p>
          <a:p>
            <a:pPr algn="ctr" fontAlgn="auto">
              <a:spcBef>
                <a:spcPts val="0"/>
              </a:spcBef>
              <a:spcAft>
                <a:spcPts val="0"/>
              </a:spcAft>
              <a:defRPr/>
            </a:pPr>
            <a:endParaRPr lang="en-US" sz="2400" dirty="0">
              <a:solidFill>
                <a:srgbClr val="FFFFFF"/>
              </a:solidFill>
              <a:latin typeface="+mj-lt"/>
            </a:endParaRPr>
          </a:p>
        </p:txBody>
      </p:sp>
      <p:grpSp>
        <p:nvGrpSpPr>
          <p:cNvPr id="5" name="Group 4"/>
          <p:cNvGrpSpPr/>
          <p:nvPr/>
        </p:nvGrpSpPr>
        <p:grpSpPr>
          <a:xfrm>
            <a:off x="4669602" y="1518731"/>
            <a:ext cx="925525" cy="780856"/>
            <a:chOff x="4669602" y="1518731"/>
            <a:chExt cx="925525" cy="780856"/>
          </a:xfrm>
        </p:grpSpPr>
        <p:pic>
          <p:nvPicPr>
            <p:cNvPr id="84" name="Picture 83"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912976" y="1993681"/>
              <a:ext cx="385427" cy="305906"/>
            </a:xfrm>
            <a:prstGeom prst="rect">
              <a:avLst/>
            </a:prstGeom>
          </p:spPr>
        </p:pic>
        <p:pic>
          <p:nvPicPr>
            <p:cNvPr id="80" name="Picture 79"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209700" y="1518731"/>
              <a:ext cx="385427" cy="305906"/>
            </a:xfrm>
            <a:prstGeom prst="rect">
              <a:avLst/>
            </a:prstGeom>
          </p:spPr>
        </p:pic>
        <p:cxnSp>
          <p:nvCxnSpPr>
            <p:cNvPr id="81" name="Straight Connector 80"/>
            <p:cNvCxnSpPr>
              <a:stCxn id="82" idx="1"/>
              <a:endCxn id="80" idx="3"/>
            </p:cNvCxnSpPr>
            <p:nvPr/>
          </p:nvCxnSpPr>
          <p:spPr>
            <a:xfrm>
              <a:off x="4774035" y="1671684"/>
              <a:ext cx="435665"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4" idx="3"/>
              <a:endCxn id="85" idx="1"/>
            </p:cNvCxnSpPr>
            <p:nvPr/>
          </p:nvCxnSpPr>
          <p:spPr>
            <a:xfrm flipH="1">
              <a:off x="4669602" y="2146634"/>
              <a:ext cx="243374"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0" idx="2"/>
            </p:cNvCxnSpPr>
            <p:nvPr/>
          </p:nvCxnSpPr>
          <p:spPr>
            <a:xfrm flipH="1">
              <a:off x="5253894" y="1824637"/>
              <a:ext cx="148519" cy="321996"/>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3383024" y="1518731"/>
            <a:ext cx="1391011" cy="780856"/>
            <a:chOff x="3478161" y="1998698"/>
            <a:chExt cx="1391011" cy="780856"/>
          </a:xfrm>
        </p:grpSpPr>
        <p:pic>
          <p:nvPicPr>
            <p:cNvPr id="82" name="Picture 81"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483745" y="1998698"/>
              <a:ext cx="385427" cy="305906"/>
            </a:xfrm>
            <a:prstGeom prst="rect">
              <a:avLst/>
            </a:prstGeom>
          </p:spPr>
        </p:pic>
        <p:pic>
          <p:nvPicPr>
            <p:cNvPr id="83" name="Picture 82"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878519" y="1998698"/>
              <a:ext cx="385427" cy="305906"/>
            </a:xfrm>
            <a:prstGeom prst="rect">
              <a:avLst/>
            </a:prstGeom>
          </p:spPr>
        </p:pic>
        <p:pic>
          <p:nvPicPr>
            <p:cNvPr id="85" name="Picture 84"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379312" y="2473648"/>
              <a:ext cx="385427" cy="305906"/>
            </a:xfrm>
            <a:prstGeom prst="rect">
              <a:avLst/>
            </a:prstGeom>
          </p:spPr>
        </p:pic>
        <p:pic>
          <p:nvPicPr>
            <p:cNvPr id="86" name="Picture 85"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478161" y="2473648"/>
              <a:ext cx="385427" cy="305906"/>
            </a:xfrm>
            <a:prstGeom prst="rect">
              <a:avLst/>
            </a:prstGeom>
          </p:spPr>
        </p:pic>
        <p:cxnSp>
          <p:nvCxnSpPr>
            <p:cNvPr id="87" name="Straight Connector 86"/>
            <p:cNvCxnSpPr>
              <a:stCxn id="83" idx="1"/>
              <a:endCxn id="82" idx="3"/>
            </p:cNvCxnSpPr>
            <p:nvPr/>
          </p:nvCxnSpPr>
          <p:spPr>
            <a:xfrm>
              <a:off x="4263946" y="2151651"/>
              <a:ext cx="219800"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6" idx="1"/>
              <a:endCxn id="85" idx="3"/>
            </p:cNvCxnSpPr>
            <p:nvPr/>
          </p:nvCxnSpPr>
          <p:spPr>
            <a:xfrm>
              <a:off x="3863588" y="2626601"/>
              <a:ext cx="515724"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2" idx="2"/>
              <a:endCxn id="85" idx="0"/>
            </p:cNvCxnSpPr>
            <p:nvPr/>
          </p:nvCxnSpPr>
          <p:spPr>
            <a:xfrm flipH="1">
              <a:off x="4572025" y="2304604"/>
              <a:ext cx="104433" cy="169043"/>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3" idx="3"/>
              <a:endCxn id="86" idx="0"/>
            </p:cNvCxnSpPr>
            <p:nvPr/>
          </p:nvCxnSpPr>
          <p:spPr>
            <a:xfrm flipH="1">
              <a:off x="3670874" y="2151651"/>
              <a:ext cx="207645" cy="321996"/>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grpSp>
      <p:sp>
        <p:nvSpPr>
          <p:cNvPr id="107" name="Rounded Rectangle 106"/>
          <p:cNvSpPr/>
          <p:nvPr/>
        </p:nvSpPr>
        <p:spPr bwMode="auto">
          <a:xfrm>
            <a:off x="2576496" y="4094464"/>
            <a:ext cx="1221717" cy="1268846"/>
          </a:xfrm>
          <a:prstGeom prst="roundRect">
            <a:avLst/>
          </a:prstGeom>
          <a:noFill/>
          <a:ln w="25400">
            <a:solidFill>
              <a:srgbClr val="009999"/>
            </a:solidFill>
            <a:round/>
            <a:headEnd/>
            <a:tailEnd/>
          </a:ln>
        </p:spPr>
        <p:txBody>
          <a:bodyPr wrap="none" lIns="0" tIns="0" rIns="0" bIns="0" rtlCol="0" anchor="ctr"/>
          <a:lstStyle/>
          <a:p>
            <a:pPr algn="ctr"/>
            <a:r>
              <a:rPr lang="en-US" dirty="0" smtClean="0"/>
              <a:t> </a:t>
            </a:r>
            <a:endParaRPr lang="en-US" dirty="0"/>
          </a:p>
        </p:txBody>
      </p:sp>
      <p:sp>
        <p:nvSpPr>
          <p:cNvPr id="108" name="Rounded Rectangle 107"/>
          <p:cNvSpPr/>
          <p:nvPr/>
        </p:nvSpPr>
        <p:spPr bwMode="auto">
          <a:xfrm>
            <a:off x="3920882" y="4094464"/>
            <a:ext cx="1126895" cy="1268846"/>
          </a:xfrm>
          <a:prstGeom prst="roundRect">
            <a:avLst/>
          </a:prstGeom>
          <a:noFill/>
          <a:ln w="25400">
            <a:solidFill>
              <a:srgbClr val="009999"/>
            </a:solidFill>
            <a:round/>
            <a:headEnd/>
            <a:tailEnd/>
          </a:ln>
        </p:spPr>
        <p:txBody>
          <a:bodyPr wrap="none" lIns="0" tIns="0" rIns="0" bIns="0" rtlCol="0" anchor="ctr"/>
          <a:lstStyle/>
          <a:p>
            <a:pPr algn="ctr"/>
            <a:r>
              <a:rPr lang="en-US" dirty="0" smtClean="0"/>
              <a:t> </a:t>
            </a:r>
            <a:endParaRPr lang="en-US" dirty="0"/>
          </a:p>
        </p:txBody>
      </p:sp>
      <p:grpSp>
        <p:nvGrpSpPr>
          <p:cNvPr id="4" name="Group 3"/>
          <p:cNvGrpSpPr/>
          <p:nvPr/>
        </p:nvGrpSpPr>
        <p:grpSpPr>
          <a:xfrm>
            <a:off x="4762324" y="4094463"/>
            <a:ext cx="1862356" cy="1247691"/>
            <a:chOff x="4735899" y="4359870"/>
            <a:chExt cx="1862356" cy="1247691"/>
          </a:xfrm>
        </p:grpSpPr>
        <p:pic>
          <p:nvPicPr>
            <p:cNvPr id="59" name="Picture 58"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2971" y="4539811"/>
              <a:ext cx="713815" cy="357714"/>
            </a:xfrm>
            <a:prstGeom prst="rect">
              <a:avLst/>
            </a:prstGeom>
          </p:spPr>
        </p:pic>
        <p:pic>
          <p:nvPicPr>
            <p:cNvPr id="62" name="Picture 61"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439" y="5095197"/>
              <a:ext cx="713815" cy="357714"/>
            </a:xfrm>
            <a:prstGeom prst="rect">
              <a:avLst/>
            </a:prstGeom>
          </p:spPr>
        </p:pic>
        <p:cxnSp>
          <p:nvCxnSpPr>
            <p:cNvPr id="63" name="Straight Connector 62"/>
            <p:cNvCxnSpPr>
              <a:stCxn id="59" idx="1"/>
              <a:endCxn id="58" idx="3"/>
            </p:cNvCxnSpPr>
            <p:nvPr/>
          </p:nvCxnSpPr>
          <p:spPr>
            <a:xfrm flipH="1">
              <a:off x="4735899" y="4718668"/>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2" idx="1"/>
              <a:endCxn id="61" idx="3"/>
            </p:cNvCxnSpPr>
            <p:nvPr/>
          </p:nvCxnSpPr>
          <p:spPr>
            <a:xfrm flipH="1">
              <a:off x="4929311" y="5274054"/>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9" idx="3"/>
              <a:endCxn id="62" idx="0"/>
            </p:cNvCxnSpPr>
            <p:nvPr/>
          </p:nvCxnSpPr>
          <p:spPr>
            <a:xfrm>
              <a:off x="5856786" y="4718668"/>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bwMode="auto">
            <a:xfrm>
              <a:off x="5161933" y="4359870"/>
              <a:ext cx="1436322" cy="1247691"/>
            </a:xfrm>
            <a:prstGeom prst="roundRect">
              <a:avLst/>
            </a:prstGeom>
            <a:noFill/>
            <a:ln w="25400">
              <a:solidFill>
                <a:srgbClr val="009999"/>
              </a:solidFill>
              <a:round/>
              <a:headEnd/>
              <a:tailEnd/>
            </a:ln>
          </p:spPr>
          <p:txBody>
            <a:bodyPr wrap="none" lIns="0" tIns="0" rIns="0" bIns="0" rtlCol="0" anchor="ctr"/>
            <a:lstStyle/>
            <a:p>
              <a:pPr algn="ctr"/>
              <a:r>
                <a:rPr lang="en-US" dirty="0" smtClean="0"/>
                <a:t> </a:t>
              </a:r>
              <a:endParaRPr lang="en-US" dirty="0"/>
            </a:p>
          </p:txBody>
        </p:sp>
      </p:grpSp>
      <p:cxnSp>
        <p:nvCxnSpPr>
          <p:cNvPr id="132" name="Straight Connector 131"/>
          <p:cNvCxnSpPr>
            <a:stCxn id="59" idx="0"/>
          </p:cNvCxnSpPr>
          <p:nvPr/>
        </p:nvCxnSpPr>
        <p:spPr>
          <a:xfrm flipV="1">
            <a:off x="5526304" y="3702734"/>
            <a:ext cx="715043" cy="57167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62" idx="0"/>
          </p:cNvCxnSpPr>
          <p:nvPr/>
        </p:nvCxnSpPr>
        <p:spPr>
          <a:xfrm flipV="1">
            <a:off x="6267772" y="3702735"/>
            <a:ext cx="539388" cy="112705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58" idx="0"/>
          </p:cNvCxnSpPr>
          <p:nvPr/>
        </p:nvCxnSpPr>
        <p:spPr>
          <a:xfrm flipV="1">
            <a:off x="4405417" y="3571046"/>
            <a:ext cx="165034" cy="666972"/>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61" idx="3"/>
          </p:cNvCxnSpPr>
          <p:nvPr/>
        </p:nvCxnSpPr>
        <p:spPr>
          <a:xfrm flipH="1" flipV="1">
            <a:off x="4817560" y="3543413"/>
            <a:ext cx="138176" cy="1428848"/>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56" idx="0"/>
          </p:cNvCxnSpPr>
          <p:nvPr/>
        </p:nvCxnSpPr>
        <p:spPr>
          <a:xfrm flipV="1">
            <a:off x="2914328" y="3571046"/>
            <a:ext cx="330482" cy="646354"/>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60" idx="0"/>
          </p:cNvCxnSpPr>
          <p:nvPr/>
        </p:nvCxnSpPr>
        <p:spPr>
          <a:xfrm flipH="1" flipV="1">
            <a:off x="3335440" y="3666348"/>
            <a:ext cx="98842" cy="1127056"/>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2524043" y="2935333"/>
            <a:ext cx="4648255" cy="1139348"/>
            <a:chOff x="1761252" y="4273216"/>
            <a:chExt cx="4648255" cy="1318398"/>
          </a:xfrm>
        </p:grpSpPr>
        <p:sp>
          <p:nvSpPr>
            <p:cNvPr id="13" name="Rounded Rectangle 12"/>
            <p:cNvSpPr/>
            <p:nvPr/>
          </p:nvSpPr>
          <p:spPr>
            <a:xfrm>
              <a:off x="1761252" y="4273216"/>
              <a:ext cx="1433347" cy="71145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t">
              <a:prstTxWarp prst="textNoShape">
                <a:avLst/>
              </a:prstTxWarp>
            </a:bodyPr>
            <a:lstStyle/>
            <a:p>
              <a:pPr fontAlgn="auto">
                <a:spcBef>
                  <a:spcPts val="0"/>
                </a:spcBef>
                <a:spcAft>
                  <a:spcPts val="0"/>
                </a:spcAft>
                <a:defRPr/>
              </a:pPr>
              <a:r>
                <a:rPr lang="en-US" sz="2000" dirty="0" smtClean="0">
                  <a:solidFill>
                    <a:srgbClr val="FFFFFF"/>
                  </a:solidFill>
                  <a:latin typeface="+mj-lt"/>
                </a:rPr>
                <a:t>Instance 1</a:t>
              </a:r>
            </a:p>
            <a:p>
              <a:pPr algn="ctr" fontAlgn="auto">
                <a:spcBef>
                  <a:spcPts val="0"/>
                </a:spcBef>
                <a:spcAft>
                  <a:spcPts val="0"/>
                </a:spcAft>
                <a:defRPr/>
              </a:pPr>
              <a:endParaRPr lang="en-US" sz="2400" dirty="0">
                <a:solidFill>
                  <a:srgbClr val="FFFFFF"/>
                </a:solidFill>
                <a:latin typeface="+mj-lt"/>
              </a:endParaRPr>
            </a:p>
          </p:txBody>
        </p:sp>
        <p:cxnSp>
          <p:nvCxnSpPr>
            <p:cNvPr id="21" name="Straight Connector 20"/>
            <p:cNvCxnSpPr/>
            <p:nvPr/>
          </p:nvCxnSpPr>
          <p:spPr>
            <a:xfrm rot="5400000">
              <a:off x="6407919" y="5590026"/>
              <a:ext cx="1588" cy="1588"/>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898959" y="1507153"/>
            <a:ext cx="2178415" cy="615553"/>
          </a:xfrm>
          <a:prstGeom prst="rect">
            <a:avLst/>
          </a:prstGeom>
          <a:noFill/>
        </p:spPr>
        <p:txBody>
          <a:bodyPr wrap="square" rtlCol="0">
            <a:spAutoFit/>
          </a:bodyPr>
          <a:lstStyle/>
          <a:p>
            <a:r>
              <a:rPr lang="en-US" sz="2000" dirty="0" smtClean="0">
                <a:latin typeface="+mn-lt"/>
                <a:cs typeface="Arial" pitchFamily="34" charset="0"/>
              </a:rPr>
              <a:t>Network  Graph</a:t>
            </a:r>
          </a:p>
          <a:p>
            <a:r>
              <a:rPr lang="en-US" sz="1400" i="1" dirty="0" smtClean="0">
                <a:cs typeface="Arial" pitchFamily="34" charset="0"/>
              </a:rPr>
              <a:t>Global network view</a:t>
            </a:r>
          </a:p>
        </p:txBody>
      </p:sp>
      <p:cxnSp>
        <p:nvCxnSpPr>
          <p:cNvPr id="158" name="Straight Connector 157"/>
          <p:cNvCxnSpPr>
            <a:stCxn id="71" idx="0"/>
          </p:cNvCxnSpPr>
          <p:nvPr/>
        </p:nvCxnSpPr>
        <p:spPr>
          <a:xfrm flipH="1" flipV="1">
            <a:off x="4538619" y="2366488"/>
            <a:ext cx="299059" cy="58972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a:stCxn id="72" idx="0"/>
          </p:cNvCxnSpPr>
          <p:nvPr/>
        </p:nvCxnSpPr>
        <p:spPr>
          <a:xfrm flipH="1" flipV="1">
            <a:off x="5290956" y="2358331"/>
            <a:ext cx="1132469" cy="597884"/>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sp>
        <p:nvSpPr>
          <p:cNvPr id="73" name="Title 4"/>
          <p:cNvSpPr txBox="1">
            <a:spLocks/>
          </p:cNvSpPr>
          <p:nvPr/>
        </p:nvSpPr>
        <p:spPr>
          <a:xfrm>
            <a:off x="283639" y="5531506"/>
            <a:ext cx="8562868" cy="1167459"/>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3600" b="1" kern="1200" cap="none" baseline="0">
                <a:solidFill>
                  <a:schemeClr val="tx1"/>
                </a:solidFill>
                <a:latin typeface="+mn-lt"/>
                <a:ea typeface="+mj-ea"/>
                <a:cs typeface="+mj-cs"/>
              </a:defRPr>
            </a:lvl1pPr>
          </a:lstStyle>
          <a:p>
            <a:pPr>
              <a:lnSpc>
                <a:spcPct val="150000"/>
              </a:lnSpc>
            </a:pPr>
            <a:r>
              <a:rPr lang="en-US" sz="2000" b="0" dirty="0" smtClean="0"/>
              <a:t>An instance is responsible for maintaining </a:t>
            </a:r>
            <a:r>
              <a:rPr lang="en-US" sz="2000" b="0" dirty="0"/>
              <a:t>a</a:t>
            </a:r>
            <a:r>
              <a:rPr lang="en-US" sz="2000" b="0" dirty="0" smtClean="0"/>
              <a:t> part of network graph</a:t>
            </a:r>
          </a:p>
          <a:p>
            <a:pPr>
              <a:lnSpc>
                <a:spcPct val="150000"/>
              </a:lnSpc>
            </a:pPr>
            <a:r>
              <a:rPr lang="en-US" sz="2000" b="0" dirty="0" smtClean="0"/>
              <a:t>Control capacity can grow with network size or application need </a:t>
            </a:r>
          </a:p>
        </p:txBody>
      </p:sp>
      <p:sp>
        <p:nvSpPr>
          <p:cNvPr id="74" name="TextBox 73"/>
          <p:cNvSpPr txBox="1"/>
          <p:nvPr/>
        </p:nvSpPr>
        <p:spPr>
          <a:xfrm>
            <a:off x="844758" y="4551533"/>
            <a:ext cx="1465437" cy="400110"/>
          </a:xfrm>
          <a:prstGeom prst="rect">
            <a:avLst/>
          </a:prstGeom>
          <a:noFill/>
        </p:spPr>
        <p:txBody>
          <a:bodyPr wrap="square" rtlCol="0">
            <a:spAutoFit/>
          </a:bodyPr>
          <a:lstStyle/>
          <a:p>
            <a:r>
              <a:rPr lang="en-US" sz="2000" dirty="0" smtClean="0">
                <a:latin typeface="+mn-lt"/>
                <a:cs typeface="Arial" pitchFamily="34" charset="0"/>
              </a:rPr>
              <a:t>Data plane</a:t>
            </a:r>
          </a:p>
        </p:txBody>
      </p:sp>
      <p:sp>
        <p:nvSpPr>
          <p:cNvPr id="75" name="Rounded Rectangle 74"/>
          <p:cNvSpPr/>
          <p:nvPr/>
        </p:nvSpPr>
        <p:spPr bwMode="auto">
          <a:xfrm>
            <a:off x="844759" y="1093942"/>
            <a:ext cx="6411074" cy="1553301"/>
          </a:xfrm>
          <a:prstGeom prst="roundRect">
            <a:avLst/>
          </a:prstGeom>
          <a:noFill/>
          <a:ln w="25400">
            <a:solidFill>
              <a:srgbClr val="009999"/>
            </a:solidFill>
            <a:round/>
            <a:headEnd/>
            <a:tailEnd/>
          </a:ln>
        </p:spPr>
        <p:txBody>
          <a:bodyPr wrap="none" lIns="0" tIns="0" rIns="0" bIns="0" rtlCol="0" anchor="ctr"/>
          <a:lstStyle/>
          <a:p>
            <a:pPr algn="ctr"/>
            <a:endParaRPr lang="en-US"/>
          </a:p>
        </p:txBody>
      </p:sp>
    </p:spTree>
    <p:custDataLst>
      <p:tags r:id="rId1"/>
    </p:custDataLst>
    <p:extLst>
      <p:ext uri="{BB962C8B-B14F-4D97-AF65-F5344CB8AC3E}">
        <p14:creationId xmlns:p14="http://schemas.microsoft.com/office/powerpoint/2010/main" val="1114121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500"/>
                                        <p:tgtEl>
                                          <p:spTgt spid="132"/>
                                        </p:tgtEl>
                                      </p:cBhvr>
                                    </p:animEffect>
                                  </p:childTnLst>
                                </p:cTn>
                              </p:par>
                              <p:par>
                                <p:cTn id="20" presetID="10" presetClass="entr" presetSubtype="0" fill="hold"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fade">
                                      <p:cBhvr>
                                        <p:cTn id="22" dur="500"/>
                                        <p:tgtEl>
                                          <p:spTgt spid="1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fade">
                                      <p:cBhvr>
                                        <p:cTn id="27" dur="500"/>
                                        <p:tgtEl>
                                          <p:spTgt spid="159"/>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486922" y="1509071"/>
            <a:ext cx="4956687" cy="909008"/>
            <a:chOff x="2486922" y="1509071"/>
            <a:chExt cx="4956687" cy="909008"/>
          </a:xfrm>
        </p:grpSpPr>
        <p:sp>
          <p:nvSpPr>
            <p:cNvPr id="137" name="Can 136"/>
            <p:cNvSpPr/>
            <p:nvPr/>
          </p:nvSpPr>
          <p:spPr>
            <a:xfrm>
              <a:off x="5869950" y="1509071"/>
              <a:ext cx="1573659"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t>Master</a:t>
              </a:r>
            </a:p>
            <a:p>
              <a:pPr algn="ctr"/>
              <a:r>
                <a:rPr lang="en-US" sz="1200" b="1" dirty="0" smtClean="0"/>
                <a:t> Switch A = ONOS 1</a:t>
              </a:r>
            </a:p>
            <a:p>
              <a:pPr algn="ctr"/>
              <a:r>
                <a:rPr lang="en-US" sz="1200" b="1" dirty="0" smtClean="0"/>
                <a:t>Candidates = ONOS 2, ONOS 3</a:t>
              </a:r>
              <a:endParaRPr lang="en-US" sz="1200" b="1" dirty="0"/>
            </a:p>
          </p:txBody>
        </p:sp>
        <p:sp>
          <p:nvSpPr>
            <p:cNvPr id="136" name="Can 135"/>
            <p:cNvSpPr/>
            <p:nvPr/>
          </p:nvSpPr>
          <p:spPr>
            <a:xfrm>
              <a:off x="4233314" y="1509071"/>
              <a:ext cx="1446455"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t>Master</a:t>
              </a:r>
            </a:p>
            <a:p>
              <a:pPr algn="ctr"/>
              <a:r>
                <a:rPr lang="en-US" sz="1200" b="1" dirty="0" smtClean="0"/>
                <a:t> Switch A = ONOS 1</a:t>
              </a:r>
            </a:p>
            <a:p>
              <a:pPr algn="ctr"/>
              <a:r>
                <a:rPr lang="en-US" sz="1200" b="1" dirty="0" smtClean="0"/>
                <a:t>Candidates =  ONOS 2, ONOS 3</a:t>
              </a:r>
              <a:endParaRPr lang="en-US" sz="1200" b="1" dirty="0"/>
            </a:p>
          </p:txBody>
        </p:sp>
        <p:sp>
          <p:nvSpPr>
            <p:cNvPr id="134" name="Can 133"/>
            <p:cNvSpPr/>
            <p:nvPr/>
          </p:nvSpPr>
          <p:spPr>
            <a:xfrm>
              <a:off x="2486922" y="1509071"/>
              <a:ext cx="1498329"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t>Master</a:t>
              </a:r>
            </a:p>
            <a:p>
              <a:pPr algn="ctr"/>
              <a:r>
                <a:rPr lang="en-US" sz="1200" b="1" dirty="0" smtClean="0"/>
                <a:t> Switch A = ONOS 1</a:t>
              </a:r>
            </a:p>
            <a:p>
              <a:pPr algn="ctr"/>
              <a:r>
                <a:rPr lang="en-US" sz="1200" b="1" dirty="0" smtClean="0"/>
                <a:t>Candidates = ONOS 2, ONOS 3</a:t>
              </a:r>
              <a:endParaRPr lang="en-US" sz="1200" b="1" dirty="0"/>
            </a:p>
          </p:txBody>
        </p:sp>
      </p:grpSp>
      <p:sp>
        <p:nvSpPr>
          <p:cNvPr id="2" name="Title 1"/>
          <p:cNvSpPr>
            <a:spLocks noGrp="1"/>
          </p:cNvSpPr>
          <p:nvPr>
            <p:ph type="ctrTitle"/>
          </p:nvPr>
        </p:nvSpPr>
        <p:spPr/>
        <p:txBody>
          <a:bodyPr/>
          <a:lstStyle/>
          <a:p>
            <a:r>
              <a:rPr lang="en-US" dirty="0" smtClean="0"/>
              <a:t>ONOS Control Plane Failover</a:t>
            </a:r>
            <a:endParaRPr lang="en-US" dirty="0"/>
          </a:p>
        </p:txBody>
      </p:sp>
      <p:sp>
        <p:nvSpPr>
          <p:cNvPr id="3" name="Rounded Rectangle 2"/>
          <p:cNvSpPr/>
          <p:nvPr/>
        </p:nvSpPr>
        <p:spPr bwMode="auto">
          <a:xfrm>
            <a:off x="1116608" y="2753736"/>
            <a:ext cx="6411074" cy="808038"/>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4" name="TextBox 3"/>
          <p:cNvSpPr txBox="1"/>
          <p:nvPr/>
        </p:nvSpPr>
        <p:spPr>
          <a:xfrm>
            <a:off x="1245880" y="2853888"/>
            <a:ext cx="1431226" cy="707886"/>
          </a:xfrm>
          <a:prstGeom prst="rect">
            <a:avLst/>
          </a:prstGeom>
          <a:noFill/>
        </p:spPr>
        <p:txBody>
          <a:bodyPr wrap="square" rtlCol="0">
            <a:spAutoFit/>
          </a:bodyPr>
          <a:lstStyle/>
          <a:p>
            <a:r>
              <a:rPr lang="en-US" sz="2000" dirty="0" smtClean="0">
                <a:latin typeface="+mn-lt"/>
                <a:cs typeface="Arial" pitchFamily="34" charset="0"/>
              </a:rPr>
              <a:t>Distributed Network OS</a:t>
            </a:r>
          </a:p>
        </p:txBody>
      </p:sp>
      <p:sp>
        <p:nvSpPr>
          <p:cNvPr id="5" name="Rounded Rectangle 4"/>
          <p:cNvSpPr/>
          <p:nvPr/>
        </p:nvSpPr>
        <p:spPr>
          <a:xfrm>
            <a:off x="4392854" y="2874770"/>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t">
            <a:prstTxWarp prst="textNoShape">
              <a:avLst/>
            </a:prstTxWarp>
          </a:bodyPr>
          <a:lstStyle/>
          <a:p>
            <a:pPr fontAlgn="auto">
              <a:spcBef>
                <a:spcPts val="0"/>
              </a:spcBef>
              <a:spcAft>
                <a:spcPts val="0"/>
              </a:spcAft>
              <a:defRPr/>
            </a:pPr>
            <a:r>
              <a:rPr lang="en-US" sz="2000" dirty="0" smtClean="0">
                <a:solidFill>
                  <a:srgbClr val="FFFFFF"/>
                </a:solidFill>
                <a:latin typeface="+mj-lt"/>
              </a:rPr>
              <a:t>Instance 2</a:t>
            </a:r>
          </a:p>
          <a:p>
            <a:pPr algn="ctr" fontAlgn="auto">
              <a:spcBef>
                <a:spcPts val="0"/>
              </a:spcBef>
              <a:spcAft>
                <a:spcPts val="0"/>
              </a:spcAft>
              <a:defRPr/>
            </a:pPr>
            <a:endParaRPr lang="en-US" sz="2400" dirty="0">
              <a:solidFill>
                <a:srgbClr val="FFFFFF"/>
              </a:solidFill>
              <a:latin typeface="+mj-lt"/>
            </a:endParaRPr>
          </a:p>
        </p:txBody>
      </p:sp>
      <p:sp>
        <p:nvSpPr>
          <p:cNvPr id="6" name="Rounded Rectangle 5"/>
          <p:cNvSpPr/>
          <p:nvPr/>
        </p:nvSpPr>
        <p:spPr>
          <a:xfrm>
            <a:off x="5978601" y="2874770"/>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t">
            <a:prstTxWarp prst="textNoShape">
              <a:avLst/>
            </a:prstTxWarp>
          </a:bodyPr>
          <a:lstStyle/>
          <a:p>
            <a:pPr fontAlgn="auto">
              <a:spcBef>
                <a:spcPts val="0"/>
              </a:spcBef>
              <a:spcAft>
                <a:spcPts val="0"/>
              </a:spcAft>
              <a:defRPr/>
            </a:pPr>
            <a:r>
              <a:rPr lang="en-US" sz="2000" dirty="0" smtClean="0">
                <a:solidFill>
                  <a:srgbClr val="FFFFFF"/>
                </a:solidFill>
                <a:latin typeface="+mj-lt"/>
              </a:rPr>
              <a:t>Instance 3</a:t>
            </a:r>
          </a:p>
          <a:p>
            <a:pPr algn="ctr" fontAlgn="auto">
              <a:spcBef>
                <a:spcPts val="0"/>
              </a:spcBef>
              <a:spcAft>
                <a:spcPts val="0"/>
              </a:spcAft>
              <a:defRPr/>
            </a:pPr>
            <a:endParaRPr lang="en-US" sz="2400" dirty="0">
              <a:solidFill>
                <a:srgbClr val="FFFFFF"/>
              </a:solidFill>
              <a:latin typeface="+mj-lt"/>
            </a:endParaRPr>
          </a:p>
        </p:txBody>
      </p:sp>
      <p:sp>
        <p:nvSpPr>
          <p:cNvPr id="7" name="Rounded Rectangle 6"/>
          <p:cNvSpPr/>
          <p:nvPr/>
        </p:nvSpPr>
        <p:spPr>
          <a:xfrm>
            <a:off x="2795893" y="2853888"/>
            <a:ext cx="1433347" cy="614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t">
            <a:prstTxWarp prst="textNoShape">
              <a:avLst/>
            </a:prstTxWarp>
          </a:bodyPr>
          <a:lstStyle/>
          <a:p>
            <a:pPr fontAlgn="auto">
              <a:spcBef>
                <a:spcPts val="0"/>
              </a:spcBef>
              <a:spcAft>
                <a:spcPts val="0"/>
              </a:spcAft>
              <a:defRPr/>
            </a:pPr>
            <a:r>
              <a:rPr lang="en-US" sz="2000" dirty="0" smtClean="0">
                <a:solidFill>
                  <a:srgbClr val="FFFFFF"/>
                </a:solidFill>
                <a:latin typeface="+mj-lt"/>
              </a:rPr>
              <a:t>Instance 1</a:t>
            </a:r>
          </a:p>
          <a:p>
            <a:pPr algn="ctr" fontAlgn="auto">
              <a:spcBef>
                <a:spcPts val="0"/>
              </a:spcBef>
              <a:spcAft>
                <a:spcPts val="0"/>
              </a:spcAft>
              <a:defRPr/>
            </a:pPr>
            <a:endParaRPr lang="en-US" sz="2400" dirty="0">
              <a:solidFill>
                <a:srgbClr val="FFFFFF"/>
              </a:solidFill>
              <a:latin typeface="+mj-lt"/>
            </a:endParaRPr>
          </a:p>
        </p:txBody>
      </p:sp>
      <p:sp>
        <p:nvSpPr>
          <p:cNvPr id="45" name="Rounded Rectangle 44"/>
          <p:cNvSpPr/>
          <p:nvPr/>
        </p:nvSpPr>
        <p:spPr bwMode="auto">
          <a:xfrm>
            <a:off x="1116608" y="1093942"/>
            <a:ext cx="6481783" cy="1553301"/>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51" name="TextBox 50"/>
          <p:cNvSpPr txBox="1"/>
          <p:nvPr/>
        </p:nvSpPr>
        <p:spPr>
          <a:xfrm>
            <a:off x="1116608" y="1625233"/>
            <a:ext cx="1370314" cy="707886"/>
          </a:xfrm>
          <a:prstGeom prst="rect">
            <a:avLst/>
          </a:prstGeom>
          <a:noFill/>
        </p:spPr>
        <p:txBody>
          <a:bodyPr wrap="square" rtlCol="0">
            <a:spAutoFit/>
          </a:bodyPr>
          <a:lstStyle/>
          <a:p>
            <a:r>
              <a:rPr lang="en-US" sz="2000" dirty="0" smtClean="0">
                <a:latin typeface="+mn-lt"/>
                <a:cs typeface="Arial" pitchFamily="34" charset="0"/>
              </a:rPr>
              <a:t>Distributed Registry</a:t>
            </a:r>
          </a:p>
        </p:txBody>
      </p:sp>
      <p:grpSp>
        <p:nvGrpSpPr>
          <p:cNvPr id="85" name="Group 84"/>
          <p:cNvGrpSpPr/>
          <p:nvPr/>
        </p:nvGrpSpPr>
        <p:grpSpPr>
          <a:xfrm>
            <a:off x="1797957" y="4799031"/>
            <a:ext cx="5438194" cy="1311503"/>
            <a:chOff x="1975114" y="5507223"/>
            <a:chExt cx="5438194" cy="1311503"/>
          </a:xfrm>
        </p:grpSpPr>
        <p:pic>
          <p:nvPicPr>
            <p:cNvPr id="86" name="Picture 85"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79" y="5507223"/>
              <a:ext cx="713815" cy="357714"/>
            </a:xfrm>
            <a:prstGeom prst="rect">
              <a:avLst/>
            </a:prstGeom>
          </p:spPr>
        </p:pic>
        <p:cxnSp>
          <p:nvCxnSpPr>
            <p:cNvPr id="87" name="Straight Connector 86"/>
            <p:cNvCxnSpPr>
              <a:stCxn id="88" idx="1"/>
              <a:endCxn id="86" idx="3"/>
            </p:cNvCxnSpPr>
            <p:nvPr/>
          </p:nvCxnSpPr>
          <p:spPr>
            <a:xfrm flipH="1">
              <a:off x="3377894" y="5686080"/>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88" name="Picture 8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752" y="5507223"/>
              <a:ext cx="713815" cy="357714"/>
            </a:xfrm>
            <a:prstGeom prst="rect">
              <a:avLst/>
            </a:prstGeom>
          </p:spPr>
        </p:pic>
        <p:pic>
          <p:nvPicPr>
            <p:cNvPr id="89" name="Picture 8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639" y="5507223"/>
              <a:ext cx="713815" cy="357714"/>
            </a:xfrm>
            <a:prstGeom prst="rect">
              <a:avLst/>
            </a:prstGeom>
          </p:spPr>
        </p:pic>
        <p:pic>
          <p:nvPicPr>
            <p:cNvPr id="90" name="Picture 8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617" y="6062609"/>
              <a:ext cx="713815" cy="357714"/>
            </a:xfrm>
            <a:prstGeom prst="rect">
              <a:avLst/>
            </a:prstGeom>
          </p:spPr>
        </p:pic>
        <p:pic>
          <p:nvPicPr>
            <p:cNvPr id="91" name="Picture 9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164" y="6062609"/>
              <a:ext cx="713815" cy="357714"/>
            </a:xfrm>
            <a:prstGeom prst="rect">
              <a:avLst/>
            </a:prstGeom>
          </p:spPr>
        </p:pic>
        <p:pic>
          <p:nvPicPr>
            <p:cNvPr id="92" name="Picture 91"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107" y="6062609"/>
              <a:ext cx="713815" cy="357714"/>
            </a:xfrm>
            <a:prstGeom prst="rect">
              <a:avLst/>
            </a:prstGeom>
          </p:spPr>
        </p:pic>
        <p:cxnSp>
          <p:nvCxnSpPr>
            <p:cNvPr id="93" name="Straight Connector 92"/>
            <p:cNvCxnSpPr>
              <a:stCxn id="89" idx="1"/>
              <a:endCxn id="88" idx="3"/>
            </p:cNvCxnSpPr>
            <p:nvPr/>
          </p:nvCxnSpPr>
          <p:spPr>
            <a:xfrm flipH="1">
              <a:off x="4898567" y="5686080"/>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2" idx="1"/>
              <a:endCxn id="91" idx="3"/>
            </p:cNvCxnSpPr>
            <p:nvPr/>
          </p:nvCxnSpPr>
          <p:spPr>
            <a:xfrm flipH="1">
              <a:off x="5091979" y="6241466"/>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0" idx="3"/>
              <a:endCxn id="91" idx="1"/>
            </p:cNvCxnSpPr>
            <p:nvPr/>
          </p:nvCxnSpPr>
          <p:spPr>
            <a:xfrm>
              <a:off x="3927432" y="6241466"/>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2"/>
            </p:cNvCxnSpPr>
            <p:nvPr/>
          </p:nvCxnSpPr>
          <p:spPr>
            <a:xfrm>
              <a:off x="3020987" y="5864937"/>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8" idx="2"/>
              <a:endCxn id="91" idx="0"/>
            </p:cNvCxnSpPr>
            <p:nvPr/>
          </p:nvCxnSpPr>
          <p:spPr>
            <a:xfrm>
              <a:off x="4541660" y="5864937"/>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9" idx="3"/>
              <a:endCxn id="92" idx="0"/>
            </p:cNvCxnSpPr>
            <p:nvPr/>
          </p:nvCxnSpPr>
          <p:spPr>
            <a:xfrm>
              <a:off x="6019454" y="5686080"/>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10" idx="3"/>
              <a:endCxn id="86" idx="1"/>
            </p:cNvCxnSpPr>
            <p:nvPr/>
          </p:nvCxnSpPr>
          <p:spPr>
            <a:xfrm>
              <a:off x="2412450" y="5684037"/>
              <a:ext cx="251629"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00" name="Group 99"/>
            <p:cNvGrpSpPr/>
            <p:nvPr/>
          </p:nvGrpSpPr>
          <p:grpSpPr>
            <a:xfrm>
              <a:off x="1975114" y="5557079"/>
              <a:ext cx="437336" cy="258002"/>
              <a:chOff x="1952770" y="1729473"/>
              <a:chExt cx="437336" cy="258002"/>
            </a:xfrm>
          </p:grpSpPr>
          <p:sp>
            <p:nvSpPr>
              <p:cNvPr id="109" name="Oval 108"/>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TextBox 109"/>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01" name="Straight Connector 100"/>
            <p:cNvCxnSpPr>
              <a:stCxn id="108" idx="1"/>
              <a:endCxn id="92" idx="3"/>
            </p:cNvCxnSpPr>
            <p:nvPr/>
          </p:nvCxnSpPr>
          <p:spPr>
            <a:xfrm flipH="1">
              <a:off x="6760922" y="6239423"/>
              <a:ext cx="215050"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02" name="Group 101"/>
            <p:cNvGrpSpPr/>
            <p:nvPr/>
          </p:nvGrpSpPr>
          <p:grpSpPr>
            <a:xfrm>
              <a:off x="6975972" y="6112465"/>
              <a:ext cx="437336" cy="258002"/>
              <a:chOff x="1952770" y="1729473"/>
              <a:chExt cx="437336" cy="258002"/>
            </a:xfrm>
          </p:grpSpPr>
          <p:sp>
            <p:nvSpPr>
              <p:cNvPr id="107" name="Oval 106"/>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8" name="TextBox 107"/>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grpSp>
          <p:nvGrpSpPr>
            <p:cNvPr id="103" name="Group 102"/>
            <p:cNvGrpSpPr/>
            <p:nvPr/>
          </p:nvGrpSpPr>
          <p:grpSpPr>
            <a:xfrm>
              <a:off x="4517054" y="6560724"/>
              <a:ext cx="437336" cy="258002"/>
              <a:chOff x="1952770" y="1729473"/>
              <a:chExt cx="437336" cy="258002"/>
            </a:xfrm>
          </p:grpSpPr>
          <p:sp>
            <p:nvSpPr>
              <p:cNvPr id="105" name="Oval 104"/>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 name="TextBox 105"/>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04" name="Straight Connector 103"/>
            <p:cNvCxnSpPr>
              <a:stCxn id="106" idx="0"/>
              <a:endCxn id="91" idx="2"/>
            </p:cNvCxnSpPr>
            <p:nvPr/>
          </p:nvCxnSpPr>
          <p:spPr>
            <a:xfrm flipH="1" flipV="1">
              <a:off x="4735072" y="6420323"/>
              <a:ext cx="650" cy="140401"/>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648489" y="4876705"/>
            <a:ext cx="3659988" cy="883032"/>
            <a:chOff x="2825646" y="5584897"/>
            <a:chExt cx="3659988" cy="883032"/>
          </a:xfrm>
        </p:grpSpPr>
        <p:sp>
          <p:nvSpPr>
            <p:cNvPr id="112" name="TextBox 111"/>
            <p:cNvSpPr txBox="1"/>
            <p:nvPr/>
          </p:nvSpPr>
          <p:spPr>
            <a:xfrm>
              <a:off x="2825646" y="5599351"/>
              <a:ext cx="312906" cy="307777"/>
            </a:xfrm>
            <a:prstGeom prst="rect">
              <a:avLst/>
            </a:prstGeom>
            <a:noFill/>
          </p:spPr>
          <p:txBody>
            <a:bodyPr wrap="none" rtlCol="0">
              <a:spAutoFit/>
            </a:bodyPr>
            <a:lstStyle/>
            <a:p>
              <a:r>
                <a:rPr lang="en-US" sz="1400" b="1" dirty="0" smtClean="0">
                  <a:solidFill>
                    <a:srgbClr val="F2F2F2"/>
                  </a:solidFill>
                  <a:latin typeface="+mn-lt"/>
                  <a:cs typeface="Arial" pitchFamily="34" charset="0"/>
                </a:rPr>
                <a:t>A</a:t>
              </a:r>
            </a:p>
          </p:txBody>
        </p:sp>
        <p:sp>
          <p:nvSpPr>
            <p:cNvPr id="113" name="TextBox 112"/>
            <p:cNvSpPr txBox="1"/>
            <p:nvPr/>
          </p:nvSpPr>
          <p:spPr>
            <a:xfrm>
              <a:off x="3377894" y="6147820"/>
              <a:ext cx="287258" cy="307777"/>
            </a:xfrm>
            <a:prstGeom prst="rect">
              <a:avLst/>
            </a:prstGeom>
            <a:noFill/>
          </p:spPr>
          <p:txBody>
            <a:bodyPr wrap="none" rtlCol="0">
              <a:spAutoFit/>
            </a:bodyPr>
            <a:lstStyle/>
            <a:p>
              <a:r>
                <a:rPr lang="en-US" sz="1400" b="1" dirty="0">
                  <a:solidFill>
                    <a:srgbClr val="F2F2F2"/>
                  </a:solidFill>
                  <a:cs typeface="Arial" pitchFamily="34" charset="0"/>
                </a:rPr>
                <a:t>B</a:t>
              </a:r>
              <a:endParaRPr lang="en-US" sz="1400" b="1" dirty="0" smtClean="0">
                <a:solidFill>
                  <a:srgbClr val="F2F2F2"/>
                </a:solidFill>
                <a:latin typeface="+mn-lt"/>
                <a:cs typeface="Arial" pitchFamily="34" charset="0"/>
              </a:endParaRPr>
            </a:p>
          </p:txBody>
        </p:sp>
        <p:sp>
          <p:nvSpPr>
            <p:cNvPr id="114" name="TextBox 113"/>
            <p:cNvSpPr txBox="1"/>
            <p:nvPr/>
          </p:nvSpPr>
          <p:spPr>
            <a:xfrm>
              <a:off x="4368719" y="5607980"/>
              <a:ext cx="287258" cy="307777"/>
            </a:xfrm>
            <a:prstGeom prst="rect">
              <a:avLst/>
            </a:prstGeom>
            <a:noFill/>
          </p:spPr>
          <p:txBody>
            <a:bodyPr wrap="none" rtlCol="0">
              <a:spAutoFit/>
            </a:bodyPr>
            <a:lstStyle/>
            <a:p>
              <a:r>
                <a:rPr lang="en-US" sz="1400" b="1" dirty="0" smtClean="0">
                  <a:solidFill>
                    <a:srgbClr val="F2F2F2"/>
                  </a:solidFill>
                  <a:cs typeface="Arial" pitchFamily="34" charset="0"/>
                </a:rPr>
                <a:t>C</a:t>
              </a:r>
              <a:endParaRPr lang="en-US" sz="1400" b="1" dirty="0" smtClean="0">
                <a:solidFill>
                  <a:srgbClr val="F2F2F2"/>
                </a:solidFill>
                <a:latin typeface="+mn-lt"/>
                <a:cs typeface="Arial" pitchFamily="34" charset="0"/>
              </a:endParaRPr>
            </a:p>
          </p:txBody>
        </p:sp>
        <p:sp>
          <p:nvSpPr>
            <p:cNvPr id="115" name="TextBox 114"/>
            <p:cNvSpPr txBox="1"/>
            <p:nvPr/>
          </p:nvSpPr>
          <p:spPr>
            <a:xfrm>
              <a:off x="4556396" y="6160152"/>
              <a:ext cx="297840" cy="307777"/>
            </a:xfrm>
            <a:prstGeom prst="rect">
              <a:avLst/>
            </a:prstGeom>
            <a:noFill/>
          </p:spPr>
          <p:txBody>
            <a:bodyPr wrap="none" rtlCol="0">
              <a:spAutoFit/>
            </a:bodyPr>
            <a:lstStyle/>
            <a:p>
              <a:r>
                <a:rPr lang="en-US" sz="1400" b="1" dirty="0">
                  <a:solidFill>
                    <a:srgbClr val="F2F2F2"/>
                  </a:solidFill>
                  <a:cs typeface="Arial" pitchFamily="34" charset="0"/>
                </a:rPr>
                <a:t>D</a:t>
              </a:r>
              <a:endParaRPr lang="en-US" sz="1400" b="1" dirty="0" smtClean="0">
                <a:solidFill>
                  <a:srgbClr val="F2F2F2"/>
                </a:solidFill>
                <a:latin typeface="+mn-lt"/>
                <a:cs typeface="Arial" pitchFamily="34" charset="0"/>
              </a:endParaRPr>
            </a:p>
          </p:txBody>
        </p:sp>
        <p:sp>
          <p:nvSpPr>
            <p:cNvPr id="116" name="TextBox 115"/>
            <p:cNvSpPr txBox="1"/>
            <p:nvPr/>
          </p:nvSpPr>
          <p:spPr>
            <a:xfrm>
              <a:off x="5477719" y="5584897"/>
              <a:ext cx="272242" cy="307777"/>
            </a:xfrm>
            <a:prstGeom prst="rect">
              <a:avLst/>
            </a:prstGeom>
            <a:noFill/>
          </p:spPr>
          <p:txBody>
            <a:bodyPr wrap="none" rtlCol="0">
              <a:spAutoFit/>
            </a:bodyPr>
            <a:lstStyle/>
            <a:p>
              <a:r>
                <a:rPr lang="en-US" sz="1400" b="1" dirty="0" smtClean="0">
                  <a:solidFill>
                    <a:srgbClr val="F2F2F2"/>
                  </a:solidFill>
                  <a:cs typeface="Arial" pitchFamily="34" charset="0"/>
                </a:rPr>
                <a:t>E</a:t>
              </a:r>
              <a:endParaRPr lang="en-US" sz="1400" b="1" dirty="0" smtClean="0">
                <a:solidFill>
                  <a:srgbClr val="F2F2F2"/>
                </a:solidFill>
                <a:latin typeface="+mn-lt"/>
                <a:cs typeface="Arial" pitchFamily="34" charset="0"/>
              </a:endParaRPr>
            </a:p>
          </p:txBody>
        </p:sp>
        <p:sp>
          <p:nvSpPr>
            <p:cNvPr id="117" name="TextBox 116"/>
            <p:cNvSpPr txBox="1"/>
            <p:nvPr/>
          </p:nvSpPr>
          <p:spPr>
            <a:xfrm>
              <a:off x="6218564" y="6129425"/>
              <a:ext cx="267070" cy="307777"/>
            </a:xfrm>
            <a:prstGeom prst="rect">
              <a:avLst/>
            </a:prstGeom>
            <a:noFill/>
          </p:spPr>
          <p:txBody>
            <a:bodyPr wrap="none" rtlCol="0">
              <a:spAutoFit/>
            </a:bodyPr>
            <a:lstStyle/>
            <a:p>
              <a:r>
                <a:rPr lang="en-US" sz="1400" b="1" dirty="0">
                  <a:solidFill>
                    <a:srgbClr val="F2F2F2"/>
                  </a:solidFill>
                  <a:cs typeface="Arial" pitchFamily="34" charset="0"/>
                </a:rPr>
                <a:t>F</a:t>
              </a:r>
              <a:endParaRPr lang="en-US" sz="1400" b="1" dirty="0" smtClean="0">
                <a:solidFill>
                  <a:srgbClr val="F2F2F2"/>
                </a:solidFill>
                <a:latin typeface="+mn-lt"/>
                <a:cs typeface="Arial" pitchFamily="34" charset="0"/>
              </a:endParaRPr>
            </a:p>
          </p:txBody>
        </p:sp>
      </p:grpSp>
      <p:cxnSp>
        <p:nvCxnSpPr>
          <p:cNvPr id="118" name="Straight Connector 117"/>
          <p:cNvCxnSpPr>
            <a:stCxn id="86" idx="0"/>
          </p:cNvCxnSpPr>
          <p:nvPr/>
        </p:nvCxnSpPr>
        <p:spPr>
          <a:xfrm flipV="1">
            <a:off x="2843830" y="3468719"/>
            <a:ext cx="595708" cy="1330312"/>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86" idx="0"/>
          </p:cNvCxnSpPr>
          <p:nvPr/>
        </p:nvCxnSpPr>
        <p:spPr>
          <a:xfrm flipV="1">
            <a:off x="2843830" y="3489601"/>
            <a:ext cx="2284652" cy="130943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86" idx="0"/>
            <a:endCxn id="6" idx="2"/>
          </p:cNvCxnSpPr>
          <p:nvPr/>
        </p:nvCxnSpPr>
        <p:spPr>
          <a:xfrm flipV="1">
            <a:off x="2843830" y="3489601"/>
            <a:ext cx="3851445" cy="130943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a:off x="2493898" y="1509071"/>
            <a:ext cx="4956686" cy="909008"/>
            <a:chOff x="2486922" y="1509071"/>
            <a:chExt cx="4956686" cy="909008"/>
          </a:xfrm>
        </p:grpSpPr>
        <p:sp>
          <p:nvSpPr>
            <p:cNvPr id="127" name="Can 126"/>
            <p:cNvSpPr/>
            <p:nvPr/>
          </p:nvSpPr>
          <p:spPr>
            <a:xfrm>
              <a:off x="2486922" y="1509071"/>
              <a:ext cx="1498329"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solidFill>
                    <a:srgbClr val="FFFF00"/>
                  </a:solidFill>
                </a:rPr>
                <a:t>Master</a:t>
              </a:r>
            </a:p>
            <a:p>
              <a:pPr algn="ctr"/>
              <a:r>
                <a:rPr lang="en-US" sz="1200" b="1" dirty="0" smtClean="0">
                  <a:solidFill>
                    <a:srgbClr val="FFFF00"/>
                  </a:solidFill>
                </a:rPr>
                <a:t> Switch A = NONE  </a:t>
              </a:r>
            </a:p>
            <a:p>
              <a:pPr algn="ctr"/>
              <a:r>
                <a:rPr lang="en-US" sz="1200" b="1" dirty="0" smtClean="0">
                  <a:solidFill>
                    <a:srgbClr val="FFFF00"/>
                  </a:solidFill>
                </a:rPr>
                <a:t>Candidates = ONOS 2, ONOS 3</a:t>
              </a:r>
              <a:endParaRPr lang="en-US" sz="1200" b="1" dirty="0">
                <a:solidFill>
                  <a:srgbClr val="FFFF00"/>
                </a:solidFill>
              </a:endParaRPr>
            </a:p>
          </p:txBody>
        </p:sp>
        <p:sp>
          <p:nvSpPr>
            <p:cNvPr id="129" name="Can 128"/>
            <p:cNvSpPr/>
            <p:nvPr/>
          </p:nvSpPr>
          <p:spPr>
            <a:xfrm>
              <a:off x="4191562" y="1509071"/>
              <a:ext cx="1544453"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solidFill>
                    <a:srgbClr val="FFFF00"/>
                  </a:solidFill>
                </a:rPr>
                <a:t>Master</a:t>
              </a:r>
            </a:p>
            <a:p>
              <a:pPr algn="ctr"/>
              <a:r>
                <a:rPr lang="en-US" sz="1200" b="1" dirty="0" smtClean="0">
                  <a:solidFill>
                    <a:srgbClr val="FFFF00"/>
                  </a:solidFill>
                </a:rPr>
                <a:t> Switch A = NONE</a:t>
              </a:r>
            </a:p>
            <a:p>
              <a:pPr algn="ctr"/>
              <a:r>
                <a:rPr lang="en-US" sz="1200" b="1" dirty="0" smtClean="0">
                  <a:solidFill>
                    <a:srgbClr val="FFFF00"/>
                  </a:solidFill>
                </a:rPr>
                <a:t>Candidates = ONOS 2, ONOS 3</a:t>
              </a:r>
              <a:endParaRPr lang="en-US" sz="1200" b="1" dirty="0">
                <a:solidFill>
                  <a:srgbClr val="FFFF00"/>
                </a:solidFill>
              </a:endParaRPr>
            </a:p>
          </p:txBody>
        </p:sp>
        <p:sp>
          <p:nvSpPr>
            <p:cNvPr id="133" name="Can 132"/>
            <p:cNvSpPr/>
            <p:nvPr/>
          </p:nvSpPr>
          <p:spPr>
            <a:xfrm>
              <a:off x="5869949" y="1509071"/>
              <a:ext cx="1573659"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solidFill>
                    <a:srgbClr val="FFFF00"/>
                  </a:solidFill>
                </a:rPr>
                <a:t>Master</a:t>
              </a:r>
            </a:p>
            <a:p>
              <a:pPr algn="ctr"/>
              <a:r>
                <a:rPr lang="en-US" sz="1200" b="1" dirty="0" smtClean="0">
                  <a:solidFill>
                    <a:srgbClr val="FFFF00"/>
                  </a:solidFill>
                </a:rPr>
                <a:t> Switch A = NONE</a:t>
              </a:r>
            </a:p>
            <a:p>
              <a:pPr algn="ctr"/>
              <a:r>
                <a:rPr lang="en-US" sz="1200" b="1" dirty="0" smtClean="0">
                  <a:solidFill>
                    <a:srgbClr val="FFFF00"/>
                  </a:solidFill>
                </a:rPr>
                <a:t>Candidates =  ONOS 2, ONOS 3</a:t>
              </a:r>
              <a:endParaRPr lang="en-US" sz="1200" b="1" dirty="0">
                <a:solidFill>
                  <a:srgbClr val="FFFF00"/>
                </a:solidFill>
              </a:endParaRPr>
            </a:p>
          </p:txBody>
        </p:sp>
      </p:grpSp>
      <p:grpSp>
        <p:nvGrpSpPr>
          <p:cNvPr id="11" name="Group 10"/>
          <p:cNvGrpSpPr/>
          <p:nvPr/>
        </p:nvGrpSpPr>
        <p:grpSpPr>
          <a:xfrm>
            <a:off x="2493899" y="1509071"/>
            <a:ext cx="4956685" cy="909008"/>
            <a:chOff x="2486923" y="1509071"/>
            <a:chExt cx="4956685" cy="909008"/>
          </a:xfrm>
        </p:grpSpPr>
        <p:sp>
          <p:nvSpPr>
            <p:cNvPr id="57" name="Can 56"/>
            <p:cNvSpPr/>
            <p:nvPr/>
          </p:nvSpPr>
          <p:spPr>
            <a:xfrm>
              <a:off x="4159884" y="1509071"/>
              <a:ext cx="1576131"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solidFill>
                    <a:srgbClr val="FFFF00"/>
                  </a:solidFill>
                </a:rPr>
                <a:t>Master</a:t>
              </a:r>
            </a:p>
            <a:p>
              <a:pPr algn="ctr"/>
              <a:r>
                <a:rPr lang="en-US" sz="1200" b="1" dirty="0" smtClean="0">
                  <a:solidFill>
                    <a:srgbClr val="FFFF00"/>
                  </a:solidFill>
                </a:rPr>
                <a:t> Switch A = ONOS 2 </a:t>
              </a:r>
            </a:p>
            <a:p>
              <a:pPr algn="ctr"/>
              <a:r>
                <a:rPr lang="en-US" sz="1200" b="1" dirty="0" smtClean="0">
                  <a:solidFill>
                    <a:srgbClr val="FFFF00"/>
                  </a:solidFill>
                </a:rPr>
                <a:t>Candidates = ONOS 3</a:t>
              </a:r>
              <a:endParaRPr lang="en-US" sz="1200" b="1" dirty="0">
                <a:solidFill>
                  <a:srgbClr val="FFFF00"/>
                </a:solidFill>
              </a:endParaRPr>
            </a:p>
          </p:txBody>
        </p:sp>
        <p:sp>
          <p:nvSpPr>
            <p:cNvPr id="58" name="Can 57"/>
            <p:cNvSpPr/>
            <p:nvPr/>
          </p:nvSpPr>
          <p:spPr>
            <a:xfrm>
              <a:off x="2486923" y="1509071"/>
              <a:ext cx="1498328"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t>Master</a:t>
              </a:r>
            </a:p>
            <a:p>
              <a:pPr algn="ctr"/>
              <a:r>
                <a:rPr lang="en-US" sz="1200" b="1" dirty="0" smtClean="0"/>
                <a:t> Switch A = ONOS 2 </a:t>
              </a:r>
            </a:p>
            <a:p>
              <a:pPr algn="ctr"/>
              <a:r>
                <a:rPr lang="en-US" sz="1200" b="1" dirty="0" smtClean="0"/>
                <a:t>Candidates = ONOS 3</a:t>
              </a:r>
              <a:endParaRPr lang="en-US" sz="1200" b="1" dirty="0"/>
            </a:p>
          </p:txBody>
        </p:sp>
        <p:sp>
          <p:nvSpPr>
            <p:cNvPr id="59" name="Can 58"/>
            <p:cNvSpPr/>
            <p:nvPr/>
          </p:nvSpPr>
          <p:spPr>
            <a:xfrm>
              <a:off x="5869949" y="1509071"/>
              <a:ext cx="1573659" cy="909008"/>
            </a:xfrm>
            <a:prstGeom prst="can">
              <a:avLst>
                <a:gd name="adj" fmla="val 12762"/>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r>
                <a:rPr lang="en-US" sz="1200" b="1" dirty="0" smtClean="0"/>
                <a:t>Master</a:t>
              </a:r>
            </a:p>
            <a:p>
              <a:pPr algn="ctr"/>
              <a:r>
                <a:rPr lang="en-US" sz="1200" b="1" dirty="0" smtClean="0"/>
                <a:t> Switch A = ONOS 2 </a:t>
              </a:r>
            </a:p>
            <a:p>
              <a:pPr algn="ctr"/>
              <a:r>
                <a:rPr lang="en-US" sz="1200" b="1" dirty="0" smtClean="0"/>
                <a:t>Candidates = ONOS 3</a:t>
              </a:r>
              <a:endParaRPr lang="en-US" sz="1200" b="1" dirty="0"/>
            </a:p>
          </p:txBody>
        </p:sp>
      </p:grpSp>
    </p:spTree>
    <p:extLst>
      <p:ext uri="{BB962C8B-B14F-4D97-AF65-F5344CB8AC3E}">
        <p14:creationId xmlns:p14="http://schemas.microsoft.com/office/powerpoint/2010/main" val="1241875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118"/>
                                        </p:tgtEl>
                                      </p:cBhvr>
                                    </p:animEffect>
                                    <p:set>
                                      <p:cBhvr>
                                        <p:cTn id="10" dur="1" fill="hold">
                                          <p:stCondLst>
                                            <p:cond delay="499"/>
                                          </p:stCondLst>
                                        </p:cTn>
                                        <p:tgtEl>
                                          <p:spTgt spid="1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124"/>
                                        </p:tgtEl>
                                      </p:cBhvr>
                                    </p:animEffect>
                                    <p:set>
                                      <p:cBhvr>
                                        <p:cTn id="27" dur="1" fill="hold">
                                          <p:stCondLst>
                                            <p:cond delay="499"/>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0023" y="2959293"/>
            <a:ext cx="7772400" cy="533400"/>
          </a:xfrm>
        </p:spPr>
        <p:txBody>
          <a:bodyPr>
            <a:normAutofit fontScale="90000"/>
          </a:bodyPr>
          <a:lstStyle/>
          <a:p>
            <a:pPr algn="ctr"/>
            <a:r>
              <a:rPr lang="en-US" dirty="0" smtClean="0"/>
              <a:t>Network Graph</a:t>
            </a:r>
            <a:endParaRPr lang="en-US" dirty="0"/>
          </a:p>
        </p:txBody>
      </p:sp>
    </p:spTree>
    <p:extLst>
      <p:ext uri="{BB962C8B-B14F-4D97-AF65-F5344CB8AC3E}">
        <p14:creationId xmlns:p14="http://schemas.microsoft.com/office/powerpoint/2010/main" val="3384049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3250371" y="4343595"/>
            <a:ext cx="4276737" cy="2266040"/>
            <a:chOff x="2675581" y="4174269"/>
            <a:chExt cx="4276737" cy="2266040"/>
          </a:xfrm>
        </p:grpSpPr>
        <p:sp>
          <p:nvSpPr>
            <p:cNvPr id="124" name="Oval 123"/>
            <p:cNvSpPr/>
            <p:nvPr/>
          </p:nvSpPr>
          <p:spPr bwMode="auto">
            <a:xfrm>
              <a:off x="2896201" y="4326980"/>
              <a:ext cx="3748223" cy="1963887"/>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FF"/>
                </a:solidFill>
              </a:endParaRPr>
            </a:p>
          </p:txBody>
        </p:sp>
        <p:sp>
          <p:nvSpPr>
            <p:cNvPr id="72" name="Can 71"/>
            <p:cNvSpPr/>
            <p:nvPr/>
          </p:nvSpPr>
          <p:spPr>
            <a:xfrm>
              <a:off x="3341464" y="5751557"/>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73" name="Can 72"/>
            <p:cNvSpPr/>
            <p:nvPr/>
          </p:nvSpPr>
          <p:spPr>
            <a:xfrm>
              <a:off x="3341464" y="4532152"/>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75" name="Can 74"/>
            <p:cNvSpPr/>
            <p:nvPr/>
          </p:nvSpPr>
          <p:spPr>
            <a:xfrm>
              <a:off x="2675581" y="5142917"/>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119" name="Can 118"/>
            <p:cNvSpPr/>
            <p:nvPr/>
          </p:nvSpPr>
          <p:spPr>
            <a:xfrm>
              <a:off x="4456413" y="6077354"/>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120" name="Can 119"/>
            <p:cNvSpPr/>
            <p:nvPr/>
          </p:nvSpPr>
          <p:spPr>
            <a:xfrm>
              <a:off x="4456413" y="4174269"/>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121" name="Can 120"/>
            <p:cNvSpPr/>
            <p:nvPr/>
          </p:nvSpPr>
          <p:spPr>
            <a:xfrm>
              <a:off x="5580718" y="4508146"/>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122" name="Can 121"/>
            <p:cNvSpPr/>
            <p:nvPr/>
          </p:nvSpPr>
          <p:spPr>
            <a:xfrm>
              <a:off x="6342718" y="5142917"/>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sp>
          <p:nvSpPr>
            <p:cNvPr id="123" name="Can 122"/>
            <p:cNvSpPr/>
            <p:nvPr/>
          </p:nvSpPr>
          <p:spPr>
            <a:xfrm>
              <a:off x="5593181" y="5751557"/>
              <a:ext cx="609600" cy="362955"/>
            </a:xfrm>
            <a:prstGeom prst="can">
              <a:avLst/>
            </a:prstGeom>
            <a:solidFill>
              <a:schemeClr val="accent5">
                <a:lumMod val="75000"/>
              </a:schemeClr>
            </a:solidFill>
            <a:ln/>
            <a:scene3d>
              <a:camera prst="orthographicFront"/>
              <a:lightRig rig="threePt" dir="t">
                <a:rot lat="0" lon="0" rev="9000000"/>
              </a:lightRig>
            </a:scene3d>
            <a:sp3d prstMaterial="softEdge"/>
          </p:spPr>
          <p:style>
            <a:lnRef idx="1">
              <a:schemeClr val="accent1"/>
            </a:lnRef>
            <a:fillRef idx="3">
              <a:schemeClr val="accent1"/>
            </a:fillRef>
            <a:effectRef idx="2">
              <a:schemeClr val="accent1"/>
            </a:effectRef>
            <a:fontRef idx="minor">
              <a:schemeClr val="lt1"/>
            </a:fontRef>
          </p:style>
          <p:txBody>
            <a:bodyPr lIns="0" rIns="0" anchor="ctr" anchorCtr="1"/>
            <a:lstStyle/>
            <a:p>
              <a:pPr algn="ctr"/>
              <a:endParaRPr lang="en-US" sz="1000" b="1" dirty="0">
                <a:solidFill>
                  <a:srgbClr val="0000FF"/>
                </a:solidFill>
              </a:endParaRPr>
            </a:p>
          </p:txBody>
        </p:sp>
      </p:grpSp>
      <p:sp>
        <p:nvSpPr>
          <p:cNvPr id="125" name="TextBox 124"/>
          <p:cNvSpPr txBox="1"/>
          <p:nvPr/>
        </p:nvSpPr>
        <p:spPr>
          <a:xfrm>
            <a:off x="1088055" y="5137631"/>
            <a:ext cx="1749197" cy="646331"/>
          </a:xfrm>
          <a:prstGeom prst="rect">
            <a:avLst/>
          </a:prstGeom>
          <a:noFill/>
        </p:spPr>
        <p:txBody>
          <a:bodyPr wrap="none" rtlCol="0">
            <a:spAutoFit/>
          </a:bodyPr>
          <a:lstStyle/>
          <a:p>
            <a:pPr algn="ctr"/>
            <a:r>
              <a:rPr lang="en-US" b="1" dirty="0" smtClean="0">
                <a:latin typeface="+mn-lt"/>
                <a:cs typeface="Arial" pitchFamily="34" charset="0"/>
              </a:rPr>
              <a:t>Cassandra </a:t>
            </a:r>
            <a:br>
              <a:rPr lang="en-US" b="1" dirty="0" smtClean="0">
                <a:latin typeface="+mn-lt"/>
                <a:cs typeface="Arial" pitchFamily="34" charset="0"/>
              </a:rPr>
            </a:br>
            <a:r>
              <a:rPr lang="en-US" b="1" dirty="0" smtClean="0">
                <a:cs typeface="Arial" pitchFamily="34" charset="0"/>
              </a:rPr>
              <a:t>Key/Value Store</a:t>
            </a:r>
            <a:endParaRPr lang="en-US" b="1" dirty="0" smtClean="0">
              <a:latin typeface="+mn-lt"/>
              <a:cs typeface="Arial" pitchFamily="34" charset="0"/>
            </a:endParaRPr>
          </a:p>
        </p:txBody>
      </p:sp>
      <p:grpSp>
        <p:nvGrpSpPr>
          <p:cNvPr id="27" name="Group 26"/>
          <p:cNvGrpSpPr/>
          <p:nvPr/>
        </p:nvGrpSpPr>
        <p:grpSpPr>
          <a:xfrm>
            <a:off x="2793171" y="1116130"/>
            <a:ext cx="5463420" cy="3028480"/>
            <a:chOff x="2218381" y="570524"/>
            <a:chExt cx="5463420" cy="3028480"/>
          </a:xfrm>
        </p:grpSpPr>
        <p:grpSp>
          <p:nvGrpSpPr>
            <p:cNvPr id="34" name="Group 33"/>
            <p:cNvGrpSpPr/>
            <p:nvPr/>
          </p:nvGrpSpPr>
          <p:grpSpPr>
            <a:xfrm>
              <a:off x="5863935" y="570524"/>
              <a:ext cx="914400" cy="914400"/>
              <a:chOff x="4177616" y="924674"/>
              <a:chExt cx="914400" cy="914400"/>
            </a:xfrm>
          </p:grpSpPr>
          <p:sp>
            <p:nvSpPr>
              <p:cNvPr id="2" name="Oval 1"/>
              <p:cNvSpPr/>
              <p:nvPr/>
            </p:nvSpPr>
            <p:spPr bwMode="auto">
              <a:xfrm>
                <a:off x="4177616" y="924674"/>
                <a:ext cx="914400" cy="914400"/>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FF"/>
                  </a:solidFill>
                </a:endParaRPr>
              </a:p>
            </p:txBody>
          </p:sp>
          <p:sp>
            <p:nvSpPr>
              <p:cNvPr id="29" name="TextBox 28"/>
              <p:cNvSpPr txBox="1"/>
              <p:nvPr/>
            </p:nvSpPr>
            <p:spPr>
              <a:xfrm>
                <a:off x="4362383" y="1082250"/>
                <a:ext cx="509988" cy="523220"/>
              </a:xfrm>
              <a:prstGeom prst="rect">
                <a:avLst/>
              </a:prstGeom>
              <a:noFill/>
            </p:spPr>
            <p:txBody>
              <a:bodyPr wrap="none" rtlCol="0">
                <a:spAutoFit/>
              </a:bodyPr>
              <a:lstStyle/>
              <a:p>
                <a:pPr algn="ctr"/>
                <a:r>
                  <a:rPr lang="en-US" sz="1400" b="1" dirty="0" smtClean="0">
                    <a:solidFill>
                      <a:srgbClr val="0000FF"/>
                    </a:solidFill>
                    <a:cs typeface="Arial" pitchFamily="34" charset="0"/>
                  </a:rPr>
                  <a:t>Id: 1</a:t>
                </a:r>
              </a:p>
              <a:p>
                <a:pPr algn="ctr"/>
                <a:r>
                  <a:rPr lang="en-US" sz="1400" b="1" dirty="0">
                    <a:solidFill>
                      <a:srgbClr val="0000FF"/>
                    </a:solidFill>
                    <a:cs typeface="Arial" pitchFamily="34" charset="0"/>
                  </a:rPr>
                  <a:t>A</a:t>
                </a:r>
                <a:endParaRPr lang="en-US" sz="1400" b="1" dirty="0" smtClean="0">
                  <a:solidFill>
                    <a:srgbClr val="0000FF"/>
                  </a:solidFill>
                  <a:cs typeface="Arial" pitchFamily="34" charset="0"/>
                </a:endParaRPr>
              </a:p>
            </p:txBody>
          </p:sp>
        </p:grpSp>
        <p:sp>
          <p:nvSpPr>
            <p:cNvPr id="89" name="TextBox 88"/>
            <p:cNvSpPr txBox="1"/>
            <p:nvPr/>
          </p:nvSpPr>
          <p:spPr>
            <a:xfrm>
              <a:off x="6507581" y="2322179"/>
              <a:ext cx="1174220" cy="307777"/>
            </a:xfrm>
            <a:prstGeom prst="rect">
              <a:avLst/>
            </a:prstGeom>
            <a:noFill/>
          </p:spPr>
          <p:txBody>
            <a:bodyPr wrap="none" rtlCol="0">
              <a:spAutoFit/>
            </a:bodyPr>
            <a:lstStyle/>
            <a:p>
              <a:pPr algn="ctr"/>
              <a:r>
                <a:rPr lang="en-US" sz="1400" b="1" dirty="0" smtClean="0">
                  <a:solidFill>
                    <a:srgbClr val="0000FF"/>
                  </a:solidFill>
                  <a:cs typeface="Arial" pitchFamily="34" charset="0"/>
                </a:rPr>
                <a:t>Id: 101, Label</a:t>
              </a:r>
            </a:p>
          </p:txBody>
        </p:sp>
        <p:sp>
          <p:nvSpPr>
            <p:cNvPr id="91" name="TextBox 90"/>
            <p:cNvSpPr txBox="1"/>
            <p:nvPr/>
          </p:nvSpPr>
          <p:spPr>
            <a:xfrm>
              <a:off x="3751999" y="3081139"/>
              <a:ext cx="1174220" cy="307777"/>
            </a:xfrm>
            <a:prstGeom prst="rect">
              <a:avLst/>
            </a:prstGeom>
            <a:noFill/>
          </p:spPr>
          <p:txBody>
            <a:bodyPr wrap="none" rtlCol="0">
              <a:spAutoFit/>
            </a:bodyPr>
            <a:lstStyle/>
            <a:p>
              <a:pPr algn="ctr"/>
              <a:r>
                <a:rPr lang="en-US" sz="1400" b="1" dirty="0" smtClean="0">
                  <a:solidFill>
                    <a:srgbClr val="0000FF"/>
                  </a:solidFill>
                  <a:cs typeface="Arial" pitchFamily="34" charset="0"/>
                </a:rPr>
                <a:t>Id: 103, Label</a:t>
              </a:r>
            </a:p>
          </p:txBody>
        </p:sp>
        <p:grpSp>
          <p:nvGrpSpPr>
            <p:cNvPr id="92" name="Group 91"/>
            <p:cNvGrpSpPr/>
            <p:nvPr/>
          </p:nvGrpSpPr>
          <p:grpSpPr>
            <a:xfrm>
              <a:off x="2218381" y="2192604"/>
              <a:ext cx="914400" cy="914400"/>
              <a:chOff x="4177616" y="924674"/>
              <a:chExt cx="914400" cy="914400"/>
            </a:xfrm>
          </p:grpSpPr>
          <p:sp>
            <p:nvSpPr>
              <p:cNvPr id="93" name="Oval 92"/>
              <p:cNvSpPr/>
              <p:nvPr/>
            </p:nvSpPr>
            <p:spPr bwMode="auto">
              <a:xfrm>
                <a:off x="4177616" y="924674"/>
                <a:ext cx="914400" cy="914400"/>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FF"/>
                  </a:solidFill>
                </a:endParaRPr>
              </a:p>
            </p:txBody>
          </p:sp>
          <p:sp>
            <p:nvSpPr>
              <p:cNvPr id="94" name="TextBox 93"/>
              <p:cNvSpPr txBox="1"/>
              <p:nvPr/>
            </p:nvSpPr>
            <p:spPr>
              <a:xfrm>
                <a:off x="4362383" y="1082250"/>
                <a:ext cx="509988" cy="523220"/>
              </a:xfrm>
              <a:prstGeom prst="rect">
                <a:avLst/>
              </a:prstGeom>
              <a:noFill/>
            </p:spPr>
            <p:txBody>
              <a:bodyPr wrap="none" rtlCol="0">
                <a:spAutoFit/>
              </a:bodyPr>
              <a:lstStyle/>
              <a:p>
                <a:pPr algn="ctr"/>
                <a:r>
                  <a:rPr lang="en-US" sz="1400" b="1" dirty="0" smtClean="0">
                    <a:solidFill>
                      <a:srgbClr val="0000FF"/>
                    </a:solidFill>
                    <a:cs typeface="Arial" pitchFamily="34" charset="0"/>
                  </a:rPr>
                  <a:t>Id: 2</a:t>
                </a:r>
              </a:p>
              <a:p>
                <a:pPr algn="ctr"/>
                <a:r>
                  <a:rPr lang="en-US" sz="1400" b="1" dirty="0" smtClean="0">
                    <a:solidFill>
                      <a:srgbClr val="0000FF"/>
                    </a:solidFill>
                    <a:cs typeface="Arial" pitchFamily="34" charset="0"/>
                  </a:rPr>
                  <a:t>C</a:t>
                </a:r>
              </a:p>
            </p:txBody>
          </p:sp>
        </p:grpSp>
        <p:grpSp>
          <p:nvGrpSpPr>
            <p:cNvPr id="95" name="Group 94"/>
            <p:cNvGrpSpPr/>
            <p:nvPr/>
          </p:nvGrpSpPr>
          <p:grpSpPr>
            <a:xfrm>
              <a:off x="5593181" y="2684604"/>
              <a:ext cx="914400" cy="914400"/>
              <a:chOff x="4177616" y="924674"/>
              <a:chExt cx="914400" cy="914400"/>
            </a:xfrm>
          </p:grpSpPr>
          <p:sp>
            <p:nvSpPr>
              <p:cNvPr id="96" name="Oval 95"/>
              <p:cNvSpPr/>
              <p:nvPr/>
            </p:nvSpPr>
            <p:spPr bwMode="auto">
              <a:xfrm>
                <a:off x="4177616" y="924674"/>
                <a:ext cx="914400" cy="914400"/>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FF"/>
                  </a:solidFill>
                </a:endParaRPr>
              </a:p>
            </p:txBody>
          </p:sp>
          <p:sp>
            <p:nvSpPr>
              <p:cNvPr id="97" name="TextBox 96"/>
              <p:cNvSpPr txBox="1"/>
              <p:nvPr/>
            </p:nvSpPr>
            <p:spPr>
              <a:xfrm>
                <a:off x="4362383" y="1082250"/>
                <a:ext cx="509988" cy="523220"/>
              </a:xfrm>
              <a:prstGeom prst="rect">
                <a:avLst/>
              </a:prstGeom>
              <a:noFill/>
            </p:spPr>
            <p:txBody>
              <a:bodyPr wrap="none" rtlCol="0">
                <a:spAutoFit/>
              </a:bodyPr>
              <a:lstStyle/>
              <a:p>
                <a:pPr algn="ctr"/>
                <a:r>
                  <a:rPr lang="en-US" sz="1400" b="1" dirty="0" smtClean="0">
                    <a:solidFill>
                      <a:srgbClr val="0000FF"/>
                    </a:solidFill>
                    <a:cs typeface="Arial" pitchFamily="34" charset="0"/>
                  </a:rPr>
                  <a:t>Id: 3</a:t>
                </a:r>
              </a:p>
              <a:p>
                <a:pPr algn="ctr"/>
                <a:r>
                  <a:rPr lang="en-US" sz="1400" b="1" dirty="0">
                    <a:solidFill>
                      <a:srgbClr val="0000FF"/>
                    </a:solidFill>
                    <a:cs typeface="Arial" pitchFamily="34" charset="0"/>
                  </a:rPr>
                  <a:t>B</a:t>
                </a:r>
                <a:endParaRPr lang="en-US" sz="1400" b="1" dirty="0" smtClean="0">
                  <a:solidFill>
                    <a:srgbClr val="0000FF"/>
                  </a:solidFill>
                  <a:cs typeface="Arial" pitchFamily="34" charset="0"/>
                </a:endParaRPr>
              </a:p>
            </p:txBody>
          </p:sp>
        </p:grpSp>
        <p:sp>
          <p:nvSpPr>
            <p:cNvPr id="18" name="Freeform 17"/>
            <p:cNvSpPr/>
            <p:nvPr/>
          </p:nvSpPr>
          <p:spPr>
            <a:xfrm>
              <a:off x="6305139" y="1459584"/>
              <a:ext cx="266803" cy="1281649"/>
            </a:xfrm>
            <a:custGeom>
              <a:avLst/>
              <a:gdLst>
                <a:gd name="connsiteX0" fmla="*/ 176383 w 266803"/>
                <a:gd name="connsiteY0" fmla="*/ 0 h 1281649"/>
                <a:gd name="connsiteX1" fmla="*/ 258695 w 266803"/>
                <a:gd name="connsiteY1" fmla="*/ 752528 h 1281649"/>
                <a:gd name="connsiteX2" fmla="*/ 0 w 266803"/>
                <a:gd name="connsiteY2" fmla="*/ 1281649 h 1281649"/>
                <a:gd name="connsiteX3" fmla="*/ 0 w 266803"/>
                <a:gd name="connsiteY3" fmla="*/ 1281649 h 1281649"/>
              </a:gdLst>
              <a:ahLst/>
              <a:cxnLst>
                <a:cxn ang="0">
                  <a:pos x="connsiteX0" y="connsiteY0"/>
                </a:cxn>
                <a:cxn ang="0">
                  <a:pos x="connsiteX1" y="connsiteY1"/>
                </a:cxn>
                <a:cxn ang="0">
                  <a:pos x="connsiteX2" y="connsiteY2"/>
                </a:cxn>
                <a:cxn ang="0">
                  <a:pos x="connsiteX3" y="connsiteY3"/>
                </a:cxn>
              </a:cxnLst>
              <a:rect l="l" t="t" r="r" b="b"/>
              <a:pathLst>
                <a:path w="266803" h="1281649">
                  <a:moveTo>
                    <a:pt x="176383" y="0"/>
                  </a:moveTo>
                  <a:cubicBezTo>
                    <a:pt x="232237" y="269460"/>
                    <a:pt x="288092" y="538920"/>
                    <a:pt x="258695" y="752528"/>
                  </a:cubicBezTo>
                  <a:cubicBezTo>
                    <a:pt x="229298" y="966136"/>
                    <a:pt x="0" y="1281649"/>
                    <a:pt x="0" y="1281649"/>
                  </a:cubicBezTo>
                  <a:lnTo>
                    <a:pt x="0" y="1281649"/>
                  </a:lnTo>
                </a:path>
              </a:pathLst>
            </a:custGeom>
            <a:ln w="28575" cmpd="sng">
              <a:solidFill>
                <a:schemeClr val="tx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FF"/>
                </a:solidFill>
              </a:endParaRPr>
            </a:p>
          </p:txBody>
        </p:sp>
        <p:sp>
          <p:nvSpPr>
            <p:cNvPr id="19" name="Freeform 18"/>
            <p:cNvSpPr/>
            <p:nvPr/>
          </p:nvSpPr>
          <p:spPr>
            <a:xfrm>
              <a:off x="5667810" y="1389034"/>
              <a:ext cx="319839" cy="1328683"/>
            </a:xfrm>
            <a:custGeom>
              <a:avLst/>
              <a:gdLst>
                <a:gd name="connsiteX0" fmla="*/ 319839 w 319839"/>
                <a:gd name="connsiteY0" fmla="*/ 0 h 1328683"/>
                <a:gd name="connsiteX1" fmla="*/ 2349 w 319839"/>
                <a:gd name="connsiteY1" fmla="*/ 681979 h 1328683"/>
                <a:gd name="connsiteX2" fmla="*/ 166973 w 319839"/>
                <a:gd name="connsiteY2" fmla="*/ 1328683 h 1328683"/>
                <a:gd name="connsiteX3" fmla="*/ 166973 w 319839"/>
                <a:gd name="connsiteY3" fmla="*/ 1328683 h 1328683"/>
              </a:gdLst>
              <a:ahLst/>
              <a:cxnLst>
                <a:cxn ang="0">
                  <a:pos x="connsiteX0" y="connsiteY0"/>
                </a:cxn>
                <a:cxn ang="0">
                  <a:pos x="connsiteX1" y="connsiteY1"/>
                </a:cxn>
                <a:cxn ang="0">
                  <a:pos x="connsiteX2" y="connsiteY2"/>
                </a:cxn>
                <a:cxn ang="0">
                  <a:pos x="connsiteX3" y="connsiteY3"/>
                </a:cxn>
              </a:cxnLst>
              <a:rect l="l" t="t" r="r" b="b"/>
              <a:pathLst>
                <a:path w="319839" h="1328683">
                  <a:moveTo>
                    <a:pt x="319839" y="0"/>
                  </a:moveTo>
                  <a:cubicBezTo>
                    <a:pt x="173833" y="230266"/>
                    <a:pt x="27827" y="460532"/>
                    <a:pt x="2349" y="681979"/>
                  </a:cubicBezTo>
                  <a:cubicBezTo>
                    <a:pt x="-23129" y="903426"/>
                    <a:pt x="166973" y="1328683"/>
                    <a:pt x="166973" y="1328683"/>
                  </a:cubicBezTo>
                  <a:lnTo>
                    <a:pt x="166973" y="1328683"/>
                  </a:lnTo>
                </a:path>
              </a:pathLst>
            </a:custGeom>
            <a:ln w="28575" cmpd="sng">
              <a:solidFill>
                <a:schemeClr val="tx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FF"/>
                </a:solidFill>
              </a:endParaRPr>
            </a:p>
          </p:txBody>
        </p:sp>
        <p:sp>
          <p:nvSpPr>
            <p:cNvPr id="20" name="Freeform 19"/>
            <p:cNvSpPr/>
            <p:nvPr/>
          </p:nvSpPr>
          <p:spPr>
            <a:xfrm>
              <a:off x="3000893" y="2964640"/>
              <a:ext cx="2645748" cy="493118"/>
            </a:xfrm>
            <a:custGeom>
              <a:avLst/>
              <a:gdLst>
                <a:gd name="connsiteX0" fmla="*/ 2645748 w 2645748"/>
                <a:gd name="connsiteY0" fmla="*/ 376264 h 493118"/>
                <a:gd name="connsiteX1" fmla="*/ 1128853 w 2645748"/>
                <a:gd name="connsiteY1" fmla="*/ 470330 h 493118"/>
                <a:gd name="connsiteX2" fmla="*/ 0 w 2645748"/>
                <a:gd name="connsiteY2" fmla="*/ 0 h 493118"/>
                <a:gd name="connsiteX3" fmla="*/ 0 w 2645748"/>
                <a:gd name="connsiteY3" fmla="*/ 0 h 493118"/>
              </a:gdLst>
              <a:ahLst/>
              <a:cxnLst>
                <a:cxn ang="0">
                  <a:pos x="connsiteX0" y="connsiteY0"/>
                </a:cxn>
                <a:cxn ang="0">
                  <a:pos x="connsiteX1" y="connsiteY1"/>
                </a:cxn>
                <a:cxn ang="0">
                  <a:pos x="connsiteX2" y="connsiteY2"/>
                </a:cxn>
                <a:cxn ang="0">
                  <a:pos x="connsiteX3" y="connsiteY3"/>
                </a:cxn>
              </a:cxnLst>
              <a:rect l="l" t="t" r="r" b="b"/>
              <a:pathLst>
                <a:path w="2645748" h="493118">
                  <a:moveTo>
                    <a:pt x="2645748" y="376264"/>
                  </a:moveTo>
                  <a:cubicBezTo>
                    <a:pt x="2107779" y="454652"/>
                    <a:pt x="1569811" y="533041"/>
                    <a:pt x="1128853" y="470330"/>
                  </a:cubicBezTo>
                  <a:cubicBezTo>
                    <a:pt x="687895" y="407619"/>
                    <a:pt x="0" y="0"/>
                    <a:pt x="0" y="0"/>
                  </a:cubicBezTo>
                  <a:lnTo>
                    <a:pt x="0" y="0"/>
                  </a:lnTo>
                </a:path>
              </a:pathLst>
            </a:custGeom>
            <a:ln w="28575" cmpd="sng">
              <a:solidFill>
                <a:schemeClr val="tx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FF"/>
                </a:solidFill>
              </a:endParaRPr>
            </a:p>
          </p:txBody>
        </p:sp>
        <p:sp>
          <p:nvSpPr>
            <p:cNvPr id="21" name="Freeform 20"/>
            <p:cNvSpPr/>
            <p:nvPr/>
          </p:nvSpPr>
          <p:spPr>
            <a:xfrm>
              <a:off x="3142000" y="2476068"/>
              <a:ext cx="2457606" cy="500330"/>
            </a:xfrm>
            <a:custGeom>
              <a:avLst/>
              <a:gdLst>
                <a:gd name="connsiteX0" fmla="*/ 0 w 2457606"/>
                <a:gd name="connsiteY0" fmla="*/ 147583 h 500330"/>
                <a:gd name="connsiteX1" fmla="*/ 1234682 w 2457606"/>
                <a:gd name="connsiteY1" fmla="*/ 18242 h 500330"/>
                <a:gd name="connsiteX2" fmla="*/ 2457606 w 2457606"/>
                <a:gd name="connsiteY2" fmla="*/ 500330 h 500330"/>
                <a:gd name="connsiteX3" fmla="*/ 2457606 w 2457606"/>
                <a:gd name="connsiteY3" fmla="*/ 500330 h 500330"/>
              </a:gdLst>
              <a:ahLst/>
              <a:cxnLst>
                <a:cxn ang="0">
                  <a:pos x="connsiteX0" y="connsiteY0"/>
                </a:cxn>
                <a:cxn ang="0">
                  <a:pos x="connsiteX1" y="connsiteY1"/>
                </a:cxn>
                <a:cxn ang="0">
                  <a:pos x="connsiteX2" y="connsiteY2"/>
                </a:cxn>
                <a:cxn ang="0">
                  <a:pos x="connsiteX3" y="connsiteY3"/>
                </a:cxn>
              </a:cxnLst>
              <a:rect l="l" t="t" r="r" b="b"/>
              <a:pathLst>
                <a:path w="2457606" h="500330">
                  <a:moveTo>
                    <a:pt x="0" y="147583"/>
                  </a:moveTo>
                  <a:cubicBezTo>
                    <a:pt x="412540" y="53517"/>
                    <a:pt x="825081" y="-40549"/>
                    <a:pt x="1234682" y="18242"/>
                  </a:cubicBezTo>
                  <a:cubicBezTo>
                    <a:pt x="1644283" y="77033"/>
                    <a:pt x="2457606" y="500330"/>
                    <a:pt x="2457606" y="500330"/>
                  </a:cubicBezTo>
                  <a:lnTo>
                    <a:pt x="2457606" y="500330"/>
                  </a:lnTo>
                </a:path>
              </a:pathLst>
            </a:custGeom>
            <a:ln w="28575" cmpd="sng">
              <a:solidFill>
                <a:schemeClr val="tx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FF"/>
                </a:solidFill>
              </a:endParaRPr>
            </a:p>
          </p:txBody>
        </p:sp>
        <p:sp>
          <p:nvSpPr>
            <p:cNvPr id="22" name="Freeform 21"/>
            <p:cNvSpPr/>
            <p:nvPr/>
          </p:nvSpPr>
          <p:spPr>
            <a:xfrm>
              <a:off x="2896200" y="930461"/>
              <a:ext cx="2967735" cy="1292901"/>
            </a:xfrm>
            <a:custGeom>
              <a:avLst/>
              <a:gdLst>
                <a:gd name="connsiteX0" fmla="*/ 0 w 3480628"/>
                <a:gd name="connsiteY0" fmla="*/ 1528572 h 1528572"/>
                <a:gd name="connsiteX1" fmla="*/ 1552172 w 3480628"/>
                <a:gd name="connsiteY1" fmla="*/ 270440 h 1528572"/>
                <a:gd name="connsiteX2" fmla="*/ 3480628 w 3480628"/>
                <a:gd name="connsiteY2" fmla="*/ 0 h 1528572"/>
                <a:gd name="connsiteX3" fmla="*/ 3480628 w 3480628"/>
                <a:gd name="connsiteY3" fmla="*/ 0 h 1528572"/>
              </a:gdLst>
              <a:ahLst/>
              <a:cxnLst>
                <a:cxn ang="0">
                  <a:pos x="connsiteX0" y="connsiteY0"/>
                </a:cxn>
                <a:cxn ang="0">
                  <a:pos x="connsiteX1" y="connsiteY1"/>
                </a:cxn>
                <a:cxn ang="0">
                  <a:pos x="connsiteX2" y="connsiteY2"/>
                </a:cxn>
                <a:cxn ang="0">
                  <a:pos x="connsiteX3" y="connsiteY3"/>
                </a:cxn>
              </a:cxnLst>
              <a:rect l="l" t="t" r="r" b="b"/>
              <a:pathLst>
                <a:path w="3480628" h="1528572">
                  <a:moveTo>
                    <a:pt x="0" y="1528572"/>
                  </a:moveTo>
                  <a:cubicBezTo>
                    <a:pt x="486033" y="1026887"/>
                    <a:pt x="972067" y="525202"/>
                    <a:pt x="1552172" y="270440"/>
                  </a:cubicBezTo>
                  <a:cubicBezTo>
                    <a:pt x="2132277" y="15678"/>
                    <a:pt x="3480628" y="0"/>
                    <a:pt x="3480628" y="0"/>
                  </a:cubicBezTo>
                  <a:lnTo>
                    <a:pt x="3480628" y="0"/>
                  </a:lnTo>
                </a:path>
              </a:pathLst>
            </a:custGeom>
            <a:ln w="28575" cmpd="sng">
              <a:solidFill>
                <a:schemeClr val="tx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FF"/>
                </a:solidFill>
              </a:endParaRPr>
            </a:p>
          </p:txBody>
        </p:sp>
        <p:sp>
          <p:nvSpPr>
            <p:cNvPr id="23" name="Freeform 22"/>
            <p:cNvSpPr/>
            <p:nvPr/>
          </p:nvSpPr>
          <p:spPr>
            <a:xfrm>
              <a:off x="3085441" y="1200902"/>
              <a:ext cx="2784620" cy="1149278"/>
            </a:xfrm>
            <a:custGeom>
              <a:avLst/>
              <a:gdLst>
                <a:gd name="connsiteX0" fmla="*/ 0 w 2763337"/>
                <a:gd name="connsiteY0" fmla="*/ 1222858 h 1222858"/>
                <a:gd name="connsiteX1" fmla="*/ 1481619 w 2763337"/>
                <a:gd name="connsiteY1" fmla="*/ 799561 h 1222858"/>
                <a:gd name="connsiteX2" fmla="*/ 2763337 w 2763337"/>
                <a:gd name="connsiteY2" fmla="*/ 0 h 1222858"/>
                <a:gd name="connsiteX3" fmla="*/ 2763337 w 2763337"/>
                <a:gd name="connsiteY3" fmla="*/ 0 h 1222858"/>
              </a:gdLst>
              <a:ahLst/>
              <a:cxnLst>
                <a:cxn ang="0">
                  <a:pos x="connsiteX0" y="connsiteY0"/>
                </a:cxn>
                <a:cxn ang="0">
                  <a:pos x="connsiteX1" y="connsiteY1"/>
                </a:cxn>
                <a:cxn ang="0">
                  <a:pos x="connsiteX2" y="connsiteY2"/>
                </a:cxn>
                <a:cxn ang="0">
                  <a:pos x="connsiteX3" y="connsiteY3"/>
                </a:cxn>
              </a:cxnLst>
              <a:rect l="l" t="t" r="r" b="b"/>
              <a:pathLst>
                <a:path w="2763337" h="1222858">
                  <a:moveTo>
                    <a:pt x="0" y="1222858"/>
                  </a:moveTo>
                  <a:cubicBezTo>
                    <a:pt x="510531" y="1113114"/>
                    <a:pt x="1021063" y="1003371"/>
                    <a:pt x="1481619" y="799561"/>
                  </a:cubicBezTo>
                  <a:cubicBezTo>
                    <a:pt x="1942175" y="595751"/>
                    <a:pt x="2763337" y="0"/>
                    <a:pt x="2763337" y="0"/>
                  </a:cubicBezTo>
                  <a:lnTo>
                    <a:pt x="2763337" y="0"/>
                  </a:lnTo>
                </a:path>
              </a:pathLst>
            </a:custGeom>
            <a:ln w="28575" cmpd="sng">
              <a:solidFill>
                <a:schemeClr val="tx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FF"/>
                </a:solidFill>
              </a:endParaRPr>
            </a:p>
          </p:txBody>
        </p:sp>
        <p:sp>
          <p:nvSpPr>
            <p:cNvPr id="50" name="TextBox 49"/>
            <p:cNvSpPr txBox="1"/>
            <p:nvPr/>
          </p:nvSpPr>
          <p:spPr>
            <a:xfrm>
              <a:off x="5757976" y="1749020"/>
              <a:ext cx="1174220" cy="307777"/>
            </a:xfrm>
            <a:prstGeom prst="rect">
              <a:avLst/>
            </a:prstGeom>
            <a:noFill/>
          </p:spPr>
          <p:txBody>
            <a:bodyPr wrap="none" rtlCol="0">
              <a:spAutoFit/>
            </a:bodyPr>
            <a:lstStyle/>
            <a:p>
              <a:pPr algn="ctr"/>
              <a:r>
                <a:rPr lang="en-US" sz="1400" b="1" dirty="0" smtClean="0">
                  <a:solidFill>
                    <a:srgbClr val="0000FF"/>
                  </a:solidFill>
                  <a:cs typeface="Arial" pitchFamily="34" charset="0"/>
                </a:rPr>
                <a:t>Id: 102, Label</a:t>
              </a:r>
            </a:p>
          </p:txBody>
        </p:sp>
        <p:sp>
          <p:nvSpPr>
            <p:cNvPr id="51" name="TextBox 50"/>
            <p:cNvSpPr txBox="1"/>
            <p:nvPr/>
          </p:nvSpPr>
          <p:spPr>
            <a:xfrm>
              <a:off x="3751999" y="2476068"/>
              <a:ext cx="1174220" cy="307777"/>
            </a:xfrm>
            <a:prstGeom prst="rect">
              <a:avLst/>
            </a:prstGeom>
            <a:noFill/>
          </p:spPr>
          <p:txBody>
            <a:bodyPr wrap="none" rtlCol="0">
              <a:spAutoFit/>
            </a:bodyPr>
            <a:lstStyle/>
            <a:p>
              <a:pPr algn="ctr"/>
              <a:r>
                <a:rPr lang="en-US" sz="1400" b="1" dirty="0" smtClean="0">
                  <a:solidFill>
                    <a:srgbClr val="0000FF"/>
                  </a:solidFill>
                  <a:cs typeface="Arial" pitchFamily="34" charset="0"/>
                </a:rPr>
                <a:t>Id: 104, Label</a:t>
              </a:r>
            </a:p>
          </p:txBody>
        </p:sp>
        <p:sp>
          <p:nvSpPr>
            <p:cNvPr id="52" name="TextBox 51"/>
            <p:cNvSpPr txBox="1"/>
            <p:nvPr/>
          </p:nvSpPr>
          <p:spPr>
            <a:xfrm>
              <a:off x="3751999" y="734980"/>
              <a:ext cx="1174220" cy="307777"/>
            </a:xfrm>
            <a:prstGeom prst="rect">
              <a:avLst/>
            </a:prstGeom>
            <a:noFill/>
          </p:spPr>
          <p:txBody>
            <a:bodyPr wrap="none" rtlCol="0">
              <a:spAutoFit/>
            </a:bodyPr>
            <a:lstStyle/>
            <a:p>
              <a:pPr algn="ctr"/>
              <a:r>
                <a:rPr lang="en-US" sz="1400" b="1" dirty="0" smtClean="0">
                  <a:solidFill>
                    <a:srgbClr val="0000FF"/>
                  </a:solidFill>
                  <a:cs typeface="Arial" pitchFamily="34" charset="0"/>
                </a:rPr>
                <a:t>Id: 106, Label</a:t>
              </a:r>
            </a:p>
          </p:txBody>
        </p:sp>
        <p:sp>
          <p:nvSpPr>
            <p:cNvPr id="53" name="TextBox 52"/>
            <p:cNvSpPr txBox="1"/>
            <p:nvPr/>
          </p:nvSpPr>
          <p:spPr>
            <a:xfrm>
              <a:off x="3904399" y="1595131"/>
              <a:ext cx="1174220" cy="307777"/>
            </a:xfrm>
            <a:prstGeom prst="rect">
              <a:avLst/>
            </a:prstGeom>
            <a:noFill/>
          </p:spPr>
          <p:txBody>
            <a:bodyPr wrap="none" rtlCol="0">
              <a:spAutoFit/>
            </a:bodyPr>
            <a:lstStyle/>
            <a:p>
              <a:pPr algn="ctr"/>
              <a:r>
                <a:rPr lang="en-US" sz="1400" b="1" dirty="0" smtClean="0">
                  <a:solidFill>
                    <a:srgbClr val="0000FF"/>
                  </a:solidFill>
                  <a:cs typeface="Arial" pitchFamily="34" charset="0"/>
                </a:rPr>
                <a:t>Id: 105, Label</a:t>
              </a:r>
            </a:p>
          </p:txBody>
        </p:sp>
      </p:grpSp>
      <p:sp>
        <p:nvSpPr>
          <p:cNvPr id="24" name="Rounded Rectangle 23"/>
          <p:cNvSpPr/>
          <p:nvPr/>
        </p:nvSpPr>
        <p:spPr bwMode="auto">
          <a:xfrm>
            <a:off x="457200" y="1025407"/>
            <a:ext cx="8291408" cy="5664318"/>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FF"/>
              </a:solidFill>
            </a:endParaRPr>
          </a:p>
        </p:txBody>
      </p:sp>
      <p:sp>
        <p:nvSpPr>
          <p:cNvPr id="55" name="TextBox 54"/>
          <p:cNvSpPr txBox="1"/>
          <p:nvPr/>
        </p:nvSpPr>
        <p:spPr>
          <a:xfrm>
            <a:off x="1157538" y="1092682"/>
            <a:ext cx="1664901" cy="369332"/>
          </a:xfrm>
          <a:prstGeom prst="rect">
            <a:avLst/>
          </a:prstGeom>
          <a:noFill/>
        </p:spPr>
        <p:txBody>
          <a:bodyPr wrap="none" rtlCol="0">
            <a:spAutoFit/>
          </a:bodyPr>
          <a:lstStyle/>
          <a:p>
            <a:r>
              <a:rPr lang="en-US" b="1" dirty="0" smtClean="0">
                <a:latin typeface="+mn-lt"/>
                <a:cs typeface="Arial" pitchFamily="34" charset="0"/>
              </a:rPr>
              <a:t>Network Graph </a:t>
            </a:r>
          </a:p>
        </p:txBody>
      </p:sp>
      <p:grpSp>
        <p:nvGrpSpPr>
          <p:cNvPr id="26" name="Group 25"/>
          <p:cNvGrpSpPr/>
          <p:nvPr/>
        </p:nvGrpSpPr>
        <p:grpSpPr>
          <a:xfrm>
            <a:off x="1109859" y="1988514"/>
            <a:ext cx="1643599" cy="1469244"/>
            <a:chOff x="535069" y="1988514"/>
            <a:chExt cx="1643599" cy="1469244"/>
          </a:xfrm>
        </p:grpSpPr>
        <p:sp>
          <p:nvSpPr>
            <p:cNvPr id="90" name="TextBox 89"/>
            <p:cNvSpPr txBox="1"/>
            <p:nvPr/>
          </p:nvSpPr>
          <p:spPr>
            <a:xfrm>
              <a:off x="535069" y="3088426"/>
              <a:ext cx="1643599" cy="369332"/>
            </a:xfrm>
            <a:prstGeom prst="rect">
              <a:avLst/>
            </a:prstGeom>
            <a:noFill/>
          </p:spPr>
          <p:txBody>
            <a:bodyPr wrap="none" rtlCol="0">
              <a:spAutoFit/>
            </a:bodyPr>
            <a:lstStyle/>
            <a:p>
              <a:r>
                <a:rPr lang="en-US" b="1" dirty="0" smtClean="0">
                  <a:latin typeface="+mn-lt"/>
                  <a:cs typeface="Arial" pitchFamily="34" charset="0"/>
                </a:rPr>
                <a:t>Titan Graph DB</a:t>
              </a:r>
            </a:p>
          </p:txBody>
        </p:sp>
        <p:pic>
          <p:nvPicPr>
            <p:cNvPr id="25" name="Picture 24"/>
            <p:cNvPicPr>
              <a:picLocks noChangeAspect="1"/>
            </p:cNvPicPr>
            <p:nvPr/>
          </p:nvPicPr>
          <p:blipFill>
            <a:blip r:embed="rId4"/>
            <a:stretch>
              <a:fillRect/>
            </a:stretch>
          </p:blipFill>
          <p:spPr>
            <a:xfrm>
              <a:off x="838200" y="1988514"/>
              <a:ext cx="576999" cy="1118490"/>
            </a:xfrm>
            <a:prstGeom prst="rect">
              <a:avLst/>
            </a:prstGeom>
          </p:spPr>
        </p:pic>
      </p:grpSp>
      <p:sp>
        <p:nvSpPr>
          <p:cNvPr id="3" name="Title 2"/>
          <p:cNvSpPr>
            <a:spLocks noGrp="1"/>
          </p:cNvSpPr>
          <p:nvPr>
            <p:ph type="ctrTitle"/>
          </p:nvPr>
        </p:nvSpPr>
        <p:spPr/>
        <p:txBody>
          <a:bodyPr/>
          <a:lstStyle/>
          <a:p>
            <a:r>
              <a:rPr lang="en-US" dirty="0" smtClean="0"/>
              <a:t>ONOS Network Graph Abstraction</a:t>
            </a:r>
            <a:endParaRPr lang="en-US" dirty="0"/>
          </a:p>
        </p:txBody>
      </p:sp>
    </p:spTree>
    <p:custDataLst>
      <p:tags r:id="rId1"/>
    </p:custDataLst>
    <p:extLst>
      <p:ext uri="{BB962C8B-B14F-4D97-AF65-F5344CB8AC3E}">
        <p14:creationId xmlns:p14="http://schemas.microsoft.com/office/powerpoint/2010/main" val="3734010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dissolve">
                                      <p:cBhvr>
                                        <p:cTn id="7" dur="500"/>
                                        <p:tgtEl>
                                          <p:spTgt spid="1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Graph</a:t>
            </a:r>
            <a:endParaRPr lang="en-US" dirty="0"/>
          </a:p>
        </p:txBody>
      </p:sp>
      <p:grpSp>
        <p:nvGrpSpPr>
          <p:cNvPr id="72" name="Group 71"/>
          <p:cNvGrpSpPr/>
          <p:nvPr/>
        </p:nvGrpSpPr>
        <p:grpSpPr>
          <a:xfrm>
            <a:off x="485206" y="1291567"/>
            <a:ext cx="8091531" cy="3042107"/>
            <a:chOff x="971600" y="2204864"/>
            <a:chExt cx="7200800" cy="2629346"/>
          </a:xfrm>
        </p:grpSpPr>
        <p:sp>
          <p:nvSpPr>
            <p:cNvPr id="3" name="円/楕円 38"/>
            <p:cNvSpPr/>
            <p:nvPr/>
          </p:nvSpPr>
          <p:spPr>
            <a:xfrm>
              <a:off x="2771800" y="220486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4" name="円/楕円 2"/>
            <p:cNvSpPr/>
            <p:nvPr/>
          </p:nvSpPr>
          <p:spPr>
            <a:xfrm>
              <a:off x="971600"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switch</a:t>
              </a:r>
              <a:endParaRPr kumimoji="1" lang="ja-JP" altLang="en-US" sz="1600" dirty="0"/>
            </a:p>
          </p:txBody>
        </p:sp>
        <p:sp>
          <p:nvSpPr>
            <p:cNvPr id="5" name="円/楕円 3"/>
            <p:cNvSpPr/>
            <p:nvPr/>
          </p:nvSpPr>
          <p:spPr>
            <a:xfrm>
              <a:off x="2771800"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6" name="円/楕円 4"/>
            <p:cNvSpPr/>
            <p:nvPr/>
          </p:nvSpPr>
          <p:spPr>
            <a:xfrm>
              <a:off x="1682304" y="4322048"/>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device</a:t>
              </a:r>
              <a:endParaRPr kumimoji="1" lang="ja-JP" altLang="en-US" sz="1600" dirty="0"/>
            </a:p>
          </p:txBody>
        </p:sp>
        <p:sp>
          <p:nvSpPr>
            <p:cNvPr id="9" name="円/楕円 7"/>
            <p:cNvSpPr/>
            <p:nvPr/>
          </p:nvSpPr>
          <p:spPr>
            <a:xfrm>
              <a:off x="2771800" y="292494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cxnSp>
          <p:nvCxnSpPr>
            <p:cNvPr id="10" name="直線コネクタ 10"/>
            <p:cNvCxnSpPr>
              <a:stCxn id="4" idx="6"/>
              <a:endCxn id="5" idx="2"/>
            </p:cNvCxnSpPr>
            <p:nvPr/>
          </p:nvCxnSpPr>
          <p:spPr>
            <a:xfrm>
              <a:off x="2123728" y="27809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1"/>
            <p:cNvCxnSpPr>
              <a:stCxn id="4" idx="6"/>
              <a:endCxn id="9" idx="2"/>
            </p:cNvCxnSpPr>
            <p:nvPr/>
          </p:nvCxnSpPr>
          <p:spPr>
            <a:xfrm>
              <a:off x="2123728" y="2780928"/>
              <a:ext cx="64807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4"/>
            <p:cNvCxnSpPr>
              <a:stCxn id="4" idx="6"/>
              <a:endCxn id="3" idx="2"/>
            </p:cNvCxnSpPr>
            <p:nvPr/>
          </p:nvCxnSpPr>
          <p:spPr>
            <a:xfrm flipV="1">
              <a:off x="2123728" y="2420888"/>
              <a:ext cx="648072"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20"/>
            <p:cNvSpPr txBox="1"/>
            <p:nvPr/>
          </p:nvSpPr>
          <p:spPr>
            <a:xfrm>
              <a:off x="2339752" y="2514382"/>
              <a:ext cx="401072" cy="338554"/>
            </a:xfrm>
            <a:prstGeom prst="rect">
              <a:avLst/>
            </a:prstGeom>
            <a:noFill/>
          </p:spPr>
          <p:txBody>
            <a:bodyPr wrap="none" rtlCol="0">
              <a:spAutoFit/>
            </a:bodyPr>
            <a:lstStyle/>
            <a:p>
              <a:r>
                <a:rPr kumimoji="1" lang="en-US" altLang="ja-JP" sz="1600" dirty="0" smtClean="0"/>
                <a:t>on</a:t>
              </a:r>
              <a:endParaRPr kumimoji="1" lang="ja-JP" altLang="en-US" sz="1600" dirty="0"/>
            </a:p>
          </p:txBody>
        </p:sp>
        <p:sp>
          <p:nvSpPr>
            <p:cNvPr id="14" name="円/楕円 24"/>
            <p:cNvSpPr/>
            <p:nvPr/>
          </p:nvSpPr>
          <p:spPr>
            <a:xfrm>
              <a:off x="5220072" y="220486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15" name="円/楕円 25"/>
            <p:cNvSpPr/>
            <p:nvPr/>
          </p:nvSpPr>
          <p:spPr>
            <a:xfrm>
              <a:off x="5220072"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16" name="円/楕円 26"/>
            <p:cNvSpPr/>
            <p:nvPr/>
          </p:nvSpPr>
          <p:spPr>
            <a:xfrm>
              <a:off x="5220072" y="292494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cxnSp>
          <p:nvCxnSpPr>
            <p:cNvPr id="17" name="直線コネクタ 28"/>
            <p:cNvCxnSpPr>
              <a:stCxn id="5" idx="6"/>
              <a:endCxn id="15" idx="2"/>
            </p:cNvCxnSpPr>
            <p:nvPr/>
          </p:nvCxnSpPr>
          <p:spPr>
            <a:xfrm>
              <a:off x="3923928" y="2780928"/>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31"/>
            <p:cNvSpPr txBox="1"/>
            <p:nvPr/>
          </p:nvSpPr>
          <p:spPr>
            <a:xfrm>
              <a:off x="4355976" y="2492896"/>
              <a:ext cx="478016" cy="338554"/>
            </a:xfrm>
            <a:prstGeom prst="rect">
              <a:avLst/>
            </a:prstGeom>
            <a:noFill/>
          </p:spPr>
          <p:txBody>
            <a:bodyPr wrap="none" rtlCol="0">
              <a:spAutoFit/>
            </a:bodyPr>
            <a:lstStyle/>
            <a:p>
              <a:r>
                <a:rPr kumimoji="1" lang="en-US" altLang="ja-JP" sz="1600" dirty="0" smtClean="0"/>
                <a:t>link</a:t>
              </a:r>
              <a:endParaRPr kumimoji="1" lang="ja-JP" altLang="en-US" sz="1600" dirty="0"/>
            </a:p>
          </p:txBody>
        </p:sp>
        <p:sp>
          <p:nvSpPr>
            <p:cNvPr id="19" name="円/楕円 35"/>
            <p:cNvSpPr/>
            <p:nvPr/>
          </p:nvSpPr>
          <p:spPr>
            <a:xfrm>
              <a:off x="7020272"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switch</a:t>
              </a:r>
              <a:endParaRPr kumimoji="1" lang="ja-JP" altLang="en-US" sz="1600" dirty="0"/>
            </a:p>
          </p:txBody>
        </p:sp>
        <p:cxnSp>
          <p:nvCxnSpPr>
            <p:cNvPr id="21" name="直線コネクタ 43"/>
            <p:cNvCxnSpPr>
              <a:stCxn id="6" idx="0"/>
            </p:cNvCxnSpPr>
            <p:nvPr/>
          </p:nvCxnSpPr>
          <p:spPr>
            <a:xfrm flipV="1">
              <a:off x="2258368" y="3352056"/>
              <a:ext cx="715719" cy="969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47"/>
            <p:cNvCxnSpPr>
              <a:stCxn id="16" idx="6"/>
              <a:endCxn id="19" idx="2"/>
            </p:cNvCxnSpPr>
            <p:nvPr/>
          </p:nvCxnSpPr>
          <p:spPr>
            <a:xfrm flipV="1">
              <a:off x="6372200" y="2780928"/>
              <a:ext cx="64807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50"/>
            <p:cNvCxnSpPr>
              <a:stCxn id="15" idx="6"/>
              <a:endCxn id="19" idx="2"/>
            </p:cNvCxnSpPr>
            <p:nvPr/>
          </p:nvCxnSpPr>
          <p:spPr>
            <a:xfrm>
              <a:off x="6372200" y="27809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53"/>
            <p:cNvCxnSpPr>
              <a:stCxn id="14" idx="6"/>
              <a:endCxn id="19" idx="2"/>
            </p:cNvCxnSpPr>
            <p:nvPr/>
          </p:nvCxnSpPr>
          <p:spPr>
            <a:xfrm>
              <a:off x="6372200" y="2420888"/>
              <a:ext cx="648072"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59"/>
            <p:cNvSpPr txBox="1"/>
            <p:nvPr/>
          </p:nvSpPr>
          <p:spPr>
            <a:xfrm>
              <a:off x="6444208" y="2514382"/>
              <a:ext cx="401072" cy="338554"/>
            </a:xfrm>
            <a:prstGeom prst="rect">
              <a:avLst/>
            </a:prstGeom>
            <a:noFill/>
          </p:spPr>
          <p:txBody>
            <a:bodyPr wrap="none" rtlCol="0">
              <a:spAutoFit/>
            </a:bodyPr>
            <a:lstStyle/>
            <a:p>
              <a:r>
                <a:rPr kumimoji="1" lang="en-US" altLang="ja-JP" sz="1600" dirty="0" smtClean="0"/>
                <a:t>on</a:t>
              </a:r>
              <a:endParaRPr kumimoji="1" lang="ja-JP" altLang="en-US" sz="1600" dirty="0"/>
            </a:p>
          </p:txBody>
        </p:sp>
        <p:sp>
          <p:nvSpPr>
            <p:cNvPr id="33" name="円/楕円 83"/>
            <p:cNvSpPr/>
            <p:nvPr/>
          </p:nvSpPr>
          <p:spPr>
            <a:xfrm>
              <a:off x="6173605" y="4402162"/>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device</a:t>
              </a:r>
              <a:endParaRPr kumimoji="1" lang="ja-JP" altLang="en-US" sz="1600" dirty="0"/>
            </a:p>
          </p:txBody>
        </p:sp>
        <p:cxnSp>
          <p:nvCxnSpPr>
            <p:cNvPr id="35" name="直線コネクタ 85"/>
            <p:cNvCxnSpPr>
              <a:stCxn id="16" idx="4"/>
              <a:endCxn id="33" idx="0"/>
            </p:cNvCxnSpPr>
            <p:nvPr/>
          </p:nvCxnSpPr>
          <p:spPr>
            <a:xfrm>
              <a:off x="5796136" y="3356992"/>
              <a:ext cx="953533" cy="1045170"/>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ボックス 90"/>
            <p:cNvSpPr txBox="1"/>
            <p:nvPr/>
          </p:nvSpPr>
          <p:spPr>
            <a:xfrm>
              <a:off x="2987824" y="3573016"/>
              <a:ext cx="549650" cy="338554"/>
            </a:xfrm>
            <a:prstGeom prst="rect">
              <a:avLst/>
            </a:prstGeom>
            <a:noFill/>
          </p:spPr>
          <p:txBody>
            <a:bodyPr wrap="none" rtlCol="0">
              <a:spAutoFit/>
            </a:bodyPr>
            <a:lstStyle/>
            <a:p>
              <a:r>
                <a:rPr lang="en-US" altLang="ja-JP" sz="1600" dirty="0" smtClean="0"/>
                <a:t>host</a:t>
              </a:r>
              <a:endParaRPr kumimoji="1" lang="ja-JP" altLang="en-US" sz="1600" dirty="0"/>
            </a:p>
          </p:txBody>
        </p:sp>
        <p:sp>
          <p:nvSpPr>
            <p:cNvPr id="39" name="テキスト ボックス 91"/>
            <p:cNvSpPr txBox="1"/>
            <p:nvPr/>
          </p:nvSpPr>
          <p:spPr>
            <a:xfrm>
              <a:off x="5364088" y="3573016"/>
              <a:ext cx="549650" cy="338554"/>
            </a:xfrm>
            <a:prstGeom prst="rect">
              <a:avLst/>
            </a:prstGeom>
            <a:noFill/>
          </p:spPr>
          <p:txBody>
            <a:bodyPr wrap="none" rtlCol="0">
              <a:spAutoFit/>
            </a:bodyPr>
            <a:lstStyle/>
            <a:p>
              <a:r>
                <a:rPr lang="en-US" altLang="ja-JP" sz="1600" dirty="0" smtClean="0"/>
                <a:t>host</a:t>
              </a:r>
              <a:endParaRPr kumimoji="1" lang="ja-JP" altLang="en-US" sz="1600" dirty="0"/>
            </a:p>
          </p:txBody>
        </p:sp>
      </p:grpSp>
      <p:sp>
        <p:nvSpPr>
          <p:cNvPr id="45" name="TextBox 44"/>
          <p:cNvSpPr txBox="1"/>
          <p:nvPr/>
        </p:nvSpPr>
        <p:spPr>
          <a:xfrm>
            <a:off x="230225" y="4846143"/>
            <a:ext cx="8718827" cy="1313180"/>
          </a:xfrm>
          <a:prstGeom prst="rect">
            <a:avLst/>
          </a:prstGeom>
          <a:noFill/>
        </p:spPr>
        <p:txBody>
          <a:bodyPr wrap="square" rtlCol="0">
            <a:spAutoFit/>
          </a:bodyPr>
          <a:lstStyle/>
          <a:p>
            <a:pPr marL="342900" indent="-342900">
              <a:lnSpc>
                <a:spcPct val="140000"/>
              </a:lnSpc>
              <a:buFont typeface="Wingdings" charset="2"/>
              <a:buChar char="Ø"/>
            </a:pPr>
            <a:r>
              <a:rPr lang="en-US" sz="2000" b="1" dirty="0" smtClean="0">
                <a:cs typeface="Arial" pitchFamily="34" charset="0"/>
              </a:rPr>
              <a:t>Network state is naturally represented as a graph</a:t>
            </a:r>
          </a:p>
          <a:p>
            <a:pPr marL="342900" indent="-342900">
              <a:lnSpc>
                <a:spcPct val="140000"/>
              </a:lnSpc>
              <a:buFont typeface="Wingdings" charset="2"/>
              <a:buChar char="Ø"/>
            </a:pPr>
            <a:r>
              <a:rPr lang="en-US" sz="2000" b="1" dirty="0">
                <a:cs typeface="Arial" pitchFamily="34" charset="0"/>
              </a:rPr>
              <a:t>Graph has basic network objects like switch, port, device and </a:t>
            </a:r>
            <a:r>
              <a:rPr lang="en-US" sz="2000" b="1" dirty="0" smtClean="0">
                <a:cs typeface="Arial" pitchFamily="34" charset="0"/>
              </a:rPr>
              <a:t>links</a:t>
            </a:r>
          </a:p>
          <a:p>
            <a:pPr marL="342900" indent="-342900">
              <a:lnSpc>
                <a:spcPct val="120000"/>
              </a:lnSpc>
              <a:buFont typeface="Wingdings" charset="2"/>
              <a:buChar char="Ø"/>
            </a:pPr>
            <a:r>
              <a:rPr lang="en-US" sz="2000" b="1" dirty="0" smtClean="0">
                <a:cs typeface="Arial" pitchFamily="34" charset="0"/>
              </a:rPr>
              <a:t>Application writes to this graph </a:t>
            </a:r>
            <a:r>
              <a:rPr lang="en-US" sz="2000" b="1" dirty="0">
                <a:cs typeface="Arial" pitchFamily="34" charset="0"/>
              </a:rPr>
              <a:t>&amp;</a:t>
            </a:r>
            <a:r>
              <a:rPr lang="en-US" sz="2000" b="1" dirty="0" smtClean="0">
                <a:cs typeface="Arial" pitchFamily="34" charset="0"/>
              </a:rPr>
              <a:t> programs the data plane</a:t>
            </a:r>
          </a:p>
        </p:txBody>
      </p:sp>
    </p:spTree>
    <p:extLst>
      <p:ext uri="{BB962C8B-B14F-4D97-AF65-F5344CB8AC3E}">
        <p14:creationId xmlns:p14="http://schemas.microsoft.com/office/powerpoint/2010/main" val="3385756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1"/>
          <p:cNvSpPr>
            <a:spLocks noGrp="1"/>
          </p:cNvSpPr>
          <p:nvPr>
            <p:ph type="title"/>
          </p:nvPr>
        </p:nvSpPr>
        <p:spPr>
          <a:xfrm>
            <a:off x="457200" y="-153988"/>
            <a:ext cx="8229600" cy="1143001"/>
          </a:xfrm>
        </p:spPr>
        <p:txBody>
          <a:bodyPr/>
          <a:lstStyle/>
          <a:p>
            <a:pPr eaLnBrk="1" hangingPunct="1"/>
            <a:r>
              <a:rPr lang="en-US" sz="4000">
                <a:latin typeface="Calibri" charset="0"/>
              </a:rPr>
              <a:t>Software Defined Network (SDN)</a:t>
            </a:r>
          </a:p>
        </p:txBody>
      </p:sp>
      <p:cxnSp>
        <p:nvCxnSpPr>
          <p:cNvPr id="44" name="Straight Connector 43"/>
          <p:cNvCxnSpPr/>
          <p:nvPr/>
        </p:nvCxnSpPr>
        <p:spPr bwMode="auto">
          <a:xfrm flipV="1">
            <a:off x="2444750" y="4670602"/>
            <a:ext cx="1393825" cy="1122362"/>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bwMode="auto">
          <a:xfrm>
            <a:off x="4014788" y="4554714"/>
            <a:ext cx="1106487" cy="7381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bwMode="auto">
          <a:xfrm flipV="1">
            <a:off x="4102100" y="5792964"/>
            <a:ext cx="1285875" cy="7429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bwMode="auto">
          <a:xfrm>
            <a:off x="1916113" y="6270802"/>
            <a:ext cx="1400175" cy="265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bwMode="auto">
          <a:xfrm flipV="1">
            <a:off x="5759450" y="5048427"/>
            <a:ext cx="1198563" cy="496887"/>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bwMode="auto">
          <a:xfrm>
            <a:off x="1828800" y="3649839"/>
            <a:ext cx="0" cy="2057400"/>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1512" name="TextBox 44"/>
          <p:cNvSpPr txBox="1">
            <a:spLocks noChangeArrowheads="1"/>
          </p:cNvSpPr>
          <p:nvPr/>
        </p:nvSpPr>
        <p:spPr bwMode="auto">
          <a:xfrm>
            <a:off x="3376613" y="3051352"/>
            <a:ext cx="2275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smtClean="0">
                <a:latin typeface="Arial" charset="0"/>
              </a:rPr>
              <a:t>Global </a:t>
            </a:r>
            <a:r>
              <a:rPr lang="en-US" sz="1800" dirty="0">
                <a:latin typeface="Arial" charset="0"/>
              </a:rPr>
              <a:t>Network </a:t>
            </a:r>
            <a:r>
              <a:rPr lang="en-US" sz="1800" dirty="0" smtClean="0">
                <a:latin typeface="Arial" charset="0"/>
              </a:rPr>
              <a:t>Map</a:t>
            </a:r>
            <a:endParaRPr lang="en-US" sz="1800" dirty="0">
              <a:latin typeface="Arial" charset="0"/>
            </a:endParaRPr>
          </a:p>
        </p:txBody>
      </p:sp>
      <p:cxnSp>
        <p:nvCxnSpPr>
          <p:cNvPr id="135" name="Straight Connector 134"/>
          <p:cNvCxnSpPr/>
          <p:nvPr/>
        </p:nvCxnSpPr>
        <p:spPr bwMode="auto">
          <a:xfrm>
            <a:off x="3581400" y="3649839"/>
            <a:ext cx="0" cy="990600"/>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bwMode="auto">
          <a:xfrm>
            <a:off x="5410200" y="3726039"/>
            <a:ext cx="0" cy="1752600"/>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bwMode="auto">
          <a:xfrm>
            <a:off x="7086600" y="3802239"/>
            <a:ext cx="0" cy="990600"/>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4" name="AutoShape 7"/>
          <p:cNvSpPr>
            <a:spLocks noChangeArrowheads="1"/>
          </p:cNvSpPr>
          <p:nvPr/>
        </p:nvSpPr>
        <p:spPr bwMode="auto">
          <a:xfrm>
            <a:off x="1296988" y="5600877"/>
            <a:ext cx="1147762" cy="669925"/>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fontAlgn="auto">
              <a:spcBef>
                <a:spcPts val="0"/>
              </a:spcBef>
              <a:spcAft>
                <a:spcPts val="0"/>
              </a:spcAft>
              <a:defRPr/>
            </a:pPr>
            <a:r>
              <a:rPr lang="en-US">
                <a:solidFill>
                  <a:schemeClr val="bg1"/>
                </a:solidFill>
                <a:ea typeface="+mn-ea"/>
                <a:cs typeface="+mn-cs"/>
              </a:rPr>
              <a:t>Packet</a:t>
            </a:r>
          </a:p>
          <a:p>
            <a:pPr algn="ctr" fontAlgn="auto">
              <a:spcBef>
                <a:spcPts val="0"/>
              </a:spcBef>
              <a:spcAft>
                <a:spcPts val="0"/>
              </a:spcAft>
              <a:defRPr/>
            </a:pPr>
            <a:r>
              <a:rPr lang="en-US">
                <a:solidFill>
                  <a:schemeClr val="bg1"/>
                </a:solidFill>
                <a:ea typeface="+mn-ea"/>
                <a:cs typeface="+mn-cs"/>
              </a:rPr>
              <a:t>Forwarding </a:t>
            </a:r>
          </a:p>
          <a:p>
            <a:pPr algn="ctr" fontAlgn="auto">
              <a:spcBef>
                <a:spcPts val="0"/>
              </a:spcBef>
              <a:spcAft>
                <a:spcPts val="0"/>
              </a:spcAft>
              <a:defRPr/>
            </a:pPr>
            <a:endParaRPr lang="en-US">
              <a:solidFill>
                <a:schemeClr val="bg1"/>
              </a:solidFill>
              <a:ea typeface="+mn-ea"/>
              <a:cs typeface="+mn-cs"/>
            </a:endParaRPr>
          </a:p>
        </p:txBody>
      </p:sp>
      <p:sp>
        <p:nvSpPr>
          <p:cNvPr id="35" name="AutoShape 7"/>
          <p:cNvSpPr>
            <a:spLocks noChangeArrowheads="1"/>
          </p:cNvSpPr>
          <p:nvPr/>
        </p:nvSpPr>
        <p:spPr bwMode="auto">
          <a:xfrm>
            <a:off x="3127375" y="6104114"/>
            <a:ext cx="1147763" cy="669925"/>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fontAlgn="auto">
              <a:spcBef>
                <a:spcPts val="0"/>
              </a:spcBef>
              <a:spcAft>
                <a:spcPts val="0"/>
              </a:spcAft>
              <a:defRPr/>
            </a:pPr>
            <a:r>
              <a:rPr lang="en-US">
                <a:solidFill>
                  <a:schemeClr val="bg1"/>
                </a:solidFill>
                <a:ea typeface="+mn-ea"/>
                <a:cs typeface="+mn-cs"/>
              </a:rPr>
              <a:t>Packet</a:t>
            </a:r>
          </a:p>
          <a:p>
            <a:pPr algn="ctr" fontAlgn="auto">
              <a:spcBef>
                <a:spcPts val="0"/>
              </a:spcBef>
              <a:spcAft>
                <a:spcPts val="0"/>
              </a:spcAft>
              <a:defRPr/>
            </a:pPr>
            <a:r>
              <a:rPr lang="en-US">
                <a:solidFill>
                  <a:schemeClr val="bg1"/>
                </a:solidFill>
                <a:ea typeface="+mn-ea"/>
                <a:cs typeface="+mn-cs"/>
              </a:rPr>
              <a:t>Forwarding </a:t>
            </a:r>
          </a:p>
          <a:p>
            <a:pPr algn="ctr" fontAlgn="auto">
              <a:spcBef>
                <a:spcPts val="0"/>
              </a:spcBef>
              <a:spcAft>
                <a:spcPts val="0"/>
              </a:spcAft>
              <a:defRPr/>
            </a:pPr>
            <a:endParaRPr lang="en-US">
              <a:solidFill>
                <a:schemeClr val="bg1"/>
              </a:solidFill>
              <a:ea typeface="+mn-ea"/>
              <a:cs typeface="+mn-cs"/>
            </a:endParaRPr>
          </a:p>
        </p:txBody>
      </p:sp>
      <p:sp>
        <p:nvSpPr>
          <p:cNvPr id="36" name="AutoShape 7"/>
          <p:cNvSpPr>
            <a:spLocks noChangeArrowheads="1"/>
          </p:cNvSpPr>
          <p:nvPr/>
        </p:nvSpPr>
        <p:spPr bwMode="auto">
          <a:xfrm>
            <a:off x="2998788" y="4168952"/>
            <a:ext cx="1147762" cy="669925"/>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fontAlgn="auto">
              <a:spcBef>
                <a:spcPts val="0"/>
              </a:spcBef>
              <a:spcAft>
                <a:spcPts val="0"/>
              </a:spcAft>
              <a:defRPr/>
            </a:pPr>
            <a:r>
              <a:rPr lang="en-US">
                <a:solidFill>
                  <a:schemeClr val="bg1"/>
                </a:solidFill>
                <a:ea typeface="+mn-ea"/>
                <a:cs typeface="+mn-cs"/>
              </a:rPr>
              <a:t>Packet</a:t>
            </a:r>
          </a:p>
          <a:p>
            <a:pPr algn="ctr" fontAlgn="auto">
              <a:spcBef>
                <a:spcPts val="0"/>
              </a:spcBef>
              <a:spcAft>
                <a:spcPts val="0"/>
              </a:spcAft>
              <a:defRPr/>
            </a:pPr>
            <a:r>
              <a:rPr lang="en-US">
                <a:solidFill>
                  <a:schemeClr val="bg1"/>
                </a:solidFill>
                <a:ea typeface="+mn-ea"/>
                <a:cs typeface="+mn-cs"/>
              </a:rPr>
              <a:t>Forwarding </a:t>
            </a:r>
          </a:p>
          <a:p>
            <a:pPr algn="ctr" fontAlgn="auto">
              <a:spcBef>
                <a:spcPts val="0"/>
              </a:spcBef>
              <a:spcAft>
                <a:spcPts val="0"/>
              </a:spcAft>
              <a:defRPr/>
            </a:pPr>
            <a:endParaRPr lang="en-US">
              <a:solidFill>
                <a:schemeClr val="bg1"/>
              </a:solidFill>
              <a:ea typeface="+mn-ea"/>
              <a:cs typeface="+mn-cs"/>
            </a:endParaRPr>
          </a:p>
        </p:txBody>
      </p:sp>
      <p:sp>
        <p:nvSpPr>
          <p:cNvPr id="37" name="AutoShape 7"/>
          <p:cNvSpPr>
            <a:spLocks noChangeArrowheads="1"/>
          </p:cNvSpPr>
          <p:nvPr/>
        </p:nvSpPr>
        <p:spPr bwMode="auto">
          <a:xfrm>
            <a:off x="4814888" y="5265914"/>
            <a:ext cx="1147762" cy="669925"/>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fontAlgn="auto">
              <a:spcBef>
                <a:spcPts val="0"/>
              </a:spcBef>
              <a:spcAft>
                <a:spcPts val="0"/>
              </a:spcAft>
              <a:defRPr/>
            </a:pPr>
            <a:r>
              <a:rPr lang="en-US">
                <a:solidFill>
                  <a:schemeClr val="bg1"/>
                </a:solidFill>
                <a:ea typeface="+mn-ea"/>
                <a:cs typeface="+mn-cs"/>
              </a:rPr>
              <a:t>Packet</a:t>
            </a:r>
          </a:p>
          <a:p>
            <a:pPr algn="ctr" fontAlgn="auto">
              <a:spcBef>
                <a:spcPts val="0"/>
              </a:spcBef>
              <a:spcAft>
                <a:spcPts val="0"/>
              </a:spcAft>
              <a:defRPr/>
            </a:pPr>
            <a:r>
              <a:rPr lang="en-US">
                <a:solidFill>
                  <a:schemeClr val="bg1"/>
                </a:solidFill>
                <a:ea typeface="+mn-ea"/>
                <a:cs typeface="+mn-cs"/>
              </a:rPr>
              <a:t>Forwarding </a:t>
            </a:r>
          </a:p>
          <a:p>
            <a:pPr algn="ctr" fontAlgn="auto">
              <a:spcBef>
                <a:spcPts val="0"/>
              </a:spcBef>
              <a:spcAft>
                <a:spcPts val="0"/>
              </a:spcAft>
              <a:defRPr/>
            </a:pPr>
            <a:endParaRPr lang="en-US">
              <a:solidFill>
                <a:schemeClr val="bg1"/>
              </a:solidFill>
              <a:ea typeface="+mn-ea"/>
              <a:cs typeface="+mn-cs"/>
            </a:endParaRPr>
          </a:p>
        </p:txBody>
      </p:sp>
      <p:sp>
        <p:nvSpPr>
          <p:cNvPr id="38" name="AutoShape 7"/>
          <p:cNvSpPr>
            <a:spLocks noChangeArrowheads="1"/>
          </p:cNvSpPr>
          <p:nvPr/>
        </p:nvSpPr>
        <p:spPr bwMode="auto">
          <a:xfrm>
            <a:off x="6472238" y="4503914"/>
            <a:ext cx="1147762" cy="669925"/>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fontAlgn="auto">
              <a:spcBef>
                <a:spcPts val="0"/>
              </a:spcBef>
              <a:spcAft>
                <a:spcPts val="0"/>
              </a:spcAft>
              <a:defRPr/>
            </a:pPr>
            <a:r>
              <a:rPr lang="en-US">
                <a:solidFill>
                  <a:schemeClr val="bg1"/>
                </a:solidFill>
                <a:ea typeface="+mn-ea"/>
                <a:cs typeface="+mn-cs"/>
              </a:rPr>
              <a:t>Packet</a:t>
            </a:r>
          </a:p>
          <a:p>
            <a:pPr algn="ctr" fontAlgn="auto">
              <a:spcBef>
                <a:spcPts val="0"/>
              </a:spcBef>
              <a:spcAft>
                <a:spcPts val="0"/>
              </a:spcAft>
              <a:defRPr/>
            </a:pPr>
            <a:r>
              <a:rPr lang="en-US">
                <a:solidFill>
                  <a:schemeClr val="bg1"/>
                </a:solidFill>
                <a:ea typeface="+mn-ea"/>
                <a:cs typeface="+mn-cs"/>
              </a:rPr>
              <a:t>Forwarding </a:t>
            </a:r>
          </a:p>
          <a:p>
            <a:pPr algn="ctr" fontAlgn="auto">
              <a:spcBef>
                <a:spcPts val="0"/>
              </a:spcBef>
              <a:spcAft>
                <a:spcPts val="0"/>
              </a:spcAft>
              <a:defRPr/>
            </a:pPr>
            <a:endParaRPr lang="en-US">
              <a:solidFill>
                <a:schemeClr val="bg1"/>
              </a:solidFill>
              <a:ea typeface="+mn-ea"/>
              <a:cs typeface="+mn-cs"/>
            </a:endParaRPr>
          </a:p>
        </p:txBody>
      </p:sp>
      <p:sp>
        <p:nvSpPr>
          <p:cNvPr id="79" name="Rounded Rectangle 78"/>
          <p:cNvSpPr/>
          <p:nvPr/>
        </p:nvSpPr>
        <p:spPr>
          <a:xfrm>
            <a:off x="1066800" y="3497439"/>
            <a:ext cx="6663266" cy="437554"/>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2400" dirty="0">
                <a:solidFill>
                  <a:srgbClr val="FFFFFF"/>
                </a:solidFill>
                <a:latin typeface="+mj-lt"/>
              </a:rPr>
              <a:t>Network OS</a:t>
            </a:r>
          </a:p>
        </p:txBody>
      </p:sp>
      <p:grpSp>
        <p:nvGrpSpPr>
          <p:cNvPr id="10" name="Group 1"/>
          <p:cNvGrpSpPr/>
          <p:nvPr/>
        </p:nvGrpSpPr>
        <p:grpSpPr>
          <a:xfrm>
            <a:off x="5791200" y="2964039"/>
            <a:ext cx="1158240" cy="547255"/>
            <a:chOff x="5257800" y="3124200"/>
            <a:chExt cx="1158240" cy="547255"/>
          </a:xfrm>
          <a:effectLst>
            <a:outerShdw blurRad="50800" dist="50800" dir="10260000" algn="tl" rotWithShape="0">
              <a:srgbClr val="000000">
                <a:alpha val="54000"/>
              </a:srgbClr>
            </a:outerShdw>
          </a:effectLst>
        </p:grpSpPr>
        <p:sp>
          <p:nvSpPr>
            <p:cNvPr id="33" name="Oval 32"/>
            <p:cNvSpPr/>
            <p:nvPr/>
          </p:nvSpPr>
          <p:spPr>
            <a:xfrm>
              <a:off x="5257800" y="33528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5562600" y="31242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Oval 40"/>
            <p:cNvSpPr/>
            <p:nvPr/>
          </p:nvSpPr>
          <p:spPr>
            <a:xfrm>
              <a:off x="5943600" y="33528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6248400" y="32004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5638800" y="35052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7" name="Straight Connector 46"/>
            <p:cNvCxnSpPr>
              <a:stCxn id="33" idx="7"/>
              <a:endCxn id="40" idx="3"/>
            </p:cNvCxnSpPr>
            <p:nvPr/>
          </p:nvCxnSpPr>
          <p:spPr>
            <a:xfrm flipV="1">
              <a:off x="5400890" y="3266108"/>
              <a:ext cx="186260" cy="111039"/>
            </a:xfrm>
            <a:prstGeom prst="line">
              <a:avLst/>
            </a:prstGeom>
            <a:solidFill>
              <a:schemeClr val="bg1"/>
            </a:solidFill>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3" idx="2"/>
              <a:endCxn id="33" idx="5"/>
            </p:cNvCxnSpPr>
            <p:nvPr/>
          </p:nvCxnSpPr>
          <p:spPr>
            <a:xfrm flipH="1" flipV="1">
              <a:off x="5400890" y="3494708"/>
              <a:ext cx="237910" cy="93620"/>
            </a:xfrm>
            <a:prstGeom prst="line">
              <a:avLst/>
            </a:prstGeom>
            <a:solidFill>
              <a:schemeClr val="bg1"/>
            </a:solidFill>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1" idx="1"/>
              <a:endCxn id="40" idx="5"/>
            </p:cNvCxnSpPr>
            <p:nvPr/>
          </p:nvCxnSpPr>
          <p:spPr>
            <a:xfrm flipH="1" flipV="1">
              <a:off x="5705690" y="3266108"/>
              <a:ext cx="262460" cy="111039"/>
            </a:xfrm>
            <a:prstGeom prst="line">
              <a:avLst/>
            </a:prstGeom>
            <a:solidFill>
              <a:schemeClr val="bg1"/>
            </a:solidFill>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3" idx="6"/>
              <a:endCxn id="41" idx="3"/>
            </p:cNvCxnSpPr>
            <p:nvPr/>
          </p:nvCxnSpPr>
          <p:spPr>
            <a:xfrm flipV="1">
              <a:off x="5806440" y="3494708"/>
              <a:ext cx="161710" cy="93620"/>
            </a:xfrm>
            <a:prstGeom prst="line">
              <a:avLst/>
            </a:prstGeom>
            <a:solidFill>
              <a:schemeClr val="bg1"/>
            </a:solidFill>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1" idx="6"/>
              <a:endCxn id="42" idx="3"/>
            </p:cNvCxnSpPr>
            <p:nvPr/>
          </p:nvCxnSpPr>
          <p:spPr>
            <a:xfrm flipV="1">
              <a:off x="6111240" y="3342308"/>
              <a:ext cx="161710" cy="93620"/>
            </a:xfrm>
            <a:prstGeom prst="line">
              <a:avLst/>
            </a:prstGeom>
            <a:solidFill>
              <a:schemeClr val="bg1"/>
            </a:solidFill>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1219200" y="2207016"/>
            <a:ext cx="1752600" cy="651398"/>
            <a:chOff x="1219200" y="1448025"/>
            <a:chExt cx="1752600" cy="651398"/>
          </a:xfrm>
        </p:grpSpPr>
        <p:sp>
          <p:nvSpPr>
            <p:cNvPr id="81" name="Rounded Rectangle 80"/>
            <p:cNvSpPr/>
            <p:nvPr/>
          </p:nvSpPr>
          <p:spPr bwMode="auto">
            <a:xfrm>
              <a:off x="1219200" y="1448025"/>
              <a:ext cx="1752600" cy="64430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sz="2800" dirty="0">
                <a:solidFill>
                  <a:srgbClr val="000000"/>
                </a:solidFill>
                <a:latin typeface="+mj-lt"/>
              </a:endParaRPr>
            </a:p>
          </p:txBody>
        </p:sp>
        <p:sp>
          <p:nvSpPr>
            <p:cNvPr id="21552" name="TextBox 23"/>
            <p:cNvSpPr txBox="1">
              <a:spLocks noChangeArrowheads="1"/>
            </p:cNvSpPr>
            <p:nvPr/>
          </p:nvSpPr>
          <p:spPr bwMode="auto">
            <a:xfrm>
              <a:off x="1560608" y="1453092"/>
              <a:ext cx="10697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dirty="0">
                  <a:latin typeface="Arial" charset="0"/>
                </a:rPr>
                <a:t>Control</a:t>
              </a:r>
            </a:p>
            <a:p>
              <a:pPr algn="ctr" eaLnBrk="1" hangingPunct="1"/>
              <a:r>
                <a:rPr lang="en-US" sz="1800" dirty="0" smtClean="0">
                  <a:latin typeface="Arial" charset="0"/>
                </a:rPr>
                <a:t>Program</a:t>
              </a:r>
              <a:endParaRPr lang="en-US" sz="1800" dirty="0">
                <a:latin typeface="Arial" charset="0"/>
              </a:endParaRPr>
            </a:p>
          </p:txBody>
        </p:sp>
      </p:grpSp>
      <p:graphicFrame>
        <p:nvGraphicFramePr>
          <p:cNvPr id="21547" name="Object 11"/>
          <p:cNvGraphicFramePr>
            <a:graphicFrameLocks noChangeAspect="1"/>
          </p:cNvGraphicFramePr>
          <p:nvPr>
            <p:extLst>
              <p:ext uri="{D42A27DB-BD31-4B8C-83A1-F6EECF244321}">
                <p14:modId xmlns:p14="http://schemas.microsoft.com/office/powerpoint/2010/main" val="1736724105"/>
              </p:ext>
            </p:extLst>
          </p:nvPr>
        </p:nvGraphicFramePr>
        <p:xfrm>
          <a:off x="1546225" y="1735159"/>
          <a:ext cx="1084263" cy="479425"/>
        </p:xfrm>
        <a:graphic>
          <a:graphicData uri="http://schemas.openxmlformats.org/presentationml/2006/ole">
            <mc:AlternateContent xmlns:mc="http://schemas.openxmlformats.org/markup-compatibility/2006">
              <mc:Choice xmlns:v="urn:schemas-microsoft-com:vml" Requires="v">
                <p:oleObj spid="_x0000_s1237" name="Equation" r:id="rId4" imgW="546100" imgH="241300" progId="Equation.3">
                  <p:embed/>
                </p:oleObj>
              </mc:Choice>
              <mc:Fallback>
                <p:oleObj name="Equation" r:id="rId4" imgW="546100" imgH="241300" progId="Equation.3">
                  <p:embed/>
                  <p:pic>
                    <p:nvPicPr>
                      <p:cNvPr id="0" name=""/>
                      <p:cNvPicPr>
                        <a:picLocks noChangeAspect="1" noChangeArrowheads="1"/>
                      </p:cNvPicPr>
                      <p:nvPr/>
                    </p:nvPicPr>
                    <p:blipFill>
                      <a:blip r:embed="rId5"/>
                      <a:srcRect/>
                      <a:stretch>
                        <a:fillRect/>
                      </a:stretch>
                    </p:blipFill>
                    <p:spPr bwMode="auto">
                      <a:xfrm>
                        <a:off x="1546225" y="1735159"/>
                        <a:ext cx="1084263" cy="479425"/>
                      </a:xfrm>
                      <a:prstGeom prst="rect">
                        <a:avLst/>
                      </a:prstGeom>
                      <a:noFill/>
                      <a:ln>
                        <a:noFill/>
                      </a:ln>
                      <a:extLst/>
                    </p:spPr>
                  </p:pic>
                </p:oleObj>
              </mc:Fallback>
            </mc:AlternateContent>
          </a:graphicData>
        </a:graphic>
      </p:graphicFrame>
      <p:graphicFrame>
        <p:nvGraphicFramePr>
          <p:cNvPr id="21540" name="Object 70"/>
          <p:cNvGraphicFramePr>
            <a:graphicFrameLocks noChangeAspect="1"/>
          </p:cNvGraphicFramePr>
          <p:nvPr>
            <p:extLst>
              <p:ext uri="{D42A27DB-BD31-4B8C-83A1-F6EECF244321}">
                <p14:modId xmlns:p14="http://schemas.microsoft.com/office/powerpoint/2010/main" val="2293923799"/>
              </p:ext>
            </p:extLst>
          </p:nvPr>
        </p:nvGraphicFramePr>
        <p:xfrm>
          <a:off x="3717925" y="1717696"/>
          <a:ext cx="1085850" cy="479425"/>
        </p:xfrm>
        <a:graphic>
          <a:graphicData uri="http://schemas.openxmlformats.org/presentationml/2006/ole">
            <mc:AlternateContent xmlns:mc="http://schemas.openxmlformats.org/markup-compatibility/2006">
              <mc:Choice xmlns:v="urn:schemas-microsoft-com:vml" Requires="v">
                <p:oleObj spid="_x0000_s1238" name="Equation" r:id="rId6" imgW="546100" imgH="241300" progId="Equation.3">
                  <p:embed/>
                </p:oleObj>
              </mc:Choice>
              <mc:Fallback>
                <p:oleObj name="Equation" r:id="rId6" imgW="546100" imgH="241300" progId="Equation.3">
                  <p:embed/>
                  <p:pic>
                    <p:nvPicPr>
                      <p:cNvPr id="0" name=""/>
                      <p:cNvPicPr>
                        <a:picLocks noChangeAspect="1" noChangeArrowheads="1"/>
                      </p:cNvPicPr>
                      <p:nvPr/>
                    </p:nvPicPr>
                    <p:blipFill>
                      <a:blip r:embed="rId7"/>
                      <a:srcRect/>
                      <a:stretch>
                        <a:fillRect/>
                      </a:stretch>
                    </p:blipFill>
                    <p:spPr bwMode="auto">
                      <a:xfrm>
                        <a:off x="3717925" y="1717696"/>
                        <a:ext cx="1085850" cy="479425"/>
                      </a:xfrm>
                      <a:prstGeom prst="rect">
                        <a:avLst/>
                      </a:prstGeom>
                      <a:noFill/>
                      <a:ln>
                        <a:noFill/>
                      </a:ln>
                      <a:extLst/>
                    </p:spPr>
                  </p:pic>
                </p:oleObj>
              </mc:Fallback>
            </mc:AlternateContent>
          </a:graphicData>
        </a:graphic>
      </p:graphicFrame>
      <p:graphicFrame>
        <p:nvGraphicFramePr>
          <p:cNvPr id="21533" name="Object 72"/>
          <p:cNvGraphicFramePr>
            <a:graphicFrameLocks noChangeAspect="1"/>
          </p:cNvGraphicFramePr>
          <p:nvPr>
            <p:extLst>
              <p:ext uri="{D42A27DB-BD31-4B8C-83A1-F6EECF244321}">
                <p14:modId xmlns:p14="http://schemas.microsoft.com/office/powerpoint/2010/main" val="282294686"/>
              </p:ext>
            </p:extLst>
          </p:nvPr>
        </p:nvGraphicFramePr>
        <p:xfrm>
          <a:off x="6018213" y="1709759"/>
          <a:ext cx="1084262" cy="479425"/>
        </p:xfrm>
        <a:graphic>
          <a:graphicData uri="http://schemas.openxmlformats.org/presentationml/2006/ole">
            <mc:AlternateContent xmlns:mc="http://schemas.openxmlformats.org/markup-compatibility/2006">
              <mc:Choice xmlns:v="urn:schemas-microsoft-com:vml" Requires="v">
                <p:oleObj spid="_x0000_s1239" name="Equation" r:id="rId8" imgW="546100" imgH="241300" progId="Equation.3">
                  <p:embed/>
                </p:oleObj>
              </mc:Choice>
              <mc:Fallback>
                <p:oleObj name="Equation" r:id="rId8" imgW="546100" imgH="241300" progId="Equation.3">
                  <p:embed/>
                  <p:pic>
                    <p:nvPicPr>
                      <p:cNvPr id="0" name=""/>
                      <p:cNvPicPr>
                        <a:picLocks noChangeAspect="1" noChangeArrowheads="1"/>
                      </p:cNvPicPr>
                      <p:nvPr/>
                    </p:nvPicPr>
                    <p:blipFill>
                      <a:blip r:embed="rId9"/>
                      <a:srcRect/>
                      <a:stretch>
                        <a:fillRect/>
                      </a:stretch>
                    </p:blipFill>
                    <p:spPr bwMode="auto">
                      <a:xfrm>
                        <a:off x="6018213" y="1709759"/>
                        <a:ext cx="1084262" cy="479425"/>
                      </a:xfrm>
                      <a:prstGeom prst="rect">
                        <a:avLst/>
                      </a:prstGeom>
                      <a:noFill/>
                      <a:ln>
                        <a:noFill/>
                      </a:ln>
                      <a:extLst/>
                    </p:spPr>
                  </p:pic>
                </p:oleObj>
              </mc:Fallback>
            </mc:AlternateContent>
          </a:graphicData>
        </a:graphic>
      </p:graphicFrame>
      <p:grpSp>
        <p:nvGrpSpPr>
          <p:cNvPr id="71" name="Group 70"/>
          <p:cNvGrpSpPr/>
          <p:nvPr/>
        </p:nvGrpSpPr>
        <p:grpSpPr>
          <a:xfrm>
            <a:off x="3420177" y="2212730"/>
            <a:ext cx="1752600" cy="651398"/>
            <a:chOff x="1219200" y="1448025"/>
            <a:chExt cx="1752600" cy="651398"/>
          </a:xfrm>
        </p:grpSpPr>
        <p:sp>
          <p:nvSpPr>
            <p:cNvPr id="73" name="Rounded Rectangle 72"/>
            <p:cNvSpPr/>
            <p:nvPr/>
          </p:nvSpPr>
          <p:spPr bwMode="auto">
            <a:xfrm>
              <a:off x="1219200" y="1448025"/>
              <a:ext cx="1752600" cy="64430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sz="2800" dirty="0">
                <a:solidFill>
                  <a:srgbClr val="000000"/>
                </a:solidFill>
                <a:latin typeface="+mj-lt"/>
              </a:endParaRPr>
            </a:p>
          </p:txBody>
        </p:sp>
        <p:sp>
          <p:nvSpPr>
            <p:cNvPr id="75" name="TextBox 23"/>
            <p:cNvSpPr txBox="1">
              <a:spLocks noChangeArrowheads="1"/>
            </p:cNvSpPr>
            <p:nvPr/>
          </p:nvSpPr>
          <p:spPr bwMode="auto">
            <a:xfrm>
              <a:off x="1560608" y="1453092"/>
              <a:ext cx="10697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dirty="0">
                  <a:latin typeface="Arial" charset="0"/>
                </a:rPr>
                <a:t>Control</a:t>
              </a:r>
            </a:p>
            <a:p>
              <a:pPr algn="ctr" eaLnBrk="1" hangingPunct="1"/>
              <a:r>
                <a:rPr lang="en-US" sz="1800" dirty="0" smtClean="0">
                  <a:latin typeface="Arial" charset="0"/>
                </a:rPr>
                <a:t>Program</a:t>
              </a:r>
              <a:endParaRPr lang="en-US" sz="1800" dirty="0">
                <a:latin typeface="Arial" charset="0"/>
              </a:endParaRPr>
            </a:p>
          </p:txBody>
        </p:sp>
      </p:grpSp>
      <p:grpSp>
        <p:nvGrpSpPr>
          <p:cNvPr id="83" name="Group 82"/>
          <p:cNvGrpSpPr/>
          <p:nvPr/>
        </p:nvGrpSpPr>
        <p:grpSpPr>
          <a:xfrm>
            <a:off x="5621154" y="2218444"/>
            <a:ext cx="1752600" cy="651398"/>
            <a:chOff x="1219200" y="1448025"/>
            <a:chExt cx="1752600" cy="651398"/>
          </a:xfrm>
        </p:grpSpPr>
        <p:sp>
          <p:nvSpPr>
            <p:cNvPr id="85" name="Rounded Rectangle 84"/>
            <p:cNvSpPr/>
            <p:nvPr/>
          </p:nvSpPr>
          <p:spPr bwMode="auto">
            <a:xfrm>
              <a:off x="1219200" y="1448025"/>
              <a:ext cx="1752600" cy="64430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sz="2800" dirty="0">
                <a:solidFill>
                  <a:srgbClr val="000000"/>
                </a:solidFill>
                <a:latin typeface="+mj-lt"/>
              </a:endParaRPr>
            </a:p>
          </p:txBody>
        </p:sp>
        <p:sp>
          <p:nvSpPr>
            <p:cNvPr id="87" name="TextBox 23"/>
            <p:cNvSpPr txBox="1">
              <a:spLocks noChangeArrowheads="1"/>
            </p:cNvSpPr>
            <p:nvPr/>
          </p:nvSpPr>
          <p:spPr bwMode="auto">
            <a:xfrm>
              <a:off x="1560608" y="1453092"/>
              <a:ext cx="10697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dirty="0">
                  <a:latin typeface="Arial" charset="0"/>
                </a:rPr>
                <a:t>Control</a:t>
              </a:r>
            </a:p>
            <a:p>
              <a:pPr algn="ctr" eaLnBrk="1" hangingPunct="1"/>
              <a:r>
                <a:rPr lang="en-US" sz="1800" dirty="0" smtClean="0">
                  <a:latin typeface="Arial" charset="0"/>
                </a:rPr>
                <a:t>Program</a:t>
              </a:r>
              <a:endParaRPr lang="en-US" sz="1800" dirty="0">
                <a:latin typeface="Arial" charset="0"/>
              </a:endParaRPr>
            </a:p>
          </p:txBody>
        </p:sp>
      </p:grpSp>
      <p:sp>
        <p:nvSpPr>
          <p:cNvPr id="88" name="TextBox 44"/>
          <p:cNvSpPr txBox="1">
            <a:spLocks noChangeArrowheads="1"/>
          </p:cNvSpPr>
          <p:nvPr/>
        </p:nvSpPr>
        <p:spPr bwMode="auto">
          <a:xfrm>
            <a:off x="87659" y="4274042"/>
            <a:ext cx="18396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dirty="0" smtClean="0">
                <a:latin typeface="Arial" charset="0"/>
              </a:rPr>
              <a:t>Abstract </a:t>
            </a:r>
          </a:p>
          <a:p>
            <a:pPr algn="ctr" eaLnBrk="1" hangingPunct="1"/>
            <a:r>
              <a:rPr lang="en-US" sz="1800" dirty="0" smtClean="0">
                <a:latin typeface="Arial" charset="0"/>
              </a:rPr>
              <a:t>Forwarding </a:t>
            </a:r>
          </a:p>
          <a:p>
            <a:pPr algn="ctr" eaLnBrk="1" hangingPunct="1"/>
            <a:r>
              <a:rPr lang="en-US" sz="1800" dirty="0" smtClean="0">
                <a:latin typeface="Arial" charset="0"/>
              </a:rPr>
              <a:t>Model</a:t>
            </a:r>
          </a:p>
          <a:p>
            <a:pPr algn="ctr" eaLnBrk="1" hangingPunct="1"/>
            <a:r>
              <a:rPr lang="en-US" sz="1800" dirty="0" smtClean="0">
                <a:latin typeface="Arial" charset="0"/>
              </a:rPr>
              <a:t>(e.g. </a:t>
            </a:r>
            <a:r>
              <a:rPr lang="en-US" sz="1800" dirty="0" err="1" smtClean="0">
                <a:latin typeface="Arial" charset="0"/>
              </a:rPr>
              <a:t>OpenFlow</a:t>
            </a:r>
            <a:r>
              <a:rPr lang="en-US" sz="1800" dirty="0" smtClean="0">
                <a:latin typeface="Arial" charset="0"/>
              </a:rPr>
              <a:t>)</a:t>
            </a:r>
          </a:p>
        </p:txBody>
      </p:sp>
    </p:spTree>
    <p:extLst>
      <p:ext uri="{BB962C8B-B14F-4D97-AF65-F5344CB8AC3E}">
        <p14:creationId xmlns:p14="http://schemas.microsoft.com/office/powerpoint/2010/main" val="1211587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P spid="8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064" y="220717"/>
            <a:ext cx="8651988" cy="533400"/>
          </a:xfrm>
        </p:spPr>
        <p:txBody>
          <a:bodyPr/>
          <a:lstStyle/>
          <a:p>
            <a:r>
              <a:rPr lang="en-US" dirty="0" smtClean="0"/>
              <a:t>Example: Path Computation App on Network Graph</a:t>
            </a:r>
            <a:endParaRPr lang="en-US" dirty="0"/>
          </a:p>
        </p:txBody>
      </p:sp>
      <p:grpSp>
        <p:nvGrpSpPr>
          <p:cNvPr id="72" name="Group 71"/>
          <p:cNvGrpSpPr/>
          <p:nvPr/>
        </p:nvGrpSpPr>
        <p:grpSpPr>
          <a:xfrm>
            <a:off x="973535" y="1277536"/>
            <a:ext cx="7305092" cy="4163000"/>
            <a:chOff x="971600" y="671210"/>
            <a:chExt cx="7305092" cy="4163000"/>
          </a:xfrm>
        </p:grpSpPr>
        <p:sp>
          <p:nvSpPr>
            <p:cNvPr id="3" name="円/楕円 38"/>
            <p:cNvSpPr/>
            <p:nvPr/>
          </p:nvSpPr>
          <p:spPr>
            <a:xfrm>
              <a:off x="2771800" y="220486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4" name="円/楕円 2"/>
            <p:cNvSpPr/>
            <p:nvPr/>
          </p:nvSpPr>
          <p:spPr>
            <a:xfrm>
              <a:off x="971600"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switch</a:t>
              </a:r>
              <a:endParaRPr kumimoji="1" lang="ja-JP" altLang="en-US" sz="1600" dirty="0"/>
            </a:p>
          </p:txBody>
        </p:sp>
        <p:sp>
          <p:nvSpPr>
            <p:cNvPr id="5" name="円/楕円 3"/>
            <p:cNvSpPr/>
            <p:nvPr/>
          </p:nvSpPr>
          <p:spPr>
            <a:xfrm>
              <a:off x="2771800"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6" name="円/楕円 4"/>
            <p:cNvSpPr/>
            <p:nvPr/>
          </p:nvSpPr>
          <p:spPr>
            <a:xfrm>
              <a:off x="1682304" y="4322048"/>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device</a:t>
              </a:r>
              <a:endParaRPr kumimoji="1" lang="ja-JP" altLang="en-US" sz="1600" dirty="0"/>
            </a:p>
          </p:txBody>
        </p:sp>
        <p:sp>
          <p:nvSpPr>
            <p:cNvPr id="7" name="円/楕円 5"/>
            <p:cNvSpPr/>
            <p:nvPr/>
          </p:nvSpPr>
          <p:spPr>
            <a:xfrm>
              <a:off x="3537473" y="671210"/>
              <a:ext cx="1943045" cy="1029598"/>
            </a:xfrm>
            <a:prstGeom prst="ellipse">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Flow path</a:t>
              </a:r>
              <a:endParaRPr kumimoji="1" lang="ja-JP" altLang="en-US" sz="1600" dirty="0"/>
            </a:p>
          </p:txBody>
        </p:sp>
        <p:sp>
          <p:nvSpPr>
            <p:cNvPr id="8" name="円/楕円 6"/>
            <p:cNvSpPr/>
            <p:nvPr/>
          </p:nvSpPr>
          <p:spPr>
            <a:xfrm>
              <a:off x="1239881" y="1074614"/>
              <a:ext cx="1594551" cy="432048"/>
            </a:xfrm>
            <a:prstGeom prst="ellipse">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Flow entry</a:t>
              </a:r>
              <a:endParaRPr kumimoji="1" lang="ja-JP" altLang="en-US" sz="1600" dirty="0"/>
            </a:p>
          </p:txBody>
        </p:sp>
        <p:sp>
          <p:nvSpPr>
            <p:cNvPr id="9" name="円/楕円 7"/>
            <p:cNvSpPr/>
            <p:nvPr/>
          </p:nvSpPr>
          <p:spPr>
            <a:xfrm>
              <a:off x="2771800" y="292494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cxnSp>
          <p:nvCxnSpPr>
            <p:cNvPr id="10" name="直線コネクタ 10"/>
            <p:cNvCxnSpPr>
              <a:stCxn id="4" idx="6"/>
              <a:endCxn id="5" idx="2"/>
            </p:cNvCxnSpPr>
            <p:nvPr/>
          </p:nvCxnSpPr>
          <p:spPr>
            <a:xfrm>
              <a:off x="2123728" y="27809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1"/>
            <p:cNvCxnSpPr>
              <a:stCxn id="4" idx="6"/>
              <a:endCxn id="9" idx="2"/>
            </p:cNvCxnSpPr>
            <p:nvPr/>
          </p:nvCxnSpPr>
          <p:spPr>
            <a:xfrm>
              <a:off x="2123728" y="2780928"/>
              <a:ext cx="64807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4"/>
            <p:cNvCxnSpPr>
              <a:stCxn id="4" idx="6"/>
              <a:endCxn id="3" idx="2"/>
            </p:cNvCxnSpPr>
            <p:nvPr/>
          </p:nvCxnSpPr>
          <p:spPr>
            <a:xfrm flipV="1">
              <a:off x="2123728" y="2420888"/>
              <a:ext cx="648072"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20"/>
            <p:cNvSpPr txBox="1"/>
            <p:nvPr/>
          </p:nvSpPr>
          <p:spPr>
            <a:xfrm>
              <a:off x="2339752" y="2514382"/>
              <a:ext cx="401072" cy="338554"/>
            </a:xfrm>
            <a:prstGeom prst="rect">
              <a:avLst/>
            </a:prstGeom>
            <a:noFill/>
          </p:spPr>
          <p:txBody>
            <a:bodyPr wrap="none" rtlCol="0">
              <a:spAutoFit/>
            </a:bodyPr>
            <a:lstStyle/>
            <a:p>
              <a:r>
                <a:rPr kumimoji="1" lang="en-US" altLang="ja-JP" sz="1600" dirty="0" smtClean="0"/>
                <a:t>on</a:t>
              </a:r>
              <a:endParaRPr kumimoji="1" lang="ja-JP" altLang="en-US" sz="1600" dirty="0"/>
            </a:p>
          </p:txBody>
        </p:sp>
        <p:sp>
          <p:nvSpPr>
            <p:cNvPr id="14" name="円/楕円 24"/>
            <p:cNvSpPr/>
            <p:nvPr/>
          </p:nvSpPr>
          <p:spPr>
            <a:xfrm>
              <a:off x="5220072" y="220486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15" name="円/楕円 25"/>
            <p:cNvSpPr/>
            <p:nvPr/>
          </p:nvSpPr>
          <p:spPr>
            <a:xfrm>
              <a:off x="5220072"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16" name="円/楕円 26"/>
            <p:cNvSpPr/>
            <p:nvPr/>
          </p:nvSpPr>
          <p:spPr>
            <a:xfrm>
              <a:off x="5220072" y="292494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cxnSp>
          <p:nvCxnSpPr>
            <p:cNvPr id="17" name="直線コネクタ 28"/>
            <p:cNvCxnSpPr>
              <a:stCxn id="5" idx="6"/>
              <a:endCxn id="15" idx="2"/>
            </p:cNvCxnSpPr>
            <p:nvPr/>
          </p:nvCxnSpPr>
          <p:spPr>
            <a:xfrm>
              <a:off x="3923928" y="2780928"/>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31"/>
            <p:cNvSpPr txBox="1"/>
            <p:nvPr/>
          </p:nvSpPr>
          <p:spPr>
            <a:xfrm>
              <a:off x="4355976" y="2492896"/>
              <a:ext cx="478016" cy="338554"/>
            </a:xfrm>
            <a:prstGeom prst="rect">
              <a:avLst/>
            </a:prstGeom>
            <a:noFill/>
          </p:spPr>
          <p:txBody>
            <a:bodyPr wrap="none" rtlCol="0">
              <a:spAutoFit/>
            </a:bodyPr>
            <a:lstStyle/>
            <a:p>
              <a:r>
                <a:rPr kumimoji="1" lang="en-US" altLang="ja-JP" sz="1600" dirty="0" smtClean="0"/>
                <a:t>link</a:t>
              </a:r>
              <a:endParaRPr kumimoji="1" lang="ja-JP" altLang="en-US" sz="1600" dirty="0"/>
            </a:p>
          </p:txBody>
        </p:sp>
        <p:sp>
          <p:nvSpPr>
            <p:cNvPr id="19" name="円/楕円 35"/>
            <p:cNvSpPr/>
            <p:nvPr/>
          </p:nvSpPr>
          <p:spPr>
            <a:xfrm>
              <a:off x="7020272"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switch</a:t>
              </a:r>
              <a:endParaRPr kumimoji="1" lang="ja-JP" altLang="en-US" sz="1600" dirty="0"/>
            </a:p>
          </p:txBody>
        </p:sp>
        <p:sp>
          <p:nvSpPr>
            <p:cNvPr id="20" name="テキスト ボックス 42"/>
            <p:cNvSpPr txBox="1"/>
            <p:nvPr/>
          </p:nvSpPr>
          <p:spPr>
            <a:xfrm>
              <a:off x="2392010" y="1700808"/>
              <a:ext cx="697627" cy="338554"/>
            </a:xfrm>
            <a:prstGeom prst="rect">
              <a:avLst/>
            </a:prstGeom>
            <a:noFill/>
          </p:spPr>
          <p:txBody>
            <a:bodyPr wrap="none" rtlCol="0">
              <a:spAutoFit/>
            </a:bodyPr>
            <a:lstStyle/>
            <a:p>
              <a:r>
                <a:rPr lang="en-US" altLang="ja-JP" sz="1600" dirty="0" err="1" smtClean="0"/>
                <a:t>inport</a:t>
              </a:r>
              <a:endParaRPr kumimoji="1" lang="ja-JP" altLang="en-US" sz="1600" dirty="0"/>
            </a:p>
          </p:txBody>
        </p:sp>
        <p:cxnSp>
          <p:nvCxnSpPr>
            <p:cNvPr id="21" name="直線コネクタ 43"/>
            <p:cNvCxnSpPr>
              <a:stCxn id="6" idx="0"/>
            </p:cNvCxnSpPr>
            <p:nvPr/>
          </p:nvCxnSpPr>
          <p:spPr>
            <a:xfrm flipV="1">
              <a:off x="2258368" y="3352056"/>
              <a:ext cx="715719" cy="969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47"/>
            <p:cNvCxnSpPr>
              <a:stCxn id="16" idx="6"/>
              <a:endCxn id="19" idx="2"/>
            </p:cNvCxnSpPr>
            <p:nvPr/>
          </p:nvCxnSpPr>
          <p:spPr>
            <a:xfrm flipV="1">
              <a:off x="6372200" y="2780928"/>
              <a:ext cx="64807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50"/>
            <p:cNvCxnSpPr>
              <a:stCxn id="15" idx="6"/>
              <a:endCxn id="19" idx="2"/>
            </p:cNvCxnSpPr>
            <p:nvPr/>
          </p:nvCxnSpPr>
          <p:spPr>
            <a:xfrm>
              <a:off x="6372200" y="27809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53"/>
            <p:cNvCxnSpPr>
              <a:stCxn id="14" idx="6"/>
              <a:endCxn id="19" idx="2"/>
            </p:cNvCxnSpPr>
            <p:nvPr/>
          </p:nvCxnSpPr>
          <p:spPr>
            <a:xfrm>
              <a:off x="6372200" y="2420888"/>
              <a:ext cx="648072"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59"/>
            <p:cNvSpPr txBox="1"/>
            <p:nvPr/>
          </p:nvSpPr>
          <p:spPr>
            <a:xfrm>
              <a:off x="6444208" y="2514382"/>
              <a:ext cx="401072" cy="338554"/>
            </a:xfrm>
            <a:prstGeom prst="rect">
              <a:avLst/>
            </a:prstGeom>
            <a:noFill/>
          </p:spPr>
          <p:txBody>
            <a:bodyPr wrap="none" rtlCol="0">
              <a:spAutoFit/>
            </a:bodyPr>
            <a:lstStyle/>
            <a:p>
              <a:r>
                <a:rPr kumimoji="1" lang="en-US" altLang="ja-JP" sz="1600" dirty="0" smtClean="0"/>
                <a:t>on</a:t>
              </a:r>
              <a:endParaRPr kumimoji="1" lang="ja-JP" altLang="en-US" sz="1600" dirty="0"/>
            </a:p>
          </p:txBody>
        </p:sp>
        <p:sp>
          <p:nvSpPr>
            <p:cNvPr id="26" name="円/楕円 60"/>
            <p:cNvSpPr/>
            <p:nvPr/>
          </p:nvSpPr>
          <p:spPr>
            <a:xfrm>
              <a:off x="6592690" y="1074614"/>
              <a:ext cx="1377703" cy="432048"/>
            </a:xfrm>
            <a:prstGeom prst="ellipse">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Flow entry</a:t>
              </a:r>
              <a:endParaRPr kumimoji="1" lang="ja-JP" altLang="en-US" sz="1600" dirty="0"/>
            </a:p>
          </p:txBody>
        </p:sp>
        <p:cxnSp>
          <p:nvCxnSpPr>
            <p:cNvPr id="27" name="直線コネクタ 61"/>
            <p:cNvCxnSpPr>
              <a:stCxn id="8" idx="6"/>
              <a:endCxn id="7" idx="2"/>
            </p:cNvCxnSpPr>
            <p:nvPr/>
          </p:nvCxnSpPr>
          <p:spPr>
            <a:xfrm flipV="1">
              <a:off x="2834432" y="1186009"/>
              <a:ext cx="703041" cy="104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64"/>
            <p:cNvCxnSpPr>
              <a:stCxn id="26" idx="2"/>
              <a:endCxn id="7" idx="6"/>
            </p:cNvCxnSpPr>
            <p:nvPr/>
          </p:nvCxnSpPr>
          <p:spPr>
            <a:xfrm flipH="1" flipV="1">
              <a:off x="5480518" y="1186009"/>
              <a:ext cx="1112172" cy="104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70"/>
            <p:cNvCxnSpPr>
              <a:stCxn id="26" idx="3"/>
              <a:endCxn id="14" idx="0"/>
            </p:cNvCxnSpPr>
            <p:nvPr/>
          </p:nvCxnSpPr>
          <p:spPr>
            <a:xfrm flipH="1">
              <a:off x="5796136" y="1443390"/>
              <a:ext cx="998314" cy="761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73"/>
            <p:cNvCxnSpPr>
              <a:stCxn id="8" idx="4"/>
              <a:endCxn id="3" idx="1"/>
            </p:cNvCxnSpPr>
            <p:nvPr/>
          </p:nvCxnSpPr>
          <p:spPr>
            <a:xfrm>
              <a:off x="2037157" y="1506662"/>
              <a:ext cx="903368" cy="761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76"/>
            <p:cNvCxnSpPr>
              <a:stCxn id="8" idx="4"/>
              <a:endCxn id="4" idx="0"/>
            </p:cNvCxnSpPr>
            <p:nvPr/>
          </p:nvCxnSpPr>
          <p:spPr>
            <a:xfrm flipH="1">
              <a:off x="1547664" y="1506662"/>
              <a:ext cx="489493" cy="1058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79"/>
            <p:cNvCxnSpPr>
              <a:stCxn id="26" idx="4"/>
              <a:endCxn id="19" idx="0"/>
            </p:cNvCxnSpPr>
            <p:nvPr/>
          </p:nvCxnSpPr>
          <p:spPr>
            <a:xfrm>
              <a:off x="7281542" y="1506662"/>
              <a:ext cx="314794" cy="1058242"/>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83"/>
            <p:cNvSpPr/>
            <p:nvPr/>
          </p:nvSpPr>
          <p:spPr>
            <a:xfrm>
              <a:off x="6173605" y="4402162"/>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device</a:t>
              </a:r>
              <a:endParaRPr kumimoji="1" lang="ja-JP" altLang="en-US" sz="1600" dirty="0"/>
            </a:p>
          </p:txBody>
        </p:sp>
        <p:sp>
          <p:nvSpPr>
            <p:cNvPr id="34" name="テキスト ボックス 84"/>
            <p:cNvSpPr txBox="1"/>
            <p:nvPr/>
          </p:nvSpPr>
          <p:spPr>
            <a:xfrm>
              <a:off x="5480519" y="1700808"/>
              <a:ext cx="825867" cy="338554"/>
            </a:xfrm>
            <a:prstGeom prst="rect">
              <a:avLst/>
            </a:prstGeom>
            <a:noFill/>
          </p:spPr>
          <p:txBody>
            <a:bodyPr wrap="none" rtlCol="0">
              <a:spAutoFit/>
            </a:bodyPr>
            <a:lstStyle/>
            <a:p>
              <a:r>
                <a:rPr lang="en-US" altLang="ja-JP" sz="1600" dirty="0" err="1" smtClean="0"/>
                <a:t>outport</a:t>
              </a:r>
              <a:endParaRPr kumimoji="1" lang="ja-JP" altLang="en-US" sz="1600" dirty="0"/>
            </a:p>
          </p:txBody>
        </p:sp>
        <p:cxnSp>
          <p:nvCxnSpPr>
            <p:cNvPr id="35" name="直線コネクタ 85"/>
            <p:cNvCxnSpPr>
              <a:stCxn id="16" idx="4"/>
              <a:endCxn id="33" idx="0"/>
            </p:cNvCxnSpPr>
            <p:nvPr/>
          </p:nvCxnSpPr>
          <p:spPr>
            <a:xfrm>
              <a:off x="5796136" y="3356992"/>
              <a:ext cx="953533" cy="1045170"/>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88"/>
            <p:cNvSpPr txBox="1"/>
            <p:nvPr/>
          </p:nvSpPr>
          <p:spPr>
            <a:xfrm>
              <a:off x="7558547" y="1929582"/>
              <a:ext cx="718145" cy="338554"/>
            </a:xfrm>
            <a:prstGeom prst="rect">
              <a:avLst/>
            </a:prstGeom>
            <a:noFill/>
          </p:spPr>
          <p:txBody>
            <a:bodyPr wrap="none" rtlCol="0">
              <a:spAutoFit/>
            </a:bodyPr>
            <a:lstStyle/>
            <a:p>
              <a:r>
                <a:rPr lang="en-US" altLang="ja-JP" sz="1600" dirty="0" smtClean="0"/>
                <a:t>switch</a:t>
              </a:r>
              <a:endParaRPr kumimoji="1" lang="ja-JP" altLang="en-US" sz="1600" dirty="0"/>
            </a:p>
          </p:txBody>
        </p:sp>
        <p:sp>
          <p:nvSpPr>
            <p:cNvPr id="37" name="テキスト ボックス 89"/>
            <p:cNvSpPr txBox="1"/>
            <p:nvPr/>
          </p:nvSpPr>
          <p:spPr>
            <a:xfrm>
              <a:off x="973535" y="1929582"/>
              <a:ext cx="718145" cy="338554"/>
            </a:xfrm>
            <a:prstGeom prst="rect">
              <a:avLst/>
            </a:prstGeom>
            <a:noFill/>
          </p:spPr>
          <p:txBody>
            <a:bodyPr wrap="none" rtlCol="0">
              <a:spAutoFit/>
            </a:bodyPr>
            <a:lstStyle/>
            <a:p>
              <a:r>
                <a:rPr lang="en-US" altLang="ja-JP" sz="1600" dirty="0" smtClean="0"/>
                <a:t>switch</a:t>
              </a:r>
              <a:endParaRPr kumimoji="1" lang="ja-JP" altLang="en-US" sz="1600" dirty="0"/>
            </a:p>
          </p:txBody>
        </p:sp>
        <p:sp>
          <p:nvSpPr>
            <p:cNvPr id="38" name="テキスト ボックス 90"/>
            <p:cNvSpPr txBox="1"/>
            <p:nvPr/>
          </p:nvSpPr>
          <p:spPr>
            <a:xfrm>
              <a:off x="2987824" y="3573016"/>
              <a:ext cx="549650" cy="338554"/>
            </a:xfrm>
            <a:prstGeom prst="rect">
              <a:avLst/>
            </a:prstGeom>
            <a:noFill/>
          </p:spPr>
          <p:txBody>
            <a:bodyPr wrap="none" rtlCol="0">
              <a:spAutoFit/>
            </a:bodyPr>
            <a:lstStyle/>
            <a:p>
              <a:r>
                <a:rPr lang="en-US" altLang="ja-JP" sz="1600" dirty="0" smtClean="0"/>
                <a:t>host</a:t>
              </a:r>
              <a:endParaRPr kumimoji="1" lang="ja-JP" altLang="en-US" sz="1600" dirty="0"/>
            </a:p>
          </p:txBody>
        </p:sp>
        <p:sp>
          <p:nvSpPr>
            <p:cNvPr id="39" name="テキスト ボックス 91"/>
            <p:cNvSpPr txBox="1"/>
            <p:nvPr/>
          </p:nvSpPr>
          <p:spPr>
            <a:xfrm>
              <a:off x="5364088" y="3573016"/>
              <a:ext cx="549650" cy="338554"/>
            </a:xfrm>
            <a:prstGeom prst="rect">
              <a:avLst/>
            </a:prstGeom>
            <a:noFill/>
          </p:spPr>
          <p:txBody>
            <a:bodyPr wrap="none" rtlCol="0">
              <a:spAutoFit/>
            </a:bodyPr>
            <a:lstStyle/>
            <a:p>
              <a:r>
                <a:rPr lang="en-US" altLang="ja-JP" sz="1600" dirty="0" smtClean="0"/>
                <a:t>host</a:t>
              </a:r>
              <a:endParaRPr kumimoji="1" lang="ja-JP" altLang="en-US" sz="1600" dirty="0"/>
            </a:p>
          </p:txBody>
        </p:sp>
        <p:sp>
          <p:nvSpPr>
            <p:cNvPr id="40" name="テキスト ボックス 92"/>
            <p:cNvSpPr txBox="1"/>
            <p:nvPr/>
          </p:nvSpPr>
          <p:spPr>
            <a:xfrm>
              <a:off x="5731933" y="883459"/>
              <a:ext cx="712275" cy="338554"/>
            </a:xfrm>
            <a:prstGeom prst="rect">
              <a:avLst/>
            </a:prstGeom>
            <a:noFill/>
          </p:spPr>
          <p:txBody>
            <a:bodyPr wrap="square" rtlCol="0">
              <a:spAutoFit/>
            </a:bodyPr>
            <a:lstStyle/>
            <a:p>
              <a:r>
                <a:rPr lang="en-US" altLang="ja-JP" sz="1600" dirty="0" smtClean="0"/>
                <a:t>flow</a:t>
              </a:r>
              <a:endParaRPr kumimoji="1" lang="ja-JP" altLang="en-US" sz="1600" dirty="0"/>
            </a:p>
          </p:txBody>
        </p:sp>
        <p:sp>
          <p:nvSpPr>
            <p:cNvPr id="41" name="テキスト ボックス 93"/>
            <p:cNvSpPr txBox="1"/>
            <p:nvPr/>
          </p:nvSpPr>
          <p:spPr>
            <a:xfrm>
              <a:off x="2834432" y="952084"/>
              <a:ext cx="549318" cy="338554"/>
            </a:xfrm>
            <a:prstGeom prst="rect">
              <a:avLst/>
            </a:prstGeom>
            <a:noFill/>
          </p:spPr>
          <p:txBody>
            <a:bodyPr wrap="none" rtlCol="0">
              <a:spAutoFit/>
            </a:bodyPr>
            <a:lstStyle/>
            <a:p>
              <a:r>
                <a:rPr lang="en-US" altLang="ja-JP" sz="1600" dirty="0" smtClean="0"/>
                <a:t>flow</a:t>
              </a:r>
              <a:endParaRPr kumimoji="1" lang="ja-JP" altLang="en-US" sz="1600" dirty="0"/>
            </a:p>
          </p:txBody>
        </p:sp>
      </p:grpSp>
      <p:sp>
        <p:nvSpPr>
          <p:cNvPr id="45" name="TextBox 44"/>
          <p:cNvSpPr txBox="1"/>
          <p:nvPr/>
        </p:nvSpPr>
        <p:spPr>
          <a:xfrm>
            <a:off x="230225" y="5549773"/>
            <a:ext cx="8718827" cy="1158779"/>
          </a:xfrm>
          <a:prstGeom prst="rect">
            <a:avLst/>
          </a:prstGeom>
          <a:noFill/>
        </p:spPr>
        <p:txBody>
          <a:bodyPr wrap="square" rtlCol="0">
            <a:spAutoFit/>
          </a:bodyPr>
          <a:lstStyle/>
          <a:p>
            <a:pPr marL="285750" indent="-285750">
              <a:lnSpc>
                <a:spcPct val="130000"/>
              </a:lnSpc>
              <a:buFont typeface="Arial"/>
              <a:buChar char="•"/>
            </a:pPr>
            <a:r>
              <a:rPr lang="en-US" b="1" dirty="0" smtClean="0">
                <a:cs typeface="Arial" pitchFamily="34" charset="0"/>
              </a:rPr>
              <a:t>Application computes path by traversing the links from source to destination</a:t>
            </a:r>
          </a:p>
          <a:p>
            <a:pPr marL="285750" indent="-285750">
              <a:lnSpc>
                <a:spcPct val="130000"/>
              </a:lnSpc>
              <a:buFont typeface="Arial"/>
              <a:buChar char="•"/>
            </a:pPr>
            <a:r>
              <a:rPr lang="en-US" b="1" dirty="0" smtClean="0">
                <a:cs typeface="Arial" pitchFamily="34" charset="0"/>
              </a:rPr>
              <a:t>Application writes each flow entry for the path</a:t>
            </a:r>
          </a:p>
          <a:p>
            <a:pPr algn="ctr">
              <a:lnSpc>
                <a:spcPct val="130000"/>
              </a:lnSpc>
            </a:pPr>
            <a:r>
              <a:rPr lang="en-US" b="1" dirty="0" smtClean="0">
                <a:cs typeface="Arial" pitchFamily="34" charset="0"/>
              </a:rPr>
              <a:t>Thus path computation app does not need to worry about topology maintenance </a:t>
            </a:r>
          </a:p>
        </p:txBody>
      </p:sp>
    </p:spTree>
    <p:custDataLst>
      <p:tags r:id="rId1"/>
    </p:custDataLst>
    <p:extLst>
      <p:ext uri="{BB962C8B-B14F-4D97-AF65-F5344CB8AC3E}">
        <p14:creationId xmlns:p14="http://schemas.microsoft.com/office/powerpoint/2010/main" val="715389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192" y="122084"/>
            <a:ext cx="8889607" cy="995069"/>
          </a:xfrm>
        </p:spPr>
        <p:txBody>
          <a:bodyPr/>
          <a:lstStyle/>
          <a:p>
            <a:r>
              <a:rPr lang="en-US" dirty="0" smtClean="0"/>
              <a:t>Example: </a:t>
            </a:r>
            <a:r>
              <a:rPr lang="en-US" dirty="0"/>
              <a:t>A</a:t>
            </a:r>
            <a:r>
              <a:rPr lang="en-US" dirty="0" smtClean="0"/>
              <a:t> simpler abstraction on network graph? </a:t>
            </a:r>
            <a:endParaRPr lang="en-US" dirty="0"/>
          </a:p>
        </p:txBody>
      </p:sp>
      <p:sp>
        <p:nvSpPr>
          <p:cNvPr id="7" name="円/楕円 5"/>
          <p:cNvSpPr/>
          <p:nvPr/>
        </p:nvSpPr>
        <p:spPr>
          <a:xfrm>
            <a:off x="3609150" y="1348781"/>
            <a:ext cx="2012717" cy="1607040"/>
          </a:xfrm>
          <a:prstGeom prst="ellipse">
            <a:avLst/>
          </a:prstGeom>
          <a:solidFill>
            <a:srgbClr val="5B5EB8"/>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Logical Crossbar</a:t>
            </a:r>
            <a:endParaRPr kumimoji="1" lang="ja-JP" altLang="en-US" sz="1600" dirty="0"/>
          </a:p>
        </p:txBody>
      </p:sp>
      <p:grpSp>
        <p:nvGrpSpPr>
          <p:cNvPr id="83" name="Group 82"/>
          <p:cNvGrpSpPr/>
          <p:nvPr/>
        </p:nvGrpSpPr>
        <p:grpSpPr>
          <a:xfrm>
            <a:off x="1180936" y="1783525"/>
            <a:ext cx="7200800" cy="3750359"/>
            <a:chOff x="971600" y="546512"/>
            <a:chExt cx="7200800" cy="3750359"/>
          </a:xfrm>
        </p:grpSpPr>
        <p:sp>
          <p:nvSpPr>
            <p:cNvPr id="3" name="円/楕円 38"/>
            <p:cNvSpPr/>
            <p:nvPr/>
          </p:nvSpPr>
          <p:spPr>
            <a:xfrm>
              <a:off x="2771800" y="220486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4" name="円/楕円 2"/>
            <p:cNvSpPr/>
            <p:nvPr/>
          </p:nvSpPr>
          <p:spPr>
            <a:xfrm>
              <a:off x="971600"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switch</a:t>
              </a:r>
              <a:endParaRPr kumimoji="1" lang="ja-JP" altLang="en-US" sz="1600" dirty="0"/>
            </a:p>
          </p:txBody>
        </p:sp>
        <p:sp>
          <p:nvSpPr>
            <p:cNvPr id="5" name="円/楕円 3"/>
            <p:cNvSpPr/>
            <p:nvPr/>
          </p:nvSpPr>
          <p:spPr>
            <a:xfrm>
              <a:off x="2771800"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6" name="円/楕円 4"/>
            <p:cNvSpPr/>
            <p:nvPr/>
          </p:nvSpPr>
          <p:spPr>
            <a:xfrm>
              <a:off x="1618719" y="3864823"/>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device</a:t>
              </a:r>
              <a:endParaRPr kumimoji="1" lang="ja-JP" altLang="en-US" sz="1600" dirty="0"/>
            </a:p>
          </p:txBody>
        </p:sp>
        <p:sp>
          <p:nvSpPr>
            <p:cNvPr id="8" name="円/楕円 6"/>
            <p:cNvSpPr/>
            <p:nvPr/>
          </p:nvSpPr>
          <p:spPr>
            <a:xfrm>
              <a:off x="1974440" y="546512"/>
              <a:ext cx="1152128" cy="432048"/>
            </a:xfrm>
            <a:prstGeom prst="ellipse">
              <a:avLst/>
            </a:prstGeom>
            <a:solidFill>
              <a:schemeClr val="tx2">
                <a:lumMod val="60000"/>
                <a:lumOff val="4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Edge Port</a:t>
              </a:r>
              <a:endParaRPr kumimoji="1" lang="ja-JP" altLang="en-US" sz="1600" dirty="0"/>
            </a:p>
          </p:txBody>
        </p:sp>
        <p:sp>
          <p:nvSpPr>
            <p:cNvPr id="9" name="円/楕円 7"/>
            <p:cNvSpPr/>
            <p:nvPr/>
          </p:nvSpPr>
          <p:spPr>
            <a:xfrm>
              <a:off x="2771800" y="292494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cxnSp>
          <p:nvCxnSpPr>
            <p:cNvPr id="10" name="直線コネクタ 10"/>
            <p:cNvCxnSpPr>
              <a:stCxn id="4" idx="6"/>
              <a:endCxn id="5" idx="2"/>
            </p:cNvCxnSpPr>
            <p:nvPr/>
          </p:nvCxnSpPr>
          <p:spPr>
            <a:xfrm>
              <a:off x="2123728" y="27809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1"/>
            <p:cNvCxnSpPr>
              <a:stCxn id="4" idx="6"/>
              <a:endCxn id="9" idx="2"/>
            </p:cNvCxnSpPr>
            <p:nvPr/>
          </p:nvCxnSpPr>
          <p:spPr>
            <a:xfrm>
              <a:off x="2123728" y="2780928"/>
              <a:ext cx="64807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4"/>
            <p:cNvCxnSpPr>
              <a:stCxn id="4" idx="6"/>
              <a:endCxn id="3" idx="2"/>
            </p:cNvCxnSpPr>
            <p:nvPr/>
          </p:nvCxnSpPr>
          <p:spPr>
            <a:xfrm flipV="1">
              <a:off x="2123728" y="2420888"/>
              <a:ext cx="648072"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20"/>
            <p:cNvSpPr txBox="1"/>
            <p:nvPr/>
          </p:nvSpPr>
          <p:spPr>
            <a:xfrm>
              <a:off x="2339752" y="2514382"/>
              <a:ext cx="401072" cy="338554"/>
            </a:xfrm>
            <a:prstGeom prst="rect">
              <a:avLst/>
            </a:prstGeom>
            <a:noFill/>
          </p:spPr>
          <p:txBody>
            <a:bodyPr wrap="none" rtlCol="0">
              <a:spAutoFit/>
            </a:bodyPr>
            <a:lstStyle/>
            <a:p>
              <a:r>
                <a:rPr kumimoji="1" lang="en-US" altLang="ja-JP" sz="1600" dirty="0" smtClean="0"/>
                <a:t>on</a:t>
              </a:r>
              <a:endParaRPr kumimoji="1" lang="ja-JP" altLang="en-US" sz="1600" dirty="0"/>
            </a:p>
          </p:txBody>
        </p:sp>
        <p:sp>
          <p:nvSpPr>
            <p:cNvPr id="14" name="円/楕円 24"/>
            <p:cNvSpPr/>
            <p:nvPr/>
          </p:nvSpPr>
          <p:spPr>
            <a:xfrm>
              <a:off x="5220072" y="220486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15" name="円/楕円 25"/>
            <p:cNvSpPr/>
            <p:nvPr/>
          </p:nvSpPr>
          <p:spPr>
            <a:xfrm>
              <a:off x="5220072"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sp>
          <p:nvSpPr>
            <p:cNvPr id="16" name="円/楕円 26"/>
            <p:cNvSpPr/>
            <p:nvPr/>
          </p:nvSpPr>
          <p:spPr>
            <a:xfrm>
              <a:off x="5220072" y="292494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port</a:t>
              </a:r>
              <a:endParaRPr kumimoji="1" lang="ja-JP" altLang="en-US" sz="1600" dirty="0"/>
            </a:p>
          </p:txBody>
        </p:sp>
        <p:cxnSp>
          <p:nvCxnSpPr>
            <p:cNvPr id="17" name="直線コネクタ 28"/>
            <p:cNvCxnSpPr>
              <a:stCxn id="5" idx="6"/>
              <a:endCxn id="15" idx="2"/>
            </p:cNvCxnSpPr>
            <p:nvPr/>
          </p:nvCxnSpPr>
          <p:spPr>
            <a:xfrm>
              <a:off x="3923928" y="2780928"/>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31"/>
            <p:cNvSpPr txBox="1"/>
            <p:nvPr/>
          </p:nvSpPr>
          <p:spPr>
            <a:xfrm>
              <a:off x="4355976" y="2492896"/>
              <a:ext cx="478016" cy="338554"/>
            </a:xfrm>
            <a:prstGeom prst="rect">
              <a:avLst/>
            </a:prstGeom>
            <a:noFill/>
          </p:spPr>
          <p:txBody>
            <a:bodyPr wrap="none" rtlCol="0">
              <a:spAutoFit/>
            </a:bodyPr>
            <a:lstStyle/>
            <a:p>
              <a:r>
                <a:rPr kumimoji="1" lang="en-US" altLang="ja-JP" sz="1600" dirty="0" smtClean="0"/>
                <a:t>link</a:t>
              </a:r>
              <a:endParaRPr kumimoji="1" lang="ja-JP" altLang="en-US" sz="1600" dirty="0"/>
            </a:p>
          </p:txBody>
        </p:sp>
        <p:sp>
          <p:nvSpPr>
            <p:cNvPr id="19" name="円/楕円 35"/>
            <p:cNvSpPr/>
            <p:nvPr/>
          </p:nvSpPr>
          <p:spPr>
            <a:xfrm>
              <a:off x="7020272" y="2564904"/>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kumimoji="1" lang="en-US" altLang="ja-JP" sz="1600" dirty="0" smtClean="0"/>
                <a:t>switch</a:t>
              </a:r>
              <a:endParaRPr kumimoji="1" lang="ja-JP" altLang="en-US" sz="1600" dirty="0"/>
            </a:p>
          </p:txBody>
        </p:sp>
        <p:sp>
          <p:nvSpPr>
            <p:cNvPr id="20" name="テキスト ボックス 42"/>
            <p:cNvSpPr txBox="1"/>
            <p:nvPr/>
          </p:nvSpPr>
          <p:spPr>
            <a:xfrm>
              <a:off x="1981815" y="1776420"/>
              <a:ext cx="852617" cy="338554"/>
            </a:xfrm>
            <a:prstGeom prst="rect">
              <a:avLst/>
            </a:prstGeom>
            <a:noFill/>
          </p:spPr>
          <p:txBody>
            <a:bodyPr wrap="none" rtlCol="0">
              <a:spAutoFit/>
            </a:bodyPr>
            <a:lstStyle/>
            <a:p>
              <a:r>
                <a:rPr lang="en-US" altLang="ja-JP" sz="1600" dirty="0" smtClean="0"/>
                <a:t>physical</a:t>
              </a:r>
              <a:endParaRPr kumimoji="1" lang="ja-JP" altLang="en-US" sz="1600" dirty="0"/>
            </a:p>
          </p:txBody>
        </p:sp>
        <p:cxnSp>
          <p:nvCxnSpPr>
            <p:cNvPr id="21" name="直線コネクタ 43"/>
            <p:cNvCxnSpPr>
              <a:stCxn id="6" idx="0"/>
              <a:endCxn id="9" idx="3"/>
            </p:cNvCxnSpPr>
            <p:nvPr/>
          </p:nvCxnSpPr>
          <p:spPr>
            <a:xfrm flipV="1">
              <a:off x="2194783" y="3293720"/>
              <a:ext cx="745742" cy="571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47"/>
            <p:cNvCxnSpPr>
              <a:stCxn id="16" idx="6"/>
              <a:endCxn id="19" idx="2"/>
            </p:cNvCxnSpPr>
            <p:nvPr/>
          </p:nvCxnSpPr>
          <p:spPr>
            <a:xfrm flipV="1">
              <a:off x="6372200" y="2780928"/>
              <a:ext cx="64807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50"/>
            <p:cNvCxnSpPr>
              <a:stCxn id="15" idx="6"/>
              <a:endCxn id="19" idx="2"/>
            </p:cNvCxnSpPr>
            <p:nvPr/>
          </p:nvCxnSpPr>
          <p:spPr>
            <a:xfrm>
              <a:off x="6372200" y="27809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53"/>
            <p:cNvCxnSpPr>
              <a:stCxn id="14" idx="6"/>
              <a:endCxn id="19" idx="2"/>
            </p:cNvCxnSpPr>
            <p:nvPr/>
          </p:nvCxnSpPr>
          <p:spPr>
            <a:xfrm>
              <a:off x="6372200" y="2420888"/>
              <a:ext cx="648072"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59"/>
            <p:cNvSpPr txBox="1"/>
            <p:nvPr/>
          </p:nvSpPr>
          <p:spPr>
            <a:xfrm>
              <a:off x="6444208" y="2514382"/>
              <a:ext cx="401072" cy="338554"/>
            </a:xfrm>
            <a:prstGeom prst="rect">
              <a:avLst/>
            </a:prstGeom>
            <a:noFill/>
          </p:spPr>
          <p:txBody>
            <a:bodyPr wrap="none" rtlCol="0">
              <a:spAutoFit/>
            </a:bodyPr>
            <a:lstStyle/>
            <a:p>
              <a:r>
                <a:rPr kumimoji="1" lang="en-US" altLang="ja-JP" sz="1600" dirty="0" smtClean="0"/>
                <a:t>on</a:t>
              </a:r>
              <a:endParaRPr kumimoji="1" lang="ja-JP" altLang="en-US" sz="1600" dirty="0"/>
            </a:p>
          </p:txBody>
        </p:sp>
        <p:sp>
          <p:nvSpPr>
            <p:cNvPr id="26" name="円/楕円 60"/>
            <p:cNvSpPr/>
            <p:nvPr/>
          </p:nvSpPr>
          <p:spPr>
            <a:xfrm>
              <a:off x="5781313" y="546512"/>
              <a:ext cx="1152128" cy="432048"/>
            </a:xfrm>
            <a:prstGeom prst="ellipse">
              <a:avLst/>
            </a:prstGeom>
            <a:solidFill>
              <a:schemeClr val="tx2">
                <a:lumMod val="60000"/>
                <a:lumOff val="40000"/>
              </a:schemeClr>
            </a:solidFill>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Edge Port</a:t>
              </a:r>
              <a:endParaRPr kumimoji="1" lang="ja-JP" altLang="en-US" sz="1600" dirty="0"/>
            </a:p>
          </p:txBody>
        </p:sp>
        <p:cxnSp>
          <p:nvCxnSpPr>
            <p:cNvPr id="27" name="直線コネクタ 61"/>
            <p:cNvCxnSpPr>
              <a:stCxn id="8" idx="6"/>
              <a:endCxn id="7" idx="2"/>
            </p:cNvCxnSpPr>
            <p:nvPr/>
          </p:nvCxnSpPr>
          <p:spPr>
            <a:xfrm>
              <a:off x="3126568" y="762536"/>
              <a:ext cx="273246" cy="15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64"/>
            <p:cNvCxnSpPr>
              <a:stCxn id="26" idx="2"/>
              <a:endCxn id="7" idx="6"/>
            </p:cNvCxnSpPr>
            <p:nvPr/>
          </p:nvCxnSpPr>
          <p:spPr>
            <a:xfrm flipH="1">
              <a:off x="5412531" y="762536"/>
              <a:ext cx="368782" cy="15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70"/>
            <p:cNvCxnSpPr>
              <a:stCxn id="26" idx="3"/>
              <a:endCxn id="14" idx="0"/>
            </p:cNvCxnSpPr>
            <p:nvPr/>
          </p:nvCxnSpPr>
          <p:spPr>
            <a:xfrm flipH="1">
              <a:off x="5796136" y="915288"/>
              <a:ext cx="153902" cy="1289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73"/>
            <p:cNvCxnSpPr>
              <a:stCxn id="8" idx="4"/>
              <a:endCxn id="3" idx="1"/>
            </p:cNvCxnSpPr>
            <p:nvPr/>
          </p:nvCxnSpPr>
          <p:spPr>
            <a:xfrm>
              <a:off x="2550504" y="978560"/>
              <a:ext cx="390021" cy="1289576"/>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83"/>
            <p:cNvSpPr/>
            <p:nvPr/>
          </p:nvSpPr>
          <p:spPr>
            <a:xfrm>
              <a:off x="6372200" y="3714050"/>
              <a:ext cx="1152128" cy="432048"/>
            </a:xfrm>
            <a:prstGeom prst="ellipse">
              <a:avLst/>
            </a:prstGeom>
          </p:spPr>
          <p:style>
            <a:lnRef idx="2">
              <a:schemeClr val="accent3"/>
            </a:lnRef>
            <a:fillRef idx="1">
              <a:schemeClr val="lt1"/>
            </a:fillRef>
            <a:effectRef idx="0">
              <a:schemeClr val="accent3"/>
            </a:effectRef>
            <a:fontRef idx="minor">
              <a:schemeClr val="dk1"/>
            </a:fontRef>
          </p:style>
          <p:txBody>
            <a:bodyPr wrap="none" rtlCol="0" anchor="ctr"/>
            <a:lstStyle/>
            <a:p>
              <a:pPr algn="ctr"/>
              <a:r>
                <a:rPr lang="en-US" altLang="ja-JP" sz="1600" dirty="0" smtClean="0"/>
                <a:t>device</a:t>
              </a:r>
              <a:endParaRPr kumimoji="1" lang="ja-JP" altLang="en-US" sz="1600" dirty="0"/>
            </a:p>
          </p:txBody>
        </p:sp>
        <p:sp>
          <p:nvSpPr>
            <p:cNvPr id="34" name="テキスト ボックス 84"/>
            <p:cNvSpPr txBox="1"/>
            <p:nvPr/>
          </p:nvSpPr>
          <p:spPr>
            <a:xfrm>
              <a:off x="5908598" y="1776420"/>
              <a:ext cx="852617" cy="338554"/>
            </a:xfrm>
            <a:prstGeom prst="rect">
              <a:avLst/>
            </a:prstGeom>
            <a:noFill/>
          </p:spPr>
          <p:txBody>
            <a:bodyPr wrap="none" rtlCol="0">
              <a:spAutoFit/>
            </a:bodyPr>
            <a:lstStyle/>
            <a:p>
              <a:r>
                <a:rPr lang="en-US" altLang="ja-JP" sz="1600" dirty="0" smtClean="0"/>
                <a:t>physical</a:t>
              </a:r>
              <a:endParaRPr kumimoji="1" lang="ja-JP" altLang="en-US" sz="1600" dirty="0"/>
            </a:p>
          </p:txBody>
        </p:sp>
        <p:cxnSp>
          <p:nvCxnSpPr>
            <p:cNvPr id="35" name="直線コネクタ 85"/>
            <p:cNvCxnSpPr>
              <a:stCxn id="16" idx="4"/>
              <a:endCxn id="33" idx="0"/>
            </p:cNvCxnSpPr>
            <p:nvPr/>
          </p:nvCxnSpPr>
          <p:spPr>
            <a:xfrm>
              <a:off x="5796136" y="3356992"/>
              <a:ext cx="1152128" cy="357058"/>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ボックス 90"/>
            <p:cNvSpPr txBox="1"/>
            <p:nvPr/>
          </p:nvSpPr>
          <p:spPr>
            <a:xfrm>
              <a:off x="2576918" y="3573016"/>
              <a:ext cx="549650" cy="338554"/>
            </a:xfrm>
            <a:prstGeom prst="rect">
              <a:avLst/>
            </a:prstGeom>
            <a:noFill/>
          </p:spPr>
          <p:txBody>
            <a:bodyPr wrap="none" rtlCol="0">
              <a:spAutoFit/>
            </a:bodyPr>
            <a:lstStyle/>
            <a:p>
              <a:r>
                <a:rPr lang="en-US" altLang="ja-JP" sz="1600" dirty="0" smtClean="0"/>
                <a:t>host</a:t>
              </a:r>
              <a:endParaRPr kumimoji="1" lang="ja-JP" altLang="en-US" sz="1600" dirty="0"/>
            </a:p>
          </p:txBody>
        </p:sp>
        <p:sp>
          <p:nvSpPr>
            <p:cNvPr id="39" name="テキスト ボックス 91"/>
            <p:cNvSpPr txBox="1"/>
            <p:nvPr/>
          </p:nvSpPr>
          <p:spPr>
            <a:xfrm>
              <a:off x="5781313" y="3714050"/>
              <a:ext cx="549650" cy="338554"/>
            </a:xfrm>
            <a:prstGeom prst="rect">
              <a:avLst/>
            </a:prstGeom>
            <a:noFill/>
          </p:spPr>
          <p:txBody>
            <a:bodyPr wrap="none" rtlCol="0">
              <a:spAutoFit/>
            </a:bodyPr>
            <a:lstStyle/>
            <a:p>
              <a:r>
                <a:rPr lang="en-US" altLang="ja-JP" sz="1600" dirty="0" smtClean="0"/>
                <a:t>host</a:t>
              </a:r>
              <a:endParaRPr kumimoji="1" lang="ja-JP" altLang="en-US" sz="1600" dirty="0"/>
            </a:p>
          </p:txBody>
        </p:sp>
      </p:grpSp>
      <p:cxnSp>
        <p:nvCxnSpPr>
          <p:cNvPr id="58" name="直線コネクタ 64"/>
          <p:cNvCxnSpPr/>
          <p:nvPr/>
        </p:nvCxnSpPr>
        <p:spPr>
          <a:xfrm flipH="1">
            <a:off x="5523697" y="1783525"/>
            <a:ext cx="275265" cy="92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4"/>
          <p:cNvCxnSpPr>
            <a:endCxn id="7" idx="7"/>
          </p:cNvCxnSpPr>
          <p:nvPr/>
        </p:nvCxnSpPr>
        <p:spPr>
          <a:xfrm flipH="1">
            <a:off x="5327111" y="1348781"/>
            <a:ext cx="294756" cy="23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4"/>
          <p:cNvCxnSpPr>
            <a:stCxn id="7" idx="1"/>
          </p:cNvCxnSpPr>
          <p:nvPr/>
        </p:nvCxnSpPr>
        <p:spPr>
          <a:xfrm flipH="1" flipV="1">
            <a:off x="3743727" y="1356524"/>
            <a:ext cx="160179" cy="227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H="1" flipV="1">
            <a:off x="3410496" y="1783525"/>
            <a:ext cx="198654" cy="138301"/>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52825" y="5852300"/>
            <a:ext cx="8824974" cy="923330"/>
          </a:xfrm>
          <a:prstGeom prst="rect">
            <a:avLst/>
          </a:prstGeom>
        </p:spPr>
        <p:txBody>
          <a:bodyPr wrap="square">
            <a:spAutoFit/>
          </a:bodyPr>
          <a:lstStyle/>
          <a:p>
            <a:pPr marL="285750" indent="-285750">
              <a:buFont typeface="Arial"/>
              <a:buChar char="•"/>
            </a:pPr>
            <a:r>
              <a:rPr lang="en-US" b="1" dirty="0" smtClean="0">
                <a:cs typeface="Arial" pitchFamily="34" charset="0"/>
              </a:rPr>
              <a:t>App or service on top of ONOS	</a:t>
            </a:r>
            <a:endParaRPr lang="en-US" b="1" dirty="0">
              <a:cs typeface="Arial" pitchFamily="34" charset="0"/>
            </a:endParaRPr>
          </a:p>
          <a:p>
            <a:pPr marL="285750" indent="-285750">
              <a:buFont typeface="Arial"/>
              <a:buChar char="•"/>
            </a:pPr>
            <a:r>
              <a:rPr lang="en-US" b="1" dirty="0" smtClean="0">
                <a:cs typeface="Arial" pitchFamily="34" charset="0"/>
              </a:rPr>
              <a:t>Maintains mapping from simpler to complex </a:t>
            </a:r>
          </a:p>
          <a:p>
            <a:pPr algn="ctr"/>
            <a:r>
              <a:rPr lang="en-US" b="1" dirty="0" smtClean="0">
                <a:cs typeface="Arial" pitchFamily="34" charset="0"/>
              </a:rPr>
              <a:t>Thus makes applications even simpler and enables new abstractions</a:t>
            </a:r>
          </a:p>
        </p:txBody>
      </p:sp>
      <p:cxnSp>
        <p:nvCxnSpPr>
          <p:cNvPr id="78" name="直線コネクタ 64"/>
          <p:cNvCxnSpPr>
            <a:endCxn id="7" idx="4"/>
          </p:cNvCxnSpPr>
          <p:nvPr/>
        </p:nvCxnSpPr>
        <p:spPr>
          <a:xfrm flipV="1">
            <a:off x="4615509" y="2955821"/>
            <a:ext cx="0" cy="51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64"/>
          <p:cNvCxnSpPr>
            <a:stCxn id="7" idx="0"/>
          </p:cNvCxnSpPr>
          <p:nvPr/>
        </p:nvCxnSpPr>
        <p:spPr>
          <a:xfrm flipV="1">
            <a:off x="4615509" y="961667"/>
            <a:ext cx="0" cy="387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52825" y="3029666"/>
            <a:ext cx="8824974"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59" name="テキスト ボックス 84"/>
          <p:cNvSpPr txBox="1"/>
          <p:nvPr/>
        </p:nvSpPr>
        <p:spPr>
          <a:xfrm>
            <a:off x="425" y="1018595"/>
            <a:ext cx="2135621" cy="338554"/>
          </a:xfrm>
          <a:prstGeom prst="rect">
            <a:avLst/>
          </a:prstGeom>
          <a:noFill/>
        </p:spPr>
        <p:txBody>
          <a:bodyPr wrap="none" rtlCol="0">
            <a:spAutoFit/>
          </a:bodyPr>
          <a:lstStyle/>
          <a:p>
            <a:r>
              <a:rPr lang="en-US" altLang="ja-JP" sz="1600" dirty="0" smtClean="0">
                <a:solidFill>
                  <a:srgbClr val="4F81BD"/>
                </a:solidFill>
              </a:rPr>
              <a:t>Virtual network objects</a:t>
            </a:r>
            <a:endParaRPr kumimoji="1" lang="ja-JP" altLang="en-US" sz="1600" dirty="0">
              <a:solidFill>
                <a:srgbClr val="4F81BD"/>
              </a:solidFill>
            </a:endParaRPr>
          </a:p>
        </p:txBody>
      </p:sp>
      <p:sp>
        <p:nvSpPr>
          <p:cNvPr id="60" name="テキスト ボックス 84"/>
          <p:cNvSpPr txBox="1"/>
          <p:nvPr/>
        </p:nvSpPr>
        <p:spPr>
          <a:xfrm>
            <a:off x="425" y="3152523"/>
            <a:ext cx="1937550" cy="338554"/>
          </a:xfrm>
          <a:prstGeom prst="rect">
            <a:avLst/>
          </a:prstGeom>
          <a:noFill/>
        </p:spPr>
        <p:txBody>
          <a:bodyPr wrap="none" rtlCol="0">
            <a:spAutoFit/>
          </a:bodyPr>
          <a:lstStyle/>
          <a:p>
            <a:r>
              <a:rPr lang="en-US" altLang="ja-JP" sz="1600" dirty="0" smtClean="0">
                <a:solidFill>
                  <a:schemeClr val="accent1"/>
                </a:solidFill>
              </a:rPr>
              <a:t>Real network objects</a:t>
            </a:r>
            <a:endParaRPr kumimoji="1" lang="ja-JP" altLang="en-US" sz="1600" dirty="0">
              <a:solidFill>
                <a:schemeClr val="accent1"/>
              </a:solidFill>
            </a:endParaRPr>
          </a:p>
        </p:txBody>
      </p:sp>
    </p:spTree>
    <p:custDataLst>
      <p:tags r:id="rId1"/>
    </p:custDataLst>
    <p:extLst>
      <p:ext uri="{BB962C8B-B14F-4D97-AF65-F5344CB8AC3E}">
        <p14:creationId xmlns:p14="http://schemas.microsoft.com/office/powerpoint/2010/main" val="180104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64079" y="5765899"/>
            <a:ext cx="4096843" cy="913100"/>
            <a:chOff x="1982356" y="5872729"/>
            <a:chExt cx="4096843" cy="913100"/>
          </a:xfrm>
        </p:grpSpPr>
        <p:pic>
          <p:nvPicPr>
            <p:cNvPr id="5" name="Picture 4"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356" y="5872729"/>
              <a:ext cx="713815" cy="357714"/>
            </a:xfrm>
            <a:prstGeom prst="rect">
              <a:avLst/>
            </a:prstGeom>
          </p:spPr>
        </p:pic>
        <p:cxnSp>
          <p:nvCxnSpPr>
            <p:cNvPr id="6" name="Straight Connector 5"/>
            <p:cNvCxnSpPr>
              <a:stCxn id="7" idx="1"/>
              <a:endCxn id="5" idx="3"/>
            </p:cNvCxnSpPr>
            <p:nvPr/>
          </p:nvCxnSpPr>
          <p:spPr>
            <a:xfrm flipH="1">
              <a:off x="2696171" y="6051586"/>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029" y="5872729"/>
              <a:ext cx="713815" cy="357714"/>
            </a:xfrm>
            <a:prstGeom prst="rect">
              <a:avLst/>
            </a:prstGeom>
          </p:spPr>
        </p:pic>
        <p:pic>
          <p:nvPicPr>
            <p:cNvPr id="8" name="Picture 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916" y="5872729"/>
              <a:ext cx="713815" cy="357714"/>
            </a:xfrm>
            <a:prstGeom prst="rect">
              <a:avLst/>
            </a:prstGeom>
          </p:spPr>
        </p:pic>
        <p:pic>
          <p:nvPicPr>
            <p:cNvPr id="9" name="Picture 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894" y="6428115"/>
              <a:ext cx="713815" cy="357714"/>
            </a:xfrm>
            <a:prstGeom prst="rect">
              <a:avLst/>
            </a:prstGeom>
          </p:spPr>
        </p:pic>
        <p:pic>
          <p:nvPicPr>
            <p:cNvPr id="10" name="Picture 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441" y="6428115"/>
              <a:ext cx="713815" cy="357714"/>
            </a:xfrm>
            <a:prstGeom prst="rect">
              <a:avLst/>
            </a:prstGeom>
          </p:spPr>
        </p:pic>
        <p:pic>
          <p:nvPicPr>
            <p:cNvPr id="11" name="Picture 1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384" y="6428115"/>
              <a:ext cx="713815" cy="357714"/>
            </a:xfrm>
            <a:prstGeom prst="rect">
              <a:avLst/>
            </a:prstGeom>
          </p:spPr>
        </p:pic>
        <p:cxnSp>
          <p:nvCxnSpPr>
            <p:cNvPr id="12" name="Straight Connector 11"/>
            <p:cNvCxnSpPr>
              <a:stCxn id="8" idx="1"/>
              <a:endCxn id="7" idx="3"/>
            </p:cNvCxnSpPr>
            <p:nvPr/>
          </p:nvCxnSpPr>
          <p:spPr>
            <a:xfrm flipH="1">
              <a:off x="4216844" y="6051586"/>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4410256" y="6606972"/>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245709" y="6606972"/>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2339264" y="6230443"/>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3859937" y="6230443"/>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5337731" y="6051586"/>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grpSp>
      <p:sp>
        <p:nvSpPr>
          <p:cNvPr id="18" name="Rounded Rectangle 17"/>
          <p:cNvSpPr/>
          <p:nvPr/>
        </p:nvSpPr>
        <p:spPr bwMode="auto">
          <a:xfrm>
            <a:off x="1412476" y="1733048"/>
            <a:ext cx="6312693" cy="149564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grpSp>
        <p:nvGrpSpPr>
          <p:cNvPr id="21" name="Group 20"/>
          <p:cNvGrpSpPr/>
          <p:nvPr/>
        </p:nvGrpSpPr>
        <p:grpSpPr>
          <a:xfrm>
            <a:off x="1388736" y="4015216"/>
            <a:ext cx="1563950" cy="471713"/>
            <a:chOff x="1388736" y="4015216"/>
            <a:chExt cx="1563950" cy="471713"/>
          </a:xfrm>
        </p:grpSpPr>
        <p:sp>
          <p:nvSpPr>
            <p:cNvPr id="19" name="Rounded Rectangle 18"/>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0" name="TextBox 19"/>
            <p:cNvSpPr txBox="1"/>
            <p:nvPr/>
          </p:nvSpPr>
          <p:spPr>
            <a:xfrm>
              <a:off x="1388736" y="4074567"/>
              <a:ext cx="1563950" cy="338554"/>
            </a:xfrm>
            <a:prstGeom prst="rect">
              <a:avLst/>
            </a:prstGeom>
            <a:noFill/>
          </p:spPr>
          <p:txBody>
            <a:bodyPr wrap="none" rtlCol="0">
              <a:spAutoFit/>
            </a:bodyPr>
            <a:lstStyle/>
            <a:p>
              <a:r>
                <a:rPr lang="en-US" sz="1600" b="1" dirty="0" smtClean="0">
                  <a:solidFill>
                    <a:srgbClr val="000000"/>
                  </a:solidFill>
                  <a:cs typeface="Arial" pitchFamily="34" charset="0"/>
                </a:rPr>
                <a:t>Switch Manager</a:t>
              </a:r>
            </a:p>
          </p:txBody>
        </p:sp>
      </p:grpSp>
      <p:grpSp>
        <p:nvGrpSpPr>
          <p:cNvPr id="22" name="Group 21"/>
          <p:cNvGrpSpPr/>
          <p:nvPr/>
        </p:nvGrpSpPr>
        <p:grpSpPr>
          <a:xfrm>
            <a:off x="6193997" y="4013302"/>
            <a:ext cx="1563950" cy="471713"/>
            <a:chOff x="1388736" y="4015216"/>
            <a:chExt cx="1563950" cy="471713"/>
          </a:xfrm>
        </p:grpSpPr>
        <p:sp>
          <p:nvSpPr>
            <p:cNvPr id="23" name="Rounded Rectangle 22"/>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4" name="TextBox 23"/>
            <p:cNvSpPr txBox="1"/>
            <p:nvPr/>
          </p:nvSpPr>
          <p:spPr>
            <a:xfrm>
              <a:off x="1388736" y="4074567"/>
              <a:ext cx="1563950" cy="338554"/>
            </a:xfrm>
            <a:prstGeom prst="rect">
              <a:avLst/>
            </a:prstGeom>
            <a:noFill/>
          </p:spPr>
          <p:txBody>
            <a:bodyPr wrap="none" rtlCol="0">
              <a:spAutoFit/>
            </a:bodyPr>
            <a:lstStyle/>
            <a:p>
              <a:r>
                <a:rPr lang="en-US" sz="1600" b="1" dirty="0" smtClean="0">
                  <a:solidFill>
                    <a:srgbClr val="000000"/>
                  </a:solidFill>
                  <a:cs typeface="Arial" pitchFamily="34" charset="0"/>
                </a:rPr>
                <a:t>Switch Manager</a:t>
              </a:r>
            </a:p>
          </p:txBody>
        </p:sp>
      </p:grpSp>
      <p:grpSp>
        <p:nvGrpSpPr>
          <p:cNvPr id="25" name="Group 24"/>
          <p:cNvGrpSpPr/>
          <p:nvPr/>
        </p:nvGrpSpPr>
        <p:grpSpPr>
          <a:xfrm>
            <a:off x="3759685" y="4015216"/>
            <a:ext cx="1563950" cy="471713"/>
            <a:chOff x="1388736" y="4015216"/>
            <a:chExt cx="1563950" cy="471713"/>
          </a:xfrm>
        </p:grpSpPr>
        <p:sp>
          <p:nvSpPr>
            <p:cNvPr id="26" name="Rounded Rectangle 25"/>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7" name="TextBox 26"/>
            <p:cNvSpPr txBox="1"/>
            <p:nvPr/>
          </p:nvSpPr>
          <p:spPr>
            <a:xfrm>
              <a:off x="1388736" y="4074567"/>
              <a:ext cx="1563950" cy="338554"/>
            </a:xfrm>
            <a:prstGeom prst="rect">
              <a:avLst/>
            </a:prstGeom>
            <a:noFill/>
          </p:spPr>
          <p:txBody>
            <a:bodyPr wrap="none" rtlCol="0">
              <a:spAutoFit/>
            </a:bodyPr>
            <a:lstStyle/>
            <a:p>
              <a:r>
                <a:rPr lang="en-US" sz="1600" b="1" dirty="0" smtClean="0">
                  <a:solidFill>
                    <a:srgbClr val="000000"/>
                  </a:solidFill>
                  <a:cs typeface="Arial" pitchFamily="34" charset="0"/>
                </a:rPr>
                <a:t>Switch Manager</a:t>
              </a:r>
            </a:p>
          </p:txBody>
        </p:sp>
      </p:grpSp>
      <p:grpSp>
        <p:nvGrpSpPr>
          <p:cNvPr id="40" name="Group 39"/>
          <p:cNvGrpSpPr/>
          <p:nvPr/>
        </p:nvGrpSpPr>
        <p:grpSpPr>
          <a:xfrm>
            <a:off x="1870184" y="2072486"/>
            <a:ext cx="524410" cy="480210"/>
            <a:chOff x="1870184" y="2072486"/>
            <a:chExt cx="524410" cy="480210"/>
          </a:xfrm>
        </p:grpSpPr>
        <p:sp>
          <p:nvSpPr>
            <p:cNvPr id="28" name="Oval 2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30" name="Straight Connector 29"/>
            <p:cNvCxnSpPr>
              <a:stCxn id="2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474613" y="2645139"/>
            <a:ext cx="524410" cy="480210"/>
            <a:chOff x="1870184" y="2072486"/>
            <a:chExt cx="524410" cy="480210"/>
          </a:xfrm>
        </p:grpSpPr>
        <p:sp>
          <p:nvSpPr>
            <p:cNvPr id="42" name="Oval 41"/>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3" name="Straight Connector 42"/>
            <p:cNvCxnSpPr>
              <a:stCxn id="42"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116589" y="2074581"/>
            <a:ext cx="524410" cy="480210"/>
            <a:chOff x="1870184" y="2072486"/>
            <a:chExt cx="524410" cy="480210"/>
          </a:xfrm>
        </p:grpSpPr>
        <p:sp>
          <p:nvSpPr>
            <p:cNvPr id="48" name="Oval 4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9" name="Straight Connector 48"/>
            <p:cNvCxnSpPr>
              <a:stCxn id="4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611518" y="2585182"/>
            <a:ext cx="524410" cy="480210"/>
            <a:chOff x="1870184" y="2072486"/>
            <a:chExt cx="524410" cy="480210"/>
          </a:xfrm>
        </p:grpSpPr>
        <p:sp>
          <p:nvSpPr>
            <p:cNvPr id="54" name="Oval 53"/>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55" name="Straight Connector 54"/>
            <p:cNvCxnSpPr>
              <a:stCxn id="54"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4"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053428" y="2077501"/>
            <a:ext cx="524410" cy="480210"/>
            <a:chOff x="1870184" y="2072486"/>
            <a:chExt cx="524410" cy="480210"/>
          </a:xfrm>
        </p:grpSpPr>
        <p:sp>
          <p:nvSpPr>
            <p:cNvPr id="60" name="Oval 59"/>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1" name="Straight Connector 60"/>
            <p:cNvCxnSpPr>
              <a:stCxn id="60"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0"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644012" y="2557711"/>
            <a:ext cx="524410" cy="480210"/>
            <a:chOff x="1870184" y="2072486"/>
            <a:chExt cx="524410" cy="480210"/>
          </a:xfrm>
        </p:grpSpPr>
        <p:sp>
          <p:nvSpPr>
            <p:cNvPr id="66" name="Oval 65"/>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7" name="Straight Connector 66"/>
            <p:cNvCxnSpPr>
              <a:stCxn id="66"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sp>
        <p:nvSpPr>
          <p:cNvPr id="90" name="TextBox 89"/>
          <p:cNvSpPr txBox="1"/>
          <p:nvPr/>
        </p:nvSpPr>
        <p:spPr>
          <a:xfrm>
            <a:off x="1617594" y="1387235"/>
            <a:ext cx="2082621"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Network Graph: Switches</a:t>
            </a:r>
          </a:p>
        </p:txBody>
      </p:sp>
      <p:grpSp>
        <p:nvGrpSpPr>
          <p:cNvPr id="82" name="Group 81"/>
          <p:cNvGrpSpPr/>
          <p:nvPr/>
        </p:nvGrpSpPr>
        <p:grpSpPr>
          <a:xfrm>
            <a:off x="2170711" y="4738784"/>
            <a:ext cx="4805261" cy="1761358"/>
            <a:chOff x="2170711" y="4738784"/>
            <a:chExt cx="4805261" cy="1761358"/>
          </a:xfrm>
        </p:grpSpPr>
        <p:cxnSp>
          <p:nvCxnSpPr>
            <p:cNvPr id="71" name="Straight Connector 70"/>
            <p:cNvCxnSpPr>
              <a:stCxn id="5" idx="0"/>
            </p:cNvCxnSpPr>
            <p:nvPr/>
          </p:nvCxnSpPr>
          <p:spPr>
            <a:xfrm flipH="1" flipV="1">
              <a:off x="2170711" y="4762092"/>
              <a:ext cx="850276" cy="100380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 idx="1"/>
            </p:cNvCxnSpPr>
            <p:nvPr/>
          </p:nvCxnSpPr>
          <p:spPr>
            <a:xfrm flipV="1">
              <a:off x="4184752" y="4750999"/>
              <a:ext cx="324130" cy="119375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 idx="0"/>
            </p:cNvCxnSpPr>
            <p:nvPr/>
          </p:nvCxnSpPr>
          <p:spPr>
            <a:xfrm flipV="1">
              <a:off x="5662547" y="4738784"/>
              <a:ext cx="1313425" cy="102711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0"/>
            </p:cNvCxnSpPr>
            <p:nvPr/>
          </p:nvCxnSpPr>
          <p:spPr>
            <a:xfrm flipV="1">
              <a:off x="6404015" y="4738784"/>
              <a:ext cx="571957" cy="1582501"/>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0" idx="3"/>
            </p:cNvCxnSpPr>
            <p:nvPr/>
          </p:nvCxnSpPr>
          <p:spPr>
            <a:xfrm flipH="1" flipV="1">
              <a:off x="4508882" y="4750999"/>
              <a:ext cx="583097" cy="1749143"/>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9" idx="1"/>
            </p:cNvCxnSpPr>
            <p:nvPr/>
          </p:nvCxnSpPr>
          <p:spPr>
            <a:xfrm flipH="1" flipV="1">
              <a:off x="2170711" y="4762092"/>
              <a:ext cx="1042906" cy="173805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sp>
        <p:nvSpPr>
          <p:cNvPr id="79" name="TextBox 78"/>
          <p:cNvSpPr txBox="1"/>
          <p:nvPr/>
        </p:nvSpPr>
        <p:spPr>
          <a:xfrm>
            <a:off x="2615772" y="5521479"/>
            <a:ext cx="388485" cy="523220"/>
          </a:xfrm>
          <a:prstGeom prst="rect">
            <a:avLst/>
          </a:prstGeom>
          <a:noFill/>
        </p:spPr>
        <p:txBody>
          <a:bodyPr wrap="none" rtlCol="0">
            <a:spAutoFit/>
          </a:bodyPr>
          <a:lstStyle/>
          <a:p>
            <a:r>
              <a:rPr lang="en-US" sz="1400" b="1" dirty="0" smtClean="0">
                <a:solidFill>
                  <a:srgbClr val="000000"/>
                </a:solidFill>
                <a:latin typeface="+mn-lt"/>
                <a:cs typeface="Arial" pitchFamily="34" charset="0"/>
              </a:rPr>
              <a:t>OF</a:t>
            </a:r>
          </a:p>
          <a:p>
            <a:r>
              <a:rPr lang="en-US" sz="1400" b="1" dirty="0" smtClean="0">
                <a:solidFill>
                  <a:srgbClr val="000000"/>
                </a:solidFill>
                <a:cs typeface="Arial" pitchFamily="34" charset="0"/>
              </a:rPr>
              <a:t>OF</a:t>
            </a:r>
          </a:p>
        </p:txBody>
      </p:sp>
      <p:sp>
        <p:nvSpPr>
          <p:cNvPr id="84" name="TextBox 83"/>
          <p:cNvSpPr txBox="1"/>
          <p:nvPr/>
        </p:nvSpPr>
        <p:spPr>
          <a:xfrm>
            <a:off x="4361014" y="5517814"/>
            <a:ext cx="388485" cy="523220"/>
          </a:xfrm>
          <a:prstGeom prst="rect">
            <a:avLst/>
          </a:prstGeom>
          <a:noFill/>
        </p:spPr>
        <p:txBody>
          <a:bodyPr wrap="none" rtlCol="0">
            <a:spAutoFit/>
          </a:bodyPr>
          <a:lstStyle/>
          <a:p>
            <a:r>
              <a:rPr lang="en-US" sz="1400" b="1" dirty="0" smtClean="0">
                <a:solidFill>
                  <a:srgbClr val="000000"/>
                </a:solidFill>
                <a:latin typeface="+mn-lt"/>
                <a:cs typeface="Arial" pitchFamily="34" charset="0"/>
              </a:rPr>
              <a:t>OF</a:t>
            </a:r>
          </a:p>
          <a:p>
            <a:r>
              <a:rPr lang="en-US" sz="1400" b="1" dirty="0" smtClean="0">
                <a:solidFill>
                  <a:srgbClr val="000000"/>
                </a:solidFill>
                <a:cs typeface="Arial" pitchFamily="34" charset="0"/>
              </a:rPr>
              <a:t>OF</a:t>
            </a:r>
          </a:p>
        </p:txBody>
      </p:sp>
      <p:sp>
        <p:nvSpPr>
          <p:cNvPr id="85" name="TextBox 84"/>
          <p:cNvSpPr txBox="1"/>
          <p:nvPr/>
        </p:nvSpPr>
        <p:spPr>
          <a:xfrm>
            <a:off x="6096372" y="5518004"/>
            <a:ext cx="388485" cy="523220"/>
          </a:xfrm>
          <a:prstGeom prst="rect">
            <a:avLst/>
          </a:prstGeom>
          <a:noFill/>
        </p:spPr>
        <p:txBody>
          <a:bodyPr wrap="none" rtlCol="0">
            <a:spAutoFit/>
          </a:bodyPr>
          <a:lstStyle/>
          <a:p>
            <a:r>
              <a:rPr lang="en-US" sz="1400" b="1" dirty="0" smtClean="0">
                <a:solidFill>
                  <a:srgbClr val="000000"/>
                </a:solidFill>
                <a:latin typeface="+mn-lt"/>
                <a:cs typeface="Arial" pitchFamily="34" charset="0"/>
              </a:rPr>
              <a:t>OF</a:t>
            </a:r>
          </a:p>
          <a:p>
            <a:r>
              <a:rPr lang="en-US" sz="1400" b="1" dirty="0" smtClean="0">
                <a:solidFill>
                  <a:srgbClr val="000000"/>
                </a:solidFill>
                <a:cs typeface="Arial" pitchFamily="34" charset="0"/>
              </a:rPr>
              <a:t>OF</a:t>
            </a:r>
          </a:p>
        </p:txBody>
      </p:sp>
      <p:sp>
        <p:nvSpPr>
          <p:cNvPr id="2" name="Title 1"/>
          <p:cNvSpPr>
            <a:spLocks noGrp="1"/>
          </p:cNvSpPr>
          <p:nvPr>
            <p:ph type="ctrTitle"/>
          </p:nvPr>
        </p:nvSpPr>
        <p:spPr/>
        <p:txBody>
          <a:bodyPr/>
          <a:lstStyle/>
          <a:p>
            <a:r>
              <a:rPr lang="en-US" dirty="0" smtClean="0"/>
              <a:t>Network Graph and Switches</a:t>
            </a:r>
            <a:endParaRPr lang="en-US" dirty="0"/>
          </a:p>
        </p:txBody>
      </p:sp>
    </p:spTree>
    <p:extLst>
      <p:ext uri="{BB962C8B-B14F-4D97-AF65-F5344CB8AC3E}">
        <p14:creationId xmlns:p14="http://schemas.microsoft.com/office/powerpoint/2010/main" val="2767455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par>
                                <p:cTn id="13" presetID="9"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cTn>
                              </p:par>
                              <p:par>
                                <p:cTn id="16" presetID="9"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wipe(down)">
                                      <p:cBhvr>
                                        <p:cTn id="22" dur="500"/>
                                        <p:tgtEl>
                                          <p:spTgt spid="8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0" presetClass="path" presetSubtype="0" accel="50000" decel="50000" fill="hold" grpId="1" nodeType="withEffect">
                                  <p:stCondLst>
                                    <p:cond delay="0"/>
                                  </p:stCondLst>
                                  <p:childTnLst>
                                    <p:animMotion origin="layout" path="M 0 0 L -0.06358 -0.14045 " pathEditMode="relative" ptsTypes="AA">
                                      <p:cBhvr>
                                        <p:cTn id="28" dur="500" fill="hold"/>
                                        <p:tgtEl>
                                          <p:spTgt spid="79"/>
                                        </p:tgtEl>
                                        <p:attrNameLst>
                                          <p:attrName>ppt_x</p:attrName>
                                          <p:attrName>ppt_y</p:attrName>
                                        </p:attrNameLst>
                                      </p:cBhvr>
                                    </p:animMotion>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0.00261 0.25174 L -3.70293E-6 -2.9597E-6 " pathEditMode="relative" rAng="0" ptsTypes="AA">
                                      <p:cBhvr>
                                        <p:cTn id="33" dur="500" fill="hold"/>
                                        <p:tgtEl>
                                          <p:spTgt spid="40"/>
                                        </p:tgtEl>
                                        <p:attrNameLst>
                                          <p:attrName>ppt_x</p:attrName>
                                          <p:attrName>ppt_y</p:attrName>
                                        </p:attrNameLst>
                                      </p:cBhvr>
                                      <p:rCtr x="-139" y="-12598"/>
                                    </p:animMotion>
                                  </p:childTnLst>
                                </p:cTn>
                              </p:par>
                              <p:par>
                                <p:cTn id="34" presetID="1"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par>
                                <p:cTn id="36" presetID="0" presetClass="path" presetSubtype="0" accel="50000" decel="50000" fill="hold" nodeType="withEffect">
                                  <p:stCondLst>
                                    <p:cond delay="0"/>
                                  </p:stCondLst>
                                  <p:childTnLst>
                                    <p:animMotion origin="layout" path="M -0.06472 0.1811 L 2.51605E-7 -4.21028E-6 " pathEditMode="relative" ptsTypes="AA">
                                      <p:cBhvr>
                                        <p:cTn id="37" dur="500" fill="hold"/>
                                        <p:tgtEl>
                                          <p:spTgt spid="41"/>
                                        </p:tgtEl>
                                        <p:attrNameLst>
                                          <p:attrName>ppt_x</p:attrName>
                                          <p:attrName>ppt_y</p:attrName>
                                        </p:attrNameLst>
                                      </p:cBhvr>
                                    </p:animMotion>
                                  </p:childTnLst>
                                </p:cTn>
                              </p:par>
                              <p:par>
                                <p:cTn id="38" presetID="1" presetClass="entr" presetSubtype="0"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childTnLst>
                                </p:cTn>
                              </p:par>
                            </p:childTnLst>
                          </p:cTn>
                        </p:par>
                        <p:par>
                          <p:cTn id="40" fill="hold">
                            <p:stCondLst>
                              <p:cond delay="1000"/>
                            </p:stCondLst>
                            <p:childTnLst>
                              <p:par>
                                <p:cTn id="41" presetID="0" presetClass="path" presetSubtype="0" accel="50000" decel="50000" fill="hold" grpId="1" nodeType="afterEffect">
                                  <p:stCondLst>
                                    <p:cond delay="0"/>
                                  </p:stCondLst>
                                  <p:childTnLst>
                                    <p:animMotion origin="layout" path="M 0 0 L 0 -0.14067 " pathEditMode="relative" ptsTypes="AA">
                                      <p:cBhvr>
                                        <p:cTn id="42" dur="500" fill="hold"/>
                                        <p:tgtEl>
                                          <p:spTgt spid="84"/>
                                        </p:tgtEl>
                                        <p:attrNameLst>
                                          <p:attrName>ppt_x</p:attrName>
                                          <p:attrName>ppt_y</p:attrName>
                                        </p:attrNameLst>
                                      </p:cBhvr>
                                    </p:animMotion>
                                  </p:childTnLst>
                                </p:cTn>
                              </p:par>
                            </p:childTnLst>
                          </p:cTn>
                        </p:par>
                        <p:par>
                          <p:cTn id="43" fill="hold">
                            <p:stCondLst>
                              <p:cond delay="1500"/>
                            </p:stCondLst>
                            <p:childTnLst>
                              <p:par>
                                <p:cTn id="44" presetID="1" presetClass="entr" presetSubtype="0"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0" presetClass="path" presetSubtype="0" accel="50000" decel="50000" fill="hold" nodeType="withEffect">
                                  <p:stCondLst>
                                    <p:cond delay="0"/>
                                  </p:stCondLst>
                                  <p:childTnLst>
                                    <p:animMotion origin="layout" path="M 0.0229 0.25196 L 4.49766E-6 -8.4113E-6 " pathEditMode="relative" ptsTypes="AA">
                                      <p:cBhvr>
                                        <p:cTn id="47" dur="500" fill="hold"/>
                                        <p:tgtEl>
                                          <p:spTgt spid="47"/>
                                        </p:tgtEl>
                                        <p:attrNameLst>
                                          <p:attrName>ppt_x</p:attrName>
                                          <p:attrName>ppt_y</p:attrName>
                                        </p:attrNameLst>
                                      </p:cBhvr>
                                    </p:animMotion>
                                  </p:childTnLst>
                                </p:cTn>
                              </p:par>
                              <p:par>
                                <p:cTn id="48" presetID="1" presetClass="entr" presetSubtype="0" fill="hold" nodeType="withEffect">
                                  <p:stCondLst>
                                    <p:cond delay="0"/>
                                  </p:stCondLst>
                                  <p:childTnLst>
                                    <p:set>
                                      <p:cBhvr>
                                        <p:cTn id="49" dur="1" fill="hold">
                                          <p:stCondLst>
                                            <p:cond delay="0"/>
                                          </p:stCondLst>
                                        </p:cTn>
                                        <p:tgtEl>
                                          <p:spTgt spid="53"/>
                                        </p:tgtEl>
                                        <p:attrNameLst>
                                          <p:attrName>style.visibility</p:attrName>
                                        </p:attrNameLst>
                                      </p:cBhvr>
                                      <p:to>
                                        <p:strVal val="visible"/>
                                      </p:to>
                                    </p:set>
                                  </p:childTnLst>
                                </p:cTn>
                              </p:par>
                              <p:par>
                                <p:cTn id="50" presetID="0" presetClass="path" presetSubtype="0" accel="50000" decel="50000" fill="hold" nodeType="withEffect">
                                  <p:stCondLst>
                                    <p:cond delay="0"/>
                                  </p:stCondLst>
                                  <p:childTnLst>
                                    <p:animMotion origin="layout" path="M -0.0321 0.19013 L -1.12441E-6 -2.62158E-6 " pathEditMode="relative" ptsTypes="AA">
                                      <p:cBhvr>
                                        <p:cTn id="51" dur="500" fill="hold"/>
                                        <p:tgtEl>
                                          <p:spTgt spid="53"/>
                                        </p:tgtEl>
                                        <p:attrNameLst>
                                          <p:attrName>ppt_x</p:attrName>
                                          <p:attrName>ppt_y</p:attrName>
                                        </p:attrNameLst>
                                      </p:cBhvr>
                                    </p:animMotion>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0" presetClass="path" presetSubtype="0" accel="50000" decel="50000" fill="hold" grpId="1" nodeType="withEffect">
                                  <p:stCondLst>
                                    <p:cond delay="0"/>
                                  </p:stCondLst>
                                  <p:childTnLst>
                                    <p:animMotion origin="layout" path="M 0 0 L 0.07574 -0.14067 " pathEditMode="relative" ptsTypes="AA">
                                      <p:cBhvr>
                                        <p:cTn id="56" dur="500" fill="hold"/>
                                        <p:tgtEl>
                                          <p:spTgt spid="85"/>
                                        </p:tgtEl>
                                        <p:attrNameLst>
                                          <p:attrName>ppt_x</p:attrName>
                                          <p:attrName>ppt_y</p:attrName>
                                        </p:attrNameLst>
                                      </p:cBhvr>
                                    </p:animMotion>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0" presetClass="path" presetSubtype="0" accel="50000" decel="50000" fill="hold" nodeType="withEffect">
                                  <p:stCondLst>
                                    <p:cond delay="0"/>
                                  </p:stCondLst>
                                  <p:childTnLst>
                                    <p:animMotion origin="layout" path="M 0.07548 0.25196 L -1.47493E-7 -5.2339E-6 " pathEditMode="relative" ptsTypes="AA">
                                      <p:cBhvr>
                                        <p:cTn id="60" dur="500" fill="hold"/>
                                        <p:tgtEl>
                                          <p:spTgt spid="59"/>
                                        </p:tgtEl>
                                        <p:attrNameLst>
                                          <p:attrName>ppt_x</p:attrName>
                                          <p:attrName>ppt_y</p:attrName>
                                        </p:attrNameLst>
                                      </p:cBhvr>
                                    </p:animMotion>
                                  </p:childTnLst>
                                </p:cTn>
                              </p:par>
                            </p:childTnLst>
                          </p:cTn>
                        </p:par>
                        <p:par>
                          <p:cTn id="61" fill="hold">
                            <p:stCondLst>
                              <p:cond delay="2500"/>
                            </p:stCondLst>
                            <p:childTnLst>
                              <p:par>
                                <p:cTn id="62" presetID="1" presetClass="entr" presetSubtype="0" fill="hold" nodeType="afterEffect">
                                  <p:stCondLst>
                                    <p:cond delay="0"/>
                                  </p:stCondLst>
                                  <p:childTnLst>
                                    <p:set>
                                      <p:cBhvr>
                                        <p:cTn id="63" dur="1" fill="hold">
                                          <p:stCondLst>
                                            <p:cond delay="0"/>
                                          </p:stCondLst>
                                        </p:cTn>
                                        <p:tgtEl>
                                          <p:spTgt spid="65"/>
                                        </p:tgtEl>
                                        <p:attrNameLst>
                                          <p:attrName>style.visibility</p:attrName>
                                        </p:attrNameLst>
                                      </p:cBhvr>
                                      <p:to>
                                        <p:strVal val="visible"/>
                                      </p:to>
                                    </p:set>
                                  </p:childTnLst>
                                </p:cTn>
                              </p:par>
                              <p:par>
                                <p:cTn id="64" presetID="0" presetClass="path" presetSubtype="0" accel="50000" decel="50000" fill="hold" nodeType="withEffect">
                                  <p:stCondLst>
                                    <p:cond delay="0"/>
                                  </p:stCondLst>
                                  <p:childTnLst>
                                    <p:animMotion origin="layout" path="M -5.32709E-6 0.17739 L -5.32709E-6 2.99213E-6 " pathEditMode="relative" ptsTypes="AA">
                                      <p:cBhvr>
                                        <p:cTn id="65" dur="500" fill="hold"/>
                                        <p:tgtEl>
                                          <p:spTgt spid="6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79" grpId="1"/>
      <p:bldP spid="84" grpId="0"/>
      <p:bldP spid="84" grpId="1"/>
      <p:bldP spid="85" grpId="0"/>
      <p:bldP spid="8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64079" y="5765899"/>
            <a:ext cx="4096843" cy="913100"/>
            <a:chOff x="1982356" y="5872729"/>
            <a:chExt cx="4096843" cy="913100"/>
          </a:xfrm>
        </p:grpSpPr>
        <p:pic>
          <p:nvPicPr>
            <p:cNvPr id="5" name="Picture 4"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356" y="5872729"/>
              <a:ext cx="713815" cy="357714"/>
            </a:xfrm>
            <a:prstGeom prst="rect">
              <a:avLst/>
            </a:prstGeom>
          </p:spPr>
        </p:pic>
        <p:cxnSp>
          <p:nvCxnSpPr>
            <p:cNvPr id="6" name="Straight Connector 5"/>
            <p:cNvCxnSpPr>
              <a:stCxn id="7" idx="1"/>
              <a:endCxn id="5" idx="3"/>
            </p:cNvCxnSpPr>
            <p:nvPr/>
          </p:nvCxnSpPr>
          <p:spPr>
            <a:xfrm flipH="1">
              <a:off x="2696171" y="6051586"/>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029" y="5872729"/>
              <a:ext cx="713815" cy="357714"/>
            </a:xfrm>
            <a:prstGeom prst="rect">
              <a:avLst/>
            </a:prstGeom>
          </p:spPr>
        </p:pic>
        <p:pic>
          <p:nvPicPr>
            <p:cNvPr id="8" name="Picture 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916" y="5872729"/>
              <a:ext cx="713815" cy="357714"/>
            </a:xfrm>
            <a:prstGeom prst="rect">
              <a:avLst/>
            </a:prstGeom>
          </p:spPr>
        </p:pic>
        <p:pic>
          <p:nvPicPr>
            <p:cNvPr id="9" name="Picture 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894" y="6428115"/>
              <a:ext cx="713815" cy="357714"/>
            </a:xfrm>
            <a:prstGeom prst="rect">
              <a:avLst/>
            </a:prstGeom>
          </p:spPr>
        </p:pic>
        <p:pic>
          <p:nvPicPr>
            <p:cNvPr id="10" name="Picture 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441" y="6428115"/>
              <a:ext cx="713815" cy="357714"/>
            </a:xfrm>
            <a:prstGeom prst="rect">
              <a:avLst/>
            </a:prstGeom>
          </p:spPr>
        </p:pic>
        <p:pic>
          <p:nvPicPr>
            <p:cNvPr id="11" name="Picture 1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384" y="6428115"/>
              <a:ext cx="713815" cy="357714"/>
            </a:xfrm>
            <a:prstGeom prst="rect">
              <a:avLst/>
            </a:prstGeom>
          </p:spPr>
        </p:pic>
        <p:cxnSp>
          <p:nvCxnSpPr>
            <p:cNvPr id="12" name="Straight Connector 11"/>
            <p:cNvCxnSpPr>
              <a:stCxn id="8" idx="1"/>
              <a:endCxn id="7" idx="3"/>
            </p:cNvCxnSpPr>
            <p:nvPr/>
          </p:nvCxnSpPr>
          <p:spPr>
            <a:xfrm flipH="1">
              <a:off x="4216844" y="6051586"/>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4410256" y="6606972"/>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245709" y="6606972"/>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2339264" y="6230443"/>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3859937" y="6230443"/>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5337731" y="6051586"/>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grpSp>
      <p:sp>
        <p:nvSpPr>
          <p:cNvPr id="18" name="Rounded Rectangle 17"/>
          <p:cNvSpPr/>
          <p:nvPr/>
        </p:nvSpPr>
        <p:spPr bwMode="auto">
          <a:xfrm>
            <a:off x="1412476" y="1733048"/>
            <a:ext cx="6312693" cy="149564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grpSp>
        <p:nvGrpSpPr>
          <p:cNvPr id="21" name="Group 20"/>
          <p:cNvGrpSpPr/>
          <p:nvPr/>
        </p:nvGrpSpPr>
        <p:grpSpPr>
          <a:xfrm>
            <a:off x="1388736" y="4026974"/>
            <a:ext cx="460984" cy="471713"/>
            <a:chOff x="1388736" y="4015216"/>
            <a:chExt cx="1531172" cy="471713"/>
          </a:xfrm>
        </p:grpSpPr>
        <p:sp>
          <p:nvSpPr>
            <p:cNvPr id="19" name="Rounded Rectangle 18"/>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0" name="TextBox 19"/>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40" name="Group 39"/>
          <p:cNvGrpSpPr/>
          <p:nvPr/>
        </p:nvGrpSpPr>
        <p:grpSpPr>
          <a:xfrm>
            <a:off x="1870184" y="1925066"/>
            <a:ext cx="524410" cy="480210"/>
            <a:chOff x="1870184" y="2072486"/>
            <a:chExt cx="524410" cy="480210"/>
          </a:xfrm>
        </p:grpSpPr>
        <p:sp>
          <p:nvSpPr>
            <p:cNvPr id="28" name="Oval 2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30" name="Straight Connector 29"/>
            <p:cNvCxnSpPr>
              <a:stCxn id="2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129230" y="2537577"/>
            <a:ext cx="524410" cy="480210"/>
            <a:chOff x="1870184" y="2072486"/>
            <a:chExt cx="524410" cy="480210"/>
          </a:xfrm>
        </p:grpSpPr>
        <p:sp>
          <p:nvSpPr>
            <p:cNvPr id="42" name="Oval 41"/>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3" name="Straight Connector 42"/>
            <p:cNvCxnSpPr>
              <a:stCxn id="42"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116589" y="1927161"/>
            <a:ext cx="524410" cy="480210"/>
            <a:chOff x="1870184" y="2072486"/>
            <a:chExt cx="524410" cy="480210"/>
          </a:xfrm>
        </p:grpSpPr>
        <p:sp>
          <p:nvSpPr>
            <p:cNvPr id="48" name="Oval 4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9" name="Straight Connector 48"/>
            <p:cNvCxnSpPr>
              <a:stCxn id="4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402215" y="2537577"/>
            <a:ext cx="524410" cy="480210"/>
            <a:chOff x="1870184" y="2072486"/>
            <a:chExt cx="524410" cy="480210"/>
          </a:xfrm>
        </p:grpSpPr>
        <p:sp>
          <p:nvSpPr>
            <p:cNvPr id="54" name="Oval 53"/>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55" name="Straight Connector 54"/>
            <p:cNvCxnSpPr>
              <a:stCxn id="54"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4"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053428" y="1930081"/>
            <a:ext cx="524410" cy="480210"/>
            <a:chOff x="1870184" y="2072486"/>
            <a:chExt cx="524410" cy="480210"/>
          </a:xfrm>
        </p:grpSpPr>
        <p:sp>
          <p:nvSpPr>
            <p:cNvPr id="60" name="Oval 59"/>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1" name="Straight Connector 60"/>
            <p:cNvCxnSpPr>
              <a:stCxn id="60"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0"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324613" y="2537577"/>
            <a:ext cx="524410" cy="480210"/>
            <a:chOff x="1870184" y="2072486"/>
            <a:chExt cx="524410" cy="480210"/>
          </a:xfrm>
        </p:grpSpPr>
        <p:sp>
          <p:nvSpPr>
            <p:cNvPr id="66" name="Oval 65"/>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7" name="Straight Connector 66"/>
            <p:cNvCxnSpPr>
              <a:stCxn id="66"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2170711" y="4738784"/>
            <a:ext cx="4805261" cy="1761358"/>
            <a:chOff x="2170711" y="4738784"/>
            <a:chExt cx="4805261" cy="1761358"/>
          </a:xfrm>
        </p:grpSpPr>
        <p:cxnSp>
          <p:nvCxnSpPr>
            <p:cNvPr id="71" name="Straight Connector 70"/>
            <p:cNvCxnSpPr>
              <a:stCxn id="5" idx="0"/>
            </p:cNvCxnSpPr>
            <p:nvPr/>
          </p:nvCxnSpPr>
          <p:spPr>
            <a:xfrm flipH="1" flipV="1">
              <a:off x="2170711" y="4762092"/>
              <a:ext cx="850276" cy="100380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 idx="1"/>
            </p:cNvCxnSpPr>
            <p:nvPr/>
          </p:nvCxnSpPr>
          <p:spPr>
            <a:xfrm flipV="1">
              <a:off x="4184752" y="4750999"/>
              <a:ext cx="324130" cy="119375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 idx="0"/>
            </p:cNvCxnSpPr>
            <p:nvPr/>
          </p:nvCxnSpPr>
          <p:spPr>
            <a:xfrm flipV="1">
              <a:off x="5662547" y="4738784"/>
              <a:ext cx="1313425" cy="102711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0"/>
            </p:cNvCxnSpPr>
            <p:nvPr/>
          </p:nvCxnSpPr>
          <p:spPr>
            <a:xfrm flipV="1">
              <a:off x="6404015" y="4738784"/>
              <a:ext cx="571957" cy="1582501"/>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0" idx="3"/>
            </p:cNvCxnSpPr>
            <p:nvPr/>
          </p:nvCxnSpPr>
          <p:spPr>
            <a:xfrm flipH="1" flipV="1">
              <a:off x="4508882" y="4750999"/>
              <a:ext cx="583097" cy="1749143"/>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9" idx="1"/>
            </p:cNvCxnSpPr>
            <p:nvPr/>
          </p:nvCxnSpPr>
          <p:spPr>
            <a:xfrm flipH="1" flipV="1">
              <a:off x="2170711" y="4762092"/>
              <a:ext cx="1042906" cy="173805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sp>
        <p:nvSpPr>
          <p:cNvPr id="90" name="TextBox 89"/>
          <p:cNvSpPr txBox="1"/>
          <p:nvPr/>
        </p:nvSpPr>
        <p:spPr>
          <a:xfrm>
            <a:off x="1617594" y="1387235"/>
            <a:ext cx="1800493"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Network Graph: Links</a:t>
            </a:r>
          </a:p>
        </p:txBody>
      </p:sp>
      <p:grpSp>
        <p:nvGrpSpPr>
          <p:cNvPr id="81" name="Group 80"/>
          <p:cNvGrpSpPr/>
          <p:nvPr/>
        </p:nvGrpSpPr>
        <p:grpSpPr>
          <a:xfrm>
            <a:off x="3726907" y="4026974"/>
            <a:ext cx="460984" cy="471713"/>
            <a:chOff x="1388736" y="4015216"/>
            <a:chExt cx="1531172" cy="471713"/>
          </a:xfrm>
        </p:grpSpPr>
        <p:sp>
          <p:nvSpPr>
            <p:cNvPr id="82" name="Rounded Rectangle 81"/>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84" name="TextBox 83"/>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89" name="Group 88"/>
          <p:cNvGrpSpPr/>
          <p:nvPr/>
        </p:nvGrpSpPr>
        <p:grpSpPr>
          <a:xfrm>
            <a:off x="6193997" y="4026974"/>
            <a:ext cx="460984" cy="471713"/>
            <a:chOff x="1388736" y="4015216"/>
            <a:chExt cx="1531172" cy="471713"/>
          </a:xfrm>
        </p:grpSpPr>
        <p:sp>
          <p:nvSpPr>
            <p:cNvPr id="91" name="Rounded Rectangle 90"/>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92" name="TextBox 91"/>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96" name="Group 95"/>
          <p:cNvGrpSpPr/>
          <p:nvPr/>
        </p:nvGrpSpPr>
        <p:grpSpPr>
          <a:xfrm>
            <a:off x="1402677" y="3514808"/>
            <a:ext cx="1507432" cy="471713"/>
            <a:chOff x="1412476" y="4015216"/>
            <a:chExt cx="1507432" cy="471713"/>
          </a:xfrm>
        </p:grpSpPr>
        <p:sp>
          <p:nvSpPr>
            <p:cNvPr id="97" name="Rounded Rectangle 96"/>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98" name="TextBox 97"/>
            <p:cNvSpPr txBox="1"/>
            <p:nvPr/>
          </p:nvSpPr>
          <p:spPr>
            <a:xfrm>
              <a:off x="1459290" y="4074567"/>
              <a:ext cx="1405052" cy="338554"/>
            </a:xfrm>
            <a:prstGeom prst="rect">
              <a:avLst/>
            </a:prstGeom>
            <a:noFill/>
          </p:spPr>
          <p:txBody>
            <a:bodyPr wrap="none" rtlCol="0">
              <a:spAutoFit/>
            </a:bodyPr>
            <a:lstStyle/>
            <a:p>
              <a:r>
                <a:rPr lang="en-US" sz="1600" b="1" dirty="0" smtClean="0">
                  <a:solidFill>
                    <a:srgbClr val="000000"/>
                  </a:solidFill>
                  <a:cs typeface="Arial" pitchFamily="34" charset="0"/>
                </a:rPr>
                <a:t>Link Discovery</a:t>
              </a:r>
            </a:p>
          </p:txBody>
        </p:sp>
      </p:grpSp>
      <p:grpSp>
        <p:nvGrpSpPr>
          <p:cNvPr id="99" name="Group 98"/>
          <p:cNvGrpSpPr/>
          <p:nvPr/>
        </p:nvGrpSpPr>
        <p:grpSpPr>
          <a:xfrm>
            <a:off x="3726907" y="3490702"/>
            <a:ext cx="1507432" cy="471713"/>
            <a:chOff x="1412476" y="4015216"/>
            <a:chExt cx="1507432" cy="471713"/>
          </a:xfrm>
        </p:grpSpPr>
        <p:sp>
          <p:nvSpPr>
            <p:cNvPr id="100" name="Rounded Rectangle 99"/>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01" name="TextBox 100"/>
            <p:cNvSpPr txBox="1"/>
            <p:nvPr/>
          </p:nvSpPr>
          <p:spPr>
            <a:xfrm>
              <a:off x="1459290" y="4074567"/>
              <a:ext cx="1405052" cy="338554"/>
            </a:xfrm>
            <a:prstGeom prst="rect">
              <a:avLst/>
            </a:prstGeom>
            <a:noFill/>
          </p:spPr>
          <p:txBody>
            <a:bodyPr wrap="none" rtlCol="0">
              <a:spAutoFit/>
            </a:bodyPr>
            <a:lstStyle/>
            <a:p>
              <a:r>
                <a:rPr lang="en-US" sz="1600" b="1" dirty="0" smtClean="0">
                  <a:solidFill>
                    <a:srgbClr val="000000"/>
                  </a:solidFill>
                  <a:cs typeface="Arial" pitchFamily="34" charset="0"/>
                </a:rPr>
                <a:t>Link Discovery</a:t>
              </a:r>
            </a:p>
          </p:txBody>
        </p:sp>
      </p:grpSp>
      <p:grpSp>
        <p:nvGrpSpPr>
          <p:cNvPr id="102" name="Group 101"/>
          <p:cNvGrpSpPr/>
          <p:nvPr/>
        </p:nvGrpSpPr>
        <p:grpSpPr>
          <a:xfrm>
            <a:off x="6182026" y="3490702"/>
            <a:ext cx="1507432" cy="471713"/>
            <a:chOff x="1412476" y="4015216"/>
            <a:chExt cx="1507432" cy="471713"/>
          </a:xfrm>
        </p:grpSpPr>
        <p:sp>
          <p:nvSpPr>
            <p:cNvPr id="103" name="Rounded Rectangle 102"/>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04" name="TextBox 103"/>
            <p:cNvSpPr txBox="1"/>
            <p:nvPr/>
          </p:nvSpPr>
          <p:spPr>
            <a:xfrm>
              <a:off x="1459290" y="4074567"/>
              <a:ext cx="1405052" cy="338554"/>
            </a:xfrm>
            <a:prstGeom prst="rect">
              <a:avLst/>
            </a:prstGeom>
            <a:noFill/>
          </p:spPr>
          <p:txBody>
            <a:bodyPr wrap="none" rtlCol="0">
              <a:spAutoFit/>
            </a:bodyPr>
            <a:lstStyle/>
            <a:p>
              <a:r>
                <a:rPr lang="en-US" sz="1600" b="1" dirty="0" smtClean="0">
                  <a:solidFill>
                    <a:srgbClr val="000000"/>
                  </a:solidFill>
                  <a:cs typeface="Arial" pitchFamily="34" charset="0"/>
                </a:rPr>
                <a:t>Link Discovery</a:t>
              </a:r>
            </a:p>
          </p:txBody>
        </p:sp>
      </p:grpSp>
      <p:cxnSp>
        <p:nvCxnSpPr>
          <p:cNvPr id="34" name="Straight Connector 33"/>
          <p:cNvCxnSpPr/>
          <p:nvPr/>
        </p:nvCxnSpPr>
        <p:spPr>
          <a:xfrm>
            <a:off x="2394594" y="2167266"/>
            <a:ext cx="172199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29230" y="2405276"/>
            <a:ext cx="260400"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375635" y="2405276"/>
            <a:ext cx="285626"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12474" y="2410291"/>
            <a:ext cx="271185" cy="127286"/>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53640" y="2777682"/>
            <a:ext cx="174857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926625" y="2777682"/>
            <a:ext cx="1397988" cy="2"/>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640999" y="2172281"/>
            <a:ext cx="1412429"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053816" y="4086325"/>
            <a:ext cx="545229"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LLDP</a:t>
            </a:r>
          </a:p>
        </p:txBody>
      </p:sp>
      <p:sp>
        <p:nvSpPr>
          <p:cNvPr id="106" name="TextBox 105"/>
          <p:cNvSpPr txBox="1"/>
          <p:nvPr/>
        </p:nvSpPr>
        <p:spPr>
          <a:xfrm>
            <a:off x="4466767" y="4086325"/>
            <a:ext cx="545229"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LLDP</a:t>
            </a:r>
          </a:p>
        </p:txBody>
      </p:sp>
      <p:sp>
        <p:nvSpPr>
          <p:cNvPr id="3" name="Title 2"/>
          <p:cNvSpPr>
            <a:spLocks noGrp="1"/>
          </p:cNvSpPr>
          <p:nvPr>
            <p:ph type="ctrTitle"/>
          </p:nvPr>
        </p:nvSpPr>
        <p:spPr/>
        <p:txBody>
          <a:bodyPr/>
          <a:lstStyle/>
          <a:p>
            <a:r>
              <a:rPr lang="en-US" dirty="0" smtClean="0"/>
              <a:t>Network Graph and Link Discovery</a:t>
            </a:r>
            <a:endParaRPr lang="en-US" dirty="0"/>
          </a:p>
        </p:txBody>
      </p:sp>
      <p:sp>
        <p:nvSpPr>
          <p:cNvPr id="24" name="Freeform 23"/>
          <p:cNvSpPr/>
          <p:nvPr/>
        </p:nvSpPr>
        <p:spPr>
          <a:xfrm>
            <a:off x="2034520" y="4587118"/>
            <a:ext cx="1331107" cy="2061474"/>
          </a:xfrm>
          <a:custGeom>
            <a:avLst/>
            <a:gdLst>
              <a:gd name="connsiteX0" fmla="*/ 0 w 1331107"/>
              <a:gd name="connsiteY0" fmla="*/ 0 h 2061474"/>
              <a:gd name="connsiteX1" fmla="*/ 647936 w 1331107"/>
              <a:gd name="connsiteY1" fmla="*/ 1723408 h 2061474"/>
              <a:gd name="connsiteX2" fmla="*/ 1308831 w 1331107"/>
              <a:gd name="connsiteY2" fmla="*/ 2047357 h 2061474"/>
              <a:gd name="connsiteX3" fmla="*/ 1166285 w 1331107"/>
              <a:gd name="connsiteY3" fmla="*/ 1490165 h 2061474"/>
              <a:gd name="connsiteX4" fmla="*/ 1075574 w 1331107"/>
              <a:gd name="connsiteY4" fmla="*/ 1049594 h 2061474"/>
              <a:gd name="connsiteX5" fmla="*/ 349885 w 1331107"/>
              <a:gd name="connsiteY5" fmla="*/ 0 h 2061474"/>
              <a:gd name="connsiteX6" fmla="*/ 349885 w 1331107"/>
              <a:gd name="connsiteY6" fmla="*/ 0 h 206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1107" h="2061474">
                <a:moveTo>
                  <a:pt x="0" y="0"/>
                </a:moveTo>
                <a:cubicBezTo>
                  <a:pt x="214899" y="691091"/>
                  <a:pt x="429798" y="1382182"/>
                  <a:pt x="647936" y="1723408"/>
                </a:cubicBezTo>
                <a:cubicBezTo>
                  <a:pt x="866074" y="2064634"/>
                  <a:pt x="1222439" y="2086231"/>
                  <a:pt x="1308831" y="2047357"/>
                </a:cubicBezTo>
                <a:cubicBezTo>
                  <a:pt x="1395223" y="2008483"/>
                  <a:pt x="1205161" y="1656459"/>
                  <a:pt x="1166285" y="1490165"/>
                </a:cubicBezTo>
                <a:cubicBezTo>
                  <a:pt x="1127409" y="1323871"/>
                  <a:pt x="1211641" y="1297955"/>
                  <a:pt x="1075574" y="1049594"/>
                </a:cubicBezTo>
                <a:cubicBezTo>
                  <a:pt x="939507" y="801233"/>
                  <a:pt x="349885" y="0"/>
                  <a:pt x="349885" y="0"/>
                </a:cubicBezTo>
                <a:lnTo>
                  <a:pt x="349885" y="0"/>
                </a:lnTo>
              </a:path>
            </a:pathLst>
          </a:custGeom>
          <a:ln>
            <a:solidFill>
              <a:srgbClr val="E46C0A"/>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25" name="Freeform 24"/>
          <p:cNvSpPr/>
          <p:nvPr/>
        </p:nvSpPr>
        <p:spPr>
          <a:xfrm>
            <a:off x="4742893" y="4392748"/>
            <a:ext cx="2356194" cy="1488220"/>
          </a:xfrm>
          <a:custGeom>
            <a:avLst/>
            <a:gdLst>
              <a:gd name="connsiteX0" fmla="*/ 0 w 2356194"/>
              <a:gd name="connsiteY0" fmla="*/ 194370 h 1488220"/>
              <a:gd name="connsiteX1" fmla="*/ 116629 w 2356194"/>
              <a:gd name="connsiteY1" fmla="*/ 997763 h 1488220"/>
              <a:gd name="connsiteX2" fmla="*/ 220298 w 2356194"/>
              <a:gd name="connsiteY2" fmla="*/ 1386502 h 1488220"/>
              <a:gd name="connsiteX3" fmla="*/ 803441 w 2356194"/>
              <a:gd name="connsiteY3" fmla="*/ 1386502 h 1488220"/>
              <a:gd name="connsiteX4" fmla="*/ 2202983 w 2356194"/>
              <a:gd name="connsiteY4" fmla="*/ 233243 h 1488220"/>
              <a:gd name="connsiteX5" fmla="*/ 2319612 w 2356194"/>
              <a:gd name="connsiteY5" fmla="*/ 0 h 1488220"/>
              <a:gd name="connsiteX6" fmla="*/ 2319612 w 2356194"/>
              <a:gd name="connsiteY6" fmla="*/ 0 h 148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194" h="1488220">
                <a:moveTo>
                  <a:pt x="0" y="194370"/>
                </a:moveTo>
                <a:cubicBezTo>
                  <a:pt x="39956" y="496722"/>
                  <a:pt x="79913" y="799074"/>
                  <a:pt x="116629" y="997763"/>
                </a:cubicBezTo>
                <a:cubicBezTo>
                  <a:pt x="153345" y="1196452"/>
                  <a:pt x="105829" y="1321712"/>
                  <a:pt x="220298" y="1386502"/>
                </a:cubicBezTo>
                <a:cubicBezTo>
                  <a:pt x="334767" y="1451292"/>
                  <a:pt x="472994" y="1578712"/>
                  <a:pt x="803441" y="1386502"/>
                </a:cubicBezTo>
                <a:cubicBezTo>
                  <a:pt x="1133888" y="1194292"/>
                  <a:pt x="1950288" y="464327"/>
                  <a:pt x="2202983" y="233243"/>
                </a:cubicBezTo>
                <a:cubicBezTo>
                  <a:pt x="2455678" y="2159"/>
                  <a:pt x="2319612" y="0"/>
                  <a:pt x="2319612" y="0"/>
                </a:cubicBezTo>
                <a:lnTo>
                  <a:pt x="2319612" y="0"/>
                </a:lnTo>
              </a:path>
            </a:pathLst>
          </a:custGeom>
          <a:ln>
            <a:solidFill>
              <a:srgbClr val="E46C0A"/>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Tree>
    <p:extLst>
      <p:ext uri="{BB962C8B-B14F-4D97-AF65-F5344CB8AC3E}">
        <p14:creationId xmlns:p14="http://schemas.microsoft.com/office/powerpoint/2010/main" val="2019114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7" presetClass="path" presetSubtype="0" accel="50000" decel="50000" fill="hold" grpId="0" nodeType="afterEffect">
                                  <p:stCondLst>
                                    <p:cond delay="0"/>
                                  </p:stCondLst>
                                  <p:childTnLst>
                                    <p:animMotion origin="layout" path="M -0.02658 -9.25497E-7 L -0.01963 0.15572 C -0.01807 0.19088 -0.01581 0.21078 -0.01355 0.21078 C -0.01077 0.21078 -0.00869 0.19088 -0.0073 0.15572 L 8.42453E-7 -9.25497E-7 " pathEditMode="relative" rAng="0" ptsTypes="FffFF">
                                      <p:cBhvr>
                                        <p:cTn id="9" dur="2000" fill="hold"/>
                                        <p:tgtEl>
                                          <p:spTgt spid="2"/>
                                        </p:tgtEl>
                                        <p:attrNameLst>
                                          <p:attrName>ppt_x</p:attrName>
                                          <p:attrName>ppt_y</p:attrName>
                                        </p:attrNameLst>
                                      </p:cBhvr>
                                      <p:rCtr x="1320" y="10528"/>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20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106"/>
                                        </p:tgtEl>
                                        <p:attrNameLst>
                                          <p:attrName>style.visibility</p:attrName>
                                        </p:attrNameLst>
                                      </p:cBhvr>
                                      <p:to>
                                        <p:strVal val="visible"/>
                                      </p:to>
                                    </p:set>
                                  </p:childTnLst>
                                </p:cTn>
                              </p:par>
                            </p:childTnLst>
                          </p:cTn>
                        </p:par>
                        <p:par>
                          <p:cTn id="20" fill="hold">
                            <p:stCondLst>
                              <p:cond delay="0"/>
                            </p:stCondLst>
                            <p:childTnLst>
                              <p:par>
                                <p:cTn id="21" presetID="37" presetClass="path" presetSubtype="0" accel="50000" decel="50000" fill="hold" grpId="0" nodeType="afterEffect">
                                  <p:stCondLst>
                                    <p:cond delay="0"/>
                                  </p:stCondLst>
                                  <p:childTnLst>
                                    <p:animMotion origin="layout" path="M 7.81657E-7 -9.25497E-7 L 0.06705 0.17399 C 0.08094 0.21356 0.10196 0.23554 0.12402 0.23554 C 0.14904 0.23554 0.16901 0.21356 0.18308 0.17399 L 0.24996 -9.25497E-7 " pathEditMode="relative" rAng="0" ptsTypes="FffFF">
                                      <p:cBhvr>
                                        <p:cTn id="22" dur="2000" fill="hold"/>
                                        <p:tgtEl>
                                          <p:spTgt spid="106"/>
                                        </p:tgtEl>
                                        <p:attrNameLst>
                                          <p:attrName>ppt_x</p:attrName>
                                          <p:attrName>ppt_y</p:attrName>
                                        </p:attrNameLst>
                                      </p:cBhvr>
                                      <p:rCtr x="12489" y="11777"/>
                                    </p:animMotion>
                                  </p:childTnLst>
                                </p:cTn>
                              </p:par>
                            </p:childTnLst>
                          </p:cTn>
                        </p:par>
                        <p:par>
                          <p:cTn id="23" fill="hold">
                            <p:stCondLst>
                              <p:cond delay="2000"/>
                            </p:stCondLst>
                            <p:childTnLst>
                              <p:par>
                                <p:cTn id="24" presetID="1" presetClass="entr" presetSubtype="0" fill="hold" nodeType="afterEffect">
                                  <p:stCondLst>
                                    <p:cond delay="200"/>
                                  </p:stCondLst>
                                  <p:childTnLst>
                                    <p:set>
                                      <p:cBhvr>
                                        <p:cTn id="25" dur="1" fill="hold">
                                          <p:stCondLst>
                                            <p:cond delay="0"/>
                                          </p:stCondLst>
                                        </p:cTn>
                                        <p:tgtEl>
                                          <p:spTgt spid="105"/>
                                        </p:tgtEl>
                                        <p:attrNameLst>
                                          <p:attrName>style.visibility</p:attrName>
                                        </p:attrNameLst>
                                      </p:cBhvr>
                                      <p:to>
                                        <p:strVal val="visible"/>
                                      </p:to>
                                    </p:set>
                                  </p:childTnLst>
                                </p:cTn>
                              </p:par>
                            </p:childTnLst>
                          </p:cTn>
                        </p:par>
                        <p:par>
                          <p:cTn id="26" fill="hold">
                            <p:stCondLst>
                              <p:cond delay="2200"/>
                            </p:stCondLst>
                            <p:childTnLst>
                              <p:par>
                                <p:cTn id="27" presetID="1" presetClass="entr" presetSubtype="0" fill="hold" nodeType="afterEffect">
                                  <p:stCondLst>
                                    <p:cond delay="200"/>
                                  </p:stCondLst>
                                  <p:childTnLst>
                                    <p:set>
                                      <p:cBhvr>
                                        <p:cTn id="28" dur="1" fill="hold">
                                          <p:stCondLst>
                                            <p:cond delay="0"/>
                                          </p:stCondLst>
                                        </p:cTn>
                                        <p:tgtEl>
                                          <p:spTgt spid="113"/>
                                        </p:tgtEl>
                                        <p:attrNameLst>
                                          <p:attrName>style.visibility</p:attrName>
                                        </p:attrNameLst>
                                      </p:cBhvr>
                                      <p:to>
                                        <p:strVal val="visible"/>
                                      </p:to>
                                    </p:set>
                                  </p:childTnLst>
                                </p:cTn>
                              </p:par>
                            </p:childTnLst>
                          </p:cTn>
                        </p:par>
                        <p:par>
                          <p:cTn id="29" fill="hold">
                            <p:stCondLst>
                              <p:cond delay="2400"/>
                            </p:stCondLst>
                            <p:childTnLst>
                              <p:par>
                                <p:cTn id="30" presetID="1" presetClass="entr" presetSubtype="0" fill="hold" nodeType="afterEffect">
                                  <p:stCondLst>
                                    <p:cond delay="200"/>
                                  </p:stCondLst>
                                  <p:childTnLst>
                                    <p:set>
                                      <p:cBhvr>
                                        <p:cTn id="31" dur="1" fill="hold">
                                          <p:stCondLst>
                                            <p:cond delay="0"/>
                                          </p:stCondLst>
                                        </p:cTn>
                                        <p:tgtEl>
                                          <p:spTgt spid="107"/>
                                        </p:tgtEl>
                                        <p:attrNameLst>
                                          <p:attrName>style.visibility</p:attrName>
                                        </p:attrNameLst>
                                      </p:cBhvr>
                                      <p:to>
                                        <p:strVal val="visible"/>
                                      </p:to>
                                    </p:set>
                                  </p:childTnLst>
                                </p:cTn>
                              </p:par>
                            </p:childTnLst>
                          </p:cTn>
                        </p:par>
                        <p:par>
                          <p:cTn id="32" fill="hold">
                            <p:stCondLst>
                              <p:cond delay="2600"/>
                            </p:stCondLst>
                            <p:childTnLst>
                              <p:par>
                                <p:cTn id="33" presetID="1" presetClass="entr" presetSubtype="0" fill="hold" nodeType="afterEffect">
                                  <p:stCondLst>
                                    <p:cond delay="200"/>
                                  </p:stCondLst>
                                  <p:childTnLst>
                                    <p:set>
                                      <p:cBhvr>
                                        <p:cTn id="34" dur="1" fill="hold">
                                          <p:stCondLst>
                                            <p:cond delay="0"/>
                                          </p:stCondLst>
                                        </p:cTn>
                                        <p:tgtEl>
                                          <p:spTgt spid="121"/>
                                        </p:tgtEl>
                                        <p:attrNameLst>
                                          <p:attrName>style.visibility</p:attrName>
                                        </p:attrNameLst>
                                      </p:cBhvr>
                                      <p:to>
                                        <p:strVal val="visible"/>
                                      </p:to>
                                    </p:set>
                                  </p:childTnLst>
                                </p:cTn>
                              </p:par>
                            </p:childTnLst>
                          </p:cTn>
                        </p:par>
                        <p:par>
                          <p:cTn id="35" fill="hold">
                            <p:stCondLst>
                              <p:cond delay="2800"/>
                            </p:stCondLst>
                            <p:childTnLst>
                              <p:par>
                                <p:cTn id="36" presetID="1" presetClass="entr" presetSubtype="0" fill="hold" nodeType="afterEffect">
                                  <p:stCondLst>
                                    <p:cond delay="200"/>
                                  </p:stCondLst>
                                  <p:childTnLst>
                                    <p:set>
                                      <p:cBhvr>
                                        <p:cTn id="37"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6" grpId="0"/>
      <p:bldP spid="10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1412476" y="1533162"/>
            <a:ext cx="6312693" cy="1665082"/>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grpSp>
        <p:nvGrpSpPr>
          <p:cNvPr id="40" name="Group 39"/>
          <p:cNvGrpSpPr/>
          <p:nvPr/>
        </p:nvGrpSpPr>
        <p:grpSpPr>
          <a:xfrm>
            <a:off x="1870184" y="1725180"/>
            <a:ext cx="524410" cy="480210"/>
            <a:chOff x="1870184" y="2072486"/>
            <a:chExt cx="524410" cy="480210"/>
          </a:xfrm>
        </p:grpSpPr>
        <p:sp>
          <p:nvSpPr>
            <p:cNvPr id="28" name="Oval 2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30" name="Straight Connector 29"/>
            <p:cNvCxnSpPr>
              <a:stCxn id="2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129230" y="2337691"/>
            <a:ext cx="524410" cy="480210"/>
            <a:chOff x="1870184" y="2072486"/>
            <a:chExt cx="524410" cy="480210"/>
          </a:xfrm>
        </p:grpSpPr>
        <p:sp>
          <p:nvSpPr>
            <p:cNvPr id="42" name="Oval 41"/>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3" name="Straight Connector 42"/>
            <p:cNvCxnSpPr>
              <a:stCxn id="42"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116589" y="1727275"/>
            <a:ext cx="524410" cy="480210"/>
            <a:chOff x="1870184" y="2072486"/>
            <a:chExt cx="524410" cy="480210"/>
          </a:xfrm>
        </p:grpSpPr>
        <p:sp>
          <p:nvSpPr>
            <p:cNvPr id="48" name="Oval 4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9" name="Straight Connector 48"/>
            <p:cNvCxnSpPr>
              <a:stCxn id="4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402215" y="2337691"/>
            <a:ext cx="524410" cy="480210"/>
            <a:chOff x="1870184" y="2072486"/>
            <a:chExt cx="524410" cy="480210"/>
          </a:xfrm>
        </p:grpSpPr>
        <p:sp>
          <p:nvSpPr>
            <p:cNvPr id="54" name="Oval 53"/>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55" name="Straight Connector 54"/>
            <p:cNvCxnSpPr>
              <a:stCxn id="54"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4"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053428" y="1730195"/>
            <a:ext cx="524410" cy="480210"/>
            <a:chOff x="1870184" y="2072486"/>
            <a:chExt cx="524410" cy="480210"/>
          </a:xfrm>
        </p:grpSpPr>
        <p:sp>
          <p:nvSpPr>
            <p:cNvPr id="60" name="Oval 59"/>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1" name="Straight Connector 60"/>
            <p:cNvCxnSpPr>
              <a:stCxn id="60"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0"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324613" y="2337691"/>
            <a:ext cx="524410" cy="480210"/>
            <a:chOff x="1870184" y="2072486"/>
            <a:chExt cx="524410" cy="480210"/>
          </a:xfrm>
        </p:grpSpPr>
        <p:sp>
          <p:nvSpPr>
            <p:cNvPr id="66" name="Oval 65"/>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7" name="Straight Connector 66"/>
            <p:cNvCxnSpPr>
              <a:stCxn id="66"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929919" y="4832641"/>
            <a:ext cx="4725062" cy="1408825"/>
            <a:chOff x="1929919" y="4832641"/>
            <a:chExt cx="4725062" cy="1408825"/>
          </a:xfrm>
        </p:grpSpPr>
        <p:cxnSp>
          <p:nvCxnSpPr>
            <p:cNvPr id="71" name="Straight Connector 70"/>
            <p:cNvCxnSpPr>
              <a:stCxn id="5" idx="0"/>
            </p:cNvCxnSpPr>
            <p:nvPr/>
          </p:nvCxnSpPr>
          <p:spPr>
            <a:xfrm flipH="1" flipV="1">
              <a:off x="1975114" y="4832641"/>
              <a:ext cx="1045873" cy="674582"/>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 idx="1"/>
            </p:cNvCxnSpPr>
            <p:nvPr/>
          </p:nvCxnSpPr>
          <p:spPr>
            <a:xfrm flipV="1">
              <a:off x="4184752" y="4832641"/>
              <a:ext cx="282015" cy="853439"/>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 idx="0"/>
            </p:cNvCxnSpPr>
            <p:nvPr/>
          </p:nvCxnSpPr>
          <p:spPr>
            <a:xfrm flipV="1">
              <a:off x="5662547" y="4832641"/>
              <a:ext cx="992434" cy="674582"/>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0"/>
            </p:cNvCxnSpPr>
            <p:nvPr/>
          </p:nvCxnSpPr>
          <p:spPr>
            <a:xfrm flipV="1">
              <a:off x="6404015" y="4832641"/>
              <a:ext cx="250966" cy="1229968"/>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0" idx="3"/>
            </p:cNvCxnSpPr>
            <p:nvPr/>
          </p:nvCxnSpPr>
          <p:spPr>
            <a:xfrm flipH="1" flipV="1">
              <a:off x="4466767" y="4832641"/>
              <a:ext cx="625212" cy="140882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9" idx="1"/>
            </p:cNvCxnSpPr>
            <p:nvPr/>
          </p:nvCxnSpPr>
          <p:spPr>
            <a:xfrm flipH="1" flipV="1">
              <a:off x="1929919" y="4832641"/>
              <a:ext cx="1283698" cy="140882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sp>
        <p:nvSpPr>
          <p:cNvPr id="90" name="TextBox 89"/>
          <p:cNvSpPr txBox="1"/>
          <p:nvPr/>
        </p:nvSpPr>
        <p:spPr>
          <a:xfrm>
            <a:off x="1617594" y="1187349"/>
            <a:ext cx="2005677"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Network Graph: Devices</a:t>
            </a:r>
          </a:p>
        </p:txBody>
      </p:sp>
      <p:cxnSp>
        <p:nvCxnSpPr>
          <p:cNvPr id="34" name="Straight Connector 33"/>
          <p:cNvCxnSpPr/>
          <p:nvPr/>
        </p:nvCxnSpPr>
        <p:spPr>
          <a:xfrm>
            <a:off x="2394594" y="1967380"/>
            <a:ext cx="172199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29230" y="2205390"/>
            <a:ext cx="260400"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375635" y="2205390"/>
            <a:ext cx="285626"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12474" y="2210405"/>
            <a:ext cx="271185" cy="127286"/>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53640" y="2577796"/>
            <a:ext cx="174857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926625" y="2577796"/>
            <a:ext cx="1397988" cy="2"/>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640999" y="1972395"/>
            <a:ext cx="1412429"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1388736" y="4226860"/>
            <a:ext cx="460984" cy="471713"/>
            <a:chOff x="1388736" y="4015216"/>
            <a:chExt cx="1531172" cy="471713"/>
          </a:xfrm>
        </p:grpSpPr>
        <p:sp>
          <p:nvSpPr>
            <p:cNvPr id="94" name="Rounded Rectangle 93"/>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95" name="TextBox 94"/>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09" name="Group 108"/>
          <p:cNvGrpSpPr/>
          <p:nvPr/>
        </p:nvGrpSpPr>
        <p:grpSpPr>
          <a:xfrm>
            <a:off x="3726907" y="4250376"/>
            <a:ext cx="460984" cy="471713"/>
            <a:chOff x="1388736" y="4015216"/>
            <a:chExt cx="1531172" cy="471713"/>
          </a:xfrm>
        </p:grpSpPr>
        <p:sp>
          <p:nvSpPr>
            <p:cNvPr id="110" name="Rounded Rectangle 109"/>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1" name="TextBox 110"/>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12" name="Group 111"/>
          <p:cNvGrpSpPr/>
          <p:nvPr/>
        </p:nvGrpSpPr>
        <p:grpSpPr>
          <a:xfrm>
            <a:off x="6193997" y="4250376"/>
            <a:ext cx="460984" cy="471713"/>
            <a:chOff x="1388736" y="4015216"/>
            <a:chExt cx="1531172" cy="471713"/>
          </a:xfrm>
        </p:grpSpPr>
        <p:sp>
          <p:nvSpPr>
            <p:cNvPr id="114" name="Rounded Rectangle 113"/>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5" name="TextBox 114"/>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27" name="Group 126"/>
          <p:cNvGrpSpPr/>
          <p:nvPr/>
        </p:nvGrpSpPr>
        <p:grpSpPr>
          <a:xfrm>
            <a:off x="1922772" y="4226860"/>
            <a:ext cx="460984" cy="471713"/>
            <a:chOff x="1388736" y="4015216"/>
            <a:chExt cx="1531172" cy="471713"/>
          </a:xfrm>
        </p:grpSpPr>
        <p:sp>
          <p:nvSpPr>
            <p:cNvPr id="128" name="Rounded Rectangle 127"/>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9" name="TextBox 128"/>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0" name="Group 129"/>
          <p:cNvGrpSpPr/>
          <p:nvPr/>
        </p:nvGrpSpPr>
        <p:grpSpPr>
          <a:xfrm>
            <a:off x="4258825" y="4250376"/>
            <a:ext cx="460984" cy="471713"/>
            <a:chOff x="1388736" y="4015216"/>
            <a:chExt cx="1531172" cy="471713"/>
          </a:xfrm>
        </p:grpSpPr>
        <p:sp>
          <p:nvSpPr>
            <p:cNvPr id="131" name="Rounded Rectangle 130"/>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2" name="TextBox 131"/>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3" name="Group 132"/>
          <p:cNvGrpSpPr/>
          <p:nvPr/>
        </p:nvGrpSpPr>
        <p:grpSpPr>
          <a:xfrm>
            <a:off x="6745480" y="4250376"/>
            <a:ext cx="460984" cy="471713"/>
            <a:chOff x="1388736" y="4015216"/>
            <a:chExt cx="1531172" cy="471713"/>
          </a:xfrm>
        </p:grpSpPr>
        <p:sp>
          <p:nvSpPr>
            <p:cNvPr id="134" name="Rounded Rectangle 133"/>
            <p:cNvSpPr/>
            <p:nvPr/>
          </p:nvSpPr>
          <p:spPr bwMode="auto">
            <a:xfrm>
              <a:off x="1412475" y="4015216"/>
              <a:ext cx="1507433"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5" name="TextBox 134"/>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6" name="Group 135"/>
          <p:cNvGrpSpPr/>
          <p:nvPr/>
        </p:nvGrpSpPr>
        <p:grpSpPr>
          <a:xfrm>
            <a:off x="1355696" y="3706733"/>
            <a:ext cx="1565853" cy="471713"/>
            <a:chOff x="1365717" y="4015216"/>
            <a:chExt cx="1565853" cy="471713"/>
          </a:xfrm>
        </p:grpSpPr>
        <p:sp>
          <p:nvSpPr>
            <p:cNvPr id="137" name="Rounded Rectangle 136"/>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8" name="TextBox 137"/>
            <p:cNvSpPr txBox="1"/>
            <p:nvPr/>
          </p:nvSpPr>
          <p:spPr>
            <a:xfrm>
              <a:off x="1365717" y="4074567"/>
              <a:ext cx="1565853" cy="338554"/>
            </a:xfrm>
            <a:prstGeom prst="rect">
              <a:avLst/>
            </a:prstGeom>
            <a:noFill/>
          </p:spPr>
          <p:txBody>
            <a:bodyPr wrap="none" rtlCol="0">
              <a:spAutoFit/>
            </a:bodyPr>
            <a:lstStyle/>
            <a:p>
              <a:r>
                <a:rPr lang="en-US" sz="1600" b="1" dirty="0" smtClean="0">
                  <a:solidFill>
                    <a:srgbClr val="000000"/>
                  </a:solidFill>
                  <a:cs typeface="Arial" pitchFamily="34" charset="0"/>
                </a:rPr>
                <a:t>Device Manager</a:t>
              </a:r>
            </a:p>
          </p:txBody>
        </p:sp>
      </p:grpSp>
      <p:grpSp>
        <p:nvGrpSpPr>
          <p:cNvPr id="139" name="Group 138"/>
          <p:cNvGrpSpPr/>
          <p:nvPr/>
        </p:nvGrpSpPr>
        <p:grpSpPr>
          <a:xfrm>
            <a:off x="3693160" y="3706733"/>
            <a:ext cx="1565853" cy="471713"/>
            <a:chOff x="1383357" y="4015216"/>
            <a:chExt cx="1565853" cy="471713"/>
          </a:xfrm>
        </p:grpSpPr>
        <p:sp>
          <p:nvSpPr>
            <p:cNvPr id="140" name="Rounded Rectangle 139"/>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41" name="TextBox 140"/>
            <p:cNvSpPr txBox="1"/>
            <p:nvPr/>
          </p:nvSpPr>
          <p:spPr>
            <a:xfrm>
              <a:off x="1383357" y="4074567"/>
              <a:ext cx="1565853" cy="338554"/>
            </a:xfrm>
            <a:prstGeom prst="rect">
              <a:avLst/>
            </a:prstGeom>
            <a:noFill/>
          </p:spPr>
          <p:txBody>
            <a:bodyPr wrap="none" rtlCol="0">
              <a:spAutoFit/>
            </a:bodyPr>
            <a:lstStyle/>
            <a:p>
              <a:r>
                <a:rPr lang="en-US" sz="1600" b="1" dirty="0" smtClean="0">
                  <a:solidFill>
                    <a:srgbClr val="000000"/>
                  </a:solidFill>
                  <a:cs typeface="Arial" pitchFamily="34" charset="0"/>
                </a:rPr>
                <a:t>Device Manager</a:t>
              </a:r>
            </a:p>
          </p:txBody>
        </p:sp>
      </p:grpSp>
      <p:grpSp>
        <p:nvGrpSpPr>
          <p:cNvPr id="142" name="Group 141"/>
          <p:cNvGrpSpPr/>
          <p:nvPr/>
        </p:nvGrpSpPr>
        <p:grpSpPr>
          <a:xfrm>
            <a:off x="6150046" y="3706733"/>
            <a:ext cx="1565853" cy="471713"/>
            <a:chOff x="1383357" y="4015216"/>
            <a:chExt cx="1565853" cy="471713"/>
          </a:xfrm>
        </p:grpSpPr>
        <p:sp>
          <p:nvSpPr>
            <p:cNvPr id="143" name="Rounded Rectangle 142"/>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44" name="TextBox 143"/>
            <p:cNvSpPr txBox="1"/>
            <p:nvPr/>
          </p:nvSpPr>
          <p:spPr>
            <a:xfrm>
              <a:off x="1383357" y="4074567"/>
              <a:ext cx="1565853" cy="338554"/>
            </a:xfrm>
            <a:prstGeom prst="rect">
              <a:avLst/>
            </a:prstGeom>
            <a:noFill/>
          </p:spPr>
          <p:txBody>
            <a:bodyPr wrap="none" rtlCol="0">
              <a:spAutoFit/>
            </a:bodyPr>
            <a:lstStyle/>
            <a:p>
              <a:r>
                <a:rPr lang="en-US" sz="1600" b="1" dirty="0" smtClean="0">
                  <a:solidFill>
                    <a:srgbClr val="000000"/>
                  </a:solidFill>
                  <a:cs typeface="Arial" pitchFamily="34" charset="0"/>
                </a:rPr>
                <a:t>Device Manager</a:t>
              </a:r>
            </a:p>
          </p:txBody>
        </p:sp>
      </p:grpSp>
      <p:sp>
        <p:nvSpPr>
          <p:cNvPr id="2" name="TextBox 1"/>
          <p:cNvSpPr txBox="1"/>
          <p:nvPr/>
        </p:nvSpPr>
        <p:spPr>
          <a:xfrm>
            <a:off x="2669522" y="5199446"/>
            <a:ext cx="633419"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PKTIN</a:t>
            </a:r>
          </a:p>
        </p:txBody>
      </p:sp>
      <p:sp>
        <p:nvSpPr>
          <p:cNvPr id="106" name="TextBox 105"/>
          <p:cNvSpPr txBox="1"/>
          <p:nvPr/>
        </p:nvSpPr>
        <p:spPr>
          <a:xfrm>
            <a:off x="4940428" y="6347091"/>
            <a:ext cx="633419"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PKTIN</a:t>
            </a:r>
          </a:p>
        </p:txBody>
      </p:sp>
      <p:sp>
        <p:nvSpPr>
          <p:cNvPr id="108" name="TextBox 107"/>
          <p:cNvSpPr txBox="1"/>
          <p:nvPr/>
        </p:nvSpPr>
        <p:spPr>
          <a:xfrm>
            <a:off x="6585013" y="5755869"/>
            <a:ext cx="633419"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PKTIN</a:t>
            </a:r>
          </a:p>
        </p:txBody>
      </p:sp>
      <p:grpSp>
        <p:nvGrpSpPr>
          <p:cNvPr id="73" name="Group 72"/>
          <p:cNvGrpSpPr/>
          <p:nvPr/>
        </p:nvGrpSpPr>
        <p:grpSpPr>
          <a:xfrm>
            <a:off x="1975114" y="5507223"/>
            <a:ext cx="5438194" cy="1311503"/>
            <a:chOff x="1975114" y="5507223"/>
            <a:chExt cx="5438194" cy="1311503"/>
          </a:xfrm>
        </p:grpSpPr>
        <p:pic>
          <p:nvPicPr>
            <p:cNvPr id="5" name="Picture 4"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79" y="5507223"/>
              <a:ext cx="713815" cy="357714"/>
            </a:xfrm>
            <a:prstGeom prst="rect">
              <a:avLst/>
            </a:prstGeom>
          </p:spPr>
        </p:pic>
        <p:cxnSp>
          <p:nvCxnSpPr>
            <p:cNvPr id="6" name="Straight Connector 5"/>
            <p:cNvCxnSpPr>
              <a:stCxn id="7" idx="1"/>
              <a:endCxn id="5" idx="3"/>
            </p:cNvCxnSpPr>
            <p:nvPr/>
          </p:nvCxnSpPr>
          <p:spPr>
            <a:xfrm flipH="1">
              <a:off x="3377894" y="5686080"/>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752" y="5507223"/>
              <a:ext cx="713815" cy="357714"/>
            </a:xfrm>
            <a:prstGeom prst="rect">
              <a:avLst/>
            </a:prstGeom>
          </p:spPr>
        </p:pic>
        <p:pic>
          <p:nvPicPr>
            <p:cNvPr id="8" name="Picture 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639" y="5507223"/>
              <a:ext cx="713815" cy="357714"/>
            </a:xfrm>
            <a:prstGeom prst="rect">
              <a:avLst/>
            </a:prstGeom>
          </p:spPr>
        </p:pic>
        <p:pic>
          <p:nvPicPr>
            <p:cNvPr id="9" name="Picture 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617" y="6062609"/>
              <a:ext cx="713815" cy="357714"/>
            </a:xfrm>
            <a:prstGeom prst="rect">
              <a:avLst/>
            </a:prstGeom>
          </p:spPr>
        </p:pic>
        <p:pic>
          <p:nvPicPr>
            <p:cNvPr id="10" name="Picture 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164" y="6062609"/>
              <a:ext cx="713815" cy="357714"/>
            </a:xfrm>
            <a:prstGeom prst="rect">
              <a:avLst/>
            </a:prstGeom>
          </p:spPr>
        </p:pic>
        <p:pic>
          <p:nvPicPr>
            <p:cNvPr id="11" name="Picture 1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107" y="6062609"/>
              <a:ext cx="713815" cy="357714"/>
            </a:xfrm>
            <a:prstGeom prst="rect">
              <a:avLst/>
            </a:prstGeom>
          </p:spPr>
        </p:pic>
        <p:cxnSp>
          <p:nvCxnSpPr>
            <p:cNvPr id="12" name="Straight Connector 11"/>
            <p:cNvCxnSpPr>
              <a:stCxn id="8" idx="1"/>
              <a:endCxn id="7" idx="3"/>
            </p:cNvCxnSpPr>
            <p:nvPr/>
          </p:nvCxnSpPr>
          <p:spPr>
            <a:xfrm flipH="1">
              <a:off x="4898567" y="5686080"/>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5091979" y="6241466"/>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927432" y="6241466"/>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3020987" y="5864937"/>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4541660" y="5864937"/>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6019454" y="5686080"/>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9" idx="3"/>
              <a:endCxn id="5" idx="1"/>
            </p:cNvCxnSpPr>
            <p:nvPr/>
          </p:nvCxnSpPr>
          <p:spPr>
            <a:xfrm>
              <a:off x="2412450" y="5684037"/>
              <a:ext cx="251629"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1975114" y="5557079"/>
              <a:ext cx="437336" cy="258002"/>
              <a:chOff x="1952770" y="1729473"/>
              <a:chExt cx="437336" cy="258002"/>
            </a:xfrm>
          </p:grpSpPr>
          <p:sp>
            <p:nvSpPr>
              <p:cNvPr id="148" name="Oval 147"/>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TextBox 148"/>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0" name="Straight Connector 149"/>
            <p:cNvCxnSpPr>
              <a:stCxn id="153" idx="1"/>
              <a:endCxn id="11" idx="3"/>
            </p:cNvCxnSpPr>
            <p:nvPr/>
          </p:nvCxnSpPr>
          <p:spPr>
            <a:xfrm flipH="1">
              <a:off x="6760922" y="6239423"/>
              <a:ext cx="215050"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51" name="Group 150"/>
            <p:cNvGrpSpPr/>
            <p:nvPr/>
          </p:nvGrpSpPr>
          <p:grpSpPr>
            <a:xfrm>
              <a:off x="6975972" y="6112465"/>
              <a:ext cx="437336" cy="258002"/>
              <a:chOff x="1952770" y="1729473"/>
              <a:chExt cx="437336" cy="258002"/>
            </a:xfrm>
          </p:grpSpPr>
          <p:sp>
            <p:nvSpPr>
              <p:cNvPr id="152" name="Oval 151"/>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TextBox 152"/>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grpSp>
          <p:nvGrpSpPr>
            <p:cNvPr id="154" name="Group 153"/>
            <p:cNvGrpSpPr/>
            <p:nvPr/>
          </p:nvGrpSpPr>
          <p:grpSpPr>
            <a:xfrm>
              <a:off x="4517054" y="6560724"/>
              <a:ext cx="437336" cy="258002"/>
              <a:chOff x="1952770" y="1729473"/>
              <a:chExt cx="437336" cy="258002"/>
            </a:xfrm>
          </p:grpSpPr>
          <p:sp>
            <p:nvSpPr>
              <p:cNvPr id="155" name="Oval 154"/>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TextBox 155"/>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7" name="Straight Connector 156"/>
            <p:cNvCxnSpPr>
              <a:stCxn id="156" idx="0"/>
              <a:endCxn id="10" idx="2"/>
            </p:cNvCxnSpPr>
            <p:nvPr/>
          </p:nvCxnSpPr>
          <p:spPr>
            <a:xfrm flipH="1" flipV="1">
              <a:off x="4735072" y="6420323"/>
              <a:ext cx="650" cy="140401"/>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sp>
        <p:nvSpPr>
          <p:cNvPr id="158" name="Oval 157"/>
          <p:cNvSpPr/>
          <p:nvPr/>
        </p:nvSpPr>
        <p:spPr>
          <a:xfrm>
            <a:off x="1607345" y="1830649"/>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59" name="Oval 158"/>
          <p:cNvSpPr/>
          <p:nvPr/>
        </p:nvSpPr>
        <p:spPr>
          <a:xfrm>
            <a:off x="4541660" y="2817901"/>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60" name="Oval 159"/>
          <p:cNvSpPr/>
          <p:nvPr/>
        </p:nvSpPr>
        <p:spPr>
          <a:xfrm>
            <a:off x="6860436" y="2456608"/>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 name="Title 2"/>
          <p:cNvSpPr>
            <a:spLocks noGrp="1"/>
          </p:cNvSpPr>
          <p:nvPr>
            <p:ph type="ctrTitle"/>
          </p:nvPr>
        </p:nvSpPr>
        <p:spPr/>
        <p:txBody>
          <a:bodyPr/>
          <a:lstStyle/>
          <a:p>
            <a:r>
              <a:rPr lang="en-US" dirty="0" smtClean="0"/>
              <a:t>Devices and Network Graph</a:t>
            </a:r>
            <a:endParaRPr lang="en-US" dirty="0"/>
          </a:p>
        </p:txBody>
      </p:sp>
    </p:spTree>
    <p:extLst>
      <p:ext uri="{BB962C8B-B14F-4D97-AF65-F5344CB8AC3E}">
        <p14:creationId xmlns:p14="http://schemas.microsoft.com/office/powerpoint/2010/main" val="549590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2.5039E-6 2.90875E-6 L -0.11712 -0.07226 " pathEditMode="relative" rAng="0" ptsTypes="AA">
                                      <p:cBhvr>
                                        <p:cTn id="8" dur="1000" fill="hold"/>
                                        <p:tgtEl>
                                          <p:spTgt spid="2"/>
                                        </p:tgtEl>
                                        <p:attrNameLst>
                                          <p:attrName>ppt_x</p:attrName>
                                          <p:attrName>ppt_y</p:attrName>
                                        </p:attrNameLst>
                                      </p:cBhvr>
                                      <p:rCtr x="-5865" y="-3613"/>
                                    </p:animMotion>
                                  </p:childTnLst>
                                </p:cTn>
                              </p:par>
                            </p:childTnLst>
                          </p:cTn>
                        </p:par>
                        <p:par>
                          <p:cTn id="9" fill="hold">
                            <p:stCondLst>
                              <p:cond delay="1000"/>
                            </p:stCondLst>
                            <p:childTnLst>
                              <p:par>
                                <p:cTn id="10" presetID="9" presetClass="entr" presetSubtype="0" fill="hold" grpId="0" nodeType="after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dissolve">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0" presetClass="path" presetSubtype="0" accel="50000" decel="50000" fill="hold" grpId="1" nodeType="withEffect">
                                  <p:stCondLst>
                                    <p:cond delay="0"/>
                                  </p:stCondLst>
                                  <p:childTnLst>
                                    <p:animMotion origin="layout" path="M 0 0 L -0.08485 -0.25012 " pathEditMode="relative" ptsTypes="AA">
                                      <p:cBhvr>
                                        <p:cTn id="18" dur="1000" fill="hold"/>
                                        <p:tgtEl>
                                          <p:spTgt spid="106"/>
                                        </p:tgtEl>
                                        <p:attrNameLst>
                                          <p:attrName>ppt_x</p:attrName>
                                          <p:attrName>ppt_y</p:attrName>
                                        </p:attrNameLst>
                                      </p:cBhvr>
                                    </p:animMotion>
                                  </p:childTnLst>
                                </p:cTn>
                              </p:par>
                            </p:childTnLst>
                          </p:cTn>
                        </p:par>
                        <p:par>
                          <p:cTn id="19" fill="hold">
                            <p:stCondLst>
                              <p:cond delay="1000"/>
                            </p:stCondLst>
                            <p:childTnLst>
                              <p:par>
                                <p:cTn id="20" presetID="9" presetClass="entr" presetSubtype="0" fill="hold" grpId="0" nodeType="after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dissolve">
                                      <p:cBhvr>
                                        <p:cTn id="22" dur="500"/>
                                        <p:tgtEl>
                                          <p:spTgt spid="1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par>
                                <p:cTn id="27" presetID="0" presetClass="path" presetSubtype="0" accel="50000" decel="50000" fill="hold" grpId="1" nodeType="withEffect">
                                  <p:stCondLst>
                                    <p:cond delay="0"/>
                                  </p:stCondLst>
                                  <p:childTnLst>
                                    <p:animMotion origin="layout" path="M 0 0 L -0.02187 -0.15239 " pathEditMode="relative" ptsTypes="AA">
                                      <p:cBhvr>
                                        <p:cTn id="28" dur="1000" fill="hold"/>
                                        <p:tgtEl>
                                          <p:spTgt spid="108"/>
                                        </p:tgtEl>
                                        <p:attrNameLst>
                                          <p:attrName>ppt_x</p:attrName>
                                          <p:attrName>ppt_y</p:attrName>
                                        </p:attrNameLst>
                                      </p:cBhvr>
                                    </p:animMotion>
                                  </p:childTnLst>
                                </p:cTn>
                              </p:par>
                            </p:childTnLst>
                          </p:cTn>
                        </p:par>
                        <p:par>
                          <p:cTn id="29" fill="hold">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160"/>
                                        </p:tgtEl>
                                        <p:attrNameLst>
                                          <p:attrName>style.visibility</p:attrName>
                                        </p:attrNameLst>
                                      </p:cBhvr>
                                      <p:to>
                                        <p:strVal val="visible"/>
                                      </p:to>
                                    </p:set>
                                    <p:animEffect transition="in" filter="dissolve">
                                      <p:cBhvr>
                                        <p:cTn id="32"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6" grpId="0"/>
      <p:bldP spid="106" grpId="1"/>
      <p:bldP spid="108" grpId="0"/>
      <p:bldP spid="108" grpId="1"/>
      <p:bldP spid="158" grpId="0" animBg="1"/>
      <p:bldP spid="159" grpId="0" animBg="1"/>
      <p:bldP spid="16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1412476" y="1601483"/>
            <a:ext cx="6368710" cy="2504507"/>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grpSp>
        <p:nvGrpSpPr>
          <p:cNvPr id="40" name="Group 39"/>
          <p:cNvGrpSpPr/>
          <p:nvPr/>
        </p:nvGrpSpPr>
        <p:grpSpPr>
          <a:xfrm>
            <a:off x="1921568" y="2740453"/>
            <a:ext cx="524410" cy="480210"/>
            <a:chOff x="1870184" y="2072486"/>
            <a:chExt cx="524410" cy="480210"/>
          </a:xfrm>
        </p:grpSpPr>
        <p:sp>
          <p:nvSpPr>
            <p:cNvPr id="28" name="Oval 2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30" name="Straight Connector 29"/>
            <p:cNvCxnSpPr>
              <a:stCxn id="2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180614" y="3352964"/>
            <a:ext cx="524410" cy="480210"/>
            <a:chOff x="1870184" y="2072486"/>
            <a:chExt cx="524410" cy="480210"/>
          </a:xfrm>
        </p:grpSpPr>
        <p:sp>
          <p:nvSpPr>
            <p:cNvPr id="42" name="Oval 41"/>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3" name="Straight Connector 42"/>
            <p:cNvCxnSpPr>
              <a:stCxn id="42"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167973" y="2742548"/>
            <a:ext cx="524410" cy="480210"/>
            <a:chOff x="1870184" y="2072486"/>
            <a:chExt cx="524410" cy="480210"/>
          </a:xfrm>
        </p:grpSpPr>
        <p:sp>
          <p:nvSpPr>
            <p:cNvPr id="48" name="Oval 4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9" name="Straight Connector 48"/>
            <p:cNvCxnSpPr>
              <a:stCxn id="4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453599" y="3352964"/>
            <a:ext cx="524410" cy="480210"/>
            <a:chOff x="1870184" y="2072486"/>
            <a:chExt cx="524410" cy="480210"/>
          </a:xfrm>
        </p:grpSpPr>
        <p:sp>
          <p:nvSpPr>
            <p:cNvPr id="54" name="Oval 53"/>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55" name="Straight Connector 54"/>
            <p:cNvCxnSpPr>
              <a:stCxn id="54"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4"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104812" y="2745468"/>
            <a:ext cx="524410" cy="480210"/>
            <a:chOff x="1870184" y="2072486"/>
            <a:chExt cx="524410" cy="480210"/>
          </a:xfrm>
        </p:grpSpPr>
        <p:sp>
          <p:nvSpPr>
            <p:cNvPr id="60" name="Oval 59"/>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1" name="Straight Connector 60"/>
            <p:cNvCxnSpPr>
              <a:stCxn id="60"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0"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375997" y="3352964"/>
            <a:ext cx="524410" cy="480210"/>
            <a:chOff x="1870184" y="2072486"/>
            <a:chExt cx="524410" cy="480210"/>
          </a:xfrm>
        </p:grpSpPr>
        <p:sp>
          <p:nvSpPr>
            <p:cNvPr id="66" name="Oval 65"/>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7" name="Straight Connector 66"/>
            <p:cNvCxnSpPr>
              <a:stCxn id="66"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929919" y="4832641"/>
            <a:ext cx="4725062" cy="1408825"/>
            <a:chOff x="1929919" y="4832641"/>
            <a:chExt cx="4725062" cy="1408825"/>
          </a:xfrm>
        </p:grpSpPr>
        <p:cxnSp>
          <p:nvCxnSpPr>
            <p:cNvPr id="71" name="Straight Connector 70"/>
            <p:cNvCxnSpPr>
              <a:stCxn id="5" idx="0"/>
            </p:cNvCxnSpPr>
            <p:nvPr/>
          </p:nvCxnSpPr>
          <p:spPr>
            <a:xfrm flipH="1" flipV="1">
              <a:off x="1975114" y="4832641"/>
              <a:ext cx="1045873" cy="674582"/>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 idx="1"/>
            </p:cNvCxnSpPr>
            <p:nvPr/>
          </p:nvCxnSpPr>
          <p:spPr>
            <a:xfrm flipV="1">
              <a:off x="4184752" y="4832641"/>
              <a:ext cx="282015" cy="853439"/>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 idx="0"/>
            </p:cNvCxnSpPr>
            <p:nvPr/>
          </p:nvCxnSpPr>
          <p:spPr>
            <a:xfrm flipV="1">
              <a:off x="5662547" y="4832641"/>
              <a:ext cx="992434" cy="674582"/>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0"/>
            </p:cNvCxnSpPr>
            <p:nvPr/>
          </p:nvCxnSpPr>
          <p:spPr>
            <a:xfrm flipV="1">
              <a:off x="6404015" y="4832641"/>
              <a:ext cx="250966" cy="1229968"/>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0" idx="3"/>
            </p:cNvCxnSpPr>
            <p:nvPr/>
          </p:nvCxnSpPr>
          <p:spPr>
            <a:xfrm flipH="1" flipV="1">
              <a:off x="4466767" y="4832641"/>
              <a:ext cx="625212" cy="140882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9" idx="1"/>
            </p:cNvCxnSpPr>
            <p:nvPr/>
          </p:nvCxnSpPr>
          <p:spPr>
            <a:xfrm flipH="1" flipV="1">
              <a:off x="1929919" y="4832641"/>
              <a:ext cx="1283698" cy="1408825"/>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cxnSp>
        <p:nvCxnSpPr>
          <p:cNvPr id="34" name="Straight Connector 33"/>
          <p:cNvCxnSpPr/>
          <p:nvPr/>
        </p:nvCxnSpPr>
        <p:spPr>
          <a:xfrm>
            <a:off x="2445978" y="2982653"/>
            <a:ext cx="172199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80614" y="3220663"/>
            <a:ext cx="260400"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427019" y="3220663"/>
            <a:ext cx="285626"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63858" y="3225678"/>
            <a:ext cx="271185" cy="127286"/>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705024" y="3593069"/>
            <a:ext cx="174857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978009" y="3593069"/>
            <a:ext cx="1397988" cy="2"/>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692383" y="2987668"/>
            <a:ext cx="1412429"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1388736" y="4226860"/>
            <a:ext cx="460984" cy="471713"/>
            <a:chOff x="1388736" y="4015216"/>
            <a:chExt cx="1531172" cy="471713"/>
          </a:xfrm>
        </p:grpSpPr>
        <p:sp>
          <p:nvSpPr>
            <p:cNvPr id="94" name="Rounded Rectangle 93"/>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95" name="TextBox 94"/>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09" name="Group 108"/>
          <p:cNvGrpSpPr/>
          <p:nvPr/>
        </p:nvGrpSpPr>
        <p:grpSpPr>
          <a:xfrm>
            <a:off x="3726907" y="4250376"/>
            <a:ext cx="460984" cy="471713"/>
            <a:chOff x="1388736" y="4015216"/>
            <a:chExt cx="1531172" cy="471713"/>
          </a:xfrm>
        </p:grpSpPr>
        <p:sp>
          <p:nvSpPr>
            <p:cNvPr id="110" name="Rounded Rectangle 109"/>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1" name="TextBox 110"/>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12" name="Group 111"/>
          <p:cNvGrpSpPr/>
          <p:nvPr/>
        </p:nvGrpSpPr>
        <p:grpSpPr>
          <a:xfrm>
            <a:off x="6193997" y="4250376"/>
            <a:ext cx="460984" cy="471713"/>
            <a:chOff x="1388736" y="4015216"/>
            <a:chExt cx="1531172" cy="471713"/>
          </a:xfrm>
        </p:grpSpPr>
        <p:sp>
          <p:nvSpPr>
            <p:cNvPr id="114" name="Rounded Rectangle 113"/>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5" name="TextBox 114"/>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27" name="Group 126"/>
          <p:cNvGrpSpPr/>
          <p:nvPr/>
        </p:nvGrpSpPr>
        <p:grpSpPr>
          <a:xfrm>
            <a:off x="1922772" y="4226860"/>
            <a:ext cx="460984" cy="471713"/>
            <a:chOff x="1388736" y="4015216"/>
            <a:chExt cx="1531172" cy="471713"/>
          </a:xfrm>
        </p:grpSpPr>
        <p:sp>
          <p:nvSpPr>
            <p:cNvPr id="128" name="Rounded Rectangle 127"/>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9" name="TextBox 128"/>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0" name="Group 129"/>
          <p:cNvGrpSpPr/>
          <p:nvPr/>
        </p:nvGrpSpPr>
        <p:grpSpPr>
          <a:xfrm>
            <a:off x="4258825" y="4250376"/>
            <a:ext cx="460984" cy="471713"/>
            <a:chOff x="1388736" y="4015216"/>
            <a:chExt cx="1531172" cy="471713"/>
          </a:xfrm>
        </p:grpSpPr>
        <p:sp>
          <p:nvSpPr>
            <p:cNvPr id="131" name="Rounded Rectangle 130"/>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2" name="TextBox 131"/>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3" name="Group 132"/>
          <p:cNvGrpSpPr/>
          <p:nvPr/>
        </p:nvGrpSpPr>
        <p:grpSpPr>
          <a:xfrm>
            <a:off x="6745480" y="4250376"/>
            <a:ext cx="460984" cy="471713"/>
            <a:chOff x="1388736" y="4015216"/>
            <a:chExt cx="1531172" cy="471713"/>
          </a:xfrm>
        </p:grpSpPr>
        <p:sp>
          <p:nvSpPr>
            <p:cNvPr id="134" name="Rounded Rectangle 133"/>
            <p:cNvSpPr/>
            <p:nvPr/>
          </p:nvSpPr>
          <p:spPr bwMode="auto">
            <a:xfrm>
              <a:off x="1412475" y="4015216"/>
              <a:ext cx="1507433"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5" name="TextBox 134"/>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73" name="Group 72"/>
          <p:cNvGrpSpPr/>
          <p:nvPr/>
        </p:nvGrpSpPr>
        <p:grpSpPr>
          <a:xfrm>
            <a:off x="1975114" y="5507223"/>
            <a:ext cx="5438194" cy="1311503"/>
            <a:chOff x="1975114" y="5507223"/>
            <a:chExt cx="5438194" cy="1311503"/>
          </a:xfrm>
        </p:grpSpPr>
        <p:pic>
          <p:nvPicPr>
            <p:cNvPr id="5" name="Picture 4"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79" y="5507223"/>
              <a:ext cx="713815" cy="357714"/>
            </a:xfrm>
            <a:prstGeom prst="rect">
              <a:avLst/>
            </a:prstGeom>
          </p:spPr>
        </p:pic>
        <p:cxnSp>
          <p:nvCxnSpPr>
            <p:cNvPr id="6" name="Straight Connector 5"/>
            <p:cNvCxnSpPr>
              <a:stCxn id="7" idx="1"/>
              <a:endCxn id="5" idx="3"/>
            </p:cNvCxnSpPr>
            <p:nvPr/>
          </p:nvCxnSpPr>
          <p:spPr>
            <a:xfrm flipH="1">
              <a:off x="3377894" y="5686080"/>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752" y="5507223"/>
              <a:ext cx="713815" cy="357714"/>
            </a:xfrm>
            <a:prstGeom prst="rect">
              <a:avLst/>
            </a:prstGeom>
          </p:spPr>
        </p:pic>
        <p:pic>
          <p:nvPicPr>
            <p:cNvPr id="8" name="Picture 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639" y="5507223"/>
              <a:ext cx="713815" cy="357714"/>
            </a:xfrm>
            <a:prstGeom prst="rect">
              <a:avLst/>
            </a:prstGeom>
          </p:spPr>
        </p:pic>
        <p:pic>
          <p:nvPicPr>
            <p:cNvPr id="9" name="Picture 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617" y="6062609"/>
              <a:ext cx="713815" cy="357714"/>
            </a:xfrm>
            <a:prstGeom prst="rect">
              <a:avLst/>
            </a:prstGeom>
          </p:spPr>
        </p:pic>
        <p:pic>
          <p:nvPicPr>
            <p:cNvPr id="10" name="Picture 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164" y="6062609"/>
              <a:ext cx="713815" cy="357714"/>
            </a:xfrm>
            <a:prstGeom prst="rect">
              <a:avLst/>
            </a:prstGeom>
          </p:spPr>
        </p:pic>
        <p:pic>
          <p:nvPicPr>
            <p:cNvPr id="11" name="Picture 1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107" y="6062609"/>
              <a:ext cx="713815" cy="357714"/>
            </a:xfrm>
            <a:prstGeom prst="rect">
              <a:avLst/>
            </a:prstGeom>
          </p:spPr>
        </p:pic>
        <p:cxnSp>
          <p:nvCxnSpPr>
            <p:cNvPr id="12" name="Straight Connector 11"/>
            <p:cNvCxnSpPr>
              <a:stCxn id="8" idx="1"/>
              <a:endCxn id="7" idx="3"/>
            </p:cNvCxnSpPr>
            <p:nvPr/>
          </p:nvCxnSpPr>
          <p:spPr>
            <a:xfrm flipH="1">
              <a:off x="4898567" y="5686080"/>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5091979" y="6241466"/>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927432" y="6241466"/>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3020987" y="5864937"/>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4541660" y="5864937"/>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6019454" y="5686080"/>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9" idx="3"/>
              <a:endCxn id="5" idx="1"/>
            </p:cNvCxnSpPr>
            <p:nvPr/>
          </p:nvCxnSpPr>
          <p:spPr>
            <a:xfrm>
              <a:off x="2412450" y="5684037"/>
              <a:ext cx="251629"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1975114" y="5557079"/>
              <a:ext cx="437336" cy="258002"/>
              <a:chOff x="1952770" y="1729473"/>
              <a:chExt cx="437336" cy="258002"/>
            </a:xfrm>
          </p:grpSpPr>
          <p:sp>
            <p:nvSpPr>
              <p:cNvPr id="148" name="Oval 147"/>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TextBox 148"/>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0" name="Straight Connector 149"/>
            <p:cNvCxnSpPr>
              <a:stCxn id="153" idx="1"/>
              <a:endCxn id="11" idx="3"/>
            </p:cNvCxnSpPr>
            <p:nvPr/>
          </p:nvCxnSpPr>
          <p:spPr>
            <a:xfrm flipH="1">
              <a:off x="6760922" y="6239423"/>
              <a:ext cx="215050"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51" name="Group 150"/>
            <p:cNvGrpSpPr/>
            <p:nvPr/>
          </p:nvGrpSpPr>
          <p:grpSpPr>
            <a:xfrm>
              <a:off x="6975972" y="6112465"/>
              <a:ext cx="437336" cy="258002"/>
              <a:chOff x="1952770" y="1729473"/>
              <a:chExt cx="437336" cy="258002"/>
            </a:xfrm>
          </p:grpSpPr>
          <p:sp>
            <p:nvSpPr>
              <p:cNvPr id="152" name="Oval 151"/>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TextBox 152"/>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grpSp>
          <p:nvGrpSpPr>
            <p:cNvPr id="154" name="Group 153"/>
            <p:cNvGrpSpPr/>
            <p:nvPr/>
          </p:nvGrpSpPr>
          <p:grpSpPr>
            <a:xfrm>
              <a:off x="4517054" y="6560724"/>
              <a:ext cx="437336" cy="258002"/>
              <a:chOff x="1952770" y="1729473"/>
              <a:chExt cx="437336" cy="258002"/>
            </a:xfrm>
          </p:grpSpPr>
          <p:sp>
            <p:nvSpPr>
              <p:cNvPr id="155" name="Oval 154"/>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TextBox 155"/>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7" name="Straight Connector 156"/>
            <p:cNvCxnSpPr>
              <a:stCxn id="156" idx="0"/>
              <a:endCxn id="10" idx="2"/>
            </p:cNvCxnSpPr>
            <p:nvPr/>
          </p:nvCxnSpPr>
          <p:spPr>
            <a:xfrm flipH="1" flipV="1">
              <a:off x="4735072" y="6420323"/>
              <a:ext cx="650" cy="140401"/>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sp>
        <p:nvSpPr>
          <p:cNvPr id="158" name="Oval 157"/>
          <p:cNvSpPr/>
          <p:nvPr/>
        </p:nvSpPr>
        <p:spPr>
          <a:xfrm>
            <a:off x="1658729" y="2845922"/>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59" name="Oval 158"/>
          <p:cNvSpPr/>
          <p:nvPr/>
        </p:nvSpPr>
        <p:spPr>
          <a:xfrm>
            <a:off x="4593044" y="3833174"/>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60" name="Oval 159"/>
          <p:cNvSpPr/>
          <p:nvPr/>
        </p:nvSpPr>
        <p:spPr>
          <a:xfrm>
            <a:off x="6911820" y="3471881"/>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nvGrpSpPr>
          <p:cNvPr id="116" name="Group 115"/>
          <p:cNvGrpSpPr/>
          <p:nvPr/>
        </p:nvGrpSpPr>
        <p:grpSpPr>
          <a:xfrm>
            <a:off x="2448903" y="4226860"/>
            <a:ext cx="493344" cy="471713"/>
            <a:chOff x="1388736" y="4015216"/>
            <a:chExt cx="1638657" cy="471713"/>
          </a:xfrm>
        </p:grpSpPr>
        <p:sp>
          <p:nvSpPr>
            <p:cNvPr id="117" name="Rounded Rectangle 116"/>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9" name="TextBox 118"/>
            <p:cNvSpPr txBox="1"/>
            <p:nvPr/>
          </p:nvSpPr>
          <p:spPr>
            <a:xfrm>
              <a:off x="1388736" y="4074567"/>
              <a:ext cx="1638657" cy="338554"/>
            </a:xfrm>
            <a:prstGeom prst="rect">
              <a:avLst/>
            </a:prstGeom>
            <a:noFill/>
          </p:spPr>
          <p:txBody>
            <a:bodyPr wrap="none" rtlCol="0">
              <a:spAutoFit/>
            </a:bodyPr>
            <a:lstStyle/>
            <a:p>
              <a:r>
                <a:rPr lang="en-US" sz="1600" b="1" dirty="0" smtClean="0">
                  <a:solidFill>
                    <a:srgbClr val="000000"/>
                  </a:solidFill>
                  <a:cs typeface="Arial" pitchFamily="34" charset="0"/>
                </a:rPr>
                <a:t>DM</a:t>
              </a:r>
            </a:p>
          </p:txBody>
        </p:sp>
      </p:grpSp>
      <p:grpSp>
        <p:nvGrpSpPr>
          <p:cNvPr id="120" name="Group 119"/>
          <p:cNvGrpSpPr/>
          <p:nvPr/>
        </p:nvGrpSpPr>
        <p:grpSpPr>
          <a:xfrm>
            <a:off x="4788777" y="4262134"/>
            <a:ext cx="493344" cy="471713"/>
            <a:chOff x="1388736" y="4015216"/>
            <a:chExt cx="1638657" cy="471713"/>
          </a:xfrm>
        </p:grpSpPr>
        <p:sp>
          <p:nvSpPr>
            <p:cNvPr id="122" name="Rounded Rectangle 121"/>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3" name="TextBox 122"/>
            <p:cNvSpPr txBox="1"/>
            <p:nvPr/>
          </p:nvSpPr>
          <p:spPr>
            <a:xfrm>
              <a:off x="1388736" y="4074567"/>
              <a:ext cx="1638657" cy="338554"/>
            </a:xfrm>
            <a:prstGeom prst="rect">
              <a:avLst/>
            </a:prstGeom>
            <a:noFill/>
          </p:spPr>
          <p:txBody>
            <a:bodyPr wrap="none" rtlCol="0">
              <a:spAutoFit/>
            </a:bodyPr>
            <a:lstStyle/>
            <a:p>
              <a:r>
                <a:rPr lang="en-US" sz="1600" b="1" dirty="0" smtClean="0">
                  <a:solidFill>
                    <a:srgbClr val="000000"/>
                  </a:solidFill>
                  <a:cs typeface="Arial" pitchFamily="34" charset="0"/>
                </a:rPr>
                <a:t>DM</a:t>
              </a:r>
            </a:p>
          </p:txBody>
        </p:sp>
      </p:grpSp>
      <p:grpSp>
        <p:nvGrpSpPr>
          <p:cNvPr id="124" name="Group 123"/>
          <p:cNvGrpSpPr/>
          <p:nvPr/>
        </p:nvGrpSpPr>
        <p:grpSpPr>
          <a:xfrm>
            <a:off x="7287842" y="4250376"/>
            <a:ext cx="493344" cy="471713"/>
            <a:chOff x="1388736" y="4015216"/>
            <a:chExt cx="1638657" cy="471713"/>
          </a:xfrm>
        </p:grpSpPr>
        <p:sp>
          <p:nvSpPr>
            <p:cNvPr id="125" name="Rounded Rectangle 124"/>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6" name="TextBox 125"/>
            <p:cNvSpPr txBox="1"/>
            <p:nvPr/>
          </p:nvSpPr>
          <p:spPr>
            <a:xfrm>
              <a:off x="1388736" y="4074567"/>
              <a:ext cx="1638657" cy="338554"/>
            </a:xfrm>
            <a:prstGeom prst="rect">
              <a:avLst/>
            </a:prstGeom>
            <a:noFill/>
          </p:spPr>
          <p:txBody>
            <a:bodyPr wrap="none" rtlCol="0">
              <a:spAutoFit/>
            </a:bodyPr>
            <a:lstStyle/>
            <a:p>
              <a:r>
                <a:rPr lang="en-US" sz="1600" b="1" dirty="0" smtClean="0">
                  <a:solidFill>
                    <a:srgbClr val="000000"/>
                  </a:solidFill>
                  <a:cs typeface="Arial" pitchFamily="34" charset="0"/>
                </a:rPr>
                <a:t>DM</a:t>
              </a:r>
            </a:p>
          </p:txBody>
        </p:sp>
      </p:grpSp>
      <p:grpSp>
        <p:nvGrpSpPr>
          <p:cNvPr id="145" name="Group 144"/>
          <p:cNvGrpSpPr/>
          <p:nvPr/>
        </p:nvGrpSpPr>
        <p:grpSpPr>
          <a:xfrm>
            <a:off x="1455134" y="884077"/>
            <a:ext cx="1741783" cy="471713"/>
            <a:chOff x="1400495" y="4015216"/>
            <a:chExt cx="1741783" cy="471713"/>
          </a:xfrm>
        </p:grpSpPr>
        <p:sp>
          <p:nvSpPr>
            <p:cNvPr id="161" name="Rounded Rectangle 160"/>
            <p:cNvSpPr/>
            <p:nvPr/>
          </p:nvSpPr>
          <p:spPr bwMode="auto">
            <a:xfrm>
              <a:off x="1412476" y="4015216"/>
              <a:ext cx="1729802" cy="47171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62" name="TextBox 161"/>
            <p:cNvSpPr txBox="1"/>
            <p:nvPr/>
          </p:nvSpPr>
          <p:spPr>
            <a:xfrm>
              <a:off x="1400495" y="4074567"/>
              <a:ext cx="1741783" cy="338554"/>
            </a:xfrm>
            <a:prstGeom prst="rect">
              <a:avLst/>
            </a:prstGeom>
            <a:noFill/>
          </p:spPr>
          <p:txBody>
            <a:bodyPr wrap="none" rtlCol="0">
              <a:spAutoFit/>
            </a:bodyPr>
            <a:lstStyle/>
            <a:p>
              <a:r>
                <a:rPr lang="en-US" sz="1600" b="1" dirty="0" smtClean="0">
                  <a:solidFill>
                    <a:schemeClr val="tx1">
                      <a:lumMod val="95000"/>
                    </a:schemeClr>
                  </a:solidFill>
                  <a:cs typeface="Arial" pitchFamily="34" charset="0"/>
                </a:rPr>
                <a:t>Path Computation</a:t>
              </a:r>
            </a:p>
          </p:txBody>
        </p:sp>
      </p:grpSp>
      <p:grpSp>
        <p:nvGrpSpPr>
          <p:cNvPr id="163" name="Group 162"/>
          <p:cNvGrpSpPr/>
          <p:nvPr/>
        </p:nvGrpSpPr>
        <p:grpSpPr>
          <a:xfrm>
            <a:off x="3595875" y="875855"/>
            <a:ext cx="1741783" cy="471713"/>
            <a:chOff x="1400495" y="4015216"/>
            <a:chExt cx="1741783" cy="471713"/>
          </a:xfrm>
        </p:grpSpPr>
        <p:sp>
          <p:nvSpPr>
            <p:cNvPr id="164" name="Rounded Rectangle 163"/>
            <p:cNvSpPr/>
            <p:nvPr/>
          </p:nvSpPr>
          <p:spPr bwMode="auto">
            <a:xfrm>
              <a:off x="1412476" y="4015216"/>
              <a:ext cx="1729802" cy="47171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65" name="TextBox 164"/>
            <p:cNvSpPr txBox="1"/>
            <p:nvPr/>
          </p:nvSpPr>
          <p:spPr>
            <a:xfrm>
              <a:off x="1400495" y="4074567"/>
              <a:ext cx="1741783" cy="338554"/>
            </a:xfrm>
            <a:prstGeom prst="rect">
              <a:avLst/>
            </a:prstGeom>
            <a:noFill/>
          </p:spPr>
          <p:txBody>
            <a:bodyPr wrap="none" rtlCol="0">
              <a:spAutoFit/>
            </a:bodyPr>
            <a:lstStyle/>
            <a:p>
              <a:r>
                <a:rPr lang="en-US" sz="1600" b="1" dirty="0" smtClean="0">
                  <a:solidFill>
                    <a:schemeClr val="tx1">
                      <a:lumMod val="95000"/>
                    </a:schemeClr>
                  </a:solidFill>
                  <a:cs typeface="Arial" pitchFamily="34" charset="0"/>
                </a:rPr>
                <a:t>Path Computation</a:t>
              </a:r>
            </a:p>
          </p:txBody>
        </p:sp>
      </p:grpSp>
      <p:grpSp>
        <p:nvGrpSpPr>
          <p:cNvPr id="166" name="Group 165"/>
          <p:cNvGrpSpPr/>
          <p:nvPr/>
        </p:nvGrpSpPr>
        <p:grpSpPr>
          <a:xfrm>
            <a:off x="5784089" y="884077"/>
            <a:ext cx="1741783" cy="471713"/>
            <a:chOff x="1400495" y="4015216"/>
            <a:chExt cx="1741783" cy="471713"/>
          </a:xfrm>
        </p:grpSpPr>
        <p:sp>
          <p:nvSpPr>
            <p:cNvPr id="167" name="Rounded Rectangle 166"/>
            <p:cNvSpPr/>
            <p:nvPr/>
          </p:nvSpPr>
          <p:spPr bwMode="auto">
            <a:xfrm>
              <a:off x="1412476" y="4015216"/>
              <a:ext cx="1729802" cy="47171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68" name="TextBox 167"/>
            <p:cNvSpPr txBox="1"/>
            <p:nvPr/>
          </p:nvSpPr>
          <p:spPr>
            <a:xfrm>
              <a:off x="1400495" y="4074567"/>
              <a:ext cx="1741783" cy="338554"/>
            </a:xfrm>
            <a:prstGeom prst="rect">
              <a:avLst/>
            </a:prstGeom>
            <a:noFill/>
          </p:spPr>
          <p:txBody>
            <a:bodyPr wrap="none" rtlCol="0">
              <a:spAutoFit/>
            </a:bodyPr>
            <a:lstStyle/>
            <a:p>
              <a:r>
                <a:rPr lang="en-US" sz="1600" b="1" dirty="0" smtClean="0">
                  <a:solidFill>
                    <a:schemeClr val="tx1">
                      <a:lumMod val="95000"/>
                    </a:schemeClr>
                  </a:solidFill>
                  <a:cs typeface="Arial" pitchFamily="34" charset="0"/>
                </a:rPr>
                <a:t>Path Computation</a:t>
              </a:r>
            </a:p>
          </p:txBody>
        </p:sp>
      </p:grpSp>
      <p:sp>
        <p:nvSpPr>
          <p:cNvPr id="169" name="TextBox 168"/>
          <p:cNvSpPr txBox="1"/>
          <p:nvPr/>
        </p:nvSpPr>
        <p:spPr>
          <a:xfrm>
            <a:off x="130561" y="1315716"/>
            <a:ext cx="2284136"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Network Graph: Flow Paths</a:t>
            </a:r>
          </a:p>
        </p:txBody>
      </p:sp>
      <p:sp>
        <p:nvSpPr>
          <p:cNvPr id="170" name="TextBox 169"/>
          <p:cNvSpPr txBox="1"/>
          <p:nvPr/>
        </p:nvSpPr>
        <p:spPr>
          <a:xfrm>
            <a:off x="1737010" y="1679435"/>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1</a:t>
            </a:r>
          </a:p>
        </p:txBody>
      </p:sp>
      <p:sp>
        <p:nvSpPr>
          <p:cNvPr id="171" name="TextBox 170"/>
          <p:cNvSpPr txBox="1"/>
          <p:nvPr/>
        </p:nvSpPr>
        <p:spPr>
          <a:xfrm>
            <a:off x="1736350" y="2000576"/>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4</a:t>
            </a:r>
          </a:p>
        </p:txBody>
      </p:sp>
      <p:sp>
        <p:nvSpPr>
          <p:cNvPr id="172" name="TextBox 171"/>
          <p:cNvSpPr txBox="1"/>
          <p:nvPr/>
        </p:nvSpPr>
        <p:spPr>
          <a:xfrm>
            <a:off x="1737010" y="2308353"/>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7</a:t>
            </a:r>
          </a:p>
        </p:txBody>
      </p:sp>
      <p:sp>
        <p:nvSpPr>
          <p:cNvPr id="173" name="TextBox 172"/>
          <p:cNvSpPr txBox="1"/>
          <p:nvPr/>
        </p:nvSpPr>
        <p:spPr>
          <a:xfrm>
            <a:off x="3714905" y="1666408"/>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2</a:t>
            </a:r>
          </a:p>
        </p:txBody>
      </p:sp>
      <p:sp>
        <p:nvSpPr>
          <p:cNvPr id="174" name="TextBox 173"/>
          <p:cNvSpPr txBox="1"/>
          <p:nvPr/>
        </p:nvSpPr>
        <p:spPr>
          <a:xfrm>
            <a:off x="3714245" y="1987549"/>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5</a:t>
            </a:r>
          </a:p>
        </p:txBody>
      </p:sp>
      <p:sp>
        <p:nvSpPr>
          <p:cNvPr id="176" name="TextBox 175"/>
          <p:cNvSpPr txBox="1"/>
          <p:nvPr/>
        </p:nvSpPr>
        <p:spPr>
          <a:xfrm>
            <a:off x="5856889" y="1657629"/>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3</a:t>
            </a:r>
          </a:p>
        </p:txBody>
      </p:sp>
      <p:sp>
        <p:nvSpPr>
          <p:cNvPr id="177" name="TextBox 176"/>
          <p:cNvSpPr txBox="1"/>
          <p:nvPr/>
        </p:nvSpPr>
        <p:spPr>
          <a:xfrm>
            <a:off x="5856229" y="1978770"/>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6</a:t>
            </a:r>
          </a:p>
        </p:txBody>
      </p:sp>
      <p:sp>
        <p:nvSpPr>
          <p:cNvPr id="178" name="TextBox 177"/>
          <p:cNvSpPr txBox="1"/>
          <p:nvPr/>
        </p:nvSpPr>
        <p:spPr>
          <a:xfrm>
            <a:off x="5856889" y="2286547"/>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8</a:t>
            </a:r>
          </a:p>
        </p:txBody>
      </p:sp>
      <p:grpSp>
        <p:nvGrpSpPr>
          <p:cNvPr id="22" name="Group 21"/>
          <p:cNvGrpSpPr/>
          <p:nvPr/>
        </p:nvGrpSpPr>
        <p:grpSpPr>
          <a:xfrm>
            <a:off x="2416248" y="1689988"/>
            <a:ext cx="1035306" cy="292826"/>
            <a:chOff x="2744583" y="1464220"/>
            <a:chExt cx="1035306" cy="292826"/>
          </a:xfrm>
        </p:grpSpPr>
        <p:cxnSp>
          <p:nvCxnSpPr>
            <p:cNvPr id="20" name="Straight Connector 19"/>
            <p:cNvCxnSpPr/>
            <p:nvPr/>
          </p:nvCxnSpPr>
          <p:spPr>
            <a:xfrm>
              <a:off x="2744583" y="1601361"/>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930193" y="1464220"/>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185" name="TextBox 184"/>
            <p:cNvSpPr txBox="1"/>
            <p:nvPr/>
          </p:nvSpPr>
          <p:spPr>
            <a:xfrm>
              <a:off x="2949245" y="1490443"/>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13" name="TextBox 212"/>
            <p:cNvSpPr txBox="1"/>
            <p:nvPr/>
          </p:nvSpPr>
          <p:spPr>
            <a:xfrm>
              <a:off x="2973471" y="1518519"/>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25" name="Group 224"/>
          <p:cNvGrpSpPr/>
          <p:nvPr/>
        </p:nvGrpSpPr>
        <p:grpSpPr>
          <a:xfrm>
            <a:off x="2409393" y="2031555"/>
            <a:ext cx="1035306" cy="292826"/>
            <a:chOff x="2744583" y="1470415"/>
            <a:chExt cx="1035306" cy="292826"/>
          </a:xfrm>
        </p:grpSpPr>
        <p:cxnSp>
          <p:nvCxnSpPr>
            <p:cNvPr id="226" name="Straight Connector 225"/>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28" name="TextBox 227"/>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29" name="TextBox 228"/>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30" name="Group 229"/>
          <p:cNvGrpSpPr/>
          <p:nvPr/>
        </p:nvGrpSpPr>
        <p:grpSpPr>
          <a:xfrm>
            <a:off x="2406457" y="2366794"/>
            <a:ext cx="1035306" cy="292826"/>
            <a:chOff x="2744583" y="1470415"/>
            <a:chExt cx="1035306" cy="292826"/>
          </a:xfrm>
        </p:grpSpPr>
        <p:cxnSp>
          <p:nvCxnSpPr>
            <p:cNvPr id="231" name="Straight Connector 230"/>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33" name="TextBox 232"/>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34" name="TextBox 233"/>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35" name="Group 234"/>
          <p:cNvGrpSpPr/>
          <p:nvPr/>
        </p:nvGrpSpPr>
        <p:grpSpPr>
          <a:xfrm>
            <a:off x="4393210" y="1680508"/>
            <a:ext cx="1035306" cy="292826"/>
            <a:chOff x="2744583" y="1470415"/>
            <a:chExt cx="1035306" cy="292826"/>
          </a:xfrm>
        </p:grpSpPr>
        <p:cxnSp>
          <p:nvCxnSpPr>
            <p:cNvPr id="236" name="Straight Connector 235"/>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38" name="TextBox 237"/>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39" name="TextBox 238"/>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40" name="Group 239"/>
          <p:cNvGrpSpPr/>
          <p:nvPr/>
        </p:nvGrpSpPr>
        <p:grpSpPr>
          <a:xfrm>
            <a:off x="4386355" y="2022075"/>
            <a:ext cx="1035306" cy="292826"/>
            <a:chOff x="2744583" y="1470415"/>
            <a:chExt cx="1035306" cy="292826"/>
          </a:xfrm>
        </p:grpSpPr>
        <p:cxnSp>
          <p:nvCxnSpPr>
            <p:cNvPr id="241" name="Straight Connector 240"/>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3" name="TextBox 242"/>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4" name="TextBox 243"/>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45" name="Group 244"/>
          <p:cNvGrpSpPr/>
          <p:nvPr/>
        </p:nvGrpSpPr>
        <p:grpSpPr>
          <a:xfrm>
            <a:off x="6538436" y="1661912"/>
            <a:ext cx="1035306" cy="292826"/>
            <a:chOff x="2744583" y="1470415"/>
            <a:chExt cx="1035306" cy="292826"/>
          </a:xfrm>
        </p:grpSpPr>
        <p:cxnSp>
          <p:nvCxnSpPr>
            <p:cNvPr id="246" name="Straight Connector 245"/>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8" name="TextBox 247"/>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9" name="TextBox 248"/>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50" name="Group 249"/>
          <p:cNvGrpSpPr/>
          <p:nvPr/>
        </p:nvGrpSpPr>
        <p:grpSpPr>
          <a:xfrm>
            <a:off x="6531581" y="2003479"/>
            <a:ext cx="1035306" cy="292826"/>
            <a:chOff x="2744583" y="1470415"/>
            <a:chExt cx="1035306" cy="292826"/>
          </a:xfrm>
        </p:grpSpPr>
        <p:cxnSp>
          <p:nvCxnSpPr>
            <p:cNvPr id="251" name="Straight Connector 250"/>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3" name="TextBox 252"/>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4" name="TextBox 253"/>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55" name="Group 254"/>
          <p:cNvGrpSpPr/>
          <p:nvPr/>
        </p:nvGrpSpPr>
        <p:grpSpPr>
          <a:xfrm>
            <a:off x="6528645" y="2338718"/>
            <a:ext cx="1035306" cy="292826"/>
            <a:chOff x="2744583" y="1470415"/>
            <a:chExt cx="1035306" cy="292826"/>
          </a:xfrm>
        </p:grpSpPr>
        <p:cxnSp>
          <p:nvCxnSpPr>
            <p:cNvPr id="256" name="Straight Connector 255"/>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8" name="TextBox 257"/>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9" name="TextBox 258"/>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sp>
        <p:nvSpPr>
          <p:cNvPr id="2" name="Title 1"/>
          <p:cNvSpPr>
            <a:spLocks noGrp="1"/>
          </p:cNvSpPr>
          <p:nvPr>
            <p:ph type="ctrTitle"/>
          </p:nvPr>
        </p:nvSpPr>
        <p:spPr/>
        <p:txBody>
          <a:bodyPr/>
          <a:lstStyle/>
          <a:p>
            <a:r>
              <a:rPr lang="en-US" dirty="0"/>
              <a:t>Path </a:t>
            </a:r>
            <a:r>
              <a:rPr lang="en-US" dirty="0" smtClean="0"/>
              <a:t>Computation with Network Graph</a:t>
            </a:r>
            <a:endParaRPr lang="en-US" dirty="0"/>
          </a:p>
        </p:txBody>
      </p:sp>
    </p:spTree>
    <p:extLst>
      <p:ext uri="{BB962C8B-B14F-4D97-AF65-F5344CB8AC3E}">
        <p14:creationId xmlns:p14="http://schemas.microsoft.com/office/powerpoint/2010/main" val="3896437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0"/>
                                        </p:tgtEl>
                                        <p:attrNameLst>
                                          <p:attrName>style.visibility</p:attrName>
                                        </p:attrNameLst>
                                      </p:cBhvr>
                                      <p:to>
                                        <p:strVal val="visible"/>
                                      </p:to>
                                    </p:set>
                                    <p:anim calcmode="lin" valueType="num">
                                      <p:cBhvr additive="base">
                                        <p:cTn id="7" dur="500" fill="hold"/>
                                        <p:tgtEl>
                                          <p:spTgt spid="170"/>
                                        </p:tgtEl>
                                        <p:attrNameLst>
                                          <p:attrName>ppt_x</p:attrName>
                                        </p:attrNameLst>
                                      </p:cBhvr>
                                      <p:tavLst>
                                        <p:tav tm="0">
                                          <p:val>
                                            <p:strVal val="0-#ppt_w/2"/>
                                          </p:val>
                                        </p:tav>
                                        <p:tav tm="100000">
                                          <p:val>
                                            <p:strVal val="#ppt_x"/>
                                          </p:val>
                                        </p:tav>
                                      </p:tavLst>
                                    </p:anim>
                                    <p:anim calcmode="lin" valueType="num">
                                      <p:cBhvr additive="base">
                                        <p:cTn id="8" dur="500" fill="hold"/>
                                        <p:tgtEl>
                                          <p:spTgt spid="1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p:tgtEl>
                                          <p:spTgt spid="22"/>
                                        </p:tgtEl>
                                        <p:attrNameLst>
                                          <p:attrName>ppt_y</p:attrName>
                                        </p:attrNameLst>
                                      </p:cBhvr>
                                      <p:tavLst>
                                        <p:tav tm="0">
                                          <p:val>
                                            <p:strVal val="#ppt_y-#ppt_h*1.125000"/>
                                          </p:val>
                                        </p:tav>
                                        <p:tav tm="100000">
                                          <p:val>
                                            <p:strVal val="#ppt_y"/>
                                          </p:val>
                                        </p:tav>
                                      </p:tavLst>
                                    </p:anim>
                                    <p:animEffect transition="in" filter="wipe(down)">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3"/>
                                        </p:tgtEl>
                                        <p:attrNameLst>
                                          <p:attrName>style.visibility</p:attrName>
                                        </p:attrNameLst>
                                      </p:cBhvr>
                                      <p:to>
                                        <p:strVal val="visible"/>
                                      </p:to>
                                    </p:set>
                                    <p:anim calcmode="lin" valueType="num">
                                      <p:cBhvr additive="base">
                                        <p:cTn id="18" dur="500" fill="hold"/>
                                        <p:tgtEl>
                                          <p:spTgt spid="173"/>
                                        </p:tgtEl>
                                        <p:attrNameLst>
                                          <p:attrName>ppt_x</p:attrName>
                                        </p:attrNameLst>
                                      </p:cBhvr>
                                      <p:tavLst>
                                        <p:tav tm="0">
                                          <p:val>
                                            <p:strVal val="0-#ppt_w/2"/>
                                          </p:val>
                                        </p:tav>
                                        <p:tav tm="100000">
                                          <p:val>
                                            <p:strVal val="#ppt_x"/>
                                          </p:val>
                                        </p:tav>
                                      </p:tavLst>
                                    </p:anim>
                                    <p:anim calcmode="lin" valueType="num">
                                      <p:cBhvr additive="base">
                                        <p:cTn id="19" dur="500" fill="hold"/>
                                        <p:tgtEl>
                                          <p:spTgt spid="173"/>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12" presetClass="entr" presetSubtype="1" fill="hold" nodeType="afterEffect">
                                  <p:stCondLst>
                                    <p:cond delay="0"/>
                                  </p:stCondLst>
                                  <p:childTnLst>
                                    <p:set>
                                      <p:cBhvr>
                                        <p:cTn id="22" dur="1" fill="hold">
                                          <p:stCondLst>
                                            <p:cond delay="0"/>
                                          </p:stCondLst>
                                        </p:cTn>
                                        <p:tgtEl>
                                          <p:spTgt spid="235"/>
                                        </p:tgtEl>
                                        <p:attrNameLst>
                                          <p:attrName>style.visibility</p:attrName>
                                        </p:attrNameLst>
                                      </p:cBhvr>
                                      <p:to>
                                        <p:strVal val="visible"/>
                                      </p:to>
                                    </p:set>
                                    <p:anim calcmode="lin" valueType="num">
                                      <p:cBhvr additive="base">
                                        <p:cTn id="23" dur="500"/>
                                        <p:tgtEl>
                                          <p:spTgt spid="235"/>
                                        </p:tgtEl>
                                        <p:attrNameLst>
                                          <p:attrName>ppt_y</p:attrName>
                                        </p:attrNameLst>
                                      </p:cBhvr>
                                      <p:tavLst>
                                        <p:tav tm="0">
                                          <p:val>
                                            <p:strVal val="#ppt_y-#ppt_h*1.125000"/>
                                          </p:val>
                                        </p:tav>
                                        <p:tav tm="100000">
                                          <p:val>
                                            <p:strVal val="#ppt_y"/>
                                          </p:val>
                                        </p:tav>
                                      </p:tavLst>
                                    </p:anim>
                                    <p:animEffect transition="in" filter="wipe(down)">
                                      <p:cBhvr>
                                        <p:cTn id="24" dur="500"/>
                                        <p:tgtEl>
                                          <p:spTgt spid="235"/>
                                        </p:tgtEl>
                                      </p:cBhvr>
                                    </p:animEffect>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76"/>
                                        </p:tgtEl>
                                        <p:attrNameLst>
                                          <p:attrName>style.visibility</p:attrName>
                                        </p:attrNameLst>
                                      </p:cBhvr>
                                      <p:to>
                                        <p:strVal val="visible"/>
                                      </p:to>
                                    </p:set>
                                    <p:anim calcmode="lin" valueType="num">
                                      <p:cBhvr additive="base">
                                        <p:cTn id="28" dur="500" fill="hold"/>
                                        <p:tgtEl>
                                          <p:spTgt spid="176"/>
                                        </p:tgtEl>
                                        <p:attrNameLst>
                                          <p:attrName>ppt_x</p:attrName>
                                        </p:attrNameLst>
                                      </p:cBhvr>
                                      <p:tavLst>
                                        <p:tav tm="0">
                                          <p:val>
                                            <p:strVal val="0-#ppt_w/2"/>
                                          </p:val>
                                        </p:tav>
                                        <p:tav tm="100000">
                                          <p:val>
                                            <p:strVal val="#ppt_x"/>
                                          </p:val>
                                        </p:tav>
                                      </p:tavLst>
                                    </p:anim>
                                    <p:anim calcmode="lin" valueType="num">
                                      <p:cBhvr additive="base">
                                        <p:cTn id="29" dur="500" fill="hold"/>
                                        <p:tgtEl>
                                          <p:spTgt spid="176"/>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12" presetClass="entr" presetSubtype="1" fill="hold" nodeType="afterEffect">
                                  <p:stCondLst>
                                    <p:cond delay="0"/>
                                  </p:stCondLst>
                                  <p:childTnLst>
                                    <p:set>
                                      <p:cBhvr>
                                        <p:cTn id="32" dur="1" fill="hold">
                                          <p:stCondLst>
                                            <p:cond delay="0"/>
                                          </p:stCondLst>
                                        </p:cTn>
                                        <p:tgtEl>
                                          <p:spTgt spid="245"/>
                                        </p:tgtEl>
                                        <p:attrNameLst>
                                          <p:attrName>style.visibility</p:attrName>
                                        </p:attrNameLst>
                                      </p:cBhvr>
                                      <p:to>
                                        <p:strVal val="visible"/>
                                      </p:to>
                                    </p:set>
                                    <p:anim calcmode="lin" valueType="num">
                                      <p:cBhvr additive="base">
                                        <p:cTn id="33" dur="500"/>
                                        <p:tgtEl>
                                          <p:spTgt spid="245"/>
                                        </p:tgtEl>
                                        <p:attrNameLst>
                                          <p:attrName>ppt_y</p:attrName>
                                        </p:attrNameLst>
                                      </p:cBhvr>
                                      <p:tavLst>
                                        <p:tav tm="0">
                                          <p:val>
                                            <p:strVal val="#ppt_y-#ppt_h*1.125000"/>
                                          </p:val>
                                        </p:tav>
                                        <p:tav tm="100000">
                                          <p:val>
                                            <p:strVal val="#ppt_y"/>
                                          </p:val>
                                        </p:tav>
                                      </p:tavLst>
                                    </p:anim>
                                    <p:animEffect transition="in" filter="wipe(down)">
                                      <p:cBhvr>
                                        <p:cTn id="34" dur="500"/>
                                        <p:tgtEl>
                                          <p:spTgt spid="245"/>
                                        </p:tgtEl>
                                      </p:cBhvr>
                                    </p:animEffect>
                                  </p:childTnLst>
                                </p:cTn>
                              </p:par>
                            </p:childTnLst>
                          </p:cTn>
                        </p:par>
                        <p:par>
                          <p:cTn id="35" fill="hold">
                            <p:stCondLst>
                              <p:cond delay="2000"/>
                            </p:stCondLst>
                            <p:childTnLst>
                              <p:par>
                                <p:cTn id="36" presetID="2" presetClass="entr" presetSubtype="8" fill="hold" grpId="0" nodeType="afterEffect">
                                  <p:stCondLst>
                                    <p:cond delay="0"/>
                                  </p:stCondLst>
                                  <p:childTnLst>
                                    <p:set>
                                      <p:cBhvr>
                                        <p:cTn id="37" dur="1" fill="hold">
                                          <p:stCondLst>
                                            <p:cond delay="0"/>
                                          </p:stCondLst>
                                        </p:cTn>
                                        <p:tgtEl>
                                          <p:spTgt spid="171"/>
                                        </p:tgtEl>
                                        <p:attrNameLst>
                                          <p:attrName>style.visibility</p:attrName>
                                        </p:attrNameLst>
                                      </p:cBhvr>
                                      <p:to>
                                        <p:strVal val="visible"/>
                                      </p:to>
                                    </p:set>
                                    <p:anim calcmode="lin" valueType="num">
                                      <p:cBhvr additive="base">
                                        <p:cTn id="38" dur="500" fill="hold"/>
                                        <p:tgtEl>
                                          <p:spTgt spid="171"/>
                                        </p:tgtEl>
                                        <p:attrNameLst>
                                          <p:attrName>ppt_x</p:attrName>
                                        </p:attrNameLst>
                                      </p:cBhvr>
                                      <p:tavLst>
                                        <p:tav tm="0">
                                          <p:val>
                                            <p:strVal val="0-#ppt_w/2"/>
                                          </p:val>
                                        </p:tav>
                                        <p:tav tm="100000">
                                          <p:val>
                                            <p:strVal val="#ppt_x"/>
                                          </p:val>
                                        </p:tav>
                                      </p:tavLst>
                                    </p:anim>
                                    <p:anim calcmode="lin" valueType="num">
                                      <p:cBhvr additive="base">
                                        <p:cTn id="39" dur="500" fill="hold"/>
                                        <p:tgtEl>
                                          <p:spTgt spid="171"/>
                                        </p:tgtEl>
                                        <p:attrNameLst>
                                          <p:attrName>ppt_y</p:attrName>
                                        </p:attrNameLst>
                                      </p:cBhvr>
                                      <p:tavLst>
                                        <p:tav tm="0">
                                          <p:val>
                                            <p:strVal val="#ppt_y"/>
                                          </p:val>
                                        </p:tav>
                                        <p:tav tm="100000">
                                          <p:val>
                                            <p:strVal val="#ppt_y"/>
                                          </p:val>
                                        </p:tav>
                                      </p:tavLst>
                                    </p:anim>
                                  </p:childTnLst>
                                </p:cTn>
                              </p:par>
                            </p:childTnLst>
                          </p:cTn>
                        </p:par>
                        <p:par>
                          <p:cTn id="40" fill="hold">
                            <p:stCondLst>
                              <p:cond delay="2500"/>
                            </p:stCondLst>
                            <p:childTnLst>
                              <p:par>
                                <p:cTn id="41" presetID="12" presetClass="entr" presetSubtype="1" fill="hold" nodeType="afterEffect">
                                  <p:stCondLst>
                                    <p:cond delay="0"/>
                                  </p:stCondLst>
                                  <p:childTnLst>
                                    <p:set>
                                      <p:cBhvr>
                                        <p:cTn id="42" dur="1" fill="hold">
                                          <p:stCondLst>
                                            <p:cond delay="0"/>
                                          </p:stCondLst>
                                        </p:cTn>
                                        <p:tgtEl>
                                          <p:spTgt spid="225"/>
                                        </p:tgtEl>
                                        <p:attrNameLst>
                                          <p:attrName>style.visibility</p:attrName>
                                        </p:attrNameLst>
                                      </p:cBhvr>
                                      <p:to>
                                        <p:strVal val="visible"/>
                                      </p:to>
                                    </p:set>
                                    <p:anim calcmode="lin" valueType="num">
                                      <p:cBhvr additive="base">
                                        <p:cTn id="43" dur="500"/>
                                        <p:tgtEl>
                                          <p:spTgt spid="225"/>
                                        </p:tgtEl>
                                        <p:attrNameLst>
                                          <p:attrName>ppt_y</p:attrName>
                                        </p:attrNameLst>
                                      </p:cBhvr>
                                      <p:tavLst>
                                        <p:tav tm="0">
                                          <p:val>
                                            <p:strVal val="#ppt_y-#ppt_h*1.125000"/>
                                          </p:val>
                                        </p:tav>
                                        <p:tav tm="100000">
                                          <p:val>
                                            <p:strVal val="#ppt_y"/>
                                          </p:val>
                                        </p:tav>
                                      </p:tavLst>
                                    </p:anim>
                                    <p:animEffect transition="in" filter="wipe(down)">
                                      <p:cBhvr>
                                        <p:cTn id="44" dur="500"/>
                                        <p:tgtEl>
                                          <p:spTgt spid="225"/>
                                        </p:tgtEl>
                                      </p:cBhvr>
                                    </p:animEffect>
                                  </p:childTnLst>
                                </p:cTn>
                              </p:par>
                            </p:childTnLst>
                          </p:cTn>
                        </p:par>
                        <p:par>
                          <p:cTn id="45" fill="hold">
                            <p:stCondLst>
                              <p:cond delay="3000"/>
                            </p:stCondLst>
                            <p:childTnLst>
                              <p:par>
                                <p:cTn id="46" presetID="2" presetClass="entr" presetSubtype="8" fill="hold" grpId="0" nodeType="afterEffect">
                                  <p:stCondLst>
                                    <p:cond delay="0"/>
                                  </p:stCondLst>
                                  <p:childTnLst>
                                    <p:set>
                                      <p:cBhvr>
                                        <p:cTn id="47" dur="1" fill="hold">
                                          <p:stCondLst>
                                            <p:cond delay="0"/>
                                          </p:stCondLst>
                                        </p:cTn>
                                        <p:tgtEl>
                                          <p:spTgt spid="174"/>
                                        </p:tgtEl>
                                        <p:attrNameLst>
                                          <p:attrName>style.visibility</p:attrName>
                                        </p:attrNameLst>
                                      </p:cBhvr>
                                      <p:to>
                                        <p:strVal val="visible"/>
                                      </p:to>
                                    </p:set>
                                    <p:anim calcmode="lin" valueType="num">
                                      <p:cBhvr additive="base">
                                        <p:cTn id="48" dur="500" fill="hold"/>
                                        <p:tgtEl>
                                          <p:spTgt spid="174"/>
                                        </p:tgtEl>
                                        <p:attrNameLst>
                                          <p:attrName>ppt_x</p:attrName>
                                        </p:attrNameLst>
                                      </p:cBhvr>
                                      <p:tavLst>
                                        <p:tav tm="0">
                                          <p:val>
                                            <p:strVal val="0-#ppt_w/2"/>
                                          </p:val>
                                        </p:tav>
                                        <p:tav tm="100000">
                                          <p:val>
                                            <p:strVal val="#ppt_x"/>
                                          </p:val>
                                        </p:tav>
                                      </p:tavLst>
                                    </p:anim>
                                    <p:anim calcmode="lin" valueType="num">
                                      <p:cBhvr additive="base">
                                        <p:cTn id="49" dur="500" fill="hold"/>
                                        <p:tgtEl>
                                          <p:spTgt spid="174"/>
                                        </p:tgtEl>
                                        <p:attrNameLst>
                                          <p:attrName>ppt_y</p:attrName>
                                        </p:attrNameLst>
                                      </p:cBhvr>
                                      <p:tavLst>
                                        <p:tav tm="0">
                                          <p:val>
                                            <p:strVal val="#ppt_y"/>
                                          </p:val>
                                        </p:tav>
                                        <p:tav tm="100000">
                                          <p:val>
                                            <p:strVal val="#ppt_y"/>
                                          </p:val>
                                        </p:tav>
                                      </p:tavLst>
                                    </p:anim>
                                  </p:childTnLst>
                                </p:cTn>
                              </p:par>
                              <p:par>
                                <p:cTn id="50" presetID="12" presetClass="entr" presetSubtype="1" fill="hold" nodeType="withEffect">
                                  <p:stCondLst>
                                    <p:cond delay="0"/>
                                  </p:stCondLst>
                                  <p:childTnLst>
                                    <p:set>
                                      <p:cBhvr>
                                        <p:cTn id="51" dur="1" fill="hold">
                                          <p:stCondLst>
                                            <p:cond delay="0"/>
                                          </p:stCondLst>
                                        </p:cTn>
                                        <p:tgtEl>
                                          <p:spTgt spid="240"/>
                                        </p:tgtEl>
                                        <p:attrNameLst>
                                          <p:attrName>style.visibility</p:attrName>
                                        </p:attrNameLst>
                                      </p:cBhvr>
                                      <p:to>
                                        <p:strVal val="visible"/>
                                      </p:to>
                                    </p:set>
                                    <p:anim calcmode="lin" valueType="num">
                                      <p:cBhvr additive="base">
                                        <p:cTn id="52" dur="500"/>
                                        <p:tgtEl>
                                          <p:spTgt spid="240"/>
                                        </p:tgtEl>
                                        <p:attrNameLst>
                                          <p:attrName>ppt_y</p:attrName>
                                        </p:attrNameLst>
                                      </p:cBhvr>
                                      <p:tavLst>
                                        <p:tav tm="0">
                                          <p:val>
                                            <p:strVal val="#ppt_y-#ppt_h*1.125000"/>
                                          </p:val>
                                        </p:tav>
                                        <p:tav tm="100000">
                                          <p:val>
                                            <p:strVal val="#ppt_y"/>
                                          </p:val>
                                        </p:tav>
                                      </p:tavLst>
                                    </p:anim>
                                    <p:animEffect transition="in" filter="wipe(down)">
                                      <p:cBhvr>
                                        <p:cTn id="53" dur="500"/>
                                        <p:tgtEl>
                                          <p:spTgt spid="240"/>
                                        </p:tgtEl>
                                      </p:cBhvr>
                                    </p:animEffect>
                                  </p:childTnLst>
                                </p:cTn>
                              </p:par>
                              <p:par>
                                <p:cTn id="54" presetID="2" presetClass="entr" presetSubtype="8" fill="hold" grpId="0" nodeType="withEffect">
                                  <p:stCondLst>
                                    <p:cond delay="0"/>
                                  </p:stCondLst>
                                  <p:childTnLst>
                                    <p:set>
                                      <p:cBhvr>
                                        <p:cTn id="55" dur="1" fill="hold">
                                          <p:stCondLst>
                                            <p:cond delay="0"/>
                                          </p:stCondLst>
                                        </p:cTn>
                                        <p:tgtEl>
                                          <p:spTgt spid="177"/>
                                        </p:tgtEl>
                                        <p:attrNameLst>
                                          <p:attrName>style.visibility</p:attrName>
                                        </p:attrNameLst>
                                      </p:cBhvr>
                                      <p:to>
                                        <p:strVal val="visible"/>
                                      </p:to>
                                    </p:set>
                                    <p:anim calcmode="lin" valueType="num">
                                      <p:cBhvr additive="base">
                                        <p:cTn id="56" dur="500" fill="hold"/>
                                        <p:tgtEl>
                                          <p:spTgt spid="177"/>
                                        </p:tgtEl>
                                        <p:attrNameLst>
                                          <p:attrName>ppt_x</p:attrName>
                                        </p:attrNameLst>
                                      </p:cBhvr>
                                      <p:tavLst>
                                        <p:tav tm="0">
                                          <p:val>
                                            <p:strVal val="0-#ppt_w/2"/>
                                          </p:val>
                                        </p:tav>
                                        <p:tav tm="100000">
                                          <p:val>
                                            <p:strVal val="#ppt_x"/>
                                          </p:val>
                                        </p:tav>
                                      </p:tavLst>
                                    </p:anim>
                                    <p:anim calcmode="lin" valueType="num">
                                      <p:cBhvr additive="base">
                                        <p:cTn id="57" dur="500" fill="hold"/>
                                        <p:tgtEl>
                                          <p:spTgt spid="177"/>
                                        </p:tgtEl>
                                        <p:attrNameLst>
                                          <p:attrName>ppt_y</p:attrName>
                                        </p:attrNameLst>
                                      </p:cBhvr>
                                      <p:tavLst>
                                        <p:tav tm="0">
                                          <p:val>
                                            <p:strVal val="#ppt_y"/>
                                          </p:val>
                                        </p:tav>
                                        <p:tav tm="100000">
                                          <p:val>
                                            <p:strVal val="#ppt_y"/>
                                          </p:val>
                                        </p:tav>
                                      </p:tavLst>
                                    </p:anim>
                                  </p:childTnLst>
                                </p:cTn>
                              </p:par>
                              <p:par>
                                <p:cTn id="58" presetID="12" presetClass="entr" presetSubtype="1" fill="hold" nodeType="withEffect">
                                  <p:stCondLst>
                                    <p:cond delay="0"/>
                                  </p:stCondLst>
                                  <p:childTnLst>
                                    <p:set>
                                      <p:cBhvr>
                                        <p:cTn id="59" dur="1" fill="hold">
                                          <p:stCondLst>
                                            <p:cond delay="0"/>
                                          </p:stCondLst>
                                        </p:cTn>
                                        <p:tgtEl>
                                          <p:spTgt spid="250"/>
                                        </p:tgtEl>
                                        <p:attrNameLst>
                                          <p:attrName>style.visibility</p:attrName>
                                        </p:attrNameLst>
                                      </p:cBhvr>
                                      <p:to>
                                        <p:strVal val="visible"/>
                                      </p:to>
                                    </p:set>
                                    <p:anim calcmode="lin" valueType="num">
                                      <p:cBhvr additive="base">
                                        <p:cTn id="60" dur="500"/>
                                        <p:tgtEl>
                                          <p:spTgt spid="250"/>
                                        </p:tgtEl>
                                        <p:attrNameLst>
                                          <p:attrName>ppt_y</p:attrName>
                                        </p:attrNameLst>
                                      </p:cBhvr>
                                      <p:tavLst>
                                        <p:tav tm="0">
                                          <p:val>
                                            <p:strVal val="#ppt_y-#ppt_h*1.125000"/>
                                          </p:val>
                                        </p:tav>
                                        <p:tav tm="100000">
                                          <p:val>
                                            <p:strVal val="#ppt_y"/>
                                          </p:val>
                                        </p:tav>
                                      </p:tavLst>
                                    </p:anim>
                                    <p:animEffect transition="in" filter="wipe(down)">
                                      <p:cBhvr>
                                        <p:cTn id="61" dur="500"/>
                                        <p:tgtEl>
                                          <p:spTgt spid="250"/>
                                        </p:tgtEl>
                                      </p:cBhvr>
                                    </p:animEffect>
                                  </p:childTnLst>
                                </p:cTn>
                              </p:par>
                              <p:par>
                                <p:cTn id="62" presetID="2" presetClass="entr" presetSubtype="8" fill="hold" grpId="0" nodeType="withEffect">
                                  <p:stCondLst>
                                    <p:cond delay="0"/>
                                  </p:stCondLst>
                                  <p:childTnLst>
                                    <p:set>
                                      <p:cBhvr>
                                        <p:cTn id="63" dur="1" fill="hold">
                                          <p:stCondLst>
                                            <p:cond delay="0"/>
                                          </p:stCondLst>
                                        </p:cTn>
                                        <p:tgtEl>
                                          <p:spTgt spid="172"/>
                                        </p:tgtEl>
                                        <p:attrNameLst>
                                          <p:attrName>style.visibility</p:attrName>
                                        </p:attrNameLst>
                                      </p:cBhvr>
                                      <p:to>
                                        <p:strVal val="visible"/>
                                      </p:to>
                                    </p:set>
                                    <p:anim calcmode="lin" valueType="num">
                                      <p:cBhvr additive="base">
                                        <p:cTn id="64" dur="500" fill="hold"/>
                                        <p:tgtEl>
                                          <p:spTgt spid="172"/>
                                        </p:tgtEl>
                                        <p:attrNameLst>
                                          <p:attrName>ppt_x</p:attrName>
                                        </p:attrNameLst>
                                      </p:cBhvr>
                                      <p:tavLst>
                                        <p:tav tm="0">
                                          <p:val>
                                            <p:strVal val="0-#ppt_w/2"/>
                                          </p:val>
                                        </p:tav>
                                        <p:tav tm="100000">
                                          <p:val>
                                            <p:strVal val="#ppt_x"/>
                                          </p:val>
                                        </p:tav>
                                      </p:tavLst>
                                    </p:anim>
                                    <p:anim calcmode="lin" valueType="num">
                                      <p:cBhvr additive="base">
                                        <p:cTn id="65" dur="500" fill="hold"/>
                                        <p:tgtEl>
                                          <p:spTgt spid="172"/>
                                        </p:tgtEl>
                                        <p:attrNameLst>
                                          <p:attrName>ppt_y</p:attrName>
                                        </p:attrNameLst>
                                      </p:cBhvr>
                                      <p:tavLst>
                                        <p:tav tm="0">
                                          <p:val>
                                            <p:strVal val="#ppt_y"/>
                                          </p:val>
                                        </p:tav>
                                        <p:tav tm="100000">
                                          <p:val>
                                            <p:strVal val="#ppt_y"/>
                                          </p:val>
                                        </p:tav>
                                      </p:tavLst>
                                    </p:anim>
                                  </p:childTnLst>
                                </p:cTn>
                              </p:par>
                              <p:par>
                                <p:cTn id="66" presetID="12" presetClass="entr" presetSubtype="1" fill="hold" nodeType="withEffect">
                                  <p:stCondLst>
                                    <p:cond delay="0"/>
                                  </p:stCondLst>
                                  <p:childTnLst>
                                    <p:set>
                                      <p:cBhvr>
                                        <p:cTn id="67" dur="1" fill="hold">
                                          <p:stCondLst>
                                            <p:cond delay="0"/>
                                          </p:stCondLst>
                                        </p:cTn>
                                        <p:tgtEl>
                                          <p:spTgt spid="230"/>
                                        </p:tgtEl>
                                        <p:attrNameLst>
                                          <p:attrName>style.visibility</p:attrName>
                                        </p:attrNameLst>
                                      </p:cBhvr>
                                      <p:to>
                                        <p:strVal val="visible"/>
                                      </p:to>
                                    </p:set>
                                    <p:anim calcmode="lin" valueType="num">
                                      <p:cBhvr additive="base">
                                        <p:cTn id="68" dur="500"/>
                                        <p:tgtEl>
                                          <p:spTgt spid="230"/>
                                        </p:tgtEl>
                                        <p:attrNameLst>
                                          <p:attrName>ppt_y</p:attrName>
                                        </p:attrNameLst>
                                      </p:cBhvr>
                                      <p:tavLst>
                                        <p:tav tm="0">
                                          <p:val>
                                            <p:strVal val="#ppt_y-#ppt_h*1.125000"/>
                                          </p:val>
                                        </p:tav>
                                        <p:tav tm="100000">
                                          <p:val>
                                            <p:strVal val="#ppt_y"/>
                                          </p:val>
                                        </p:tav>
                                      </p:tavLst>
                                    </p:anim>
                                    <p:animEffect transition="in" filter="wipe(down)">
                                      <p:cBhvr>
                                        <p:cTn id="69" dur="500"/>
                                        <p:tgtEl>
                                          <p:spTgt spid="230"/>
                                        </p:tgtEl>
                                      </p:cBhvr>
                                    </p:animEffect>
                                  </p:childTnLst>
                                </p:cTn>
                              </p:par>
                              <p:par>
                                <p:cTn id="70" presetID="2" presetClass="entr" presetSubtype="8" fill="hold" grpId="0" nodeType="withEffect">
                                  <p:stCondLst>
                                    <p:cond delay="0"/>
                                  </p:stCondLst>
                                  <p:childTnLst>
                                    <p:set>
                                      <p:cBhvr>
                                        <p:cTn id="71" dur="1" fill="hold">
                                          <p:stCondLst>
                                            <p:cond delay="0"/>
                                          </p:stCondLst>
                                        </p:cTn>
                                        <p:tgtEl>
                                          <p:spTgt spid="178"/>
                                        </p:tgtEl>
                                        <p:attrNameLst>
                                          <p:attrName>style.visibility</p:attrName>
                                        </p:attrNameLst>
                                      </p:cBhvr>
                                      <p:to>
                                        <p:strVal val="visible"/>
                                      </p:to>
                                    </p:set>
                                    <p:anim calcmode="lin" valueType="num">
                                      <p:cBhvr additive="base">
                                        <p:cTn id="72" dur="500" fill="hold"/>
                                        <p:tgtEl>
                                          <p:spTgt spid="178"/>
                                        </p:tgtEl>
                                        <p:attrNameLst>
                                          <p:attrName>ppt_x</p:attrName>
                                        </p:attrNameLst>
                                      </p:cBhvr>
                                      <p:tavLst>
                                        <p:tav tm="0">
                                          <p:val>
                                            <p:strVal val="0-#ppt_w/2"/>
                                          </p:val>
                                        </p:tav>
                                        <p:tav tm="100000">
                                          <p:val>
                                            <p:strVal val="#ppt_x"/>
                                          </p:val>
                                        </p:tav>
                                      </p:tavLst>
                                    </p:anim>
                                    <p:anim calcmode="lin" valueType="num">
                                      <p:cBhvr additive="base">
                                        <p:cTn id="73" dur="500" fill="hold"/>
                                        <p:tgtEl>
                                          <p:spTgt spid="178"/>
                                        </p:tgtEl>
                                        <p:attrNameLst>
                                          <p:attrName>ppt_y</p:attrName>
                                        </p:attrNameLst>
                                      </p:cBhvr>
                                      <p:tavLst>
                                        <p:tav tm="0">
                                          <p:val>
                                            <p:strVal val="#ppt_y"/>
                                          </p:val>
                                        </p:tav>
                                        <p:tav tm="100000">
                                          <p:val>
                                            <p:strVal val="#ppt_y"/>
                                          </p:val>
                                        </p:tav>
                                      </p:tavLst>
                                    </p:anim>
                                  </p:childTnLst>
                                </p:cTn>
                              </p:par>
                              <p:par>
                                <p:cTn id="74" presetID="12" presetClass="entr" presetSubtype="1" fill="hold" nodeType="withEffect">
                                  <p:stCondLst>
                                    <p:cond delay="0"/>
                                  </p:stCondLst>
                                  <p:childTnLst>
                                    <p:set>
                                      <p:cBhvr>
                                        <p:cTn id="75" dur="1" fill="hold">
                                          <p:stCondLst>
                                            <p:cond delay="0"/>
                                          </p:stCondLst>
                                        </p:cTn>
                                        <p:tgtEl>
                                          <p:spTgt spid="255"/>
                                        </p:tgtEl>
                                        <p:attrNameLst>
                                          <p:attrName>style.visibility</p:attrName>
                                        </p:attrNameLst>
                                      </p:cBhvr>
                                      <p:to>
                                        <p:strVal val="visible"/>
                                      </p:to>
                                    </p:set>
                                    <p:anim calcmode="lin" valueType="num">
                                      <p:cBhvr additive="base">
                                        <p:cTn id="76" dur="500"/>
                                        <p:tgtEl>
                                          <p:spTgt spid="255"/>
                                        </p:tgtEl>
                                        <p:attrNameLst>
                                          <p:attrName>ppt_y</p:attrName>
                                        </p:attrNameLst>
                                      </p:cBhvr>
                                      <p:tavLst>
                                        <p:tav tm="0">
                                          <p:val>
                                            <p:strVal val="#ppt_y-#ppt_h*1.125000"/>
                                          </p:val>
                                        </p:tav>
                                        <p:tav tm="100000">
                                          <p:val>
                                            <p:strVal val="#ppt_y"/>
                                          </p:val>
                                        </p:tav>
                                      </p:tavLst>
                                    </p:anim>
                                    <p:animEffect transition="in" filter="wipe(down)">
                                      <p:cBhvr>
                                        <p:cTn id="77"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71" grpId="0" animBg="1"/>
      <p:bldP spid="172" grpId="0" animBg="1"/>
      <p:bldP spid="173" grpId="0" animBg="1"/>
      <p:bldP spid="174" grpId="0" animBg="1"/>
      <p:bldP spid="176" grpId="0" animBg="1"/>
      <p:bldP spid="177" grpId="0" animBg="1"/>
      <p:bldP spid="17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1412476" y="1377931"/>
            <a:ext cx="6368710" cy="2504507"/>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grpSp>
        <p:nvGrpSpPr>
          <p:cNvPr id="40" name="Group 39"/>
          <p:cNvGrpSpPr/>
          <p:nvPr/>
        </p:nvGrpSpPr>
        <p:grpSpPr>
          <a:xfrm>
            <a:off x="1921568" y="2516901"/>
            <a:ext cx="524410" cy="480210"/>
            <a:chOff x="1870184" y="2072486"/>
            <a:chExt cx="524410" cy="480210"/>
          </a:xfrm>
        </p:grpSpPr>
        <p:sp>
          <p:nvSpPr>
            <p:cNvPr id="28" name="Oval 2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30" name="Straight Connector 29"/>
            <p:cNvCxnSpPr>
              <a:stCxn id="2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180614" y="3129412"/>
            <a:ext cx="524410" cy="480210"/>
            <a:chOff x="1870184" y="2072486"/>
            <a:chExt cx="524410" cy="480210"/>
          </a:xfrm>
        </p:grpSpPr>
        <p:sp>
          <p:nvSpPr>
            <p:cNvPr id="42" name="Oval 41"/>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3" name="Straight Connector 42"/>
            <p:cNvCxnSpPr>
              <a:stCxn id="42"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167973" y="2518996"/>
            <a:ext cx="524410" cy="480210"/>
            <a:chOff x="1870184" y="2072486"/>
            <a:chExt cx="524410" cy="480210"/>
          </a:xfrm>
        </p:grpSpPr>
        <p:sp>
          <p:nvSpPr>
            <p:cNvPr id="48" name="Oval 47"/>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49" name="Straight Connector 48"/>
            <p:cNvCxnSpPr>
              <a:stCxn id="48"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8"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453599" y="3129412"/>
            <a:ext cx="524410" cy="480210"/>
            <a:chOff x="1870184" y="2072486"/>
            <a:chExt cx="524410" cy="480210"/>
          </a:xfrm>
        </p:grpSpPr>
        <p:sp>
          <p:nvSpPr>
            <p:cNvPr id="54" name="Oval 53"/>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55" name="Straight Connector 54"/>
            <p:cNvCxnSpPr>
              <a:stCxn id="54"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4"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104812" y="2521916"/>
            <a:ext cx="524410" cy="480210"/>
            <a:chOff x="1870184" y="2072486"/>
            <a:chExt cx="524410" cy="480210"/>
          </a:xfrm>
        </p:grpSpPr>
        <p:sp>
          <p:nvSpPr>
            <p:cNvPr id="60" name="Oval 59"/>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1" name="Straight Connector 60"/>
            <p:cNvCxnSpPr>
              <a:stCxn id="60"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0"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375997" y="3129412"/>
            <a:ext cx="524410" cy="480210"/>
            <a:chOff x="1870184" y="2072486"/>
            <a:chExt cx="524410" cy="480210"/>
          </a:xfrm>
        </p:grpSpPr>
        <p:sp>
          <p:nvSpPr>
            <p:cNvPr id="66" name="Oval 65"/>
            <p:cNvSpPr/>
            <p:nvPr/>
          </p:nvSpPr>
          <p:spPr bwMode="auto">
            <a:xfrm>
              <a:off x="1934736" y="2136633"/>
              <a:ext cx="391695" cy="356106"/>
            </a:xfrm>
            <a:prstGeom prst="ellipse">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cxnSp>
          <p:nvCxnSpPr>
            <p:cNvPr id="67" name="Straight Connector 66"/>
            <p:cNvCxnSpPr>
              <a:stCxn id="66" idx="6"/>
            </p:cNvCxnSpPr>
            <p:nvPr/>
          </p:nvCxnSpPr>
          <p:spPr>
            <a:xfrm flipV="1">
              <a:off x="2326431" y="2312591"/>
              <a:ext cx="68163"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2"/>
            </p:cNvCxnSpPr>
            <p:nvPr/>
          </p:nvCxnSpPr>
          <p:spPr>
            <a:xfrm flipH="1" flipV="1">
              <a:off x="1870184" y="2312591"/>
              <a:ext cx="64552" cy="2095"/>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4"/>
            </p:cNvCxnSpPr>
            <p:nvPr/>
          </p:nvCxnSpPr>
          <p:spPr>
            <a:xfrm flipH="1">
              <a:off x="2129230" y="2492739"/>
              <a:ext cx="1354" cy="5995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0"/>
            </p:cNvCxnSpPr>
            <p:nvPr/>
          </p:nvCxnSpPr>
          <p:spPr>
            <a:xfrm flipV="1">
              <a:off x="2130584" y="2072486"/>
              <a:ext cx="0" cy="6414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2445978" y="2759101"/>
            <a:ext cx="172199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80614" y="2997111"/>
            <a:ext cx="260400"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427019" y="2997111"/>
            <a:ext cx="285626" cy="132301"/>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63858" y="3002126"/>
            <a:ext cx="271185" cy="127286"/>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705024" y="3369517"/>
            <a:ext cx="1748575"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978009" y="3369517"/>
            <a:ext cx="1397988" cy="2"/>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692383" y="2764116"/>
            <a:ext cx="1412429"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1388736" y="4472430"/>
            <a:ext cx="460984" cy="471713"/>
            <a:chOff x="1388736" y="4015216"/>
            <a:chExt cx="1531172" cy="471713"/>
          </a:xfrm>
        </p:grpSpPr>
        <p:sp>
          <p:nvSpPr>
            <p:cNvPr id="94" name="Rounded Rectangle 93"/>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95" name="TextBox 94"/>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09" name="Group 108"/>
          <p:cNvGrpSpPr/>
          <p:nvPr/>
        </p:nvGrpSpPr>
        <p:grpSpPr>
          <a:xfrm>
            <a:off x="3726907" y="4495946"/>
            <a:ext cx="460984" cy="471713"/>
            <a:chOff x="1388736" y="4015216"/>
            <a:chExt cx="1531172" cy="471713"/>
          </a:xfrm>
        </p:grpSpPr>
        <p:sp>
          <p:nvSpPr>
            <p:cNvPr id="110" name="Rounded Rectangle 109"/>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1" name="TextBox 110"/>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12" name="Group 111"/>
          <p:cNvGrpSpPr/>
          <p:nvPr/>
        </p:nvGrpSpPr>
        <p:grpSpPr>
          <a:xfrm>
            <a:off x="6193997" y="4495946"/>
            <a:ext cx="460984" cy="471713"/>
            <a:chOff x="1388736" y="4015216"/>
            <a:chExt cx="1531172" cy="471713"/>
          </a:xfrm>
        </p:grpSpPr>
        <p:sp>
          <p:nvSpPr>
            <p:cNvPr id="114" name="Rounded Rectangle 113"/>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5" name="TextBox 114"/>
            <p:cNvSpPr txBox="1"/>
            <p:nvPr/>
          </p:nvSpPr>
          <p:spPr>
            <a:xfrm>
              <a:off x="1388736" y="4074567"/>
              <a:ext cx="1531172" cy="338554"/>
            </a:xfrm>
            <a:prstGeom prst="rect">
              <a:avLst/>
            </a:prstGeom>
            <a:noFill/>
          </p:spPr>
          <p:txBody>
            <a:bodyPr wrap="none" rtlCol="0">
              <a:spAutoFit/>
            </a:bodyPr>
            <a:lstStyle/>
            <a:p>
              <a:r>
                <a:rPr lang="en-US" sz="1600" b="1" dirty="0" smtClean="0">
                  <a:solidFill>
                    <a:srgbClr val="000000"/>
                  </a:solidFill>
                  <a:cs typeface="Arial" pitchFamily="34" charset="0"/>
                </a:rPr>
                <a:t>SM</a:t>
              </a:r>
            </a:p>
          </p:txBody>
        </p:sp>
      </p:grpSp>
      <p:grpSp>
        <p:nvGrpSpPr>
          <p:cNvPr id="127" name="Group 126"/>
          <p:cNvGrpSpPr/>
          <p:nvPr/>
        </p:nvGrpSpPr>
        <p:grpSpPr>
          <a:xfrm>
            <a:off x="1922772" y="4472430"/>
            <a:ext cx="460984" cy="471713"/>
            <a:chOff x="1388736" y="4015216"/>
            <a:chExt cx="1531172" cy="471713"/>
          </a:xfrm>
        </p:grpSpPr>
        <p:sp>
          <p:nvSpPr>
            <p:cNvPr id="128" name="Rounded Rectangle 127"/>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9" name="TextBox 128"/>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0" name="Group 129"/>
          <p:cNvGrpSpPr/>
          <p:nvPr/>
        </p:nvGrpSpPr>
        <p:grpSpPr>
          <a:xfrm>
            <a:off x="4258825" y="4495946"/>
            <a:ext cx="460984" cy="471713"/>
            <a:chOff x="1388736" y="4015216"/>
            <a:chExt cx="1531172" cy="471713"/>
          </a:xfrm>
        </p:grpSpPr>
        <p:sp>
          <p:nvSpPr>
            <p:cNvPr id="131" name="Rounded Rectangle 130"/>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2" name="TextBox 131"/>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133" name="Group 132"/>
          <p:cNvGrpSpPr/>
          <p:nvPr/>
        </p:nvGrpSpPr>
        <p:grpSpPr>
          <a:xfrm>
            <a:off x="6745480" y="4495946"/>
            <a:ext cx="460984" cy="471713"/>
            <a:chOff x="1388736" y="4015216"/>
            <a:chExt cx="1531172" cy="471713"/>
          </a:xfrm>
        </p:grpSpPr>
        <p:sp>
          <p:nvSpPr>
            <p:cNvPr id="134" name="Rounded Rectangle 133"/>
            <p:cNvSpPr/>
            <p:nvPr/>
          </p:nvSpPr>
          <p:spPr bwMode="auto">
            <a:xfrm>
              <a:off x="1412475" y="4015216"/>
              <a:ext cx="1507433"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35" name="TextBox 134"/>
            <p:cNvSpPr txBox="1"/>
            <p:nvPr/>
          </p:nvSpPr>
          <p:spPr>
            <a:xfrm>
              <a:off x="1388736" y="4074567"/>
              <a:ext cx="1331173" cy="338554"/>
            </a:xfrm>
            <a:prstGeom prst="rect">
              <a:avLst/>
            </a:prstGeom>
            <a:noFill/>
          </p:spPr>
          <p:txBody>
            <a:bodyPr wrap="none" rtlCol="0">
              <a:spAutoFit/>
            </a:bodyPr>
            <a:lstStyle/>
            <a:p>
              <a:r>
                <a:rPr lang="en-US" sz="1600" b="1" dirty="0" smtClean="0">
                  <a:solidFill>
                    <a:srgbClr val="000000"/>
                  </a:solidFill>
                  <a:cs typeface="Arial" pitchFamily="34" charset="0"/>
                </a:rPr>
                <a:t>LD</a:t>
              </a:r>
            </a:p>
          </p:txBody>
        </p:sp>
      </p:grpSp>
      <p:grpSp>
        <p:nvGrpSpPr>
          <p:cNvPr id="73" name="Group 72"/>
          <p:cNvGrpSpPr/>
          <p:nvPr/>
        </p:nvGrpSpPr>
        <p:grpSpPr>
          <a:xfrm>
            <a:off x="1975114" y="5507223"/>
            <a:ext cx="5438194" cy="1311503"/>
            <a:chOff x="1975114" y="5507223"/>
            <a:chExt cx="5438194" cy="1311503"/>
          </a:xfrm>
        </p:grpSpPr>
        <p:pic>
          <p:nvPicPr>
            <p:cNvPr id="5" name="Picture 4"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79" y="5507223"/>
              <a:ext cx="713815" cy="357714"/>
            </a:xfrm>
            <a:prstGeom prst="rect">
              <a:avLst/>
            </a:prstGeom>
          </p:spPr>
        </p:pic>
        <p:cxnSp>
          <p:nvCxnSpPr>
            <p:cNvPr id="6" name="Straight Connector 5"/>
            <p:cNvCxnSpPr>
              <a:stCxn id="7" idx="1"/>
              <a:endCxn id="5" idx="3"/>
            </p:cNvCxnSpPr>
            <p:nvPr/>
          </p:nvCxnSpPr>
          <p:spPr>
            <a:xfrm flipH="1">
              <a:off x="3377894" y="5686080"/>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752" y="5507223"/>
              <a:ext cx="713815" cy="357714"/>
            </a:xfrm>
            <a:prstGeom prst="rect">
              <a:avLst/>
            </a:prstGeom>
          </p:spPr>
        </p:pic>
        <p:pic>
          <p:nvPicPr>
            <p:cNvPr id="8" name="Picture 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639" y="5507223"/>
              <a:ext cx="713815" cy="357714"/>
            </a:xfrm>
            <a:prstGeom prst="rect">
              <a:avLst/>
            </a:prstGeom>
          </p:spPr>
        </p:pic>
        <p:pic>
          <p:nvPicPr>
            <p:cNvPr id="9" name="Picture 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617" y="6062609"/>
              <a:ext cx="713815" cy="357714"/>
            </a:xfrm>
            <a:prstGeom prst="rect">
              <a:avLst/>
            </a:prstGeom>
          </p:spPr>
        </p:pic>
        <p:pic>
          <p:nvPicPr>
            <p:cNvPr id="10" name="Picture 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164" y="6062609"/>
              <a:ext cx="713815" cy="357714"/>
            </a:xfrm>
            <a:prstGeom prst="rect">
              <a:avLst/>
            </a:prstGeom>
          </p:spPr>
        </p:pic>
        <p:pic>
          <p:nvPicPr>
            <p:cNvPr id="11" name="Picture 1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107" y="6062609"/>
              <a:ext cx="713815" cy="357714"/>
            </a:xfrm>
            <a:prstGeom prst="rect">
              <a:avLst/>
            </a:prstGeom>
          </p:spPr>
        </p:pic>
        <p:cxnSp>
          <p:nvCxnSpPr>
            <p:cNvPr id="12" name="Straight Connector 11"/>
            <p:cNvCxnSpPr>
              <a:stCxn id="8" idx="1"/>
              <a:endCxn id="7" idx="3"/>
            </p:cNvCxnSpPr>
            <p:nvPr/>
          </p:nvCxnSpPr>
          <p:spPr>
            <a:xfrm flipH="1">
              <a:off x="4898567" y="5686080"/>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5091979" y="6241466"/>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927432" y="6241466"/>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3020987" y="5864937"/>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4541660" y="5864937"/>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6019454" y="5686080"/>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9" idx="3"/>
              <a:endCxn id="5" idx="1"/>
            </p:cNvCxnSpPr>
            <p:nvPr/>
          </p:nvCxnSpPr>
          <p:spPr>
            <a:xfrm>
              <a:off x="2412450" y="5684037"/>
              <a:ext cx="251629"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1975114" y="5557079"/>
              <a:ext cx="437336" cy="258002"/>
              <a:chOff x="1952770" y="1729473"/>
              <a:chExt cx="437336" cy="258002"/>
            </a:xfrm>
          </p:grpSpPr>
          <p:sp>
            <p:nvSpPr>
              <p:cNvPr id="148" name="Oval 147"/>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TextBox 148"/>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0" name="Straight Connector 149"/>
            <p:cNvCxnSpPr>
              <a:stCxn id="153" idx="1"/>
              <a:endCxn id="11" idx="3"/>
            </p:cNvCxnSpPr>
            <p:nvPr/>
          </p:nvCxnSpPr>
          <p:spPr>
            <a:xfrm flipH="1">
              <a:off x="6760922" y="6239423"/>
              <a:ext cx="215050" cy="2043"/>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nvGrpSpPr>
            <p:cNvPr id="151" name="Group 150"/>
            <p:cNvGrpSpPr/>
            <p:nvPr/>
          </p:nvGrpSpPr>
          <p:grpSpPr>
            <a:xfrm>
              <a:off x="6975972" y="6112465"/>
              <a:ext cx="437336" cy="258002"/>
              <a:chOff x="1952770" y="1729473"/>
              <a:chExt cx="437336" cy="258002"/>
            </a:xfrm>
          </p:grpSpPr>
          <p:sp>
            <p:nvSpPr>
              <p:cNvPr id="152" name="Oval 151"/>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TextBox 152"/>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grpSp>
          <p:nvGrpSpPr>
            <p:cNvPr id="154" name="Group 153"/>
            <p:cNvGrpSpPr/>
            <p:nvPr/>
          </p:nvGrpSpPr>
          <p:grpSpPr>
            <a:xfrm>
              <a:off x="4517054" y="6560724"/>
              <a:ext cx="437336" cy="258002"/>
              <a:chOff x="1952770" y="1729473"/>
              <a:chExt cx="437336" cy="258002"/>
            </a:xfrm>
          </p:grpSpPr>
          <p:sp>
            <p:nvSpPr>
              <p:cNvPr id="155" name="Oval 154"/>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TextBox 155"/>
              <p:cNvSpPr txBox="1"/>
              <p:nvPr/>
            </p:nvSpPr>
            <p:spPr>
              <a:xfrm>
                <a:off x="1952770" y="1729473"/>
                <a:ext cx="437336" cy="253916"/>
              </a:xfrm>
              <a:prstGeom prst="rect">
                <a:avLst/>
              </a:prstGeom>
              <a:noFill/>
            </p:spPr>
            <p:txBody>
              <a:bodyPr wrap="none" rtlCol="0">
                <a:spAutoFit/>
              </a:bodyPr>
              <a:lstStyle/>
              <a:p>
                <a:r>
                  <a:rPr lang="en-US" sz="1050" dirty="0" smtClean="0"/>
                  <a:t>Host</a:t>
                </a:r>
                <a:endParaRPr lang="en-US" sz="1050" dirty="0"/>
              </a:p>
            </p:txBody>
          </p:sp>
        </p:grpSp>
        <p:cxnSp>
          <p:nvCxnSpPr>
            <p:cNvPr id="157" name="Straight Connector 156"/>
            <p:cNvCxnSpPr>
              <a:stCxn id="156" idx="0"/>
              <a:endCxn id="10" idx="2"/>
            </p:cNvCxnSpPr>
            <p:nvPr/>
          </p:nvCxnSpPr>
          <p:spPr>
            <a:xfrm flipH="1" flipV="1">
              <a:off x="4735072" y="6420323"/>
              <a:ext cx="650" cy="140401"/>
            </a:xfrm>
            <a:prstGeom prst="line">
              <a:avLst/>
            </a:prstGeom>
            <a:ln>
              <a:solidFill>
                <a:srgbClr val="FFFFFF"/>
              </a:solidFill>
              <a:headEnd type="oval"/>
            </a:ln>
          </p:spPr>
          <p:style>
            <a:lnRef idx="2">
              <a:schemeClr val="accent1"/>
            </a:lnRef>
            <a:fillRef idx="0">
              <a:schemeClr val="accent1"/>
            </a:fillRef>
            <a:effectRef idx="1">
              <a:schemeClr val="accent1"/>
            </a:effectRef>
            <a:fontRef idx="minor">
              <a:schemeClr val="tx1"/>
            </a:fontRef>
          </p:style>
        </p:cxnSp>
      </p:grpSp>
      <p:sp>
        <p:nvSpPr>
          <p:cNvPr id="158" name="Oval 157"/>
          <p:cNvSpPr/>
          <p:nvPr/>
        </p:nvSpPr>
        <p:spPr>
          <a:xfrm>
            <a:off x="1658729" y="262237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59" name="Oval 158"/>
          <p:cNvSpPr/>
          <p:nvPr/>
        </p:nvSpPr>
        <p:spPr>
          <a:xfrm>
            <a:off x="4593044" y="3609622"/>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60" name="Oval 159"/>
          <p:cNvSpPr/>
          <p:nvPr/>
        </p:nvSpPr>
        <p:spPr>
          <a:xfrm>
            <a:off x="6911820" y="3248329"/>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nvGrpSpPr>
          <p:cNvPr id="116" name="Group 115"/>
          <p:cNvGrpSpPr/>
          <p:nvPr/>
        </p:nvGrpSpPr>
        <p:grpSpPr>
          <a:xfrm>
            <a:off x="2448903" y="4472430"/>
            <a:ext cx="493344" cy="471713"/>
            <a:chOff x="1388736" y="4015216"/>
            <a:chExt cx="1638657" cy="471713"/>
          </a:xfrm>
        </p:grpSpPr>
        <p:sp>
          <p:nvSpPr>
            <p:cNvPr id="117" name="Rounded Rectangle 116"/>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19" name="TextBox 118"/>
            <p:cNvSpPr txBox="1"/>
            <p:nvPr/>
          </p:nvSpPr>
          <p:spPr>
            <a:xfrm>
              <a:off x="1388736" y="4074567"/>
              <a:ext cx="1638657" cy="338554"/>
            </a:xfrm>
            <a:prstGeom prst="rect">
              <a:avLst/>
            </a:prstGeom>
            <a:noFill/>
          </p:spPr>
          <p:txBody>
            <a:bodyPr wrap="none" rtlCol="0">
              <a:spAutoFit/>
            </a:bodyPr>
            <a:lstStyle/>
            <a:p>
              <a:r>
                <a:rPr lang="en-US" sz="1600" b="1" dirty="0" smtClean="0">
                  <a:solidFill>
                    <a:srgbClr val="000000"/>
                  </a:solidFill>
                  <a:cs typeface="Arial" pitchFamily="34" charset="0"/>
                </a:rPr>
                <a:t>DM</a:t>
              </a:r>
            </a:p>
          </p:txBody>
        </p:sp>
      </p:grpSp>
      <p:grpSp>
        <p:nvGrpSpPr>
          <p:cNvPr id="120" name="Group 119"/>
          <p:cNvGrpSpPr/>
          <p:nvPr/>
        </p:nvGrpSpPr>
        <p:grpSpPr>
          <a:xfrm>
            <a:off x="4788777" y="4507704"/>
            <a:ext cx="493344" cy="471713"/>
            <a:chOff x="1388736" y="4015216"/>
            <a:chExt cx="1638657" cy="471713"/>
          </a:xfrm>
        </p:grpSpPr>
        <p:sp>
          <p:nvSpPr>
            <p:cNvPr id="122" name="Rounded Rectangle 121"/>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3" name="TextBox 122"/>
            <p:cNvSpPr txBox="1"/>
            <p:nvPr/>
          </p:nvSpPr>
          <p:spPr>
            <a:xfrm>
              <a:off x="1388736" y="4074567"/>
              <a:ext cx="1638657" cy="338554"/>
            </a:xfrm>
            <a:prstGeom prst="rect">
              <a:avLst/>
            </a:prstGeom>
            <a:noFill/>
          </p:spPr>
          <p:txBody>
            <a:bodyPr wrap="none" rtlCol="0">
              <a:spAutoFit/>
            </a:bodyPr>
            <a:lstStyle/>
            <a:p>
              <a:r>
                <a:rPr lang="en-US" sz="1600" b="1" dirty="0" smtClean="0">
                  <a:solidFill>
                    <a:srgbClr val="000000"/>
                  </a:solidFill>
                  <a:cs typeface="Arial" pitchFamily="34" charset="0"/>
                </a:rPr>
                <a:t>DM</a:t>
              </a:r>
            </a:p>
          </p:txBody>
        </p:sp>
      </p:grpSp>
      <p:grpSp>
        <p:nvGrpSpPr>
          <p:cNvPr id="124" name="Group 123"/>
          <p:cNvGrpSpPr/>
          <p:nvPr/>
        </p:nvGrpSpPr>
        <p:grpSpPr>
          <a:xfrm>
            <a:off x="7287842" y="4495946"/>
            <a:ext cx="493344" cy="471713"/>
            <a:chOff x="1388736" y="4015216"/>
            <a:chExt cx="1638657" cy="471713"/>
          </a:xfrm>
        </p:grpSpPr>
        <p:sp>
          <p:nvSpPr>
            <p:cNvPr id="125" name="Rounded Rectangle 124"/>
            <p:cNvSpPr/>
            <p:nvPr/>
          </p:nvSpPr>
          <p:spPr bwMode="auto">
            <a:xfrm>
              <a:off x="1412476" y="4015216"/>
              <a:ext cx="1507432"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26" name="TextBox 125"/>
            <p:cNvSpPr txBox="1"/>
            <p:nvPr/>
          </p:nvSpPr>
          <p:spPr>
            <a:xfrm>
              <a:off x="1388736" y="4074567"/>
              <a:ext cx="1638657" cy="338554"/>
            </a:xfrm>
            <a:prstGeom prst="rect">
              <a:avLst/>
            </a:prstGeom>
            <a:noFill/>
          </p:spPr>
          <p:txBody>
            <a:bodyPr wrap="none" rtlCol="0">
              <a:spAutoFit/>
            </a:bodyPr>
            <a:lstStyle/>
            <a:p>
              <a:r>
                <a:rPr lang="en-US" sz="1600" b="1" dirty="0" smtClean="0">
                  <a:solidFill>
                    <a:srgbClr val="000000"/>
                  </a:solidFill>
                  <a:cs typeface="Arial" pitchFamily="34" charset="0"/>
                </a:rPr>
                <a:t>DM</a:t>
              </a:r>
            </a:p>
          </p:txBody>
        </p:sp>
      </p:grpSp>
      <p:grpSp>
        <p:nvGrpSpPr>
          <p:cNvPr id="145" name="Group 144"/>
          <p:cNvGrpSpPr/>
          <p:nvPr/>
        </p:nvGrpSpPr>
        <p:grpSpPr>
          <a:xfrm>
            <a:off x="1444828" y="3951159"/>
            <a:ext cx="1404351" cy="471713"/>
            <a:chOff x="1400495" y="4015216"/>
            <a:chExt cx="1404351" cy="471713"/>
          </a:xfrm>
        </p:grpSpPr>
        <p:sp>
          <p:nvSpPr>
            <p:cNvPr id="161" name="Rounded Rectangle 160"/>
            <p:cNvSpPr/>
            <p:nvPr/>
          </p:nvSpPr>
          <p:spPr bwMode="auto">
            <a:xfrm>
              <a:off x="1412476" y="4015216"/>
              <a:ext cx="1392370"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162" name="TextBox 161"/>
            <p:cNvSpPr txBox="1"/>
            <p:nvPr/>
          </p:nvSpPr>
          <p:spPr>
            <a:xfrm>
              <a:off x="1400495" y="4074567"/>
              <a:ext cx="1404351" cy="338554"/>
            </a:xfrm>
            <a:prstGeom prst="rect">
              <a:avLst/>
            </a:prstGeom>
            <a:noFill/>
          </p:spPr>
          <p:txBody>
            <a:bodyPr wrap="none" rtlCol="0">
              <a:spAutoFit/>
            </a:bodyPr>
            <a:lstStyle/>
            <a:p>
              <a:r>
                <a:rPr lang="en-US" sz="1600" b="1" dirty="0" smtClean="0">
                  <a:solidFill>
                    <a:srgbClr val="000000"/>
                  </a:solidFill>
                  <a:cs typeface="Arial" pitchFamily="34" charset="0"/>
                </a:rPr>
                <a:t>Flow Manager</a:t>
              </a:r>
            </a:p>
          </p:txBody>
        </p:sp>
      </p:grpSp>
      <p:sp>
        <p:nvSpPr>
          <p:cNvPr id="169" name="TextBox 168"/>
          <p:cNvSpPr txBox="1"/>
          <p:nvPr/>
        </p:nvSpPr>
        <p:spPr>
          <a:xfrm>
            <a:off x="161421" y="1089926"/>
            <a:ext cx="1864613" cy="307777"/>
          </a:xfrm>
          <a:prstGeom prst="rect">
            <a:avLst/>
          </a:prstGeom>
          <a:noFill/>
        </p:spPr>
        <p:txBody>
          <a:bodyPr wrap="none" rtlCol="0">
            <a:spAutoFit/>
          </a:bodyPr>
          <a:lstStyle/>
          <a:p>
            <a:r>
              <a:rPr lang="en-US" sz="1400" b="1" dirty="0" smtClean="0">
                <a:solidFill>
                  <a:srgbClr val="000000"/>
                </a:solidFill>
                <a:latin typeface="+mn-lt"/>
                <a:cs typeface="Arial" pitchFamily="34" charset="0"/>
              </a:rPr>
              <a:t>Network Graph: Flows</a:t>
            </a:r>
          </a:p>
        </p:txBody>
      </p:sp>
      <p:grpSp>
        <p:nvGrpSpPr>
          <p:cNvPr id="222" name="Group 221"/>
          <p:cNvGrpSpPr/>
          <p:nvPr/>
        </p:nvGrpSpPr>
        <p:grpSpPr>
          <a:xfrm>
            <a:off x="3760636" y="3951159"/>
            <a:ext cx="1404351" cy="471713"/>
            <a:chOff x="1400495" y="4015216"/>
            <a:chExt cx="1404351" cy="471713"/>
          </a:xfrm>
        </p:grpSpPr>
        <p:sp>
          <p:nvSpPr>
            <p:cNvPr id="223" name="Rounded Rectangle 222"/>
            <p:cNvSpPr/>
            <p:nvPr/>
          </p:nvSpPr>
          <p:spPr bwMode="auto">
            <a:xfrm>
              <a:off x="1412476" y="4015216"/>
              <a:ext cx="1392370"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24" name="TextBox 223"/>
            <p:cNvSpPr txBox="1"/>
            <p:nvPr/>
          </p:nvSpPr>
          <p:spPr>
            <a:xfrm>
              <a:off x="1400495" y="4074567"/>
              <a:ext cx="1404351" cy="338554"/>
            </a:xfrm>
            <a:prstGeom prst="rect">
              <a:avLst/>
            </a:prstGeom>
            <a:noFill/>
          </p:spPr>
          <p:txBody>
            <a:bodyPr wrap="none" rtlCol="0">
              <a:spAutoFit/>
            </a:bodyPr>
            <a:lstStyle/>
            <a:p>
              <a:r>
                <a:rPr lang="en-US" sz="1600" b="1" dirty="0" smtClean="0">
                  <a:solidFill>
                    <a:srgbClr val="000000"/>
                  </a:solidFill>
                  <a:cs typeface="Arial" pitchFamily="34" charset="0"/>
                </a:rPr>
                <a:t>Flow Manager</a:t>
              </a:r>
            </a:p>
          </p:txBody>
        </p:sp>
      </p:grpSp>
      <p:grpSp>
        <p:nvGrpSpPr>
          <p:cNvPr id="225" name="Group 224"/>
          <p:cNvGrpSpPr/>
          <p:nvPr/>
        </p:nvGrpSpPr>
        <p:grpSpPr>
          <a:xfrm>
            <a:off x="6247668" y="3945048"/>
            <a:ext cx="1404351" cy="471713"/>
            <a:chOff x="1400495" y="4015216"/>
            <a:chExt cx="1404351" cy="471713"/>
          </a:xfrm>
        </p:grpSpPr>
        <p:sp>
          <p:nvSpPr>
            <p:cNvPr id="226" name="Rounded Rectangle 225"/>
            <p:cNvSpPr/>
            <p:nvPr/>
          </p:nvSpPr>
          <p:spPr bwMode="auto">
            <a:xfrm>
              <a:off x="1412476" y="4015216"/>
              <a:ext cx="1392370" cy="471713"/>
            </a:xfrm>
            <a:prstGeom prst="roundRect">
              <a:avLst/>
            </a:prstGeom>
            <a:noFill/>
            <a:ln w="25400">
              <a:solidFill>
                <a:srgbClr val="009999"/>
              </a:solidFill>
              <a:round/>
              <a:headEnd/>
              <a:tailEnd/>
            </a:ln>
          </p:spPr>
          <p:txBody>
            <a:bodyPr wrap="none" lIns="0" tIns="0" rIns="0" bIns="0" rtlCol="0" anchor="ctr"/>
            <a:lstStyle/>
            <a:p>
              <a:pPr algn="ctr"/>
              <a:endParaRPr lang="en-US">
                <a:solidFill>
                  <a:srgbClr val="000000"/>
                </a:solidFill>
              </a:endParaRPr>
            </a:p>
          </p:txBody>
        </p:sp>
        <p:sp>
          <p:nvSpPr>
            <p:cNvPr id="227" name="TextBox 226"/>
            <p:cNvSpPr txBox="1"/>
            <p:nvPr/>
          </p:nvSpPr>
          <p:spPr>
            <a:xfrm>
              <a:off x="1400495" y="4074567"/>
              <a:ext cx="1404351" cy="338554"/>
            </a:xfrm>
            <a:prstGeom prst="rect">
              <a:avLst/>
            </a:prstGeom>
            <a:noFill/>
          </p:spPr>
          <p:txBody>
            <a:bodyPr wrap="none" rtlCol="0">
              <a:spAutoFit/>
            </a:bodyPr>
            <a:lstStyle/>
            <a:p>
              <a:r>
                <a:rPr lang="en-US" sz="1600" b="1" dirty="0" smtClean="0">
                  <a:solidFill>
                    <a:srgbClr val="000000"/>
                  </a:solidFill>
                  <a:cs typeface="Arial" pitchFamily="34" charset="0"/>
                </a:rPr>
                <a:t>Flow Manager</a:t>
              </a:r>
            </a:p>
          </p:txBody>
        </p:sp>
      </p:grpSp>
      <p:sp>
        <p:nvSpPr>
          <p:cNvPr id="228" name="TextBox 227"/>
          <p:cNvSpPr txBox="1"/>
          <p:nvPr/>
        </p:nvSpPr>
        <p:spPr>
          <a:xfrm>
            <a:off x="2787776" y="4052437"/>
            <a:ext cx="780983" cy="276999"/>
          </a:xfrm>
          <a:prstGeom prst="rect">
            <a:avLst/>
          </a:prstGeom>
          <a:noFill/>
        </p:spPr>
        <p:txBody>
          <a:bodyPr wrap="none" rtlCol="0">
            <a:spAutoFit/>
          </a:bodyPr>
          <a:lstStyle/>
          <a:p>
            <a:r>
              <a:rPr lang="en-US" sz="1200" b="1" dirty="0" err="1" smtClean="0">
                <a:solidFill>
                  <a:srgbClr val="000000"/>
                </a:solidFill>
                <a:latin typeface="+mn-lt"/>
                <a:cs typeface="Arial" pitchFamily="34" charset="0"/>
              </a:rPr>
              <a:t>Flowmod</a:t>
            </a:r>
            <a:endParaRPr lang="en-US" sz="1200" b="1" dirty="0" smtClean="0">
              <a:solidFill>
                <a:srgbClr val="000000"/>
              </a:solidFill>
              <a:latin typeface="+mn-lt"/>
              <a:cs typeface="Arial" pitchFamily="34" charset="0"/>
            </a:endParaRPr>
          </a:p>
        </p:txBody>
      </p:sp>
      <p:sp>
        <p:nvSpPr>
          <p:cNvPr id="233" name="TextBox 232"/>
          <p:cNvSpPr txBox="1"/>
          <p:nvPr/>
        </p:nvSpPr>
        <p:spPr>
          <a:xfrm>
            <a:off x="7715542" y="4077712"/>
            <a:ext cx="780983" cy="276999"/>
          </a:xfrm>
          <a:prstGeom prst="rect">
            <a:avLst/>
          </a:prstGeom>
          <a:noFill/>
        </p:spPr>
        <p:txBody>
          <a:bodyPr wrap="none" rtlCol="0">
            <a:spAutoFit/>
          </a:bodyPr>
          <a:lstStyle/>
          <a:p>
            <a:r>
              <a:rPr lang="en-US" sz="1200" b="1" dirty="0" err="1" smtClean="0">
                <a:solidFill>
                  <a:srgbClr val="000000"/>
                </a:solidFill>
                <a:latin typeface="+mn-lt"/>
                <a:cs typeface="Arial" pitchFamily="34" charset="0"/>
              </a:rPr>
              <a:t>Flowmod</a:t>
            </a:r>
            <a:endParaRPr lang="en-US" sz="1200" b="1" dirty="0" smtClean="0">
              <a:solidFill>
                <a:srgbClr val="000000"/>
              </a:solidFill>
              <a:latin typeface="+mn-lt"/>
              <a:cs typeface="Arial" pitchFamily="34" charset="0"/>
            </a:endParaRPr>
          </a:p>
        </p:txBody>
      </p:sp>
      <p:sp>
        <p:nvSpPr>
          <p:cNvPr id="234" name="TextBox 233"/>
          <p:cNvSpPr txBox="1"/>
          <p:nvPr/>
        </p:nvSpPr>
        <p:spPr>
          <a:xfrm>
            <a:off x="5282121" y="4336842"/>
            <a:ext cx="780983" cy="276999"/>
          </a:xfrm>
          <a:prstGeom prst="rect">
            <a:avLst/>
          </a:prstGeom>
          <a:noFill/>
        </p:spPr>
        <p:txBody>
          <a:bodyPr wrap="none" rtlCol="0">
            <a:spAutoFit/>
          </a:bodyPr>
          <a:lstStyle/>
          <a:p>
            <a:r>
              <a:rPr lang="en-US" sz="1200" b="1" dirty="0" err="1" smtClean="0">
                <a:solidFill>
                  <a:srgbClr val="000000"/>
                </a:solidFill>
                <a:latin typeface="+mn-lt"/>
                <a:cs typeface="Arial" pitchFamily="34" charset="0"/>
              </a:rPr>
              <a:t>Flowmod</a:t>
            </a:r>
            <a:endParaRPr lang="en-US" sz="1200" b="1" dirty="0" smtClean="0">
              <a:solidFill>
                <a:srgbClr val="000000"/>
              </a:solidFill>
              <a:latin typeface="+mn-lt"/>
              <a:cs typeface="Arial" pitchFamily="34" charset="0"/>
            </a:endParaRPr>
          </a:p>
        </p:txBody>
      </p:sp>
      <p:sp>
        <p:nvSpPr>
          <p:cNvPr id="219" name="TextBox 218"/>
          <p:cNvSpPr txBox="1"/>
          <p:nvPr/>
        </p:nvSpPr>
        <p:spPr>
          <a:xfrm>
            <a:off x="1737010" y="1463724"/>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1</a:t>
            </a:r>
          </a:p>
        </p:txBody>
      </p:sp>
      <p:sp>
        <p:nvSpPr>
          <p:cNvPr id="220" name="TextBox 219"/>
          <p:cNvSpPr txBox="1"/>
          <p:nvPr/>
        </p:nvSpPr>
        <p:spPr>
          <a:xfrm>
            <a:off x="1736350" y="1784865"/>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4</a:t>
            </a:r>
          </a:p>
        </p:txBody>
      </p:sp>
      <p:sp>
        <p:nvSpPr>
          <p:cNvPr id="221" name="TextBox 220"/>
          <p:cNvSpPr txBox="1"/>
          <p:nvPr/>
        </p:nvSpPr>
        <p:spPr>
          <a:xfrm>
            <a:off x="1737010" y="2092642"/>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7</a:t>
            </a:r>
          </a:p>
        </p:txBody>
      </p:sp>
      <p:sp>
        <p:nvSpPr>
          <p:cNvPr id="229" name="TextBox 228"/>
          <p:cNvSpPr txBox="1"/>
          <p:nvPr/>
        </p:nvSpPr>
        <p:spPr>
          <a:xfrm>
            <a:off x="3714905" y="1450697"/>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2</a:t>
            </a:r>
          </a:p>
        </p:txBody>
      </p:sp>
      <p:sp>
        <p:nvSpPr>
          <p:cNvPr id="230" name="TextBox 229"/>
          <p:cNvSpPr txBox="1"/>
          <p:nvPr/>
        </p:nvSpPr>
        <p:spPr>
          <a:xfrm>
            <a:off x="3714245" y="1771838"/>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5</a:t>
            </a:r>
          </a:p>
        </p:txBody>
      </p:sp>
      <p:sp>
        <p:nvSpPr>
          <p:cNvPr id="231" name="TextBox 230"/>
          <p:cNvSpPr txBox="1"/>
          <p:nvPr/>
        </p:nvSpPr>
        <p:spPr>
          <a:xfrm>
            <a:off x="5856889" y="1441918"/>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3</a:t>
            </a:r>
          </a:p>
        </p:txBody>
      </p:sp>
      <p:sp>
        <p:nvSpPr>
          <p:cNvPr id="237" name="TextBox 236"/>
          <p:cNvSpPr txBox="1"/>
          <p:nvPr/>
        </p:nvSpPr>
        <p:spPr>
          <a:xfrm>
            <a:off x="5856229" y="1763059"/>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6</a:t>
            </a:r>
          </a:p>
        </p:txBody>
      </p:sp>
      <p:sp>
        <p:nvSpPr>
          <p:cNvPr id="238" name="TextBox 237"/>
          <p:cNvSpPr txBox="1"/>
          <p:nvPr/>
        </p:nvSpPr>
        <p:spPr>
          <a:xfrm>
            <a:off x="5856889" y="2070836"/>
            <a:ext cx="673043" cy="307777"/>
          </a:xfrm>
          <a:prstGeom prst="rect">
            <a:avLst/>
          </a:prstGeom>
          <a:noFill/>
          <a:ln>
            <a:solidFill>
              <a:schemeClr val="tx1"/>
            </a:solidFill>
          </a:ln>
        </p:spPr>
        <p:txBody>
          <a:bodyPr wrap="none" rtlCol="0">
            <a:spAutoFit/>
          </a:bodyPr>
          <a:lstStyle/>
          <a:p>
            <a:r>
              <a:rPr lang="en-US" sz="1400" b="1" dirty="0" smtClean="0">
                <a:solidFill>
                  <a:srgbClr val="000000"/>
                </a:solidFill>
                <a:latin typeface="+mn-lt"/>
                <a:cs typeface="Arial" pitchFamily="34" charset="0"/>
              </a:rPr>
              <a:t>Flow 8</a:t>
            </a:r>
          </a:p>
        </p:txBody>
      </p:sp>
      <p:grpSp>
        <p:nvGrpSpPr>
          <p:cNvPr id="239" name="Group 238"/>
          <p:cNvGrpSpPr/>
          <p:nvPr/>
        </p:nvGrpSpPr>
        <p:grpSpPr>
          <a:xfrm>
            <a:off x="2416248" y="1474277"/>
            <a:ext cx="1035306" cy="292826"/>
            <a:chOff x="2744583" y="1464220"/>
            <a:chExt cx="1035306" cy="292826"/>
          </a:xfrm>
        </p:grpSpPr>
        <p:cxnSp>
          <p:nvCxnSpPr>
            <p:cNvPr id="240" name="Straight Connector 239"/>
            <p:cNvCxnSpPr/>
            <p:nvPr/>
          </p:nvCxnSpPr>
          <p:spPr>
            <a:xfrm>
              <a:off x="2744583" y="1601361"/>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41" name="TextBox 240"/>
            <p:cNvSpPr txBox="1"/>
            <p:nvPr/>
          </p:nvSpPr>
          <p:spPr>
            <a:xfrm>
              <a:off x="2930193" y="1464220"/>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2" name="TextBox 241"/>
            <p:cNvSpPr txBox="1"/>
            <p:nvPr/>
          </p:nvSpPr>
          <p:spPr>
            <a:xfrm>
              <a:off x="2949245" y="1490443"/>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3" name="TextBox 242"/>
            <p:cNvSpPr txBox="1"/>
            <p:nvPr/>
          </p:nvSpPr>
          <p:spPr>
            <a:xfrm>
              <a:off x="2973471" y="1518519"/>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44" name="Group 243"/>
          <p:cNvGrpSpPr/>
          <p:nvPr/>
        </p:nvGrpSpPr>
        <p:grpSpPr>
          <a:xfrm>
            <a:off x="2409393" y="1815844"/>
            <a:ext cx="1035306" cy="292826"/>
            <a:chOff x="2744583" y="1470415"/>
            <a:chExt cx="1035306" cy="292826"/>
          </a:xfrm>
        </p:grpSpPr>
        <p:cxnSp>
          <p:nvCxnSpPr>
            <p:cNvPr id="245" name="Straight Connector 244"/>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7" name="TextBox 246"/>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48" name="TextBox 247"/>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49" name="Group 248"/>
          <p:cNvGrpSpPr/>
          <p:nvPr/>
        </p:nvGrpSpPr>
        <p:grpSpPr>
          <a:xfrm>
            <a:off x="2406457" y="2151083"/>
            <a:ext cx="1035306" cy="292826"/>
            <a:chOff x="2744583" y="1470415"/>
            <a:chExt cx="1035306" cy="292826"/>
          </a:xfrm>
        </p:grpSpPr>
        <p:cxnSp>
          <p:nvCxnSpPr>
            <p:cNvPr id="250" name="Straight Connector 249"/>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2" name="TextBox 251"/>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3" name="TextBox 252"/>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54" name="Group 253"/>
          <p:cNvGrpSpPr/>
          <p:nvPr/>
        </p:nvGrpSpPr>
        <p:grpSpPr>
          <a:xfrm>
            <a:off x="4393210" y="1464797"/>
            <a:ext cx="1035306" cy="292826"/>
            <a:chOff x="2744583" y="1470415"/>
            <a:chExt cx="1035306" cy="292826"/>
          </a:xfrm>
        </p:grpSpPr>
        <p:cxnSp>
          <p:nvCxnSpPr>
            <p:cNvPr id="255" name="Straight Connector 254"/>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7" name="TextBox 256"/>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58" name="TextBox 257"/>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59" name="Group 258"/>
          <p:cNvGrpSpPr/>
          <p:nvPr/>
        </p:nvGrpSpPr>
        <p:grpSpPr>
          <a:xfrm>
            <a:off x="4386355" y="1806364"/>
            <a:ext cx="1035306" cy="292826"/>
            <a:chOff x="2744583" y="1470415"/>
            <a:chExt cx="1035306" cy="292826"/>
          </a:xfrm>
        </p:grpSpPr>
        <p:cxnSp>
          <p:nvCxnSpPr>
            <p:cNvPr id="260" name="Straight Connector 259"/>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62" name="TextBox 261"/>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63" name="TextBox 262"/>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64" name="Group 263"/>
          <p:cNvGrpSpPr/>
          <p:nvPr/>
        </p:nvGrpSpPr>
        <p:grpSpPr>
          <a:xfrm>
            <a:off x="6538436" y="1446201"/>
            <a:ext cx="1035306" cy="292826"/>
            <a:chOff x="2744583" y="1470415"/>
            <a:chExt cx="1035306" cy="292826"/>
          </a:xfrm>
        </p:grpSpPr>
        <p:cxnSp>
          <p:nvCxnSpPr>
            <p:cNvPr id="265" name="Straight Connector 264"/>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66" name="TextBox 265"/>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67" name="TextBox 266"/>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68" name="TextBox 267"/>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69" name="Group 268"/>
          <p:cNvGrpSpPr/>
          <p:nvPr/>
        </p:nvGrpSpPr>
        <p:grpSpPr>
          <a:xfrm>
            <a:off x="6531581" y="1787768"/>
            <a:ext cx="1035306" cy="292826"/>
            <a:chOff x="2744583" y="1470415"/>
            <a:chExt cx="1035306" cy="292826"/>
          </a:xfrm>
        </p:grpSpPr>
        <p:cxnSp>
          <p:nvCxnSpPr>
            <p:cNvPr id="270" name="Straight Connector 269"/>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71" name="TextBox 270"/>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72" name="TextBox 271"/>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73" name="TextBox 272"/>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grpSp>
        <p:nvGrpSpPr>
          <p:cNvPr id="274" name="Group 273"/>
          <p:cNvGrpSpPr/>
          <p:nvPr/>
        </p:nvGrpSpPr>
        <p:grpSpPr>
          <a:xfrm>
            <a:off x="6528645" y="2123007"/>
            <a:ext cx="1035306" cy="292826"/>
            <a:chOff x="2744583" y="1470415"/>
            <a:chExt cx="1035306" cy="292826"/>
          </a:xfrm>
        </p:grpSpPr>
        <p:cxnSp>
          <p:nvCxnSpPr>
            <p:cNvPr id="275" name="Straight Connector 274"/>
            <p:cNvCxnSpPr/>
            <p:nvPr/>
          </p:nvCxnSpPr>
          <p:spPr>
            <a:xfrm>
              <a:off x="2744583" y="1607556"/>
              <a:ext cx="178002" cy="0"/>
            </a:xfrm>
            <a:prstGeom prst="line">
              <a:avLst/>
            </a:prstGeom>
            <a:solidFill>
              <a:schemeClr val="tx1">
                <a:lumMod val="75000"/>
              </a:schemeClr>
            </a:solidFill>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2930193" y="1470415"/>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77" name="TextBox 276"/>
            <p:cNvSpPr txBox="1"/>
            <p:nvPr/>
          </p:nvSpPr>
          <p:spPr>
            <a:xfrm>
              <a:off x="2949245" y="1496638"/>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sp>
          <p:nvSpPr>
            <p:cNvPr id="278" name="TextBox 277"/>
            <p:cNvSpPr txBox="1"/>
            <p:nvPr/>
          </p:nvSpPr>
          <p:spPr>
            <a:xfrm>
              <a:off x="2973471" y="1524714"/>
              <a:ext cx="806418" cy="238527"/>
            </a:xfrm>
            <a:prstGeom prst="rect">
              <a:avLst/>
            </a:prstGeom>
            <a:solidFill>
              <a:schemeClr val="bg1"/>
            </a:solidFill>
            <a:ln>
              <a:solidFill>
                <a:schemeClr val="tx1"/>
              </a:solidFill>
            </a:ln>
          </p:spPr>
          <p:txBody>
            <a:bodyPr wrap="none" rtlCol="0">
              <a:spAutoFit/>
            </a:bodyPr>
            <a:lstStyle/>
            <a:p>
              <a:r>
                <a:rPr lang="en-US" sz="950" b="1" dirty="0" smtClean="0">
                  <a:solidFill>
                    <a:srgbClr val="000000"/>
                  </a:solidFill>
                  <a:latin typeface="+mn-lt"/>
                  <a:cs typeface="Arial" pitchFamily="34" charset="0"/>
                </a:rPr>
                <a:t>Flow entries</a:t>
              </a:r>
            </a:p>
          </p:txBody>
        </p:sp>
      </p:grpSp>
      <p:sp>
        <p:nvSpPr>
          <p:cNvPr id="2" name="Title 1"/>
          <p:cNvSpPr>
            <a:spLocks noGrp="1"/>
          </p:cNvSpPr>
          <p:nvPr>
            <p:ph type="ctrTitle"/>
          </p:nvPr>
        </p:nvSpPr>
        <p:spPr/>
        <p:txBody>
          <a:bodyPr/>
          <a:lstStyle/>
          <a:p>
            <a:r>
              <a:rPr lang="en-US" dirty="0" smtClean="0"/>
              <a:t>Network Graph and Flow Manager</a:t>
            </a:r>
            <a:endParaRPr lang="en-US" dirty="0"/>
          </a:p>
        </p:txBody>
      </p:sp>
      <p:grpSp>
        <p:nvGrpSpPr>
          <p:cNvPr id="183" name="Group 182"/>
          <p:cNvGrpSpPr/>
          <p:nvPr/>
        </p:nvGrpSpPr>
        <p:grpSpPr>
          <a:xfrm>
            <a:off x="2077502" y="5070593"/>
            <a:ext cx="4834318" cy="1170873"/>
            <a:chOff x="2077502" y="5070593"/>
            <a:chExt cx="4834318" cy="1170873"/>
          </a:xfrm>
        </p:grpSpPr>
        <p:cxnSp>
          <p:nvCxnSpPr>
            <p:cNvPr id="184" name="Straight Connector 183"/>
            <p:cNvCxnSpPr/>
            <p:nvPr/>
          </p:nvCxnSpPr>
          <p:spPr>
            <a:xfrm flipH="1" flipV="1">
              <a:off x="2077502" y="5070593"/>
              <a:ext cx="943485" cy="43663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flipV="1">
              <a:off x="4184752" y="5070593"/>
              <a:ext cx="282015" cy="61548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flipV="1">
              <a:off x="5662547" y="5070593"/>
              <a:ext cx="1249273" cy="43663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flipV="1">
              <a:off x="6404015" y="5070593"/>
              <a:ext cx="507805" cy="992016"/>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flipH="1" flipV="1">
              <a:off x="4466767" y="5070593"/>
              <a:ext cx="625212" cy="1170873"/>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flipH="1" flipV="1">
              <a:off x="2077502" y="5070593"/>
              <a:ext cx="1136115" cy="1170873"/>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585158" y="762339"/>
            <a:ext cx="1741783" cy="471713"/>
            <a:chOff x="1400495" y="4015216"/>
            <a:chExt cx="1741783" cy="471713"/>
          </a:xfrm>
        </p:grpSpPr>
        <p:sp>
          <p:nvSpPr>
            <p:cNvPr id="182" name="Rounded Rectangle 181"/>
            <p:cNvSpPr/>
            <p:nvPr/>
          </p:nvSpPr>
          <p:spPr bwMode="auto">
            <a:xfrm>
              <a:off x="1412476" y="4015216"/>
              <a:ext cx="1729802" cy="47171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91" name="TextBox 190"/>
            <p:cNvSpPr txBox="1"/>
            <p:nvPr/>
          </p:nvSpPr>
          <p:spPr>
            <a:xfrm>
              <a:off x="1400495" y="4074567"/>
              <a:ext cx="1741783" cy="338554"/>
            </a:xfrm>
            <a:prstGeom prst="rect">
              <a:avLst/>
            </a:prstGeom>
            <a:noFill/>
          </p:spPr>
          <p:txBody>
            <a:bodyPr wrap="none" rtlCol="0">
              <a:spAutoFit/>
            </a:bodyPr>
            <a:lstStyle/>
            <a:p>
              <a:r>
                <a:rPr lang="en-US" sz="1600" b="1" dirty="0" smtClean="0">
                  <a:solidFill>
                    <a:schemeClr val="tx1">
                      <a:lumMod val="95000"/>
                    </a:schemeClr>
                  </a:solidFill>
                  <a:cs typeface="Arial" pitchFamily="34" charset="0"/>
                </a:rPr>
                <a:t>Path Computation</a:t>
              </a:r>
            </a:p>
          </p:txBody>
        </p:sp>
      </p:grpSp>
      <p:grpSp>
        <p:nvGrpSpPr>
          <p:cNvPr id="192" name="Group 191"/>
          <p:cNvGrpSpPr/>
          <p:nvPr/>
        </p:nvGrpSpPr>
        <p:grpSpPr>
          <a:xfrm>
            <a:off x="3725899" y="754117"/>
            <a:ext cx="1741783" cy="471713"/>
            <a:chOff x="1400495" y="4015216"/>
            <a:chExt cx="1741783" cy="471713"/>
          </a:xfrm>
        </p:grpSpPr>
        <p:sp>
          <p:nvSpPr>
            <p:cNvPr id="193" name="Rounded Rectangle 192"/>
            <p:cNvSpPr/>
            <p:nvPr/>
          </p:nvSpPr>
          <p:spPr bwMode="auto">
            <a:xfrm>
              <a:off x="1412476" y="4015216"/>
              <a:ext cx="1729802" cy="47171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94" name="TextBox 193"/>
            <p:cNvSpPr txBox="1"/>
            <p:nvPr/>
          </p:nvSpPr>
          <p:spPr>
            <a:xfrm>
              <a:off x="1400495" y="4074567"/>
              <a:ext cx="1741783" cy="338554"/>
            </a:xfrm>
            <a:prstGeom prst="rect">
              <a:avLst/>
            </a:prstGeom>
            <a:noFill/>
          </p:spPr>
          <p:txBody>
            <a:bodyPr wrap="none" rtlCol="0">
              <a:spAutoFit/>
            </a:bodyPr>
            <a:lstStyle/>
            <a:p>
              <a:r>
                <a:rPr lang="en-US" sz="1600" b="1" dirty="0" smtClean="0">
                  <a:solidFill>
                    <a:schemeClr val="tx1">
                      <a:lumMod val="95000"/>
                    </a:schemeClr>
                  </a:solidFill>
                  <a:cs typeface="Arial" pitchFamily="34" charset="0"/>
                </a:rPr>
                <a:t>Path Computation</a:t>
              </a:r>
            </a:p>
          </p:txBody>
        </p:sp>
      </p:grpSp>
      <p:grpSp>
        <p:nvGrpSpPr>
          <p:cNvPr id="195" name="Group 194"/>
          <p:cNvGrpSpPr/>
          <p:nvPr/>
        </p:nvGrpSpPr>
        <p:grpSpPr>
          <a:xfrm>
            <a:off x="5914113" y="762339"/>
            <a:ext cx="1741783" cy="471713"/>
            <a:chOff x="1400495" y="4015216"/>
            <a:chExt cx="1741783" cy="471713"/>
          </a:xfrm>
        </p:grpSpPr>
        <p:sp>
          <p:nvSpPr>
            <p:cNvPr id="196" name="Rounded Rectangle 195"/>
            <p:cNvSpPr/>
            <p:nvPr/>
          </p:nvSpPr>
          <p:spPr bwMode="auto">
            <a:xfrm>
              <a:off x="1412476" y="4015216"/>
              <a:ext cx="1729802" cy="471713"/>
            </a:xfrm>
            <a:prstGeom prst="roundRect">
              <a:avLst/>
            </a:prstGeom>
            <a:noFill/>
            <a:ln w="25400">
              <a:solidFill>
                <a:srgbClr val="009999"/>
              </a:solidFill>
              <a:round/>
              <a:headEnd/>
              <a:tailEnd/>
            </a:ln>
          </p:spPr>
          <p:txBody>
            <a:bodyPr wrap="none" lIns="0" tIns="0" rIns="0" bIns="0" rtlCol="0" anchor="ctr"/>
            <a:lstStyle/>
            <a:p>
              <a:pPr algn="ctr"/>
              <a:endParaRPr lang="en-US"/>
            </a:p>
          </p:txBody>
        </p:sp>
        <p:sp>
          <p:nvSpPr>
            <p:cNvPr id="197" name="TextBox 196"/>
            <p:cNvSpPr txBox="1"/>
            <p:nvPr/>
          </p:nvSpPr>
          <p:spPr>
            <a:xfrm>
              <a:off x="1400495" y="4074567"/>
              <a:ext cx="1741783" cy="338554"/>
            </a:xfrm>
            <a:prstGeom prst="rect">
              <a:avLst/>
            </a:prstGeom>
            <a:noFill/>
          </p:spPr>
          <p:txBody>
            <a:bodyPr wrap="none" rtlCol="0">
              <a:spAutoFit/>
            </a:bodyPr>
            <a:lstStyle/>
            <a:p>
              <a:r>
                <a:rPr lang="en-US" sz="1600" b="1" dirty="0" smtClean="0">
                  <a:solidFill>
                    <a:schemeClr val="tx1">
                      <a:lumMod val="95000"/>
                    </a:schemeClr>
                  </a:solidFill>
                  <a:cs typeface="Arial" pitchFamily="34" charset="0"/>
                </a:rPr>
                <a:t>Path Computation</a:t>
              </a:r>
            </a:p>
          </p:txBody>
        </p:sp>
      </p:grpSp>
    </p:spTree>
    <p:extLst>
      <p:ext uri="{BB962C8B-B14F-4D97-AF65-F5344CB8AC3E}">
        <p14:creationId xmlns:p14="http://schemas.microsoft.com/office/powerpoint/2010/main" val="355145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1.48707E-6 -2.86707E-6 L 0.00382 0.2522 " pathEditMode="relative" rAng="0" ptsTypes="AA">
                                      <p:cBhvr>
                                        <p:cTn id="8" dur="2000" fill="hold"/>
                                        <p:tgtEl>
                                          <p:spTgt spid="228"/>
                                        </p:tgtEl>
                                        <p:attrNameLst>
                                          <p:attrName>ppt_x</p:attrName>
                                          <p:attrName>ppt_y</p:attrName>
                                        </p:attrNameLst>
                                      </p:cBhvr>
                                      <p:rCtr x="191" y="12598"/>
                                    </p:animMotion>
                                  </p:childTnLst>
                                </p:cTn>
                              </p:par>
                            </p:childTnLst>
                          </p:cTn>
                        </p:par>
                        <p:par>
                          <p:cTn id="9" fill="hold">
                            <p:stCondLst>
                              <p:cond delay="2000"/>
                            </p:stCondLst>
                            <p:childTnLst>
                              <p:par>
                                <p:cTn id="10" presetID="1" presetClass="exit" presetSubtype="0" fill="hold" grpId="2" nodeType="afterEffect">
                                  <p:stCondLst>
                                    <p:cond delay="0"/>
                                  </p:stCondLst>
                                  <p:childTnLst>
                                    <p:set>
                                      <p:cBhvr>
                                        <p:cTn id="11" dur="1" fill="hold">
                                          <p:stCondLst>
                                            <p:cond delay="0"/>
                                          </p:stCondLst>
                                        </p:cTn>
                                        <p:tgtEl>
                                          <p:spTgt spid="228"/>
                                        </p:tgtEl>
                                        <p:attrNameLst>
                                          <p:attrName>style.visibility</p:attrName>
                                        </p:attrNameLst>
                                      </p:cBhvr>
                                      <p:to>
                                        <p:strVal val="hidden"/>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0" presetClass="path" presetSubtype="0" accel="50000" decel="50000" fill="hold" grpId="1" nodeType="withEffect">
                                  <p:stCondLst>
                                    <p:cond delay="0"/>
                                  </p:stCondLst>
                                  <p:childTnLst>
                                    <p:animMotion origin="layout" path="M 3.12337E-6 1.71376E-6 L -0.26584 0.24872 " pathEditMode="relative" rAng="0" ptsTypes="AA">
                                      <p:cBhvr>
                                        <p:cTn id="16" dur="2000" fill="hold"/>
                                        <p:tgtEl>
                                          <p:spTgt spid="233"/>
                                        </p:tgtEl>
                                        <p:attrNameLst>
                                          <p:attrName>ppt_x</p:attrName>
                                          <p:attrName>ppt_y</p:attrName>
                                        </p:attrNameLst>
                                      </p:cBhvr>
                                      <p:rCtr x="-13292" y="12436"/>
                                    </p:animMotion>
                                  </p:childTnLst>
                                </p:cTn>
                              </p:par>
                            </p:childTnLst>
                          </p:cTn>
                        </p:par>
                        <p:par>
                          <p:cTn id="17" fill="hold">
                            <p:stCondLst>
                              <p:cond delay="4000"/>
                            </p:stCondLst>
                            <p:childTnLst>
                              <p:par>
                                <p:cTn id="18" presetID="1" presetClass="exit" presetSubtype="0" fill="hold" grpId="2" nodeType="afterEffect">
                                  <p:stCondLst>
                                    <p:cond delay="0"/>
                                  </p:stCondLst>
                                  <p:childTnLst>
                                    <p:set>
                                      <p:cBhvr>
                                        <p:cTn id="19" dur="1" fill="hold">
                                          <p:stCondLst>
                                            <p:cond delay="0"/>
                                          </p:stCondLst>
                                        </p:cTn>
                                        <p:tgtEl>
                                          <p:spTgt spid="233"/>
                                        </p:tgtEl>
                                        <p:attrNameLst>
                                          <p:attrName>style.visibility</p:attrName>
                                        </p:attrNameLst>
                                      </p:cBhvr>
                                      <p:to>
                                        <p:strVal val="hidden"/>
                                      </p:to>
                                    </p:set>
                                  </p:childTnLst>
                                </p:cTn>
                              </p:par>
                            </p:childTnLst>
                          </p:cTn>
                        </p:par>
                        <p:par>
                          <p:cTn id="20" fill="hold">
                            <p:stCondLst>
                              <p:cond delay="4000"/>
                            </p:stCondLst>
                            <p:childTnLst>
                              <p:par>
                                <p:cTn id="21" presetID="1" presetClass="entr" presetSubtype="0" fill="hold" grpId="0" nodeType="afterEffect">
                                  <p:stCondLst>
                                    <p:cond delay="0"/>
                                  </p:stCondLst>
                                  <p:childTnLst>
                                    <p:set>
                                      <p:cBhvr>
                                        <p:cTn id="22" dur="1" fill="hold">
                                          <p:stCondLst>
                                            <p:cond delay="0"/>
                                          </p:stCondLst>
                                        </p:cTn>
                                        <p:tgtEl>
                                          <p:spTgt spid="234"/>
                                        </p:tgtEl>
                                        <p:attrNameLst>
                                          <p:attrName>style.visibility</p:attrName>
                                        </p:attrNameLst>
                                      </p:cBhvr>
                                      <p:to>
                                        <p:strVal val="visible"/>
                                      </p:to>
                                    </p:set>
                                  </p:childTnLst>
                                </p:cTn>
                              </p:par>
                              <p:par>
                                <p:cTn id="23" presetID="0" presetClass="path" presetSubtype="0" accel="50000" decel="50000" fill="hold" grpId="1" nodeType="withEffect">
                                  <p:stCondLst>
                                    <p:cond delay="0"/>
                                  </p:stCondLst>
                                  <p:childTnLst>
                                    <p:animMotion origin="layout" path="M 4.11244E-7 2.75591E-6 L -0.1055 0.21097 " pathEditMode="relative" rAng="0" ptsTypes="AA">
                                      <p:cBhvr>
                                        <p:cTn id="24" dur="2000" fill="hold"/>
                                        <p:tgtEl>
                                          <p:spTgt spid="234"/>
                                        </p:tgtEl>
                                        <p:attrNameLst>
                                          <p:attrName>ppt_x</p:attrName>
                                          <p:attrName>ppt_y</p:attrName>
                                        </p:attrNameLst>
                                      </p:cBhvr>
                                      <p:rCtr x="-5275" y="10537"/>
                                    </p:animMotion>
                                  </p:childTnLst>
                                </p:cTn>
                              </p:par>
                            </p:childTnLst>
                          </p:cTn>
                        </p:par>
                        <p:par>
                          <p:cTn id="25" fill="hold">
                            <p:stCondLst>
                              <p:cond delay="6000"/>
                            </p:stCondLst>
                            <p:childTnLst>
                              <p:par>
                                <p:cTn id="26" presetID="1" presetClass="exit" presetSubtype="0" fill="hold" grpId="2" nodeType="afterEffect">
                                  <p:stCondLst>
                                    <p:cond delay="0"/>
                                  </p:stCondLst>
                                  <p:childTnLst>
                                    <p:set>
                                      <p:cBhvr>
                                        <p:cTn id="27" dur="1" fill="hold">
                                          <p:stCondLst>
                                            <p:cond delay="0"/>
                                          </p:stCondLst>
                                        </p:cTn>
                                        <p:tgtEl>
                                          <p:spTgt spid="2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P spid="228" grpId="1"/>
      <p:bldP spid="228" grpId="2"/>
      <p:bldP spid="233" grpId="0"/>
      <p:bldP spid="233" grpId="1"/>
      <p:bldP spid="233" grpId="2"/>
      <p:bldP spid="234" grpId="0"/>
      <p:bldP spid="234" grpId="1"/>
      <p:bldP spid="234" grpId="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3457818" y="5215967"/>
            <a:ext cx="4376285" cy="1025499"/>
            <a:chOff x="2690125" y="5215967"/>
            <a:chExt cx="4376285" cy="1025499"/>
          </a:xfrm>
        </p:grpSpPr>
        <p:cxnSp>
          <p:nvCxnSpPr>
            <p:cNvPr id="71" name="Straight Connector 70"/>
            <p:cNvCxnSpPr>
              <a:stCxn id="5" idx="0"/>
              <a:endCxn id="94" idx="2"/>
            </p:cNvCxnSpPr>
            <p:nvPr/>
          </p:nvCxnSpPr>
          <p:spPr>
            <a:xfrm flipH="1" flipV="1">
              <a:off x="2690125" y="5215967"/>
              <a:ext cx="330862" cy="291256"/>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 idx="1"/>
              <a:endCxn id="250" idx="2"/>
            </p:cNvCxnSpPr>
            <p:nvPr/>
          </p:nvCxnSpPr>
          <p:spPr>
            <a:xfrm flipV="1">
              <a:off x="4184752" y="5217843"/>
              <a:ext cx="715785" cy="468237"/>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 idx="0"/>
              <a:endCxn id="253" idx="2"/>
            </p:cNvCxnSpPr>
            <p:nvPr/>
          </p:nvCxnSpPr>
          <p:spPr>
            <a:xfrm flipV="1">
              <a:off x="5662547" y="5219719"/>
              <a:ext cx="1403863" cy="287504"/>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0"/>
              <a:endCxn id="253" idx="2"/>
            </p:cNvCxnSpPr>
            <p:nvPr/>
          </p:nvCxnSpPr>
          <p:spPr>
            <a:xfrm flipV="1">
              <a:off x="6404015" y="5219719"/>
              <a:ext cx="662395" cy="842890"/>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0" idx="3"/>
              <a:endCxn id="250" idx="2"/>
            </p:cNvCxnSpPr>
            <p:nvPr/>
          </p:nvCxnSpPr>
          <p:spPr>
            <a:xfrm flipH="1" flipV="1">
              <a:off x="4900537" y="5217843"/>
              <a:ext cx="191442" cy="1023623"/>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9" idx="1"/>
              <a:endCxn id="94" idx="2"/>
            </p:cNvCxnSpPr>
            <p:nvPr/>
          </p:nvCxnSpPr>
          <p:spPr>
            <a:xfrm flipH="1" flipV="1">
              <a:off x="2690125" y="5215967"/>
              <a:ext cx="523492" cy="1025499"/>
            </a:xfrm>
            <a:prstGeom prst="line">
              <a:avLst/>
            </a:prstGeom>
            <a:ln w="9525" cmpd="sng">
              <a:solidFill>
                <a:srgbClr val="3366FF"/>
              </a:solidFill>
              <a:prstDash val="dash"/>
            </a:ln>
          </p:spPr>
          <p:style>
            <a:lnRef idx="2">
              <a:schemeClr val="accent1"/>
            </a:lnRef>
            <a:fillRef idx="0">
              <a:schemeClr val="accent1"/>
            </a:fillRef>
            <a:effectRef idx="1">
              <a:schemeClr val="accent1"/>
            </a:effectRef>
            <a:fontRef idx="minor">
              <a:schemeClr val="tx1"/>
            </a:fontRef>
          </p:style>
        </p:cxnSp>
      </p:grpSp>
      <p:grpSp>
        <p:nvGrpSpPr>
          <p:cNvPr id="73" name="Group 72"/>
          <p:cNvGrpSpPr/>
          <p:nvPr/>
        </p:nvGrpSpPr>
        <p:grpSpPr>
          <a:xfrm>
            <a:off x="2742807" y="5507223"/>
            <a:ext cx="5438194" cy="1311503"/>
            <a:chOff x="1975114" y="5507223"/>
            <a:chExt cx="5438194" cy="1311503"/>
          </a:xfrm>
        </p:grpSpPr>
        <p:pic>
          <p:nvPicPr>
            <p:cNvPr id="5" name="Picture 4"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079" y="5507223"/>
              <a:ext cx="713815" cy="357714"/>
            </a:xfrm>
            <a:prstGeom prst="rect">
              <a:avLst/>
            </a:prstGeom>
          </p:spPr>
        </p:pic>
        <p:cxnSp>
          <p:nvCxnSpPr>
            <p:cNvPr id="6" name="Straight Connector 5"/>
            <p:cNvCxnSpPr>
              <a:stCxn id="7" idx="1"/>
              <a:endCxn id="5" idx="3"/>
            </p:cNvCxnSpPr>
            <p:nvPr/>
          </p:nvCxnSpPr>
          <p:spPr>
            <a:xfrm flipH="1">
              <a:off x="3377894" y="5686080"/>
              <a:ext cx="80685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pic>
          <p:nvPicPr>
            <p:cNvPr id="7" name="Picture 6"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752" y="5507223"/>
              <a:ext cx="713815" cy="357714"/>
            </a:xfrm>
            <a:prstGeom prst="rect">
              <a:avLst/>
            </a:prstGeom>
          </p:spPr>
        </p:pic>
        <p:pic>
          <p:nvPicPr>
            <p:cNvPr id="8" name="Picture 7"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5639" y="5507223"/>
              <a:ext cx="713815" cy="357714"/>
            </a:xfrm>
            <a:prstGeom prst="rect">
              <a:avLst/>
            </a:prstGeom>
          </p:spPr>
        </p:pic>
        <p:pic>
          <p:nvPicPr>
            <p:cNvPr id="9" name="Picture 8"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617" y="6062609"/>
              <a:ext cx="713815" cy="357714"/>
            </a:xfrm>
            <a:prstGeom prst="rect">
              <a:avLst/>
            </a:prstGeom>
          </p:spPr>
        </p:pic>
        <p:pic>
          <p:nvPicPr>
            <p:cNvPr id="10" name="Picture 9"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8164" y="6062609"/>
              <a:ext cx="713815" cy="357714"/>
            </a:xfrm>
            <a:prstGeom prst="rect">
              <a:avLst/>
            </a:prstGeom>
          </p:spPr>
        </p:pic>
        <p:pic>
          <p:nvPicPr>
            <p:cNvPr id="11" name="Picture 10" descr="swit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7107" y="6062609"/>
              <a:ext cx="713815" cy="357714"/>
            </a:xfrm>
            <a:prstGeom prst="rect">
              <a:avLst/>
            </a:prstGeom>
          </p:spPr>
        </p:pic>
        <p:cxnSp>
          <p:nvCxnSpPr>
            <p:cNvPr id="12" name="Straight Connector 11"/>
            <p:cNvCxnSpPr>
              <a:stCxn id="8" idx="1"/>
              <a:endCxn id="7" idx="3"/>
            </p:cNvCxnSpPr>
            <p:nvPr/>
          </p:nvCxnSpPr>
          <p:spPr>
            <a:xfrm flipH="1">
              <a:off x="4898567" y="5686080"/>
              <a:ext cx="40707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1"/>
              <a:endCxn id="10" idx="3"/>
            </p:cNvCxnSpPr>
            <p:nvPr/>
          </p:nvCxnSpPr>
          <p:spPr>
            <a:xfrm flipH="1">
              <a:off x="5091979" y="6241466"/>
              <a:ext cx="955128"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10" idx="1"/>
            </p:cNvCxnSpPr>
            <p:nvPr/>
          </p:nvCxnSpPr>
          <p:spPr>
            <a:xfrm>
              <a:off x="3927432" y="6241466"/>
              <a:ext cx="450732" cy="0"/>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a:off x="3020987" y="5864937"/>
              <a:ext cx="275059"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4541660" y="5864937"/>
              <a:ext cx="193412" cy="197672"/>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a:xfrm>
              <a:off x="6019454" y="5686080"/>
              <a:ext cx="384561" cy="376529"/>
            </a:xfrm>
            <a:prstGeom prst="line">
              <a:avLst/>
            </a:prstGeom>
            <a:ln w="57150" cmpd="sng">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9" idx="3"/>
              <a:endCxn id="5" idx="1"/>
            </p:cNvCxnSpPr>
            <p:nvPr/>
          </p:nvCxnSpPr>
          <p:spPr>
            <a:xfrm>
              <a:off x="2412450" y="5684037"/>
              <a:ext cx="251629" cy="2043"/>
            </a:xfrm>
            <a:prstGeom prst="line">
              <a:avLst/>
            </a:prstGeom>
            <a:ln>
              <a:solidFill>
                <a:schemeClr val="tx1"/>
              </a:solidFill>
              <a:headEnd type="oval"/>
            </a:ln>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1975114" y="5557079"/>
              <a:ext cx="437336" cy="258002"/>
              <a:chOff x="1952770" y="1729473"/>
              <a:chExt cx="437336" cy="258002"/>
            </a:xfrm>
          </p:grpSpPr>
          <p:sp>
            <p:nvSpPr>
              <p:cNvPr id="148" name="Oval 147"/>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000000"/>
                  </a:solidFill>
                  <a:latin typeface="Calibri"/>
                </a:endParaRPr>
              </a:p>
            </p:txBody>
          </p:sp>
          <p:sp>
            <p:nvSpPr>
              <p:cNvPr id="149" name="TextBox 148"/>
              <p:cNvSpPr txBox="1"/>
              <p:nvPr/>
            </p:nvSpPr>
            <p:spPr>
              <a:xfrm>
                <a:off x="1952770" y="1729473"/>
                <a:ext cx="437336" cy="253916"/>
              </a:xfrm>
              <a:prstGeom prst="rect">
                <a:avLst/>
              </a:prstGeom>
              <a:noFill/>
            </p:spPr>
            <p:txBody>
              <a:bodyPr wrap="none" rtlCol="0">
                <a:spAutoFit/>
              </a:bodyPr>
              <a:lstStyle/>
              <a:p>
                <a:pPr defTabSz="457200"/>
                <a:r>
                  <a:rPr lang="en-US" sz="1050" dirty="0" smtClean="0">
                    <a:solidFill>
                      <a:srgbClr val="000000"/>
                    </a:solidFill>
                    <a:latin typeface="Calibri"/>
                  </a:rPr>
                  <a:t>Host</a:t>
                </a:r>
                <a:endParaRPr lang="en-US" sz="1050" dirty="0">
                  <a:solidFill>
                    <a:srgbClr val="000000"/>
                  </a:solidFill>
                  <a:latin typeface="Calibri"/>
                </a:endParaRPr>
              </a:p>
            </p:txBody>
          </p:sp>
        </p:grpSp>
        <p:cxnSp>
          <p:nvCxnSpPr>
            <p:cNvPr id="150" name="Straight Connector 149"/>
            <p:cNvCxnSpPr>
              <a:stCxn id="153" idx="1"/>
              <a:endCxn id="11" idx="3"/>
            </p:cNvCxnSpPr>
            <p:nvPr/>
          </p:nvCxnSpPr>
          <p:spPr>
            <a:xfrm flipH="1">
              <a:off x="6760922" y="6239423"/>
              <a:ext cx="215050" cy="2043"/>
            </a:xfrm>
            <a:prstGeom prst="line">
              <a:avLst/>
            </a:prstGeom>
            <a:ln>
              <a:solidFill>
                <a:schemeClr val="tx1"/>
              </a:solidFill>
              <a:headEnd type="oval"/>
            </a:ln>
          </p:spPr>
          <p:style>
            <a:lnRef idx="2">
              <a:schemeClr val="accent1"/>
            </a:lnRef>
            <a:fillRef idx="0">
              <a:schemeClr val="accent1"/>
            </a:fillRef>
            <a:effectRef idx="1">
              <a:schemeClr val="accent1"/>
            </a:effectRef>
            <a:fontRef idx="minor">
              <a:schemeClr val="tx1"/>
            </a:fontRef>
          </p:style>
        </p:cxnSp>
        <p:grpSp>
          <p:nvGrpSpPr>
            <p:cNvPr id="151" name="Group 150"/>
            <p:cNvGrpSpPr/>
            <p:nvPr/>
          </p:nvGrpSpPr>
          <p:grpSpPr>
            <a:xfrm>
              <a:off x="6975972" y="6112465"/>
              <a:ext cx="437336" cy="258002"/>
              <a:chOff x="1952770" y="1729473"/>
              <a:chExt cx="437336" cy="258002"/>
            </a:xfrm>
          </p:grpSpPr>
          <p:sp>
            <p:nvSpPr>
              <p:cNvPr id="152" name="Oval 151"/>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000000"/>
                  </a:solidFill>
                  <a:latin typeface="Calibri"/>
                </a:endParaRPr>
              </a:p>
            </p:txBody>
          </p:sp>
          <p:sp>
            <p:nvSpPr>
              <p:cNvPr id="153" name="TextBox 152"/>
              <p:cNvSpPr txBox="1"/>
              <p:nvPr/>
            </p:nvSpPr>
            <p:spPr>
              <a:xfrm>
                <a:off x="1952770" y="1729473"/>
                <a:ext cx="437336" cy="253916"/>
              </a:xfrm>
              <a:prstGeom prst="rect">
                <a:avLst/>
              </a:prstGeom>
              <a:noFill/>
            </p:spPr>
            <p:txBody>
              <a:bodyPr wrap="none" rtlCol="0">
                <a:spAutoFit/>
              </a:bodyPr>
              <a:lstStyle/>
              <a:p>
                <a:pPr defTabSz="457200"/>
                <a:r>
                  <a:rPr lang="en-US" sz="1050" dirty="0" smtClean="0">
                    <a:solidFill>
                      <a:srgbClr val="000000"/>
                    </a:solidFill>
                    <a:latin typeface="Calibri"/>
                  </a:rPr>
                  <a:t>Host</a:t>
                </a:r>
                <a:endParaRPr lang="en-US" sz="1050" dirty="0">
                  <a:solidFill>
                    <a:srgbClr val="000000"/>
                  </a:solidFill>
                  <a:latin typeface="Calibri"/>
                </a:endParaRPr>
              </a:p>
            </p:txBody>
          </p:sp>
        </p:grpSp>
        <p:grpSp>
          <p:nvGrpSpPr>
            <p:cNvPr id="154" name="Group 153"/>
            <p:cNvGrpSpPr/>
            <p:nvPr/>
          </p:nvGrpSpPr>
          <p:grpSpPr>
            <a:xfrm>
              <a:off x="4517054" y="6560724"/>
              <a:ext cx="437336" cy="258002"/>
              <a:chOff x="1952770" y="1729473"/>
              <a:chExt cx="437336" cy="258002"/>
            </a:xfrm>
          </p:grpSpPr>
          <p:sp>
            <p:nvSpPr>
              <p:cNvPr id="155" name="Oval 154"/>
              <p:cNvSpPr/>
              <p:nvPr/>
            </p:nvSpPr>
            <p:spPr>
              <a:xfrm>
                <a:off x="2055158" y="1745100"/>
                <a:ext cx="242375" cy="242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000000"/>
                  </a:solidFill>
                  <a:latin typeface="Calibri"/>
                </a:endParaRPr>
              </a:p>
            </p:txBody>
          </p:sp>
          <p:sp>
            <p:nvSpPr>
              <p:cNvPr id="156" name="TextBox 155"/>
              <p:cNvSpPr txBox="1"/>
              <p:nvPr/>
            </p:nvSpPr>
            <p:spPr>
              <a:xfrm>
                <a:off x="1952770" y="1729473"/>
                <a:ext cx="437336" cy="253916"/>
              </a:xfrm>
              <a:prstGeom prst="rect">
                <a:avLst/>
              </a:prstGeom>
              <a:noFill/>
            </p:spPr>
            <p:txBody>
              <a:bodyPr wrap="none" rtlCol="0">
                <a:spAutoFit/>
              </a:bodyPr>
              <a:lstStyle/>
              <a:p>
                <a:pPr defTabSz="457200"/>
                <a:r>
                  <a:rPr lang="en-US" sz="1050" dirty="0" smtClean="0">
                    <a:solidFill>
                      <a:srgbClr val="000000"/>
                    </a:solidFill>
                    <a:latin typeface="Calibri"/>
                  </a:rPr>
                  <a:t>Host</a:t>
                </a:r>
                <a:endParaRPr lang="en-US" sz="1050" dirty="0">
                  <a:solidFill>
                    <a:srgbClr val="000000"/>
                  </a:solidFill>
                  <a:latin typeface="Calibri"/>
                </a:endParaRPr>
              </a:p>
            </p:txBody>
          </p:sp>
        </p:grpSp>
        <p:cxnSp>
          <p:nvCxnSpPr>
            <p:cNvPr id="157" name="Straight Connector 156"/>
            <p:cNvCxnSpPr>
              <a:stCxn id="156" idx="0"/>
              <a:endCxn id="10" idx="2"/>
            </p:cNvCxnSpPr>
            <p:nvPr/>
          </p:nvCxnSpPr>
          <p:spPr>
            <a:xfrm flipH="1" flipV="1">
              <a:off x="4735072" y="6420323"/>
              <a:ext cx="650" cy="140401"/>
            </a:xfrm>
            <a:prstGeom prst="line">
              <a:avLst/>
            </a:prstGeom>
            <a:ln>
              <a:solidFill>
                <a:schemeClr val="tx1"/>
              </a:solidFill>
              <a:headEnd type="oval"/>
            </a:ln>
          </p:spPr>
          <p:style>
            <a:lnRef idx="2">
              <a:schemeClr val="accent1"/>
            </a:lnRef>
            <a:fillRef idx="0">
              <a:schemeClr val="accent1"/>
            </a:fillRef>
            <a:effectRef idx="1">
              <a:schemeClr val="accent1"/>
            </a:effectRef>
            <a:fontRef idx="minor">
              <a:schemeClr val="tx1"/>
            </a:fontRef>
          </p:style>
        </p:cxnSp>
      </p:grpSp>
      <p:grpSp>
        <p:nvGrpSpPr>
          <p:cNvPr id="225" name="Group 224"/>
          <p:cNvGrpSpPr/>
          <p:nvPr/>
        </p:nvGrpSpPr>
        <p:grpSpPr>
          <a:xfrm>
            <a:off x="4884533" y="1338779"/>
            <a:ext cx="3046704" cy="699362"/>
            <a:chOff x="1109505" y="2407642"/>
            <a:chExt cx="3046704" cy="699362"/>
          </a:xfrm>
        </p:grpSpPr>
        <p:sp>
          <p:nvSpPr>
            <p:cNvPr id="226" name="TextBox 225"/>
            <p:cNvSpPr txBox="1"/>
            <p:nvPr/>
          </p:nvSpPr>
          <p:spPr>
            <a:xfrm>
              <a:off x="2512610" y="2407642"/>
              <a:ext cx="1643599" cy="369332"/>
            </a:xfrm>
            <a:prstGeom prst="rect">
              <a:avLst/>
            </a:prstGeom>
            <a:noFill/>
          </p:spPr>
          <p:txBody>
            <a:bodyPr wrap="none" rtlCol="0">
              <a:spAutoFit/>
            </a:bodyPr>
            <a:lstStyle/>
            <a:p>
              <a:pPr defTabSz="457200"/>
              <a:r>
                <a:rPr lang="en-US" b="1" dirty="0" smtClean="0">
                  <a:solidFill>
                    <a:srgbClr val="000000"/>
                  </a:solidFill>
                  <a:latin typeface="Calibri"/>
                  <a:cs typeface="Arial" pitchFamily="34" charset="0"/>
                </a:rPr>
                <a:t>Titan Graph DB</a:t>
              </a:r>
            </a:p>
          </p:txBody>
        </p:sp>
        <p:pic>
          <p:nvPicPr>
            <p:cNvPr id="227" name="Picture 226"/>
            <p:cNvPicPr>
              <a:picLocks noChangeAspect="1"/>
            </p:cNvPicPr>
            <p:nvPr/>
          </p:nvPicPr>
          <p:blipFill>
            <a:blip r:embed="rId5"/>
            <a:stretch>
              <a:fillRect/>
            </a:stretch>
          </p:blipFill>
          <p:spPr>
            <a:xfrm>
              <a:off x="1109505" y="2514430"/>
              <a:ext cx="305693" cy="592574"/>
            </a:xfrm>
            <a:prstGeom prst="rect">
              <a:avLst/>
            </a:prstGeom>
          </p:spPr>
        </p:pic>
      </p:grpSp>
      <p:grpSp>
        <p:nvGrpSpPr>
          <p:cNvPr id="79" name="Group 78"/>
          <p:cNvGrpSpPr/>
          <p:nvPr/>
        </p:nvGrpSpPr>
        <p:grpSpPr>
          <a:xfrm>
            <a:off x="4659900" y="1850909"/>
            <a:ext cx="4035148" cy="985902"/>
            <a:chOff x="3892207" y="1654975"/>
            <a:chExt cx="4035148" cy="985902"/>
          </a:xfrm>
        </p:grpSpPr>
        <p:sp>
          <p:nvSpPr>
            <p:cNvPr id="241" name="TextBox 240"/>
            <p:cNvSpPr txBox="1"/>
            <p:nvPr/>
          </p:nvSpPr>
          <p:spPr>
            <a:xfrm>
              <a:off x="4820256" y="1918629"/>
              <a:ext cx="3107099" cy="369332"/>
            </a:xfrm>
            <a:prstGeom prst="rect">
              <a:avLst/>
            </a:prstGeom>
            <a:noFill/>
          </p:spPr>
          <p:txBody>
            <a:bodyPr wrap="square" rtlCol="0">
              <a:spAutoFit/>
            </a:bodyPr>
            <a:lstStyle/>
            <a:p>
              <a:pPr algn="ctr" defTabSz="457200"/>
              <a:r>
                <a:rPr lang="en-US" b="1" dirty="0" smtClean="0">
                  <a:solidFill>
                    <a:srgbClr val="000000"/>
                  </a:solidFill>
                  <a:latin typeface="Calibri"/>
                  <a:cs typeface="Arial" pitchFamily="34" charset="0"/>
                </a:rPr>
                <a:t>Cassandra In-Memory DHT</a:t>
              </a:r>
            </a:p>
          </p:txBody>
        </p:sp>
        <p:pic>
          <p:nvPicPr>
            <p:cNvPr id="23" name="Picture 22"/>
            <p:cNvPicPr>
              <a:picLocks noChangeAspect="1"/>
            </p:cNvPicPr>
            <p:nvPr/>
          </p:nvPicPr>
          <p:blipFill>
            <a:blip r:embed="rId6"/>
            <a:stretch>
              <a:fillRect/>
            </a:stretch>
          </p:blipFill>
          <p:spPr>
            <a:xfrm>
              <a:off x="3892207" y="1654975"/>
              <a:ext cx="842865" cy="985902"/>
            </a:xfrm>
            <a:prstGeom prst="rect">
              <a:avLst/>
            </a:prstGeom>
          </p:spPr>
        </p:pic>
      </p:grpSp>
      <p:sp>
        <p:nvSpPr>
          <p:cNvPr id="242" name="TextBox 241"/>
          <p:cNvSpPr txBox="1"/>
          <p:nvPr/>
        </p:nvSpPr>
        <p:spPr>
          <a:xfrm>
            <a:off x="3084061" y="3932525"/>
            <a:ext cx="944802" cy="307777"/>
          </a:xfrm>
          <a:prstGeom prst="rect">
            <a:avLst/>
          </a:prstGeom>
          <a:noFill/>
        </p:spPr>
        <p:txBody>
          <a:bodyPr wrap="none" rtlCol="0">
            <a:spAutoFit/>
          </a:bodyPr>
          <a:lstStyle/>
          <a:p>
            <a:pPr defTabSz="457200"/>
            <a:r>
              <a:rPr lang="en-US" sz="1400" b="1" dirty="0" smtClean="0">
                <a:solidFill>
                  <a:srgbClr val="000000"/>
                </a:solidFill>
                <a:latin typeface="Calibri"/>
                <a:cs typeface="Arial" pitchFamily="34" charset="0"/>
              </a:rPr>
              <a:t>Instance 1</a:t>
            </a:r>
          </a:p>
        </p:txBody>
      </p:sp>
      <p:sp>
        <p:nvSpPr>
          <p:cNvPr id="243" name="TextBox 242"/>
          <p:cNvSpPr txBox="1"/>
          <p:nvPr/>
        </p:nvSpPr>
        <p:spPr>
          <a:xfrm>
            <a:off x="5219659" y="3930723"/>
            <a:ext cx="944802" cy="307777"/>
          </a:xfrm>
          <a:prstGeom prst="rect">
            <a:avLst/>
          </a:prstGeom>
          <a:noFill/>
        </p:spPr>
        <p:txBody>
          <a:bodyPr wrap="none" rtlCol="0">
            <a:spAutoFit/>
          </a:bodyPr>
          <a:lstStyle/>
          <a:p>
            <a:pPr defTabSz="457200"/>
            <a:r>
              <a:rPr lang="en-US" sz="1400" b="1" dirty="0" smtClean="0">
                <a:solidFill>
                  <a:srgbClr val="000000"/>
                </a:solidFill>
                <a:latin typeface="Calibri"/>
                <a:cs typeface="Arial" pitchFamily="34" charset="0"/>
              </a:rPr>
              <a:t>Instance 2</a:t>
            </a:r>
          </a:p>
        </p:txBody>
      </p:sp>
      <p:sp>
        <p:nvSpPr>
          <p:cNvPr id="244" name="TextBox 243"/>
          <p:cNvSpPr txBox="1"/>
          <p:nvPr/>
        </p:nvSpPr>
        <p:spPr>
          <a:xfrm>
            <a:off x="7465654" y="3932525"/>
            <a:ext cx="944802" cy="307777"/>
          </a:xfrm>
          <a:prstGeom prst="rect">
            <a:avLst/>
          </a:prstGeom>
          <a:noFill/>
        </p:spPr>
        <p:txBody>
          <a:bodyPr wrap="none" rtlCol="0">
            <a:spAutoFit/>
          </a:bodyPr>
          <a:lstStyle/>
          <a:p>
            <a:pPr defTabSz="457200"/>
            <a:r>
              <a:rPr lang="en-US" sz="1400" b="1" dirty="0" smtClean="0">
                <a:solidFill>
                  <a:srgbClr val="000000"/>
                </a:solidFill>
                <a:latin typeface="Calibri"/>
                <a:cs typeface="Arial" pitchFamily="34" charset="0"/>
              </a:rPr>
              <a:t>Instance 3</a:t>
            </a:r>
          </a:p>
        </p:txBody>
      </p:sp>
      <p:grpSp>
        <p:nvGrpSpPr>
          <p:cNvPr id="88" name="Group 87"/>
          <p:cNvGrpSpPr/>
          <p:nvPr/>
        </p:nvGrpSpPr>
        <p:grpSpPr>
          <a:xfrm>
            <a:off x="2513161" y="1338779"/>
            <a:ext cx="6368710" cy="1398689"/>
            <a:chOff x="1745468" y="631130"/>
            <a:chExt cx="6368710" cy="1908791"/>
          </a:xfrm>
        </p:grpSpPr>
        <p:sp>
          <p:nvSpPr>
            <p:cNvPr id="18" name="Rounded Rectangle 17"/>
            <p:cNvSpPr/>
            <p:nvPr/>
          </p:nvSpPr>
          <p:spPr bwMode="auto">
            <a:xfrm>
              <a:off x="1745468" y="631130"/>
              <a:ext cx="6368710" cy="1908791"/>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245" name="TextBox 244"/>
            <p:cNvSpPr txBox="1"/>
            <p:nvPr/>
          </p:nvSpPr>
          <p:spPr>
            <a:xfrm>
              <a:off x="1842819" y="631131"/>
              <a:ext cx="1772290" cy="553998"/>
            </a:xfrm>
            <a:prstGeom prst="rect">
              <a:avLst/>
            </a:prstGeom>
            <a:noFill/>
          </p:spPr>
          <p:txBody>
            <a:bodyPr wrap="none" rtlCol="0">
              <a:spAutoFit/>
            </a:bodyPr>
            <a:lstStyle/>
            <a:p>
              <a:pPr algn="ctr" defTabSz="457200"/>
              <a:r>
                <a:rPr lang="en-US" sz="1600" b="1" dirty="0" smtClean="0">
                  <a:solidFill>
                    <a:srgbClr val="000000"/>
                  </a:solidFill>
                  <a:latin typeface="Calibri"/>
                  <a:cs typeface="Arial" pitchFamily="34" charset="0"/>
                </a:rPr>
                <a:t>Network Graph</a:t>
              </a:r>
              <a:br>
                <a:rPr lang="en-US" sz="1600" b="1" dirty="0" smtClean="0">
                  <a:solidFill>
                    <a:srgbClr val="000000"/>
                  </a:solidFill>
                  <a:latin typeface="Calibri"/>
                  <a:cs typeface="Arial" pitchFamily="34" charset="0"/>
                </a:rPr>
              </a:br>
              <a:r>
                <a:rPr lang="en-US" sz="1400" b="1" i="1" dirty="0" smtClean="0">
                  <a:solidFill>
                    <a:srgbClr val="000000"/>
                  </a:solidFill>
                  <a:latin typeface="Calibri"/>
                  <a:cs typeface="Arial" pitchFamily="34" charset="0"/>
                </a:rPr>
                <a:t>Eventually consistent</a:t>
              </a:r>
              <a:endParaRPr lang="en-US" sz="1600" b="1" dirty="0" smtClean="0">
                <a:solidFill>
                  <a:srgbClr val="000000"/>
                </a:solidFill>
                <a:latin typeface="Calibri"/>
                <a:cs typeface="Arial" pitchFamily="34" charset="0"/>
              </a:endParaRPr>
            </a:p>
          </p:txBody>
        </p:sp>
      </p:grpSp>
      <p:grpSp>
        <p:nvGrpSpPr>
          <p:cNvPr id="89" name="Group 88"/>
          <p:cNvGrpSpPr/>
          <p:nvPr/>
        </p:nvGrpSpPr>
        <p:grpSpPr>
          <a:xfrm>
            <a:off x="2513161" y="2816003"/>
            <a:ext cx="6368710" cy="1079565"/>
            <a:chOff x="1745468" y="2656084"/>
            <a:chExt cx="6368710" cy="1079565"/>
          </a:xfrm>
        </p:grpSpPr>
        <p:sp>
          <p:nvSpPr>
            <p:cNvPr id="4" name="Rounded Rectangle 3"/>
            <p:cNvSpPr/>
            <p:nvPr/>
          </p:nvSpPr>
          <p:spPr bwMode="auto">
            <a:xfrm>
              <a:off x="1745468" y="2656084"/>
              <a:ext cx="6368710" cy="1079565"/>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246" name="TextBox 245"/>
            <p:cNvSpPr txBox="1"/>
            <p:nvPr/>
          </p:nvSpPr>
          <p:spPr>
            <a:xfrm>
              <a:off x="1876295" y="2676892"/>
              <a:ext cx="1891714" cy="553998"/>
            </a:xfrm>
            <a:prstGeom prst="rect">
              <a:avLst/>
            </a:prstGeom>
            <a:noFill/>
          </p:spPr>
          <p:txBody>
            <a:bodyPr wrap="none" rtlCol="0">
              <a:spAutoFit/>
            </a:bodyPr>
            <a:lstStyle/>
            <a:p>
              <a:pPr algn="ctr" defTabSz="457200"/>
              <a:r>
                <a:rPr lang="en-US" sz="1600" b="1" dirty="0" smtClean="0">
                  <a:solidFill>
                    <a:srgbClr val="000000"/>
                  </a:solidFill>
                  <a:latin typeface="Calibri"/>
                  <a:cs typeface="Arial" pitchFamily="34" charset="0"/>
                </a:rPr>
                <a:t>Distributed Registry</a:t>
              </a:r>
              <a:br>
                <a:rPr lang="en-US" sz="1600" b="1" dirty="0" smtClean="0">
                  <a:solidFill>
                    <a:srgbClr val="000000"/>
                  </a:solidFill>
                  <a:latin typeface="Calibri"/>
                  <a:cs typeface="Arial" pitchFamily="34" charset="0"/>
                </a:rPr>
              </a:br>
              <a:r>
                <a:rPr lang="en-US" sz="1400" b="1" i="1" dirty="0" smtClean="0">
                  <a:solidFill>
                    <a:srgbClr val="000000"/>
                  </a:solidFill>
                  <a:latin typeface="Calibri"/>
                  <a:cs typeface="Arial" pitchFamily="34" charset="0"/>
                </a:rPr>
                <a:t>Strongly Consistent</a:t>
              </a:r>
              <a:endParaRPr lang="en-US" sz="1600" b="1" dirty="0" smtClean="0">
                <a:solidFill>
                  <a:srgbClr val="000000"/>
                </a:solidFill>
                <a:latin typeface="Calibri"/>
                <a:cs typeface="Arial" pitchFamily="34" charset="0"/>
              </a:endParaRPr>
            </a:p>
          </p:txBody>
        </p:sp>
      </p:grpSp>
      <p:grpSp>
        <p:nvGrpSpPr>
          <p:cNvPr id="81" name="Group 80"/>
          <p:cNvGrpSpPr/>
          <p:nvPr/>
        </p:nvGrpSpPr>
        <p:grpSpPr>
          <a:xfrm>
            <a:off x="4847898" y="3044114"/>
            <a:ext cx="3527159" cy="634793"/>
            <a:chOff x="3867381" y="2953891"/>
            <a:chExt cx="3527159" cy="634793"/>
          </a:xfrm>
        </p:grpSpPr>
        <p:pic>
          <p:nvPicPr>
            <p:cNvPr id="29" name="Picture 28"/>
            <p:cNvPicPr>
              <a:picLocks noChangeAspect="1"/>
            </p:cNvPicPr>
            <p:nvPr/>
          </p:nvPicPr>
          <p:blipFill>
            <a:blip r:embed="rId7"/>
            <a:stretch>
              <a:fillRect/>
            </a:stretch>
          </p:blipFill>
          <p:spPr>
            <a:xfrm>
              <a:off x="3867381" y="2953891"/>
              <a:ext cx="447756" cy="634793"/>
            </a:xfrm>
            <a:prstGeom prst="rect">
              <a:avLst/>
            </a:prstGeom>
          </p:spPr>
        </p:pic>
        <p:sp>
          <p:nvSpPr>
            <p:cNvPr id="248" name="TextBox 247"/>
            <p:cNvSpPr txBox="1"/>
            <p:nvPr/>
          </p:nvSpPr>
          <p:spPr>
            <a:xfrm>
              <a:off x="5413490" y="3008013"/>
              <a:ext cx="1981050" cy="369332"/>
            </a:xfrm>
            <a:prstGeom prst="rect">
              <a:avLst/>
            </a:prstGeom>
            <a:noFill/>
          </p:spPr>
          <p:txBody>
            <a:bodyPr wrap="square" rtlCol="0">
              <a:spAutoFit/>
            </a:bodyPr>
            <a:lstStyle/>
            <a:p>
              <a:pPr algn="ctr" defTabSz="457200"/>
              <a:r>
                <a:rPr lang="en-US" b="1" dirty="0" smtClean="0">
                  <a:solidFill>
                    <a:srgbClr val="000000"/>
                  </a:solidFill>
                  <a:latin typeface="Calibri"/>
                  <a:cs typeface="Arial" pitchFamily="34" charset="0"/>
                </a:rPr>
                <a:t>Zookeeper</a:t>
              </a:r>
            </a:p>
          </p:txBody>
        </p:sp>
      </p:grpSp>
      <p:grpSp>
        <p:nvGrpSpPr>
          <p:cNvPr id="82" name="Group 81"/>
          <p:cNvGrpSpPr/>
          <p:nvPr/>
        </p:nvGrpSpPr>
        <p:grpSpPr>
          <a:xfrm>
            <a:off x="2449489" y="4253957"/>
            <a:ext cx="2016657" cy="962010"/>
            <a:chOff x="1527194" y="4094038"/>
            <a:chExt cx="2016657" cy="962010"/>
          </a:xfrm>
        </p:grpSpPr>
        <p:sp>
          <p:nvSpPr>
            <p:cNvPr id="94" name="Rounded Rectangle 93"/>
            <p:cNvSpPr/>
            <p:nvPr/>
          </p:nvSpPr>
          <p:spPr bwMode="auto">
            <a:xfrm>
              <a:off x="1527194" y="4094038"/>
              <a:ext cx="2016657" cy="962010"/>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95" name="TextBox 94"/>
            <p:cNvSpPr txBox="1"/>
            <p:nvPr/>
          </p:nvSpPr>
          <p:spPr>
            <a:xfrm>
              <a:off x="1842819" y="4135423"/>
              <a:ext cx="1370798" cy="584776"/>
            </a:xfrm>
            <a:prstGeom prst="rect">
              <a:avLst/>
            </a:prstGeom>
            <a:noFill/>
          </p:spPr>
          <p:txBody>
            <a:bodyPr wrap="square" rtlCol="0">
              <a:spAutoFit/>
            </a:bodyPr>
            <a:lstStyle/>
            <a:p>
              <a:pPr algn="ctr" defTabSz="457200"/>
              <a:r>
                <a:rPr lang="en-US" sz="1600" b="1" dirty="0" err="1" smtClean="0">
                  <a:solidFill>
                    <a:srgbClr val="000000"/>
                  </a:solidFill>
                  <a:latin typeface="Calibri"/>
                  <a:cs typeface="Arial" pitchFamily="34" charset="0"/>
                </a:rPr>
                <a:t>OpenFlow</a:t>
              </a:r>
              <a:r>
                <a:rPr lang="en-US" sz="1600" b="1" dirty="0" smtClean="0">
                  <a:solidFill>
                    <a:srgbClr val="000000"/>
                  </a:solidFill>
                  <a:latin typeface="Calibri"/>
                  <a:cs typeface="Arial" pitchFamily="34" charset="0"/>
                </a:rPr>
                <a:t>  Controller+</a:t>
              </a:r>
            </a:p>
          </p:txBody>
        </p:sp>
      </p:grpSp>
      <p:grpSp>
        <p:nvGrpSpPr>
          <p:cNvPr id="84" name="Group 83"/>
          <p:cNvGrpSpPr/>
          <p:nvPr/>
        </p:nvGrpSpPr>
        <p:grpSpPr>
          <a:xfrm>
            <a:off x="4659901" y="4255833"/>
            <a:ext cx="2016657" cy="962010"/>
            <a:chOff x="3892208" y="4095914"/>
            <a:chExt cx="2016657" cy="962010"/>
          </a:xfrm>
        </p:grpSpPr>
        <p:sp>
          <p:nvSpPr>
            <p:cNvPr id="250" name="Rounded Rectangle 249"/>
            <p:cNvSpPr/>
            <p:nvPr/>
          </p:nvSpPr>
          <p:spPr bwMode="auto">
            <a:xfrm>
              <a:off x="3892208" y="4095914"/>
              <a:ext cx="2016657" cy="962010"/>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260" name="TextBox 259"/>
            <p:cNvSpPr txBox="1"/>
            <p:nvPr/>
          </p:nvSpPr>
          <p:spPr>
            <a:xfrm>
              <a:off x="4184752" y="4135423"/>
              <a:ext cx="1477795" cy="584776"/>
            </a:xfrm>
            <a:prstGeom prst="rect">
              <a:avLst/>
            </a:prstGeom>
            <a:noFill/>
          </p:spPr>
          <p:txBody>
            <a:bodyPr wrap="square" rtlCol="0">
              <a:spAutoFit/>
            </a:bodyPr>
            <a:lstStyle/>
            <a:p>
              <a:pPr algn="ctr" defTabSz="457200"/>
              <a:r>
                <a:rPr lang="en-US" sz="1600" b="1" dirty="0" err="1" smtClean="0">
                  <a:solidFill>
                    <a:srgbClr val="000000"/>
                  </a:solidFill>
                  <a:latin typeface="Calibri"/>
                  <a:cs typeface="Arial" pitchFamily="34" charset="0"/>
                </a:rPr>
                <a:t>OpenFlow</a:t>
              </a:r>
              <a:r>
                <a:rPr lang="en-US" sz="1600" b="1" dirty="0" smtClean="0">
                  <a:solidFill>
                    <a:srgbClr val="000000"/>
                  </a:solidFill>
                  <a:latin typeface="Calibri"/>
                  <a:cs typeface="Arial" pitchFamily="34" charset="0"/>
                </a:rPr>
                <a:t> Controller+</a:t>
              </a:r>
            </a:p>
          </p:txBody>
        </p:sp>
      </p:grpSp>
      <p:grpSp>
        <p:nvGrpSpPr>
          <p:cNvPr id="85" name="Group 84"/>
          <p:cNvGrpSpPr/>
          <p:nvPr/>
        </p:nvGrpSpPr>
        <p:grpSpPr>
          <a:xfrm>
            <a:off x="6825774" y="4257709"/>
            <a:ext cx="2016657" cy="962010"/>
            <a:chOff x="6301027" y="4097790"/>
            <a:chExt cx="2016657" cy="962010"/>
          </a:xfrm>
        </p:grpSpPr>
        <p:sp>
          <p:nvSpPr>
            <p:cNvPr id="253" name="Rounded Rectangle 252"/>
            <p:cNvSpPr/>
            <p:nvPr/>
          </p:nvSpPr>
          <p:spPr bwMode="auto">
            <a:xfrm>
              <a:off x="6301027" y="4097790"/>
              <a:ext cx="2016657" cy="962010"/>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261" name="TextBox 260"/>
            <p:cNvSpPr txBox="1"/>
            <p:nvPr/>
          </p:nvSpPr>
          <p:spPr>
            <a:xfrm>
              <a:off x="6545187" y="4138821"/>
              <a:ext cx="1533843" cy="584776"/>
            </a:xfrm>
            <a:prstGeom prst="rect">
              <a:avLst/>
            </a:prstGeom>
            <a:noFill/>
          </p:spPr>
          <p:txBody>
            <a:bodyPr wrap="square" rtlCol="0">
              <a:spAutoFit/>
            </a:bodyPr>
            <a:lstStyle/>
            <a:p>
              <a:pPr algn="ctr" defTabSz="457200"/>
              <a:r>
                <a:rPr lang="en-US" sz="1600" b="1" dirty="0" err="1" smtClean="0">
                  <a:solidFill>
                    <a:srgbClr val="000000"/>
                  </a:solidFill>
                  <a:latin typeface="Calibri"/>
                  <a:cs typeface="Arial" pitchFamily="34" charset="0"/>
                </a:rPr>
                <a:t>OpenFlow</a:t>
              </a:r>
              <a:r>
                <a:rPr lang="en-US" sz="1600" b="1" dirty="0" smtClean="0">
                  <a:solidFill>
                    <a:srgbClr val="000000"/>
                  </a:solidFill>
                  <a:latin typeface="Calibri"/>
                  <a:cs typeface="Arial" pitchFamily="34" charset="0"/>
                </a:rPr>
                <a:t> Controller+</a:t>
              </a:r>
            </a:p>
          </p:txBody>
        </p:sp>
      </p:grpSp>
      <p:sp>
        <p:nvSpPr>
          <p:cNvPr id="19" name="Title 18"/>
          <p:cNvSpPr>
            <a:spLocks noGrp="1"/>
          </p:cNvSpPr>
          <p:nvPr>
            <p:ph type="ctrTitle"/>
          </p:nvPr>
        </p:nvSpPr>
        <p:spPr>
          <a:xfrm>
            <a:off x="609336" y="90704"/>
            <a:ext cx="7772400" cy="533400"/>
          </a:xfrm>
        </p:spPr>
        <p:txBody>
          <a:bodyPr/>
          <a:lstStyle/>
          <a:p>
            <a:r>
              <a:rPr lang="en-US" sz="3600" dirty="0" smtClean="0"/>
              <a:t>ONOS High Level Architecture</a:t>
            </a:r>
            <a:endParaRPr lang="en-US" sz="3600" dirty="0"/>
          </a:p>
        </p:txBody>
      </p:sp>
      <p:pic>
        <p:nvPicPr>
          <p:cNvPr id="72" name="Picture 71" descr="project_floodligh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0499" y="6169362"/>
            <a:ext cx="257142" cy="257142"/>
          </a:xfrm>
          <a:prstGeom prst="rect">
            <a:avLst/>
          </a:prstGeom>
        </p:spPr>
      </p:pic>
      <p:sp>
        <p:nvSpPr>
          <p:cNvPr id="87" name="TextBox 86"/>
          <p:cNvSpPr txBox="1"/>
          <p:nvPr/>
        </p:nvSpPr>
        <p:spPr>
          <a:xfrm>
            <a:off x="1346166" y="5897103"/>
            <a:ext cx="1499029" cy="523220"/>
          </a:xfrm>
          <a:prstGeom prst="rect">
            <a:avLst/>
          </a:prstGeom>
          <a:noFill/>
        </p:spPr>
        <p:txBody>
          <a:bodyPr wrap="square" rtlCol="0">
            <a:spAutoFit/>
          </a:bodyPr>
          <a:lstStyle/>
          <a:p>
            <a:pPr algn="ctr" defTabSz="457200"/>
            <a:r>
              <a:rPr lang="en-US" sz="1400" b="1" dirty="0">
                <a:solidFill>
                  <a:srgbClr val="000000"/>
                </a:solidFill>
                <a:latin typeface="Calibri"/>
                <a:cs typeface="Arial" pitchFamily="34" charset="0"/>
              </a:rPr>
              <a:t>+</a:t>
            </a:r>
            <a:r>
              <a:rPr lang="en-US" sz="1400" b="1" dirty="0" smtClean="0">
                <a:solidFill>
                  <a:srgbClr val="000000"/>
                </a:solidFill>
                <a:latin typeface="Calibri"/>
                <a:cs typeface="Arial" pitchFamily="34" charset="0"/>
              </a:rPr>
              <a:t>Floodlight Drivers</a:t>
            </a:r>
          </a:p>
        </p:txBody>
      </p:sp>
      <p:sp>
        <p:nvSpPr>
          <p:cNvPr id="65" name="TextBox 64"/>
          <p:cNvSpPr txBox="1"/>
          <p:nvPr/>
        </p:nvSpPr>
        <p:spPr>
          <a:xfrm>
            <a:off x="510310" y="4483663"/>
            <a:ext cx="1249223" cy="369332"/>
          </a:xfrm>
          <a:prstGeom prst="rect">
            <a:avLst/>
          </a:prstGeom>
          <a:noFill/>
        </p:spPr>
        <p:txBody>
          <a:bodyPr wrap="none" rtlCol="0">
            <a:spAutoFit/>
          </a:bodyPr>
          <a:lstStyle/>
          <a:p>
            <a:r>
              <a:rPr lang="en-US" b="1" dirty="0" smtClean="0">
                <a:solidFill>
                  <a:srgbClr val="990000"/>
                </a:solidFill>
              </a:rPr>
              <a:t>Scale-out</a:t>
            </a:r>
            <a:endParaRPr lang="en-US" b="1" dirty="0">
              <a:solidFill>
                <a:srgbClr val="990000"/>
              </a:solidFill>
            </a:endParaRPr>
          </a:p>
        </p:txBody>
      </p:sp>
      <p:sp>
        <p:nvSpPr>
          <p:cNvPr id="66" name="TextBox 65"/>
          <p:cNvSpPr txBox="1"/>
          <p:nvPr/>
        </p:nvSpPr>
        <p:spPr>
          <a:xfrm>
            <a:off x="303992" y="3184057"/>
            <a:ext cx="1661858" cy="369332"/>
          </a:xfrm>
          <a:prstGeom prst="rect">
            <a:avLst/>
          </a:prstGeom>
          <a:noFill/>
        </p:spPr>
        <p:txBody>
          <a:bodyPr wrap="none" rtlCol="0">
            <a:spAutoFit/>
          </a:bodyPr>
          <a:lstStyle/>
          <a:p>
            <a:r>
              <a:rPr lang="en-US" b="1" dirty="0" smtClean="0">
                <a:solidFill>
                  <a:srgbClr val="990000"/>
                </a:solidFill>
              </a:rPr>
              <a:t>Coordination</a:t>
            </a:r>
            <a:endParaRPr lang="en-US" b="1" dirty="0">
              <a:solidFill>
                <a:srgbClr val="990000"/>
              </a:solidFill>
            </a:endParaRPr>
          </a:p>
        </p:txBody>
      </p:sp>
      <p:sp>
        <p:nvSpPr>
          <p:cNvPr id="67" name="TextBox 66"/>
          <p:cNvSpPr txBox="1"/>
          <p:nvPr/>
        </p:nvSpPr>
        <p:spPr>
          <a:xfrm>
            <a:off x="-47454" y="1626065"/>
            <a:ext cx="2364750" cy="646331"/>
          </a:xfrm>
          <a:prstGeom prst="rect">
            <a:avLst/>
          </a:prstGeom>
          <a:noFill/>
        </p:spPr>
        <p:txBody>
          <a:bodyPr wrap="none" rtlCol="0">
            <a:spAutoFit/>
          </a:bodyPr>
          <a:lstStyle/>
          <a:p>
            <a:pPr algn="ctr"/>
            <a:r>
              <a:rPr lang="en-US" b="1" dirty="0" smtClean="0">
                <a:solidFill>
                  <a:srgbClr val="990000"/>
                </a:solidFill>
              </a:rPr>
              <a:t>Distributed Network</a:t>
            </a:r>
          </a:p>
          <a:p>
            <a:pPr algn="ctr"/>
            <a:r>
              <a:rPr lang="en-US" b="1" dirty="0" smtClean="0">
                <a:solidFill>
                  <a:srgbClr val="990000"/>
                </a:solidFill>
              </a:rPr>
              <a:t>Graph/State</a:t>
            </a:r>
            <a:endParaRPr lang="en-US" b="1" dirty="0">
              <a:solidFill>
                <a:srgbClr val="990000"/>
              </a:solidFill>
            </a:endParaRPr>
          </a:p>
        </p:txBody>
      </p:sp>
      <p:grpSp>
        <p:nvGrpSpPr>
          <p:cNvPr id="68" name="Group 67"/>
          <p:cNvGrpSpPr/>
          <p:nvPr/>
        </p:nvGrpSpPr>
        <p:grpSpPr>
          <a:xfrm>
            <a:off x="5903012" y="706450"/>
            <a:ext cx="2478724" cy="524245"/>
            <a:chOff x="1846801" y="631134"/>
            <a:chExt cx="6368710" cy="1908791"/>
          </a:xfrm>
        </p:grpSpPr>
        <p:sp>
          <p:nvSpPr>
            <p:cNvPr id="69" name="Rounded Rectangle 68"/>
            <p:cNvSpPr/>
            <p:nvPr/>
          </p:nvSpPr>
          <p:spPr bwMode="auto">
            <a:xfrm>
              <a:off x="1846801" y="631134"/>
              <a:ext cx="6368710" cy="1908791"/>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70" name="TextBox 69"/>
            <p:cNvSpPr txBox="1"/>
            <p:nvPr/>
          </p:nvSpPr>
          <p:spPr>
            <a:xfrm>
              <a:off x="2206628" y="930958"/>
              <a:ext cx="5515724" cy="1232685"/>
            </a:xfrm>
            <a:prstGeom prst="rect">
              <a:avLst/>
            </a:prstGeom>
            <a:noFill/>
          </p:spPr>
          <p:txBody>
            <a:bodyPr wrap="square" rtlCol="0">
              <a:spAutoFit/>
            </a:bodyPr>
            <a:lstStyle/>
            <a:p>
              <a:pPr algn="ctr" defTabSz="457200"/>
              <a:r>
                <a:rPr lang="en-US" sz="1600" b="1" dirty="0" smtClean="0">
                  <a:solidFill>
                    <a:srgbClr val="000000"/>
                  </a:solidFill>
                  <a:latin typeface="Calibri"/>
                  <a:cs typeface="Arial" pitchFamily="34" charset="0"/>
                </a:rPr>
                <a:t>Control Application </a:t>
              </a:r>
            </a:p>
          </p:txBody>
        </p:sp>
      </p:grpSp>
      <p:sp>
        <p:nvSpPr>
          <p:cNvPr id="75" name="Rounded Rectangle 74"/>
          <p:cNvSpPr/>
          <p:nvPr/>
        </p:nvSpPr>
        <p:spPr bwMode="auto">
          <a:xfrm>
            <a:off x="3226784" y="706450"/>
            <a:ext cx="2478724" cy="524245"/>
          </a:xfrm>
          <a:prstGeom prst="roundRect">
            <a:avLst/>
          </a:prstGeom>
          <a:noFill/>
          <a:ln w="25400">
            <a:solidFill>
              <a:srgbClr val="009999"/>
            </a:solidFill>
            <a:round/>
            <a:headEnd/>
            <a:tailEnd/>
          </a:ln>
        </p:spPr>
        <p:txBody>
          <a:bodyPr wrap="none" lIns="0" tIns="0" rIns="0" bIns="0" rtlCol="0" anchor="ctr"/>
          <a:lstStyle/>
          <a:p>
            <a:pPr algn="ctr" defTabSz="457200"/>
            <a:endParaRPr lang="en-US">
              <a:solidFill>
                <a:srgbClr val="000000"/>
              </a:solidFill>
              <a:latin typeface="Calibri"/>
            </a:endParaRPr>
          </a:p>
        </p:txBody>
      </p:sp>
      <p:sp>
        <p:nvSpPr>
          <p:cNvPr id="76" name="TextBox 75"/>
          <p:cNvSpPr txBox="1"/>
          <p:nvPr/>
        </p:nvSpPr>
        <p:spPr>
          <a:xfrm>
            <a:off x="3414052" y="788796"/>
            <a:ext cx="2146739" cy="338554"/>
          </a:xfrm>
          <a:prstGeom prst="rect">
            <a:avLst/>
          </a:prstGeom>
          <a:noFill/>
        </p:spPr>
        <p:txBody>
          <a:bodyPr wrap="square" rtlCol="0">
            <a:spAutoFit/>
          </a:bodyPr>
          <a:lstStyle/>
          <a:p>
            <a:pPr algn="ctr" defTabSz="457200"/>
            <a:r>
              <a:rPr lang="en-US" sz="1600" b="1" dirty="0" smtClean="0">
                <a:solidFill>
                  <a:srgbClr val="000000"/>
                </a:solidFill>
                <a:latin typeface="Calibri"/>
                <a:cs typeface="Arial" pitchFamily="34" charset="0"/>
              </a:rPr>
              <a:t>Control Application </a:t>
            </a:r>
          </a:p>
        </p:txBody>
      </p:sp>
      <p:sp>
        <p:nvSpPr>
          <p:cNvPr id="90" name="TextBox 89"/>
          <p:cNvSpPr txBox="1"/>
          <p:nvPr/>
        </p:nvSpPr>
        <p:spPr>
          <a:xfrm>
            <a:off x="601623" y="714743"/>
            <a:ext cx="1371402" cy="369332"/>
          </a:xfrm>
          <a:prstGeom prst="rect">
            <a:avLst/>
          </a:prstGeom>
          <a:noFill/>
        </p:spPr>
        <p:txBody>
          <a:bodyPr wrap="none" rtlCol="0">
            <a:spAutoFit/>
          </a:bodyPr>
          <a:lstStyle/>
          <a:p>
            <a:pPr algn="ctr"/>
            <a:r>
              <a:rPr lang="en-US" b="1" dirty="0" smtClean="0">
                <a:solidFill>
                  <a:srgbClr val="990000"/>
                </a:solidFill>
              </a:rPr>
              <a:t>Applications</a:t>
            </a:r>
            <a:endParaRPr lang="en-US" b="1" dirty="0">
              <a:solidFill>
                <a:srgbClr val="990000"/>
              </a:solidFill>
            </a:endParaRPr>
          </a:p>
        </p:txBody>
      </p:sp>
    </p:spTree>
    <p:custDataLst>
      <p:tags r:id="rId1"/>
    </p:custDataLst>
    <p:extLst>
      <p:ext uri="{BB962C8B-B14F-4D97-AF65-F5344CB8AC3E}">
        <p14:creationId xmlns:p14="http://schemas.microsoft.com/office/powerpoint/2010/main" val="2619226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67"/>
            <a:ext cx="8229600" cy="1143000"/>
          </a:xfrm>
        </p:spPr>
        <p:txBody>
          <a:bodyPr>
            <a:normAutofit fontScale="90000"/>
          </a:bodyPr>
          <a:lstStyle/>
          <a:p>
            <a:r>
              <a:rPr lang="en-US" dirty="0" smtClean="0"/>
              <a:t>Reflections/Lessons Learned: </a:t>
            </a:r>
            <a:br>
              <a:rPr lang="en-US" dirty="0" smtClean="0"/>
            </a:br>
            <a:r>
              <a:rPr lang="en-US" sz="4000" dirty="0" smtClean="0"/>
              <a:t>Things we </a:t>
            </a:r>
            <a:r>
              <a:rPr lang="en-US" sz="4000" dirty="0"/>
              <a:t>g</a:t>
            </a:r>
            <a:r>
              <a:rPr lang="en-US" sz="4000" dirty="0" smtClean="0"/>
              <a:t>ot </a:t>
            </a:r>
            <a:r>
              <a:rPr lang="en-US" sz="4000" dirty="0"/>
              <a:t>r</a:t>
            </a:r>
            <a:r>
              <a:rPr lang="en-US" sz="4000" dirty="0" smtClean="0"/>
              <a:t>ight</a:t>
            </a:r>
            <a:endParaRPr lang="en-US" sz="4000" dirty="0"/>
          </a:p>
        </p:txBody>
      </p:sp>
      <p:sp>
        <p:nvSpPr>
          <p:cNvPr id="3" name="Content Placeholder 2"/>
          <p:cNvSpPr>
            <a:spLocks noGrp="1"/>
          </p:cNvSpPr>
          <p:nvPr>
            <p:ph idx="1"/>
          </p:nvPr>
        </p:nvSpPr>
        <p:spPr>
          <a:xfrm>
            <a:off x="457200" y="1393900"/>
            <a:ext cx="8229600" cy="5327575"/>
          </a:xfrm>
        </p:spPr>
        <p:txBody>
          <a:bodyPr>
            <a:normAutofit lnSpcReduction="10000"/>
          </a:bodyPr>
          <a:lstStyle/>
          <a:p>
            <a:pPr>
              <a:lnSpc>
                <a:spcPct val="120000"/>
              </a:lnSpc>
              <a:buFont typeface="Wingdings" charset="2"/>
              <a:buChar char="§"/>
            </a:pPr>
            <a:r>
              <a:rPr lang="en-US" sz="2400" dirty="0" smtClean="0"/>
              <a:t>Control </a:t>
            </a:r>
            <a:r>
              <a:rPr lang="en-US" sz="2400" dirty="0"/>
              <a:t>i</a:t>
            </a:r>
            <a:r>
              <a:rPr lang="en-US" sz="2400" dirty="0" smtClean="0"/>
              <a:t>solation </a:t>
            </a:r>
            <a:r>
              <a:rPr lang="en-US" sz="2400" dirty="0"/>
              <a:t>(</a:t>
            </a:r>
            <a:r>
              <a:rPr lang="en-US" sz="2400" dirty="0" err="1"/>
              <a:t>sharding</a:t>
            </a:r>
            <a:r>
              <a:rPr lang="en-US" sz="2400" dirty="0"/>
              <a:t>)</a:t>
            </a:r>
          </a:p>
          <a:p>
            <a:pPr lvl="1">
              <a:lnSpc>
                <a:spcPct val="120000"/>
              </a:lnSpc>
              <a:buFont typeface="Wingdings" charset="2"/>
              <a:buChar char="§"/>
            </a:pPr>
            <a:r>
              <a:rPr lang="en-US" sz="2000" dirty="0"/>
              <a:t>Divide network into parts and control them </a:t>
            </a:r>
            <a:r>
              <a:rPr lang="en-US" sz="2000" dirty="0" smtClean="0"/>
              <a:t>exclusively</a:t>
            </a:r>
          </a:p>
          <a:p>
            <a:pPr lvl="1">
              <a:lnSpc>
                <a:spcPct val="120000"/>
              </a:lnSpc>
              <a:buFont typeface="Wingdings" charset="2"/>
              <a:buChar char="§"/>
            </a:pPr>
            <a:r>
              <a:rPr lang="en-US" sz="2000" dirty="0" smtClean="0"/>
              <a:t>Load balancing -&gt; we can do more</a:t>
            </a:r>
            <a:endParaRPr lang="en-US" sz="2000" dirty="0"/>
          </a:p>
          <a:p>
            <a:pPr>
              <a:lnSpc>
                <a:spcPct val="120000"/>
              </a:lnSpc>
              <a:buFont typeface="Wingdings" charset="2"/>
              <a:buChar char="§"/>
            </a:pPr>
            <a:r>
              <a:rPr lang="en-US" sz="2400" dirty="0"/>
              <a:t>Distributed </a:t>
            </a:r>
            <a:r>
              <a:rPr lang="en-US" sz="2400" dirty="0" smtClean="0"/>
              <a:t>data store</a:t>
            </a:r>
            <a:endParaRPr lang="en-US" sz="2400" dirty="0"/>
          </a:p>
          <a:p>
            <a:pPr lvl="1">
              <a:lnSpc>
                <a:spcPct val="120000"/>
              </a:lnSpc>
              <a:buFont typeface="Wingdings" charset="2"/>
              <a:buChar char="§"/>
            </a:pPr>
            <a:r>
              <a:rPr lang="en-US" sz="2000" dirty="0" smtClean="0"/>
              <a:t>That scales with controller nodes with HA -&gt; though we need low latency distributed data store</a:t>
            </a:r>
          </a:p>
          <a:p>
            <a:pPr>
              <a:lnSpc>
                <a:spcPct val="120000"/>
              </a:lnSpc>
              <a:buFont typeface="Wingdings" charset="2"/>
              <a:buChar char="§"/>
            </a:pPr>
            <a:r>
              <a:rPr lang="en-US" sz="2400" dirty="0"/>
              <a:t>Dynamic controller assignment to parts of network</a:t>
            </a:r>
          </a:p>
          <a:p>
            <a:pPr lvl="1">
              <a:lnSpc>
                <a:spcPct val="120000"/>
              </a:lnSpc>
              <a:buFont typeface="Wingdings" charset="2"/>
              <a:buChar char="§"/>
            </a:pPr>
            <a:r>
              <a:rPr lang="en-US" sz="2000" dirty="0" smtClean="0"/>
              <a:t>Dynamically assign </a:t>
            </a:r>
            <a:r>
              <a:rPr lang="en-US" sz="2000" dirty="0"/>
              <a:t>which part of network is controlled by which controller </a:t>
            </a:r>
            <a:r>
              <a:rPr lang="en-US" sz="2000" dirty="0" smtClean="0"/>
              <a:t>instance -&gt; we can do better with sophisticated algorithms</a:t>
            </a:r>
            <a:endParaRPr lang="en-US" sz="2000" dirty="0"/>
          </a:p>
          <a:p>
            <a:pPr>
              <a:lnSpc>
                <a:spcPct val="120000"/>
              </a:lnSpc>
              <a:buFont typeface="Wingdings" charset="2"/>
              <a:buChar char="§"/>
            </a:pPr>
            <a:r>
              <a:rPr lang="en-US" sz="2400" dirty="0"/>
              <a:t>Graph abstraction of network state</a:t>
            </a:r>
          </a:p>
          <a:p>
            <a:pPr lvl="1">
              <a:lnSpc>
                <a:spcPct val="120000"/>
              </a:lnSpc>
              <a:buFont typeface="Wingdings" charset="2"/>
              <a:buChar char="§"/>
            </a:pPr>
            <a:r>
              <a:rPr lang="en-US" sz="2000" dirty="0" smtClean="0"/>
              <a:t>Easy to visualize and correlate with topology</a:t>
            </a:r>
          </a:p>
          <a:p>
            <a:pPr lvl="1">
              <a:lnSpc>
                <a:spcPct val="120000"/>
              </a:lnSpc>
              <a:buFont typeface="Wingdings" charset="2"/>
              <a:buChar char="§"/>
            </a:pPr>
            <a:r>
              <a:rPr lang="en-US" sz="2000" dirty="0" smtClean="0"/>
              <a:t>Enables several standard graph algorithms</a:t>
            </a:r>
            <a:endParaRPr lang="en-US" sz="2000" dirty="0"/>
          </a:p>
        </p:txBody>
      </p:sp>
      <p:sp>
        <p:nvSpPr>
          <p:cNvPr id="4" name="Slide Number Placeholder 3"/>
          <p:cNvSpPr>
            <a:spLocks noGrp="1"/>
          </p:cNvSpPr>
          <p:nvPr>
            <p:ph type="sldNum" sz="quarter" idx="12"/>
          </p:nvPr>
        </p:nvSpPr>
        <p:spPr/>
        <p:txBody>
          <a:bodyPr/>
          <a:lstStyle/>
          <a:p>
            <a:fld id="{410F7F8E-740E-DF4E-8F25-0803C76A526D}" type="slidenum">
              <a:rPr lang="en-US" smtClean="0"/>
              <a:t>28</a:t>
            </a:fld>
            <a:endParaRPr lang="en-US" dirty="0"/>
          </a:p>
        </p:txBody>
      </p:sp>
    </p:spTree>
    <p:extLst>
      <p:ext uri="{BB962C8B-B14F-4D97-AF65-F5344CB8AC3E}">
        <p14:creationId xmlns:p14="http://schemas.microsoft.com/office/powerpoint/2010/main" val="6795598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69" y="-120477"/>
            <a:ext cx="8580331" cy="1143000"/>
          </a:xfrm>
        </p:spPr>
        <p:txBody>
          <a:bodyPr>
            <a:normAutofit fontScale="90000"/>
          </a:bodyPr>
          <a:lstStyle/>
          <a:p>
            <a:r>
              <a:rPr lang="en-US" dirty="0" smtClean="0"/>
              <a:t>Reflections/Lessons Learned: </a:t>
            </a:r>
            <a:r>
              <a:rPr lang="en-US" dirty="0" smtClean="0">
                <a:solidFill>
                  <a:schemeClr val="accent2"/>
                </a:solidFill>
              </a:rPr>
              <a:t>Limitations</a:t>
            </a:r>
            <a:endParaRPr lang="en-US" sz="4000" dirty="0">
              <a:solidFill>
                <a:schemeClr val="accent2"/>
              </a:solidFill>
            </a:endParaRPr>
          </a:p>
        </p:txBody>
      </p:sp>
      <p:sp>
        <p:nvSpPr>
          <p:cNvPr id="3" name="Content Placeholder 2"/>
          <p:cNvSpPr>
            <a:spLocks noGrp="1"/>
          </p:cNvSpPr>
          <p:nvPr>
            <p:ph idx="1"/>
          </p:nvPr>
        </p:nvSpPr>
        <p:spPr>
          <a:xfrm>
            <a:off x="457200" y="958261"/>
            <a:ext cx="8229600" cy="5618720"/>
          </a:xfrm>
        </p:spPr>
        <p:txBody>
          <a:bodyPr>
            <a:normAutofit fontScale="85000" lnSpcReduction="10000"/>
          </a:bodyPr>
          <a:lstStyle/>
          <a:p>
            <a:pPr>
              <a:lnSpc>
                <a:spcPct val="120000"/>
              </a:lnSpc>
              <a:buFont typeface="Wingdings" charset="2"/>
              <a:buChar char="§"/>
            </a:pPr>
            <a:r>
              <a:rPr lang="en-US" sz="2800" dirty="0" smtClean="0"/>
              <a:t>Performance</a:t>
            </a:r>
          </a:p>
          <a:p>
            <a:pPr lvl="1">
              <a:lnSpc>
                <a:spcPct val="120000"/>
              </a:lnSpc>
              <a:buFont typeface="Wingdings" charset="2"/>
              <a:buChar char="§"/>
            </a:pPr>
            <a:r>
              <a:rPr lang="en-US" sz="2400" dirty="0" smtClean="0"/>
              <a:t>Several layers of open source </a:t>
            </a:r>
            <a:r>
              <a:rPr lang="en-US" sz="2400" dirty="0" err="1" smtClean="0"/>
              <a:t>sw</a:t>
            </a:r>
            <a:r>
              <a:rPr lang="en-US" sz="2400" dirty="0" smtClean="0"/>
              <a:t> means lower performance </a:t>
            </a:r>
          </a:p>
          <a:p>
            <a:pPr lvl="1">
              <a:lnSpc>
                <a:spcPct val="120000"/>
              </a:lnSpc>
              <a:buFont typeface="Wingdings" charset="2"/>
              <a:buChar char="§"/>
            </a:pPr>
            <a:r>
              <a:rPr lang="en-US" sz="2400" dirty="0" smtClean="0"/>
              <a:t>Very </a:t>
            </a:r>
            <a:r>
              <a:rPr lang="en-US" sz="2400" dirty="0"/>
              <a:t>little visibility under-the-</a:t>
            </a:r>
            <a:r>
              <a:rPr lang="en-US" sz="2400" dirty="0" smtClean="0"/>
              <a:t>hood</a:t>
            </a:r>
          </a:p>
          <a:p>
            <a:pPr lvl="1">
              <a:lnSpc>
                <a:spcPct val="120000"/>
              </a:lnSpc>
              <a:buFont typeface="Wingdings" charset="2"/>
              <a:buChar char="§"/>
            </a:pPr>
            <a:r>
              <a:rPr lang="en-US" sz="2400" dirty="0" smtClean="0"/>
              <a:t>Different types of network state treated the same way</a:t>
            </a:r>
          </a:p>
          <a:p>
            <a:pPr>
              <a:lnSpc>
                <a:spcPct val="120000"/>
              </a:lnSpc>
              <a:buFont typeface="Wingdings" charset="2"/>
              <a:buChar char="§"/>
            </a:pPr>
            <a:r>
              <a:rPr lang="en-US" dirty="0" err="1" smtClean="0"/>
              <a:t>Debuggability</a:t>
            </a:r>
            <a:endParaRPr lang="en-US" dirty="0" smtClean="0"/>
          </a:p>
          <a:p>
            <a:pPr lvl="1">
              <a:lnSpc>
                <a:spcPct val="120000"/>
              </a:lnSpc>
              <a:buFont typeface="Wingdings" charset="2"/>
              <a:buChar char="§"/>
            </a:pPr>
            <a:r>
              <a:rPr lang="en-US" sz="2400" dirty="0" smtClean="0"/>
              <a:t>Debugging for performance as well as correctness is difficult due to lack of visibility </a:t>
            </a:r>
          </a:p>
          <a:p>
            <a:pPr lvl="1">
              <a:lnSpc>
                <a:spcPct val="120000"/>
              </a:lnSpc>
              <a:buFont typeface="Wingdings" charset="2"/>
              <a:buChar char="§"/>
            </a:pPr>
            <a:r>
              <a:rPr lang="en-US" sz="2400" dirty="0" smtClean="0"/>
              <a:t>Cannot customize to our needs</a:t>
            </a:r>
          </a:p>
          <a:p>
            <a:pPr lvl="1">
              <a:lnSpc>
                <a:spcPct val="120000"/>
              </a:lnSpc>
              <a:buFont typeface="Wingdings" charset="2"/>
              <a:buChar char="§"/>
            </a:pPr>
            <a:r>
              <a:rPr lang="en-US" sz="2400" dirty="0"/>
              <a:t>H</a:t>
            </a:r>
            <a:r>
              <a:rPr lang="en-US" sz="2400" dirty="0" smtClean="0"/>
              <a:t>eavyweight building blocks</a:t>
            </a:r>
          </a:p>
          <a:p>
            <a:pPr>
              <a:lnSpc>
                <a:spcPct val="120000"/>
              </a:lnSpc>
              <a:buFont typeface="Wingdings" charset="2"/>
              <a:buChar char="§"/>
            </a:pPr>
            <a:r>
              <a:rPr lang="en-US" dirty="0"/>
              <a:t>S</a:t>
            </a:r>
            <a:r>
              <a:rPr lang="en-US" dirty="0" smtClean="0"/>
              <a:t>pectrum of use cases</a:t>
            </a:r>
          </a:p>
          <a:p>
            <a:pPr lvl="1">
              <a:lnSpc>
                <a:spcPct val="120000"/>
              </a:lnSpc>
              <a:buFont typeface="Wingdings" charset="2"/>
              <a:buChar char="§"/>
            </a:pPr>
            <a:r>
              <a:rPr lang="en-US" sz="2400" dirty="0" smtClean="0"/>
              <a:t>Routing, TE, and BGP are the only use cases tried – need more </a:t>
            </a:r>
          </a:p>
          <a:p>
            <a:pPr>
              <a:lnSpc>
                <a:spcPct val="120000"/>
              </a:lnSpc>
              <a:buFont typeface="Wingdings" charset="2"/>
              <a:buChar char="§"/>
            </a:pPr>
            <a:r>
              <a:rPr lang="en-US" dirty="0"/>
              <a:t>F</a:t>
            </a:r>
            <a:r>
              <a:rPr lang="en-US" dirty="0" smtClean="0"/>
              <a:t>eatures</a:t>
            </a:r>
          </a:p>
          <a:p>
            <a:pPr lvl="1">
              <a:lnSpc>
                <a:spcPct val="120000"/>
              </a:lnSpc>
              <a:buFont typeface="Wingdings" charset="2"/>
              <a:buChar char="§"/>
            </a:pPr>
            <a:r>
              <a:rPr lang="en-US" sz="2200" dirty="0" smtClean="0"/>
              <a:t>Meant to be a prototype and so didn’t consider </a:t>
            </a:r>
            <a:r>
              <a:rPr lang="en-US" sz="2200" dirty="0" err="1" smtClean="0"/>
              <a:t>config</a:t>
            </a:r>
            <a:r>
              <a:rPr lang="en-US" sz="2200" dirty="0" smtClean="0"/>
              <a:t>, measurements, … </a:t>
            </a:r>
          </a:p>
        </p:txBody>
      </p:sp>
      <p:sp>
        <p:nvSpPr>
          <p:cNvPr id="4" name="Slide Number Placeholder 3"/>
          <p:cNvSpPr>
            <a:spLocks noGrp="1"/>
          </p:cNvSpPr>
          <p:nvPr>
            <p:ph type="sldNum" sz="quarter" idx="12"/>
          </p:nvPr>
        </p:nvSpPr>
        <p:spPr/>
        <p:txBody>
          <a:bodyPr/>
          <a:lstStyle/>
          <a:p>
            <a:fld id="{410F7F8E-740E-DF4E-8F25-0803C76A526D}" type="slidenum">
              <a:rPr lang="en-US" smtClean="0"/>
              <a:t>29</a:t>
            </a:fld>
            <a:endParaRPr lang="en-US" dirty="0"/>
          </a:p>
        </p:txBody>
      </p:sp>
    </p:spTree>
    <p:extLst>
      <p:ext uri="{BB962C8B-B14F-4D97-AF65-F5344CB8AC3E}">
        <p14:creationId xmlns:p14="http://schemas.microsoft.com/office/powerpoint/2010/main" val="120471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p:nvPr/>
        </p:nvCxnSpPr>
        <p:spPr>
          <a:xfrm flipV="1">
            <a:off x="5579806" y="2942468"/>
            <a:ext cx="1564968" cy="62271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sp>
        <p:nvSpPr>
          <p:cNvPr id="4" name="AutoShape 7"/>
          <p:cNvSpPr>
            <a:spLocks noChangeArrowheads="1"/>
          </p:cNvSpPr>
          <p:nvPr/>
        </p:nvSpPr>
        <p:spPr bwMode="auto">
          <a:xfrm>
            <a:off x="3080723" y="3319372"/>
            <a:ext cx="2794051" cy="1655097"/>
          </a:xfrm>
          <a:prstGeom prst="can">
            <a:avLst>
              <a:gd name="adj" fmla="val 50000"/>
            </a:avLst>
          </a:prstGeom>
          <a:solidFill>
            <a:srgbClr val="FFFFFF"/>
          </a:solidFill>
          <a:ln w="28575" cmpd="sng">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fontAlgn="auto">
              <a:spcBef>
                <a:spcPts val="0"/>
              </a:spcBef>
              <a:spcAft>
                <a:spcPts val="0"/>
              </a:spcAft>
              <a:defRPr/>
            </a:pPr>
            <a:endParaRPr lang="en-US" dirty="0">
              <a:solidFill>
                <a:schemeClr val="bg1"/>
              </a:solidFill>
              <a:ea typeface="+mn-ea"/>
              <a:cs typeface="+mn-cs"/>
            </a:endParaRPr>
          </a:p>
        </p:txBody>
      </p:sp>
      <p:cxnSp>
        <p:nvCxnSpPr>
          <p:cNvPr id="9" name="Straight Arrow Connector 8"/>
          <p:cNvCxnSpPr>
            <a:endCxn id="4" idx="2"/>
          </p:cNvCxnSpPr>
          <p:nvPr/>
        </p:nvCxnSpPr>
        <p:spPr>
          <a:xfrm flipV="1">
            <a:off x="237613" y="4146921"/>
            <a:ext cx="2843110" cy="8193"/>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4"/>
          </p:cNvCxnSpPr>
          <p:nvPr/>
        </p:nvCxnSpPr>
        <p:spPr>
          <a:xfrm>
            <a:off x="5874774" y="4146921"/>
            <a:ext cx="2548194"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5293032" y="4523824"/>
            <a:ext cx="1720645" cy="127000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139864951"/>
              </p:ext>
            </p:extLst>
          </p:nvPr>
        </p:nvGraphicFramePr>
        <p:xfrm>
          <a:off x="3363458" y="4234838"/>
          <a:ext cx="2204066" cy="2036424"/>
        </p:xfrm>
        <a:graphic>
          <a:graphicData uri="http://schemas.openxmlformats.org/drawingml/2006/table">
            <a:tbl>
              <a:tblPr firstRow="1" bandRow="1">
                <a:tableStyleId>{22838BEF-8BB2-4498-84A7-C5851F593DF1}</a:tableStyleId>
              </a:tblPr>
              <a:tblGrid>
                <a:gridCol w="1048968"/>
                <a:gridCol w="1155098"/>
              </a:tblGrid>
              <a:tr h="509106">
                <a:tc>
                  <a:txBody>
                    <a:bodyPr/>
                    <a:lstStyle/>
                    <a:p>
                      <a:pPr algn="ctr"/>
                      <a:r>
                        <a:rPr lang="en-US" sz="2400" b="1" i="0" dirty="0" smtClean="0">
                          <a:latin typeface="Times New Roman"/>
                          <a:cs typeface="Times New Roman"/>
                        </a:rPr>
                        <a:t>Match</a:t>
                      </a:r>
                      <a:endParaRPr lang="en-US" sz="2400" b="1" i="0" dirty="0">
                        <a:latin typeface="Times New Roman"/>
                        <a:cs typeface="Times New Roman"/>
                      </a:endParaRPr>
                    </a:p>
                  </a:txBody>
                  <a:tcPr>
                    <a:solidFill>
                      <a:schemeClr val="tx2">
                        <a:lumMod val="40000"/>
                        <a:lumOff val="60000"/>
                      </a:schemeClr>
                    </a:solidFill>
                  </a:tcPr>
                </a:tc>
                <a:tc>
                  <a:txBody>
                    <a:bodyPr/>
                    <a:lstStyle/>
                    <a:p>
                      <a:pPr algn="ctr"/>
                      <a:r>
                        <a:rPr lang="en-US" sz="2400" b="1" i="0" dirty="0" smtClean="0">
                          <a:latin typeface="Times New Roman"/>
                          <a:cs typeface="Times New Roman"/>
                        </a:rPr>
                        <a:t>Action</a:t>
                      </a:r>
                      <a:endParaRPr lang="en-US" sz="2400" b="1" i="0" dirty="0">
                        <a:latin typeface="Times New Roman"/>
                        <a:cs typeface="Times New Roman"/>
                      </a:endParaRPr>
                    </a:p>
                  </a:txBody>
                  <a:tcPr>
                    <a:solidFill>
                      <a:schemeClr val="tx2">
                        <a:lumMod val="40000"/>
                        <a:lumOff val="60000"/>
                      </a:schemeClr>
                    </a:solidFill>
                  </a:tcPr>
                </a:tc>
              </a:tr>
              <a:tr h="509106">
                <a:tc>
                  <a:txBody>
                    <a:bodyPr/>
                    <a:lstStyle/>
                    <a:p>
                      <a:pPr algn="ctr"/>
                      <a:r>
                        <a:rPr lang="en-US" b="1" i="1" dirty="0" smtClean="0">
                          <a:latin typeface="Times New Roman"/>
                          <a:cs typeface="Times New Roman"/>
                        </a:rPr>
                        <a:t>F</a:t>
                      </a:r>
                      <a:endParaRPr lang="en-US" b="1" i="1" dirty="0">
                        <a:latin typeface="Times New Roman"/>
                        <a:cs typeface="Times New Roman"/>
                      </a:endParaRPr>
                    </a:p>
                  </a:txBody>
                  <a:tcPr/>
                </a:tc>
                <a:tc>
                  <a:txBody>
                    <a:bodyPr/>
                    <a:lstStyle/>
                    <a:p>
                      <a:pPr algn="ctr"/>
                      <a:r>
                        <a:rPr lang="en-US" b="1" i="1" dirty="0" smtClean="0">
                          <a:latin typeface="Times New Roman"/>
                          <a:cs typeface="Times New Roman"/>
                        </a:rPr>
                        <a:t>Action(F)</a:t>
                      </a:r>
                      <a:endParaRPr lang="en-US" b="1" i="1" dirty="0">
                        <a:latin typeface="Times New Roman"/>
                        <a:cs typeface="Times New Roman"/>
                      </a:endParaRPr>
                    </a:p>
                  </a:txBody>
                  <a:tcPr/>
                </a:tc>
              </a:tr>
              <a:tr h="509106">
                <a:tc>
                  <a:txBody>
                    <a:bodyPr/>
                    <a:lstStyle/>
                    <a:p>
                      <a:pPr algn="ctr"/>
                      <a:r>
                        <a:rPr lang="en-US" b="1" i="1" dirty="0" smtClean="0">
                          <a:latin typeface="Times New Roman"/>
                          <a:cs typeface="Times New Roman"/>
                        </a:rPr>
                        <a:t>G</a:t>
                      </a:r>
                      <a:endParaRPr lang="en-US" b="1" i="1" dirty="0">
                        <a:latin typeface="Times New Roman"/>
                        <a:cs typeface="Times New Roman"/>
                      </a:endParaRPr>
                    </a:p>
                  </a:txBody>
                  <a:tcPr/>
                </a:tc>
                <a:tc>
                  <a:txBody>
                    <a:bodyPr/>
                    <a:lstStyle/>
                    <a:p>
                      <a:pPr algn="ctr"/>
                      <a:r>
                        <a:rPr lang="en-US" b="1" i="1" dirty="0" smtClean="0">
                          <a:latin typeface="Times New Roman"/>
                          <a:cs typeface="Times New Roman"/>
                        </a:rPr>
                        <a:t>Action(G)</a:t>
                      </a:r>
                      <a:endParaRPr lang="en-US" b="1" i="1" dirty="0">
                        <a:latin typeface="Times New Roman"/>
                        <a:cs typeface="Times New Roman"/>
                      </a:endParaRPr>
                    </a:p>
                  </a:txBody>
                  <a:tcPr/>
                </a:tc>
              </a:tr>
              <a:tr h="509106">
                <a:tc>
                  <a:txBody>
                    <a:bodyPr/>
                    <a:lstStyle/>
                    <a:p>
                      <a:pPr algn="ctr"/>
                      <a:r>
                        <a:rPr lang="en-US" b="1" i="1" dirty="0" smtClean="0">
                          <a:latin typeface="Times New Roman"/>
                          <a:cs typeface="Times New Roman"/>
                        </a:rPr>
                        <a:t>H</a:t>
                      </a:r>
                      <a:endParaRPr lang="en-US" b="1" i="1" dirty="0">
                        <a:latin typeface="Times New Roman"/>
                        <a:cs typeface="Times New Roman"/>
                      </a:endParaRPr>
                    </a:p>
                  </a:txBody>
                  <a:tcPr/>
                </a:tc>
                <a:tc>
                  <a:txBody>
                    <a:bodyPr/>
                    <a:lstStyle/>
                    <a:p>
                      <a:pPr algn="ctr"/>
                      <a:r>
                        <a:rPr lang="en-US" b="1" i="1" dirty="0" smtClean="0">
                          <a:latin typeface="Times New Roman"/>
                          <a:cs typeface="Times New Roman"/>
                        </a:rPr>
                        <a:t>Action(H)</a:t>
                      </a:r>
                      <a:endParaRPr lang="en-US" b="1" i="1" dirty="0">
                        <a:latin typeface="Times New Roman"/>
                        <a:cs typeface="Times New Roman"/>
                      </a:endParaRPr>
                    </a:p>
                  </a:txBody>
                  <a:tcPr/>
                </a:tc>
              </a:tr>
            </a:tbl>
          </a:graphicData>
        </a:graphic>
      </p:graphicFrame>
      <p:grpSp>
        <p:nvGrpSpPr>
          <p:cNvPr id="26" name="Group 25"/>
          <p:cNvGrpSpPr/>
          <p:nvPr/>
        </p:nvGrpSpPr>
        <p:grpSpPr>
          <a:xfrm>
            <a:off x="1368322" y="3937985"/>
            <a:ext cx="1802581" cy="417871"/>
            <a:chOff x="786580" y="2982452"/>
            <a:chExt cx="1802581" cy="417871"/>
          </a:xfrm>
        </p:grpSpPr>
        <p:sp>
          <p:nvSpPr>
            <p:cNvPr id="5" name="Rectangle 4"/>
            <p:cNvSpPr/>
            <p:nvPr/>
          </p:nvSpPr>
          <p:spPr>
            <a:xfrm>
              <a:off x="786580" y="2982452"/>
              <a:ext cx="1212645" cy="417871"/>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999226" y="2982452"/>
              <a:ext cx="589935" cy="417871"/>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smtClean="0">
                  <a:solidFill>
                    <a:schemeClr val="tx1"/>
                  </a:solidFill>
                  <a:latin typeface="Times New Roman"/>
                  <a:cs typeface="Times New Roman"/>
                </a:rPr>
                <a:t>H</a:t>
              </a:r>
              <a:endParaRPr lang="en-US" b="1" i="1" dirty="0">
                <a:solidFill>
                  <a:schemeClr val="tx1"/>
                </a:solidFill>
                <a:latin typeface="Times New Roman"/>
                <a:cs typeface="Times New Roman"/>
              </a:endParaRPr>
            </a:p>
          </p:txBody>
        </p:sp>
      </p:grpSp>
      <p:sp>
        <p:nvSpPr>
          <p:cNvPr id="27" name="Freeform 26"/>
          <p:cNvSpPr/>
          <p:nvPr/>
        </p:nvSpPr>
        <p:spPr>
          <a:xfrm>
            <a:off x="2859548" y="4343565"/>
            <a:ext cx="503910" cy="1626584"/>
          </a:xfrm>
          <a:custGeom>
            <a:avLst/>
            <a:gdLst>
              <a:gd name="connsiteX0" fmla="*/ 0 w 393291"/>
              <a:gd name="connsiteY0" fmla="*/ 0 h 639097"/>
              <a:gd name="connsiteX1" fmla="*/ 8194 w 393291"/>
              <a:gd name="connsiteY1" fmla="*/ 639097 h 639097"/>
              <a:gd name="connsiteX2" fmla="*/ 393291 w 393291"/>
              <a:gd name="connsiteY2" fmla="*/ 639097 h 639097"/>
            </a:gdLst>
            <a:ahLst/>
            <a:cxnLst>
              <a:cxn ang="0">
                <a:pos x="connsiteX0" y="connsiteY0"/>
              </a:cxn>
              <a:cxn ang="0">
                <a:pos x="connsiteX1" y="connsiteY1"/>
              </a:cxn>
              <a:cxn ang="0">
                <a:pos x="connsiteX2" y="connsiteY2"/>
              </a:cxn>
            </a:cxnLst>
            <a:rect l="l" t="t" r="r" b="b"/>
            <a:pathLst>
              <a:path w="393291" h="639097">
                <a:moveTo>
                  <a:pt x="0" y="0"/>
                </a:moveTo>
                <a:lnTo>
                  <a:pt x="8194" y="639097"/>
                </a:lnTo>
                <a:lnTo>
                  <a:pt x="393291" y="639097"/>
                </a:lnTo>
              </a:path>
            </a:pathLst>
          </a:cu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0" name="Group 29"/>
          <p:cNvGrpSpPr/>
          <p:nvPr/>
        </p:nvGrpSpPr>
        <p:grpSpPr>
          <a:xfrm>
            <a:off x="5781365" y="3929791"/>
            <a:ext cx="1802581" cy="417871"/>
            <a:chOff x="786580" y="2982452"/>
            <a:chExt cx="1802581" cy="417871"/>
          </a:xfrm>
        </p:grpSpPr>
        <p:sp>
          <p:nvSpPr>
            <p:cNvPr id="31" name="Rectangle 30"/>
            <p:cNvSpPr/>
            <p:nvPr/>
          </p:nvSpPr>
          <p:spPr>
            <a:xfrm>
              <a:off x="786580" y="2982452"/>
              <a:ext cx="1212645" cy="417871"/>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1999226" y="2982452"/>
              <a:ext cx="589935" cy="417871"/>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i="1" dirty="0" smtClean="0">
                  <a:solidFill>
                    <a:schemeClr val="tx1"/>
                  </a:solidFill>
                  <a:latin typeface="Times New Roman"/>
                  <a:cs typeface="Times New Roman"/>
                </a:rPr>
                <a:t>H’</a:t>
              </a:r>
              <a:endParaRPr lang="en-US" sz="1600" b="1" i="1" dirty="0">
                <a:solidFill>
                  <a:schemeClr val="tx1"/>
                </a:solidFill>
                <a:latin typeface="Times New Roman"/>
                <a:cs typeface="Times New Roman"/>
              </a:endParaRPr>
            </a:p>
          </p:txBody>
        </p:sp>
      </p:grpSp>
      <p:sp>
        <p:nvSpPr>
          <p:cNvPr id="33" name="TextBox 32"/>
          <p:cNvSpPr txBox="1"/>
          <p:nvPr/>
        </p:nvSpPr>
        <p:spPr>
          <a:xfrm>
            <a:off x="2898897" y="1143629"/>
            <a:ext cx="3134191" cy="2123658"/>
          </a:xfrm>
          <a:prstGeom prst="rect">
            <a:avLst/>
          </a:prstGeom>
          <a:noFill/>
          <a:ln>
            <a:solidFill>
              <a:schemeClr val="bg1">
                <a:lumMod val="65000"/>
              </a:schemeClr>
            </a:solidFill>
          </a:ln>
        </p:spPr>
        <p:txBody>
          <a:bodyPr wrap="none" rtlCol="0">
            <a:spAutoFit/>
          </a:bodyPr>
          <a:lstStyle/>
          <a:p>
            <a:r>
              <a:rPr lang="en-US" sz="2400" b="1" dirty="0" smtClean="0"/>
              <a:t>Action Primitives</a:t>
            </a:r>
          </a:p>
          <a:p>
            <a:pPr marL="342900" indent="-342900">
              <a:buFont typeface="+mj-lt"/>
              <a:buAutoNum type="arabicPeriod"/>
            </a:pPr>
            <a:r>
              <a:rPr lang="en-US" dirty="0" smtClean="0"/>
              <a:t>“Forward to ports 4 &amp; 5”</a:t>
            </a:r>
          </a:p>
          <a:p>
            <a:pPr marL="342900" indent="-342900">
              <a:buFont typeface="+mj-lt"/>
              <a:buAutoNum type="arabicPeriod"/>
            </a:pPr>
            <a:r>
              <a:rPr lang="en-US" dirty="0" smtClean="0"/>
              <a:t>“Push header Y after bit 12”</a:t>
            </a:r>
          </a:p>
          <a:p>
            <a:pPr marL="342900" indent="-342900">
              <a:buFont typeface="+mj-lt"/>
              <a:buAutoNum type="arabicPeriod"/>
            </a:pPr>
            <a:r>
              <a:rPr lang="en-US" dirty="0" smtClean="0"/>
              <a:t>“Pop header bits 8-12”</a:t>
            </a:r>
          </a:p>
          <a:p>
            <a:pPr marL="342900" indent="-342900">
              <a:buFont typeface="+mj-lt"/>
              <a:buAutoNum type="arabicPeriod"/>
            </a:pPr>
            <a:r>
              <a:rPr lang="en-US" dirty="0" smtClean="0"/>
              <a:t>“Decrement bits 13-18”</a:t>
            </a:r>
          </a:p>
          <a:p>
            <a:pPr marL="342900" indent="-342900">
              <a:buFont typeface="+mj-lt"/>
              <a:buAutoNum type="arabicPeriod"/>
            </a:pPr>
            <a:r>
              <a:rPr lang="en-US" dirty="0" smtClean="0"/>
              <a:t>“Drop packet”</a:t>
            </a:r>
          </a:p>
          <a:p>
            <a:pPr marL="342900" indent="-342900">
              <a:buFont typeface="+mj-lt"/>
              <a:buAutoNum type="arabicPeriod"/>
            </a:pPr>
            <a:r>
              <a:rPr lang="en-US" dirty="0" smtClean="0"/>
              <a:t>…</a:t>
            </a:r>
            <a:endParaRPr lang="en-US" dirty="0"/>
          </a:p>
        </p:txBody>
      </p:sp>
      <p:sp>
        <p:nvSpPr>
          <p:cNvPr id="7" name="Title 6"/>
          <p:cNvSpPr>
            <a:spLocks noGrp="1"/>
          </p:cNvSpPr>
          <p:nvPr>
            <p:ph type="title"/>
          </p:nvPr>
        </p:nvSpPr>
        <p:spPr>
          <a:xfrm>
            <a:off x="457200" y="-111576"/>
            <a:ext cx="8229600" cy="1143000"/>
          </a:xfrm>
        </p:spPr>
        <p:txBody>
          <a:bodyPr>
            <a:normAutofit fontScale="90000"/>
          </a:bodyPr>
          <a:lstStyle/>
          <a:p>
            <a:r>
              <a:rPr lang="en-US" dirty="0" smtClean="0"/>
              <a:t>Match-Action Forwarding Abstraction</a:t>
            </a:r>
            <a:endParaRPr lang="en-US" dirty="0"/>
          </a:p>
        </p:txBody>
      </p:sp>
      <p:sp>
        <p:nvSpPr>
          <p:cNvPr id="2" name="TextBox 1"/>
          <p:cNvSpPr txBox="1"/>
          <p:nvPr/>
        </p:nvSpPr>
        <p:spPr>
          <a:xfrm>
            <a:off x="5588265" y="1022901"/>
            <a:ext cx="2928055" cy="461665"/>
          </a:xfrm>
          <a:prstGeom prst="rect">
            <a:avLst/>
          </a:prstGeom>
          <a:solidFill>
            <a:schemeClr val="bg1"/>
          </a:solidFill>
          <a:ln>
            <a:solidFill>
              <a:schemeClr val="tx1"/>
            </a:solidFill>
          </a:ln>
        </p:spPr>
        <p:txBody>
          <a:bodyPr wrap="none" rtlCol="0">
            <a:spAutoFit/>
          </a:bodyPr>
          <a:lstStyle/>
          <a:p>
            <a:r>
              <a:rPr lang="en-US" sz="2400" dirty="0" smtClean="0"/>
              <a:t>“Plumbing primitives”</a:t>
            </a:r>
            <a:endParaRPr lang="en-US" sz="2400" dirty="0"/>
          </a:p>
        </p:txBody>
      </p:sp>
    </p:spTree>
    <p:extLst>
      <p:ext uri="{BB962C8B-B14F-4D97-AF65-F5344CB8AC3E}">
        <p14:creationId xmlns:p14="http://schemas.microsoft.com/office/powerpoint/2010/main" val="7638237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6"/>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fill="hold" nodeType="clickEffect">
                                  <p:stCondLst>
                                    <p:cond delay="0"/>
                                  </p:stCondLst>
                                  <p:childTnLst>
                                    <p:animMotion origin="layout" path="M 8.33333E-7 -3.7037E-7 L 0.15156 0.00116 " pathEditMode="relative" rAng="0" ptsTypes="AA">
                                      <p:cBhvr>
                                        <p:cTn id="26" dur="500" fill="hold"/>
                                        <p:tgtEl>
                                          <p:spTgt spid="30"/>
                                        </p:tgtEl>
                                        <p:attrNameLst>
                                          <p:attrName>ppt_x</p:attrName>
                                          <p:attrName>ppt_y</p:attrName>
                                        </p:attrNameLst>
                                      </p:cBhvr>
                                      <p:rCtr x="7569" y="46"/>
                                    </p:animMotion>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7"/>
                                        </p:tgtEl>
                                      </p:cBhvr>
                                    </p:animEffect>
                                    <p:set>
                                      <p:cBhvr>
                                        <p:cTn id="32" dur="1" fill="hold">
                                          <p:stCondLst>
                                            <p:cond delay="499"/>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3" grpId="0" animBg="1"/>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829235"/>
            <a:ext cx="8567271" cy="5931647"/>
          </a:xfrm>
        </p:spPr>
        <p:txBody>
          <a:bodyPr>
            <a:normAutofit fontScale="70000" lnSpcReduction="20000"/>
          </a:bodyPr>
          <a:lstStyle/>
          <a:p>
            <a:pPr>
              <a:lnSpc>
                <a:spcPct val="120000"/>
              </a:lnSpc>
            </a:pPr>
            <a:r>
              <a:rPr lang="en-US" sz="4000" dirty="0" smtClean="0"/>
              <a:t>Optimize for different types of </a:t>
            </a:r>
            <a:r>
              <a:rPr lang="en-US" sz="4000" dirty="0"/>
              <a:t>n</a:t>
            </a:r>
            <a:r>
              <a:rPr lang="en-US" sz="4000" dirty="0" smtClean="0"/>
              <a:t>etwork state</a:t>
            </a:r>
          </a:p>
          <a:p>
            <a:pPr lvl="1">
              <a:lnSpc>
                <a:spcPct val="120000"/>
              </a:lnSpc>
              <a:buFont typeface="Wingdings" charset="2"/>
              <a:buChar char="§"/>
            </a:pPr>
            <a:r>
              <a:rPr lang="en-US" dirty="0" smtClean="0"/>
              <a:t>Identify different types of network state and usage patterns</a:t>
            </a:r>
          </a:p>
          <a:p>
            <a:pPr lvl="1">
              <a:lnSpc>
                <a:spcPct val="120000"/>
              </a:lnSpc>
              <a:buFont typeface="Wingdings" charset="2"/>
              <a:buChar char="§"/>
            </a:pPr>
            <a:r>
              <a:rPr lang="en-US" dirty="0" smtClean="0"/>
              <a:t>Quantify the requirements for each type of state</a:t>
            </a:r>
          </a:p>
          <a:p>
            <a:pPr lvl="1">
              <a:lnSpc>
                <a:spcPct val="120000"/>
              </a:lnSpc>
              <a:buFont typeface="Wingdings" charset="2"/>
              <a:buChar char="§"/>
            </a:pPr>
            <a:r>
              <a:rPr lang="en-US" dirty="0" smtClean="0"/>
              <a:t>Understand the performance needs and strategize for optimal usage</a:t>
            </a:r>
          </a:p>
          <a:p>
            <a:pPr>
              <a:lnSpc>
                <a:spcPct val="120000"/>
              </a:lnSpc>
              <a:buFont typeface="Wingdings" charset="2"/>
              <a:buChar char="§"/>
            </a:pPr>
            <a:r>
              <a:rPr lang="en-US" sz="4000" dirty="0"/>
              <a:t>C</a:t>
            </a:r>
            <a:r>
              <a:rPr lang="en-US" sz="4000" dirty="0" smtClean="0"/>
              <a:t>ontrol </a:t>
            </a:r>
            <a:r>
              <a:rPr lang="en-US" sz="4000" dirty="0"/>
              <a:t>over </a:t>
            </a:r>
            <a:r>
              <a:rPr lang="en-US" sz="4000" dirty="0" err="1" smtClean="0"/>
              <a:t>sharding</a:t>
            </a:r>
            <a:endParaRPr lang="en-US" sz="4000" dirty="0" smtClean="0"/>
          </a:p>
          <a:p>
            <a:pPr lvl="1">
              <a:lnSpc>
                <a:spcPct val="120000"/>
              </a:lnSpc>
              <a:buFont typeface="Wingdings" charset="2"/>
              <a:buChar char="§"/>
            </a:pPr>
            <a:r>
              <a:rPr lang="en-US" dirty="0" smtClean="0"/>
              <a:t>Optimize </a:t>
            </a:r>
            <a:r>
              <a:rPr lang="en-US" dirty="0"/>
              <a:t>for different </a:t>
            </a:r>
            <a:r>
              <a:rPr lang="en-US" dirty="0" smtClean="0"/>
              <a:t>types of network </a:t>
            </a:r>
            <a:r>
              <a:rPr lang="en-US" dirty="0"/>
              <a:t>states</a:t>
            </a:r>
          </a:p>
          <a:p>
            <a:pPr lvl="1">
              <a:lnSpc>
                <a:spcPct val="120000"/>
              </a:lnSpc>
              <a:buFont typeface="Wingdings" charset="2"/>
              <a:buChar char="§"/>
            </a:pPr>
            <a:r>
              <a:rPr lang="en-US" dirty="0"/>
              <a:t>Lockless concurrent operations on network </a:t>
            </a:r>
            <a:r>
              <a:rPr lang="en-US" dirty="0" smtClean="0"/>
              <a:t>state</a:t>
            </a:r>
          </a:p>
          <a:p>
            <a:pPr>
              <a:lnSpc>
                <a:spcPct val="120000"/>
              </a:lnSpc>
              <a:buFont typeface="Wingdings" charset="2"/>
              <a:buChar char="§"/>
            </a:pPr>
            <a:r>
              <a:rPr lang="en-US" dirty="0" smtClean="0"/>
              <a:t> </a:t>
            </a:r>
            <a:r>
              <a:rPr lang="en-US" sz="4000" dirty="0" smtClean="0"/>
              <a:t>Customize  our data </a:t>
            </a:r>
            <a:r>
              <a:rPr lang="en-US" sz="4000" dirty="0"/>
              <a:t>model to our </a:t>
            </a:r>
            <a:r>
              <a:rPr lang="en-US" sz="4000" dirty="0" err="1"/>
              <a:t>sharding</a:t>
            </a:r>
            <a:r>
              <a:rPr lang="en-US" dirty="0"/>
              <a:t> </a:t>
            </a:r>
            <a:endParaRPr lang="en-US" dirty="0" smtClean="0"/>
          </a:p>
          <a:p>
            <a:pPr lvl="1">
              <a:lnSpc>
                <a:spcPct val="120000"/>
              </a:lnSpc>
              <a:buFont typeface="Wingdings" charset="2"/>
              <a:buChar char="§"/>
            </a:pPr>
            <a:r>
              <a:rPr lang="en-US" dirty="0" smtClean="0"/>
              <a:t>Maximize </a:t>
            </a:r>
            <a:r>
              <a:rPr lang="en-US" dirty="0"/>
              <a:t>local reads/</a:t>
            </a:r>
            <a:r>
              <a:rPr lang="en-US" dirty="0" smtClean="0"/>
              <a:t>writes</a:t>
            </a:r>
          </a:p>
          <a:p>
            <a:pPr lvl="1">
              <a:lnSpc>
                <a:spcPct val="120000"/>
              </a:lnSpc>
              <a:buFont typeface="Wingdings" charset="2"/>
              <a:buChar char="§"/>
            </a:pPr>
            <a:r>
              <a:rPr lang="en-US" dirty="0" smtClean="0"/>
              <a:t>Reduce need for remote read/writes as far as possible</a:t>
            </a:r>
            <a:endParaRPr lang="en-US" dirty="0"/>
          </a:p>
          <a:p>
            <a:pPr>
              <a:lnSpc>
                <a:spcPct val="120000"/>
              </a:lnSpc>
              <a:buFont typeface="Wingdings" charset="2"/>
              <a:buChar char="§"/>
            </a:pPr>
            <a:r>
              <a:rPr lang="en-US" sz="4000" dirty="0" smtClean="0"/>
              <a:t>Use </a:t>
            </a:r>
            <a:r>
              <a:rPr lang="en-US" sz="4000" dirty="0"/>
              <a:t>lean and high </a:t>
            </a:r>
            <a:r>
              <a:rPr lang="en-US" sz="4000" dirty="0" smtClean="0"/>
              <a:t>performance </a:t>
            </a:r>
            <a:r>
              <a:rPr lang="en-US" sz="4000" dirty="0"/>
              <a:t>open </a:t>
            </a:r>
            <a:r>
              <a:rPr lang="en-US" sz="4000" dirty="0" smtClean="0"/>
              <a:t>source if possible</a:t>
            </a:r>
          </a:p>
          <a:p>
            <a:pPr lvl="1">
              <a:lnSpc>
                <a:spcPct val="120000"/>
              </a:lnSpc>
              <a:buFont typeface="Wingdings" charset="2"/>
              <a:buChar char="§"/>
            </a:pPr>
            <a:r>
              <a:rPr lang="en-US" dirty="0" smtClean="0"/>
              <a:t>For example reduce dependency on general purpose open </a:t>
            </a:r>
            <a:r>
              <a:rPr lang="en-US" dirty="0"/>
              <a:t>s</a:t>
            </a:r>
            <a:r>
              <a:rPr lang="en-US" dirty="0" smtClean="0"/>
              <a:t>ource DHT</a:t>
            </a:r>
            <a:endParaRPr lang="en-US" dirty="0"/>
          </a:p>
          <a:p>
            <a:pPr>
              <a:lnSpc>
                <a:spcPct val="120000"/>
              </a:lnSpc>
              <a:buFont typeface="Wingdings" charset="2"/>
              <a:buChar char="§"/>
            </a:pPr>
            <a:r>
              <a:rPr lang="en-US" sz="4000" dirty="0" smtClean="0"/>
              <a:t>Engage </a:t>
            </a:r>
            <a:r>
              <a:rPr lang="en-US" sz="4000" dirty="0"/>
              <a:t>network providers and </a:t>
            </a:r>
            <a:r>
              <a:rPr lang="en-US" sz="4000" dirty="0" smtClean="0"/>
              <a:t>vendors</a:t>
            </a:r>
          </a:p>
          <a:p>
            <a:pPr lvl="1">
              <a:lnSpc>
                <a:spcPct val="120000"/>
              </a:lnSpc>
              <a:buFont typeface="Wingdings" charset="2"/>
              <a:buChar char="§"/>
            </a:pPr>
            <a:r>
              <a:rPr lang="en-US" sz="2900" dirty="0" smtClean="0"/>
              <a:t>Feature set and use cases</a:t>
            </a:r>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a:xfrm>
            <a:off x="457200" y="51990"/>
            <a:ext cx="8229600" cy="1114065"/>
          </a:xfrm>
        </p:spPr>
        <p:txBody>
          <a:bodyPr/>
          <a:lstStyle/>
          <a:p>
            <a:r>
              <a:rPr lang="en-US" dirty="0" smtClean="0"/>
              <a:t>Next Phase: Architectural Directions</a:t>
            </a:r>
            <a:br>
              <a:rPr lang="en-US" dirty="0" smtClean="0"/>
            </a:br>
            <a:endParaRPr lang="en-US" dirty="0"/>
          </a:p>
        </p:txBody>
      </p:sp>
    </p:spTree>
    <p:extLst>
      <p:ext uri="{BB962C8B-B14F-4D97-AF65-F5344CB8AC3E}">
        <p14:creationId xmlns:p14="http://schemas.microsoft.com/office/powerpoint/2010/main" val="3419543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034"/>
            <a:ext cx="8229600" cy="1143000"/>
          </a:xfrm>
        </p:spPr>
        <p:txBody>
          <a:bodyPr>
            <a:normAutofit/>
          </a:bodyPr>
          <a:lstStyle/>
          <a:p>
            <a:r>
              <a:rPr lang="en-US" sz="3600" dirty="0" smtClean="0"/>
              <a:t>ONOS: Many Challenges Ahead …</a:t>
            </a:r>
            <a:endParaRPr lang="en-US" sz="3600" dirty="0"/>
          </a:p>
        </p:txBody>
      </p:sp>
      <p:sp>
        <p:nvSpPr>
          <p:cNvPr id="3" name="Content Placeholder 2"/>
          <p:cNvSpPr>
            <a:spLocks noGrp="1"/>
          </p:cNvSpPr>
          <p:nvPr>
            <p:ph idx="1"/>
          </p:nvPr>
        </p:nvSpPr>
        <p:spPr>
          <a:xfrm>
            <a:off x="457200" y="814294"/>
            <a:ext cx="8229600" cy="5907181"/>
          </a:xfrm>
        </p:spPr>
        <p:txBody>
          <a:bodyPr>
            <a:noAutofit/>
          </a:bodyPr>
          <a:lstStyle/>
          <a:p>
            <a:pPr marL="0" indent="0" algn="ctr">
              <a:lnSpc>
                <a:spcPct val="120000"/>
              </a:lnSpc>
              <a:buNone/>
            </a:pPr>
            <a:r>
              <a:rPr lang="en-US" sz="2400" dirty="0" smtClean="0"/>
              <a:t>Goal: Functionality </a:t>
            </a:r>
            <a:r>
              <a:rPr lang="en-US" sz="2400" dirty="0"/>
              <a:t>with performance, visibility, </a:t>
            </a:r>
            <a:r>
              <a:rPr lang="en-US" sz="2400" dirty="0" smtClean="0"/>
              <a:t>customization</a:t>
            </a:r>
            <a:endParaRPr lang="en-US" sz="1000" dirty="0"/>
          </a:p>
          <a:p>
            <a:pPr>
              <a:lnSpc>
                <a:spcPct val="120000"/>
              </a:lnSpc>
              <a:buFont typeface="Wingdings" charset="2"/>
              <a:buChar char="§"/>
            </a:pPr>
            <a:r>
              <a:rPr lang="en-US" sz="2000" b="1" dirty="0" smtClean="0"/>
              <a:t>Modular building blocks</a:t>
            </a:r>
          </a:p>
          <a:p>
            <a:pPr lvl="1">
              <a:lnSpc>
                <a:spcPct val="120000"/>
              </a:lnSpc>
              <a:buFont typeface="Wingdings" charset="2"/>
              <a:buChar char="§"/>
            </a:pPr>
            <a:r>
              <a:rPr lang="en-US" sz="1800" dirty="0"/>
              <a:t>S</a:t>
            </a:r>
            <a:r>
              <a:rPr lang="en-US" sz="1800" dirty="0" smtClean="0"/>
              <a:t>wap</a:t>
            </a:r>
            <a:r>
              <a:rPr lang="en-US" sz="1800" dirty="0"/>
              <a:t>-in and </a:t>
            </a:r>
            <a:r>
              <a:rPr lang="en-US" sz="1800" dirty="0" smtClean="0"/>
              <a:t>out with </a:t>
            </a:r>
            <a:r>
              <a:rPr lang="en-US" sz="1800" dirty="0"/>
              <a:t>commercial or different open-source </a:t>
            </a:r>
            <a:r>
              <a:rPr lang="en-US" sz="1800" dirty="0" smtClean="0"/>
              <a:t>components</a:t>
            </a:r>
          </a:p>
          <a:p>
            <a:pPr lvl="1">
              <a:lnSpc>
                <a:spcPct val="120000"/>
              </a:lnSpc>
              <a:buFont typeface="Wingdings" charset="2"/>
              <a:buChar char="§"/>
            </a:pPr>
            <a:r>
              <a:rPr lang="en-US" sz="1800" dirty="0" smtClean="0"/>
              <a:t>Low </a:t>
            </a:r>
            <a:r>
              <a:rPr lang="en-US" sz="1800" dirty="0"/>
              <a:t>latency distributed data store and state synchronization </a:t>
            </a:r>
            <a:endParaRPr lang="en-US" sz="1800" dirty="0" smtClean="0"/>
          </a:p>
          <a:p>
            <a:pPr lvl="1">
              <a:lnSpc>
                <a:spcPct val="120000"/>
              </a:lnSpc>
              <a:buFont typeface="Wingdings" charset="2"/>
              <a:buChar char="§"/>
            </a:pPr>
            <a:r>
              <a:rPr lang="en-US" sz="1800" dirty="0" smtClean="0"/>
              <a:t>Low </a:t>
            </a:r>
            <a:r>
              <a:rPr lang="en-US" sz="1800" dirty="0"/>
              <a:t>latency events and notifications </a:t>
            </a:r>
            <a:endParaRPr lang="en-US" sz="1800" dirty="0" smtClean="0"/>
          </a:p>
          <a:p>
            <a:pPr>
              <a:lnSpc>
                <a:spcPct val="120000"/>
              </a:lnSpc>
              <a:buFont typeface="Wingdings" charset="2"/>
              <a:buChar char="§"/>
            </a:pPr>
            <a:r>
              <a:rPr lang="en-US" sz="2000" b="1" dirty="0" smtClean="0"/>
              <a:t>Distributed state management</a:t>
            </a:r>
          </a:p>
          <a:p>
            <a:pPr lvl="1">
              <a:lnSpc>
                <a:spcPct val="120000"/>
              </a:lnSpc>
              <a:buFont typeface="Wingdings" charset="2"/>
              <a:buChar char="§"/>
            </a:pPr>
            <a:r>
              <a:rPr lang="en-US" sz="1600" dirty="0"/>
              <a:t>Choice of consistency models for different network state </a:t>
            </a:r>
          </a:p>
          <a:p>
            <a:pPr lvl="1">
              <a:lnSpc>
                <a:spcPct val="120000"/>
              </a:lnSpc>
              <a:buFont typeface="Wingdings" charset="2"/>
              <a:buChar char="§"/>
            </a:pPr>
            <a:r>
              <a:rPr lang="en-US" sz="1600" dirty="0"/>
              <a:t>CAP theorem implications on applications programming </a:t>
            </a:r>
            <a:endParaRPr lang="en-US" sz="2000" dirty="0" smtClean="0"/>
          </a:p>
          <a:p>
            <a:pPr>
              <a:lnSpc>
                <a:spcPct val="120000"/>
              </a:lnSpc>
              <a:buFont typeface="Wingdings" charset="2"/>
              <a:buChar char="§"/>
            </a:pPr>
            <a:r>
              <a:rPr lang="en-US" sz="2000" b="1" dirty="0" err="1" smtClean="0"/>
              <a:t>Sharding</a:t>
            </a:r>
            <a:r>
              <a:rPr lang="en-US" sz="2000" b="1" dirty="0" smtClean="0"/>
              <a:t> and replication of </a:t>
            </a:r>
            <a:r>
              <a:rPr lang="en-US" sz="2000" b="1" dirty="0"/>
              <a:t>n</a:t>
            </a:r>
            <a:r>
              <a:rPr lang="en-US" sz="2000" b="1" dirty="0" smtClean="0"/>
              <a:t>etwork </a:t>
            </a:r>
            <a:r>
              <a:rPr lang="en-US" sz="2000" b="1" dirty="0"/>
              <a:t>s</a:t>
            </a:r>
            <a:r>
              <a:rPr lang="en-US" sz="2000" b="1" dirty="0" smtClean="0"/>
              <a:t>tate</a:t>
            </a:r>
          </a:p>
          <a:p>
            <a:pPr lvl="1">
              <a:lnSpc>
                <a:spcPct val="120000"/>
              </a:lnSpc>
              <a:buFont typeface="Wingdings" charset="2"/>
              <a:buChar char="§"/>
            </a:pPr>
            <a:r>
              <a:rPr lang="en-US" sz="1600" dirty="0" smtClean="0"/>
              <a:t>Optimize </a:t>
            </a:r>
            <a:r>
              <a:rPr lang="en-US" sz="1600" dirty="0"/>
              <a:t>handling different types of network states (replicate/shard)</a:t>
            </a:r>
          </a:p>
          <a:p>
            <a:pPr lvl="1">
              <a:lnSpc>
                <a:spcPct val="120000"/>
              </a:lnSpc>
              <a:buFont typeface="Wingdings" charset="2"/>
              <a:buChar char="§"/>
            </a:pPr>
            <a:r>
              <a:rPr lang="en-US" sz="1600" dirty="0" smtClean="0"/>
              <a:t>Optimize </a:t>
            </a:r>
            <a:r>
              <a:rPr lang="en-US" sz="1600" dirty="0"/>
              <a:t>data models for our purpose</a:t>
            </a:r>
          </a:p>
          <a:p>
            <a:pPr lvl="1">
              <a:lnSpc>
                <a:spcPct val="120000"/>
              </a:lnSpc>
              <a:buFont typeface="Wingdings" charset="2"/>
              <a:buChar char="§"/>
            </a:pPr>
            <a:r>
              <a:rPr lang="en-US" sz="1600" dirty="0"/>
              <a:t>Lockless concurrent operation on the network states</a:t>
            </a:r>
          </a:p>
          <a:p>
            <a:pPr>
              <a:lnSpc>
                <a:spcPct val="120000"/>
              </a:lnSpc>
              <a:buFont typeface="Wingdings" charset="2"/>
              <a:buChar char="§"/>
            </a:pPr>
            <a:r>
              <a:rPr lang="en-US" sz="2000" b="1" dirty="0" smtClean="0"/>
              <a:t>Northbound Abstraction</a:t>
            </a:r>
          </a:p>
          <a:p>
            <a:pPr lvl="1">
              <a:lnSpc>
                <a:spcPct val="120000"/>
              </a:lnSpc>
              <a:buFont typeface="Wingdings" charset="2"/>
              <a:buChar char="§"/>
            </a:pPr>
            <a:r>
              <a:rPr lang="en-US" sz="1600" dirty="0" smtClean="0"/>
              <a:t>Network Graph API for applications</a:t>
            </a:r>
            <a:endParaRPr lang="en-US" sz="1600" dirty="0"/>
          </a:p>
          <a:p>
            <a:pPr>
              <a:lnSpc>
                <a:spcPct val="120000"/>
              </a:lnSpc>
            </a:pPr>
            <a:r>
              <a:rPr lang="en-US" sz="2000" b="1" dirty="0" smtClean="0"/>
              <a:t>Hierarchical </a:t>
            </a:r>
            <a:r>
              <a:rPr lang="en-US" sz="2000" b="1" dirty="0"/>
              <a:t>control </a:t>
            </a:r>
            <a:r>
              <a:rPr lang="en-US" sz="2000" b="1" dirty="0" smtClean="0"/>
              <a:t>- Recursive SDN </a:t>
            </a:r>
            <a:r>
              <a:rPr lang="en-US" sz="2000" b="1" dirty="0"/>
              <a:t>(with Berkeley) </a:t>
            </a:r>
          </a:p>
          <a:p>
            <a:pPr>
              <a:lnSpc>
                <a:spcPct val="120000"/>
              </a:lnSpc>
            </a:pPr>
            <a:endParaRPr lang="en-US" sz="2000" dirty="0"/>
          </a:p>
        </p:txBody>
      </p:sp>
      <p:sp>
        <p:nvSpPr>
          <p:cNvPr id="4" name="Slide Number Placeholder 3"/>
          <p:cNvSpPr>
            <a:spLocks noGrp="1"/>
          </p:cNvSpPr>
          <p:nvPr>
            <p:ph type="sldNum" sz="quarter" idx="12"/>
          </p:nvPr>
        </p:nvSpPr>
        <p:spPr/>
        <p:txBody>
          <a:bodyPr/>
          <a:lstStyle/>
          <a:p>
            <a:fld id="{410F7F8E-740E-DF4E-8F25-0803C76A526D}" type="slidenum">
              <a:rPr lang="en-US" smtClean="0"/>
              <a:t>31</a:t>
            </a:fld>
            <a:endParaRPr lang="en-US"/>
          </a:p>
        </p:txBody>
      </p:sp>
    </p:spTree>
    <p:extLst>
      <p:ext uri="{BB962C8B-B14F-4D97-AF65-F5344CB8AC3E}">
        <p14:creationId xmlns:p14="http://schemas.microsoft.com/office/powerpoint/2010/main" val="1041493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00" y="2420801"/>
            <a:ext cx="8305801" cy="1834590"/>
          </a:xfrm>
        </p:spPr>
        <p:txBody>
          <a:bodyPr anchor="ctr">
            <a:normAutofit fontScale="90000"/>
          </a:bodyPr>
          <a:lstStyle/>
          <a:p>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ONOS Open Source Initiative</a:t>
            </a:r>
            <a:b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dirty="0" smtClean="0"/>
              <a:t>stay tuned…</a:t>
            </a:r>
            <a:endParaRPr lang="en-US" dirty="0"/>
          </a:p>
        </p:txBody>
      </p:sp>
    </p:spTree>
    <p:extLst>
      <p:ext uri="{BB962C8B-B14F-4D97-AF65-F5344CB8AC3E}">
        <p14:creationId xmlns:p14="http://schemas.microsoft.com/office/powerpoint/2010/main" val="349189134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6052" y="2405833"/>
            <a:ext cx="8229600" cy="1143200"/>
          </a:xfrm>
        </p:spPr>
        <p:txBody>
          <a:bodyPr>
            <a:normAutofit/>
          </a:bodyPr>
          <a:lstStyle/>
          <a:p>
            <a:pPr algn="ctr"/>
            <a:r>
              <a:rPr lang="en-US" sz="6000" dirty="0" err="1" smtClean="0"/>
              <a:t>onos.onlab.us</a:t>
            </a:r>
            <a:endParaRPr lang="en-US" sz="6000" dirty="0"/>
          </a:p>
        </p:txBody>
      </p:sp>
      <p:sp>
        <p:nvSpPr>
          <p:cNvPr id="3" name="Text Placeholder 2"/>
          <p:cNvSpPr>
            <a:spLocks noGrp="1"/>
          </p:cNvSpPr>
          <p:nvPr>
            <p:ph type="body" idx="1"/>
          </p:nvPr>
        </p:nvSpPr>
        <p:spPr>
          <a:xfrm>
            <a:off x="0" y="1276113"/>
            <a:ext cx="9144000" cy="879535"/>
          </a:xfrm>
        </p:spPr>
        <p:txBody>
          <a:bodyPr/>
          <a:lstStyle/>
          <a:p>
            <a:pPr marL="0" indent="0" algn="ctr">
              <a:lnSpc>
                <a:spcPct val="130000"/>
              </a:lnSpc>
              <a:buNone/>
            </a:pPr>
            <a:endParaRPr lang="en-US" sz="2400" dirty="0">
              <a:solidFill>
                <a:srgbClr val="6EB9FF"/>
              </a:solidFill>
            </a:endParaRPr>
          </a:p>
        </p:txBody>
      </p:sp>
      <p:sp>
        <p:nvSpPr>
          <p:cNvPr id="8" name="Shape 25"/>
          <p:cNvSpPr/>
          <p:nvPr/>
        </p:nvSpPr>
        <p:spPr>
          <a:xfrm>
            <a:off x="2130488" y="0"/>
            <a:ext cx="4762500" cy="1905000"/>
          </a:xfrm>
          <a:prstGeom prst="rect">
            <a:avLst/>
          </a:prstGeom>
          <a:blipFill>
            <a:blip r:embed="rId3"/>
            <a:stretch>
              <a:fillRect/>
            </a:stretch>
          </a:blipFill>
          <a:ln>
            <a:noFill/>
          </a:ln>
        </p:spPr>
      </p:sp>
      <p:sp>
        <p:nvSpPr>
          <p:cNvPr id="9" name="TextBox 8"/>
          <p:cNvSpPr txBox="1"/>
          <p:nvPr/>
        </p:nvSpPr>
        <p:spPr>
          <a:xfrm>
            <a:off x="1746132" y="4223632"/>
            <a:ext cx="6999514" cy="2308324"/>
          </a:xfrm>
          <a:prstGeom prst="rect">
            <a:avLst/>
          </a:prstGeom>
          <a:noFill/>
        </p:spPr>
        <p:txBody>
          <a:bodyPr wrap="square" numCol="2" rtlCol="0">
            <a:spAutoFit/>
          </a:bodyPr>
          <a:lstStyle/>
          <a:p>
            <a:pPr marL="285750" indent="-285750">
              <a:buFont typeface="Wingdings" charset="2"/>
              <a:buChar char="ü"/>
            </a:pPr>
            <a:r>
              <a:rPr lang="en-US" sz="1800" dirty="0" smtClean="0">
                <a:solidFill>
                  <a:srgbClr val="000000"/>
                </a:solidFill>
              </a:rPr>
              <a:t>Pankaj Berde</a:t>
            </a:r>
          </a:p>
          <a:p>
            <a:pPr marL="285750" indent="-285750">
              <a:buFont typeface="Wingdings" charset="2"/>
              <a:buChar char="ü"/>
            </a:pPr>
            <a:r>
              <a:rPr lang="en-US" dirty="0" smtClean="0"/>
              <a:t>Masayoshi Kobayashi</a:t>
            </a:r>
          </a:p>
          <a:p>
            <a:pPr marL="285750" indent="-285750">
              <a:buFont typeface="Wingdings" charset="2"/>
              <a:buChar char="ü"/>
            </a:pPr>
            <a:r>
              <a:rPr lang="en-US" dirty="0" smtClean="0"/>
              <a:t>Brian </a:t>
            </a:r>
            <a:r>
              <a:rPr lang="en-US" dirty="0"/>
              <a:t>O’Conner</a:t>
            </a:r>
          </a:p>
          <a:p>
            <a:pPr marL="285750" indent="-285750">
              <a:buFont typeface="Wingdings" charset="2"/>
              <a:buChar char="ü"/>
            </a:pPr>
            <a:r>
              <a:rPr lang="en-US" dirty="0">
                <a:solidFill>
                  <a:srgbClr val="000000"/>
                </a:solidFill>
              </a:rPr>
              <a:t>Rachel </a:t>
            </a:r>
            <a:r>
              <a:rPr lang="en-US" dirty="0" err="1">
                <a:solidFill>
                  <a:srgbClr val="000000"/>
                </a:solidFill>
              </a:rPr>
              <a:t>Sverdlov</a:t>
            </a:r>
            <a:endParaRPr lang="en-US" dirty="0">
              <a:solidFill>
                <a:srgbClr val="000000"/>
              </a:solidFill>
            </a:endParaRPr>
          </a:p>
          <a:p>
            <a:pPr marL="285750" indent="-285750">
              <a:buFont typeface="Wingdings" charset="2"/>
              <a:buChar char="ü"/>
            </a:pPr>
            <a:r>
              <a:rPr lang="en-US" dirty="0">
                <a:solidFill>
                  <a:srgbClr val="000000"/>
                </a:solidFill>
              </a:rPr>
              <a:t>Naoki  </a:t>
            </a:r>
            <a:r>
              <a:rPr lang="en-US" dirty="0" err="1" smtClean="0">
                <a:solidFill>
                  <a:srgbClr val="000000"/>
                </a:solidFill>
              </a:rPr>
              <a:t>Shiota</a:t>
            </a:r>
            <a:endParaRPr lang="en-US" dirty="0" smtClean="0">
              <a:solidFill>
                <a:srgbClr val="000000"/>
              </a:solidFill>
            </a:endParaRPr>
          </a:p>
          <a:p>
            <a:pPr marL="285750" indent="-285750">
              <a:buFont typeface="Wingdings" charset="2"/>
              <a:buChar char="ü"/>
            </a:pPr>
            <a:r>
              <a:rPr lang="en-US" dirty="0" smtClean="0">
                <a:solidFill>
                  <a:srgbClr val="000000"/>
                </a:solidFill>
              </a:rPr>
              <a:t>William Snow</a:t>
            </a:r>
          </a:p>
          <a:p>
            <a:pPr marL="285750" indent="-285750">
              <a:buFont typeface="Wingdings" charset="2"/>
              <a:buChar char="ü"/>
            </a:pPr>
            <a:endParaRPr lang="en-US" dirty="0" smtClean="0"/>
          </a:p>
          <a:p>
            <a:pPr marL="285750" indent="-285750">
              <a:buFont typeface="Wingdings" charset="2"/>
              <a:buChar char="ü"/>
            </a:pPr>
            <a:endParaRPr lang="en-US" dirty="0"/>
          </a:p>
          <a:p>
            <a:pPr marL="285750" indent="-285750">
              <a:buFont typeface="Wingdings" charset="2"/>
              <a:buChar char="ü"/>
            </a:pPr>
            <a:r>
              <a:rPr lang="en-US" dirty="0" err="1" smtClean="0"/>
              <a:t>Pavlin</a:t>
            </a:r>
            <a:r>
              <a:rPr lang="en-US" dirty="0" smtClean="0"/>
              <a:t> </a:t>
            </a:r>
            <a:r>
              <a:rPr lang="en-US" dirty="0" err="1" smtClean="0"/>
              <a:t>Radoslavov</a:t>
            </a:r>
            <a:endParaRPr lang="en-US" dirty="0" smtClean="0"/>
          </a:p>
          <a:p>
            <a:pPr marL="285750" indent="-285750">
              <a:buFont typeface="Wingdings" charset="2"/>
              <a:buChar char="ü"/>
            </a:pPr>
            <a:r>
              <a:rPr lang="en-US" dirty="0" smtClean="0"/>
              <a:t>Jonathan Hart</a:t>
            </a:r>
          </a:p>
          <a:p>
            <a:pPr marL="285750" indent="-285750">
              <a:buFont typeface="Wingdings" charset="2"/>
              <a:buChar char="ü"/>
            </a:pPr>
            <a:r>
              <a:rPr lang="en-US" dirty="0" err="1" smtClean="0"/>
              <a:t>Pingping</a:t>
            </a:r>
            <a:r>
              <a:rPr lang="en-US" dirty="0" smtClean="0"/>
              <a:t> </a:t>
            </a:r>
            <a:r>
              <a:rPr lang="en-US" dirty="0"/>
              <a:t>Lin</a:t>
            </a:r>
          </a:p>
          <a:p>
            <a:pPr marL="285750" indent="-285750">
              <a:buFont typeface="Wingdings" charset="2"/>
              <a:buChar char="ü"/>
            </a:pPr>
            <a:r>
              <a:rPr lang="en-US" dirty="0" err="1">
                <a:solidFill>
                  <a:srgbClr val="000000"/>
                </a:solidFill>
              </a:rPr>
              <a:t>Suibin</a:t>
            </a:r>
            <a:r>
              <a:rPr lang="en-US" dirty="0">
                <a:solidFill>
                  <a:srgbClr val="000000"/>
                </a:solidFill>
              </a:rPr>
              <a:t> Zhang</a:t>
            </a:r>
          </a:p>
          <a:p>
            <a:pPr marL="285750" indent="-285750">
              <a:buFont typeface="Wingdings" charset="2"/>
              <a:buChar char="ü"/>
            </a:pPr>
            <a:r>
              <a:rPr lang="en-US" dirty="0" err="1">
                <a:solidFill>
                  <a:srgbClr val="000000"/>
                </a:solidFill>
              </a:rPr>
              <a:t>Yuta</a:t>
            </a:r>
            <a:r>
              <a:rPr lang="en-US" dirty="0">
                <a:solidFill>
                  <a:srgbClr val="000000"/>
                </a:solidFill>
              </a:rPr>
              <a:t> Higuchi </a:t>
            </a:r>
            <a:endParaRPr lang="en-US" dirty="0" smtClean="0">
              <a:solidFill>
                <a:srgbClr val="000000"/>
              </a:solidFill>
            </a:endParaRPr>
          </a:p>
          <a:p>
            <a:pPr marL="285750" indent="-285750">
              <a:buFont typeface="Wingdings" charset="2"/>
              <a:buChar char="ü"/>
            </a:pPr>
            <a:r>
              <a:rPr lang="en-US" dirty="0" smtClean="0">
                <a:solidFill>
                  <a:srgbClr val="000000"/>
                </a:solidFill>
              </a:rPr>
              <a:t>Guru </a:t>
            </a:r>
            <a:r>
              <a:rPr lang="en-US" dirty="0" err="1" smtClean="0">
                <a:solidFill>
                  <a:srgbClr val="000000"/>
                </a:solidFill>
              </a:rPr>
              <a:t>Parulkar</a:t>
            </a:r>
            <a:endParaRPr lang="en-US" dirty="0">
              <a:solidFill>
                <a:srgbClr val="000000"/>
              </a:solidFill>
            </a:endParaRPr>
          </a:p>
          <a:p>
            <a:pPr marL="285750" indent="-285750">
              <a:buFont typeface="Wingdings" charset="2"/>
              <a:buChar char="ü"/>
            </a:pPr>
            <a:endParaRPr lang="en-US" dirty="0">
              <a:solidFill>
                <a:srgbClr val="000000"/>
              </a:solidFill>
            </a:endParaRPr>
          </a:p>
          <a:p>
            <a:pPr marL="285750" indent="-285750">
              <a:buFont typeface="Wingdings" charset="2"/>
              <a:buChar char="ü"/>
            </a:pPr>
            <a:endParaRPr lang="en-US" sz="1800" dirty="0" smtClean="0">
              <a:solidFill>
                <a:srgbClr val="000000"/>
              </a:solidFill>
            </a:endParaRPr>
          </a:p>
        </p:txBody>
      </p:sp>
      <p:sp>
        <p:nvSpPr>
          <p:cNvPr id="10" name="TextBox 9"/>
          <p:cNvSpPr txBox="1"/>
          <p:nvPr/>
        </p:nvSpPr>
        <p:spPr>
          <a:xfrm>
            <a:off x="141107" y="3690152"/>
            <a:ext cx="9144000" cy="400110"/>
          </a:xfrm>
          <a:prstGeom prst="rect">
            <a:avLst/>
          </a:prstGeom>
          <a:noFill/>
        </p:spPr>
        <p:txBody>
          <a:bodyPr wrap="square" rtlCol="0">
            <a:spAutoFit/>
          </a:bodyPr>
          <a:lstStyle/>
          <a:p>
            <a:pPr algn="ctr"/>
            <a:r>
              <a:rPr lang="en-US" sz="2000" dirty="0" smtClean="0">
                <a:solidFill>
                  <a:srgbClr val="000000"/>
                </a:solidFill>
              </a:rPr>
              <a:t>The ONOS team:</a:t>
            </a:r>
            <a:endParaRPr lang="en-US" sz="2000" dirty="0">
              <a:solidFill>
                <a:srgbClr val="000000"/>
              </a:solidFill>
            </a:endParaRPr>
          </a:p>
        </p:txBody>
      </p:sp>
    </p:spTree>
    <p:extLst>
      <p:ext uri="{BB962C8B-B14F-4D97-AF65-F5344CB8AC3E}">
        <p14:creationId xmlns:p14="http://schemas.microsoft.com/office/powerpoint/2010/main" val="25908939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1"/>
          <p:cNvSpPr>
            <a:spLocks noGrp="1"/>
          </p:cNvSpPr>
          <p:nvPr>
            <p:ph type="title"/>
          </p:nvPr>
        </p:nvSpPr>
        <p:spPr>
          <a:xfrm>
            <a:off x="457200" y="-153988"/>
            <a:ext cx="8229600" cy="1143001"/>
          </a:xfrm>
        </p:spPr>
        <p:txBody>
          <a:bodyPr/>
          <a:lstStyle/>
          <a:p>
            <a:pPr eaLnBrk="1" hangingPunct="1"/>
            <a:r>
              <a:rPr lang="en-US" sz="4000">
                <a:latin typeface="Calibri" charset="0"/>
              </a:rPr>
              <a:t>Software Defined Network (SDN)</a:t>
            </a:r>
          </a:p>
        </p:txBody>
      </p:sp>
      <p:cxnSp>
        <p:nvCxnSpPr>
          <p:cNvPr id="44" name="Straight Connector 43"/>
          <p:cNvCxnSpPr/>
          <p:nvPr/>
        </p:nvCxnSpPr>
        <p:spPr bwMode="auto">
          <a:xfrm flipV="1">
            <a:off x="2444750" y="4191156"/>
            <a:ext cx="1393825" cy="1122362"/>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bwMode="auto">
          <a:xfrm>
            <a:off x="4014788" y="4075268"/>
            <a:ext cx="1106487" cy="7381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bwMode="auto">
          <a:xfrm flipV="1">
            <a:off x="4102100" y="5313518"/>
            <a:ext cx="1285875" cy="7429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bwMode="auto">
          <a:xfrm>
            <a:off x="1916113" y="5791356"/>
            <a:ext cx="1400175" cy="265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bwMode="auto">
          <a:xfrm flipV="1">
            <a:off x="5759450" y="4568981"/>
            <a:ext cx="1198563" cy="496887"/>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bwMode="auto">
          <a:xfrm>
            <a:off x="1828800" y="3170393"/>
            <a:ext cx="0" cy="2057400"/>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1512" name="TextBox 44"/>
          <p:cNvSpPr txBox="1">
            <a:spLocks noChangeArrowheads="1"/>
          </p:cNvSpPr>
          <p:nvPr/>
        </p:nvSpPr>
        <p:spPr bwMode="auto">
          <a:xfrm>
            <a:off x="3376613" y="2571906"/>
            <a:ext cx="2275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smtClean="0">
                <a:latin typeface="Arial" charset="0"/>
              </a:rPr>
              <a:t>Global </a:t>
            </a:r>
            <a:r>
              <a:rPr lang="en-US" sz="1800" dirty="0">
                <a:latin typeface="Arial" charset="0"/>
              </a:rPr>
              <a:t>Network </a:t>
            </a:r>
            <a:r>
              <a:rPr lang="en-US" sz="1800" dirty="0" smtClean="0">
                <a:latin typeface="Arial" charset="0"/>
              </a:rPr>
              <a:t>Map</a:t>
            </a:r>
            <a:endParaRPr lang="en-US" sz="1800" dirty="0">
              <a:latin typeface="Arial" charset="0"/>
            </a:endParaRPr>
          </a:p>
        </p:txBody>
      </p:sp>
      <p:cxnSp>
        <p:nvCxnSpPr>
          <p:cNvPr id="135" name="Straight Connector 134"/>
          <p:cNvCxnSpPr/>
          <p:nvPr/>
        </p:nvCxnSpPr>
        <p:spPr bwMode="auto">
          <a:xfrm>
            <a:off x="3581400" y="3170393"/>
            <a:ext cx="0" cy="990600"/>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bwMode="auto">
          <a:xfrm>
            <a:off x="5410200" y="3246593"/>
            <a:ext cx="0" cy="1752600"/>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bwMode="auto">
          <a:xfrm>
            <a:off x="7086600" y="3322793"/>
            <a:ext cx="0" cy="990600"/>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4" name="AutoShape 7"/>
          <p:cNvSpPr>
            <a:spLocks noChangeArrowheads="1"/>
          </p:cNvSpPr>
          <p:nvPr/>
        </p:nvSpPr>
        <p:spPr bwMode="auto">
          <a:xfrm>
            <a:off x="1296988" y="5121431"/>
            <a:ext cx="1147762" cy="669925"/>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fontAlgn="auto">
              <a:spcBef>
                <a:spcPts val="0"/>
              </a:spcBef>
              <a:spcAft>
                <a:spcPts val="0"/>
              </a:spcAft>
              <a:defRPr/>
            </a:pPr>
            <a:r>
              <a:rPr lang="en-US">
                <a:solidFill>
                  <a:schemeClr val="bg1"/>
                </a:solidFill>
                <a:ea typeface="+mn-ea"/>
                <a:cs typeface="+mn-cs"/>
              </a:rPr>
              <a:t>Packet</a:t>
            </a:r>
          </a:p>
          <a:p>
            <a:pPr algn="ctr" fontAlgn="auto">
              <a:spcBef>
                <a:spcPts val="0"/>
              </a:spcBef>
              <a:spcAft>
                <a:spcPts val="0"/>
              </a:spcAft>
              <a:defRPr/>
            </a:pPr>
            <a:r>
              <a:rPr lang="en-US">
                <a:solidFill>
                  <a:schemeClr val="bg1"/>
                </a:solidFill>
                <a:ea typeface="+mn-ea"/>
                <a:cs typeface="+mn-cs"/>
              </a:rPr>
              <a:t>Forwarding </a:t>
            </a:r>
          </a:p>
          <a:p>
            <a:pPr algn="ctr" fontAlgn="auto">
              <a:spcBef>
                <a:spcPts val="0"/>
              </a:spcBef>
              <a:spcAft>
                <a:spcPts val="0"/>
              </a:spcAft>
              <a:defRPr/>
            </a:pPr>
            <a:endParaRPr lang="en-US">
              <a:solidFill>
                <a:schemeClr val="bg1"/>
              </a:solidFill>
              <a:ea typeface="+mn-ea"/>
              <a:cs typeface="+mn-cs"/>
            </a:endParaRPr>
          </a:p>
        </p:txBody>
      </p:sp>
      <p:sp>
        <p:nvSpPr>
          <p:cNvPr id="35" name="AutoShape 7"/>
          <p:cNvSpPr>
            <a:spLocks noChangeArrowheads="1"/>
          </p:cNvSpPr>
          <p:nvPr/>
        </p:nvSpPr>
        <p:spPr bwMode="auto">
          <a:xfrm>
            <a:off x="3127375" y="5624668"/>
            <a:ext cx="1147763" cy="669925"/>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fontAlgn="auto">
              <a:spcBef>
                <a:spcPts val="0"/>
              </a:spcBef>
              <a:spcAft>
                <a:spcPts val="0"/>
              </a:spcAft>
              <a:defRPr/>
            </a:pPr>
            <a:r>
              <a:rPr lang="en-US">
                <a:solidFill>
                  <a:schemeClr val="bg1"/>
                </a:solidFill>
                <a:ea typeface="+mn-ea"/>
                <a:cs typeface="+mn-cs"/>
              </a:rPr>
              <a:t>Packet</a:t>
            </a:r>
          </a:p>
          <a:p>
            <a:pPr algn="ctr" fontAlgn="auto">
              <a:spcBef>
                <a:spcPts val="0"/>
              </a:spcBef>
              <a:spcAft>
                <a:spcPts val="0"/>
              </a:spcAft>
              <a:defRPr/>
            </a:pPr>
            <a:r>
              <a:rPr lang="en-US">
                <a:solidFill>
                  <a:schemeClr val="bg1"/>
                </a:solidFill>
                <a:ea typeface="+mn-ea"/>
                <a:cs typeface="+mn-cs"/>
              </a:rPr>
              <a:t>Forwarding </a:t>
            </a:r>
          </a:p>
          <a:p>
            <a:pPr algn="ctr" fontAlgn="auto">
              <a:spcBef>
                <a:spcPts val="0"/>
              </a:spcBef>
              <a:spcAft>
                <a:spcPts val="0"/>
              </a:spcAft>
              <a:defRPr/>
            </a:pPr>
            <a:endParaRPr lang="en-US">
              <a:solidFill>
                <a:schemeClr val="bg1"/>
              </a:solidFill>
              <a:ea typeface="+mn-ea"/>
              <a:cs typeface="+mn-cs"/>
            </a:endParaRPr>
          </a:p>
        </p:txBody>
      </p:sp>
      <p:sp>
        <p:nvSpPr>
          <p:cNvPr id="36" name="AutoShape 7"/>
          <p:cNvSpPr>
            <a:spLocks noChangeArrowheads="1"/>
          </p:cNvSpPr>
          <p:nvPr/>
        </p:nvSpPr>
        <p:spPr bwMode="auto">
          <a:xfrm>
            <a:off x="2998788" y="3689506"/>
            <a:ext cx="1147762" cy="669925"/>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fontAlgn="auto">
              <a:spcBef>
                <a:spcPts val="0"/>
              </a:spcBef>
              <a:spcAft>
                <a:spcPts val="0"/>
              </a:spcAft>
              <a:defRPr/>
            </a:pPr>
            <a:r>
              <a:rPr lang="en-US">
                <a:solidFill>
                  <a:schemeClr val="bg1"/>
                </a:solidFill>
                <a:ea typeface="+mn-ea"/>
                <a:cs typeface="+mn-cs"/>
              </a:rPr>
              <a:t>Packet</a:t>
            </a:r>
          </a:p>
          <a:p>
            <a:pPr algn="ctr" fontAlgn="auto">
              <a:spcBef>
                <a:spcPts val="0"/>
              </a:spcBef>
              <a:spcAft>
                <a:spcPts val="0"/>
              </a:spcAft>
              <a:defRPr/>
            </a:pPr>
            <a:r>
              <a:rPr lang="en-US">
                <a:solidFill>
                  <a:schemeClr val="bg1"/>
                </a:solidFill>
                <a:ea typeface="+mn-ea"/>
                <a:cs typeface="+mn-cs"/>
              </a:rPr>
              <a:t>Forwarding </a:t>
            </a:r>
          </a:p>
          <a:p>
            <a:pPr algn="ctr" fontAlgn="auto">
              <a:spcBef>
                <a:spcPts val="0"/>
              </a:spcBef>
              <a:spcAft>
                <a:spcPts val="0"/>
              </a:spcAft>
              <a:defRPr/>
            </a:pPr>
            <a:endParaRPr lang="en-US">
              <a:solidFill>
                <a:schemeClr val="bg1"/>
              </a:solidFill>
              <a:ea typeface="+mn-ea"/>
              <a:cs typeface="+mn-cs"/>
            </a:endParaRPr>
          </a:p>
        </p:txBody>
      </p:sp>
      <p:sp>
        <p:nvSpPr>
          <p:cNvPr id="37" name="AutoShape 7"/>
          <p:cNvSpPr>
            <a:spLocks noChangeArrowheads="1"/>
          </p:cNvSpPr>
          <p:nvPr/>
        </p:nvSpPr>
        <p:spPr bwMode="auto">
          <a:xfrm>
            <a:off x="4814888" y="4786468"/>
            <a:ext cx="1147762" cy="669925"/>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fontAlgn="auto">
              <a:spcBef>
                <a:spcPts val="0"/>
              </a:spcBef>
              <a:spcAft>
                <a:spcPts val="0"/>
              </a:spcAft>
              <a:defRPr/>
            </a:pPr>
            <a:r>
              <a:rPr lang="en-US">
                <a:solidFill>
                  <a:schemeClr val="bg1"/>
                </a:solidFill>
                <a:ea typeface="+mn-ea"/>
                <a:cs typeface="+mn-cs"/>
              </a:rPr>
              <a:t>Packet</a:t>
            </a:r>
          </a:p>
          <a:p>
            <a:pPr algn="ctr" fontAlgn="auto">
              <a:spcBef>
                <a:spcPts val="0"/>
              </a:spcBef>
              <a:spcAft>
                <a:spcPts val="0"/>
              </a:spcAft>
              <a:defRPr/>
            </a:pPr>
            <a:r>
              <a:rPr lang="en-US">
                <a:solidFill>
                  <a:schemeClr val="bg1"/>
                </a:solidFill>
                <a:ea typeface="+mn-ea"/>
                <a:cs typeface="+mn-cs"/>
              </a:rPr>
              <a:t>Forwarding </a:t>
            </a:r>
          </a:p>
          <a:p>
            <a:pPr algn="ctr" fontAlgn="auto">
              <a:spcBef>
                <a:spcPts val="0"/>
              </a:spcBef>
              <a:spcAft>
                <a:spcPts val="0"/>
              </a:spcAft>
              <a:defRPr/>
            </a:pPr>
            <a:endParaRPr lang="en-US">
              <a:solidFill>
                <a:schemeClr val="bg1"/>
              </a:solidFill>
              <a:ea typeface="+mn-ea"/>
              <a:cs typeface="+mn-cs"/>
            </a:endParaRPr>
          </a:p>
        </p:txBody>
      </p:sp>
      <p:sp>
        <p:nvSpPr>
          <p:cNvPr id="38" name="AutoShape 7"/>
          <p:cNvSpPr>
            <a:spLocks noChangeArrowheads="1"/>
          </p:cNvSpPr>
          <p:nvPr/>
        </p:nvSpPr>
        <p:spPr bwMode="auto">
          <a:xfrm>
            <a:off x="6472238" y="4024468"/>
            <a:ext cx="1147762" cy="669925"/>
          </a:xfrm>
          <a:prstGeom prst="can">
            <a:avLst>
              <a:gd name="adj" fmla="val 43620"/>
            </a:avLst>
          </a:prstGeom>
          <a:solidFill>
            <a:schemeClr val="tx2"/>
          </a:solidFill>
          <a:ln w="9525">
            <a:noFill/>
            <a:round/>
            <a:headEnd/>
            <a:tailEnd/>
          </a:ln>
          <a:effectLst>
            <a:outerShdw blurRad="63500" dist="38099" dir="2700000" algn="ctr" rotWithShape="0">
              <a:schemeClr val="bg2">
                <a:alpha val="74998"/>
              </a:schemeClr>
            </a:outerShdw>
          </a:effectLst>
        </p:spPr>
        <p:txBody>
          <a:bodyPr wrap="none" anchor="ctr"/>
          <a:lstStyle/>
          <a:p>
            <a:pPr algn="ctr" fontAlgn="auto">
              <a:spcBef>
                <a:spcPts val="0"/>
              </a:spcBef>
              <a:spcAft>
                <a:spcPts val="0"/>
              </a:spcAft>
              <a:defRPr/>
            </a:pPr>
            <a:r>
              <a:rPr lang="en-US">
                <a:solidFill>
                  <a:schemeClr val="bg1"/>
                </a:solidFill>
                <a:ea typeface="+mn-ea"/>
                <a:cs typeface="+mn-cs"/>
              </a:rPr>
              <a:t>Packet</a:t>
            </a:r>
          </a:p>
          <a:p>
            <a:pPr algn="ctr" fontAlgn="auto">
              <a:spcBef>
                <a:spcPts val="0"/>
              </a:spcBef>
              <a:spcAft>
                <a:spcPts val="0"/>
              </a:spcAft>
              <a:defRPr/>
            </a:pPr>
            <a:r>
              <a:rPr lang="en-US">
                <a:solidFill>
                  <a:schemeClr val="bg1"/>
                </a:solidFill>
                <a:ea typeface="+mn-ea"/>
                <a:cs typeface="+mn-cs"/>
              </a:rPr>
              <a:t>Forwarding </a:t>
            </a:r>
          </a:p>
          <a:p>
            <a:pPr algn="ctr" fontAlgn="auto">
              <a:spcBef>
                <a:spcPts val="0"/>
              </a:spcBef>
              <a:spcAft>
                <a:spcPts val="0"/>
              </a:spcAft>
              <a:defRPr/>
            </a:pPr>
            <a:endParaRPr lang="en-US">
              <a:solidFill>
                <a:schemeClr val="bg1"/>
              </a:solidFill>
              <a:ea typeface="+mn-ea"/>
              <a:cs typeface="+mn-cs"/>
            </a:endParaRPr>
          </a:p>
        </p:txBody>
      </p:sp>
      <p:grpSp>
        <p:nvGrpSpPr>
          <p:cNvPr id="2" name="Group 1"/>
          <p:cNvGrpSpPr/>
          <p:nvPr/>
        </p:nvGrpSpPr>
        <p:grpSpPr>
          <a:xfrm>
            <a:off x="1219200" y="1727570"/>
            <a:ext cx="1752600" cy="651398"/>
            <a:chOff x="1219200" y="1448025"/>
            <a:chExt cx="1752600" cy="651398"/>
          </a:xfrm>
        </p:grpSpPr>
        <p:sp>
          <p:nvSpPr>
            <p:cNvPr id="81" name="Rounded Rectangle 80"/>
            <p:cNvSpPr/>
            <p:nvPr/>
          </p:nvSpPr>
          <p:spPr bwMode="auto">
            <a:xfrm>
              <a:off x="1219200" y="1448025"/>
              <a:ext cx="1752600" cy="64430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sz="2800" dirty="0">
                <a:solidFill>
                  <a:srgbClr val="000000"/>
                </a:solidFill>
                <a:latin typeface="+mj-lt"/>
              </a:endParaRPr>
            </a:p>
          </p:txBody>
        </p:sp>
        <p:sp>
          <p:nvSpPr>
            <p:cNvPr id="21552" name="TextBox 23"/>
            <p:cNvSpPr txBox="1">
              <a:spLocks noChangeArrowheads="1"/>
            </p:cNvSpPr>
            <p:nvPr/>
          </p:nvSpPr>
          <p:spPr bwMode="auto">
            <a:xfrm>
              <a:off x="1560608" y="1453092"/>
              <a:ext cx="10697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dirty="0">
                  <a:latin typeface="Arial" charset="0"/>
                </a:rPr>
                <a:t>Control</a:t>
              </a:r>
            </a:p>
            <a:p>
              <a:pPr algn="ctr" eaLnBrk="1" hangingPunct="1"/>
              <a:r>
                <a:rPr lang="en-US" sz="1800" dirty="0" smtClean="0">
                  <a:latin typeface="Arial" charset="0"/>
                </a:rPr>
                <a:t>Program</a:t>
              </a:r>
              <a:endParaRPr lang="en-US" sz="1800" dirty="0">
                <a:latin typeface="Arial" charset="0"/>
              </a:endParaRPr>
            </a:p>
          </p:txBody>
        </p:sp>
      </p:grpSp>
      <p:grpSp>
        <p:nvGrpSpPr>
          <p:cNvPr id="71" name="Group 70"/>
          <p:cNvGrpSpPr/>
          <p:nvPr/>
        </p:nvGrpSpPr>
        <p:grpSpPr>
          <a:xfrm>
            <a:off x="3420177" y="1733284"/>
            <a:ext cx="1752600" cy="651398"/>
            <a:chOff x="1219200" y="1448025"/>
            <a:chExt cx="1752600" cy="651398"/>
          </a:xfrm>
        </p:grpSpPr>
        <p:sp>
          <p:nvSpPr>
            <p:cNvPr id="73" name="Rounded Rectangle 72"/>
            <p:cNvSpPr/>
            <p:nvPr/>
          </p:nvSpPr>
          <p:spPr bwMode="auto">
            <a:xfrm>
              <a:off x="1219200" y="1448025"/>
              <a:ext cx="1752600" cy="64430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sz="2800" dirty="0">
                <a:solidFill>
                  <a:srgbClr val="000000"/>
                </a:solidFill>
                <a:latin typeface="+mj-lt"/>
              </a:endParaRPr>
            </a:p>
          </p:txBody>
        </p:sp>
        <p:sp>
          <p:nvSpPr>
            <p:cNvPr id="75" name="TextBox 23"/>
            <p:cNvSpPr txBox="1">
              <a:spLocks noChangeArrowheads="1"/>
            </p:cNvSpPr>
            <p:nvPr/>
          </p:nvSpPr>
          <p:spPr bwMode="auto">
            <a:xfrm>
              <a:off x="1560608" y="1453092"/>
              <a:ext cx="10697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dirty="0">
                  <a:latin typeface="Arial" charset="0"/>
                </a:rPr>
                <a:t>Control</a:t>
              </a:r>
            </a:p>
            <a:p>
              <a:pPr algn="ctr" eaLnBrk="1" hangingPunct="1"/>
              <a:r>
                <a:rPr lang="en-US" sz="1800" dirty="0" smtClean="0">
                  <a:latin typeface="Arial" charset="0"/>
                </a:rPr>
                <a:t>Program</a:t>
              </a:r>
              <a:endParaRPr lang="en-US" sz="1800" dirty="0">
                <a:latin typeface="Arial" charset="0"/>
              </a:endParaRPr>
            </a:p>
          </p:txBody>
        </p:sp>
      </p:grpSp>
      <p:grpSp>
        <p:nvGrpSpPr>
          <p:cNvPr id="83" name="Group 82"/>
          <p:cNvGrpSpPr/>
          <p:nvPr/>
        </p:nvGrpSpPr>
        <p:grpSpPr>
          <a:xfrm>
            <a:off x="5621154" y="1738998"/>
            <a:ext cx="1752600" cy="651398"/>
            <a:chOff x="1219200" y="1448025"/>
            <a:chExt cx="1752600" cy="651398"/>
          </a:xfrm>
        </p:grpSpPr>
        <p:sp>
          <p:nvSpPr>
            <p:cNvPr id="85" name="Rounded Rectangle 84"/>
            <p:cNvSpPr/>
            <p:nvPr/>
          </p:nvSpPr>
          <p:spPr bwMode="auto">
            <a:xfrm>
              <a:off x="1219200" y="1448025"/>
              <a:ext cx="1752600" cy="64430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sz="2800" dirty="0">
                <a:solidFill>
                  <a:srgbClr val="000000"/>
                </a:solidFill>
                <a:latin typeface="+mj-lt"/>
              </a:endParaRPr>
            </a:p>
          </p:txBody>
        </p:sp>
        <p:sp>
          <p:nvSpPr>
            <p:cNvPr id="87" name="TextBox 23"/>
            <p:cNvSpPr txBox="1">
              <a:spLocks noChangeArrowheads="1"/>
            </p:cNvSpPr>
            <p:nvPr/>
          </p:nvSpPr>
          <p:spPr bwMode="auto">
            <a:xfrm>
              <a:off x="1560608" y="1453092"/>
              <a:ext cx="10697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dirty="0">
                  <a:latin typeface="Arial" charset="0"/>
                </a:rPr>
                <a:t>Control</a:t>
              </a:r>
            </a:p>
            <a:p>
              <a:pPr algn="ctr" eaLnBrk="1" hangingPunct="1"/>
              <a:r>
                <a:rPr lang="en-US" sz="1800" dirty="0" smtClean="0">
                  <a:latin typeface="Arial" charset="0"/>
                </a:rPr>
                <a:t>Program</a:t>
              </a:r>
              <a:endParaRPr lang="en-US" sz="1800" dirty="0">
                <a:latin typeface="Arial" charset="0"/>
              </a:endParaRPr>
            </a:p>
          </p:txBody>
        </p:sp>
      </p:grpSp>
      <p:sp>
        <p:nvSpPr>
          <p:cNvPr id="45" name="TextBox 44"/>
          <p:cNvSpPr txBox="1"/>
          <p:nvPr/>
        </p:nvSpPr>
        <p:spPr>
          <a:xfrm>
            <a:off x="2770187" y="1034626"/>
            <a:ext cx="4702175" cy="1385888"/>
          </a:xfrm>
          <a:prstGeom prst="rect">
            <a:avLst/>
          </a:prstGeom>
          <a:solidFill>
            <a:srgbClr val="FFFFFF"/>
          </a:solidFill>
          <a:ln>
            <a:solidFill>
              <a:schemeClr val="bg1">
                <a:lumMod val="50000"/>
              </a:schemeClr>
            </a:solidFill>
          </a:ln>
          <a:effectLst>
            <a:outerShdw blurRad="50800" dist="38100" dir="8100000" algn="tr" rotWithShape="0">
              <a:prstClr val="black">
                <a:alpha val="40000"/>
              </a:prstClr>
            </a:outerShdw>
          </a:effectLst>
        </p:spPr>
        <p:txBody>
          <a:bodyPr>
            <a:spAutoFit/>
          </a:bodyPr>
          <a:lstStyle/>
          <a:p>
            <a:pPr fontAlgn="auto">
              <a:spcBef>
                <a:spcPts val="0"/>
              </a:spcBef>
              <a:spcAft>
                <a:spcPts val="0"/>
              </a:spcAft>
              <a:defRPr/>
            </a:pPr>
            <a:r>
              <a:rPr lang="en-US" sz="1400" b="1" dirty="0" err="1">
                <a:latin typeface="Courier New"/>
                <a:ea typeface="+mn-ea"/>
                <a:cs typeface="Courier New"/>
              </a:rPr>
              <a:t>firewall.c</a:t>
            </a:r>
            <a:endParaRPr lang="en-US" sz="1400" b="1" dirty="0">
              <a:latin typeface="Courier New"/>
              <a:ea typeface="+mn-ea"/>
              <a:cs typeface="Courier New"/>
            </a:endParaRPr>
          </a:p>
          <a:p>
            <a:pPr fontAlgn="auto">
              <a:spcBef>
                <a:spcPts val="0"/>
              </a:spcBef>
              <a:spcAft>
                <a:spcPts val="0"/>
              </a:spcAft>
              <a:defRPr/>
            </a:pPr>
            <a:r>
              <a:rPr lang="en-US" sz="1400" dirty="0">
                <a:latin typeface="Courier New"/>
                <a:ea typeface="+mn-ea"/>
                <a:cs typeface="Courier New"/>
              </a:rPr>
              <a:t>	…</a:t>
            </a:r>
          </a:p>
          <a:p>
            <a:pPr fontAlgn="auto">
              <a:spcBef>
                <a:spcPts val="0"/>
              </a:spcBef>
              <a:spcAft>
                <a:spcPts val="0"/>
              </a:spcAft>
              <a:defRPr/>
            </a:pPr>
            <a:r>
              <a:rPr lang="en-US" sz="1400" dirty="0">
                <a:latin typeface="Courier New"/>
                <a:ea typeface="+mn-ea"/>
                <a:cs typeface="Courier New"/>
              </a:rPr>
              <a:t>	</a:t>
            </a:r>
          </a:p>
          <a:p>
            <a:pPr fontAlgn="auto">
              <a:spcBef>
                <a:spcPts val="0"/>
              </a:spcBef>
              <a:spcAft>
                <a:spcPts val="0"/>
              </a:spcAft>
              <a:defRPr/>
            </a:pPr>
            <a:r>
              <a:rPr lang="en-US" sz="1400" dirty="0">
                <a:latin typeface="Courier New"/>
                <a:ea typeface="+mn-ea"/>
                <a:cs typeface="Courier New"/>
              </a:rPr>
              <a:t>	if( </a:t>
            </a:r>
            <a:r>
              <a:rPr lang="en-US" sz="1400" dirty="0" err="1" smtClean="0">
                <a:latin typeface="Courier New"/>
                <a:ea typeface="+mn-ea"/>
                <a:cs typeface="Courier New"/>
              </a:rPr>
              <a:t>TCP_port</a:t>
            </a:r>
            <a:r>
              <a:rPr lang="en-US" sz="1400" dirty="0" smtClean="0">
                <a:latin typeface="Courier New"/>
                <a:ea typeface="+mn-ea"/>
                <a:cs typeface="Courier New"/>
              </a:rPr>
              <a:t> =</a:t>
            </a:r>
            <a:r>
              <a:rPr lang="en-US" sz="1400" dirty="0">
                <a:latin typeface="Courier New"/>
                <a:ea typeface="+mn-ea"/>
                <a:cs typeface="Courier New"/>
              </a:rPr>
              <a:t>= </a:t>
            </a:r>
            <a:r>
              <a:rPr lang="en-US" sz="1400" dirty="0" smtClean="0">
                <a:latin typeface="Courier New"/>
                <a:ea typeface="+mn-ea"/>
                <a:cs typeface="Courier New"/>
              </a:rPr>
              <a:t>SMTP)</a:t>
            </a:r>
            <a:endParaRPr lang="en-US" sz="1400" dirty="0">
              <a:latin typeface="Courier New"/>
              <a:ea typeface="+mn-ea"/>
              <a:cs typeface="Courier New"/>
            </a:endParaRPr>
          </a:p>
          <a:p>
            <a:pPr fontAlgn="auto">
              <a:spcBef>
                <a:spcPts val="0"/>
              </a:spcBef>
              <a:spcAft>
                <a:spcPts val="0"/>
              </a:spcAft>
              <a:defRPr/>
            </a:pPr>
            <a:r>
              <a:rPr lang="en-US" sz="1400" dirty="0">
                <a:latin typeface="Courier New"/>
                <a:ea typeface="+mn-ea"/>
                <a:cs typeface="Courier New"/>
              </a:rPr>
              <a:t>			</a:t>
            </a:r>
            <a:r>
              <a:rPr lang="en-US" sz="1400" dirty="0" err="1" smtClean="0">
                <a:latin typeface="Courier New"/>
                <a:ea typeface="+mn-ea"/>
                <a:cs typeface="Courier New"/>
              </a:rPr>
              <a:t>dropPacket</a:t>
            </a:r>
            <a:r>
              <a:rPr lang="en-US" sz="1400" dirty="0">
                <a:latin typeface="Courier New"/>
                <a:cs typeface="Courier New"/>
              </a:rPr>
              <a:t>(</a:t>
            </a:r>
            <a:r>
              <a:rPr lang="en-US" sz="1400" dirty="0" smtClean="0">
                <a:latin typeface="Courier New"/>
                <a:ea typeface="+mn-ea"/>
                <a:cs typeface="Courier New"/>
              </a:rPr>
              <a:t>)</a:t>
            </a:r>
            <a:r>
              <a:rPr lang="en-US" sz="1400" dirty="0">
                <a:latin typeface="Courier New"/>
                <a:ea typeface="+mn-ea"/>
                <a:cs typeface="Courier New"/>
              </a:rPr>
              <a:t>;</a:t>
            </a:r>
          </a:p>
          <a:p>
            <a:pPr fontAlgn="auto">
              <a:spcBef>
                <a:spcPts val="0"/>
              </a:spcBef>
              <a:spcAft>
                <a:spcPts val="0"/>
              </a:spcAft>
              <a:defRPr/>
            </a:pPr>
            <a:r>
              <a:rPr lang="en-US" sz="1400" dirty="0">
                <a:latin typeface="Courier New"/>
                <a:ea typeface="+mn-ea"/>
                <a:cs typeface="Courier New"/>
              </a:rPr>
              <a:t>	…</a:t>
            </a:r>
          </a:p>
        </p:txBody>
      </p:sp>
      <p:graphicFrame>
        <p:nvGraphicFramePr>
          <p:cNvPr id="58" name="Table 57"/>
          <p:cNvGraphicFramePr>
            <a:graphicFrameLocks noGrp="1"/>
          </p:cNvGraphicFramePr>
          <p:nvPr>
            <p:extLst>
              <p:ext uri="{D42A27DB-BD31-4B8C-83A1-F6EECF244321}">
                <p14:modId xmlns:p14="http://schemas.microsoft.com/office/powerpoint/2010/main" val="3139585445"/>
              </p:ext>
            </p:extLst>
          </p:nvPr>
        </p:nvGraphicFramePr>
        <p:xfrm>
          <a:off x="1018978" y="4692122"/>
          <a:ext cx="1587159" cy="1518276"/>
        </p:xfrm>
        <a:graphic>
          <a:graphicData uri="http://schemas.openxmlformats.org/drawingml/2006/table">
            <a:tbl>
              <a:tblPr firstRow="1" bandRow="1">
                <a:tableStyleId>{22838BEF-8BB2-4498-84A7-C5851F593DF1}</a:tableStyleId>
              </a:tblPr>
              <a:tblGrid>
                <a:gridCol w="755367"/>
                <a:gridCol w="831792"/>
              </a:tblGrid>
              <a:tr h="379569">
                <a:tc>
                  <a:txBody>
                    <a:bodyPr/>
                    <a:lstStyle/>
                    <a:p>
                      <a:pPr algn="ctr"/>
                      <a:r>
                        <a:rPr lang="en-US" sz="1600" b="1" i="0" dirty="0" smtClean="0">
                          <a:latin typeface="Times New Roman"/>
                          <a:cs typeface="Times New Roman"/>
                        </a:rPr>
                        <a:t>Match</a:t>
                      </a:r>
                      <a:endParaRPr lang="en-US" sz="1600" b="1" i="0" dirty="0">
                        <a:latin typeface="Times New Roman"/>
                        <a:cs typeface="Times New Roman"/>
                      </a:endParaRPr>
                    </a:p>
                  </a:txBody>
                  <a:tcPr>
                    <a:solidFill>
                      <a:schemeClr val="tx2">
                        <a:lumMod val="40000"/>
                        <a:lumOff val="60000"/>
                      </a:schemeClr>
                    </a:solidFill>
                  </a:tcPr>
                </a:tc>
                <a:tc>
                  <a:txBody>
                    <a:bodyPr/>
                    <a:lstStyle/>
                    <a:p>
                      <a:pPr algn="ctr"/>
                      <a:r>
                        <a:rPr lang="en-US" sz="1600" b="1" i="0" dirty="0" smtClean="0">
                          <a:latin typeface="Times New Roman"/>
                          <a:cs typeface="Times New Roman"/>
                        </a:rPr>
                        <a:t>Action</a:t>
                      </a:r>
                      <a:endParaRPr lang="en-US" sz="1600" b="1" i="0" dirty="0">
                        <a:latin typeface="Times New Roman"/>
                        <a:cs typeface="Times New Roman"/>
                      </a:endParaRPr>
                    </a:p>
                  </a:txBody>
                  <a:tcPr>
                    <a:solidFill>
                      <a:schemeClr val="tx2">
                        <a:lumMod val="40000"/>
                        <a:lumOff val="60000"/>
                      </a:schemeClr>
                    </a:solidFill>
                  </a:tcPr>
                </a:tc>
              </a:tr>
              <a:tr h="379569">
                <a:tc>
                  <a:txBody>
                    <a:bodyPr/>
                    <a:lstStyle/>
                    <a:p>
                      <a:pPr algn="ctr"/>
                      <a:r>
                        <a:rPr lang="en-US" sz="1200" b="1" i="1" dirty="0" smtClean="0">
                          <a:latin typeface="Times New Roman"/>
                          <a:cs typeface="Times New Roman"/>
                        </a:rPr>
                        <a:t>F</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Action(F)</a:t>
                      </a:r>
                      <a:endParaRPr lang="en-US" sz="1200" b="1" i="1" dirty="0">
                        <a:latin typeface="Times New Roman"/>
                        <a:cs typeface="Times New Roman"/>
                      </a:endParaRPr>
                    </a:p>
                  </a:txBody>
                  <a:tcPr/>
                </a:tc>
              </a:tr>
              <a:tr h="379569">
                <a:tc>
                  <a:txBody>
                    <a:bodyPr/>
                    <a:lstStyle/>
                    <a:p>
                      <a:pPr algn="ctr"/>
                      <a:r>
                        <a:rPr lang="en-US" sz="1200" b="1" i="1" dirty="0" smtClean="0">
                          <a:latin typeface="Times New Roman"/>
                          <a:cs typeface="Times New Roman"/>
                        </a:rPr>
                        <a:t>G</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Action(G)</a:t>
                      </a:r>
                      <a:endParaRPr lang="en-US" sz="1200" b="1" i="1" dirty="0">
                        <a:latin typeface="Times New Roman"/>
                        <a:cs typeface="Times New Roman"/>
                      </a:endParaRPr>
                    </a:p>
                  </a:txBody>
                  <a:tcPr/>
                </a:tc>
              </a:tr>
              <a:tr h="379569">
                <a:tc>
                  <a:txBody>
                    <a:bodyPr/>
                    <a:lstStyle/>
                    <a:p>
                      <a:pPr algn="ctr"/>
                      <a:r>
                        <a:rPr lang="en-US" sz="1200" b="1" i="1" dirty="0" smtClean="0">
                          <a:latin typeface="Times New Roman"/>
                          <a:cs typeface="Times New Roman"/>
                        </a:rPr>
                        <a:t>H</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Action(H)</a:t>
                      </a:r>
                      <a:endParaRPr lang="en-US" sz="1200" b="1" i="1" dirty="0">
                        <a:latin typeface="Times New Roman"/>
                        <a:cs typeface="Times New Roman"/>
                      </a:endParaRPr>
                    </a:p>
                  </a:txBody>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1142974914"/>
              </p:ext>
            </p:extLst>
          </p:nvPr>
        </p:nvGraphicFramePr>
        <p:xfrm>
          <a:off x="2924345" y="5121431"/>
          <a:ext cx="1587159" cy="1518276"/>
        </p:xfrm>
        <a:graphic>
          <a:graphicData uri="http://schemas.openxmlformats.org/drawingml/2006/table">
            <a:tbl>
              <a:tblPr firstRow="1" bandRow="1">
                <a:tableStyleId>{22838BEF-8BB2-4498-84A7-C5851F593DF1}</a:tableStyleId>
              </a:tblPr>
              <a:tblGrid>
                <a:gridCol w="755367"/>
                <a:gridCol w="831792"/>
              </a:tblGrid>
              <a:tr h="379569">
                <a:tc>
                  <a:txBody>
                    <a:bodyPr/>
                    <a:lstStyle/>
                    <a:p>
                      <a:pPr algn="ctr"/>
                      <a:r>
                        <a:rPr lang="en-US" sz="1600" b="1" i="0" dirty="0" smtClean="0">
                          <a:latin typeface="Times New Roman"/>
                          <a:cs typeface="Times New Roman"/>
                        </a:rPr>
                        <a:t>Match</a:t>
                      </a:r>
                      <a:endParaRPr lang="en-US" sz="1600" b="1" i="0" dirty="0">
                        <a:latin typeface="Times New Roman"/>
                        <a:cs typeface="Times New Roman"/>
                      </a:endParaRPr>
                    </a:p>
                  </a:txBody>
                  <a:tcPr>
                    <a:solidFill>
                      <a:schemeClr val="tx2">
                        <a:lumMod val="40000"/>
                        <a:lumOff val="60000"/>
                      </a:schemeClr>
                    </a:solidFill>
                  </a:tcPr>
                </a:tc>
                <a:tc>
                  <a:txBody>
                    <a:bodyPr/>
                    <a:lstStyle/>
                    <a:p>
                      <a:pPr algn="ctr"/>
                      <a:r>
                        <a:rPr lang="en-US" sz="1600" b="1" i="0" dirty="0" smtClean="0">
                          <a:latin typeface="Times New Roman"/>
                          <a:cs typeface="Times New Roman"/>
                        </a:rPr>
                        <a:t>Action</a:t>
                      </a:r>
                      <a:endParaRPr lang="en-US" sz="1600" b="1" i="0" dirty="0">
                        <a:latin typeface="Times New Roman"/>
                        <a:cs typeface="Times New Roman"/>
                      </a:endParaRPr>
                    </a:p>
                  </a:txBody>
                  <a:tcPr>
                    <a:solidFill>
                      <a:schemeClr val="tx2">
                        <a:lumMod val="40000"/>
                        <a:lumOff val="60000"/>
                      </a:schemeClr>
                    </a:solidFill>
                  </a:tcPr>
                </a:tc>
              </a:tr>
              <a:tr h="379569">
                <a:tc>
                  <a:txBody>
                    <a:bodyPr/>
                    <a:lstStyle/>
                    <a:p>
                      <a:pPr algn="ctr"/>
                      <a:r>
                        <a:rPr lang="en-US" sz="1200" b="1" i="1" dirty="0" smtClean="0">
                          <a:latin typeface="Times New Roman"/>
                          <a:cs typeface="Times New Roman"/>
                        </a:rPr>
                        <a:t>A</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Action(A)</a:t>
                      </a:r>
                      <a:endParaRPr lang="en-US" sz="1200" b="1" i="1" dirty="0">
                        <a:latin typeface="Times New Roman"/>
                        <a:cs typeface="Times New Roman"/>
                      </a:endParaRPr>
                    </a:p>
                  </a:txBody>
                  <a:tcPr/>
                </a:tc>
              </a:tr>
              <a:tr h="379569">
                <a:tc>
                  <a:txBody>
                    <a:bodyPr/>
                    <a:lstStyle/>
                    <a:p>
                      <a:pPr algn="ctr"/>
                      <a:r>
                        <a:rPr lang="en-US" sz="1200" b="1" i="1" dirty="0" smtClean="0">
                          <a:latin typeface="Times New Roman"/>
                          <a:cs typeface="Times New Roman"/>
                        </a:rPr>
                        <a:t>G</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Action(G)</a:t>
                      </a:r>
                      <a:endParaRPr lang="en-US" sz="1200" b="1" i="1" dirty="0">
                        <a:latin typeface="Times New Roman"/>
                        <a:cs typeface="Times New Roman"/>
                      </a:endParaRPr>
                    </a:p>
                  </a:txBody>
                  <a:tcPr/>
                </a:tc>
              </a:tr>
              <a:tr h="379569">
                <a:tc>
                  <a:txBody>
                    <a:bodyPr/>
                    <a:lstStyle/>
                    <a:p>
                      <a:pPr algn="ctr"/>
                      <a:r>
                        <a:rPr lang="en-US" sz="1200" b="1" i="1" dirty="0" smtClean="0">
                          <a:latin typeface="Times New Roman"/>
                          <a:cs typeface="Times New Roman"/>
                        </a:rPr>
                        <a:t>D</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Action(D)</a:t>
                      </a:r>
                      <a:endParaRPr lang="en-US" sz="1200" b="1" i="1" dirty="0">
                        <a:latin typeface="Times New Roman"/>
                        <a:cs typeface="Times New Roman"/>
                      </a:endParaRPr>
                    </a:p>
                  </a:txBody>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1880854930"/>
              </p:ext>
            </p:extLst>
          </p:nvPr>
        </p:nvGraphicFramePr>
        <p:xfrm>
          <a:off x="2787820" y="3455547"/>
          <a:ext cx="1587159" cy="1518276"/>
        </p:xfrm>
        <a:graphic>
          <a:graphicData uri="http://schemas.openxmlformats.org/drawingml/2006/table">
            <a:tbl>
              <a:tblPr firstRow="1" bandRow="1">
                <a:tableStyleId>{22838BEF-8BB2-4498-84A7-C5851F593DF1}</a:tableStyleId>
              </a:tblPr>
              <a:tblGrid>
                <a:gridCol w="755367"/>
                <a:gridCol w="831792"/>
              </a:tblGrid>
              <a:tr h="379569">
                <a:tc>
                  <a:txBody>
                    <a:bodyPr/>
                    <a:lstStyle/>
                    <a:p>
                      <a:pPr algn="ctr"/>
                      <a:r>
                        <a:rPr lang="en-US" sz="1600" b="1" i="0" dirty="0" smtClean="0">
                          <a:latin typeface="Times New Roman"/>
                          <a:cs typeface="Times New Roman"/>
                        </a:rPr>
                        <a:t>Match</a:t>
                      </a:r>
                      <a:endParaRPr lang="en-US" sz="1600" b="1" i="0" dirty="0">
                        <a:latin typeface="Times New Roman"/>
                        <a:cs typeface="Times New Roman"/>
                      </a:endParaRPr>
                    </a:p>
                  </a:txBody>
                  <a:tcPr>
                    <a:solidFill>
                      <a:schemeClr val="tx2">
                        <a:lumMod val="40000"/>
                        <a:lumOff val="60000"/>
                      </a:schemeClr>
                    </a:solidFill>
                  </a:tcPr>
                </a:tc>
                <a:tc>
                  <a:txBody>
                    <a:bodyPr/>
                    <a:lstStyle/>
                    <a:p>
                      <a:pPr algn="ctr"/>
                      <a:r>
                        <a:rPr lang="en-US" sz="1600" b="1" i="0" dirty="0" smtClean="0">
                          <a:latin typeface="Times New Roman"/>
                          <a:cs typeface="Times New Roman"/>
                        </a:rPr>
                        <a:t>Action</a:t>
                      </a:r>
                      <a:endParaRPr lang="en-US" sz="1600" b="1" i="0" dirty="0">
                        <a:latin typeface="Times New Roman"/>
                        <a:cs typeface="Times New Roman"/>
                      </a:endParaRPr>
                    </a:p>
                  </a:txBody>
                  <a:tcPr>
                    <a:solidFill>
                      <a:schemeClr val="tx2">
                        <a:lumMod val="40000"/>
                        <a:lumOff val="60000"/>
                      </a:schemeClr>
                    </a:solidFill>
                  </a:tcPr>
                </a:tc>
              </a:tr>
              <a:tr h="379569">
                <a:tc>
                  <a:txBody>
                    <a:bodyPr/>
                    <a:lstStyle/>
                    <a:p>
                      <a:pPr algn="ctr"/>
                      <a:r>
                        <a:rPr lang="en-US" sz="1200" b="1" i="1" dirty="0" smtClean="0">
                          <a:latin typeface="Times New Roman"/>
                          <a:cs typeface="Times New Roman"/>
                        </a:rPr>
                        <a:t>A</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Action(A)</a:t>
                      </a:r>
                      <a:endParaRPr lang="en-US" sz="1200" b="1" i="1" dirty="0">
                        <a:latin typeface="Times New Roman"/>
                        <a:cs typeface="Times New Roman"/>
                      </a:endParaRPr>
                    </a:p>
                  </a:txBody>
                  <a:tcPr/>
                </a:tc>
              </a:tr>
              <a:tr h="379569">
                <a:tc>
                  <a:txBody>
                    <a:bodyPr/>
                    <a:lstStyle/>
                    <a:p>
                      <a:pPr algn="ctr"/>
                      <a:r>
                        <a:rPr lang="en-US" sz="1200" b="1" i="1" dirty="0" smtClean="0">
                          <a:latin typeface="Times New Roman"/>
                          <a:cs typeface="Times New Roman"/>
                        </a:rPr>
                        <a:t>B</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Action(B)</a:t>
                      </a:r>
                      <a:endParaRPr lang="en-US" sz="1200" b="1" i="1" dirty="0">
                        <a:latin typeface="Times New Roman"/>
                        <a:cs typeface="Times New Roman"/>
                      </a:endParaRPr>
                    </a:p>
                  </a:txBody>
                  <a:tcPr/>
                </a:tc>
              </a:tr>
              <a:tr h="379569">
                <a:tc>
                  <a:txBody>
                    <a:bodyPr/>
                    <a:lstStyle/>
                    <a:p>
                      <a:pPr algn="ctr"/>
                      <a:r>
                        <a:rPr lang="en-US" sz="1200" b="1" i="1" dirty="0" smtClean="0">
                          <a:latin typeface="Times New Roman"/>
                          <a:cs typeface="Times New Roman"/>
                        </a:rPr>
                        <a:t>C</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Action(C)</a:t>
                      </a:r>
                      <a:endParaRPr lang="en-US" sz="1200" b="1" i="1" dirty="0">
                        <a:latin typeface="Times New Roman"/>
                        <a:cs typeface="Times New Roman"/>
                      </a:endParaRPr>
                    </a:p>
                  </a:txBody>
                  <a:tcPr/>
                </a:tc>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1619343122"/>
              </p:ext>
            </p:extLst>
          </p:nvPr>
        </p:nvGraphicFramePr>
        <p:xfrm>
          <a:off x="4613445" y="4273080"/>
          <a:ext cx="1587159" cy="1518276"/>
        </p:xfrm>
        <a:graphic>
          <a:graphicData uri="http://schemas.openxmlformats.org/drawingml/2006/table">
            <a:tbl>
              <a:tblPr firstRow="1" bandRow="1">
                <a:tableStyleId>{22838BEF-8BB2-4498-84A7-C5851F593DF1}</a:tableStyleId>
              </a:tblPr>
              <a:tblGrid>
                <a:gridCol w="755367"/>
                <a:gridCol w="831792"/>
              </a:tblGrid>
              <a:tr h="379569">
                <a:tc>
                  <a:txBody>
                    <a:bodyPr/>
                    <a:lstStyle/>
                    <a:p>
                      <a:pPr algn="ctr"/>
                      <a:r>
                        <a:rPr lang="en-US" sz="1600" b="1" i="0" dirty="0" smtClean="0">
                          <a:latin typeface="Times New Roman"/>
                          <a:cs typeface="Times New Roman"/>
                        </a:rPr>
                        <a:t>Match</a:t>
                      </a:r>
                      <a:endParaRPr lang="en-US" sz="1600" b="1" i="0" dirty="0">
                        <a:latin typeface="Times New Roman"/>
                        <a:cs typeface="Times New Roman"/>
                      </a:endParaRPr>
                    </a:p>
                  </a:txBody>
                  <a:tcPr>
                    <a:solidFill>
                      <a:schemeClr val="tx2">
                        <a:lumMod val="40000"/>
                        <a:lumOff val="60000"/>
                      </a:schemeClr>
                    </a:solidFill>
                  </a:tcPr>
                </a:tc>
                <a:tc>
                  <a:txBody>
                    <a:bodyPr/>
                    <a:lstStyle/>
                    <a:p>
                      <a:pPr algn="ctr"/>
                      <a:r>
                        <a:rPr lang="en-US" sz="1600" b="1" i="0" dirty="0" smtClean="0">
                          <a:latin typeface="Times New Roman"/>
                          <a:cs typeface="Times New Roman"/>
                        </a:rPr>
                        <a:t>Action</a:t>
                      </a:r>
                      <a:endParaRPr lang="en-US" sz="1600" b="1" i="0" dirty="0">
                        <a:latin typeface="Times New Roman"/>
                        <a:cs typeface="Times New Roman"/>
                      </a:endParaRPr>
                    </a:p>
                  </a:txBody>
                  <a:tcPr>
                    <a:solidFill>
                      <a:schemeClr val="tx2">
                        <a:lumMod val="40000"/>
                        <a:lumOff val="60000"/>
                      </a:schemeClr>
                    </a:solidFill>
                  </a:tcPr>
                </a:tc>
              </a:tr>
              <a:tr h="379569">
                <a:tc>
                  <a:txBody>
                    <a:bodyPr/>
                    <a:lstStyle/>
                    <a:p>
                      <a:pPr algn="ctr"/>
                      <a:r>
                        <a:rPr lang="en-US" sz="1200" b="1" i="1" dirty="0" smtClean="0">
                          <a:latin typeface="Times New Roman"/>
                          <a:cs typeface="Times New Roman"/>
                        </a:rPr>
                        <a:t>X</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Action(X)</a:t>
                      </a:r>
                      <a:endParaRPr lang="en-US" sz="1200" b="1" i="1" dirty="0">
                        <a:latin typeface="Times New Roman"/>
                        <a:cs typeface="Times New Roman"/>
                      </a:endParaRPr>
                    </a:p>
                  </a:txBody>
                  <a:tcPr/>
                </a:tc>
              </a:tr>
              <a:tr h="379569">
                <a:tc>
                  <a:txBody>
                    <a:bodyPr/>
                    <a:lstStyle/>
                    <a:p>
                      <a:pPr algn="ctr"/>
                      <a:r>
                        <a:rPr lang="en-US" sz="1200" b="1" i="1" dirty="0" smtClean="0">
                          <a:latin typeface="Times New Roman"/>
                          <a:cs typeface="Times New Roman"/>
                        </a:rPr>
                        <a:t>Y</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Action(Y)</a:t>
                      </a:r>
                      <a:endParaRPr lang="en-US" sz="1200" b="1" i="1" dirty="0">
                        <a:latin typeface="Times New Roman"/>
                        <a:cs typeface="Times New Roman"/>
                      </a:endParaRPr>
                    </a:p>
                  </a:txBody>
                  <a:tcPr/>
                </a:tc>
              </a:tr>
              <a:tr h="379569">
                <a:tc>
                  <a:txBody>
                    <a:bodyPr/>
                    <a:lstStyle/>
                    <a:p>
                      <a:pPr algn="ctr"/>
                      <a:r>
                        <a:rPr lang="en-US" sz="1200" b="1" i="1" dirty="0" smtClean="0">
                          <a:latin typeface="Times New Roman"/>
                          <a:cs typeface="Times New Roman"/>
                        </a:rPr>
                        <a:t>Z</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Action(Z)</a:t>
                      </a:r>
                      <a:endParaRPr lang="en-US" sz="1200" b="1" i="1" dirty="0">
                        <a:latin typeface="Times New Roman"/>
                        <a:cs typeface="Times New Roman"/>
                      </a:endParaRPr>
                    </a:p>
                  </a:txBody>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425796112"/>
              </p:ext>
            </p:extLst>
          </p:nvPr>
        </p:nvGraphicFramePr>
        <p:xfrm>
          <a:off x="6339840" y="3480917"/>
          <a:ext cx="1587159" cy="1518276"/>
        </p:xfrm>
        <a:graphic>
          <a:graphicData uri="http://schemas.openxmlformats.org/drawingml/2006/table">
            <a:tbl>
              <a:tblPr firstRow="1" bandRow="1">
                <a:tableStyleId>{22838BEF-8BB2-4498-84A7-C5851F593DF1}</a:tableStyleId>
              </a:tblPr>
              <a:tblGrid>
                <a:gridCol w="755367"/>
                <a:gridCol w="831792"/>
              </a:tblGrid>
              <a:tr h="379569">
                <a:tc>
                  <a:txBody>
                    <a:bodyPr/>
                    <a:lstStyle/>
                    <a:p>
                      <a:pPr algn="ctr"/>
                      <a:r>
                        <a:rPr lang="en-US" sz="1600" b="1" i="0" dirty="0" smtClean="0">
                          <a:latin typeface="Times New Roman"/>
                          <a:cs typeface="Times New Roman"/>
                        </a:rPr>
                        <a:t>Match</a:t>
                      </a:r>
                      <a:endParaRPr lang="en-US" sz="1600" b="1" i="0" dirty="0">
                        <a:latin typeface="Times New Roman"/>
                        <a:cs typeface="Times New Roman"/>
                      </a:endParaRPr>
                    </a:p>
                  </a:txBody>
                  <a:tcPr>
                    <a:solidFill>
                      <a:schemeClr val="tx2">
                        <a:lumMod val="40000"/>
                        <a:lumOff val="60000"/>
                      </a:schemeClr>
                    </a:solidFill>
                  </a:tcPr>
                </a:tc>
                <a:tc>
                  <a:txBody>
                    <a:bodyPr/>
                    <a:lstStyle/>
                    <a:p>
                      <a:pPr algn="ctr"/>
                      <a:r>
                        <a:rPr lang="en-US" sz="1600" b="1" i="0" dirty="0" smtClean="0">
                          <a:latin typeface="Times New Roman"/>
                          <a:cs typeface="Times New Roman"/>
                        </a:rPr>
                        <a:t>Action</a:t>
                      </a:r>
                      <a:endParaRPr lang="en-US" sz="1600" b="1" i="0" dirty="0">
                        <a:latin typeface="Times New Roman"/>
                        <a:cs typeface="Times New Roman"/>
                      </a:endParaRPr>
                    </a:p>
                  </a:txBody>
                  <a:tcPr>
                    <a:solidFill>
                      <a:schemeClr val="tx2">
                        <a:lumMod val="40000"/>
                        <a:lumOff val="60000"/>
                      </a:schemeClr>
                    </a:solidFill>
                  </a:tcPr>
                </a:tc>
              </a:tr>
              <a:tr h="379569">
                <a:tc>
                  <a:txBody>
                    <a:bodyPr/>
                    <a:lstStyle/>
                    <a:p>
                      <a:pPr algn="ctr"/>
                      <a:r>
                        <a:rPr lang="en-US" sz="1200" b="1" i="1" dirty="0" smtClean="0">
                          <a:latin typeface="Times New Roman"/>
                          <a:cs typeface="Times New Roman"/>
                        </a:rPr>
                        <a:t>A</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Action(A)</a:t>
                      </a:r>
                      <a:endParaRPr lang="en-US" sz="1200" b="1" i="1" dirty="0">
                        <a:latin typeface="Times New Roman"/>
                        <a:cs typeface="Times New Roman"/>
                      </a:endParaRPr>
                    </a:p>
                  </a:txBody>
                  <a:tcPr/>
                </a:tc>
              </a:tr>
              <a:tr h="379569">
                <a:tc>
                  <a:txBody>
                    <a:bodyPr/>
                    <a:lstStyle/>
                    <a:p>
                      <a:pPr algn="ctr"/>
                      <a:r>
                        <a:rPr lang="en-US" sz="1200" b="1" i="1" dirty="0" smtClean="0">
                          <a:latin typeface="Times New Roman"/>
                          <a:cs typeface="Times New Roman"/>
                        </a:rPr>
                        <a:t>G</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Action(G)</a:t>
                      </a:r>
                      <a:endParaRPr lang="en-US" sz="1200" b="1" i="1" dirty="0">
                        <a:latin typeface="Times New Roman"/>
                        <a:cs typeface="Times New Roman"/>
                      </a:endParaRPr>
                    </a:p>
                  </a:txBody>
                  <a:tcPr/>
                </a:tc>
              </a:tr>
              <a:tr h="379569">
                <a:tc>
                  <a:txBody>
                    <a:bodyPr/>
                    <a:lstStyle/>
                    <a:p>
                      <a:pPr algn="ctr"/>
                      <a:r>
                        <a:rPr lang="en-US" sz="1200" b="1" i="1" dirty="0" smtClean="0">
                          <a:latin typeface="Times New Roman"/>
                          <a:cs typeface="Times New Roman"/>
                        </a:rPr>
                        <a:t>H</a:t>
                      </a:r>
                      <a:endParaRPr lang="en-US" sz="1200" b="1" i="1" dirty="0">
                        <a:latin typeface="Times New Roman"/>
                        <a:cs typeface="Times New Roman"/>
                      </a:endParaRPr>
                    </a:p>
                  </a:txBody>
                  <a:tcPr/>
                </a:tc>
                <a:tc>
                  <a:txBody>
                    <a:bodyPr/>
                    <a:lstStyle/>
                    <a:p>
                      <a:pPr algn="ctr"/>
                      <a:r>
                        <a:rPr lang="en-US" sz="1200" b="1" i="1" dirty="0" smtClean="0">
                          <a:latin typeface="Times New Roman"/>
                          <a:cs typeface="Times New Roman"/>
                        </a:rPr>
                        <a:t>Action(H)</a:t>
                      </a:r>
                      <a:endParaRPr lang="en-US" sz="1200" b="1" i="1" dirty="0">
                        <a:latin typeface="Times New Roman"/>
                        <a:cs typeface="Times New Roman"/>
                      </a:endParaRPr>
                    </a:p>
                  </a:txBody>
                  <a:tcPr/>
                </a:tc>
              </a:tr>
            </a:tbl>
          </a:graphicData>
        </a:graphic>
      </p:graphicFrame>
      <p:cxnSp>
        <p:nvCxnSpPr>
          <p:cNvPr id="49" name="Straight Connector 48"/>
          <p:cNvCxnSpPr>
            <a:endCxn id="58" idx="0"/>
          </p:cNvCxnSpPr>
          <p:nvPr/>
        </p:nvCxnSpPr>
        <p:spPr bwMode="auto">
          <a:xfrm>
            <a:off x="1812557" y="3365790"/>
            <a:ext cx="0" cy="1326332"/>
          </a:xfrm>
          <a:prstGeom prst="line">
            <a:avLst/>
          </a:prstGeom>
          <a:ln w="762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endCxn id="62" idx="0"/>
          </p:cNvCxnSpPr>
          <p:nvPr/>
        </p:nvCxnSpPr>
        <p:spPr bwMode="auto">
          <a:xfrm flipH="1">
            <a:off x="5407024" y="3327690"/>
            <a:ext cx="1" cy="945390"/>
          </a:xfrm>
          <a:prstGeom prst="line">
            <a:avLst/>
          </a:prstGeom>
          <a:ln w="762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endCxn id="60" idx="0"/>
          </p:cNvCxnSpPr>
          <p:nvPr/>
        </p:nvCxnSpPr>
        <p:spPr bwMode="auto">
          <a:xfrm>
            <a:off x="3717924" y="3346740"/>
            <a:ext cx="0" cy="1774691"/>
          </a:xfrm>
          <a:prstGeom prst="line">
            <a:avLst/>
          </a:prstGeom>
          <a:ln w="762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bwMode="auto">
          <a:xfrm flipH="1">
            <a:off x="3573463" y="3346740"/>
            <a:ext cx="7937" cy="525463"/>
          </a:xfrm>
          <a:prstGeom prst="line">
            <a:avLst/>
          </a:prstGeom>
          <a:ln w="762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bwMode="auto">
          <a:xfrm>
            <a:off x="7112000" y="3365790"/>
            <a:ext cx="0" cy="781050"/>
          </a:xfrm>
          <a:prstGeom prst="line">
            <a:avLst/>
          </a:prstGeom>
          <a:ln w="762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79" name="Rounded Rectangle 78"/>
          <p:cNvSpPr/>
          <p:nvPr/>
        </p:nvSpPr>
        <p:spPr>
          <a:xfrm>
            <a:off x="1066800" y="2897716"/>
            <a:ext cx="6663266" cy="55783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2400" dirty="0">
                <a:solidFill>
                  <a:srgbClr val="FFFFFF"/>
                </a:solidFill>
                <a:latin typeface="+mj-lt"/>
              </a:rPr>
              <a:t>Network OS</a:t>
            </a:r>
          </a:p>
        </p:txBody>
      </p:sp>
      <p:grpSp>
        <p:nvGrpSpPr>
          <p:cNvPr id="10" name="Group 1"/>
          <p:cNvGrpSpPr/>
          <p:nvPr/>
        </p:nvGrpSpPr>
        <p:grpSpPr>
          <a:xfrm>
            <a:off x="5791200" y="2459024"/>
            <a:ext cx="1158240" cy="547255"/>
            <a:chOff x="5257800" y="3124200"/>
            <a:chExt cx="1158240" cy="547255"/>
          </a:xfrm>
          <a:effectLst>
            <a:outerShdw blurRad="50800" dist="50800" dir="10260000" algn="tl" rotWithShape="0">
              <a:srgbClr val="000000">
                <a:alpha val="54000"/>
              </a:srgbClr>
            </a:outerShdw>
          </a:effectLst>
        </p:grpSpPr>
        <p:sp>
          <p:nvSpPr>
            <p:cNvPr id="33" name="Oval 32"/>
            <p:cNvSpPr/>
            <p:nvPr/>
          </p:nvSpPr>
          <p:spPr>
            <a:xfrm>
              <a:off x="5257800" y="33528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5562600" y="31242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Oval 40"/>
            <p:cNvSpPr/>
            <p:nvPr/>
          </p:nvSpPr>
          <p:spPr>
            <a:xfrm>
              <a:off x="5943600" y="33528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6248400" y="32004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5638800" y="35052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7" name="Straight Connector 46"/>
            <p:cNvCxnSpPr>
              <a:stCxn id="33" idx="7"/>
              <a:endCxn id="40" idx="3"/>
            </p:cNvCxnSpPr>
            <p:nvPr/>
          </p:nvCxnSpPr>
          <p:spPr>
            <a:xfrm flipV="1">
              <a:off x="5400890" y="3266108"/>
              <a:ext cx="186260" cy="111039"/>
            </a:xfrm>
            <a:prstGeom prst="line">
              <a:avLst/>
            </a:prstGeom>
            <a:solidFill>
              <a:schemeClr val="bg1"/>
            </a:solidFill>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3" idx="2"/>
              <a:endCxn id="33" idx="5"/>
            </p:cNvCxnSpPr>
            <p:nvPr/>
          </p:nvCxnSpPr>
          <p:spPr>
            <a:xfrm flipH="1" flipV="1">
              <a:off x="5400890" y="3494708"/>
              <a:ext cx="237910" cy="93620"/>
            </a:xfrm>
            <a:prstGeom prst="line">
              <a:avLst/>
            </a:prstGeom>
            <a:solidFill>
              <a:schemeClr val="bg1"/>
            </a:solidFill>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1" idx="1"/>
              <a:endCxn id="40" idx="5"/>
            </p:cNvCxnSpPr>
            <p:nvPr/>
          </p:nvCxnSpPr>
          <p:spPr>
            <a:xfrm flipH="1" flipV="1">
              <a:off x="5705690" y="3266108"/>
              <a:ext cx="262460" cy="111039"/>
            </a:xfrm>
            <a:prstGeom prst="line">
              <a:avLst/>
            </a:prstGeom>
            <a:solidFill>
              <a:schemeClr val="bg1"/>
            </a:solidFill>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3" idx="6"/>
              <a:endCxn id="41" idx="3"/>
            </p:cNvCxnSpPr>
            <p:nvPr/>
          </p:nvCxnSpPr>
          <p:spPr>
            <a:xfrm flipV="1">
              <a:off x="5806440" y="3494708"/>
              <a:ext cx="161710" cy="93620"/>
            </a:xfrm>
            <a:prstGeom prst="line">
              <a:avLst/>
            </a:prstGeom>
            <a:solidFill>
              <a:schemeClr val="bg1"/>
            </a:solidFill>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1" idx="6"/>
              <a:endCxn id="42" idx="3"/>
            </p:cNvCxnSpPr>
            <p:nvPr/>
          </p:nvCxnSpPr>
          <p:spPr>
            <a:xfrm flipV="1">
              <a:off x="6111240" y="3342308"/>
              <a:ext cx="161710" cy="93620"/>
            </a:xfrm>
            <a:prstGeom prst="line">
              <a:avLst/>
            </a:prstGeom>
            <a:solidFill>
              <a:schemeClr val="bg1"/>
            </a:solidFill>
            <a:ln>
              <a:solidFill>
                <a:srgbClr val="00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610313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up)">
                                      <p:cBhvr>
                                        <p:cTn id="11" dur="500"/>
                                        <p:tgtEl>
                                          <p:spTgt spid="49"/>
                                        </p:tgtEl>
                                      </p:cBhvr>
                                    </p:animEffect>
                                  </p:childTnLst>
                                </p:cTn>
                              </p:par>
                              <p:par>
                                <p:cTn id="12" presetID="22" presetClass="entr" presetSubtype="1" fill="hold" nodeType="with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wipe(up)">
                                      <p:cBhvr>
                                        <p:cTn id="14" dur="500"/>
                                        <p:tgtEl>
                                          <p:spTgt spid="56"/>
                                        </p:tgtEl>
                                      </p:cBhvr>
                                    </p:animEffect>
                                  </p:childTnLst>
                                </p:cTn>
                              </p:par>
                              <p:par>
                                <p:cTn id="15" presetID="22" presetClass="entr" presetSubtype="1"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up)">
                                      <p:cBhvr>
                                        <p:cTn id="17" dur="500"/>
                                        <p:tgtEl>
                                          <p:spTgt spid="54"/>
                                        </p:tgtEl>
                                      </p:cBhvr>
                                    </p:animEffect>
                                  </p:childTnLst>
                                </p:cTn>
                              </p:par>
                              <p:par>
                                <p:cTn id="18" presetID="22" presetClass="entr" presetSubtype="1" fill="hold" nodeType="with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up)">
                                      <p:cBhvr>
                                        <p:cTn id="20" dur="500"/>
                                        <p:tgtEl>
                                          <p:spTgt spid="51"/>
                                        </p:tgtEl>
                                      </p:cBhvr>
                                    </p:animEffect>
                                  </p:childTnLst>
                                </p:cTn>
                              </p:par>
                              <p:par>
                                <p:cTn id="21" presetID="22" presetClass="entr" presetSubtype="1"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up)">
                                      <p:cBhvr>
                                        <p:cTn id="23" dur="500"/>
                                        <p:tgtEl>
                                          <p:spTgt spid="53"/>
                                        </p:tgtEl>
                                      </p:cBhvr>
                                    </p:animEffect>
                                  </p:childTnLst>
                                </p:cTn>
                              </p:par>
                              <p:par>
                                <p:cTn id="24" presetID="22" presetClass="entr" presetSubtype="1" fill="hold"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up)">
                                      <p:cBhvr>
                                        <p:cTn id="26" dur="500"/>
                                        <p:tgtEl>
                                          <p:spTgt spid="58"/>
                                        </p:tgtEl>
                                      </p:cBhvr>
                                    </p:animEffect>
                                  </p:childTnLst>
                                </p:cTn>
                              </p:par>
                              <p:par>
                                <p:cTn id="27" presetID="22" presetClass="entr" presetSubtype="1"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up)">
                                      <p:cBhvr>
                                        <p:cTn id="29" dur="500"/>
                                        <p:tgtEl>
                                          <p:spTgt spid="61"/>
                                        </p:tgtEl>
                                      </p:cBhvr>
                                    </p:animEffect>
                                  </p:childTnLst>
                                </p:cTn>
                              </p:par>
                              <p:par>
                                <p:cTn id="30" presetID="22" presetClass="entr" presetSubtype="1" fill="hold"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up)">
                                      <p:cBhvr>
                                        <p:cTn id="32" dur="500"/>
                                        <p:tgtEl>
                                          <p:spTgt spid="60"/>
                                        </p:tgtEl>
                                      </p:cBhvr>
                                    </p:animEffect>
                                  </p:childTnLst>
                                </p:cTn>
                              </p:par>
                              <p:par>
                                <p:cTn id="33" presetID="22" presetClass="entr" presetSubtype="1"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up)">
                                      <p:cBhvr>
                                        <p:cTn id="35" dur="500"/>
                                        <p:tgtEl>
                                          <p:spTgt spid="62"/>
                                        </p:tgtEl>
                                      </p:cBhvr>
                                    </p:animEffect>
                                  </p:childTnLst>
                                </p:cTn>
                              </p:par>
                              <p:par>
                                <p:cTn id="36" presetID="22" presetClass="entr" presetSubtype="1" fill="hold"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wipe(up)">
                                      <p:cBhvr>
                                        <p:cTn id="3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024" y="76398"/>
            <a:ext cx="8697952" cy="1143000"/>
          </a:xfrm>
        </p:spPr>
        <p:txBody>
          <a:bodyPr>
            <a:normAutofit fontScale="90000"/>
          </a:bodyPr>
          <a:lstStyle/>
          <a:p>
            <a:r>
              <a:rPr lang="en-US" dirty="0" smtClean="0"/>
              <a:t>ONOS Use Cases For Service Provider Networks</a:t>
            </a:r>
            <a:endParaRPr lang="en-US" dirty="0"/>
          </a:p>
        </p:txBody>
      </p:sp>
      <p:sp>
        <p:nvSpPr>
          <p:cNvPr id="3" name="Content Placeholder 2"/>
          <p:cNvSpPr>
            <a:spLocks noGrp="1"/>
          </p:cNvSpPr>
          <p:nvPr>
            <p:ph idx="1"/>
          </p:nvPr>
        </p:nvSpPr>
        <p:spPr>
          <a:xfrm>
            <a:off x="457200" y="1600200"/>
            <a:ext cx="8463776" cy="4525963"/>
          </a:xfrm>
        </p:spPr>
        <p:txBody>
          <a:bodyPr>
            <a:normAutofit/>
          </a:bodyPr>
          <a:lstStyle/>
          <a:p>
            <a:r>
              <a:rPr lang="en-US" sz="2400" dirty="0" smtClean="0"/>
              <a:t>WAN </a:t>
            </a:r>
            <a:r>
              <a:rPr lang="en-US" sz="2400" dirty="0"/>
              <a:t>c</a:t>
            </a:r>
            <a:r>
              <a:rPr lang="en-US" sz="2400" dirty="0" smtClean="0"/>
              <a:t>ore backbone</a:t>
            </a:r>
          </a:p>
          <a:p>
            <a:pPr lvl="1"/>
            <a:r>
              <a:rPr lang="en-US" sz="2000" dirty="0" smtClean="0"/>
              <a:t>Multiprotocol Label Switching (MPLS) with Traffic Engineering (TE) </a:t>
            </a:r>
          </a:p>
          <a:p>
            <a:r>
              <a:rPr lang="en-US" sz="2400" dirty="0" smtClean="0"/>
              <a:t>Cellular access network</a:t>
            </a:r>
          </a:p>
          <a:p>
            <a:pPr lvl="1"/>
            <a:r>
              <a:rPr lang="en-US" sz="2000" dirty="0" smtClean="0"/>
              <a:t>LTE for a metro area</a:t>
            </a:r>
          </a:p>
          <a:p>
            <a:r>
              <a:rPr lang="en-US" sz="2400" dirty="0" smtClean="0"/>
              <a:t>Metro Ethernets</a:t>
            </a:r>
          </a:p>
          <a:p>
            <a:pPr lvl="1"/>
            <a:r>
              <a:rPr lang="en-US" sz="2000" dirty="0" smtClean="0"/>
              <a:t>Access network for enterprises</a:t>
            </a:r>
          </a:p>
          <a:p>
            <a:r>
              <a:rPr lang="en-US" sz="2400" dirty="0" smtClean="0"/>
              <a:t>Wired access/aggregation</a:t>
            </a:r>
          </a:p>
          <a:p>
            <a:pPr lvl="1"/>
            <a:r>
              <a:rPr lang="en-US" sz="2000" dirty="0" smtClean="0"/>
              <a:t>Access</a:t>
            </a:r>
            <a:r>
              <a:rPr lang="en-US" sz="2000" dirty="0"/>
              <a:t> </a:t>
            </a:r>
            <a:r>
              <a:rPr lang="en-US" sz="2000" dirty="0" smtClean="0"/>
              <a:t>network for homes </a:t>
            </a:r>
          </a:p>
          <a:p>
            <a:pPr lvl="1"/>
            <a:r>
              <a:rPr lang="en-US" sz="2000" dirty="0" smtClean="0"/>
              <a:t>DSL/Cable</a:t>
            </a:r>
          </a:p>
          <a:p>
            <a:endParaRPr lang="en-US" sz="2400" dirty="0"/>
          </a:p>
        </p:txBody>
      </p:sp>
      <p:sp>
        <p:nvSpPr>
          <p:cNvPr id="4" name="Slide Number Placeholder 3"/>
          <p:cNvSpPr>
            <a:spLocks noGrp="1"/>
          </p:cNvSpPr>
          <p:nvPr>
            <p:ph type="sldNum" sz="quarter" idx="12"/>
          </p:nvPr>
        </p:nvSpPr>
        <p:spPr/>
        <p:txBody>
          <a:bodyPr/>
          <a:lstStyle/>
          <a:p>
            <a:fld id="{410F7F8E-740E-DF4E-8F25-0803C76A526D}" type="slidenum">
              <a:rPr lang="en-US" smtClean="0"/>
              <a:t>5</a:t>
            </a:fld>
            <a:endParaRPr lang="en-US"/>
          </a:p>
        </p:txBody>
      </p:sp>
      <p:sp>
        <p:nvSpPr>
          <p:cNvPr id="6" name="Cloud 5"/>
          <p:cNvSpPr/>
          <p:nvPr/>
        </p:nvSpPr>
        <p:spPr>
          <a:xfrm>
            <a:off x="6222757" y="4206946"/>
            <a:ext cx="2823353" cy="2163827"/>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Core</a:t>
            </a:r>
            <a:endParaRPr lang="en-US" dirty="0"/>
          </a:p>
        </p:txBody>
      </p:sp>
      <p:sp>
        <p:nvSpPr>
          <p:cNvPr id="7" name="Oval 6"/>
          <p:cNvSpPr/>
          <p:nvPr/>
        </p:nvSpPr>
        <p:spPr>
          <a:xfrm>
            <a:off x="4952868" y="3906546"/>
            <a:ext cx="1753286"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Cellular</a:t>
            </a:r>
            <a:endParaRPr lang="en-US" dirty="0"/>
          </a:p>
        </p:txBody>
      </p:sp>
      <p:sp>
        <p:nvSpPr>
          <p:cNvPr id="8" name="Oval 7"/>
          <p:cNvSpPr/>
          <p:nvPr/>
        </p:nvSpPr>
        <p:spPr>
          <a:xfrm>
            <a:off x="4587185" y="4915026"/>
            <a:ext cx="1823704"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Metro</a:t>
            </a:r>
            <a:endParaRPr lang="en-US" dirty="0"/>
          </a:p>
        </p:txBody>
      </p:sp>
      <p:sp>
        <p:nvSpPr>
          <p:cNvPr id="9" name="Oval 8"/>
          <p:cNvSpPr/>
          <p:nvPr/>
        </p:nvSpPr>
        <p:spPr>
          <a:xfrm>
            <a:off x="5266420" y="5829426"/>
            <a:ext cx="1646090"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Access</a:t>
            </a:r>
            <a:endParaRPr lang="en-US" dirty="0"/>
          </a:p>
        </p:txBody>
      </p:sp>
    </p:spTree>
    <p:extLst>
      <p:ext uri="{BB962C8B-B14F-4D97-AF65-F5344CB8AC3E}">
        <p14:creationId xmlns:p14="http://schemas.microsoft.com/office/powerpoint/2010/main" val="12205435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517"/>
            <a:ext cx="8229600" cy="736855"/>
          </a:xfrm>
        </p:spPr>
        <p:txBody>
          <a:bodyPr>
            <a:normAutofit/>
          </a:bodyPr>
          <a:lstStyle/>
          <a:p>
            <a:r>
              <a:rPr lang="en-US" sz="3200" dirty="0" smtClean="0"/>
              <a:t>WAN Traffic Engineering Use Case Scenario</a:t>
            </a:r>
            <a:endParaRPr lang="en-US" sz="3200" dirty="0"/>
          </a:p>
        </p:txBody>
      </p:sp>
      <p:sp>
        <p:nvSpPr>
          <p:cNvPr id="7" name="Slide Number Placeholder 6"/>
          <p:cNvSpPr>
            <a:spLocks noGrp="1"/>
          </p:cNvSpPr>
          <p:nvPr>
            <p:ph type="sldNum" sz="quarter" idx="12"/>
          </p:nvPr>
        </p:nvSpPr>
        <p:spPr>
          <a:xfrm>
            <a:off x="6442388" y="6356350"/>
            <a:ext cx="2133600" cy="365125"/>
          </a:xfrm>
        </p:spPr>
        <p:txBody>
          <a:bodyPr/>
          <a:lstStyle/>
          <a:p>
            <a:fld id="{8F848D56-22D5-994D-8C96-2F6A1882AA91}" type="slidenum">
              <a:rPr lang="en-US" smtClean="0"/>
              <a:t>6</a:t>
            </a:fld>
            <a:endParaRPr lang="en-US"/>
          </a:p>
        </p:txBody>
      </p:sp>
      <p:pic>
        <p:nvPicPr>
          <p:cNvPr id="6" name="Picture 5" descr="Google ChromeScreenSnapz0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51" y="1656802"/>
            <a:ext cx="8795138" cy="4654390"/>
          </a:xfrm>
          <a:prstGeom prst="rect">
            <a:avLst/>
          </a:prstGeom>
        </p:spPr>
      </p:pic>
      <p:sp>
        <p:nvSpPr>
          <p:cNvPr id="3" name="TextBox 2"/>
          <p:cNvSpPr txBox="1"/>
          <p:nvPr/>
        </p:nvSpPr>
        <p:spPr>
          <a:xfrm>
            <a:off x="861241" y="5940027"/>
            <a:ext cx="7458818" cy="369332"/>
          </a:xfrm>
          <a:prstGeom prst="rect">
            <a:avLst/>
          </a:prstGeom>
          <a:noFill/>
        </p:spPr>
        <p:txBody>
          <a:bodyPr wrap="none" rtlCol="0">
            <a:spAutoFit/>
          </a:bodyPr>
          <a:lstStyle/>
          <a:p>
            <a:r>
              <a:rPr lang="en-US" dirty="0" smtClean="0"/>
              <a:t>(*) Other configurations possible with tradeoffs: e.g., ONOS cluster per region</a:t>
            </a:r>
            <a:endParaRPr lang="en-US" dirty="0"/>
          </a:p>
        </p:txBody>
      </p:sp>
      <p:sp>
        <p:nvSpPr>
          <p:cNvPr id="12" name="TextBox 11"/>
          <p:cNvSpPr txBox="1"/>
          <p:nvPr/>
        </p:nvSpPr>
        <p:spPr>
          <a:xfrm>
            <a:off x="5128791" y="927541"/>
            <a:ext cx="3945359" cy="923330"/>
          </a:xfrm>
          <a:prstGeom prst="rect">
            <a:avLst/>
          </a:prstGeom>
          <a:solidFill>
            <a:srgbClr val="FFFFFF"/>
          </a:solidFill>
        </p:spPr>
        <p:txBody>
          <a:bodyPr wrap="square" rtlCol="0">
            <a:spAutoFit/>
          </a:bodyPr>
          <a:lstStyle/>
          <a:p>
            <a:pPr marL="171450" indent="-171450">
              <a:buFont typeface="Arial"/>
              <a:buChar char="•"/>
            </a:pPr>
            <a:r>
              <a:rPr lang="en-US" dirty="0" smtClean="0">
                <a:solidFill>
                  <a:srgbClr val="FF0000"/>
                </a:solidFill>
              </a:rPr>
              <a:t>Single ONOS Cluster in a Data Center*</a:t>
            </a:r>
          </a:p>
          <a:p>
            <a:pPr marL="171450" indent="-171450">
              <a:buFont typeface="Arial"/>
              <a:buChar char="•"/>
            </a:pPr>
            <a:r>
              <a:rPr lang="en-US" dirty="0" smtClean="0">
                <a:solidFill>
                  <a:srgbClr val="FF0000"/>
                </a:solidFill>
              </a:rPr>
              <a:t>8-16 ONOS instances max for storage/compute capacity</a:t>
            </a:r>
          </a:p>
        </p:txBody>
      </p:sp>
      <p:grpSp>
        <p:nvGrpSpPr>
          <p:cNvPr id="16" name="Group 15"/>
          <p:cNvGrpSpPr/>
          <p:nvPr/>
        </p:nvGrpSpPr>
        <p:grpSpPr>
          <a:xfrm>
            <a:off x="798761" y="1809657"/>
            <a:ext cx="7345233" cy="3810826"/>
            <a:chOff x="798761" y="1809657"/>
            <a:chExt cx="7345233" cy="3810826"/>
          </a:xfrm>
        </p:grpSpPr>
        <p:cxnSp>
          <p:nvCxnSpPr>
            <p:cNvPr id="20" name="Straight Connector 19"/>
            <p:cNvCxnSpPr/>
            <p:nvPr/>
          </p:nvCxnSpPr>
          <p:spPr>
            <a:xfrm flipV="1">
              <a:off x="861241" y="1809657"/>
              <a:ext cx="2408814" cy="257412"/>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798761" y="1879365"/>
              <a:ext cx="2638336" cy="2188041"/>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425165" y="1956590"/>
              <a:ext cx="2145220" cy="2702871"/>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2272493" y="1956590"/>
              <a:ext cx="1514365" cy="2855272"/>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3342017" y="1967798"/>
              <a:ext cx="588765" cy="1713482"/>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flipV="1">
              <a:off x="4147256" y="1967798"/>
              <a:ext cx="564386" cy="3463913"/>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flipV="1">
              <a:off x="4567719" y="1967798"/>
              <a:ext cx="1190791" cy="1267294"/>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flipV="1">
              <a:off x="4711642" y="1956590"/>
              <a:ext cx="1730747" cy="1209858"/>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flipV="1">
              <a:off x="5128791" y="1809657"/>
              <a:ext cx="3015203" cy="1356790"/>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flipV="1">
              <a:off x="4376988" y="1967798"/>
              <a:ext cx="2316838" cy="3652685"/>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4917584" y="1879365"/>
              <a:ext cx="2840046" cy="1595982"/>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grpSp>
      <p:sp>
        <p:nvSpPr>
          <p:cNvPr id="74" name="TextBox 73"/>
          <p:cNvSpPr txBox="1"/>
          <p:nvPr/>
        </p:nvSpPr>
        <p:spPr>
          <a:xfrm>
            <a:off x="4771709" y="2067069"/>
            <a:ext cx="3804280" cy="923330"/>
          </a:xfrm>
          <a:prstGeom prst="rect">
            <a:avLst/>
          </a:prstGeom>
          <a:solidFill>
            <a:srgbClr val="FFFFFF">
              <a:alpha val="70000"/>
            </a:srgbClr>
          </a:solidFill>
        </p:spPr>
        <p:txBody>
          <a:bodyPr wrap="square" rtlCol="0">
            <a:spAutoFit/>
          </a:bodyPr>
          <a:lstStyle/>
          <a:p>
            <a:pPr marL="285750" indent="-285750">
              <a:buFont typeface="Arial"/>
              <a:buChar char="•"/>
            </a:pPr>
            <a:r>
              <a:rPr lang="en-US" dirty="0" smtClean="0">
                <a:solidFill>
                  <a:srgbClr val="FF0000"/>
                </a:solidFill>
              </a:rPr>
              <a:t>Out-of-band connection between ONOS and Switches</a:t>
            </a:r>
          </a:p>
          <a:p>
            <a:pPr marL="285750" indent="-285750">
              <a:buFont typeface="Arial"/>
              <a:buChar char="•"/>
            </a:pPr>
            <a:r>
              <a:rPr lang="en-US" dirty="0" smtClean="0">
                <a:solidFill>
                  <a:srgbClr val="FF0000"/>
                </a:solidFill>
              </a:rPr>
              <a:t>O(10)</a:t>
            </a:r>
            <a:r>
              <a:rPr lang="en-US" dirty="0" err="1" smtClean="0">
                <a:solidFill>
                  <a:srgbClr val="FF0000"/>
                </a:solidFill>
              </a:rPr>
              <a:t>ms</a:t>
            </a:r>
            <a:r>
              <a:rPr lang="en-US" dirty="0" smtClean="0">
                <a:solidFill>
                  <a:srgbClr val="FF0000"/>
                </a:solidFill>
              </a:rPr>
              <a:t> delay</a:t>
            </a:r>
          </a:p>
        </p:txBody>
      </p:sp>
      <p:grpSp>
        <p:nvGrpSpPr>
          <p:cNvPr id="14" name="Group 13"/>
          <p:cNvGrpSpPr/>
          <p:nvPr/>
        </p:nvGrpSpPr>
        <p:grpSpPr>
          <a:xfrm>
            <a:off x="2272493" y="742875"/>
            <a:ext cx="2856298" cy="1324194"/>
            <a:chOff x="2272493" y="742875"/>
            <a:chExt cx="2856298" cy="1324194"/>
          </a:xfrm>
        </p:grpSpPr>
        <p:sp>
          <p:nvSpPr>
            <p:cNvPr id="5" name="Oval 4"/>
            <p:cNvSpPr/>
            <p:nvPr/>
          </p:nvSpPr>
          <p:spPr>
            <a:xfrm>
              <a:off x="3146608" y="1389206"/>
              <a:ext cx="1982183" cy="677863"/>
            </a:xfrm>
            <a:prstGeom prst="ellipse">
              <a:avLst/>
            </a:prstGeom>
            <a:scene3d>
              <a:camera prst="orthographicFront">
                <a:rot lat="18299988"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2272493" y="742875"/>
              <a:ext cx="2711778" cy="1066782"/>
              <a:chOff x="2272493" y="742875"/>
              <a:chExt cx="2711778" cy="1066782"/>
            </a:xfrm>
          </p:grpSpPr>
          <p:sp>
            <p:nvSpPr>
              <p:cNvPr id="9" name="Cube 8"/>
              <p:cNvSpPr/>
              <p:nvPr/>
            </p:nvSpPr>
            <p:spPr>
              <a:xfrm>
                <a:off x="3437097" y="1123208"/>
                <a:ext cx="411883" cy="68644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Cube 9"/>
              <p:cNvSpPr/>
              <p:nvPr/>
            </p:nvSpPr>
            <p:spPr>
              <a:xfrm>
                <a:off x="3786858" y="1123208"/>
                <a:ext cx="411883" cy="68644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p:cNvSpPr txBox="1"/>
              <p:nvPr/>
            </p:nvSpPr>
            <p:spPr>
              <a:xfrm>
                <a:off x="2272493" y="1204540"/>
                <a:ext cx="1069524" cy="369332"/>
              </a:xfrm>
              <a:prstGeom prst="rect">
                <a:avLst/>
              </a:prstGeom>
              <a:noFill/>
            </p:spPr>
            <p:txBody>
              <a:bodyPr wrap="none" rtlCol="0">
                <a:spAutoFit/>
              </a:bodyPr>
              <a:lstStyle/>
              <a:p>
                <a:r>
                  <a:rPr lang="en-US" dirty="0" smtClean="0"/>
                  <a:t>Single DC</a:t>
                </a:r>
                <a:endParaRPr lang="en-US" dirty="0"/>
              </a:p>
            </p:txBody>
          </p:sp>
          <p:cxnSp>
            <p:nvCxnSpPr>
              <p:cNvPr id="15" name="Straight Connector 14"/>
              <p:cNvCxnSpPr/>
              <p:nvPr/>
            </p:nvCxnSpPr>
            <p:spPr>
              <a:xfrm>
                <a:off x="4147256" y="1517915"/>
                <a:ext cx="471949" cy="5"/>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11" name="Cube 10"/>
              <p:cNvSpPr/>
              <p:nvPr/>
            </p:nvSpPr>
            <p:spPr>
              <a:xfrm>
                <a:off x="4567719" y="1123213"/>
                <a:ext cx="411883" cy="68644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p:cNvSpPr txBox="1"/>
              <p:nvPr/>
            </p:nvSpPr>
            <p:spPr>
              <a:xfrm>
                <a:off x="3310240" y="742875"/>
                <a:ext cx="1674031" cy="369332"/>
              </a:xfrm>
              <a:prstGeom prst="rect">
                <a:avLst/>
              </a:prstGeom>
              <a:noFill/>
            </p:spPr>
            <p:txBody>
              <a:bodyPr wrap="none" rtlCol="0">
                <a:spAutoFit/>
              </a:bodyPr>
              <a:lstStyle/>
              <a:p>
                <a:r>
                  <a:rPr lang="en-US" dirty="0" smtClean="0"/>
                  <a:t>ONOS instances</a:t>
                </a:r>
                <a:endParaRPr lang="en-US" dirty="0"/>
              </a:p>
            </p:txBody>
          </p:sp>
        </p:grpSp>
      </p:grpSp>
      <p:sp>
        <p:nvSpPr>
          <p:cNvPr id="17" name="TextBox 16"/>
          <p:cNvSpPr txBox="1"/>
          <p:nvPr/>
        </p:nvSpPr>
        <p:spPr>
          <a:xfrm>
            <a:off x="2713712" y="3836573"/>
            <a:ext cx="3326552" cy="461665"/>
          </a:xfrm>
          <a:prstGeom prst="rect">
            <a:avLst/>
          </a:prstGeom>
          <a:solidFill>
            <a:srgbClr val="FFFFFF">
              <a:alpha val="58000"/>
            </a:srgbClr>
          </a:solidFill>
        </p:spPr>
        <p:txBody>
          <a:bodyPr wrap="none" rtlCol="0">
            <a:spAutoFit/>
          </a:bodyPr>
          <a:lstStyle/>
          <a:p>
            <a:r>
              <a:rPr lang="en-US" sz="2400" dirty="0" smtClean="0"/>
              <a:t>AT&amp;T Backbone Network</a:t>
            </a:r>
            <a:endParaRPr lang="en-US" sz="2400" dirty="0"/>
          </a:p>
        </p:txBody>
      </p:sp>
    </p:spTree>
    <p:extLst>
      <p:ext uri="{BB962C8B-B14F-4D97-AF65-F5344CB8AC3E}">
        <p14:creationId xmlns:p14="http://schemas.microsoft.com/office/powerpoint/2010/main" val="4002363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dissolve">
                                      <p:cBhvr>
                                        <p:cTn id="2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517"/>
            <a:ext cx="8229600" cy="736855"/>
          </a:xfrm>
        </p:spPr>
        <p:txBody>
          <a:bodyPr>
            <a:normAutofit/>
          </a:bodyPr>
          <a:lstStyle/>
          <a:p>
            <a:r>
              <a:rPr lang="en-US" sz="3200" dirty="0" smtClean="0"/>
              <a:t>WAN Traffic Engineering Use Case Scenario</a:t>
            </a:r>
            <a:endParaRPr lang="en-US" sz="3200" dirty="0"/>
          </a:p>
        </p:txBody>
      </p:sp>
      <p:sp>
        <p:nvSpPr>
          <p:cNvPr id="7" name="Slide Number Placeholder 6"/>
          <p:cNvSpPr>
            <a:spLocks noGrp="1"/>
          </p:cNvSpPr>
          <p:nvPr>
            <p:ph type="sldNum" sz="quarter" idx="12"/>
          </p:nvPr>
        </p:nvSpPr>
        <p:spPr>
          <a:xfrm>
            <a:off x="6442388" y="6356350"/>
            <a:ext cx="2133600" cy="365125"/>
          </a:xfrm>
        </p:spPr>
        <p:txBody>
          <a:bodyPr/>
          <a:lstStyle/>
          <a:p>
            <a:fld id="{8F848D56-22D5-994D-8C96-2F6A1882AA91}" type="slidenum">
              <a:rPr lang="en-US" smtClean="0"/>
              <a:t>7</a:t>
            </a:fld>
            <a:endParaRPr lang="en-US"/>
          </a:p>
        </p:txBody>
      </p:sp>
      <p:pic>
        <p:nvPicPr>
          <p:cNvPr id="6" name="Picture 5" descr="Google ChromeScreenSnapz0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51" y="1656802"/>
            <a:ext cx="8795138" cy="4654390"/>
          </a:xfrm>
          <a:prstGeom prst="rect">
            <a:avLst/>
          </a:prstGeom>
        </p:spPr>
      </p:pic>
      <p:sp>
        <p:nvSpPr>
          <p:cNvPr id="12" name="TextBox 11"/>
          <p:cNvSpPr txBox="1"/>
          <p:nvPr/>
        </p:nvSpPr>
        <p:spPr>
          <a:xfrm>
            <a:off x="5128791" y="927541"/>
            <a:ext cx="3945359" cy="646331"/>
          </a:xfrm>
          <a:prstGeom prst="rect">
            <a:avLst/>
          </a:prstGeom>
          <a:solidFill>
            <a:srgbClr val="FFFFFF"/>
          </a:solidFill>
        </p:spPr>
        <p:txBody>
          <a:bodyPr wrap="square" rtlCol="0">
            <a:spAutoFit/>
          </a:bodyPr>
          <a:lstStyle/>
          <a:p>
            <a:pPr marL="171450" indent="-171450">
              <a:buFont typeface="Arial"/>
              <a:buChar char="•"/>
            </a:pPr>
            <a:r>
              <a:rPr lang="en-US" dirty="0" smtClean="0">
                <a:solidFill>
                  <a:srgbClr val="FF0000"/>
                </a:solidFill>
              </a:rPr>
              <a:t>Single ONOS Cluster in a Data Center*</a:t>
            </a:r>
          </a:p>
          <a:p>
            <a:pPr marL="171450" indent="-171450">
              <a:buFont typeface="Arial"/>
              <a:buChar char="•"/>
            </a:pPr>
            <a:r>
              <a:rPr lang="en-US" dirty="0" smtClean="0">
                <a:solidFill>
                  <a:srgbClr val="FF0000"/>
                </a:solidFill>
              </a:rPr>
              <a:t>8-16 ONOS instances max</a:t>
            </a:r>
          </a:p>
        </p:txBody>
      </p:sp>
      <p:grpSp>
        <p:nvGrpSpPr>
          <p:cNvPr id="16" name="Group 15"/>
          <p:cNvGrpSpPr/>
          <p:nvPr/>
        </p:nvGrpSpPr>
        <p:grpSpPr>
          <a:xfrm>
            <a:off x="798761" y="1809657"/>
            <a:ext cx="7345233" cy="3810826"/>
            <a:chOff x="798761" y="1809657"/>
            <a:chExt cx="7345233" cy="3810826"/>
          </a:xfrm>
        </p:grpSpPr>
        <p:cxnSp>
          <p:nvCxnSpPr>
            <p:cNvPr id="20" name="Straight Connector 19"/>
            <p:cNvCxnSpPr/>
            <p:nvPr/>
          </p:nvCxnSpPr>
          <p:spPr>
            <a:xfrm flipV="1">
              <a:off x="861241" y="1809657"/>
              <a:ext cx="2408814" cy="257412"/>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798761" y="1879365"/>
              <a:ext cx="2638336" cy="2188041"/>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425165" y="1956590"/>
              <a:ext cx="2145220" cy="2702871"/>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2272493" y="1956590"/>
              <a:ext cx="1514365" cy="2855272"/>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3342017" y="1967798"/>
              <a:ext cx="588765" cy="1713482"/>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flipV="1">
              <a:off x="4147256" y="1967798"/>
              <a:ext cx="564386" cy="3463913"/>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flipV="1">
              <a:off x="4567719" y="1967798"/>
              <a:ext cx="1190791" cy="1267294"/>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flipV="1">
              <a:off x="4711642" y="1956590"/>
              <a:ext cx="1730747" cy="1209858"/>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flipV="1">
              <a:off x="5128791" y="1809657"/>
              <a:ext cx="3015203" cy="1356790"/>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flipV="1">
              <a:off x="4376988" y="1967798"/>
              <a:ext cx="2316838" cy="3652685"/>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4917584" y="1879365"/>
              <a:ext cx="2840046" cy="1595982"/>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grpSp>
      <p:sp>
        <p:nvSpPr>
          <p:cNvPr id="74" name="TextBox 73"/>
          <p:cNvSpPr txBox="1"/>
          <p:nvPr/>
        </p:nvSpPr>
        <p:spPr>
          <a:xfrm>
            <a:off x="4771709" y="2067069"/>
            <a:ext cx="3804280" cy="923330"/>
          </a:xfrm>
          <a:prstGeom prst="rect">
            <a:avLst/>
          </a:prstGeom>
          <a:solidFill>
            <a:srgbClr val="FFFFFF">
              <a:alpha val="70000"/>
            </a:srgbClr>
          </a:solidFill>
        </p:spPr>
        <p:txBody>
          <a:bodyPr wrap="square" rtlCol="0">
            <a:spAutoFit/>
          </a:bodyPr>
          <a:lstStyle/>
          <a:p>
            <a:pPr marL="285750" indent="-285750">
              <a:buFont typeface="Arial"/>
              <a:buChar char="•"/>
            </a:pPr>
            <a:r>
              <a:rPr lang="en-US" dirty="0" smtClean="0">
                <a:solidFill>
                  <a:srgbClr val="FF0000"/>
                </a:solidFill>
              </a:rPr>
              <a:t>Out-of-band connection between ONOS and Switches</a:t>
            </a:r>
          </a:p>
          <a:p>
            <a:pPr marL="285750" indent="-285750">
              <a:buFont typeface="Arial"/>
              <a:buChar char="•"/>
            </a:pPr>
            <a:r>
              <a:rPr lang="en-US" dirty="0" smtClean="0">
                <a:solidFill>
                  <a:srgbClr val="FF0000"/>
                </a:solidFill>
              </a:rPr>
              <a:t>O(10)</a:t>
            </a:r>
            <a:r>
              <a:rPr lang="en-US" dirty="0" err="1" smtClean="0">
                <a:solidFill>
                  <a:srgbClr val="FF0000"/>
                </a:solidFill>
              </a:rPr>
              <a:t>ms</a:t>
            </a:r>
            <a:r>
              <a:rPr lang="en-US" dirty="0" smtClean="0">
                <a:solidFill>
                  <a:srgbClr val="FF0000"/>
                </a:solidFill>
              </a:rPr>
              <a:t> delay</a:t>
            </a:r>
          </a:p>
        </p:txBody>
      </p:sp>
      <p:grpSp>
        <p:nvGrpSpPr>
          <p:cNvPr id="14" name="Group 13"/>
          <p:cNvGrpSpPr/>
          <p:nvPr/>
        </p:nvGrpSpPr>
        <p:grpSpPr>
          <a:xfrm>
            <a:off x="2272493" y="742875"/>
            <a:ext cx="2856298" cy="1324194"/>
            <a:chOff x="2272493" y="742875"/>
            <a:chExt cx="2856298" cy="1324194"/>
          </a:xfrm>
        </p:grpSpPr>
        <p:sp>
          <p:nvSpPr>
            <p:cNvPr id="5" name="Oval 4"/>
            <p:cNvSpPr/>
            <p:nvPr/>
          </p:nvSpPr>
          <p:spPr>
            <a:xfrm>
              <a:off x="3146608" y="1389206"/>
              <a:ext cx="1982183" cy="677863"/>
            </a:xfrm>
            <a:prstGeom prst="ellipse">
              <a:avLst/>
            </a:prstGeom>
            <a:scene3d>
              <a:camera prst="orthographicFront">
                <a:rot lat="18299988"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2272493" y="742875"/>
              <a:ext cx="2711778" cy="1066782"/>
              <a:chOff x="2272493" y="742875"/>
              <a:chExt cx="2711778" cy="1066782"/>
            </a:xfrm>
          </p:grpSpPr>
          <p:sp>
            <p:nvSpPr>
              <p:cNvPr id="9" name="Cube 8"/>
              <p:cNvSpPr/>
              <p:nvPr/>
            </p:nvSpPr>
            <p:spPr>
              <a:xfrm>
                <a:off x="3437097" y="1123208"/>
                <a:ext cx="411883" cy="68644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Cube 9"/>
              <p:cNvSpPr/>
              <p:nvPr/>
            </p:nvSpPr>
            <p:spPr>
              <a:xfrm>
                <a:off x="3786858" y="1123208"/>
                <a:ext cx="411883" cy="68644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p:cNvSpPr txBox="1"/>
              <p:nvPr/>
            </p:nvSpPr>
            <p:spPr>
              <a:xfrm>
                <a:off x="2272493" y="1204540"/>
                <a:ext cx="1069524" cy="369332"/>
              </a:xfrm>
              <a:prstGeom prst="rect">
                <a:avLst/>
              </a:prstGeom>
              <a:noFill/>
            </p:spPr>
            <p:txBody>
              <a:bodyPr wrap="none" rtlCol="0">
                <a:spAutoFit/>
              </a:bodyPr>
              <a:lstStyle/>
              <a:p>
                <a:r>
                  <a:rPr lang="en-US" dirty="0" smtClean="0"/>
                  <a:t>Single DC</a:t>
                </a:r>
                <a:endParaRPr lang="en-US" dirty="0"/>
              </a:p>
            </p:txBody>
          </p:sp>
          <p:cxnSp>
            <p:nvCxnSpPr>
              <p:cNvPr id="15" name="Straight Connector 14"/>
              <p:cNvCxnSpPr/>
              <p:nvPr/>
            </p:nvCxnSpPr>
            <p:spPr>
              <a:xfrm>
                <a:off x="4147256" y="1517915"/>
                <a:ext cx="471949" cy="5"/>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11" name="Cube 10"/>
              <p:cNvSpPr/>
              <p:nvPr/>
            </p:nvSpPr>
            <p:spPr>
              <a:xfrm>
                <a:off x="4567719" y="1123213"/>
                <a:ext cx="411883" cy="68644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p:cNvSpPr txBox="1"/>
              <p:nvPr/>
            </p:nvSpPr>
            <p:spPr>
              <a:xfrm>
                <a:off x="3310240" y="742875"/>
                <a:ext cx="1674031" cy="369332"/>
              </a:xfrm>
              <a:prstGeom prst="rect">
                <a:avLst/>
              </a:prstGeom>
              <a:noFill/>
            </p:spPr>
            <p:txBody>
              <a:bodyPr wrap="none" rtlCol="0">
                <a:spAutoFit/>
              </a:bodyPr>
              <a:lstStyle/>
              <a:p>
                <a:r>
                  <a:rPr lang="en-US" dirty="0" smtClean="0"/>
                  <a:t>ONOS instances</a:t>
                </a:r>
                <a:endParaRPr lang="en-US" dirty="0"/>
              </a:p>
            </p:txBody>
          </p:sp>
        </p:grpSp>
      </p:grpSp>
      <p:sp>
        <p:nvSpPr>
          <p:cNvPr id="76" name="TextBox 75"/>
          <p:cNvSpPr txBox="1"/>
          <p:nvPr/>
        </p:nvSpPr>
        <p:spPr>
          <a:xfrm>
            <a:off x="138261" y="6505620"/>
            <a:ext cx="8386230" cy="338554"/>
          </a:xfrm>
          <a:prstGeom prst="rect">
            <a:avLst/>
          </a:prstGeom>
          <a:noFill/>
        </p:spPr>
        <p:txBody>
          <a:bodyPr wrap="none" rtlCol="0">
            <a:spAutoFit/>
          </a:bodyPr>
          <a:lstStyle/>
          <a:p>
            <a:r>
              <a:rPr lang="en-US" sz="1600" dirty="0" smtClean="0"/>
              <a:t>(Numbers based on Stanford </a:t>
            </a:r>
            <a:r>
              <a:rPr lang="en-US" sz="1600" dirty="0" err="1" smtClean="0"/>
              <a:t>Ph.D</a:t>
            </a:r>
            <a:r>
              <a:rPr lang="en-US" sz="1600" dirty="0" smtClean="0"/>
              <a:t> thesis (</a:t>
            </a:r>
            <a:r>
              <a:rPr lang="en-US" sz="1600" dirty="0" err="1" smtClean="0"/>
              <a:t>Saurav</a:t>
            </a:r>
            <a:r>
              <a:rPr lang="en-US" sz="1600" dirty="0" smtClean="0"/>
              <a:t> Das) and interview with Google &amp; Global Crossing) </a:t>
            </a:r>
            <a:endParaRPr lang="en-US" sz="1600" dirty="0"/>
          </a:p>
        </p:txBody>
      </p:sp>
      <p:sp>
        <p:nvSpPr>
          <p:cNvPr id="17" name="TextBox 16"/>
          <p:cNvSpPr txBox="1"/>
          <p:nvPr/>
        </p:nvSpPr>
        <p:spPr>
          <a:xfrm>
            <a:off x="2713712" y="3836573"/>
            <a:ext cx="3326552" cy="461665"/>
          </a:xfrm>
          <a:prstGeom prst="rect">
            <a:avLst/>
          </a:prstGeom>
          <a:solidFill>
            <a:srgbClr val="FFFFFF">
              <a:alpha val="58000"/>
            </a:srgbClr>
          </a:solidFill>
        </p:spPr>
        <p:txBody>
          <a:bodyPr wrap="none" rtlCol="0">
            <a:spAutoFit/>
          </a:bodyPr>
          <a:lstStyle/>
          <a:p>
            <a:r>
              <a:rPr lang="en-US" sz="2400" dirty="0" smtClean="0"/>
              <a:t>AT&amp;T Backbone Network</a:t>
            </a:r>
            <a:endParaRPr lang="en-US" sz="2400" dirty="0"/>
          </a:p>
        </p:txBody>
      </p:sp>
      <p:sp>
        <p:nvSpPr>
          <p:cNvPr id="31" name="TextBox 30"/>
          <p:cNvSpPr txBox="1"/>
          <p:nvPr/>
        </p:nvSpPr>
        <p:spPr>
          <a:xfrm>
            <a:off x="1013450" y="3303338"/>
            <a:ext cx="6727075" cy="1815882"/>
          </a:xfrm>
          <a:prstGeom prst="rect">
            <a:avLst/>
          </a:prstGeom>
          <a:solidFill>
            <a:srgbClr val="FFFFFF">
              <a:alpha val="86000"/>
            </a:srgbClr>
          </a:solidFill>
        </p:spPr>
        <p:txBody>
          <a:bodyPr wrap="square" rtlCol="0">
            <a:spAutoFit/>
          </a:bodyPr>
          <a:lstStyle/>
          <a:p>
            <a:pPr marL="285750" indent="-285750">
              <a:buFont typeface="Arial"/>
              <a:buChar char="•"/>
            </a:pPr>
            <a:r>
              <a:rPr lang="en-US" sz="2800" dirty="0" smtClean="0">
                <a:solidFill>
                  <a:srgbClr val="FF0000"/>
                </a:solidFill>
              </a:rPr>
              <a:t>150 Core Switches (AT&amp;T/Global Crossing)</a:t>
            </a:r>
          </a:p>
          <a:p>
            <a:pPr marL="285750" indent="-285750">
              <a:buFont typeface="Arial"/>
              <a:buChar char="•"/>
            </a:pPr>
            <a:r>
              <a:rPr lang="en-US" sz="2800" dirty="0" smtClean="0">
                <a:solidFill>
                  <a:srgbClr val="FF0000"/>
                </a:solidFill>
              </a:rPr>
              <a:t>300 Edge Switches (AT&amp;T/Global Crossing)</a:t>
            </a:r>
          </a:p>
          <a:p>
            <a:pPr marL="285750" indent="-285750">
              <a:buFont typeface="Arial"/>
              <a:buChar char="•"/>
            </a:pPr>
            <a:r>
              <a:rPr lang="en-US" sz="2800" dirty="0" smtClean="0">
                <a:solidFill>
                  <a:srgbClr val="FF0000"/>
                </a:solidFill>
              </a:rPr>
              <a:t>50K edge-to-edge tunnels (Global Crossing)</a:t>
            </a:r>
          </a:p>
          <a:p>
            <a:pPr marL="285750" indent="-285750">
              <a:buFont typeface="Arial"/>
              <a:buChar char="•"/>
            </a:pPr>
            <a:r>
              <a:rPr lang="en-US" sz="2800" dirty="0" smtClean="0">
                <a:solidFill>
                  <a:srgbClr val="FF0000"/>
                </a:solidFill>
              </a:rPr>
              <a:t>400K IP </a:t>
            </a:r>
            <a:r>
              <a:rPr lang="en-US" sz="2800" dirty="0">
                <a:solidFill>
                  <a:srgbClr val="FF0000"/>
                </a:solidFill>
              </a:rPr>
              <a:t>prefixes </a:t>
            </a:r>
            <a:r>
              <a:rPr lang="en-US" sz="2800" dirty="0" smtClean="0">
                <a:solidFill>
                  <a:srgbClr val="FF0000"/>
                </a:solidFill>
              </a:rPr>
              <a:t>(current BGP table size)</a:t>
            </a:r>
            <a:endParaRPr lang="en-US" sz="2800" dirty="0">
              <a:solidFill>
                <a:srgbClr val="FF0000"/>
              </a:solidFill>
            </a:endParaRPr>
          </a:p>
        </p:txBody>
      </p:sp>
    </p:spTree>
    <p:extLst>
      <p:ext uri="{BB962C8B-B14F-4D97-AF65-F5344CB8AC3E}">
        <p14:creationId xmlns:p14="http://schemas.microsoft.com/office/powerpoint/2010/main" val="4263252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loud 54"/>
          <p:cNvSpPr/>
          <p:nvPr/>
        </p:nvSpPr>
        <p:spPr>
          <a:xfrm>
            <a:off x="1987695" y="2973507"/>
            <a:ext cx="4934705" cy="3155407"/>
          </a:xfrm>
          <a:prstGeom prst="cloud">
            <a:avLst/>
          </a:prstGeom>
          <a:solidFill>
            <a:srgbClr val="3366FF">
              <a:alpha val="23000"/>
            </a:srgb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4480" y="65928"/>
            <a:ext cx="8229600" cy="770401"/>
          </a:xfrm>
        </p:spPr>
        <p:txBody>
          <a:bodyPr>
            <a:normAutofit/>
          </a:bodyPr>
          <a:lstStyle/>
          <a:p>
            <a:r>
              <a:rPr lang="en-US" sz="4000" dirty="0" smtClean="0"/>
              <a:t>Cellular Core Network Use Case*</a:t>
            </a:r>
            <a:endParaRPr lang="en-US" sz="4000" dirty="0"/>
          </a:p>
        </p:txBody>
      </p:sp>
      <p:sp>
        <p:nvSpPr>
          <p:cNvPr id="4" name="Slide Number Placeholder 3"/>
          <p:cNvSpPr>
            <a:spLocks noGrp="1"/>
          </p:cNvSpPr>
          <p:nvPr>
            <p:ph type="sldNum" sz="quarter" idx="12"/>
          </p:nvPr>
        </p:nvSpPr>
        <p:spPr/>
        <p:txBody>
          <a:bodyPr/>
          <a:lstStyle/>
          <a:p>
            <a:fld id="{410F7F8E-740E-DF4E-8F25-0803C76A526D}" type="slidenum">
              <a:rPr lang="en-US" smtClean="0"/>
              <a:t>8</a:t>
            </a:fld>
            <a:endParaRPr lang="en-US"/>
          </a:p>
        </p:txBody>
      </p:sp>
      <p:pic>
        <p:nvPicPr>
          <p:cNvPr id="5" name="Picture 1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8405" y="3983463"/>
            <a:ext cx="749300" cy="28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1529583" y="2881174"/>
            <a:ext cx="746653" cy="1072355"/>
            <a:chOff x="1220243" y="2040952"/>
            <a:chExt cx="746653" cy="1072354"/>
          </a:xfrm>
        </p:grpSpPr>
        <p:graphicFrame>
          <p:nvGraphicFramePr>
            <p:cNvPr id="7" name="Object 6"/>
            <p:cNvGraphicFramePr>
              <a:graphicFrameLocks noChangeAspect="1"/>
            </p:cNvGraphicFramePr>
            <p:nvPr>
              <p:extLst>
                <p:ext uri="{D42A27DB-BD31-4B8C-83A1-F6EECF244321}">
                  <p14:modId xmlns:p14="http://schemas.microsoft.com/office/powerpoint/2010/main" val="1702595079"/>
                </p:ext>
              </p:extLst>
            </p:nvPr>
          </p:nvGraphicFramePr>
          <p:xfrm>
            <a:off x="1220243" y="2040952"/>
            <a:ext cx="357464" cy="1072354"/>
          </p:xfrm>
          <a:graphic>
            <a:graphicData uri="http://schemas.openxmlformats.org/presentationml/2006/ole">
              <mc:AlternateContent xmlns:mc="http://schemas.openxmlformats.org/markup-compatibility/2006">
                <mc:Choice xmlns:v="urn:schemas-microsoft-com:vml" Requires="v">
                  <p:oleObj spid="_x0000_s8434" name="Visio" r:id="rId5" imgW="624535" imgH="1494739" progId="">
                    <p:embed/>
                  </p:oleObj>
                </mc:Choice>
                <mc:Fallback>
                  <p:oleObj name="Visio" r:id="rId5" imgW="624535" imgH="149473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243" y="2040952"/>
                          <a:ext cx="357464" cy="1072354"/>
                        </a:xfrm>
                        <a:prstGeom prst="rect">
                          <a:avLst/>
                        </a:prstGeom>
                        <a:noFill/>
                        <a:extLst/>
                      </p:spPr>
                    </p:pic>
                  </p:oleObj>
                </mc:Fallback>
              </mc:AlternateContent>
            </a:graphicData>
          </a:graphic>
        </p:graphicFrame>
        <p:pic>
          <p:nvPicPr>
            <p:cNvPr id="8" name="Picture 189"/>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416035" y="2494869"/>
              <a:ext cx="550861" cy="21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 name="Straight Connector 8"/>
          <p:cNvCxnSpPr>
            <a:stCxn id="8" idx="3"/>
            <a:endCxn id="5" idx="1"/>
          </p:cNvCxnSpPr>
          <p:nvPr/>
        </p:nvCxnSpPr>
        <p:spPr>
          <a:xfrm>
            <a:off x="2276239" y="3440713"/>
            <a:ext cx="2112169" cy="68642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13" idx="3"/>
            <a:endCxn id="5" idx="1"/>
          </p:cNvCxnSpPr>
          <p:nvPr/>
        </p:nvCxnSpPr>
        <p:spPr>
          <a:xfrm>
            <a:off x="2821262" y="4068767"/>
            <a:ext cx="1567147" cy="5836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2074609" y="3509227"/>
            <a:ext cx="746653" cy="1072355"/>
            <a:chOff x="1220243" y="2040952"/>
            <a:chExt cx="746653" cy="1072354"/>
          </a:xfrm>
        </p:grpSpPr>
        <p:graphicFrame>
          <p:nvGraphicFramePr>
            <p:cNvPr id="12" name="Object 11"/>
            <p:cNvGraphicFramePr>
              <a:graphicFrameLocks noChangeAspect="1"/>
            </p:cNvGraphicFramePr>
            <p:nvPr>
              <p:extLst>
                <p:ext uri="{D42A27DB-BD31-4B8C-83A1-F6EECF244321}">
                  <p14:modId xmlns:p14="http://schemas.microsoft.com/office/powerpoint/2010/main" val="1176094428"/>
                </p:ext>
              </p:extLst>
            </p:nvPr>
          </p:nvGraphicFramePr>
          <p:xfrm>
            <a:off x="1220243" y="2040952"/>
            <a:ext cx="357464" cy="1072354"/>
          </p:xfrm>
          <a:graphic>
            <a:graphicData uri="http://schemas.openxmlformats.org/presentationml/2006/ole">
              <mc:AlternateContent xmlns:mc="http://schemas.openxmlformats.org/markup-compatibility/2006">
                <mc:Choice xmlns:v="urn:schemas-microsoft-com:vml" Requires="v">
                  <p:oleObj spid="_x0000_s8435" name="Visio" r:id="rId7" imgW="624535" imgH="1494739" progId="">
                    <p:embed/>
                  </p:oleObj>
                </mc:Choice>
                <mc:Fallback>
                  <p:oleObj name="Visio" r:id="rId7" imgW="624535" imgH="149473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243" y="2040952"/>
                          <a:ext cx="357464" cy="1072354"/>
                        </a:xfrm>
                        <a:prstGeom prst="rect">
                          <a:avLst/>
                        </a:prstGeom>
                        <a:noFill/>
                        <a:extLst/>
                      </p:spPr>
                    </p:pic>
                  </p:oleObj>
                </mc:Fallback>
              </mc:AlternateContent>
            </a:graphicData>
          </a:graphic>
        </p:graphicFrame>
        <p:pic>
          <p:nvPicPr>
            <p:cNvPr id="13" name="Picture 189"/>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416035" y="2494869"/>
              <a:ext cx="550861" cy="21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3"/>
          <p:cNvGrpSpPr/>
          <p:nvPr/>
        </p:nvGrpSpPr>
        <p:grpSpPr>
          <a:xfrm>
            <a:off x="1687923" y="4454741"/>
            <a:ext cx="746653" cy="1072355"/>
            <a:chOff x="1220243" y="2040952"/>
            <a:chExt cx="746653" cy="1072354"/>
          </a:xfrm>
        </p:grpSpPr>
        <p:graphicFrame>
          <p:nvGraphicFramePr>
            <p:cNvPr id="15" name="Object 14"/>
            <p:cNvGraphicFramePr>
              <a:graphicFrameLocks noChangeAspect="1"/>
            </p:cNvGraphicFramePr>
            <p:nvPr>
              <p:extLst>
                <p:ext uri="{D42A27DB-BD31-4B8C-83A1-F6EECF244321}">
                  <p14:modId xmlns:p14="http://schemas.microsoft.com/office/powerpoint/2010/main" val="1309795631"/>
                </p:ext>
              </p:extLst>
            </p:nvPr>
          </p:nvGraphicFramePr>
          <p:xfrm>
            <a:off x="1220243" y="2040952"/>
            <a:ext cx="357464" cy="1072354"/>
          </p:xfrm>
          <a:graphic>
            <a:graphicData uri="http://schemas.openxmlformats.org/presentationml/2006/ole">
              <mc:AlternateContent xmlns:mc="http://schemas.openxmlformats.org/markup-compatibility/2006">
                <mc:Choice xmlns:v="urn:schemas-microsoft-com:vml" Requires="v">
                  <p:oleObj spid="_x0000_s8436" name="Visio" r:id="rId8" imgW="624535" imgH="1494739" progId="">
                    <p:embed/>
                  </p:oleObj>
                </mc:Choice>
                <mc:Fallback>
                  <p:oleObj name="Visio" r:id="rId8" imgW="624535" imgH="149473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243" y="2040952"/>
                          <a:ext cx="357464" cy="1072354"/>
                        </a:xfrm>
                        <a:prstGeom prst="rect">
                          <a:avLst/>
                        </a:prstGeom>
                        <a:noFill/>
                        <a:extLst/>
                      </p:spPr>
                    </p:pic>
                  </p:oleObj>
                </mc:Fallback>
              </mc:AlternateContent>
            </a:graphicData>
          </a:graphic>
        </p:graphicFrame>
        <p:pic>
          <p:nvPicPr>
            <p:cNvPr id="16" name="Picture 189"/>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416035" y="2494869"/>
              <a:ext cx="550861" cy="21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Picture 1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2481" y="4647599"/>
            <a:ext cx="749300" cy="28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5725" y="4804843"/>
            <a:ext cx="749300" cy="28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p:cNvCxnSpPr>
            <a:endCxn id="18" idx="1"/>
          </p:cNvCxnSpPr>
          <p:nvPr/>
        </p:nvCxnSpPr>
        <p:spPr>
          <a:xfrm flipV="1">
            <a:off x="3062072" y="4948511"/>
            <a:ext cx="813657" cy="75826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20" name="Group 19"/>
          <p:cNvGrpSpPr/>
          <p:nvPr/>
        </p:nvGrpSpPr>
        <p:grpSpPr>
          <a:xfrm>
            <a:off x="2315419" y="5202455"/>
            <a:ext cx="746653" cy="1072355"/>
            <a:chOff x="1220243" y="2040952"/>
            <a:chExt cx="746653" cy="1072354"/>
          </a:xfrm>
        </p:grpSpPr>
        <p:graphicFrame>
          <p:nvGraphicFramePr>
            <p:cNvPr id="21" name="Object 20"/>
            <p:cNvGraphicFramePr>
              <a:graphicFrameLocks noChangeAspect="1"/>
            </p:cNvGraphicFramePr>
            <p:nvPr>
              <p:extLst>
                <p:ext uri="{D42A27DB-BD31-4B8C-83A1-F6EECF244321}">
                  <p14:modId xmlns:p14="http://schemas.microsoft.com/office/powerpoint/2010/main" val="4040359652"/>
                </p:ext>
              </p:extLst>
            </p:nvPr>
          </p:nvGraphicFramePr>
          <p:xfrm>
            <a:off x="1220243" y="2040952"/>
            <a:ext cx="357464" cy="1072354"/>
          </p:xfrm>
          <a:graphic>
            <a:graphicData uri="http://schemas.openxmlformats.org/presentationml/2006/ole">
              <mc:AlternateContent xmlns:mc="http://schemas.openxmlformats.org/markup-compatibility/2006">
                <mc:Choice xmlns:v="urn:schemas-microsoft-com:vml" Requires="v">
                  <p:oleObj spid="_x0000_s8437" name="Visio" r:id="rId9" imgW="624535" imgH="1494739" progId="">
                    <p:embed/>
                  </p:oleObj>
                </mc:Choice>
                <mc:Fallback>
                  <p:oleObj name="Visio" r:id="rId9" imgW="624535" imgH="149473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243" y="2040952"/>
                          <a:ext cx="357464" cy="1072354"/>
                        </a:xfrm>
                        <a:prstGeom prst="rect">
                          <a:avLst/>
                        </a:prstGeom>
                        <a:noFill/>
                        <a:extLst/>
                      </p:spPr>
                    </p:pic>
                  </p:oleObj>
                </mc:Fallback>
              </mc:AlternateContent>
            </a:graphicData>
          </a:graphic>
        </p:graphicFrame>
        <p:pic>
          <p:nvPicPr>
            <p:cNvPr id="22" name="Picture 189"/>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416035" y="2494869"/>
              <a:ext cx="550861" cy="21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3" name="Straight Connector 22"/>
          <p:cNvCxnSpPr>
            <a:stCxn id="16" idx="3"/>
            <a:endCxn id="18" idx="1"/>
          </p:cNvCxnSpPr>
          <p:nvPr/>
        </p:nvCxnSpPr>
        <p:spPr>
          <a:xfrm flipV="1">
            <a:off x="2434576" y="4948513"/>
            <a:ext cx="1441149" cy="6576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3"/>
            <a:endCxn id="17" idx="1"/>
          </p:cNvCxnSpPr>
          <p:nvPr/>
        </p:nvCxnSpPr>
        <p:spPr>
          <a:xfrm flipV="1">
            <a:off x="4625025" y="4791270"/>
            <a:ext cx="1657456" cy="15724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5" idx="2"/>
            <a:endCxn id="18" idx="0"/>
          </p:cNvCxnSpPr>
          <p:nvPr/>
        </p:nvCxnSpPr>
        <p:spPr>
          <a:xfrm flipH="1">
            <a:off x="4250375" y="4270799"/>
            <a:ext cx="512680" cy="53404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7" idx="3"/>
          </p:cNvCxnSpPr>
          <p:nvPr/>
        </p:nvCxnSpPr>
        <p:spPr>
          <a:xfrm>
            <a:off x="7031781" y="4791269"/>
            <a:ext cx="595080" cy="2785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5" idx="3"/>
            <a:endCxn id="17" idx="1"/>
          </p:cNvCxnSpPr>
          <p:nvPr/>
        </p:nvCxnSpPr>
        <p:spPr>
          <a:xfrm>
            <a:off x="5137705" y="4127134"/>
            <a:ext cx="1144776" cy="66413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8" name="Picture 11" descr="IOSfirew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5960" y="5601158"/>
            <a:ext cx="6350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Connector 28"/>
          <p:cNvCxnSpPr>
            <a:stCxn id="28" idx="0"/>
            <a:endCxn id="18" idx="2"/>
          </p:cNvCxnSpPr>
          <p:nvPr/>
        </p:nvCxnSpPr>
        <p:spPr>
          <a:xfrm flipH="1" flipV="1">
            <a:off x="4250379" y="5092181"/>
            <a:ext cx="973085" cy="508976"/>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0" name="Picture 60" descr="Content_Transformation_Eng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4267" y="5567925"/>
            <a:ext cx="787925" cy="48895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8" descr="Network_Mgmt_Applianc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2412" y="3130011"/>
            <a:ext cx="576064" cy="621403"/>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p:cNvCxnSpPr>
            <a:stCxn id="30" idx="0"/>
            <a:endCxn id="18" idx="2"/>
          </p:cNvCxnSpPr>
          <p:nvPr/>
        </p:nvCxnSpPr>
        <p:spPr>
          <a:xfrm flipV="1">
            <a:off x="3998233" y="5092183"/>
            <a:ext cx="252145" cy="47574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1" idx="2"/>
            <a:endCxn id="5" idx="0"/>
          </p:cNvCxnSpPr>
          <p:nvPr/>
        </p:nvCxnSpPr>
        <p:spPr>
          <a:xfrm flipH="1">
            <a:off x="4763059" y="3751411"/>
            <a:ext cx="377389" cy="2320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828894" y="4714197"/>
            <a:ext cx="1315106" cy="300082"/>
          </a:xfrm>
          <a:prstGeom prst="rect">
            <a:avLst/>
          </a:prstGeom>
        </p:spPr>
        <p:txBody>
          <a:bodyPr wrap="square">
            <a:spAutoFit/>
          </a:bodyPr>
          <a:lstStyle/>
          <a:p>
            <a:pPr>
              <a:lnSpc>
                <a:spcPct val="70000"/>
              </a:lnSpc>
            </a:pPr>
            <a:r>
              <a:rPr lang="en-US" dirty="0" smtClean="0">
                <a:solidFill>
                  <a:srgbClr val="000000"/>
                </a:solidFill>
              </a:rPr>
              <a:t>Internet</a:t>
            </a:r>
            <a:endParaRPr lang="en-US" dirty="0">
              <a:solidFill>
                <a:srgbClr val="000000"/>
              </a:solidFill>
            </a:endParaRPr>
          </a:p>
        </p:txBody>
      </p:sp>
      <p:sp>
        <p:nvSpPr>
          <p:cNvPr id="47" name="Oval 46"/>
          <p:cNvSpPr/>
          <p:nvPr/>
        </p:nvSpPr>
        <p:spPr>
          <a:xfrm>
            <a:off x="3775298" y="1683000"/>
            <a:ext cx="1982183" cy="741291"/>
          </a:xfrm>
          <a:prstGeom prst="ellipse">
            <a:avLst/>
          </a:prstGeom>
          <a:scene3d>
            <a:camera prst="orthographicFront">
              <a:rot lat="18299988"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Cube 47"/>
          <p:cNvSpPr/>
          <p:nvPr/>
        </p:nvSpPr>
        <p:spPr>
          <a:xfrm>
            <a:off x="4065787" y="1417002"/>
            <a:ext cx="411883" cy="68644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Cube 48"/>
          <p:cNvSpPr/>
          <p:nvPr/>
        </p:nvSpPr>
        <p:spPr>
          <a:xfrm>
            <a:off x="4415548" y="1417002"/>
            <a:ext cx="411883" cy="68644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TextBox 49"/>
          <p:cNvSpPr txBox="1"/>
          <p:nvPr/>
        </p:nvSpPr>
        <p:spPr>
          <a:xfrm>
            <a:off x="2901183" y="1498334"/>
            <a:ext cx="1069524" cy="369332"/>
          </a:xfrm>
          <a:prstGeom prst="rect">
            <a:avLst/>
          </a:prstGeom>
          <a:noFill/>
        </p:spPr>
        <p:txBody>
          <a:bodyPr wrap="none" rtlCol="0">
            <a:spAutoFit/>
          </a:bodyPr>
          <a:lstStyle/>
          <a:p>
            <a:r>
              <a:rPr lang="en-US" dirty="0" smtClean="0"/>
              <a:t>Single DC</a:t>
            </a:r>
            <a:endParaRPr lang="en-US" dirty="0"/>
          </a:p>
        </p:txBody>
      </p:sp>
      <p:cxnSp>
        <p:nvCxnSpPr>
          <p:cNvPr id="51" name="Straight Connector 50"/>
          <p:cNvCxnSpPr/>
          <p:nvPr/>
        </p:nvCxnSpPr>
        <p:spPr>
          <a:xfrm>
            <a:off x="4775946" y="1811709"/>
            <a:ext cx="471949" cy="5"/>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52" name="Cube 51"/>
          <p:cNvSpPr/>
          <p:nvPr/>
        </p:nvSpPr>
        <p:spPr>
          <a:xfrm>
            <a:off x="5196409" y="1417007"/>
            <a:ext cx="411883" cy="68644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3" name="TextBox 52"/>
          <p:cNvSpPr txBox="1"/>
          <p:nvPr/>
        </p:nvSpPr>
        <p:spPr>
          <a:xfrm>
            <a:off x="4110643" y="1036669"/>
            <a:ext cx="1367006" cy="369332"/>
          </a:xfrm>
          <a:prstGeom prst="rect">
            <a:avLst/>
          </a:prstGeom>
          <a:noFill/>
        </p:spPr>
        <p:txBody>
          <a:bodyPr wrap="none" rtlCol="0">
            <a:spAutoFit/>
          </a:bodyPr>
          <a:lstStyle/>
          <a:p>
            <a:r>
              <a:rPr lang="en-US" dirty="0" smtClean="0"/>
              <a:t>ONOS nodes</a:t>
            </a:r>
            <a:endParaRPr lang="en-US" dirty="0"/>
          </a:p>
        </p:txBody>
      </p:sp>
      <p:sp>
        <p:nvSpPr>
          <p:cNvPr id="56" name="TextBox 55"/>
          <p:cNvSpPr txBox="1"/>
          <p:nvPr/>
        </p:nvSpPr>
        <p:spPr>
          <a:xfrm>
            <a:off x="3351832" y="4300707"/>
            <a:ext cx="2340279" cy="369332"/>
          </a:xfrm>
          <a:prstGeom prst="rect">
            <a:avLst/>
          </a:prstGeom>
          <a:noFill/>
        </p:spPr>
        <p:txBody>
          <a:bodyPr wrap="none" rtlCol="0">
            <a:spAutoFit/>
          </a:bodyPr>
          <a:lstStyle/>
          <a:p>
            <a:r>
              <a:rPr lang="en-US" b="1" i="1" dirty="0" smtClean="0"/>
              <a:t>Cellular Core Network</a:t>
            </a:r>
            <a:endParaRPr lang="en-US" b="1" i="1" dirty="0"/>
          </a:p>
        </p:txBody>
      </p:sp>
      <p:cxnSp>
        <p:nvCxnSpPr>
          <p:cNvPr id="65" name="Straight Connector 64"/>
          <p:cNvCxnSpPr>
            <a:stCxn id="8" idx="0"/>
          </p:cNvCxnSpPr>
          <p:nvPr/>
        </p:nvCxnSpPr>
        <p:spPr>
          <a:xfrm flipV="1">
            <a:off x="2000806" y="2029907"/>
            <a:ext cx="1997829" cy="1305184"/>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13" idx="0"/>
          </p:cNvCxnSpPr>
          <p:nvPr/>
        </p:nvCxnSpPr>
        <p:spPr>
          <a:xfrm flipV="1">
            <a:off x="2545832" y="2142746"/>
            <a:ext cx="1519750" cy="1820398"/>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16" idx="0"/>
          </p:cNvCxnSpPr>
          <p:nvPr/>
        </p:nvCxnSpPr>
        <p:spPr>
          <a:xfrm flipV="1">
            <a:off x="2159146" y="2192618"/>
            <a:ext cx="2091233" cy="2716040"/>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2786642" y="2167984"/>
            <a:ext cx="1560732" cy="3433172"/>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5" idx="0"/>
          </p:cNvCxnSpPr>
          <p:nvPr/>
        </p:nvCxnSpPr>
        <p:spPr>
          <a:xfrm flipV="1">
            <a:off x="4763055" y="2237728"/>
            <a:ext cx="142905" cy="1745735"/>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8" idx="0"/>
          </p:cNvCxnSpPr>
          <p:nvPr/>
        </p:nvCxnSpPr>
        <p:spPr>
          <a:xfrm flipV="1">
            <a:off x="4250375" y="2237728"/>
            <a:ext cx="374650" cy="2567115"/>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H="1" flipV="1">
            <a:off x="5293515" y="2237728"/>
            <a:ext cx="1409700" cy="2409871"/>
          </a:xfrm>
          <a:prstGeom prst="line">
            <a:avLst/>
          </a:prstGeom>
          <a:ln w="9525"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111" name="TextBox 110"/>
          <p:cNvSpPr txBox="1"/>
          <p:nvPr/>
        </p:nvSpPr>
        <p:spPr>
          <a:xfrm>
            <a:off x="1387794" y="2192618"/>
            <a:ext cx="970418" cy="646331"/>
          </a:xfrm>
          <a:prstGeom prst="rect">
            <a:avLst/>
          </a:prstGeom>
          <a:noFill/>
        </p:spPr>
        <p:txBody>
          <a:bodyPr wrap="square" rtlCol="0">
            <a:spAutoFit/>
          </a:bodyPr>
          <a:lstStyle/>
          <a:p>
            <a:r>
              <a:rPr lang="en-US" dirty="0" smtClean="0"/>
              <a:t>Base </a:t>
            </a:r>
          </a:p>
          <a:p>
            <a:r>
              <a:rPr lang="en-US" dirty="0" smtClean="0"/>
              <a:t>Station</a:t>
            </a:r>
            <a:endParaRPr lang="en-US" dirty="0"/>
          </a:p>
        </p:txBody>
      </p:sp>
      <p:sp>
        <p:nvSpPr>
          <p:cNvPr id="113" name="Cloud 112"/>
          <p:cNvSpPr/>
          <p:nvPr/>
        </p:nvSpPr>
        <p:spPr>
          <a:xfrm>
            <a:off x="7626861" y="4270802"/>
            <a:ext cx="1389274" cy="1059120"/>
          </a:xfrm>
          <a:prstGeom prst="cloud">
            <a:avLst/>
          </a:prstGeom>
          <a:solidFill>
            <a:srgbClr val="3366FF">
              <a:alpha val="23000"/>
            </a:srgb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20" name="Left Arrow 119"/>
          <p:cNvSpPr/>
          <p:nvPr/>
        </p:nvSpPr>
        <p:spPr>
          <a:xfrm rot="10800000" flipV="1">
            <a:off x="889503" y="3551391"/>
            <a:ext cx="640080" cy="182880"/>
          </a:xfrm>
          <a:prstGeom prst="lef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21" name="Group 120"/>
          <p:cNvGrpSpPr>
            <a:grpSpLocks noChangeAspect="1"/>
          </p:cNvGrpSpPr>
          <p:nvPr/>
        </p:nvGrpSpPr>
        <p:grpSpPr>
          <a:xfrm>
            <a:off x="95166" y="3312966"/>
            <a:ext cx="660935" cy="1097280"/>
            <a:chOff x="547949" y="1288623"/>
            <a:chExt cx="834268" cy="1385046"/>
          </a:xfrm>
        </p:grpSpPr>
        <p:pic>
          <p:nvPicPr>
            <p:cNvPr id="126" name="Picture 125" descr="hero_front.jpg"/>
            <p:cNvPicPr>
              <a:picLocks noChangeAspect="1"/>
            </p:cNvPicPr>
            <p:nvPr/>
          </p:nvPicPr>
          <p:blipFill rotWithShape="1">
            <a:blip r:embed="rId13">
              <a:extLst>
                <a:ext uri="{28A0092B-C50C-407E-A947-70E740481C1C}">
                  <a14:useLocalDpi xmlns:a14="http://schemas.microsoft.com/office/drawing/2010/main" val="0"/>
                </a:ext>
              </a:extLst>
            </a:blip>
            <a:srcRect l="9836" t="1335" r="9991" b="10662"/>
            <a:stretch/>
          </p:blipFill>
          <p:spPr>
            <a:xfrm>
              <a:off x="928672" y="1288623"/>
              <a:ext cx="453545" cy="929628"/>
            </a:xfrm>
            <a:prstGeom prst="rect">
              <a:avLst/>
            </a:prstGeom>
          </p:spPr>
        </p:pic>
        <p:pic>
          <p:nvPicPr>
            <p:cNvPr id="127" name="Picture 126" descr="hero_front.jpg"/>
            <p:cNvPicPr>
              <a:picLocks noChangeAspect="1"/>
            </p:cNvPicPr>
            <p:nvPr/>
          </p:nvPicPr>
          <p:blipFill rotWithShape="1">
            <a:blip r:embed="rId13">
              <a:extLst>
                <a:ext uri="{28A0092B-C50C-407E-A947-70E740481C1C}">
                  <a14:useLocalDpi xmlns:a14="http://schemas.microsoft.com/office/drawing/2010/main" val="0"/>
                </a:ext>
              </a:extLst>
            </a:blip>
            <a:srcRect l="9836" t="1335" r="9991" b="10662"/>
            <a:stretch/>
          </p:blipFill>
          <p:spPr>
            <a:xfrm>
              <a:off x="701899" y="1508367"/>
              <a:ext cx="453545" cy="929628"/>
            </a:xfrm>
            <a:prstGeom prst="rect">
              <a:avLst/>
            </a:prstGeom>
          </p:spPr>
        </p:pic>
        <p:pic>
          <p:nvPicPr>
            <p:cNvPr id="128" name="Picture 127" descr="hero_front.jpg"/>
            <p:cNvPicPr>
              <a:picLocks noChangeAspect="1"/>
            </p:cNvPicPr>
            <p:nvPr/>
          </p:nvPicPr>
          <p:blipFill rotWithShape="1">
            <a:blip r:embed="rId13">
              <a:extLst>
                <a:ext uri="{28A0092B-C50C-407E-A947-70E740481C1C}">
                  <a14:useLocalDpi xmlns:a14="http://schemas.microsoft.com/office/drawing/2010/main" val="0"/>
                </a:ext>
              </a:extLst>
            </a:blip>
            <a:srcRect l="9836" t="1335" r="9991" b="10662"/>
            <a:stretch/>
          </p:blipFill>
          <p:spPr>
            <a:xfrm>
              <a:off x="547949" y="1744041"/>
              <a:ext cx="453545" cy="929628"/>
            </a:xfrm>
            <a:prstGeom prst="rect">
              <a:avLst/>
            </a:prstGeom>
          </p:spPr>
        </p:pic>
      </p:grpSp>
      <p:sp>
        <p:nvSpPr>
          <p:cNvPr id="116" name="Rectangle 115"/>
          <p:cNvSpPr/>
          <p:nvPr/>
        </p:nvSpPr>
        <p:spPr>
          <a:xfrm>
            <a:off x="26408" y="2806846"/>
            <a:ext cx="1503175" cy="323165"/>
          </a:xfrm>
          <a:prstGeom prst="rect">
            <a:avLst/>
          </a:prstGeom>
        </p:spPr>
        <p:txBody>
          <a:bodyPr wrap="square">
            <a:spAutoFit/>
          </a:bodyPr>
          <a:lstStyle/>
          <a:p>
            <a:pPr>
              <a:lnSpc>
                <a:spcPct val="70000"/>
              </a:lnSpc>
            </a:pPr>
            <a:r>
              <a:rPr lang="en-US" sz="2000" dirty="0" smtClean="0">
                <a:solidFill>
                  <a:schemeClr val="accent2"/>
                </a:solidFill>
              </a:rPr>
              <a:t>Access Edge</a:t>
            </a:r>
            <a:endParaRPr lang="en-US" sz="2000" dirty="0">
              <a:solidFill>
                <a:schemeClr val="accent2"/>
              </a:solidFill>
            </a:endParaRPr>
          </a:p>
        </p:txBody>
      </p:sp>
      <p:sp>
        <p:nvSpPr>
          <p:cNvPr id="132" name="Left Arrow 131"/>
          <p:cNvSpPr/>
          <p:nvPr/>
        </p:nvSpPr>
        <p:spPr>
          <a:xfrm flipV="1">
            <a:off x="7012027" y="4179043"/>
            <a:ext cx="640080" cy="640080"/>
          </a:xfrm>
          <a:prstGeom prst="leftArrow">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77933C"/>
              </a:solidFill>
            </a:endParaRPr>
          </a:p>
        </p:txBody>
      </p:sp>
      <p:sp>
        <p:nvSpPr>
          <p:cNvPr id="131" name="Rectangle 130"/>
          <p:cNvSpPr/>
          <p:nvPr/>
        </p:nvSpPr>
        <p:spPr>
          <a:xfrm>
            <a:off x="6464541" y="4934938"/>
            <a:ext cx="1312011" cy="538609"/>
          </a:xfrm>
          <a:prstGeom prst="rect">
            <a:avLst/>
          </a:prstGeom>
        </p:spPr>
        <p:txBody>
          <a:bodyPr wrap="square">
            <a:spAutoFit/>
          </a:bodyPr>
          <a:lstStyle/>
          <a:p>
            <a:pPr>
              <a:lnSpc>
                <a:spcPct val="70000"/>
              </a:lnSpc>
            </a:pPr>
            <a:r>
              <a:rPr lang="en-US" sz="2000" dirty="0" smtClean="0">
                <a:solidFill>
                  <a:schemeClr val="accent3">
                    <a:lumMod val="75000"/>
                  </a:schemeClr>
                </a:solidFill>
              </a:rPr>
              <a:t>Gateway</a:t>
            </a:r>
            <a:r>
              <a:rPr lang="en-US" sz="2000" dirty="0">
                <a:solidFill>
                  <a:schemeClr val="accent3">
                    <a:lumMod val="75000"/>
                  </a:schemeClr>
                </a:solidFill>
              </a:rPr>
              <a:t> </a:t>
            </a:r>
            <a:endParaRPr lang="en-US" sz="2000" dirty="0" smtClean="0">
              <a:solidFill>
                <a:schemeClr val="accent3">
                  <a:lumMod val="75000"/>
                </a:schemeClr>
              </a:solidFill>
            </a:endParaRPr>
          </a:p>
          <a:p>
            <a:pPr>
              <a:lnSpc>
                <a:spcPct val="70000"/>
              </a:lnSpc>
            </a:pPr>
            <a:r>
              <a:rPr lang="en-US" sz="2000" dirty="0" smtClean="0">
                <a:solidFill>
                  <a:schemeClr val="accent3">
                    <a:lumMod val="75000"/>
                  </a:schemeClr>
                </a:solidFill>
              </a:rPr>
              <a:t>Edge</a:t>
            </a:r>
          </a:p>
        </p:txBody>
      </p:sp>
      <p:sp>
        <p:nvSpPr>
          <p:cNvPr id="134" name="TextBox 133"/>
          <p:cNvSpPr txBox="1"/>
          <p:nvPr/>
        </p:nvSpPr>
        <p:spPr>
          <a:xfrm>
            <a:off x="1356227" y="5958408"/>
            <a:ext cx="2339762" cy="923330"/>
          </a:xfrm>
          <a:prstGeom prst="rect">
            <a:avLst/>
          </a:prstGeom>
          <a:noFill/>
        </p:spPr>
        <p:txBody>
          <a:bodyPr wrap="square" rtlCol="0">
            <a:spAutoFit/>
          </a:bodyPr>
          <a:lstStyle/>
          <a:p>
            <a:r>
              <a:rPr lang="en-US" dirty="0" smtClean="0"/>
              <a:t>~1K </a:t>
            </a:r>
            <a:r>
              <a:rPr lang="en-US" dirty="0" err="1" smtClean="0"/>
              <a:t>Ues</a:t>
            </a:r>
            <a:r>
              <a:rPr lang="en-US" dirty="0" smtClean="0"/>
              <a:t> per BS</a:t>
            </a:r>
          </a:p>
          <a:p>
            <a:r>
              <a:rPr lang="en-US" dirty="0" smtClean="0"/>
              <a:t>~10K flows per BS</a:t>
            </a:r>
          </a:p>
          <a:p>
            <a:r>
              <a:rPr lang="en-US" dirty="0" smtClean="0"/>
              <a:t>~</a:t>
            </a:r>
            <a:r>
              <a:rPr lang="en-US" dirty="0"/>
              <a:t>1 – </a:t>
            </a:r>
            <a:r>
              <a:rPr lang="en-US" dirty="0" smtClean="0"/>
              <a:t>10 </a:t>
            </a:r>
            <a:r>
              <a:rPr lang="en-US" dirty="0" err="1" smtClean="0"/>
              <a:t>Gbps</a:t>
            </a:r>
            <a:r>
              <a:rPr lang="en-US" dirty="0" smtClean="0"/>
              <a:t> per BS</a:t>
            </a:r>
            <a:endParaRPr lang="en-US" dirty="0"/>
          </a:p>
        </p:txBody>
      </p:sp>
      <p:sp>
        <p:nvSpPr>
          <p:cNvPr id="135" name="TextBox 134"/>
          <p:cNvSpPr txBox="1"/>
          <p:nvPr/>
        </p:nvSpPr>
        <p:spPr>
          <a:xfrm>
            <a:off x="6767714" y="3152042"/>
            <a:ext cx="2122360" cy="923330"/>
          </a:xfrm>
          <a:prstGeom prst="rect">
            <a:avLst/>
          </a:prstGeom>
          <a:noFill/>
        </p:spPr>
        <p:txBody>
          <a:bodyPr wrap="square" rtlCol="0">
            <a:spAutoFit/>
          </a:bodyPr>
          <a:lstStyle/>
          <a:p>
            <a:r>
              <a:rPr lang="en-US" dirty="0" smtClean="0"/>
              <a:t>~1 million UEs</a:t>
            </a:r>
          </a:p>
          <a:p>
            <a:r>
              <a:rPr lang="en-US" dirty="0" smtClean="0"/>
              <a:t>~10 million flows</a:t>
            </a:r>
          </a:p>
          <a:p>
            <a:r>
              <a:rPr lang="en-US" dirty="0" smtClean="0"/>
              <a:t>~400 </a:t>
            </a:r>
            <a:r>
              <a:rPr lang="en-US" dirty="0" err="1" smtClean="0"/>
              <a:t>Gbps</a:t>
            </a:r>
            <a:r>
              <a:rPr lang="en-US" dirty="0" smtClean="0"/>
              <a:t> – 2 </a:t>
            </a:r>
            <a:r>
              <a:rPr lang="en-US" dirty="0" err="1" smtClean="0"/>
              <a:t>Tbps</a:t>
            </a:r>
            <a:endParaRPr lang="en-US" dirty="0"/>
          </a:p>
        </p:txBody>
      </p:sp>
      <p:grpSp>
        <p:nvGrpSpPr>
          <p:cNvPr id="136" name="Group 135"/>
          <p:cNvGrpSpPr>
            <a:grpSpLocks noChangeAspect="1"/>
          </p:cNvGrpSpPr>
          <p:nvPr/>
        </p:nvGrpSpPr>
        <p:grpSpPr>
          <a:xfrm>
            <a:off x="282120" y="4908658"/>
            <a:ext cx="660935" cy="1097280"/>
            <a:chOff x="547949" y="1288623"/>
            <a:chExt cx="834268" cy="1385046"/>
          </a:xfrm>
        </p:grpSpPr>
        <p:pic>
          <p:nvPicPr>
            <p:cNvPr id="137" name="Picture 136" descr="hero_front.jpg"/>
            <p:cNvPicPr>
              <a:picLocks noChangeAspect="1"/>
            </p:cNvPicPr>
            <p:nvPr/>
          </p:nvPicPr>
          <p:blipFill rotWithShape="1">
            <a:blip r:embed="rId13">
              <a:extLst>
                <a:ext uri="{28A0092B-C50C-407E-A947-70E740481C1C}">
                  <a14:useLocalDpi xmlns:a14="http://schemas.microsoft.com/office/drawing/2010/main" val="0"/>
                </a:ext>
              </a:extLst>
            </a:blip>
            <a:srcRect l="9836" t="1335" r="9991" b="10662"/>
            <a:stretch/>
          </p:blipFill>
          <p:spPr>
            <a:xfrm>
              <a:off x="928672" y="1288623"/>
              <a:ext cx="453545" cy="929628"/>
            </a:xfrm>
            <a:prstGeom prst="rect">
              <a:avLst/>
            </a:prstGeom>
          </p:spPr>
        </p:pic>
        <p:pic>
          <p:nvPicPr>
            <p:cNvPr id="138" name="Picture 137" descr="hero_front.jpg"/>
            <p:cNvPicPr>
              <a:picLocks noChangeAspect="1"/>
            </p:cNvPicPr>
            <p:nvPr/>
          </p:nvPicPr>
          <p:blipFill rotWithShape="1">
            <a:blip r:embed="rId13">
              <a:extLst>
                <a:ext uri="{28A0092B-C50C-407E-A947-70E740481C1C}">
                  <a14:useLocalDpi xmlns:a14="http://schemas.microsoft.com/office/drawing/2010/main" val="0"/>
                </a:ext>
              </a:extLst>
            </a:blip>
            <a:srcRect l="9836" t="1335" r="9991" b="10662"/>
            <a:stretch/>
          </p:blipFill>
          <p:spPr>
            <a:xfrm>
              <a:off x="701899" y="1508367"/>
              <a:ext cx="453545" cy="929628"/>
            </a:xfrm>
            <a:prstGeom prst="rect">
              <a:avLst/>
            </a:prstGeom>
          </p:spPr>
        </p:pic>
        <p:pic>
          <p:nvPicPr>
            <p:cNvPr id="139" name="Picture 138" descr="hero_front.jpg"/>
            <p:cNvPicPr>
              <a:picLocks noChangeAspect="1"/>
            </p:cNvPicPr>
            <p:nvPr/>
          </p:nvPicPr>
          <p:blipFill rotWithShape="1">
            <a:blip r:embed="rId13">
              <a:extLst>
                <a:ext uri="{28A0092B-C50C-407E-A947-70E740481C1C}">
                  <a14:useLocalDpi xmlns:a14="http://schemas.microsoft.com/office/drawing/2010/main" val="0"/>
                </a:ext>
              </a:extLst>
            </a:blip>
            <a:srcRect l="9836" t="1335" r="9991" b="10662"/>
            <a:stretch/>
          </p:blipFill>
          <p:spPr>
            <a:xfrm>
              <a:off x="547949" y="1744041"/>
              <a:ext cx="453545" cy="929628"/>
            </a:xfrm>
            <a:prstGeom prst="rect">
              <a:avLst/>
            </a:prstGeom>
          </p:spPr>
        </p:pic>
      </p:grpSp>
      <p:sp>
        <p:nvSpPr>
          <p:cNvPr id="140" name="Left Arrow 139"/>
          <p:cNvSpPr/>
          <p:nvPr/>
        </p:nvSpPr>
        <p:spPr>
          <a:xfrm rot="10800000" flipV="1">
            <a:off x="889503" y="3862089"/>
            <a:ext cx="640080" cy="182880"/>
          </a:xfrm>
          <a:prstGeom prst="lef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1" name="Left Arrow 140"/>
          <p:cNvSpPr/>
          <p:nvPr/>
        </p:nvSpPr>
        <p:spPr>
          <a:xfrm rot="10800000" flipV="1">
            <a:off x="889503" y="4169164"/>
            <a:ext cx="640080" cy="182880"/>
          </a:xfrm>
          <a:prstGeom prst="lef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2" name="TextBox 141"/>
          <p:cNvSpPr txBox="1"/>
          <p:nvPr/>
        </p:nvSpPr>
        <p:spPr>
          <a:xfrm>
            <a:off x="4003613" y="6184417"/>
            <a:ext cx="1516899" cy="523220"/>
          </a:xfrm>
          <a:prstGeom prst="rect">
            <a:avLst/>
          </a:prstGeom>
          <a:noFill/>
        </p:spPr>
        <p:txBody>
          <a:bodyPr wrap="none" rtlCol="0">
            <a:spAutoFit/>
          </a:bodyPr>
          <a:lstStyle/>
          <a:p>
            <a:r>
              <a:rPr lang="en-US" sz="1400" dirty="0" smtClean="0"/>
              <a:t>Middle boxes</a:t>
            </a:r>
          </a:p>
          <a:p>
            <a:r>
              <a:rPr lang="en-US" sz="1400" dirty="0" smtClean="0"/>
              <a:t>(firewall, IDS, etc.)</a:t>
            </a:r>
            <a:endParaRPr lang="en-US" sz="1400" dirty="0"/>
          </a:p>
        </p:txBody>
      </p:sp>
      <p:sp>
        <p:nvSpPr>
          <p:cNvPr id="143" name="Left Arrow 142"/>
          <p:cNvSpPr/>
          <p:nvPr/>
        </p:nvSpPr>
        <p:spPr>
          <a:xfrm rot="10800000" flipV="1">
            <a:off x="1041903" y="4955993"/>
            <a:ext cx="640080" cy="182880"/>
          </a:xfrm>
          <a:prstGeom prst="lef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4" name="Left Arrow 143"/>
          <p:cNvSpPr/>
          <p:nvPr/>
        </p:nvSpPr>
        <p:spPr>
          <a:xfrm rot="10800000" flipV="1">
            <a:off x="1041903" y="5266691"/>
            <a:ext cx="640080" cy="182880"/>
          </a:xfrm>
          <a:prstGeom prst="lef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5" name="Left Arrow 144"/>
          <p:cNvSpPr/>
          <p:nvPr/>
        </p:nvSpPr>
        <p:spPr>
          <a:xfrm rot="10800000" flipV="1">
            <a:off x="1041903" y="5573766"/>
            <a:ext cx="640080" cy="182880"/>
          </a:xfrm>
          <a:prstGeom prst="lef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6" name="TextBox 145"/>
          <p:cNvSpPr txBox="1"/>
          <p:nvPr/>
        </p:nvSpPr>
        <p:spPr>
          <a:xfrm>
            <a:off x="4664260" y="821330"/>
            <a:ext cx="3941804" cy="338554"/>
          </a:xfrm>
          <a:prstGeom prst="rect">
            <a:avLst/>
          </a:prstGeom>
          <a:noFill/>
        </p:spPr>
        <p:txBody>
          <a:bodyPr wrap="none" rtlCol="0">
            <a:spAutoFit/>
          </a:bodyPr>
          <a:lstStyle/>
          <a:p>
            <a:r>
              <a:rPr lang="en-US" sz="1600" dirty="0" smtClean="0"/>
              <a:t>(*) Based on Jen Rexford’s study at Princeton </a:t>
            </a:r>
            <a:endParaRPr lang="en-US" sz="1600" dirty="0"/>
          </a:p>
        </p:txBody>
      </p:sp>
      <p:sp>
        <p:nvSpPr>
          <p:cNvPr id="82" name="TextBox 81"/>
          <p:cNvSpPr txBox="1"/>
          <p:nvPr/>
        </p:nvSpPr>
        <p:spPr>
          <a:xfrm>
            <a:off x="2238302" y="2341966"/>
            <a:ext cx="1479892" cy="369332"/>
          </a:xfrm>
          <a:prstGeom prst="rect">
            <a:avLst/>
          </a:prstGeom>
          <a:noFill/>
        </p:spPr>
        <p:txBody>
          <a:bodyPr wrap="none" rtlCol="0">
            <a:spAutoFit/>
          </a:bodyPr>
          <a:lstStyle/>
          <a:p>
            <a:r>
              <a:rPr lang="en-US" dirty="0" smtClean="0"/>
              <a:t>O(1) </a:t>
            </a:r>
            <a:r>
              <a:rPr lang="en-US" dirty="0" err="1" smtClean="0"/>
              <a:t>ms</a:t>
            </a:r>
            <a:r>
              <a:rPr lang="en-US" dirty="0" smtClean="0"/>
              <a:t> delay</a:t>
            </a:r>
            <a:endParaRPr lang="en-US" dirty="0"/>
          </a:p>
        </p:txBody>
      </p:sp>
      <p:sp>
        <p:nvSpPr>
          <p:cNvPr id="84" name="TextBox 83"/>
          <p:cNvSpPr txBox="1"/>
          <p:nvPr/>
        </p:nvSpPr>
        <p:spPr>
          <a:xfrm>
            <a:off x="3790997" y="2650922"/>
            <a:ext cx="3407416" cy="369332"/>
          </a:xfrm>
          <a:prstGeom prst="rect">
            <a:avLst/>
          </a:prstGeom>
          <a:noFill/>
        </p:spPr>
        <p:txBody>
          <a:bodyPr wrap="none" rtlCol="0">
            <a:spAutoFit/>
          </a:bodyPr>
          <a:lstStyle/>
          <a:p>
            <a:r>
              <a:rPr lang="en-US" dirty="0" smtClean="0"/>
              <a:t>~100 Switches, 1000 Base Stations</a:t>
            </a:r>
            <a:endParaRPr lang="en-US" dirty="0"/>
          </a:p>
        </p:txBody>
      </p:sp>
    </p:spTree>
    <p:extLst>
      <p:ext uri="{BB962C8B-B14F-4D97-AF65-F5344CB8AC3E}">
        <p14:creationId xmlns:p14="http://schemas.microsoft.com/office/powerpoint/2010/main" val="2126274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17127" y="1320011"/>
            <a:ext cx="1119392" cy="492031"/>
          </a:xfrm>
          <a:prstGeom prst="roundRect">
            <a:avLst/>
          </a:prstGeom>
          <a:solidFill>
            <a:srgbClr val="FFAF16"/>
          </a:solidFill>
          <a:ln>
            <a:noFill/>
          </a:ln>
        </p:spPr>
        <p:style>
          <a:lnRef idx="0">
            <a:schemeClr val="accent6"/>
          </a:lnRef>
          <a:fillRef idx="3">
            <a:schemeClr val="accent6"/>
          </a:fillRef>
          <a:effectRef idx="3">
            <a:schemeClr val="accent6"/>
          </a:effectRef>
          <a:fontRef idx="minor">
            <a:schemeClr val="lt1"/>
          </a:fontRef>
        </p:style>
        <p:txBody>
          <a:bodyPr anchor="ctr">
            <a:prstTxWarp prst="textNoShape">
              <a:avLst/>
            </a:prstTxWarp>
          </a:bodyPr>
          <a:lstStyle/>
          <a:p>
            <a:pPr fontAlgn="auto">
              <a:spcBef>
                <a:spcPts val="0"/>
              </a:spcBef>
              <a:spcAft>
                <a:spcPts val="0"/>
              </a:spcAft>
              <a:defRPr/>
            </a:pPr>
            <a:r>
              <a:rPr lang="en-US" sz="2000" dirty="0" smtClean="0">
                <a:solidFill>
                  <a:srgbClr val="000000"/>
                </a:solidFill>
                <a:latin typeface="+mj-lt"/>
              </a:rPr>
              <a:t>Routing</a:t>
            </a:r>
            <a:endParaRPr lang="en-US" sz="2000" dirty="0">
              <a:solidFill>
                <a:srgbClr val="000000"/>
              </a:solidFill>
              <a:latin typeface="+mj-lt"/>
            </a:endParaRPr>
          </a:p>
        </p:txBody>
      </p:sp>
      <p:cxnSp>
        <p:nvCxnSpPr>
          <p:cNvPr id="6" name="Straight Connector 5"/>
          <p:cNvCxnSpPr/>
          <p:nvPr/>
        </p:nvCxnSpPr>
        <p:spPr>
          <a:xfrm flipV="1">
            <a:off x="1600103" y="4219519"/>
            <a:ext cx="1666875" cy="127635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478108" y="4554481"/>
            <a:ext cx="1322388" cy="8397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3582883" y="5514919"/>
            <a:ext cx="1536700" cy="84455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68271" y="5895918"/>
            <a:ext cx="1674812" cy="301625"/>
          </a:xfrm>
          <a:prstGeom prst="line">
            <a:avLst/>
          </a:prstGeom>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871628" y="1320011"/>
            <a:ext cx="1211822" cy="492031"/>
          </a:xfrm>
          <a:prstGeom prst="roundRect">
            <a:avLst/>
          </a:prstGeom>
          <a:solidFill>
            <a:srgbClr val="FFAF16"/>
          </a:solidFill>
        </p:spPr>
        <p:style>
          <a:lnRef idx="0">
            <a:schemeClr val="accent6"/>
          </a:lnRef>
          <a:fillRef idx="3">
            <a:schemeClr val="accent6"/>
          </a:fillRef>
          <a:effectRef idx="3">
            <a:schemeClr val="accent6"/>
          </a:effectRef>
          <a:fontRef idx="minor">
            <a:schemeClr val="lt1"/>
          </a:fontRef>
        </p:style>
        <p:txBody>
          <a:bodyPr anchor="ctr">
            <a:prstTxWarp prst="textNoShape">
              <a:avLst/>
            </a:prstTxWarp>
          </a:bodyPr>
          <a:lstStyle/>
          <a:p>
            <a:pPr algn="ctr" fontAlgn="auto">
              <a:spcBef>
                <a:spcPts val="0"/>
              </a:spcBef>
              <a:spcAft>
                <a:spcPts val="0"/>
              </a:spcAft>
              <a:defRPr/>
            </a:pPr>
            <a:r>
              <a:rPr lang="en-US" sz="2000" dirty="0" smtClean="0">
                <a:solidFill>
                  <a:srgbClr val="000000"/>
                </a:solidFill>
                <a:latin typeface="+mj-lt"/>
              </a:rPr>
              <a:t>TE</a:t>
            </a:r>
            <a:endParaRPr lang="en-US" sz="2000" dirty="0">
              <a:solidFill>
                <a:srgbClr val="000000"/>
              </a:solidFill>
              <a:latin typeface="+mj-lt"/>
            </a:endParaRPr>
          </a:p>
        </p:txBody>
      </p:sp>
      <p:cxnSp>
        <p:nvCxnSpPr>
          <p:cNvPr id="11" name="Straight Connector 10"/>
          <p:cNvCxnSpPr/>
          <p:nvPr/>
        </p:nvCxnSpPr>
        <p:spPr>
          <a:xfrm rot="16200000" flipH="1">
            <a:off x="-835923" y="4513997"/>
            <a:ext cx="2776537" cy="0"/>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2454176" y="3619442"/>
            <a:ext cx="989012" cy="1588"/>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3986113" y="4259205"/>
            <a:ext cx="2268537" cy="1588"/>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438575" y="2624777"/>
            <a:ext cx="6029018" cy="65115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4800" b="1" dirty="0" smtClean="0">
                <a:ln w="11430"/>
                <a:solidFill>
                  <a:srgbClr val="CCFFCC"/>
                </a:solidFill>
                <a:effectLst>
                  <a:outerShdw blurRad="50800" dist="39000" dir="5460000" algn="tl">
                    <a:srgbClr val="000000">
                      <a:alpha val="38000"/>
                    </a:srgbClr>
                  </a:outerShdw>
                </a:effectLst>
                <a:latin typeface="+mj-lt"/>
              </a:rPr>
              <a:t>ONOS</a:t>
            </a:r>
            <a:endParaRPr lang="en-US" sz="4800" b="1" dirty="0">
              <a:ln w="11430"/>
              <a:solidFill>
                <a:srgbClr val="CCFFCC"/>
              </a:solidFill>
              <a:effectLst>
                <a:outerShdw blurRad="50800" dist="39000" dir="5460000" algn="tl">
                  <a:srgbClr val="000000">
                    <a:alpha val="38000"/>
                  </a:srgbClr>
                </a:outerShdw>
              </a:effectLst>
              <a:latin typeface="+mj-lt"/>
            </a:endParaRPr>
          </a:p>
        </p:txBody>
      </p:sp>
      <p:sp>
        <p:nvSpPr>
          <p:cNvPr id="16" name="Right Brace 15"/>
          <p:cNvSpPr/>
          <p:nvPr/>
        </p:nvSpPr>
        <p:spPr bwMode="auto">
          <a:xfrm>
            <a:off x="3302406" y="3360675"/>
            <a:ext cx="219075" cy="754067"/>
          </a:xfrm>
          <a:prstGeom prst="rightBrace">
            <a:avLst>
              <a:gd name="adj1" fmla="val 31524"/>
              <a:gd name="adj2" fmla="val 50000"/>
            </a:avLst>
          </a:prstGeom>
          <a:ln>
            <a:solidFill>
              <a:schemeClr val="tx1"/>
            </a:solidFill>
          </a:ln>
          <a:effectLst>
            <a:outerShdw blurRad="40000" dist="20000" dir="5400000" rotWithShape="0">
              <a:srgbClr val="000000">
                <a:alpha val="69000"/>
              </a:srgbClr>
            </a:outerShdw>
          </a:effectLst>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latin typeface="+mj-lt"/>
            </a:endParaRPr>
          </a:p>
        </p:txBody>
      </p:sp>
      <p:sp>
        <p:nvSpPr>
          <p:cNvPr id="18" name="AutoShape 7"/>
          <p:cNvSpPr>
            <a:spLocks noChangeArrowheads="1"/>
          </p:cNvSpPr>
          <p:nvPr/>
        </p:nvSpPr>
        <p:spPr bwMode="auto">
          <a:xfrm>
            <a:off x="228496" y="5210116"/>
            <a:ext cx="1371600" cy="762000"/>
          </a:xfrm>
          <a:prstGeom prst="can">
            <a:avLst>
              <a:gd name="adj" fmla="val 43620"/>
            </a:avLst>
          </a:prstGeom>
          <a:solidFill>
            <a:schemeClr val="accent2"/>
          </a:solidFill>
          <a:ln w="9525">
            <a:no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a:defRPr/>
            </a:pPr>
            <a:r>
              <a:rPr lang="en-US" dirty="0">
                <a:solidFill>
                  <a:schemeClr val="bg1"/>
                </a:solidFill>
                <a:latin typeface="Calibri" charset="0"/>
              </a:rPr>
              <a:t>Packet</a:t>
            </a:r>
          </a:p>
          <a:p>
            <a:pPr algn="ctr">
              <a:defRPr/>
            </a:pPr>
            <a:r>
              <a:rPr lang="en-US" dirty="0">
                <a:solidFill>
                  <a:schemeClr val="bg1"/>
                </a:solidFill>
                <a:latin typeface="Calibri" charset="0"/>
              </a:rPr>
              <a:t>Forwarding </a:t>
            </a:r>
          </a:p>
          <a:p>
            <a:pPr algn="ctr">
              <a:defRPr/>
            </a:pPr>
            <a:endParaRPr lang="en-US" dirty="0">
              <a:solidFill>
                <a:schemeClr val="bg1"/>
              </a:solidFill>
              <a:latin typeface="Calibri" charset="0"/>
            </a:endParaRPr>
          </a:p>
        </p:txBody>
      </p:sp>
      <p:sp>
        <p:nvSpPr>
          <p:cNvPr id="19" name="AutoShape 7"/>
          <p:cNvSpPr>
            <a:spLocks noChangeArrowheads="1"/>
          </p:cNvSpPr>
          <p:nvPr/>
        </p:nvSpPr>
        <p:spPr bwMode="auto">
          <a:xfrm>
            <a:off x="2417658" y="5783204"/>
            <a:ext cx="1371600" cy="762000"/>
          </a:xfrm>
          <a:prstGeom prst="can">
            <a:avLst>
              <a:gd name="adj" fmla="val 43620"/>
            </a:avLst>
          </a:prstGeom>
          <a:solidFill>
            <a:schemeClr val="accent2"/>
          </a:solidFill>
          <a:ln w="9525">
            <a:no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a:defRPr/>
            </a:pPr>
            <a:r>
              <a:rPr lang="en-US">
                <a:solidFill>
                  <a:schemeClr val="bg1"/>
                </a:solidFill>
                <a:latin typeface="Calibri" charset="0"/>
              </a:rPr>
              <a:t>Packet</a:t>
            </a:r>
          </a:p>
          <a:p>
            <a:pPr algn="ctr">
              <a:defRPr/>
            </a:pPr>
            <a:r>
              <a:rPr lang="en-US">
                <a:solidFill>
                  <a:schemeClr val="bg1"/>
                </a:solidFill>
                <a:latin typeface="Calibri" charset="0"/>
              </a:rPr>
              <a:t>Forwarding </a:t>
            </a:r>
          </a:p>
          <a:p>
            <a:pPr algn="ctr">
              <a:defRPr/>
            </a:pPr>
            <a:endParaRPr lang="en-US">
              <a:solidFill>
                <a:schemeClr val="bg1"/>
              </a:solidFill>
              <a:latin typeface="Calibri" charset="0"/>
            </a:endParaRPr>
          </a:p>
        </p:txBody>
      </p:sp>
      <p:sp>
        <p:nvSpPr>
          <p:cNvPr id="20" name="AutoShape 7"/>
          <p:cNvSpPr>
            <a:spLocks noChangeArrowheads="1"/>
          </p:cNvSpPr>
          <p:nvPr/>
        </p:nvSpPr>
        <p:spPr bwMode="auto">
          <a:xfrm>
            <a:off x="2263671" y="4114741"/>
            <a:ext cx="1371600" cy="762000"/>
          </a:xfrm>
          <a:prstGeom prst="can">
            <a:avLst>
              <a:gd name="adj" fmla="val 43620"/>
            </a:avLst>
          </a:prstGeom>
          <a:solidFill>
            <a:schemeClr val="accent2"/>
          </a:solidFill>
          <a:ln w="9525">
            <a:no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a:defRPr/>
            </a:pPr>
            <a:r>
              <a:rPr lang="en-US" dirty="0">
                <a:solidFill>
                  <a:schemeClr val="bg1"/>
                </a:solidFill>
                <a:latin typeface="Calibri" charset="0"/>
              </a:rPr>
              <a:t>Packet</a:t>
            </a:r>
          </a:p>
          <a:p>
            <a:pPr algn="ctr">
              <a:defRPr/>
            </a:pPr>
            <a:r>
              <a:rPr lang="en-US" dirty="0">
                <a:solidFill>
                  <a:schemeClr val="bg1"/>
                </a:solidFill>
                <a:latin typeface="Calibri" charset="0"/>
              </a:rPr>
              <a:t>Forwarding </a:t>
            </a:r>
          </a:p>
          <a:p>
            <a:pPr algn="ctr">
              <a:defRPr/>
            </a:pPr>
            <a:endParaRPr lang="en-US" dirty="0">
              <a:solidFill>
                <a:schemeClr val="bg1"/>
              </a:solidFill>
              <a:latin typeface="Calibri" charset="0"/>
            </a:endParaRPr>
          </a:p>
        </p:txBody>
      </p:sp>
      <p:sp>
        <p:nvSpPr>
          <p:cNvPr id="21" name="Rounded Rectangle 20"/>
          <p:cNvSpPr/>
          <p:nvPr/>
        </p:nvSpPr>
        <p:spPr>
          <a:xfrm>
            <a:off x="4318560" y="1320011"/>
            <a:ext cx="1211822" cy="492031"/>
          </a:xfrm>
          <a:prstGeom prst="roundRect">
            <a:avLst/>
          </a:prstGeom>
          <a:solidFill>
            <a:srgbClr val="FFAF16"/>
          </a:solidFill>
        </p:spPr>
        <p:style>
          <a:lnRef idx="0">
            <a:schemeClr val="accent6"/>
          </a:lnRef>
          <a:fillRef idx="3">
            <a:schemeClr val="accent6"/>
          </a:fillRef>
          <a:effectRef idx="3">
            <a:schemeClr val="accent6"/>
          </a:effectRef>
          <a:fontRef idx="minor">
            <a:schemeClr val="lt1"/>
          </a:fontRef>
        </p:style>
        <p:txBody>
          <a:bodyPr anchor="ctr">
            <a:prstTxWarp prst="textNoShape">
              <a:avLst/>
            </a:prstTxWarp>
          </a:bodyPr>
          <a:lstStyle/>
          <a:p>
            <a:pPr algn="ctr" fontAlgn="auto">
              <a:spcBef>
                <a:spcPts val="0"/>
              </a:spcBef>
              <a:spcAft>
                <a:spcPts val="0"/>
              </a:spcAft>
              <a:defRPr/>
            </a:pPr>
            <a:r>
              <a:rPr lang="en-US" sz="2000" dirty="0" smtClean="0">
                <a:solidFill>
                  <a:srgbClr val="000000"/>
                </a:solidFill>
                <a:latin typeface="+mj-lt"/>
              </a:rPr>
              <a:t>Mobility</a:t>
            </a:r>
            <a:endParaRPr lang="en-US" sz="2000" dirty="0">
              <a:solidFill>
                <a:srgbClr val="000000"/>
              </a:solidFill>
              <a:latin typeface="+mj-lt"/>
            </a:endParaRPr>
          </a:p>
        </p:txBody>
      </p:sp>
      <p:sp>
        <p:nvSpPr>
          <p:cNvPr id="22" name="AutoShape 7"/>
          <p:cNvSpPr>
            <a:spLocks noChangeArrowheads="1"/>
          </p:cNvSpPr>
          <p:nvPr/>
        </p:nvSpPr>
        <p:spPr bwMode="auto">
          <a:xfrm>
            <a:off x="4713337" y="5344666"/>
            <a:ext cx="1511220" cy="642937"/>
          </a:xfrm>
          <a:prstGeom prst="can">
            <a:avLst>
              <a:gd name="adj" fmla="val 43620"/>
            </a:avLst>
          </a:prstGeom>
          <a:solidFill>
            <a:schemeClr val="tx2">
              <a:lumMod val="60000"/>
              <a:lumOff val="40000"/>
            </a:schemeClr>
          </a:solidFill>
          <a:ln w="9525">
            <a:noFill/>
            <a:round/>
            <a:headEnd/>
            <a:tailEnd/>
          </a:ln>
          <a:effectLst>
            <a:outerShdw blurRad="63500" dist="38099" dir="2700000" algn="ctr" rotWithShape="0">
              <a:schemeClr val="bg2">
                <a:alpha val="74998"/>
              </a:schemeClr>
            </a:outerShdw>
          </a:effectLst>
        </p:spPr>
        <p:txBody>
          <a:bodyPr wrap="none" anchor="ctr"/>
          <a:lstStyle/>
          <a:p>
            <a:pPr algn="ctr">
              <a:defRPr/>
            </a:pPr>
            <a:r>
              <a:rPr lang="en-US" dirty="0" smtClean="0">
                <a:solidFill>
                  <a:schemeClr val="bg1"/>
                </a:solidFill>
                <a:latin typeface="Calibri" pitchFamily="34" charset="0"/>
                <a:cs typeface="+mn-cs"/>
              </a:rPr>
              <a:t>Programmable</a:t>
            </a:r>
            <a:endParaRPr lang="en-US" dirty="0">
              <a:solidFill>
                <a:schemeClr val="bg1"/>
              </a:solidFill>
              <a:latin typeface="Calibri" pitchFamily="34" charset="0"/>
              <a:cs typeface="+mn-cs"/>
            </a:endParaRPr>
          </a:p>
          <a:p>
            <a:pPr algn="ctr">
              <a:defRPr/>
            </a:pPr>
            <a:r>
              <a:rPr lang="en-US" dirty="0" smtClean="0">
                <a:solidFill>
                  <a:schemeClr val="bg1"/>
                </a:solidFill>
                <a:latin typeface="Calibri" pitchFamily="34" charset="0"/>
                <a:cs typeface="+mn-cs"/>
              </a:rPr>
              <a:t>Base Station</a:t>
            </a:r>
          </a:p>
          <a:p>
            <a:pPr algn="ctr">
              <a:defRPr/>
            </a:pPr>
            <a:endParaRPr lang="en-US" dirty="0">
              <a:solidFill>
                <a:schemeClr val="bg1"/>
              </a:solidFill>
              <a:latin typeface="Calibri" pitchFamily="34" charset="0"/>
              <a:cs typeface="+mn-cs"/>
            </a:endParaRPr>
          </a:p>
        </p:txBody>
      </p:sp>
      <p:pic>
        <p:nvPicPr>
          <p:cNvPr id="23" name="Picture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78345" y="5076796"/>
            <a:ext cx="489249" cy="5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Straight Connector 23"/>
          <p:cNvCxnSpPr>
            <a:stCxn id="23" idx="2"/>
            <a:endCxn id="23" idx="2"/>
          </p:cNvCxnSpPr>
          <p:nvPr/>
        </p:nvCxnSpPr>
        <p:spPr>
          <a:xfrm rot="5400000">
            <a:off x="6222974" y="5590026"/>
            <a:ext cx="1588" cy="1588"/>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582883" y="3407229"/>
            <a:ext cx="1410212" cy="461665"/>
          </a:xfrm>
          <a:prstGeom prst="rect">
            <a:avLst/>
          </a:prstGeom>
          <a:noFill/>
        </p:spPr>
        <p:txBody>
          <a:bodyPr wrap="none" rtlCol="0">
            <a:spAutoFit/>
          </a:bodyPr>
          <a:lstStyle/>
          <a:p>
            <a:r>
              <a:rPr lang="en-US" sz="2400" dirty="0" err="1" smtClean="0">
                <a:latin typeface="+mn-lt"/>
                <a:cs typeface="Arial" pitchFamily="34" charset="0"/>
              </a:rPr>
              <a:t>Openflow</a:t>
            </a:r>
            <a:endParaRPr lang="en-US" sz="2400" dirty="0" smtClean="0">
              <a:latin typeface="+mn-lt"/>
              <a:cs typeface="Arial" pitchFamily="34" charset="0"/>
            </a:endParaRPr>
          </a:p>
        </p:txBody>
      </p:sp>
      <p:grpSp>
        <p:nvGrpSpPr>
          <p:cNvPr id="48" name="Group 47"/>
          <p:cNvGrpSpPr/>
          <p:nvPr/>
        </p:nvGrpSpPr>
        <p:grpSpPr>
          <a:xfrm>
            <a:off x="7494418" y="3179078"/>
            <a:ext cx="1494350" cy="1040441"/>
            <a:chOff x="7475906" y="3456245"/>
            <a:chExt cx="1372942" cy="1040440"/>
          </a:xfrm>
        </p:grpSpPr>
        <p:sp>
          <p:nvSpPr>
            <p:cNvPr id="36" name="TextBox 35"/>
            <p:cNvSpPr txBox="1"/>
            <p:nvPr/>
          </p:nvSpPr>
          <p:spPr>
            <a:xfrm>
              <a:off x="7475906" y="3456245"/>
              <a:ext cx="1261398" cy="830996"/>
            </a:xfrm>
            <a:prstGeom prst="rect">
              <a:avLst/>
            </a:prstGeom>
            <a:noFill/>
          </p:spPr>
          <p:txBody>
            <a:bodyPr wrap="none" rtlCol="0">
              <a:spAutoFit/>
            </a:bodyPr>
            <a:lstStyle/>
            <a:p>
              <a:r>
                <a:rPr lang="en-US" sz="2400" b="1" dirty="0" smtClean="0">
                  <a:cs typeface="Arial" pitchFamily="34" charset="0"/>
                </a:rPr>
                <a:t>Scale-out</a:t>
              </a:r>
            </a:p>
            <a:p>
              <a:r>
                <a:rPr lang="en-US" sz="2400" b="1" dirty="0" smtClean="0">
                  <a:cs typeface="Arial" pitchFamily="34" charset="0"/>
                </a:rPr>
                <a:t>Design</a:t>
              </a:r>
            </a:p>
          </p:txBody>
        </p:sp>
        <p:sp>
          <p:nvSpPr>
            <p:cNvPr id="37" name="Rounded Rectangular Callout 36"/>
            <p:cNvSpPr/>
            <p:nvPr/>
          </p:nvSpPr>
          <p:spPr bwMode="auto">
            <a:xfrm>
              <a:off x="7475906" y="3456245"/>
              <a:ext cx="1372942" cy="1040440"/>
            </a:xfrm>
            <a:prstGeom prst="wedgeRoundRectCallout">
              <a:avLst>
                <a:gd name="adj1" fmla="val -124555"/>
                <a:gd name="adj2" fmla="val -75077"/>
                <a:gd name="adj3" fmla="val 16667"/>
              </a:avLst>
            </a:prstGeom>
            <a:noFill/>
            <a:ln w="25400">
              <a:solidFill>
                <a:srgbClr val="009999"/>
              </a:solidFill>
              <a:round/>
              <a:headEnd/>
              <a:tailEnd/>
            </a:ln>
          </p:spPr>
          <p:txBody>
            <a:bodyPr wrap="none" lIns="0" tIns="0" rIns="0" bIns="0" rtlCol="0" anchor="ctr"/>
            <a:lstStyle/>
            <a:p>
              <a:pPr algn="ctr"/>
              <a:endParaRPr lang="en-US"/>
            </a:p>
          </p:txBody>
        </p:sp>
      </p:grpSp>
      <p:grpSp>
        <p:nvGrpSpPr>
          <p:cNvPr id="46" name="Group 45"/>
          <p:cNvGrpSpPr/>
          <p:nvPr/>
        </p:nvGrpSpPr>
        <p:grpSpPr>
          <a:xfrm>
            <a:off x="6713863" y="4768295"/>
            <a:ext cx="2279200" cy="616994"/>
            <a:chOff x="6924251" y="3497746"/>
            <a:chExt cx="2153504" cy="616995"/>
          </a:xfrm>
        </p:grpSpPr>
        <p:sp>
          <p:nvSpPr>
            <p:cNvPr id="32" name="TextBox 31"/>
            <p:cNvSpPr txBox="1"/>
            <p:nvPr/>
          </p:nvSpPr>
          <p:spPr>
            <a:xfrm>
              <a:off x="6924251" y="3536230"/>
              <a:ext cx="2034740" cy="461666"/>
            </a:xfrm>
            <a:prstGeom prst="rect">
              <a:avLst/>
            </a:prstGeom>
            <a:noFill/>
          </p:spPr>
          <p:txBody>
            <a:bodyPr wrap="none" rtlCol="0">
              <a:spAutoFit/>
            </a:bodyPr>
            <a:lstStyle/>
            <a:p>
              <a:r>
                <a:rPr lang="en-US" sz="2400" b="1" dirty="0" smtClean="0">
                  <a:cs typeface="Arial" pitchFamily="34" charset="0"/>
                </a:rPr>
                <a:t>Fault Tolerance</a:t>
              </a:r>
            </a:p>
          </p:txBody>
        </p:sp>
        <p:sp>
          <p:nvSpPr>
            <p:cNvPr id="38" name="Rounded Rectangular Callout 37"/>
            <p:cNvSpPr/>
            <p:nvPr/>
          </p:nvSpPr>
          <p:spPr bwMode="auto">
            <a:xfrm>
              <a:off x="6924251" y="3497746"/>
              <a:ext cx="2153504" cy="616995"/>
            </a:xfrm>
            <a:prstGeom prst="wedgeRoundRectCallout">
              <a:avLst>
                <a:gd name="adj1" fmla="val -87078"/>
                <a:gd name="adj2" fmla="val -314226"/>
                <a:gd name="adj3" fmla="val 16667"/>
              </a:avLst>
            </a:prstGeom>
            <a:noFill/>
            <a:ln w="25400">
              <a:solidFill>
                <a:srgbClr val="009999"/>
              </a:solidFill>
              <a:round/>
              <a:headEnd/>
              <a:tailEnd/>
            </a:ln>
          </p:spPr>
          <p:txBody>
            <a:bodyPr wrap="none" lIns="0" tIns="0" rIns="0" bIns="0" rtlCol="0" anchor="ctr"/>
            <a:lstStyle/>
            <a:p>
              <a:pPr algn="ctr"/>
              <a:endParaRPr lang="en-US"/>
            </a:p>
          </p:txBody>
        </p:sp>
      </p:grpSp>
      <p:grpSp>
        <p:nvGrpSpPr>
          <p:cNvPr id="47" name="Group 46"/>
          <p:cNvGrpSpPr/>
          <p:nvPr/>
        </p:nvGrpSpPr>
        <p:grpSpPr>
          <a:xfrm>
            <a:off x="6056476" y="1001740"/>
            <a:ext cx="2930309" cy="1033384"/>
            <a:chOff x="6712962" y="1565695"/>
            <a:chExt cx="2775621" cy="1217117"/>
          </a:xfrm>
        </p:grpSpPr>
        <p:sp>
          <p:nvSpPr>
            <p:cNvPr id="27" name="TextBox 26"/>
            <p:cNvSpPr txBox="1"/>
            <p:nvPr/>
          </p:nvSpPr>
          <p:spPr>
            <a:xfrm>
              <a:off x="6712963" y="1675978"/>
              <a:ext cx="2688077" cy="543748"/>
            </a:xfrm>
            <a:prstGeom prst="rect">
              <a:avLst/>
            </a:prstGeom>
            <a:noFill/>
          </p:spPr>
          <p:txBody>
            <a:bodyPr wrap="none" rtlCol="0">
              <a:spAutoFit/>
            </a:bodyPr>
            <a:lstStyle/>
            <a:p>
              <a:r>
                <a:rPr lang="en-US" sz="2400" b="1" dirty="0">
                  <a:cs typeface="Arial" pitchFamily="34" charset="0"/>
                </a:rPr>
                <a:t>G</a:t>
              </a:r>
              <a:r>
                <a:rPr lang="en-US" sz="2400" b="1" dirty="0" smtClean="0">
                  <a:cs typeface="Arial" pitchFamily="34" charset="0"/>
                </a:rPr>
                <a:t>lobal network view</a:t>
              </a:r>
            </a:p>
          </p:txBody>
        </p:sp>
        <p:sp>
          <p:nvSpPr>
            <p:cNvPr id="39" name="Rounded Rectangular Callout 38"/>
            <p:cNvSpPr/>
            <p:nvPr/>
          </p:nvSpPr>
          <p:spPr bwMode="auto">
            <a:xfrm>
              <a:off x="6712962" y="1565695"/>
              <a:ext cx="2775621" cy="1217117"/>
            </a:xfrm>
            <a:prstGeom prst="wedgeRoundRectCallout">
              <a:avLst>
                <a:gd name="adj1" fmla="val -84295"/>
                <a:gd name="adj2" fmla="val 94636"/>
                <a:gd name="adj3" fmla="val 16667"/>
              </a:avLst>
            </a:prstGeom>
            <a:noFill/>
            <a:ln w="25400">
              <a:solidFill>
                <a:srgbClr val="009999"/>
              </a:solidFill>
              <a:round/>
              <a:headEnd/>
              <a:tailEnd/>
            </a:ln>
          </p:spPr>
          <p:txBody>
            <a:bodyPr wrap="none" lIns="0" tIns="0" rIns="0" bIns="0" rtlCol="0" anchor="ctr"/>
            <a:lstStyle/>
            <a:p>
              <a:pPr algn="ctr"/>
              <a:endParaRPr lang="en-US"/>
            </a:p>
          </p:txBody>
        </p:sp>
      </p:grpSp>
      <p:cxnSp>
        <p:nvCxnSpPr>
          <p:cNvPr id="41" name="Straight Connector 40"/>
          <p:cNvCxnSpPr/>
          <p:nvPr/>
        </p:nvCxnSpPr>
        <p:spPr>
          <a:xfrm>
            <a:off x="651085" y="1951769"/>
            <a:ext cx="530620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38575" y="220717"/>
            <a:ext cx="8356597" cy="533400"/>
          </a:xfrm>
        </p:spPr>
        <p:txBody>
          <a:bodyPr/>
          <a:lstStyle/>
          <a:p>
            <a:r>
              <a:rPr lang="en-US" sz="3200" dirty="0" smtClean="0"/>
              <a:t>ONOS: Open Network OS</a:t>
            </a:r>
            <a:endParaRPr lang="en-US" sz="3200" dirty="0"/>
          </a:p>
        </p:txBody>
      </p:sp>
      <p:sp>
        <p:nvSpPr>
          <p:cNvPr id="33" name="TextBox 32"/>
          <p:cNvSpPr txBox="1"/>
          <p:nvPr/>
        </p:nvSpPr>
        <p:spPr>
          <a:xfrm>
            <a:off x="651111" y="2189193"/>
            <a:ext cx="2804960" cy="400110"/>
          </a:xfrm>
          <a:prstGeom prst="rect">
            <a:avLst/>
          </a:prstGeom>
          <a:noFill/>
        </p:spPr>
        <p:txBody>
          <a:bodyPr wrap="square" rtlCol="0">
            <a:spAutoFit/>
          </a:bodyPr>
          <a:lstStyle/>
          <a:p>
            <a:r>
              <a:rPr lang="en-US" sz="2000" dirty="0" smtClean="0">
                <a:latin typeface="+mn-lt"/>
                <a:cs typeface="Arial" pitchFamily="34" charset="0"/>
              </a:rPr>
              <a:t>Global Network View</a:t>
            </a:r>
          </a:p>
        </p:txBody>
      </p:sp>
      <p:grpSp>
        <p:nvGrpSpPr>
          <p:cNvPr id="34" name="Group 1"/>
          <p:cNvGrpSpPr/>
          <p:nvPr/>
        </p:nvGrpSpPr>
        <p:grpSpPr>
          <a:xfrm>
            <a:off x="3702341" y="2077523"/>
            <a:ext cx="1158240" cy="547255"/>
            <a:chOff x="5257800" y="3124200"/>
            <a:chExt cx="1158240" cy="547255"/>
          </a:xfrm>
          <a:effectLst>
            <a:outerShdw blurRad="50800" dist="50800" dir="10260000" algn="tl" rotWithShape="0">
              <a:srgbClr val="000000">
                <a:alpha val="54000"/>
              </a:srgbClr>
            </a:outerShdw>
          </a:effectLst>
        </p:grpSpPr>
        <p:sp>
          <p:nvSpPr>
            <p:cNvPr id="35" name="Oval 34"/>
            <p:cNvSpPr/>
            <p:nvPr/>
          </p:nvSpPr>
          <p:spPr>
            <a:xfrm>
              <a:off x="5257800" y="33528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5562600" y="31242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5943600" y="33528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6248400" y="32004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Oval 43"/>
            <p:cNvSpPr/>
            <p:nvPr/>
          </p:nvSpPr>
          <p:spPr>
            <a:xfrm>
              <a:off x="5638800" y="3505200"/>
              <a:ext cx="167640" cy="166255"/>
            </a:xfrm>
            <a:prstGeom prst="ellips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5" name="Straight Connector 44"/>
            <p:cNvCxnSpPr>
              <a:stCxn id="35" idx="7"/>
              <a:endCxn id="40" idx="3"/>
            </p:cNvCxnSpPr>
            <p:nvPr/>
          </p:nvCxnSpPr>
          <p:spPr>
            <a:xfrm flipV="1">
              <a:off x="5400890" y="3266108"/>
              <a:ext cx="186260" cy="111039"/>
            </a:xfrm>
            <a:prstGeom prst="line">
              <a:avLst/>
            </a:prstGeom>
            <a:solidFill>
              <a:schemeClr val="bg1"/>
            </a:solid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44" idx="2"/>
              <a:endCxn id="35" idx="5"/>
            </p:cNvCxnSpPr>
            <p:nvPr/>
          </p:nvCxnSpPr>
          <p:spPr>
            <a:xfrm flipH="1" flipV="1">
              <a:off x="5400890" y="3494708"/>
              <a:ext cx="237910" cy="93620"/>
            </a:xfrm>
            <a:prstGeom prst="line">
              <a:avLst/>
            </a:prstGeom>
            <a:solidFill>
              <a:schemeClr val="bg1"/>
            </a:solid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2" idx="1"/>
              <a:endCxn id="40" idx="5"/>
            </p:cNvCxnSpPr>
            <p:nvPr/>
          </p:nvCxnSpPr>
          <p:spPr>
            <a:xfrm flipH="1" flipV="1">
              <a:off x="5705690" y="3266108"/>
              <a:ext cx="262460" cy="111039"/>
            </a:xfrm>
            <a:prstGeom prst="line">
              <a:avLst/>
            </a:prstGeom>
            <a:solidFill>
              <a:schemeClr val="bg1"/>
            </a:solid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4" idx="6"/>
              <a:endCxn id="42" idx="3"/>
            </p:cNvCxnSpPr>
            <p:nvPr/>
          </p:nvCxnSpPr>
          <p:spPr>
            <a:xfrm flipV="1">
              <a:off x="5806440" y="3494708"/>
              <a:ext cx="161710" cy="93620"/>
            </a:xfrm>
            <a:prstGeom prst="line">
              <a:avLst/>
            </a:prstGeom>
            <a:solidFill>
              <a:schemeClr val="bg1"/>
            </a:solid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2" idx="6"/>
              <a:endCxn id="43" idx="3"/>
            </p:cNvCxnSpPr>
            <p:nvPr/>
          </p:nvCxnSpPr>
          <p:spPr>
            <a:xfrm flipV="1">
              <a:off x="6111240" y="3342308"/>
              <a:ext cx="161710" cy="93620"/>
            </a:xfrm>
            <a:prstGeom prst="line">
              <a:avLst/>
            </a:prstGeom>
            <a:solidFill>
              <a:schemeClr val="bg1"/>
            </a:solidFill>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43881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fltVal val="0"/>
                                          </p:val>
                                        </p:tav>
                                        <p:tav tm="100000">
                                          <p:val>
                                            <p:strVal val="#ppt_w"/>
                                          </p:val>
                                        </p:tav>
                                      </p:tavLst>
                                    </p:anim>
                                    <p:anim calcmode="lin" valueType="num">
                                      <p:cBhvr>
                                        <p:cTn id="8" dur="1000" fill="hold"/>
                                        <p:tgtEl>
                                          <p:spTgt spid="48"/>
                                        </p:tgtEl>
                                        <p:attrNameLst>
                                          <p:attrName>ppt_h</p:attrName>
                                        </p:attrNameLst>
                                      </p:cBhvr>
                                      <p:tavLst>
                                        <p:tav tm="0">
                                          <p:val>
                                            <p:fltVal val="0"/>
                                          </p:val>
                                        </p:tav>
                                        <p:tav tm="100000">
                                          <p:val>
                                            <p:strVal val="#ppt_h"/>
                                          </p:val>
                                        </p:tav>
                                      </p:tavLst>
                                    </p:anim>
                                    <p:animEffect transition="in" filter="fade">
                                      <p:cBhvr>
                                        <p:cTn id="9" dur="1000"/>
                                        <p:tgtEl>
                                          <p:spTgt spid="48"/>
                                        </p:tgtEl>
                                      </p:cBhvr>
                                    </p:animEffect>
                                    <p:anim calcmode="lin" valueType="num">
                                      <p:cBhvr>
                                        <p:cTn id="10" dur="1000" fill="hold"/>
                                        <p:tgtEl>
                                          <p:spTgt spid="48"/>
                                        </p:tgtEl>
                                        <p:attrNameLst>
                                          <p:attrName>ppt_x</p:attrName>
                                        </p:attrNameLst>
                                      </p:cBhvr>
                                      <p:tavLst>
                                        <p:tav tm="0">
                                          <p:val>
                                            <p:fltVal val="0.5"/>
                                          </p:val>
                                        </p:tav>
                                        <p:tav tm="100000">
                                          <p:val>
                                            <p:strVal val="#ppt_x"/>
                                          </p:val>
                                        </p:tav>
                                      </p:tavLst>
                                    </p:anim>
                                    <p:anim calcmode="lin" valueType="num">
                                      <p:cBhvr>
                                        <p:cTn id="11" dur="1000" fill="hold"/>
                                        <p:tgtEl>
                                          <p:spTgt spid="48"/>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1000" fill="hold"/>
                                        <p:tgtEl>
                                          <p:spTgt spid="46"/>
                                        </p:tgtEl>
                                        <p:attrNameLst>
                                          <p:attrName>ppt_w</p:attrName>
                                        </p:attrNameLst>
                                      </p:cBhvr>
                                      <p:tavLst>
                                        <p:tav tm="0">
                                          <p:val>
                                            <p:fltVal val="0"/>
                                          </p:val>
                                        </p:tav>
                                        <p:tav tm="100000">
                                          <p:val>
                                            <p:strVal val="#ppt_w"/>
                                          </p:val>
                                        </p:tav>
                                      </p:tavLst>
                                    </p:anim>
                                    <p:anim calcmode="lin" valueType="num">
                                      <p:cBhvr>
                                        <p:cTn id="17" dur="1000" fill="hold"/>
                                        <p:tgtEl>
                                          <p:spTgt spid="46"/>
                                        </p:tgtEl>
                                        <p:attrNameLst>
                                          <p:attrName>ppt_h</p:attrName>
                                        </p:attrNameLst>
                                      </p:cBhvr>
                                      <p:tavLst>
                                        <p:tav tm="0">
                                          <p:val>
                                            <p:fltVal val="0"/>
                                          </p:val>
                                        </p:tav>
                                        <p:tav tm="100000">
                                          <p:val>
                                            <p:strVal val="#ppt_h"/>
                                          </p:val>
                                        </p:tav>
                                      </p:tavLst>
                                    </p:anim>
                                    <p:animEffect transition="in" filter="fade">
                                      <p:cBhvr>
                                        <p:cTn id="18" dur="1000"/>
                                        <p:tgtEl>
                                          <p:spTgt spid="46"/>
                                        </p:tgtEl>
                                      </p:cBhvr>
                                    </p:animEffect>
                                    <p:anim calcmode="lin" valueType="num">
                                      <p:cBhvr>
                                        <p:cTn id="19" dur="1000" fill="hold"/>
                                        <p:tgtEl>
                                          <p:spTgt spid="46"/>
                                        </p:tgtEl>
                                        <p:attrNameLst>
                                          <p:attrName>ppt_x</p:attrName>
                                        </p:attrNameLst>
                                      </p:cBhvr>
                                      <p:tavLst>
                                        <p:tav tm="0">
                                          <p:val>
                                            <p:fltVal val="0.5"/>
                                          </p:val>
                                        </p:tav>
                                        <p:tav tm="100000">
                                          <p:val>
                                            <p:strVal val="#ppt_x"/>
                                          </p:val>
                                        </p:tav>
                                      </p:tavLst>
                                    </p:anim>
                                    <p:anim calcmode="lin" valueType="num">
                                      <p:cBhvr>
                                        <p:cTn id="20" dur="1000" fill="hold"/>
                                        <p:tgtEl>
                                          <p:spTgt spid="46"/>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p:cTn id="25" dur="1000" fill="hold"/>
                                        <p:tgtEl>
                                          <p:spTgt spid="47"/>
                                        </p:tgtEl>
                                        <p:attrNameLst>
                                          <p:attrName>ppt_w</p:attrName>
                                        </p:attrNameLst>
                                      </p:cBhvr>
                                      <p:tavLst>
                                        <p:tav tm="0">
                                          <p:val>
                                            <p:fltVal val="0"/>
                                          </p:val>
                                        </p:tav>
                                        <p:tav tm="100000">
                                          <p:val>
                                            <p:strVal val="#ppt_w"/>
                                          </p:val>
                                        </p:tav>
                                      </p:tavLst>
                                    </p:anim>
                                    <p:anim calcmode="lin" valueType="num">
                                      <p:cBhvr>
                                        <p:cTn id="26" dur="1000" fill="hold"/>
                                        <p:tgtEl>
                                          <p:spTgt spid="47"/>
                                        </p:tgtEl>
                                        <p:attrNameLst>
                                          <p:attrName>ppt_h</p:attrName>
                                        </p:attrNameLst>
                                      </p:cBhvr>
                                      <p:tavLst>
                                        <p:tav tm="0">
                                          <p:val>
                                            <p:fltVal val="0"/>
                                          </p:val>
                                        </p:tav>
                                        <p:tav tm="100000">
                                          <p:val>
                                            <p:strVal val="#ppt_h"/>
                                          </p:val>
                                        </p:tav>
                                      </p:tavLst>
                                    </p:anim>
                                    <p:animEffect transition="in" filter="fade">
                                      <p:cBhvr>
                                        <p:cTn id="27" dur="1000"/>
                                        <p:tgtEl>
                                          <p:spTgt spid="47"/>
                                        </p:tgtEl>
                                      </p:cBhvr>
                                    </p:animEffect>
                                    <p:anim calcmode="lin" valueType="num">
                                      <p:cBhvr>
                                        <p:cTn id="28" dur="1000" fill="hold"/>
                                        <p:tgtEl>
                                          <p:spTgt spid="47"/>
                                        </p:tgtEl>
                                        <p:attrNameLst>
                                          <p:attrName>ppt_x</p:attrName>
                                        </p:attrNameLst>
                                      </p:cBhvr>
                                      <p:tavLst>
                                        <p:tav tm="0">
                                          <p:val>
                                            <p:fltVal val="0.5"/>
                                          </p:val>
                                        </p:tav>
                                        <p:tav tm="100000">
                                          <p:val>
                                            <p:strVal val="#ppt_x"/>
                                          </p:val>
                                        </p:tav>
                                      </p:tavLst>
                                    </p:anim>
                                    <p:anim calcmode="lin" valueType="num">
                                      <p:cBhvr>
                                        <p:cTn id="29" dur="1000" fill="hold"/>
                                        <p:tgtEl>
                                          <p:spTgt spid="4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3|13.1|3.2"/>
</p:tagLst>
</file>

<file path=ppt/tags/tag2.xml><?xml version="1.0" encoding="utf-8"?>
<p:tagLst xmlns:a="http://schemas.openxmlformats.org/drawingml/2006/main" xmlns:r="http://schemas.openxmlformats.org/officeDocument/2006/relationships" xmlns:p="http://schemas.openxmlformats.org/presentationml/2006/main">
  <p:tag name="TIMING" val="|0.4|1.1|1.2|1.4|0.9|1|0.5"/>
</p:tagLst>
</file>

<file path=ppt/tags/tag3.xml><?xml version="1.0" encoding="utf-8"?>
<p:tagLst xmlns:a="http://schemas.openxmlformats.org/drawingml/2006/main" xmlns:r="http://schemas.openxmlformats.org/officeDocument/2006/relationships" xmlns:p="http://schemas.openxmlformats.org/presentationml/2006/main">
  <p:tag name="TIMING" val="|0.8|1.1"/>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ags/tag5.xml><?xml version="1.0" encoding="utf-8"?>
<p:tagLst xmlns:a="http://schemas.openxmlformats.org/drawingml/2006/main" xmlns:r="http://schemas.openxmlformats.org/officeDocument/2006/relationships" xmlns:p="http://schemas.openxmlformats.org/presentationml/2006/main">
  <p:tag name="TIMING" val="|1"/>
</p:tagLst>
</file>

<file path=ppt/tags/tag6.xml><?xml version="1.0" encoding="utf-8"?>
<p:tagLst xmlns:a="http://schemas.openxmlformats.org/drawingml/2006/main" xmlns:r="http://schemas.openxmlformats.org/officeDocument/2006/relationships" xmlns:p="http://schemas.openxmlformats.org/presentationml/2006/main">
  <p:tag name="TIMING" val="|16.3|13.1|3.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102872</TotalTime>
  <Words>4228</Words>
  <Application>Microsoft Macintosh PowerPoint</Application>
  <PresentationFormat>On-screen Show (4:3)</PresentationFormat>
  <Paragraphs>825</Paragraphs>
  <Slides>33</Slides>
  <Notes>31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Office Theme</vt:lpstr>
      <vt:lpstr>Visio</vt:lpstr>
      <vt:lpstr>Equation</vt:lpstr>
      <vt:lpstr>PowerPoint Presentation</vt:lpstr>
      <vt:lpstr>Software Defined Network (SDN)</vt:lpstr>
      <vt:lpstr>Match-Action Forwarding Abstraction</vt:lpstr>
      <vt:lpstr>Software Defined Network (SDN)</vt:lpstr>
      <vt:lpstr>ONOS Use Cases For Service Provider Networks</vt:lpstr>
      <vt:lpstr>WAN Traffic Engineering Use Case Scenario</vt:lpstr>
      <vt:lpstr>WAN Traffic Engineering Use Case Scenario</vt:lpstr>
      <vt:lpstr>Cellular Core Network Use Case*</vt:lpstr>
      <vt:lpstr>ONOS: Open Network OS</vt:lpstr>
      <vt:lpstr>Prior Work </vt:lpstr>
      <vt:lpstr>ONOS Phase 1: Goals December 2012 – December 2013</vt:lpstr>
      <vt:lpstr>ONOS – Architecture Overview</vt:lpstr>
      <vt:lpstr>ONOS High Level Architecture</vt:lpstr>
      <vt:lpstr>Scale-out &amp; HA</vt:lpstr>
      <vt:lpstr>ONOS Scale-Out</vt:lpstr>
      <vt:lpstr>ONOS Control Plane Failover</vt:lpstr>
      <vt:lpstr>Network Graph</vt:lpstr>
      <vt:lpstr>ONOS Network Graph Abstraction</vt:lpstr>
      <vt:lpstr>Network Graph</vt:lpstr>
      <vt:lpstr>Example: Path Computation App on Network Graph</vt:lpstr>
      <vt:lpstr>Example: A simpler abstraction on network graph? </vt:lpstr>
      <vt:lpstr>Network Graph and Switches</vt:lpstr>
      <vt:lpstr>Network Graph and Link Discovery</vt:lpstr>
      <vt:lpstr>Devices and Network Graph</vt:lpstr>
      <vt:lpstr>Path Computation with Network Graph</vt:lpstr>
      <vt:lpstr>Network Graph and Flow Manager</vt:lpstr>
      <vt:lpstr>ONOS High Level Architecture</vt:lpstr>
      <vt:lpstr>Reflections/Lessons Learned:  Things we got right</vt:lpstr>
      <vt:lpstr>Reflections/Lessons Learned: Limitations</vt:lpstr>
      <vt:lpstr>Next Phase: Architectural Directions </vt:lpstr>
      <vt:lpstr>ONOS: Many Challenges Ahead …</vt:lpstr>
      <vt:lpstr>ONOS Open Source Initiative … stay tuned…</vt:lpstr>
      <vt:lpstr>onos.onlab.us</vt:lpstr>
    </vt:vector>
  </TitlesOfParts>
  <Company>Badaal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Krishnaswamy</dc:creator>
  <cp:lastModifiedBy>Patricia Dugan</cp:lastModifiedBy>
  <cp:revision>892</cp:revision>
  <cp:lastPrinted>2013-05-14T22:00:41Z</cp:lastPrinted>
  <dcterms:created xsi:type="dcterms:W3CDTF">2013-01-14T19:39:59Z</dcterms:created>
  <dcterms:modified xsi:type="dcterms:W3CDTF">2013-12-19T00:13:32Z</dcterms:modified>
</cp:coreProperties>
</file>