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4" r:id="rId3"/>
  </p:sldMasterIdLst>
  <p:notesMasterIdLst>
    <p:notesMasterId r:id="rId42"/>
  </p:notesMasterIdLst>
  <p:sldIdLst>
    <p:sldId id="413" r:id="rId4"/>
    <p:sldId id="395" r:id="rId5"/>
    <p:sldId id="397" r:id="rId6"/>
    <p:sldId id="415" r:id="rId7"/>
    <p:sldId id="399" r:id="rId8"/>
    <p:sldId id="400" r:id="rId9"/>
    <p:sldId id="401" r:id="rId10"/>
    <p:sldId id="440" r:id="rId11"/>
    <p:sldId id="403" r:id="rId12"/>
    <p:sldId id="339" r:id="rId13"/>
    <p:sldId id="367" r:id="rId14"/>
    <p:sldId id="393" r:id="rId15"/>
    <p:sldId id="360" r:id="rId16"/>
    <p:sldId id="369" r:id="rId17"/>
    <p:sldId id="422" r:id="rId18"/>
    <p:sldId id="423" r:id="rId19"/>
    <p:sldId id="424" r:id="rId20"/>
    <p:sldId id="425" r:id="rId21"/>
    <p:sldId id="427" r:id="rId22"/>
    <p:sldId id="426" r:id="rId23"/>
    <p:sldId id="428" r:id="rId24"/>
    <p:sldId id="429" r:id="rId25"/>
    <p:sldId id="430" r:id="rId26"/>
    <p:sldId id="377" r:id="rId27"/>
    <p:sldId id="379" r:id="rId28"/>
    <p:sldId id="378" r:id="rId29"/>
    <p:sldId id="343" r:id="rId30"/>
    <p:sldId id="417" r:id="rId31"/>
    <p:sldId id="285" r:id="rId32"/>
    <p:sldId id="276" r:id="rId33"/>
    <p:sldId id="275" r:id="rId34"/>
    <p:sldId id="342" r:id="rId35"/>
    <p:sldId id="418" r:id="rId36"/>
    <p:sldId id="431" r:id="rId37"/>
    <p:sldId id="288" r:id="rId38"/>
    <p:sldId id="412" r:id="rId39"/>
    <p:sldId id="411" r:id="rId40"/>
    <p:sldId id="28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3588" autoAdjust="0"/>
  </p:normalViewPr>
  <p:slideViewPr>
    <p:cSldViewPr snapToGrid="0" snapToObjects="1">
      <p:cViewPr varScale="1">
        <p:scale>
          <a:sx n="59" d="100"/>
          <a:sy n="59" d="100"/>
        </p:scale>
        <p:origin x="1314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</a:t>
            </a:r>
            <a:r>
              <a:rPr lang="en-US" baseline="0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85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pipelined execution: logical way you would go for low latency.</a:t>
            </a:r>
          </a:p>
          <a:p>
            <a:r>
              <a:rPr lang="en-US" dirty="0" smtClean="0"/>
              <a:t>no</a:t>
            </a:r>
            <a:r>
              <a:rPr lang="en-US" baseline="0" dirty="0" smtClean="0"/>
              <a:t> synchronization barriers, records keep flowing</a:t>
            </a:r>
          </a:p>
          <a:p>
            <a:r>
              <a:rPr lang="en-US" baseline="0" dirty="0" smtClean="0"/>
              <a:t>streaming shuffle (for example w/ hash code)</a:t>
            </a:r>
          </a:p>
          <a:p>
            <a:r>
              <a:rPr lang="en-US" baseline="0" dirty="0" smtClean="0"/>
              <a:t>push model</a:t>
            </a:r>
          </a:p>
          <a:p>
            <a:r>
              <a:rPr lang="en-US" dirty="0" smtClean="0"/>
              <a:t>maintain</a:t>
            </a:r>
            <a:r>
              <a:rPr lang="en-US" baseline="0" dirty="0" smtClean="0"/>
              <a:t> state inside long lived operators (!= mini batch)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98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nice, fluent APIs</a:t>
            </a:r>
            <a:r>
              <a:rPr lang="en-US" baseline="0" dirty="0" smtClean="0"/>
              <a:t> known from the batch world</a:t>
            </a:r>
          </a:p>
          <a:p>
            <a:r>
              <a:rPr lang="en-US" baseline="0" dirty="0" smtClean="0"/>
              <a:t>window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0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overhead snapshots using</a:t>
            </a:r>
            <a:r>
              <a:rPr lang="en-US" baseline="0" dirty="0" smtClean="0"/>
              <a:t> “batched” snapshots</a:t>
            </a:r>
          </a:p>
          <a:p>
            <a:r>
              <a:rPr lang="en-US" baseline="0" dirty="0" smtClean="0"/>
              <a:t>Exactly once processing guarantees (without doing mini batches)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does it work:</a:t>
            </a:r>
          </a:p>
          <a:p>
            <a:r>
              <a:rPr lang="en-US" baseline="0" dirty="0" smtClean="0"/>
              <a:t>periodically push barriers through the streams.</a:t>
            </a:r>
          </a:p>
          <a:p>
            <a:r>
              <a:rPr lang="en-US" baseline="0" dirty="0" smtClean="0"/>
              <a:t>when a barrier reaches an operator, snapshot state</a:t>
            </a:r>
          </a:p>
          <a:p>
            <a:r>
              <a:rPr lang="en-US" baseline="0" dirty="0" smtClean="0"/>
              <a:t>when barrier reaches sinks, a checkpoint is completed (secured)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smtClean="0">
                <a:sym typeface="Wingdings" panose="05000000000000000000" pitchFamily="2" charset="2"/>
              </a:rPr>
              <a:t>multiple parallel checkpoints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chop stream into generations (pre </a:t>
            </a:r>
            <a:r>
              <a:rPr lang="en-US" baseline="0" dirty="0" err="1" smtClean="0">
                <a:sym typeface="Wingdings" panose="05000000000000000000" pitchFamily="2" charset="2"/>
              </a:rPr>
              <a:t>checkpointed</a:t>
            </a:r>
            <a:r>
              <a:rPr lang="en-US" baseline="0" dirty="0" smtClean="0">
                <a:sym typeface="Wingdings" panose="05000000000000000000" pitchFamily="2" charset="2"/>
              </a:rPr>
              <a:t>, post </a:t>
            </a:r>
            <a:r>
              <a:rPr lang="en-US" baseline="0" dirty="0" err="1" smtClean="0">
                <a:sym typeface="Wingdings" panose="05000000000000000000" pitchFamily="2" charset="2"/>
              </a:rPr>
              <a:t>checkpointed</a:t>
            </a:r>
            <a:r>
              <a:rPr lang="en-US" baseline="0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42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structure,</a:t>
            </a:r>
          </a:p>
          <a:p>
            <a:r>
              <a:rPr lang="en-US" dirty="0" smtClean="0"/>
              <a:t>different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0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Measure</a:t>
            </a:r>
            <a:r>
              <a:rPr lang="de-DE" baseline="0" dirty="0" smtClean="0"/>
              <a:t> effect of </a:t>
            </a:r>
            <a:r>
              <a:rPr lang="de-DE" baseline="0" dirty="0" err="1" smtClean="0"/>
              <a:t>pipeline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parallelism</a:t>
            </a:r>
            <a:endParaRPr lang="de-DE" baseline="0" dirty="0" smtClean="0"/>
          </a:p>
          <a:p>
            <a:r>
              <a:rPr lang="de-DE" baseline="0" dirty="0" err="1" smtClean="0"/>
              <a:t>blocking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happens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operators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join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side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D7EB1-982F-4C81-BE6D-5DDD9865C77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09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 operators are running at the same time </a:t>
            </a:r>
            <a:r>
              <a:rPr lang="en-US" baseline="0" dirty="0" smtClean="0">
                <a:sym typeface="Wingdings" panose="05000000000000000000" pitchFamily="2" charset="2"/>
              </a:rPr>
              <a:t> need to control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09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hash join</a:t>
            </a:r>
          </a:p>
          <a:p>
            <a:r>
              <a:rPr lang="en-US" dirty="0" smtClean="0"/>
              <a:t>robust in memory</a:t>
            </a:r>
          </a:p>
          <a:p>
            <a:r>
              <a:rPr lang="en-US" dirty="0" smtClean="0"/>
              <a:t>graceful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49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needed for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6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that encapsulate the</a:t>
            </a:r>
            <a:r>
              <a:rPr lang="en-US" baseline="0" dirty="0" smtClean="0"/>
              <a:t> transformation “Hadoop job”</a:t>
            </a:r>
          </a:p>
          <a:p>
            <a:r>
              <a:rPr lang="en-US" baseline="0" dirty="0" smtClean="0"/>
              <a:t>deploy this once, keep running across iterations (also you can keep state)</a:t>
            </a:r>
          </a:p>
          <a:p>
            <a:r>
              <a:rPr lang="en-US" baseline="0" dirty="0" smtClean="0"/>
              <a:t>allow to feed back data to the beginning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44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Tb of input data</a:t>
            </a:r>
          </a:p>
          <a:p>
            <a:r>
              <a:rPr lang="en-US" baseline="0" dirty="0" smtClean="0"/>
              <a:t>many terabytes of intermediate data</a:t>
            </a:r>
          </a:p>
          <a:p>
            <a:r>
              <a:rPr lang="en-US" baseline="0" dirty="0" smtClean="0"/>
              <a:t>40 machines cluster @ google compute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9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baseline="0" dirty="0" smtClean="0"/>
              <a:t> is an entire software stack</a:t>
            </a:r>
          </a:p>
          <a:p>
            <a:r>
              <a:rPr lang="en-US" baseline="0" dirty="0" smtClean="0"/>
              <a:t>the heart: streaming dataflow engine:</a:t>
            </a:r>
          </a:p>
          <a:p>
            <a:r>
              <a:rPr lang="en-US" dirty="0" smtClean="0"/>
              <a:t>think</a:t>
            </a:r>
            <a:r>
              <a:rPr lang="en-US" baseline="0" dirty="0" smtClean="0"/>
              <a:t> of programs as operators and data flows</a:t>
            </a:r>
          </a:p>
          <a:p>
            <a:r>
              <a:rPr lang="en-US" baseline="0" dirty="0" smtClean="0"/>
              <a:t>Kappa architecture: run batch programs on a streaming system</a:t>
            </a:r>
          </a:p>
          <a:p>
            <a:r>
              <a:rPr lang="en-US" baseline="0" dirty="0" smtClean="0"/>
              <a:t>Table API: logical representation,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-style</a:t>
            </a:r>
          </a:p>
          <a:p>
            <a:r>
              <a:rPr lang="en-US" baseline="0" dirty="0" smtClean="0"/>
              <a:t>Samoa “on-line learners”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8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SVM = supervised</a:t>
            </a:r>
            <a:r>
              <a:rPr lang="en-US" baseline="0" dirty="0" smtClean="0"/>
              <a:t> learning</a:t>
            </a:r>
          </a:p>
          <a:p>
            <a:r>
              <a:rPr lang="en-US" baseline="0" dirty="0" smtClean="0"/>
              <a:t>ALS = Recommendation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8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15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</a:t>
            </a:r>
            <a:r>
              <a:rPr lang="en-US" baseline="0" dirty="0" smtClean="0"/>
              <a:t> mutable state in a controlled way</a:t>
            </a:r>
          </a:p>
          <a:p>
            <a:r>
              <a:rPr lang="en-US" baseline="0" dirty="0" smtClean="0"/>
              <a:t>by having a hash map locally on each machine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great documentation on 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Weakly connected components, page rank, label propagation,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toy</a:t>
            </a:r>
            <a:r>
              <a:rPr lang="en-US" baseline="0" dirty="0" smtClean="0"/>
              <a:t> program: native transitive closure</a:t>
            </a:r>
          </a:p>
          <a:p>
            <a:r>
              <a:rPr lang="en-US" baseline="0" dirty="0" smtClean="0"/>
              <a:t>type extraction: types that go in and out of each operator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8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is an analytical system</a:t>
            </a:r>
          </a:p>
          <a:p>
            <a:r>
              <a:rPr lang="en-US" dirty="0" smtClean="0"/>
              <a:t>streaming topology:</a:t>
            </a:r>
            <a:r>
              <a:rPr lang="en-US" baseline="0" dirty="0" smtClean="0"/>
              <a:t> real-time; low latency</a:t>
            </a:r>
          </a:p>
          <a:p>
            <a:r>
              <a:rPr lang="en-US" dirty="0" smtClean="0"/>
              <a:t>“native”:</a:t>
            </a:r>
            <a:r>
              <a:rPr lang="en-US" baseline="0" dirty="0" smtClean="0"/>
              <a:t> build-in support in the system, no working around, no black-box</a:t>
            </a:r>
          </a:p>
          <a:p>
            <a:r>
              <a:rPr lang="en-US" baseline="0" dirty="0" smtClean="0"/>
              <a:t>next slide: define native by some “non-native”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10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 for Machine Learning</a:t>
            </a:r>
          </a:p>
          <a:p>
            <a:r>
              <a:rPr lang="en-US" dirty="0" smtClean="0"/>
              <a:t>run the same job over the data multiple times to</a:t>
            </a:r>
            <a:r>
              <a:rPr lang="en-US" baseline="0" dirty="0" smtClean="0"/>
              <a:t> come up with parameters for a ml model</a:t>
            </a:r>
          </a:p>
          <a:p>
            <a:r>
              <a:rPr lang="en-US" baseline="0" dirty="0" smtClean="0"/>
              <a:t>this is how you do it when treating the engine as a black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6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only have a batch processor:</a:t>
            </a:r>
          </a:p>
          <a:p>
            <a:r>
              <a:rPr lang="en-US" dirty="0" smtClean="0"/>
              <a:t>do a lot of small batch jobs</a:t>
            </a:r>
          </a:p>
          <a:p>
            <a:r>
              <a:rPr lang="en-US" dirty="0" smtClean="0"/>
              <a:t>LIMITATION: state across</a:t>
            </a:r>
            <a:r>
              <a:rPr lang="en-US" baseline="0" dirty="0" smtClean="0"/>
              <a:t> the small jobs (batches)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32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is an analytical system</a:t>
            </a:r>
          </a:p>
          <a:p>
            <a:r>
              <a:rPr lang="en-US" dirty="0" smtClean="0"/>
              <a:t>streaming topology:</a:t>
            </a:r>
            <a:r>
              <a:rPr lang="en-US" baseline="0" dirty="0" smtClean="0"/>
              <a:t> real-time; low latency</a:t>
            </a:r>
          </a:p>
          <a:p>
            <a:r>
              <a:rPr lang="en-US" dirty="0" smtClean="0"/>
              <a:t>“native”:</a:t>
            </a:r>
            <a:r>
              <a:rPr lang="en-US" baseline="0" dirty="0" smtClean="0"/>
              <a:t> build-in support in the system, no working around, no black-box</a:t>
            </a:r>
          </a:p>
          <a:p>
            <a:r>
              <a:rPr lang="en-US" baseline="0" dirty="0" smtClean="0"/>
              <a:t>next slide: define native by some “non-native”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29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Corner points</a:t>
            </a:r>
            <a:r>
              <a:rPr lang="en-US" baseline="0" dirty="0" smtClean="0"/>
              <a:t> / requirements for </a:t>
            </a:r>
            <a:r>
              <a:rPr lang="en-US" baseline="0" dirty="0" err="1" smtClean="0"/>
              <a:t>flink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keep data in motion, avoid materialization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even though it’s a streaming runtime, have special paths for batch: OPTIMIZER, CHECKPOINTING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make the system aware of cyclic data flows, in a controlled way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allow operators to have some state, in a controlled way (DELTA-ITERATIONS). relax “traditional” batch assumption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flink</a:t>
            </a:r>
            <a:r>
              <a:rPr lang="en-US" baseline="0" dirty="0" smtClean="0"/>
              <a:t> runs in the </a:t>
            </a:r>
            <a:r>
              <a:rPr lang="en-US" baseline="0" dirty="0" err="1" smtClean="0"/>
              <a:t>jvm</a:t>
            </a:r>
            <a:r>
              <a:rPr lang="en-US" baseline="0" dirty="0" smtClean="0"/>
              <a:t>, but we want control over memory, not rely on GC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07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 err="1" smtClean="0"/>
              <a:t>flink</a:t>
            </a:r>
            <a:r>
              <a:rPr lang="en-US" dirty="0" smtClean="0"/>
              <a:t> by use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4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flink.apache.org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921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flink.apache.org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89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flink.apache.org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2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flink.apache.org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924B-F068-9243-ABA8-A76BA380DD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549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flink.apache.org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94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flink.apache.org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1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flink.apache.org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47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flink.apache.org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9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9966247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7118" y="382258"/>
            <a:ext cx="88528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09600" y="1173044"/>
            <a:ext cx="109728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flink.apache.org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480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flink.apache.org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39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flink.apache.org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27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18283"/>
            <a:ext cx="853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26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9966247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7118" y="382258"/>
            <a:ext cx="88528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09600" y="1173044"/>
            <a:ext cx="109728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324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vatar_white_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118" y="382258"/>
            <a:ext cx="885281" cy="6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83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7118" y="382258"/>
            <a:ext cx="88528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609600" y="1173044"/>
            <a:ext cx="109728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6550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7118" y="382258"/>
            <a:ext cx="88528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09600" y="1173044"/>
            <a:ext cx="109728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988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7118" y="382258"/>
            <a:ext cx="88528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1173044"/>
            <a:ext cx="109728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77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3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581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99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340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7118" y="382258"/>
            <a:ext cx="88528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609600" y="1173044"/>
            <a:ext cx="109728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7118" y="382258"/>
            <a:ext cx="88528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09600" y="1173044"/>
            <a:ext cx="109728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7118" y="382258"/>
            <a:ext cx="88528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1173044"/>
            <a:ext cx="109728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74376"/>
            <a:ext cx="109728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+mj-lt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+mj-lt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j-lt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j-lt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j-lt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flink.apache.org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6BB84-7954-3141-B52E-48CA0F139A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1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74376"/>
            <a:ext cx="109728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456081" y="2061020"/>
            <a:ext cx="6019423" cy="136706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venir Black"/>
                <a:cs typeface="Avenir Black"/>
              </a:rPr>
              <a:t>Apache </a:t>
            </a:r>
            <a:r>
              <a:rPr lang="en-US" sz="4000" dirty="0" err="1">
                <a:solidFill>
                  <a:srgbClr val="FFFFFF"/>
                </a:solidFill>
                <a:latin typeface="Avenir Black"/>
                <a:cs typeface="Avenir Black"/>
              </a:rPr>
              <a:t>Flink</a:t>
            </a:r>
            <a:r>
              <a:rPr lang="en-US" sz="4000" dirty="0">
                <a:solidFill>
                  <a:srgbClr val="FFFFFF"/>
                </a:solidFill>
                <a:latin typeface="Avenir Black"/>
                <a:cs typeface="Avenir Black"/>
              </a:rPr>
              <a:t>™ deep-dive</a:t>
            </a:r>
            <a:br>
              <a:rPr lang="en-US" sz="4000" dirty="0">
                <a:solidFill>
                  <a:srgbClr val="FFFFFF"/>
                </a:solidFill>
                <a:latin typeface="Avenir Black"/>
                <a:cs typeface="Avenir Black"/>
              </a:rPr>
            </a:br>
            <a:r>
              <a:rPr lang="en-US" sz="2400" dirty="0">
                <a:solidFill>
                  <a:srgbClr val="FFFFFF"/>
                </a:solidFill>
                <a:latin typeface="Avenir Black"/>
                <a:cs typeface="Avenir Black"/>
              </a:rPr>
              <a:t>Unified Batch and Stream Processing</a:t>
            </a:r>
            <a:endParaRPr lang="en-US" sz="18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06308" y="3886789"/>
            <a:ext cx="6400800" cy="1095589"/>
          </a:xfrm>
        </p:spPr>
        <p:txBody>
          <a:bodyPr>
            <a:normAutofit/>
          </a:bodyPr>
          <a:lstStyle/>
          <a:p>
            <a:r>
              <a:rPr lang="en-US" dirty="0" smtClean="0"/>
              <a:t>Robert Metzger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rmetzger</a:t>
            </a:r>
            <a:r>
              <a:rPr lang="en-US" dirty="0" smtClean="0"/>
              <a:t>_</a:t>
            </a:r>
            <a:endParaRPr lang="en-US" dirty="0"/>
          </a:p>
        </p:txBody>
      </p:sp>
      <p:pic>
        <p:nvPicPr>
          <p:cNvPr id="6" name="Picture 5" descr="ew8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93" y="5746567"/>
            <a:ext cx="3730515" cy="582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08" y="1053877"/>
            <a:ext cx="2324261" cy="23242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75504" y="193892"/>
            <a:ext cx="2516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Hadoop Summit 2015,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San Jose, CA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3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Flink by Use Case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Apache Flink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20" y="1363980"/>
            <a:ext cx="2598420" cy="259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data processing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streaming dataflows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5286" y="2728219"/>
            <a:ext cx="3795388" cy="9233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Full talk tomorrow:</a:t>
            </a:r>
          </a:p>
          <a:p>
            <a:r>
              <a:rPr lang="en-US" dirty="0"/>
              <a:t>3:10PM, Grand Ballroom 220A</a:t>
            </a:r>
          </a:p>
          <a:p>
            <a:r>
              <a:rPr lang="en-US" b="1" dirty="0"/>
              <a:t>Stream processing with </a:t>
            </a:r>
            <a:r>
              <a:rPr lang="en-US" b="1" dirty="0" err="1"/>
              <a:t>Flink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29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stream processor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confluentinc.files.wordpress.com/2015/05/pic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364" y="1417397"/>
            <a:ext cx="5731336" cy="419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161924" y="5725622"/>
            <a:ext cx="288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Streaming</a:t>
            </a:r>
          </a:p>
          <a:p>
            <a:pPr algn="ctr"/>
            <a:r>
              <a:rPr lang="en-US" sz="2400" dirty="0"/>
              <a:t>Shuffle!</a:t>
            </a:r>
          </a:p>
        </p:txBody>
      </p:sp>
      <p:cxnSp>
        <p:nvCxnSpPr>
          <p:cNvPr id="6" name="Gerade Verbindung mit Pfeil 5"/>
          <p:cNvCxnSpPr>
            <a:stCxn id="4" idx="0"/>
          </p:cNvCxnSpPr>
          <p:nvPr/>
        </p:nvCxnSpPr>
        <p:spPr>
          <a:xfrm flipV="1">
            <a:off x="8602104" y="4914091"/>
            <a:ext cx="0" cy="81153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474376"/>
            <a:ext cx="4909168" cy="46517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+mj-lt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Low latency</a:t>
            </a:r>
          </a:p>
          <a:p>
            <a:r>
              <a:rPr lang="en-US" dirty="0" smtClean="0"/>
              <a:t>Operators push data forward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05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Expressive APIs</a:t>
            </a:r>
            <a:endParaRPr lang="en-US" sz="4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4"/>
          <p:cNvSpPr/>
          <p:nvPr/>
        </p:nvSpPr>
        <p:spPr>
          <a:xfrm>
            <a:off x="872943" y="1597459"/>
            <a:ext cx="10358802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Int)</a:t>
            </a:r>
          </a:p>
        </p:txBody>
      </p:sp>
      <p:sp>
        <p:nvSpPr>
          <p:cNvPr id="9" name="Rectangle 5"/>
          <p:cNvSpPr/>
          <p:nvPr/>
        </p:nvSpPr>
        <p:spPr>
          <a:xfrm>
            <a:off x="872943" y="4547533"/>
            <a:ext cx="10358801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DataStream[String]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env.fromSocketStream(...)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{line =&gt; line.split("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map(word =&gt;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(Time.of(5,SECONDS)).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(Time.of(1,SECONDS))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"frequency"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.print()</a:t>
            </a:r>
          </a:p>
        </p:txBody>
      </p:sp>
      <p:sp>
        <p:nvSpPr>
          <p:cNvPr id="10" name="Rectangle 6"/>
          <p:cNvSpPr/>
          <p:nvPr/>
        </p:nvSpPr>
        <p:spPr>
          <a:xfrm>
            <a:off x="872943" y="2488701"/>
            <a:ext cx="10358802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DataSet[String]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env.readTextFile(...)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{line =&gt; line.split("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map(word =&gt;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"frequency"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.print()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776692" y="2100118"/>
            <a:ext cx="2707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DataSet</a:t>
            </a:r>
            <a:r>
              <a:rPr lang="de-DE" sz="2400" dirty="0"/>
              <a:t> API (batch):</a:t>
            </a:r>
            <a:endParaRPr lang="en-US" sz="2400" dirty="0"/>
          </a:p>
        </p:txBody>
      </p:sp>
      <p:sp>
        <p:nvSpPr>
          <p:cNvPr id="12" name="TextBox 8"/>
          <p:cNvSpPr txBox="1"/>
          <p:nvPr/>
        </p:nvSpPr>
        <p:spPr>
          <a:xfrm>
            <a:off x="776692" y="416857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DataStream</a:t>
            </a:r>
            <a:r>
              <a:rPr lang="de-DE" sz="2400" dirty="0"/>
              <a:t> API (streaming):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95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Checkpointing /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1"/>
          <p:cNvSpPr/>
          <p:nvPr/>
        </p:nvSpPr>
        <p:spPr>
          <a:xfrm>
            <a:off x="5942574" y="3994896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2"/>
          <p:cNvSpPr/>
          <p:nvPr/>
        </p:nvSpPr>
        <p:spPr>
          <a:xfrm>
            <a:off x="7430148" y="2854057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3"/>
          <p:cNvSpPr/>
          <p:nvPr/>
        </p:nvSpPr>
        <p:spPr>
          <a:xfrm>
            <a:off x="7430148" y="3994896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4"/>
          <p:cNvCxnSpPr>
            <a:stCxn id="5" idx="6"/>
            <a:endCxn id="7" idx="2"/>
          </p:cNvCxnSpPr>
          <p:nvPr/>
        </p:nvCxnSpPr>
        <p:spPr>
          <a:xfrm>
            <a:off x="6468254" y="4257737"/>
            <a:ext cx="9618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"/>
          <p:cNvCxnSpPr>
            <a:stCxn id="12" idx="5"/>
            <a:endCxn id="20" idx="1"/>
          </p:cNvCxnSpPr>
          <p:nvPr/>
        </p:nvCxnSpPr>
        <p:spPr>
          <a:xfrm>
            <a:off x="7878845" y="2477162"/>
            <a:ext cx="1148099" cy="5966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6"/>
          <p:cNvSpPr/>
          <p:nvPr/>
        </p:nvSpPr>
        <p:spPr>
          <a:xfrm>
            <a:off x="5942574" y="2854061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7"/>
          <p:cNvCxnSpPr>
            <a:stCxn id="10" idx="6"/>
            <a:endCxn id="6" idx="2"/>
          </p:cNvCxnSpPr>
          <p:nvPr/>
        </p:nvCxnSpPr>
        <p:spPr>
          <a:xfrm flipV="1">
            <a:off x="6468254" y="3116898"/>
            <a:ext cx="961894" cy="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0"/>
          <p:cNvSpPr/>
          <p:nvPr/>
        </p:nvSpPr>
        <p:spPr>
          <a:xfrm>
            <a:off x="7430148" y="2028465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1"/>
          <p:cNvSpPr/>
          <p:nvPr/>
        </p:nvSpPr>
        <p:spPr>
          <a:xfrm>
            <a:off x="5942574" y="2028469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2"/>
          <p:cNvCxnSpPr>
            <a:stCxn id="13" idx="6"/>
            <a:endCxn id="12" idx="2"/>
          </p:cNvCxnSpPr>
          <p:nvPr/>
        </p:nvCxnSpPr>
        <p:spPr>
          <a:xfrm flipV="1">
            <a:off x="6468254" y="2291306"/>
            <a:ext cx="961894" cy="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>
            <a:stCxn id="13" idx="5"/>
            <a:endCxn id="6" idx="1"/>
          </p:cNvCxnSpPr>
          <p:nvPr/>
        </p:nvCxnSpPr>
        <p:spPr>
          <a:xfrm>
            <a:off x="6391270" y="2477165"/>
            <a:ext cx="1115862" cy="453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4"/>
          <p:cNvCxnSpPr>
            <a:stCxn id="10" idx="7"/>
            <a:endCxn id="12" idx="3"/>
          </p:cNvCxnSpPr>
          <p:nvPr/>
        </p:nvCxnSpPr>
        <p:spPr>
          <a:xfrm flipV="1">
            <a:off x="6391270" y="2477161"/>
            <a:ext cx="1115862" cy="453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5"/>
          <p:cNvSpPr/>
          <p:nvPr/>
        </p:nvSpPr>
        <p:spPr>
          <a:xfrm>
            <a:off x="5942574" y="4816434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6"/>
          <p:cNvSpPr/>
          <p:nvPr/>
        </p:nvSpPr>
        <p:spPr>
          <a:xfrm>
            <a:off x="7430148" y="4816434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7"/>
          <p:cNvCxnSpPr>
            <a:stCxn id="17" idx="6"/>
            <a:endCxn id="18" idx="2"/>
          </p:cNvCxnSpPr>
          <p:nvPr/>
        </p:nvCxnSpPr>
        <p:spPr>
          <a:xfrm>
            <a:off x="6468254" y="5079274"/>
            <a:ext cx="9618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8949960" y="2996868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19"/>
          <p:cNvSpPr/>
          <p:nvPr/>
        </p:nvSpPr>
        <p:spPr>
          <a:xfrm>
            <a:off x="8949960" y="3842020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0"/>
          <p:cNvCxnSpPr>
            <a:stCxn id="6" idx="5"/>
            <a:endCxn id="21" idx="1"/>
          </p:cNvCxnSpPr>
          <p:nvPr/>
        </p:nvCxnSpPr>
        <p:spPr>
          <a:xfrm>
            <a:off x="7878845" y="3302754"/>
            <a:ext cx="1148099" cy="6162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1"/>
          <p:cNvCxnSpPr>
            <a:stCxn id="7" idx="7"/>
            <a:endCxn id="20" idx="2"/>
          </p:cNvCxnSpPr>
          <p:nvPr/>
        </p:nvCxnSpPr>
        <p:spPr>
          <a:xfrm flipV="1">
            <a:off x="7878845" y="3259709"/>
            <a:ext cx="1071115" cy="812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2"/>
          <p:cNvCxnSpPr>
            <a:stCxn id="18" idx="6"/>
            <a:endCxn id="21" idx="3"/>
          </p:cNvCxnSpPr>
          <p:nvPr/>
        </p:nvCxnSpPr>
        <p:spPr>
          <a:xfrm flipV="1">
            <a:off x="7955830" y="4290716"/>
            <a:ext cx="1071115" cy="788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3"/>
          <p:cNvCxnSpPr>
            <a:stCxn id="7" idx="6"/>
            <a:endCxn id="21" idx="2"/>
          </p:cNvCxnSpPr>
          <p:nvPr/>
        </p:nvCxnSpPr>
        <p:spPr>
          <a:xfrm flipV="1">
            <a:off x="7955830" y="4104861"/>
            <a:ext cx="994131" cy="15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>
            <a:stCxn id="18" idx="7"/>
            <a:endCxn id="20" idx="3"/>
          </p:cNvCxnSpPr>
          <p:nvPr/>
        </p:nvCxnSpPr>
        <p:spPr>
          <a:xfrm flipV="1">
            <a:off x="7878845" y="3445564"/>
            <a:ext cx="1148099" cy="14478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2262051" y="5989320"/>
            <a:ext cx="749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Chandy-Lamport Algorithm for consistent asynchronous distributed snapshots</a:t>
            </a:r>
          </a:p>
        </p:txBody>
      </p:sp>
      <p:cxnSp>
        <p:nvCxnSpPr>
          <p:cNvPr id="30" name="Gerader Verbinder 29"/>
          <p:cNvCxnSpPr/>
          <p:nvPr/>
        </p:nvCxnSpPr>
        <p:spPr>
          <a:xfrm>
            <a:off x="7507780" y="2007974"/>
            <a:ext cx="0" cy="67563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H="1">
            <a:off x="7843624" y="3107029"/>
            <a:ext cx="336553" cy="503926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7692989" y="4008763"/>
            <a:ext cx="1" cy="515632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>
            <a:off x="8141683" y="4365247"/>
            <a:ext cx="224348" cy="239477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8905402" y="4199672"/>
            <a:ext cx="224348" cy="239477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15666" y="1640397"/>
            <a:ext cx="3541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Pushes checkpoint barriers</a:t>
            </a:r>
            <a:br>
              <a:rPr lang="en-US" sz="2400" dirty="0"/>
            </a:br>
            <a:r>
              <a:rPr lang="en-US" sz="2400" dirty="0"/>
              <a:t>through the data flow</a:t>
            </a:r>
          </a:p>
        </p:txBody>
      </p:sp>
      <p:sp>
        <p:nvSpPr>
          <p:cNvPr id="50" name="Rechteck 49"/>
          <p:cNvSpPr/>
          <p:nvPr/>
        </p:nvSpPr>
        <p:spPr>
          <a:xfrm>
            <a:off x="1261753" y="3216197"/>
            <a:ext cx="2353328" cy="256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Stream</a:t>
            </a:r>
          </a:p>
        </p:txBody>
      </p:sp>
      <p:cxnSp>
        <p:nvCxnSpPr>
          <p:cNvPr id="48" name="Gerader Verbinder 47"/>
          <p:cNvCxnSpPr/>
          <p:nvPr/>
        </p:nvCxnSpPr>
        <p:spPr>
          <a:xfrm>
            <a:off x="2386279" y="2922036"/>
            <a:ext cx="0" cy="84521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2155875" y="2627875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barrier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472105" y="3527516"/>
            <a:ext cx="1661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Before barrier =</a:t>
            </a:r>
          </a:p>
          <a:p>
            <a:r>
              <a:rPr lang="en-US" sz="1400" i="1" dirty="0"/>
              <a:t>part of the snapshot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1095417" y="3542100"/>
            <a:ext cx="1331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After barrier =</a:t>
            </a:r>
          </a:p>
          <a:p>
            <a:r>
              <a:rPr lang="en-US" sz="1400" i="1" dirty="0"/>
              <a:t>Not in snapshot</a:t>
            </a:r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1357003" y="3359854"/>
            <a:ext cx="383494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3141353" y="3359854"/>
            <a:ext cx="383494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613118" y="3992902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(backup till next snapshot)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3118" y="4679206"/>
            <a:ext cx="449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Guarantees exactly-once processing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89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Next Regular"/>
                <a:cs typeface="Avenir Next Regular"/>
              </a:rPr>
              <a:t>Batch 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Batch on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Batch on an streaming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2276559" y="2791752"/>
            <a:ext cx="1327094" cy="148084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in HDFS</a:t>
            </a:r>
          </a:p>
        </p:txBody>
      </p:sp>
      <p:sp>
        <p:nvSpPr>
          <p:cNvPr id="8" name="Rectangle 7"/>
          <p:cNvSpPr/>
          <p:nvPr/>
        </p:nvSpPr>
        <p:spPr>
          <a:xfrm>
            <a:off x="4331936" y="1933997"/>
            <a:ext cx="1221898" cy="55835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5571" y="1933997"/>
            <a:ext cx="1221898" cy="55835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1" name="Can 10"/>
          <p:cNvSpPr/>
          <p:nvPr/>
        </p:nvSpPr>
        <p:spPr>
          <a:xfrm>
            <a:off x="8480453" y="1480691"/>
            <a:ext cx="1327094" cy="148084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1936" y="3714244"/>
            <a:ext cx="1221898" cy="55835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3" name="Can 12"/>
          <p:cNvSpPr/>
          <p:nvPr/>
        </p:nvSpPr>
        <p:spPr>
          <a:xfrm>
            <a:off x="6175571" y="3252997"/>
            <a:ext cx="1327094" cy="148084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2</a:t>
            </a:r>
          </a:p>
        </p:txBody>
      </p:sp>
      <p:cxnSp>
        <p:nvCxnSpPr>
          <p:cNvPr id="15" name="Straight Arrow Connector 14"/>
          <p:cNvCxnSpPr>
            <a:stCxn id="7" idx="4"/>
            <a:endCxn id="8" idx="1"/>
          </p:cNvCxnSpPr>
          <p:nvPr/>
        </p:nvCxnSpPr>
        <p:spPr>
          <a:xfrm flipV="1">
            <a:off x="3603654" y="2213173"/>
            <a:ext cx="728283" cy="1319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12" idx="1"/>
          </p:cNvCxnSpPr>
          <p:nvPr/>
        </p:nvCxnSpPr>
        <p:spPr>
          <a:xfrm>
            <a:off x="3603654" y="3532173"/>
            <a:ext cx="728283" cy="461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5553835" y="2213172"/>
            <a:ext cx="6217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1" idx="2"/>
          </p:cNvCxnSpPr>
          <p:nvPr/>
        </p:nvCxnSpPr>
        <p:spPr>
          <a:xfrm>
            <a:off x="7397469" y="2213172"/>
            <a:ext cx="1082984" cy="7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13" idx="2"/>
          </p:cNvCxnSpPr>
          <p:nvPr/>
        </p:nvCxnSpPr>
        <p:spPr>
          <a:xfrm flipV="1">
            <a:off x="5553835" y="3993419"/>
            <a:ext cx="62173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981200" y="5215462"/>
            <a:ext cx="8229600" cy="120166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Batch program, completely pipelined</a:t>
            </a:r>
          </a:p>
          <a:p>
            <a:r>
              <a:rPr lang="en-US" dirty="0" smtClean="0"/>
              <a:t>Data is never materialized anywhere (in this example)</a:t>
            </a:r>
          </a:p>
        </p:txBody>
      </p:sp>
    </p:spTree>
    <p:extLst>
      <p:ext uri="{BB962C8B-B14F-4D97-AF65-F5344CB8AC3E}">
        <p14:creationId xmlns:p14="http://schemas.microsoft.com/office/powerpoint/2010/main" val="276375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2711661" y="5139924"/>
            <a:ext cx="6516454" cy="14221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11624" y="1356861"/>
            <a:ext cx="6516454" cy="37039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on an streaming engine</a:t>
            </a:r>
            <a:endParaRPr lang="de-DE" dirty="0"/>
          </a:p>
        </p:txBody>
      </p:sp>
      <p:cxnSp>
        <p:nvCxnSpPr>
          <p:cNvPr id="8" name="Shape 38"/>
          <p:cNvCxnSpPr/>
          <p:nvPr/>
        </p:nvCxnSpPr>
        <p:spPr>
          <a:xfrm flipV="1">
            <a:off x="4005223" y="1937067"/>
            <a:ext cx="1165821" cy="95823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" name="Shape 44"/>
          <p:cNvSpPr/>
          <p:nvPr/>
        </p:nvSpPr>
        <p:spPr>
          <a:xfrm>
            <a:off x="5171044" y="1537663"/>
            <a:ext cx="1597617" cy="798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200" b="1" dirty="0">
                <a:solidFill>
                  <a:schemeClr val="tx1"/>
                </a:solidFill>
                <a:latin typeface="Verdana" panose="020B0604030504040204" pitchFamily="34" charset="0"/>
                <a:ea typeface="Calibri"/>
                <a:cs typeface="Calibri"/>
                <a:sym typeface="Calibri"/>
              </a:rPr>
              <a:t>Map</a:t>
            </a:r>
            <a:br>
              <a:rPr lang="en" sz="1200" b="1" dirty="0">
                <a:solidFill>
                  <a:schemeClr val="tx1"/>
                </a:solidFill>
                <a:latin typeface="Verdana" panose="020B0604030504040204" pitchFamily="34" charset="0"/>
                <a:ea typeface="Calibri"/>
                <a:cs typeface="Calibri"/>
                <a:sym typeface="Calibri"/>
              </a:rPr>
            </a:br>
            <a:r>
              <a:rPr lang="en" sz="1200" b="1" dirty="0">
                <a:solidFill>
                  <a:schemeClr val="tx1"/>
                </a:solidFill>
                <a:latin typeface="Verdana" panose="020B0604030504040204" pitchFamily="34" charset="0"/>
                <a:ea typeface="Calibri"/>
                <a:cs typeface="Calibri"/>
                <a:sym typeface="Calibri"/>
              </a:rPr>
              <a:t>Operator</a:t>
            </a:r>
          </a:p>
        </p:txBody>
      </p:sp>
      <p:sp>
        <p:nvSpPr>
          <p:cNvPr id="11" name="Shape 44"/>
          <p:cNvSpPr/>
          <p:nvPr/>
        </p:nvSpPr>
        <p:spPr>
          <a:xfrm>
            <a:off x="5171044" y="2522676"/>
            <a:ext cx="1597617" cy="798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200" b="1" dirty="0">
                <a:solidFill>
                  <a:schemeClr val="tx1"/>
                </a:solidFill>
                <a:latin typeface="Verdana" panose="020B0604030504040204" pitchFamily="34" charset="0"/>
                <a:ea typeface="Calibri"/>
                <a:cs typeface="Calibri"/>
                <a:sym typeface="Calibri"/>
              </a:rPr>
              <a:t>Map</a:t>
            </a:r>
            <a:br>
              <a:rPr lang="en" sz="1200" b="1" dirty="0">
                <a:solidFill>
                  <a:schemeClr val="tx1"/>
                </a:solidFill>
                <a:latin typeface="Verdana" panose="020B0604030504040204" pitchFamily="34" charset="0"/>
                <a:ea typeface="Calibri"/>
                <a:cs typeface="Calibri"/>
                <a:sym typeface="Calibri"/>
              </a:rPr>
            </a:br>
            <a:r>
              <a:rPr lang="en" sz="1200" b="1" dirty="0">
                <a:solidFill>
                  <a:schemeClr val="tx1"/>
                </a:solidFill>
                <a:latin typeface="Verdana" panose="020B0604030504040204" pitchFamily="34" charset="0"/>
                <a:ea typeface="Calibri"/>
                <a:cs typeface="Calibri"/>
                <a:sym typeface="Calibri"/>
              </a:rPr>
              <a:t>Operator</a:t>
            </a:r>
          </a:p>
        </p:txBody>
      </p:sp>
      <p:sp>
        <p:nvSpPr>
          <p:cNvPr id="12" name="Shape 44"/>
          <p:cNvSpPr/>
          <p:nvPr/>
        </p:nvSpPr>
        <p:spPr>
          <a:xfrm>
            <a:off x="5171044" y="3434834"/>
            <a:ext cx="1597617" cy="798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200" b="1" dirty="0">
                <a:solidFill>
                  <a:schemeClr val="tx1"/>
                </a:solidFill>
                <a:latin typeface="Verdana" panose="020B0604030504040204" pitchFamily="34" charset="0"/>
                <a:ea typeface="Calibri"/>
                <a:cs typeface="Calibri"/>
                <a:sym typeface="Calibri"/>
              </a:rPr>
              <a:t>Map</a:t>
            </a:r>
            <a:br>
              <a:rPr lang="en" sz="1200" b="1" dirty="0">
                <a:solidFill>
                  <a:schemeClr val="tx1"/>
                </a:solidFill>
                <a:latin typeface="Verdana" panose="020B0604030504040204" pitchFamily="34" charset="0"/>
                <a:ea typeface="Calibri"/>
                <a:cs typeface="Calibri"/>
                <a:sym typeface="Calibri"/>
              </a:rPr>
            </a:br>
            <a:r>
              <a:rPr lang="en" sz="1200" b="1" dirty="0">
                <a:solidFill>
                  <a:schemeClr val="tx1"/>
                </a:solidFill>
                <a:latin typeface="Verdana" panose="020B0604030504040204" pitchFamily="34" charset="0"/>
                <a:ea typeface="Calibri"/>
                <a:cs typeface="Calibri"/>
                <a:sym typeface="Calibri"/>
              </a:rPr>
              <a:t>Operator</a:t>
            </a:r>
          </a:p>
        </p:txBody>
      </p:sp>
      <p:cxnSp>
        <p:nvCxnSpPr>
          <p:cNvPr id="15" name="Shape 38"/>
          <p:cNvCxnSpPr/>
          <p:nvPr/>
        </p:nvCxnSpPr>
        <p:spPr>
          <a:xfrm>
            <a:off x="4005223" y="2895298"/>
            <a:ext cx="1165821" cy="938941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38"/>
          <p:cNvCxnSpPr/>
          <p:nvPr/>
        </p:nvCxnSpPr>
        <p:spPr>
          <a:xfrm>
            <a:off x="4005223" y="2895298"/>
            <a:ext cx="1165821" cy="26783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38"/>
          <p:cNvCxnSpPr/>
          <p:nvPr/>
        </p:nvCxnSpPr>
        <p:spPr>
          <a:xfrm>
            <a:off x="6768661" y="2922079"/>
            <a:ext cx="10416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" name="Shape 38"/>
          <p:cNvCxnSpPr/>
          <p:nvPr/>
        </p:nvCxnSpPr>
        <p:spPr>
          <a:xfrm>
            <a:off x="6768661" y="3834237"/>
            <a:ext cx="10416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" name="Shape 38"/>
          <p:cNvCxnSpPr/>
          <p:nvPr/>
        </p:nvCxnSpPr>
        <p:spPr>
          <a:xfrm>
            <a:off x="6768661" y="1928983"/>
            <a:ext cx="10416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1E1A-81C1-4356-B089-05ACD55A86CD}" type="slidenum">
              <a:rPr lang="de-DE" smtClean="0"/>
              <a:t>17</a:t>
            </a:fld>
            <a:endParaRPr lang="de-DE" dirty="0"/>
          </a:p>
        </p:txBody>
      </p:sp>
      <p:sp>
        <p:nvSpPr>
          <p:cNvPr id="28" name="Can 27"/>
          <p:cNvSpPr/>
          <p:nvPr/>
        </p:nvSpPr>
        <p:spPr>
          <a:xfrm>
            <a:off x="2830412" y="2307892"/>
            <a:ext cx="1174810" cy="11748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 (small)</a:t>
            </a:r>
          </a:p>
        </p:txBody>
      </p:sp>
      <p:sp>
        <p:nvSpPr>
          <p:cNvPr id="13" name="TextBox 12"/>
          <p:cNvSpPr txBox="1"/>
          <p:nvPr/>
        </p:nvSpPr>
        <p:spPr>
          <a:xfrm rot="19055330">
            <a:off x="4079074" y="2123226"/>
            <a:ext cx="86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</a:t>
            </a:r>
          </a:p>
        </p:txBody>
      </p:sp>
      <p:sp>
        <p:nvSpPr>
          <p:cNvPr id="29" name="TextBox 28"/>
          <p:cNvSpPr txBox="1"/>
          <p:nvPr/>
        </p:nvSpPr>
        <p:spPr>
          <a:xfrm rot="2353636">
            <a:off x="4246739" y="3105050"/>
            <a:ext cx="86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46739" y="2615934"/>
            <a:ext cx="86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</a:t>
            </a:r>
          </a:p>
        </p:txBody>
      </p:sp>
      <p:sp>
        <p:nvSpPr>
          <p:cNvPr id="33" name="Can 32"/>
          <p:cNvSpPr/>
          <p:nvPr/>
        </p:nvSpPr>
        <p:spPr>
          <a:xfrm>
            <a:off x="7810359" y="1449868"/>
            <a:ext cx="966314" cy="9663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Sink</a:t>
            </a:r>
          </a:p>
        </p:txBody>
      </p:sp>
      <p:sp>
        <p:nvSpPr>
          <p:cNvPr id="34" name="Can 33"/>
          <p:cNvSpPr/>
          <p:nvPr/>
        </p:nvSpPr>
        <p:spPr>
          <a:xfrm>
            <a:off x="7810359" y="2429572"/>
            <a:ext cx="966314" cy="9663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Sink</a:t>
            </a:r>
          </a:p>
        </p:txBody>
      </p:sp>
      <p:sp>
        <p:nvSpPr>
          <p:cNvPr id="35" name="Can 34"/>
          <p:cNvSpPr/>
          <p:nvPr/>
        </p:nvSpPr>
        <p:spPr>
          <a:xfrm>
            <a:off x="7810359" y="3351080"/>
            <a:ext cx="966314" cy="9663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Sink</a:t>
            </a:r>
          </a:p>
        </p:txBody>
      </p:sp>
      <p:sp>
        <p:nvSpPr>
          <p:cNvPr id="38" name="Shape 44"/>
          <p:cNvSpPr/>
          <p:nvPr/>
        </p:nvSpPr>
        <p:spPr>
          <a:xfrm>
            <a:off x="5168953" y="4654340"/>
            <a:ext cx="1597617" cy="798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200" b="1" dirty="0">
                <a:solidFill>
                  <a:schemeClr val="tx1"/>
                </a:solidFill>
                <a:latin typeface="Verdana" panose="020B0604030504040204" pitchFamily="34" charset="0"/>
                <a:ea typeface="Calibri"/>
                <a:cs typeface="Calibri"/>
                <a:sym typeface="Calibri"/>
              </a:rPr>
              <a:t>Join</a:t>
            </a:r>
            <a:br>
              <a:rPr lang="en" sz="1200" b="1" dirty="0">
                <a:solidFill>
                  <a:schemeClr val="tx1"/>
                </a:solidFill>
                <a:latin typeface="Verdana" panose="020B0604030504040204" pitchFamily="34" charset="0"/>
                <a:ea typeface="Calibri"/>
                <a:cs typeface="Calibri"/>
                <a:sym typeface="Calibri"/>
              </a:rPr>
            </a:br>
            <a:r>
              <a:rPr lang="en" sz="1200" b="1" dirty="0">
                <a:solidFill>
                  <a:schemeClr val="tx1"/>
                </a:solidFill>
                <a:latin typeface="Verdana" panose="020B0604030504040204" pitchFamily="34" charset="0"/>
                <a:ea typeface="Calibri"/>
                <a:cs typeface="Calibri"/>
                <a:sym typeface="Calibri"/>
              </a:rPr>
              <a:t>Operator</a:t>
            </a:r>
          </a:p>
        </p:txBody>
      </p:sp>
      <p:cxnSp>
        <p:nvCxnSpPr>
          <p:cNvPr id="39" name="Shape 38"/>
          <p:cNvCxnSpPr/>
          <p:nvPr/>
        </p:nvCxnSpPr>
        <p:spPr>
          <a:xfrm>
            <a:off x="4005223" y="2895297"/>
            <a:ext cx="1165821" cy="1759042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 rot="3410746">
            <a:off x="3638555" y="3735317"/>
            <a:ext cx="179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build side</a:t>
            </a:r>
          </a:p>
        </p:txBody>
      </p:sp>
      <p:cxnSp>
        <p:nvCxnSpPr>
          <p:cNvPr id="44" name="Shape 38"/>
          <p:cNvCxnSpPr/>
          <p:nvPr/>
        </p:nvCxnSpPr>
        <p:spPr>
          <a:xfrm flipV="1">
            <a:off x="4005222" y="5453149"/>
            <a:ext cx="1163730" cy="344697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5" name="TextBox 44"/>
          <p:cNvSpPr txBox="1"/>
          <p:nvPr/>
        </p:nvSpPr>
        <p:spPr>
          <a:xfrm>
            <a:off x="2711624" y="135686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 parallel</a:t>
            </a:r>
          </a:p>
        </p:txBody>
      </p:sp>
      <p:sp>
        <p:nvSpPr>
          <p:cNvPr id="46" name="Can 45"/>
          <p:cNvSpPr/>
          <p:nvPr/>
        </p:nvSpPr>
        <p:spPr>
          <a:xfrm>
            <a:off x="2830412" y="5210439"/>
            <a:ext cx="1174810" cy="117481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 (large)</a:t>
            </a:r>
          </a:p>
        </p:txBody>
      </p:sp>
      <p:sp>
        <p:nvSpPr>
          <p:cNvPr id="50" name="Can 49"/>
          <p:cNvSpPr/>
          <p:nvPr/>
        </p:nvSpPr>
        <p:spPr>
          <a:xfrm>
            <a:off x="8207316" y="5357426"/>
            <a:ext cx="966314" cy="9663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Sink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76340" y="6143587"/>
            <a:ext cx="459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 parallel (once build side finished)</a:t>
            </a:r>
          </a:p>
        </p:txBody>
      </p:sp>
      <p:sp>
        <p:nvSpPr>
          <p:cNvPr id="67" name="Shape 44"/>
          <p:cNvSpPr/>
          <p:nvPr/>
        </p:nvSpPr>
        <p:spPr>
          <a:xfrm>
            <a:off x="6996101" y="5353642"/>
            <a:ext cx="798809" cy="3994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200" b="1" dirty="0">
                <a:solidFill>
                  <a:schemeClr val="tx1"/>
                </a:solidFill>
                <a:latin typeface="Verdana" panose="020B0604030504040204" pitchFamily="34" charset="0"/>
                <a:ea typeface="Calibri"/>
                <a:cs typeface="Calibri"/>
                <a:sym typeface="Calibri"/>
              </a:rPr>
              <a:t>Map</a:t>
            </a:r>
          </a:p>
        </p:txBody>
      </p:sp>
      <p:cxnSp>
        <p:nvCxnSpPr>
          <p:cNvPr id="70" name="Shape 38"/>
          <p:cNvCxnSpPr/>
          <p:nvPr/>
        </p:nvCxnSpPr>
        <p:spPr>
          <a:xfrm>
            <a:off x="6532604" y="5336166"/>
            <a:ext cx="463497" cy="21717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38"/>
          <p:cNvCxnSpPr/>
          <p:nvPr/>
        </p:nvCxnSpPr>
        <p:spPr>
          <a:xfrm>
            <a:off x="7794910" y="5553345"/>
            <a:ext cx="412407" cy="28723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6" name="TextBox 75"/>
          <p:cNvSpPr txBox="1"/>
          <p:nvPr/>
        </p:nvSpPr>
        <p:spPr>
          <a:xfrm rot="20550744">
            <a:off x="3884521" y="5600739"/>
            <a:ext cx="193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probe side</a:t>
            </a:r>
          </a:p>
        </p:txBody>
      </p:sp>
    </p:spTree>
    <p:extLst>
      <p:ext uri="{BB962C8B-B14F-4D97-AF65-F5344CB8AC3E}">
        <p14:creationId xmlns:p14="http://schemas.microsoft.com/office/powerpoint/2010/main" val="16408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processing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data processed as fast as possible</a:t>
            </a:r>
          </a:p>
          <a:p>
            <a:pPr lvl="1"/>
            <a:r>
              <a:rPr lang="en-US" dirty="0" smtClean="0"/>
              <a:t>Automatic job optimizer</a:t>
            </a:r>
          </a:p>
          <a:p>
            <a:pPr lvl="1"/>
            <a:r>
              <a:rPr lang="en-US" dirty="0" smtClean="0"/>
              <a:t>Efficient memory management</a:t>
            </a:r>
          </a:p>
          <a:p>
            <a:r>
              <a:rPr lang="en-US" dirty="0" smtClean="0"/>
              <a:t>Robust processing</a:t>
            </a:r>
          </a:p>
          <a:p>
            <a:pPr lvl="1"/>
            <a:r>
              <a:rPr lang="en-US" dirty="0" smtClean="0"/>
              <a:t>provide fault-tolerance</a:t>
            </a:r>
          </a:p>
          <a:p>
            <a:pPr lvl="1"/>
            <a:r>
              <a:rPr lang="en-US" dirty="0" smtClean="0"/>
              <a:t>again, memory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32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362653"/>
            <a:ext cx="10972799" cy="4651788"/>
          </a:xfrm>
        </p:spPr>
        <p:txBody>
          <a:bodyPr/>
          <a:lstStyle/>
          <a:p>
            <a:r>
              <a:rPr lang="en-US" dirty="0" smtClean="0"/>
              <a:t>Cost-based optimizer</a:t>
            </a:r>
          </a:p>
          <a:p>
            <a:r>
              <a:rPr lang="en-US" dirty="0" smtClean="0"/>
              <a:t>Select data shipping strategy (forward, partition, broadcast)</a:t>
            </a:r>
          </a:p>
          <a:p>
            <a:r>
              <a:rPr lang="en-US" dirty="0" smtClean="0"/>
              <a:t>Local execution (sort merge join/hash join)</a:t>
            </a:r>
          </a:p>
          <a:p>
            <a:r>
              <a:rPr lang="en-US" dirty="0" smtClean="0"/>
              <a:t>Caching of loop invariant data (iterations)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1852419" y="4316314"/>
            <a:ext cx="8638335" cy="2285597"/>
            <a:chOff x="346345" y="1476818"/>
            <a:chExt cx="8638335" cy="2285597"/>
          </a:xfrm>
        </p:grpSpPr>
        <p:sp>
          <p:nvSpPr>
            <p:cNvPr id="46" name="Abgerundetes Rechteck 5"/>
            <p:cNvSpPr/>
            <p:nvPr/>
          </p:nvSpPr>
          <p:spPr>
            <a:xfrm>
              <a:off x="3688514" y="1567220"/>
              <a:ext cx="1793386" cy="1542474"/>
            </a:xfrm>
            <a:prstGeom prst="roundRect">
              <a:avLst/>
            </a:prstGeom>
            <a:solidFill>
              <a:srgbClr val="34AD9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47" name="Pfeil nach rechts 19"/>
            <p:cNvSpPr/>
            <p:nvPr/>
          </p:nvSpPr>
          <p:spPr>
            <a:xfrm>
              <a:off x="5884250" y="2040351"/>
              <a:ext cx="438911" cy="547464"/>
            </a:xfrm>
            <a:prstGeom prst="rightArrow">
              <a:avLst/>
            </a:prstGeom>
            <a:solidFill>
              <a:srgbClr val="34AD9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48" name="Rectangle 21"/>
            <p:cNvSpPr/>
            <p:nvPr/>
          </p:nvSpPr>
          <p:spPr>
            <a:xfrm>
              <a:off x="346345" y="1476818"/>
              <a:ext cx="2584395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latin typeface="Consolas"/>
                  <a:cs typeface="Consolas"/>
                </a:rPr>
                <a:t>case</a:t>
              </a:r>
              <a:r>
                <a:rPr lang="en-US" sz="900" dirty="0">
                  <a:latin typeface="Consolas"/>
                  <a:cs typeface="Consolas"/>
                </a:rPr>
                <a:t> </a:t>
              </a:r>
              <a:r>
                <a:rPr lang="en-US" sz="900" b="1" dirty="0">
                  <a:latin typeface="Consolas"/>
                  <a:cs typeface="Consolas"/>
                </a:rPr>
                <a:t>class</a:t>
              </a:r>
              <a:r>
                <a:rPr lang="en-US" sz="900" dirty="0">
                  <a:latin typeface="Consolas"/>
                  <a:cs typeface="Consolas"/>
                </a:rPr>
                <a:t> </a:t>
              </a:r>
              <a:r>
                <a:rPr lang="en-US" sz="900" b="1" dirty="0">
                  <a:latin typeface="Consolas"/>
                  <a:cs typeface="Consolas"/>
                </a:rPr>
                <a:t>Path</a:t>
              </a:r>
              <a:r>
                <a:rPr lang="en-US" sz="900" dirty="0">
                  <a:latin typeface="Consolas"/>
                  <a:cs typeface="Consolas"/>
                </a:rPr>
                <a:t> </a:t>
              </a:r>
              <a:r>
                <a:rPr lang="en-US" sz="900" b="1" dirty="0">
                  <a:latin typeface="Consolas"/>
                  <a:cs typeface="Consolas"/>
                </a:rPr>
                <a:t>(</a:t>
              </a:r>
              <a:r>
                <a:rPr lang="en-US" sz="900" dirty="0">
                  <a:latin typeface="Consolas"/>
                  <a:cs typeface="Consolas"/>
                </a:rPr>
                <a:t>from</a:t>
              </a:r>
              <a:r>
                <a:rPr lang="en-US" sz="900" b="1" dirty="0">
                  <a:latin typeface="Consolas"/>
                  <a:cs typeface="Consolas"/>
                </a:rPr>
                <a:t>:</a:t>
              </a:r>
              <a:r>
                <a:rPr lang="en-US" sz="900" dirty="0">
                  <a:latin typeface="Consolas"/>
                  <a:cs typeface="Consolas"/>
                </a:rPr>
                <a:t> </a:t>
              </a:r>
              <a:r>
                <a:rPr lang="en-US" sz="900" b="1" dirty="0">
                  <a:latin typeface="Consolas"/>
                  <a:cs typeface="Consolas"/>
                </a:rPr>
                <a:t>Long,</a:t>
              </a:r>
              <a:r>
                <a:rPr lang="en-US" sz="900" dirty="0">
                  <a:latin typeface="Consolas"/>
                  <a:cs typeface="Consolas"/>
                </a:rPr>
                <a:t> to</a:t>
              </a:r>
              <a:r>
                <a:rPr lang="en-US" sz="900" b="1" dirty="0">
                  <a:latin typeface="Consolas"/>
                  <a:cs typeface="Consolas"/>
                </a:rPr>
                <a:t>:</a:t>
              </a:r>
              <a:r>
                <a:rPr lang="en-US" sz="900" dirty="0">
                  <a:latin typeface="Consolas"/>
                  <a:cs typeface="Consolas"/>
                </a:rPr>
                <a:t> </a:t>
              </a:r>
              <a:r>
                <a:rPr lang="en-US" sz="900" b="1" dirty="0">
                  <a:latin typeface="Consolas"/>
                  <a:cs typeface="Consolas"/>
                </a:rPr>
                <a:t>Long)</a:t>
              </a:r>
              <a:endParaRPr lang="en-US" sz="900" dirty="0">
                <a:latin typeface="Consolas"/>
                <a:cs typeface="Consolas"/>
              </a:endParaRPr>
            </a:p>
            <a:p>
              <a:r>
                <a:rPr lang="en-US" sz="900" b="1" dirty="0">
                  <a:latin typeface="Consolas"/>
                  <a:cs typeface="Consolas"/>
                </a:rPr>
                <a:t>val</a:t>
              </a:r>
              <a:r>
                <a:rPr lang="en-US" sz="900" dirty="0">
                  <a:latin typeface="Consolas"/>
                  <a:cs typeface="Consolas"/>
                </a:rPr>
                <a:t> tc </a:t>
              </a:r>
              <a:r>
                <a:rPr lang="en-US" sz="900" b="1" dirty="0">
                  <a:latin typeface="Consolas"/>
                  <a:cs typeface="Consolas"/>
                </a:rPr>
                <a:t>=</a:t>
              </a:r>
              <a:r>
                <a:rPr lang="en-US" sz="900" dirty="0">
                  <a:latin typeface="Consolas"/>
                  <a:cs typeface="Consolas"/>
                </a:rPr>
                <a:t> edges</a:t>
              </a:r>
              <a:r>
                <a:rPr lang="en-US" sz="900" b="1" dirty="0">
                  <a:latin typeface="Consolas"/>
                  <a:cs typeface="Consolas"/>
                </a:rPr>
                <a:t>.</a:t>
              </a:r>
              <a:r>
                <a:rPr lang="en-US" sz="900" dirty="0">
                  <a:latin typeface="Consolas"/>
                  <a:cs typeface="Consolas"/>
                </a:rPr>
                <a:t>iterate</a:t>
              </a:r>
              <a:r>
                <a:rPr lang="en-US" sz="900" b="1" dirty="0">
                  <a:latin typeface="Consolas"/>
                  <a:cs typeface="Consolas"/>
                </a:rPr>
                <a:t>(</a:t>
              </a:r>
              <a:r>
                <a:rPr lang="en-US" sz="900" dirty="0">
                  <a:latin typeface="Consolas"/>
                  <a:cs typeface="Consolas"/>
                </a:rPr>
                <a:t>10</a:t>
              </a:r>
              <a:r>
                <a:rPr lang="en-US" sz="900" b="1" dirty="0">
                  <a:latin typeface="Consolas"/>
                  <a:cs typeface="Consolas"/>
                </a:rPr>
                <a:t>)</a:t>
              </a:r>
              <a:r>
                <a:rPr lang="en-US" sz="900" dirty="0">
                  <a:latin typeface="Consolas"/>
                  <a:cs typeface="Consolas"/>
                </a:rPr>
                <a:t> </a:t>
              </a:r>
              <a:r>
                <a:rPr lang="en-US" sz="900" b="1" dirty="0">
                  <a:latin typeface="Consolas"/>
                  <a:cs typeface="Consolas"/>
                </a:rPr>
                <a:t>{</a:t>
              </a:r>
              <a:r>
                <a:rPr lang="en-US" sz="900" dirty="0">
                  <a:latin typeface="Consolas"/>
                  <a:cs typeface="Consolas"/>
                </a:rPr>
                <a:t> </a:t>
              </a:r>
            </a:p>
            <a:p>
              <a:r>
                <a:rPr lang="en-US" sz="900" dirty="0">
                  <a:latin typeface="Consolas"/>
                  <a:cs typeface="Consolas"/>
                </a:rPr>
                <a:t>  paths</a:t>
              </a:r>
              <a:r>
                <a:rPr lang="en-US" sz="900" b="1" dirty="0">
                  <a:latin typeface="Consolas"/>
                  <a:cs typeface="Consolas"/>
                </a:rPr>
                <a:t>:</a:t>
              </a:r>
              <a:r>
                <a:rPr lang="en-US" sz="900" dirty="0">
                  <a:latin typeface="Consolas"/>
                  <a:cs typeface="Consolas"/>
                </a:rPr>
                <a:t> </a:t>
              </a:r>
              <a:r>
                <a:rPr lang="en-US" sz="900" b="1" dirty="0">
                  <a:latin typeface="Consolas"/>
                  <a:cs typeface="Consolas"/>
                </a:rPr>
                <a:t>DataSet[Path]</a:t>
              </a:r>
              <a:r>
                <a:rPr lang="en-US" sz="900" dirty="0">
                  <a:latin typeface="Consolas"/>
                  <a:cs typeface="Consolas"/>
                </a:rPr>
                <a:t> </a:t>
              </a:r>
              <a:r>
                <a:rPr lang="en-US" sz="900" b="1" dirty="0">
                  <a:latin typeface="Consolas"/>
                  <a:cs typeface="Consolas"/>
                </a:rPr>
                <a:t>=&gt;</a:t>
              </a:r>
              <a:endParaRPr lang="en-US" sz="900" dirty="0">
                <a:latin typeface="Consolas"/>
                <a:cs typeface="Consolas"/>
              </a:endParaRPr>
            </a:p>
            <a:p>
              <a:r>
                <a:rPr lang="en-US" sz="900" dirty="0">
                  <a:latin typeface="Consolas"/>
                  <a:cs typeface="Consolas"/>
                </a:rPr>
                <a:t>    </a:t>
              </a:r>
              <a:r>
                <a:rPr lang="en-US" sz="900" b="1" dirty="0">
                  <a:latin typeface="Consolas"/>
                  <a:cs typeface="Consolas"/>
                </a:rPr>
                <a:t>val</a:t>
              </a:r>
              <a:r>
                <a:rPr lang="en-US" sz="900" dirty="0">
                  <a:latin typeface="Consolas"/>
                  <a:cs typeface="Consolas"/>
                </a:rPr>
                <a:t> next </a:t>
              </a:r>
              <a:r>
                <a:rPr lang="en-US" sz="900" b="1" dirty="0">
                  <a:latin typeface="Consolas"/>
                  <a:cs typeface="Consolas"/>
                </a:rPr>
                <a:t>=</a:t>
              </a:r>
              <a:r>
                <a:rPr lang="en-US" sz="900" dirty="0">
                  <a:latin typeface="Consolas"/>
                  <a:cs typeface="Consolas"/>
                </a:rPr>
                <a:t> paths</a:t>
              </a:r>
            </a:p>
            <a:p>
              <a:r>
                <a:rPr lang="en-US" sz="900" dirty="0">
                  <a:latin typeface="Consolas"/>
                  <a:cs typeface="Consolas"/>
                </a:rPr>
                <a:t>      </a:t>
              </a:r>
              <a:r>
                <a:rPr lang="en-US" sz="900" b="1" dirty="0">
                  <a:latin typeface="Consolas"/>
                  <a:cs typeface="Consolas"/>
                </a:rPr>
                <a:t>.</a:t>
              </a:r>
              <a:r>
                <a:rPr lang="en-US" sz="900" dirty="0">
                  <a:latin typeface="Consolas"/>
                  <a:cs typeface="Consolas"/>
                </a:rPr>
                <a:t>join</a:t>
              </a:r>
              <a:r>
                <a:rPr lang="en-US" sz="900" b="1" dirty="0">
                  <a:latin typeface="Consolas"/>
                  <a:cs typeface="Consolas"/>
                </a:rPr>
                <a:t>(</a:t>
              </a:r>
              <a:r>
                <a:rPr lang="en-US" sz="900" dirty="0">
                  <a:latin typeface="Consolas"/>
                  <a:cs typeface="Consolas"/>
                </a:rPr>
                <a:t>edges</a:t>
              </a:r>
              <a:r>
                <a:rPr lang="en-US" sz="900" b="1" dirty="0">
                  <a:latin typeface="Consolas"/>
                  <a:cs typeface="Consolas"/>
                </a:rPr>
                <a:t>)</a:t>
              </a:r>
            </a:p>
            <a:p>
              <a:r>
                <a:rPr lang="en-US" sz="900" b="1" dirty="0">
                  <a:latin typeface="Consolas"/>
                  <a:cs typeface="Consolas"/>
                </a:rPr>
                <a:t>      .</a:t>
              </a:r>
              <a:r>
                <a:rPr lang="en-US" sz="900" dirty="0">
                  <a:latin typeface="Consolas"/>
                  <a:cs typeface="Consolas"/>
                </a:rPr>
                <a:t>where</a:t>
              </a:r>
              <a:r>
                <a:rPr lang="en-US" sz="900" b="1" dirty="0">
                  <a:latin typeface="Consolas"/>
                  <a:cs typeface="Consolas"/>
                </a:rPr>
                <a:t>(</a:t>
              </a:r>
              <a:r>
                <a:rPr lang="en-US" sz="900" dirty="0">
                  <a:latin typeface="Consolas"/>
                  <a:cs typeface="Consolas"/>
                </a:rPr>
                <a:t>"to"</a:t>
              </a:r>
              <a:r>
                <a:rPr lang="en-US" sz="900" b="1" dirty="0">
                  <a:latin typeface="Consolas"/>
                  <a:cs typeface="Consolas"/>
                </a:rPr>
                <a:t>)</a:t>
              </a:r>
            </a:p>
            <a:p>
              <a:r>
                <a:rPr lang="en-US" sz="900" b="1" dirty="0">
                  <a:latin typeface="Consolas"/>
                  <a:cs typeface="Consolas"/>
                </a:rPr>
                <a:t>      .</a:t>
              </a:r>
              <a:r>
                <a:rPr lang="en-US" sz="900" dirty="0">
                  <a:latin typeface="Consolas"/>
                  <a:cs typeface="Consolas"/>
                </a:rPr>
                <a:t>equalTo</a:t>
              </a:r>
              <a:r>
                <a:rPr lang="en-US" sz="900" b="1" dirty="0">
                  <a:latin typeface="Consolas"/>
                  <a:cs typeface="Consolas"/>
                </a:rPr>
                <a:t>(</a:t>
              </a:r>
              <a:r>
                <a:rPr lang="en-US" sz="900" dirty="0">
                  <a:latin typeface="Consolas"/>
                  <a:cs typeface="Consolas"/>
                </a:rPr>
                <a:t>"from"</a:t>
              </a:r>
              <a:r>
                <a:rPr lang="en-US" sz="900" b="1" dirty="0">
                  <a:latin typeface="Consolas"/>
                  <a:cs typeface="Consolas"/>
                </a:rPr>
                <a:t>)</a:t>
              </a:r>
              <a:r>
                <a:rPr lang="en-US" sz="900" dirty="0">
                  <a:latin typeface="Consolas"/>
                  <a:cs typeface="Consolas"/>
                </a:rPr>
                <a:t> </a:t>
              </a:r>
              <a:r>
                <a:rPr lang="en-US" sz="900" b="1" dirty="0">
                  <a:latin typeface="Consolas"/>
                  <a:cs typeface="Consolas"/>
                </a:rPr>
                <a:t>{</a:t>
              </a:r>
              <a:endParaRPr lang="en-US" sz="900" dirty="0">
                <a:latin typeface="Consolas"/>
                <a:cs typeface="Consolas"/>
              </a:endParaRPr>
            </a:p>
            <a:p>
              <a:r>
                <a:rPr lang="en-US" sz="900" dirty="0">
                  <a:latin typeface="Consolas"/>
                  <a:cs typeface="Consolas"/>
                </a:rPr>
                <a:t>        </a:t>
              </a:r>
              <a:r>
                <a:rPr lang="en-US" sz="900" b="1" dirty="0">
                  <a:latin typeface="Consolas"/>
                  <a:cs typeface="Consolas"/>
                </a:rPr>
                <a:t>(</a:t>
              </a:r>
              <a:r>
                <a:rPr lang="en-US" sz="900" dirty="0">
                  <a:latin typeface="Consolas"/>
                  <a:cs typeface="Consolas"/>
                </a:rPr>
                <a:t>path</a:t>
              </a:r>
              <a:r>
                <a:rPr lang="en-US" sz="900" b="1" dirty="0">
                  <a:latin typeface="Consolas"/>
                  <a:cs typeface="Consolas"/>
                </a:rPr>
                <a:t>,</a:t>
              </a:r>
              <a:r>
                <a:rPr lang="en-US" sz="900" dirty="0">
                  <a:latin typeface="Consolas"/>
                  <a:cs typeface="Consolas"/>
                </a:rPr>
                <a:t> edge</a:t>
              </a:r>
              <a:r>
                <a:rPr lang="en-US" sz="900" b="1" dirty="0">
                  <a:latin typeface="Consolas"/>
                  <a:cs typeface="Consolas"/>
                </a:rPr>
                <a:t>)</a:t>
              </a:r>
              <a:r>
                <a:rPr lang="en-US" sz="900" dirty="0">
                  <a:latin typeface="Consolas"/>
                  <a:cs typeface="Consolas"/>
                </a:rPr>
                <a:t> </a:t>
              </a:r>
              <a:r>
                <a:rPr lang="en-US" sz="900" b="1" dirty="0">
                  <a:latin typeface="Consolas"/>
                  <a:cs typeface="Consolas"/>
                </a:rPr>
                <a:t>=&gt;</a:t>
              </a:r>
              <a:r>
                <a:rPr lang="en-US" sz="900" dirty="0">
                  <a:latin typeface="Consolas"/>
                  <a:cs typeface="Consolas"/>
                </a:rPr>
                <a:t> </a:t>
              </a:r>
            </a:p>
            <a:p>
              <a:r>
                <a:rPr lang="en-US" sz="900" b="1" dirty="0">
                  <a:latin typeface="Consolas"/>
                  <a:cs typeface="Consolas"/>
                </a:rPr>
                <a:t>          Path(</a:t>
              </a:r>
              <a:r>
                <a:rPr lang="en-US" sz="900" dirty="0">
                  <a:latin typeface="Consolas"/>
                  <a:cs typeface="Consolas"/>
                </a:rPr>
                <a:t>path</a:t>
              </a:r>
              <a:r>
                <a:rPr lang="en-US" sz="900" b="1" dirty="0">
                  <a:latin typeface="Consolas"/>
                  <a:cs typeface="Consolas"/>
                </a:rPr>
                <a:t>.</a:t>
              </a:r>
              <a:r>
                <a:rPr lang="en-US" sz="900" dirty="0">
                  <a:latin typeface="Consolas"/>
                  <a:cs typeface="Consolas"/>
                </a:rPr>
                <a:t>from</a:t>
              </a:r>
              <a:r>
                <a:rPr lang="en-US" sz="900" b="1" dirty="0">
                  <a:latin typeface="Consolas"/>
                  <a:cs typeface="Consolas"/>
                </a:rPr>
                <a:t>,</a:t>
              </a:r>
              <a:r>
                <a:rPr lang="en-US" sz="900" dirty="0">
                  <a:latin typeface="Consolas"/>
                  <a:cs typeface="Consolas"/>
                </a:rPr>
                <a:t> edge</a:t>
              </a:r>
              <a:r>
                <a:rPr lang="en-US" sz="900" b="1" dirty="0">
                  <a:latin typeface="Consolas"/>
                  <a:cs typeface="Consolas"/>
                </a:rPr>
                <a:t>.</a:t>
              </a:r>
              <a:r>
                <a:rPr lang="en-US" sz="900" dirty="0">
                  <a:latin typeface="Consolas"/>
                  <a:cs typeface="Consolas"/>
                </a:rPr>
                <a:t>to</a:t>
              </a:r>
              <a:r>
                <a:rPr lang="en-US" sz="900" b="1" dirty="0">
                  <a:latin typeface="Consolas"/>
                  <a:cs typeface="Consolas"/>
                </a:rPr>
                <a:t>)</a:t>
              </a:r>
              <a:endParaRPr lang="en-US" sz="900" dirty="0">
                <a:latin typeface="Consolas"/>
                <a:cs typeface="Consolas"/>
              </a:endParaRPr>
            </a:p>
            <a:p>
              <a:r>
                <a:rPr lang="en-US" sz="900" dirty="0">
                  <a:latin typeface="Consolas"/>
                  <a:cs typeface="Consolas"/>
                </a:rPr>
                <a:t>      </a:t>
              </a:r>
              <a:r>
                <a:rPr lang="en-US" sz="900" b="1" dirty="0">
                  <a:latin typeface="Consolas"/>
                  <a:cs typeface="Consolas"/>
                </a:rPr>
                <a:t>}</a:t>
              </a:r>
              <a:endParaRPr lang="en-US" sz="900" dirty="0">
                <a:latin typeface="Consolas"/>
                <a:cs typeface="Consolas"/>
              </a:endParaRPr>
            </a:p>
            <a:p>
              <a:r>
                <a:rPr lang="en-US" sz="900" dirty="0">
                  <a:latin typeface="Consolas"/>
                  <a:cs typeface="Consolas"/>
                </a:rPr>
                <a:t>      </a:t>
              </a:r>
              <a:r>
                <a:rPr lang="en-US" sz="900" b="1" dirty="0">
                  <a:latin typeface="Consolas"/>
                  <a:cs typeface="Consolas"/>
                </a:rPr>
                <a:t>.</a:t>
              </a:r>
              <a:r>
                <a:rPr lang="en-US" sz="900" dirty="0">
                  <a:latin typeface="Consolas"/>
                  <a:cs typeface="Consolas"/>
                </a:rPr>
                <a:t>union</a:t>
              </a:r>
              <a:r>
                <a:rPr lang="en-US" sz="900" b="1" dirty="0">
                  <a:latin typeface="Consolas"/>
                  <a:cs typeface="Consolas"/>
                </a:rPr>
                <a:t>(</a:t>
              </a:r>
              <a:r>
                <a:rPr lang="en-US" sz="900" dirty="0">
                  <a:latin typeface="Consolas"/>
                  <a:cs typeface="Consolas"/>
                </a:rPr>
                <a:t>paths</a:t>
              </a:r>
              <a:r>
                <a:rPr lang="en-US" sz="900" b="1" dirty="0">
                  <a:latin typeface="Consolas"/>
                  <a:cs typeface="Consolas"/>
                </a:rPr>
                <a:t>)</a:t>
              </a:r>
            </a:p>
            <a:p>
              <a:r>
                <a:rPr lang="en-US" sz="900" b="1" dirty="0">
                  <a:latin typeface="Consolas"/>
                  <a:cs typeface="Consolas"/>
                </a:rPr>
                <a:t>      .</a:t>
              </a:r>
              <a:r>
                <a:rPr lang="en-US" sz="900" dirty="0">
                  <a:latin typeface="Consolas"/>
                  <a:cs typeface="Consolas"/>
                </a:rPr>
                <a:t>distinct</a:t>
              </a:r>
              <a:r>
                <a:rPr lang="en-US" sz="900" b="1" dirty="0">
                  <a:latin typeface="Consolas"/>
                  <a:cs typeface="Consolas"/>
                </a:rPr>
                <a:t>()</a:t>
              </a:r>
              <a:endParaRPr lang="en-US" sz="900" dirty="0">
                <a:latin typeface="Consolas"/>
                <a:cs typeface="Consolas"/>
              </a:endParaRPr>
            </a:p>
            <a:p>
              <a:r>
                <a:rPr lang="en-US" sz="900" dirty="0">
                  <a:latin typeface="Consolas"/>
                  <a:cs typeface="Consolas"/>
                </a:rPr>
                <a:t>    next</a:t>
              </a:r>
            </a:p>
            <a:p>
              <a:r>
                <a:rPr lang="en-US" sz="900" b="1" dirty="0">
                  <a:latin typeface="Consolas"/>
                  <a:cs typeface="Consolas"/>
                </a:rPr>
                <a:t>  }</a:t>
              </a:r>
              <a:endParaRPr lang="en-US" sz="900" dirty="0">
                <a:latin typeface="Consolas"/>
                <a:cs typeface="Consolas"/>
              </a:endParaRPr>
            </a:p>
          </p:txBody>
        </p:sp>
        <p:sp>
          <p:nvSpPr>
            <p:cNvPr id="49" name="Abgerundetes Rechteck 5"/>
            <p:cNvSpPr/>
            <p:nvPr/>
          </p:nvSpPr>
          <p:spPr>
            <a:xfrm>
              <a:off x="3800291" y="2418076"/>
              <a:ext cx="1593602" cy="51045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Optimizer</a:t>
              </a:r>
            </a:p>
          </p:txBody>
        </p:sp>
        <p:sp>
          <p:nvSpPr>
            <p:cNvPr id="50" name="Abgerundetes Rechteck 5"/>
            <p:cNvSpPr/>
            <p:nvPr/>
          </p:nvSpPr>
          <p:spPr>
            <a:xfrm>
              <a:off x="3800291" y="1745192"/>
              <a:ext cx="1593602" cy="568891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rPr>
                <a:t>Type extraction stack</a:t>
              </a:r>
            </a:p>
          </p:txBody>
        </p:sp>
        <p:sp>
          <p:nvSpPr>
            <p:cNvPr id="51" name="Pfeil nach rechts 19"/>
            <p:cNvSpPr/>
            <p:nvPr/>
          </p:nvSpPr>
          <p:spPr>
            <a:xfrm>
              <a:off x="2730714" y="2064725"/>
              <a:ext cx="438911" cy="547464"/>
            </a:xfrm>
            <a:prstGeom prst="rightArrow">
              <a:avLst/>
            </a:prstGeom>
            <a:solidFill>
              <a:srgbClr val="34AD9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2" name="TextBox 2"/>
            <p:cNvSpPr txBox="1"/>
            <p:nvPr/>
          </p:nvSpPr>
          <p:spPr>
            <a:xfrm>
              <a:off x="3575958" y="3105627"/>
              <a:ext cx="2018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Avenir Next Regular"/>
                  <a:cs typeface="Avenir Next Regular"/>
                </a:rPr>
                <a:t>Pre-flight</a:t>
              </a:r>
              <a:r>
                <a:rPr lang="en-US" dirty="0">
                  <a:latin typeface="Avenir Next Regular"/>
                  <a:cs typeface="Avenir Next Regular"/>
                </a:rPr>
                <a:t> (Client)</a:t>
              </a:r>
            </a:p>
          </p:txBody>
        </p:sp>
        <p:grpSp>
          <p:nvGrpSpPr>
            <p:cNvPr id="53" name="Gruppieren 19"/>
            <p:cNvGrpSpPr/>
            <p:nvPr/>
          </p:nvGrpSpPr>
          <p:grpSpPr>
            <a:xfrm>
              <a:off x="6569545" y="1627942"/>
              <a:ext cx="1266443" cy="1729078"/>
              <a:chOff x="2723357" y="905043"/>
              <a:chExt cx="3697286" cy="5047914"/>
            </a:xfrm>
          </p:grpSpPr>
          <p:sp>
            <p:nvSpPr>
              <p:cNvPr id="54" name="Rounded Rectangle 56"/>
              <p:cNvSpPr/>
              <p:nvPr/>
            </p:nvSpPr>
            <p:spPr>
              <a:xfrm>
                <a:off x="2768392" y="5283540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 Source</a:t>
                </a:r>
              </a:p>
              <a:p>
                <a:pPr algn="ctr"/>
                <a:r>
                  <a:rPr lang="en-US" sz="400" dirty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orders.tbl</a:t>
                </a:r>
              </a:p>
            </p:txBody>
          </p:sp>
          <p:sp>
            <p:nvSpPr>
              <p:cNvPr id="55" name="Rounded Rectangle 57"/>
              <p:cNvSpPr/>
              <p:nvPr/>
            </p:nvSpPr>
            <p:spPr>
              <a:xfrm>
                <a:off x="2768392" y="4846841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Filter</a:t>
                </a:r>
              </a:p>
            </p:txBody>
          </p:sp>
          <p:sp>
            <p:nvSpPr>
              <p:cNvPr id="56" name="Rounded Rectangle 58"/>
              <p:cNvSpPr/>
              <p:nvPr/>
            </p:nvSpPr>
            <p:spPr>
              <a:xfrm>
                <a:off x="2768392" y="4420974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Map</a:t>
                </a:r>
              </a:p>
            </p:txBody>
          </p:sp>
          <p:sp>
            <p:nvSpPr>
              <p:cNvPr id="57" name="Rectangle 59"/>
              <p:cNvSpPr/>
              <p:nvPr/>
            </p:nvSpPr>
            <p:spPr>
              <a:xfrm>
                <a:off x="2723357" y="4384946"/>
                <a:ext cx="1632342" cy="156801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ounded Rectangle 60"/>
              <p:cNvSpPr/>
              <p:nvPr/>
            </p:nvSpPr>
            <p:spPr>
              <a:xfrm>
                <a:off x="4884247" y="4376661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DataSource</a:t>
                </a:r>
              </a:p>
              <a:p>
                <a:pPr algn="ctr"/>
                <a:r>
                  <a:rPr lang="en-US" sz="400" dirty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lineitem.tbl</a:t>
                </a:r>
              </a:p>
            </p:txBody>
          </p:sp>
          <p:sp>
            <p:nvSpPr>
              <p:cNvPr id="59" name="Rounded Rectangle 61"/>
              <p:cNvSpPr/>
              <p:nvPr/>
            </p:nvSpPr>
            <p:spPr>
              <a:xfrm>
                <a:off x="3883791" y="2691548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Join</a:t>
                </a:r>
              </a:p>
              <a:p>
                <a:pPr algn="ctr"/>
                <a:r>
                  <a:rPr lang="en-US" sz="400" dirty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Hybrid Hash</a:t>
                </a:r>
              </a:p>
            </p:txBody>
          </p:sp>
          <p:sp>
            <p:nvSpPr>
              <p:cNvPr id="60" name="Rounded Rectangle 62"/>
              <p:cNvSpPr/>
              <p:nvPr/>
            </p:nvSpPr>
            <p:spPr>
              <a:xfrm>
                <a:off x="3611276" y="3393400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buildHT</a:t>
                </a:r>
              </a:p>
            </p:txBody>
          </p:sp>
          <p:sp>
            <p:nvSpPr>
              <p:cNvPr id="61" name="Rounded Rectangle 63"/>
              <p:cNvSpPr/>
              <p:nvPr/>
            </p:nvSpPr>
            <p:spPr>
              <a:xfrm>
                <a:off x="4734968" y="3375386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probe</a:t>
                </a:r>
              </a:p>
            </p:txBody>
          </p:sp>
          <p:sp>
            <p:nvSpPr>
              <p:cNvPr id="62" name="Rounded Rectangle 64"/>
              <p:cNvSpPr/>
              <p:nvPr/>
            </p:nvSpPr>
            <p:spPr>
              <a:xfrm>
                <a:off x="2768392" y="4059221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cxnSp>
            <p:nvCxnSpPr>
              <p:cNvPr id="63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9"/>
              <p:cNvSpPr/>
              <p:nvPr/>
            </p:nvSpPr>
            <p:spPr>
              <a:xfrm>
                <a:off x="3852317" y="2610480"/>
                <a:ext cx="1638222" cy="73788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Straight Arrow Connector 41"/>
              <p:cNvCxnSpPr/>
              <p:nvPr/>
            </p:nvCxnSpPr>
            <p:spPr>
              <a:xfrm flipH="1" flipV="1">
                <a:off x="5484879" y="363804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41"/>
              <p:cNvCxnSpPr/>
              <p:nvPr/>
            </p:nvCxnSpPr>
            <p:spPr>
              <a:xfrm flipH="1" flipV="1">
                <a:off x="4976517" y="365462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ounded Rectangle 90"/>
              <p:cNvSpPr/>
              <p:nvPr/>
            </p:nvSpPr>
            <p:spPr>
              <a:xfrm>
                <a:off x="4859150" y="4067520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sp>
            <p:nvSpPr>
              <p:cNvPr id="68" name="Rounded Rectangle 100"/>
              <p:cNvSpPr/>
              <p:nvPr/>
            </p:nvSpPr>
            <p:spPr>
              <a:xfrm>
                <a:off x="3906637" y="905043"/>
                <a:ext cx="1524754" cy="349838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GroupRed</a:t>
                </a:r>
              </a:p>
            </p:txBody>
          </p:sp>
          <p:sp>
            <p:nvSpPr>
              <p:cNvPr id="69" name="Rounded Rectangle 101"/>
              <p:cNvSpPr/>
              <p:nvPr/>
            </p:nvSpPr>
            <p:spPr>
              <a:xfrm>
                <a:off x="3894995" y="1281887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sort</a:t>
                </a:r>
              </a:p>
            </p:txBody>
          </p:sp>
          <p:cxnSp>
            <p:nvCxnSpPr>
              <p:cNvPr id="70" name="Straight Arrow Connector 41"/>
              <p:cNvCxnSpPr/>
              <p:nvPr/>
            </p:nvCxnSpPr>
            <p:spPr>
              <a:xfrm flipV="1">
                <a:off x="4393480" y="1551381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41"/>
              <p:cNvCxnSpPr/>
              <p:nvPr/>
            </p:nvCxnSpPr>
            <p:spPr>
              <a:xfrm flipV="1">
                <a:off x="5383251" y="363877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41"/>
              <p:cNvCxnSpPr/>
              <p:nvPr/>
            </p:nvCxnSpPr>
            <p:spPr>
              <a:xfrm flipH="1" flipV="1">
                <a:off x="4976517" y="366507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3696190" y="364779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41"/>
              <p:cNvCxnSpPr/>
              <p:nvPr/>
            </p:nvCxnSpPr>
            <p:spPr>
              <a:xfrm flipV="1">
                <a:off x="3960455" y="363877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41"/>
              <p:cNvCxnSpPr/>
              <p:nvPr/>
            </p:nvCxnSpPr>
            <p:spPr>
              <a:xfrm flipV="1">
                <a:off x="3452093" y="365535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41"/>
              <p:cNvCxnSpPr/>
              <p:nvPr/>
            </p:nvCxnSpPr>
            <p:spPr>
              <a:xfrm flipV="1">
                <a:off x="3696190" y="364779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41"/>
              <p:cNvCxnSpPr/>
              <p:nvPr/>
            </p:nvCxnSpPr>
            <p:spPr>
              <a:xfrm flipH="1" flipV="1">
                <a:off x="3858827" y="363950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1"/>
              <p:cNvCxnSpPr/>
              <p:nvPr/>
            </p:nvCxnSpPr>
            <p:spPr>
              <a:xfrm flipV="1">
                <a:off x="3452093" y="366580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41"/>
              <p:cNvCxnSpPr/>
              <p:nvPr/>
            </p:nvCxnSpPr>
            <p:spPr>
              <a:xfrm flipV="1">
                <a:off x="3696190" y="364779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ounded Rectangle 132"/>
              <p:cNvSpPr/>
              <p:nvPr/>
            </p:nvSpPr>
            <p:spPr>
              <a:xfrm>
                <a:off x="4114994" y="2254615"/>
                <a:ext cx="1096398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forward</a:t>
                </a:r>
              </a:p>
            </p:txBody>
          </p:sp>
          <p:cxnSp>
            <p:nvCxnSpPr>
              <p:cNvPr id="83" name="Straight Arrow Connector 41"/>
              <p:cNvCxnSpPr/>
              <p:nvPr/>
            </p:nvCxnSpPr>
            <p:spPr>
              <a:xfrm flipV="1">
                <a:off x="4630705" y="1561078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41"/>
              <p:cNvCxnSpPr/>
              <p:nvPr/>
            </p:nvCxnSpPr>
            <p:spPr>
              <a:xfrm flipV="1">
                <a:off x="4860073" y="1559526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29"/>
            <p:cNvSpPr txBox="1"/>
            <p:nvPr/>
          </p:nvSpPr>
          <p:spPr>
            <a:xfrm>
              <a:off x="1125169" y="339308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venir Next Regular"/>
                  <a:cs typeface="Avenir Next Regular"/>
                </a:rPr>
                <a:t>Program</a:t>
              </a:r>
              <a:endParaRPr lang="en-US" sz="1600" dirty="0">
                <a:latin typeface="Avenir Next Regular"/>
                <a:cs typeface="Avenir Next Regular"/>
              </a:endParaRPr>
            </a:p>
          </p:txBody>
        </p:sp>
        <p:sp>
          <p:nvSpPr>
            <p:cNvPr id="86" name="TextBox 29"/>
            <p:cNvSpPr txBox="1"/>
            <p:nvPr/>
          </p:nvSpPr>
          <p:spPr>
            <a:xfrm>
              <a:off x="7801344" y="1757024"/>
              <a:ext cx="11833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Avenir Next Regular"/>
                  <a:cs typeface="Avenir Next Regular"/>
                </a:rPr>
                <a:t>Dataflow</a:t>
              </a:r>
              <a:r>
                <a:rPr lang="en-US" sz="1600" i="1" dirty="0">
                  <a:latin typeface="Avenir Next Regular"/>
                  <a:cs typeface="Avenir Next Regular"/>
                </a:rPr>
                <a:t/>
              </a:r>
              <a:br>
                <a:rPr lang="en-US" sz="1600" i="1" dirty="0">
                  <a:latin typeface="Avenir Next Regular"/>
                  <a:cs typeface="Avenir Next Regular"/>
                </a:rPr>
              </a:br>
              <a:r>
                <a:rPr lang="en-US" sz="2000" dirty="0">
                  <a:latin typeface="Avenir Next Regular"/>
                  <a:cs typeface="Avenir Next Regular"/>
                </a:rPr>
                <a:t>Graph</a:t>
              </a:r>
              <a:endParaRPr lang="en-US" sz="1600" dirty="0">
                <a:latin typeface="Avenir Next Regular"/>
                <a:cs typeface="Avenir Next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2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791820"/>
            <a:ext cx="3025965" cy="18288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Flink’s</a:t>
            </a:r>
            <a:r>
              <a:rPr lang="en-US" dirty="0" smtClean="0"/>
              <a:t> Recent History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976" y="4476829"/>
            <a:ext cx="3904179" cy="18795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673" y="5482179"/>
            <a:ext cx="2285231" cy="8741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981201" y="2306246"/>
            <a:ext cx="8186541" cy="0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995725" y="2177683"/>
            <a:ext cx="257127" cy="257127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79507" y="2177683"/>
            <a:ext cx="257127" cy="257127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3743" y="174221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Regular"/>
                <a:cs typeface="Avenir Next Regular"/>
              </a:rPr>
              <a:t>April 2014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31619" y="180835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Regular"/>
                <a:cs typeface="Avenir Next Regular"/>
              </a:rPr>
              <a:t>April 2015</a:t>
            </a:r>
          </a:p>
        </p:txBody>
      </p:sp>
      <p:cxnSp>
        <p:nvCxnSpPr>
          <p:cNvPr id="14" name="Straight Arrow Connector 13"/>
          <p:cNvCxnSpPr>
            <a:stCxn id="10" idx="4"/>
            <a:endCxn id="7" idx="0"/>
          </p:cNvCxnSpPr>
          <p:nvPr/>
        </p:nvCxnSpPr>
        <p:spPr>
          <a:xfrm>
            <a:off x="3124288" y="2434809"/>
            <a:ext cx="0" cy="3047370"/>
          </a:xfrm>
          <a:prstGeom prst="straightConnector1">
            <a:avLst/>
          </a:prstGeom>
          <a:ln w="38100" cmpd="sng">
            <a:solidFill>
              <a:srgbClr val="2DA07E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</p:cNvCxnSpPr>
          <p:nvPr/>
        </p:nvCxnSpPr>
        <p:spPr>
          <a:xfrm>
            <a:off x="7808070" y="2434809"/>
            <a:ext cx="0" cy="2124248"/>
          </a:xfrm>
          <a:prstGeom prst="straightConnector1">
            <a:avLst/>
          </a:prstGeom>
          <a:ln w="38100" cmpd="sng">
            <a:solidFill>
              <a:srgbClr val="2DA07E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74471" y="2177683"/>
            <a:ext cx="257127" cy="257127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03350" y="176198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Regular"/>
                <a:cs typeface="Avenir Next Regular"/>
              </a:rPr>
              <a:t>Dec 2014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25194" y="2434809"/>
            <a:ext cx="1438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Level Project Graduation</a:t>
            </a:r>
          </a:p>
        </p:txBody>
      </p:sp>
      <p:sp>
        <p:nvSpPr>
          <p:cNvPr id="18" name="Oval 17"/>
          <p:cNvSpPr/>
          <p:nvPr/>
        </p:nvSpPr>
        <p:spPr>
          <a:xfrm>
            <a:off x="5490906" y="2177683"/>
            <a:ext cx="227637" cy="227637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350052" y="2377262"/>
            <a:ext cx="5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20" name="Oval 19"/>
          <p:cNvSpPr/>
          <p:nvPr/>
        </p:nvSpPr>
        <p:spPr>
          <a:xfrm>
            <a:off x="4254157" y="2192427"/>
            <a:ext cx="227637" cy="227637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112435" y="2377262"/>
            <a:ext cx="5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3" name="Oval 22"/>
          <p:cNvSpPr/>
          <p:nvPr/>
        </p:nvSpPr>
        <p:spPr>
          <a:xfrm>
            <a:off x="3474148" y="2181125"/>
            <a:ext cx="227637" cy="227637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333157" y="2379233"/>
            <a:ext cx="5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25" name="Oval 24"/>
          <p:cNvSpPr/>
          <p:nvPr/>
        </p:nvSpPr>
        <p:spPr>
          <a:xfrm>
            <a:off x="6530417" y="2192426"/>
            <a:ext cx="227637" cy="227637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8710732" y="2177683"/>
            <a:ext cx="227637" cy="227637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8573705" y="2380826"/>
            <a:ext cx="5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0.9</a:t>
            </a:r>
          </a:p>
        </p:txBody>
      </p:sp>
      <p:sp>
        <p:nvSpPr>
          <p:cNvPr id="28" name="Oval 27"/>
          <p:cNvSpPr/>
          <p:nvPr/>
        </p:nvSpPr>
        <p:spPr>
          <a:xfrm>
            <a:off x="7822815" y="2198501"/>
            <a:ext cx="227637" cy="227637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658267" y="2375265"/>
            <a:ext cx="99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0.9-m1</a:t>
            </a:r>
          </a:p>
        </p:txBody>
      </p:sp>
    </p:spTree>
    <p:extLst>
      <p:ext uri="{BB962C8B-B14F-4D97-AF65-F5344CB8AC3E}">
        <p14:creationId xmlns:p14="http://schemas.microsoft.com/office/powerpoint/2010/main" val="24262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execution plans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20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981200" y="5878947"/>
            <a:ext cx="1536396" cy="6305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venir Next Regular"/>
                <a:cs typeface="Avenir Next Regular"/>
              </a:rPr>
              <a:t>DataSource</a:t>
            </a:r>
            <a:endParaRPr lang="en-US" sz="1600" dirty="0">
              <a:latin typeface="Avenir Next Regular"/>
              <a:cs typeface="Avenir Next Regular"/>
            </a:endParaRPr>
          </a:p>
          <a:p>
            <a:pPr algn="ctr"/>
            <a:r>
              <a:rPr lang="en-US" sz="1400" dirty="0" err="1">
                <a:latin typeface="Avenir Next Regular"/>
                <a:cs typeface="Avenir Next Regular"/>
              </a:rPr>
              <a:t>orders.tbl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81200" y="5442248"/>
            <a:ext cx="1536396" cy="3747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Regular"/>
                <a:cs typeface="Avenir Next Regular"/>
              </a:rPr>
              <a:t>Filter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81200" y="5016381"/>
            <a:ext cx="1536396" cy="3747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Regular"/>
                <a:cs typeface="Avenir Next Regular"/>
              </a:rPr>
              <a:t>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36165" y="4980353"/>
            <a:ext cx="1632342" cy="15680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97055" y="4972068"/>
            <a:ext cx="1536396" cy="6305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venir Next Regular"/>
                <a:cs typeface="Avenir Next Regular"/>
              </a:rPr>
              <a:t>DataSource</a:t>
            </a:r>
            <a:endParaRPr lang="en-US" sz="1600" dirty="0">
              <a:latin typeface="Avenir Next Regular"/>
              <a:cs typeface="Avenir Next Regular"/>
            </a:endParaRPr>
          </a:p>
          <a:p>
            <a:pPr algn="ctr"/>
            <a:r>
              <a:rPr lang="en-US" sz="1400" dirty="0" err="1">
                <a:latin typeface="Avenir Next Regular"/>
                <a:cs typeface="Avenir Next Regular"/>
              </a:rPr>
              <a:t>lineitem.tbl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96599" y="3286955"/>
            <a:ext cx="1536396" cy="6305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Regular"/>
                <a:cs typeface="Avenir Next Regular"/>
              </a:rPr>
              <a:t>Join</a:t>
            </a:r>
          </a:p>
          <a:p>
            <a:pPr algn="ctr"/>
            <a:r>
              <a:rPr lang="en-US" sz="1400" dirty="0">
                <a:latin typeface="Avenir Next Regular"/>
                <a:cs typeface="Avenir Next Regular"/>
              </a:rPr>
              <a:t>Hybrid Hash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824084" y="3988806"/>
            <a:ext cx="971292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>
                <a:solidFill>
                  <a:schemeClr val="tx1"/>
                </a:solidFill>
                <a:latin typeface="Avenir Next Regular"/>
                <a:cs typeface="Avenir Next Regular"/>
              </a:rPr>
              <a:t>buildHT</a:t>
            </a:r>
            <a:endParaRPr lang="en-US" sz="1400" i="1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47776" y="3970792"/>
            <a:ext cx="971292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Next Regular"/>
                <a:cs typeface="Avenir Next Regular"/>
              </a:rPr>
              <a:t>probe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30850" y="4654627"/>
            <a:ext cx="1096398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Next Regular"/>
                <a:cs typeface="Avenir Next Regular"/>
              </a:rPr>
              <a:t>broadcast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291957" y="4655357"/>
            <a:ext cx="1096398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Next Regular"/>
                <a:cs typeface="Avenir Next Regular"/>
              </a:rPr>
              <a:t>forward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108241" y="2864333"/>
            <a:ext cx="1524754" cy="349838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Regular"/>
                <a:cs typeface="Avenir Next Regular"/>
              </a:rPr>
              <a:t>Combine</a:t>
            </a:r>
          </a:p>
        </p:txBody>
      </p:sp>
      <p:cxnSp>
        <p:nvCxnSpPr>
          <p:cNvPr id="19" name="Straight Arrow Connector 41"/>
          <p:cNvCxnSpPr>
            <a:stCxn id="12" idx="0"/>
            <a:endCxn id="10" idx="2"/>
          </p:cNvCxnSpPr>
          <p:nvPr/>
        </p:nvCxnSpPr>
        <p:spPr>
          <a:xfrm flipV="1">
            <a:off x="2779050" y="4260481"/>
            <a:ext cx="530681" cy="394147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41"/>
          <p:cNvCxnSpPr>
            <a:stCxn id="13" idx="0"/>
            <a:endCxn id="11" idx="2"/>
          </p:cNvCxnSpPr>
          <p:nvPr/>
        </p:nvCxnSpPr>
        <p:spPr>
          <a:xfrm flipH="1" flipV="1">
            <a:off x="4433422" y="4242467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65125" y="2837312"/>
            <a:ext cx="1638222" cy="110646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108241" y="1508734"/>
            <a:ext cx="1524754" cy="349838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venir Next Regular"/>
                <a:cs typeface="Avenir Next Regular"/>
              </a:rPr>
              <a:t>GroupRed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96599" y="1885578"/>
            <a:ext cx="1536396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Next Regular"/>
                <a:cs typeface="Avenir Next Regular"/>
              </a:rPr>
              <a:t>sort</a:t>
            </a:r>
          </a:p>
        </p:txBody>
      </p:sp>
      <p:cxnSp>
        <p:nvCxnSpPr>
          <p:cNvPr id="32" name="Straight Arrow Connector 41"/>
          <p:cNvCxnSpPr>
            <a:stCxn id="12" idx="0"/>
          </p:cNvCxnSpPr>
          <p:nvPr/>
        </p:nvCxnSpPr>
        <p:spPr>
          <a:xfrm flipV="1">
            <a:off x="2779050" y="4260481"/>
            <a:ext cx="834493" cy="394147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1"/>
          <p:cNvCxnSpPr>
            <a:stCxn id="12" idx="0"/>
          </p:cNvCxnSpPr>
          <p:nvPr/>
        </p:nvCxnSpPr>
        <p:spPr>
          <a:xfrm flipV="1">
            <a:off x="2779049" y="4260481"/>
            <a:ext cx="286076" cy="394147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41"/>
          <p:cNvCxnSpPr/>
          <p:nvPr/>
        </p:nvCxnSpPr>
        <p:spPr>
          <a:xfrm flipH="1" flipV="1">
            <a:off x="4594829" y="4250755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1"/>
          <p:cNvCxnSpPr/>
          <p:nvPr/>
        </p:nvCxnSpPr>
        <p:spPr>
          <a:xfrm flipH="1" flipV="1">
            <a:off x="4287872" y="4250036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1"/>
          <p:cNvCxnSpPr/>
          <p:nvPr/>
        </p:nvCxnSpPr>
        <p:spPr>
          <a:xfrm flipV="1">
            <a:off x="3595084" y="2155072"/>
            <a:ext cx="0" cy="34606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178118" y="2157253"/>
            <a:ext cx="0" cy="34606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1"/>
          <p:cNvCxnSpPr/>
          <p:nvPr/>
        </p:nvCxnSpPr>
        <p:spPr>
          <a:xfrm flipV="1">
            <a:off x="3875278" y="2152454"/>
            <a:ext cx="0" cy="34606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1"/>
          <p:cNvCxnSpPr>
            <a:endCxn id="31" idx="2"/>
          </p:cNvCxnSpPr>
          <p:nvPr/>
        </p:nvCxnSpPr>
        <p:spPr>
          <a:xfrm flipV="1">
            <a:off x="3613543" y="2157252"/>
            <a:ext cx="251255" cy="3460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1"/>
          <p:cNvCxnSpPr/>
          <p:nvPr/>
        </p:nvCxnSpPr>
        <p:spPr>
          <a:xfrm flipV="1">
            <a:off x="3595084" y="2152454"/>
            <a:ext cx="583034" cy="35086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1"/>
          <p:cNvCxnSpPr/>
          <p:nvPr/>
        </p:nvCxnSpPr>
        <p:spPr>
          <a:xfrm flipH="1" flipV="1">
            <a:off x="3595084" y="2152454"/>
            <a:ext cx="583034" cy="34606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1" idx="2"/>
          </p:cNvCxnSpPr>
          <p:nvPr/>
        </p:nvCxnSpPr>
        <p:spPr>
          <a:xfrm flipH="1" flipV="1">
            <a:off x="3864797" y="2157252"/>
            <a:ext cx="313324" cy="3412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375732" y="5887232"/>
            <a:ext cx="1536396" cy="6305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venir Next Regular"/>
                <a:cs typeface="Avenir Next Regular"/>
              </a:rPr>
              <a:t>DataSource</a:t>
            </a:r>
            <a:endParaRPr lang="en-US" sz="1600" dirty="0">
              <a:latin typeface="Avenir Next Regular"/>
              <a:cs typeface="Avenir Next Regular"/>
            </a:endParaRPr>
          </a:p>
          <a:p>
            <a:pPr algn="ctr"/>
            <a:r>
              <a:rPr lang="en-US" sz="1400" dirty="0" err="1">
                <a:latin typeface="Avenir Next Regular"/>
                <a:cs typeface="Avenir Next Regular"/>
              </a:rPr>
              <a:t>orders.tbl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375732" y="5450533"/>
            <a:ext cx="1536396" cy="3747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Regular"/>
                <a:cs typeface="Avenir Next Regular"/>
              </a:rPr>
              <a:t>Filter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375732" y="5024666"/>
            <a:ext cx="1536396" cy="3747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Regular"/>
                <a:cs typeface="Avenir Next Regular"/>
              </a:rPr>
              <a:t>Map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330697" y="4988638"/>
            <a:ext cx="1632342" cy="15680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8491587" y="4980353"/>
            <a:ext cx="1536396" cy="6305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venir Next Regular"/>
                <a:cs typeface="Avenir Next Regular"/>
              </a:rPr>
              <a:t>DataSource</a:t>
            </a:r>
            <a:endParaRPr lang="en-US" sz="1600" dirty="0">
              <a:latin typeface="Avenir Next Regular"/>
              <a:cs typeface="Avenir Next Regular"/>
            </a:endParaRPr>
          </a:p>
          <a:p>
            <a:pPr algn="ctr"/>
            <a:r>
              <a:rPr lang="en-US" sz="1400" dirty="0" err="1">
                <a:latin typeface="Avenir Next Regular"/>
                <a:cs typeface="Avenir Next Regular"/>
              </a:rPr>
              <a:t>lineitem.tbl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491131" y="3295240"/>
            <a:ext cx="1536396" cy="6305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Regular"/>
                <a:cs typeface="Avenir Next Regular"/>
              </a:rPr>
              <a:t>Join</a:t>
            </a:r>
          </a:p>
          <a:p>
            <a:pPr algn="ctr"/>
            <a:r>
              <a:rPr lang="en-US" sz="1400" dirty="0">
                <a:latin typeface="Avenir Next Regular"/>
                <a:cs typeface="Avenir Next Regular"/>
              </a:rPr>
              <a:t>Hybrid Hash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218616" y="3997091"/>
            <a:ext cx="971292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>
                <a:solidFill>
                  <a:schemeClr val="tx1"/>
                </a:solidFill>
                <a:latin typeface="Avenir Next Regular"/>
                <a:cs typeface="Avenir Next Regular"/>
              </a:rPr>
              <a:t>buildHT</a:t>
            </a:r>
            <a:endParaRPr lang="en-US" sz="1400" i="1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342308" y="3979077"/>
            <a:ext cx="971292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Next Regular"/>
                <a:cs typeface="Avenir Next Regular"/>
              </a:rPr>
              <a:t>probe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375732" y="4662912"/>
            <a:ext cx="1536396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Next Regular"/>
                <a:cs typeface="Avenir Next Regular"/>
              </a:rPr>
              <a:t>hash-part [0]</a:t>
            </a:r>
          </a:p>
        </p:txBody>
      </p:sp>
      <p:cxnSp>
        <p:nvCxnSpPr>
          <p:cNvPr id="69" name="Straight Arrow Connector 41"/>
          <p:cNvCxnSpPr>
            <a:endCxn id="64" idx="2"/>
          </p:cNvCxnSpPr>
          <p:nvPr/>
        </p:nvCxnSpPr>
        <p:spPr>
          <a:xfrm flipH="1" flipV="1">
            <a:off x="8827954" y="4250752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459657" y="3214171"/>
            <a:ext cx="1638222" cy="7378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41"/>
          <p:cNvCxnSpPr/>
          <p:nvPr/>
        </p:nvCxnSpPr>
        <p:spPr>
          <a:xfrm flipH="1" flipV="1">
            <a:off x="9092219" y="4241737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41"/>
          <p:cNvCxnSpPr/>
          <p:nvPr/>
        </p:nvCxnSpPr>
        <p:spPr>
          <a:xfrm flipH="1" flipV="1">
            <a:off x="8583857" y="4258321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8466490" y="4671211"/>
            <a:ext cx="1536396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Next Regular"/>
                <a:cs typeface="Avenir Next Regular"/>
              </a:rPr>
              <a:t>hash-part [0]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3096599" y="2501123"/>
            <a:ext cx="1536396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Next Regular"/>
                <a:cs typeface="Avenir Next Regular"/>
              </a:rPr>
              <a:t>hash-part [0,1]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7513977" y="1508734"/>
            <a:ext cx="1524754" cy="349838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venir Next Regular"/>
                <a:cs typeface="Avenir Next Regular"/>
              </a:rPr>
              <a:t>GroupRed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02335" y="1885578"/>
            <a:ext cx="1536396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Next Regular"/>
                <a:cs typeface="Avenir Next Regular"/>
              </a:rPr>
              <a:t>sort</a:t>
            </a:r>
          </a:p>
        </p:txBody>
      </p:sp>
      <p:cxnSp>
        <p:nvCxnSpPr>
          <p:cNvPr id="103" name="Straight Arrow Connector 41"/>
          <p:cNvCxnSpPr/>
          <p:nvPr/>
        </p:nvCxnSpPr>
        <p:spPr>
          <a:xfrm flipV="1">
            <a:off x="8000820" y="2155072"/>
            <a:ext cx="0" cy="68224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1"/>
          <p:cNvCxnSpPr>
            <a:endCxn id="64" idx="2"/>
          </p:cNvCxnSpPr>
          <p:nvPr/>
        </p:nvCxnSpPr>
        <p:spPr>
          <a:xfrm flipH="1" flipV="1">
            <a:off x="8827955" y="4250751"/>
            <a:ext cx="162637" cy="41289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41"/>
          <p:cNvCxnSpPr/>
          <p:nvPr/>
        </p:nvCxnSpPr>
        <p:spPr>
          <a:xfrm flipV="1">
            <a:off x="8990592" y="4242467"/>
            <a:ext cx="107289" cy="42117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41"/>
          <p:cNvCxnSpPr/>
          <p:nvPr/>
        </p:nvCxnSpPr>
        <p:spPr>
          <a:xfrm flipH="1" flipV="1">
            <a:off x="8583857" y="4268767"/>
            <a:ext cx="915096" cy="38586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41"/>
          <p:cNvCxnSpPr>
            <a:endCxn id="64" idx="2"/>
          </p:cNvCxnSpPr>
          <p:nvPr/>
        </p:nvCxnSpPr>
        <p:spPr>
          <a:xfrm flipH="1" flipV="1">
            <a:off x="8827955" y="4250751"/>
            <a:ext cx="670999" cy="40387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41"/>
          <p:cNvCxnSpPr/>
          <p:nvPr/>
        </p:nvCxnSpPr>
        <p:spPr>
          <a:xfrm flipV="1">
            <a:off x="7303530" y="4251482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41"/>
          <p:cNvCxnSpPr/>
          <p:nvPr/>
        </p:nvCxnSpPr>
        <p:spPr>
          <a:xfrm flipV="1">
            <a:off x="7567795" y="4242467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41"/>
          <p:cNvCxnSpPr/>
          <p:nvPr/>
        </p:nvCxnSpPr>
        <p:spPr>
          <a:xfrm flipV="1">
            <a:off x="7059433" y="4259051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41"/>
          <p:cNvCxnSpPr/>
          <p:nvPr/>
        </p:nvCxnSpPr>
        <p:spPr>
          <a:xfrm flipV="1">
            <a:off x="7303531" y="4251481"/>
            <a:ext cx="162637" cy="41289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41"/>
          <p:cNvCxnSpPr/>
          <p:nvPr/>
        </p:nvCxnSpPr>
        <p:spPr>
          <a:xfrm flipH="1" flipV="1">
            <a:off x="7466168" y="4243197"/>
            <a:ext cx="107289" cy="42117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41"/>
          <p:cNvCxnSpPr/>
          <p:nvPr/>
        </p:nvCxnSpPr>
        <p:spPr>
          <a:xfrm flipV="1">
            <a:off x="7059433" y="4269497"/>
            <a:ext cx="915096" cy="38586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41"/>
          <p:cNvCxnSpPr/>
          <p:nvPr/>
        </p:nvCxnSpPr>
        <p:spPr>
          <a:xfrm flipV="1">
            <a:off x="7303531" y="4251481"/>
            <a:ext cx="670999" cy="40387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/>
          <p:cNvSpPr/>
          <p:nvPr/>
        </p:nvSpPr>
        <p:spPr>
          <a:xfrm>
            <a:off x="7722334" y="2858306"/>
            <a:ext cx="1096398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Next Regular"/>
                <a:cs typeface="Avenir Next Regular"/>
              </a:rPr>
              <a:t>forward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939616" y="2586587"/>
            <a:ext cx="217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venir Next Regular"/>
                <a:cs typeface="Avenir Next Regular"/>
              </a:rPr>
              <a:t>Best plan </a:t>
            </a:r>
          </a:p>
          <a:p>
            <a:pPr algn="ctr"/>
            <a:r>
              <a:rPr lang="en-US" sz="2400" dirty="0">
                <a:latin typeface="Avenir Next Regular"/>
                <a:cs typeface="Avenir Next Regular"/>
              </a:rPr>
              <a:t>depends on</a:t>
            </a:r>
          </a:p>
          <a:p>
            <a:pPr algn="ctr"/>
            <a:r>
              <a:rPr lang="en-US" sz="2400" dirty="0">
                <a:latin typeface="Avenir Next Regular"/>
                <a:cs typeface="Avenir Next Regular"/>
              </a:rPr>
              <a:t>relative sizes of input files</a:t>
            </a:r>
          </a:p>
        </p:txBody>
      </p:sp>
      <p:cxnSp>
        <p:nvCxnSpPr>
          <p:cNvPr id="139" name="Straight Arrow Connector 41"/>
          <p:cNvCxnSpPr/>
          <p:nvPr/>
        </p:nvCxnSpPr>
        <p:spPr>
          <a:xfrm flipV="1">
            <a:off x="8238045" y="2164769"/>
            <a:ext cx="0" cy="68224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41"/>
          <p:cNvCxnSpPr/>
          <p:nvPr/>
        </p:nvCxnSpPr>
        <p:spPr>
          <a:xfrm flipV="1">
            <a:off x="8467413" y="2163217"/>
            <a:ext cx="0" cy="68224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65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Memory Management</a:t>
            </a:r>
          </a:p>
        </p:txBody>
      </p:sp>
      <p:sp>
        <p:nvSpPr>
          <p:cNvPr id="96" name="Slide Number Placeholder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21</a:t>
            </a:fld>
            <a:endParaRPr lang="en-US" dirty="0"/>
          </a:p>
        </p:txBody>
      </p:sp>
      <p:pic>
        <p:nvPicPr>
          <p:cNvPr id="42" name="image10.png" descr="heap-memory-pools.png"/>
          <p:cNvPicPr/>
          <p:nvPr/>
        </p:nvPicPr>
        <p:blipFill>
          <a:blip r:embed="rId3"/>
          <a:srcRect l="39595" t="14278" r="6183" b="3876"/>
          <a:stretch>
            <a:fillRect/>
          </a:stretch>
        </p:blipFill>
        <p:spPr>
          <a:xfrm>
            <a:off x="2628365" y="1189228"/>
            <a:ext cx="6746703" cy="553224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1096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Operators on managed memory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image12.png" descr="memory_mgmt.png"/>
          <p:cNvPicPr/>
          <p:nvPr/>
        </p:nvPicPr>
        <p:blipFill>
          <a:blip r:embed="rId2"/>
          <a:srcRect l="6730" t="6837" r="8333" b="25450"/>
          <a:stretch>
            <a:fillRect/>
          </a:stretch>
        </p:blipFill>
        <p:spPr>
          <a:xfrm>
            <a:off x="350653" y="1383738"/>
            <a:ext cx="11481212" cy="51551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366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1" y="274638"/>
            <a:ext cx="7629525" cy="89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Smooth out-of-core performance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543572" y="6511473"/>
            <a:ext cx="8371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More at: http://flink.apache.org/news/2015/03/13/peeking-into-Apache-Flinks-Engine-Room.html</a:t>
            </a:r>
          </a:p>
        </p:txBody>
      </p:sp>
      <p:pic>
        <p:nvPicPr>
          <p:cNvPr id="11" name="Picture 2" descr="http://flink.apache.org/img/blog/joins-single-per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t="6935" r="994" b="2018"/>
          <a:stretch/>
        </p:blipFill>
        <p:spPr bwMode="auto">
          <a:xfrm>
            <a:off x="1913080" y="1570462"/>
            <a:ext cx="8179421" cy="380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2195082" y="5637299"/>
            <a:ext cx="7615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 bars are in-memory, orange bars (partially) out-of-core</a:t>
            </a:r>
          </a:p>
        </p:txBody>
      </p:sp>
    </p:spTree>
    <p:extLst>
      <p:ext uri="{BB962C8B-B14F-4D97-AF65-F5344CB8AC3E}">
        <p14:creationId xmlns:p14="http://schemas.microsoft.com/office/powerpoint/2010/main" val="8772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Machine Learning Algorithms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Iterative data flows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by looping</a:t>
            </a:r>
            <a:endParaRPr lang="en-US" dirty="0"/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609601" y="4626858"/>
            <a:ext cx="10581684" cy="1560287"/>
          </a:xfrm>
        </p:spPr>
        <p:txBody>
          <a:bodyPr>
            <a:normAutofit/>
          </a:bodyPr>
          <a:lstStyle/>
          <a:p>
            <a:r>
              <a:rPr lang="en-US" dirty="0" smtClean="0"/>
              <a:t>for/while loop in client submits one job per iteration step</a:t>
            </a:r>
          </a:p>
          <a:p>
            <a:r>
              <a:rPr lang="en-US" dirty="0" smtClean="0"/>
              <a:t>Data reuse by caching in memory and/or disk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25</a:t>
            </a:fld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41580" y="3090936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609007" y="3237885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294822" y="3237885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342112" y="3090936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109539" y="3237885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795353" y="3237885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844530" y="3090936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11957" y="3237885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297771" y="3237885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382563" y="3090936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149990" y="3237885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835804" y="3237885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913307" y="3090936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8680733" y="3237885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9366548" y="3237885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313301" y="2115580"/>
            <a:ext cx="893435" cy="292345"/>
          </a:xfrm>
          <a:prstGeom prst="round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FFFF"/>
                </a:solidFill>
                <a:latin typeface="Avenir Next Regular"/>
                <a:cs typeface="Avenir Next Regular"/>
              </a:rPr>
              <a:t>Client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3250899" y="2414878"/>
            <a:ext cx="2198841" cy="497831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44530" y="2414878"/>
            <a:ext cx="1766126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961831" y="2414878"/>
            <a:ext cx="3175371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676879" y="2407925"/>
            <a:ext cx="372310" cy="62414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570135" y="2407925"/>
            <a:ext cx="1018253" cy="60529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2" descr="http://www.evidentia.net/wp-content/uploads/going-around-in-circles-500x497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0400" y="2160037"/>
            <a:ext cx="204659" cy="20343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6753" y="2912709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764" y="2933489"/>
            <a:ext cx="456588" cy="503821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164" y="3116488"/>
            <a:ext cx="456588" cy="50382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554" y="3332350"/>
            <a:ext cx="456588" cy="503821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774" y="3237886"/>
            <a:ext cx="456588" cy="503821"/>
          </a:xfrm>
          <a:prstGeom prst="rect">
            <a:avLst/>
          </a:prstGeom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2046" y="2813198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067" y="3138375"/>
            <a:ext cx="456588" cy="503821"/>
          </a:xfrm>
          <a:prstGeom prst="rect">
            <a:avLst/>
          </a:prstGeom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1733" y="2813888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754" y="3139065"/>
            <a:ext cx="456588" cy="503821"/>
          </a:xfrm>
          <a:prstGeom prst="rect">
            <a:avLst/>
          </a:prstGeom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3051" y="2769897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072" y="3095074"/>
            <a:ext cx="456588" cy="5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in the Dataflow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26</a:t>
            </a:fld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10" y="4471213"/>
            <a:ext cx="7766685" cy="2250263"/>
          </a:xfrm>
          <a:prstGeom prst="rect">
            <a:avLst/>
          </a:prstGeom>
        </p:spPr>
      </p:pic>
      <p:sp>
        <p:nvSpPr>
          <p:cNvPr id="5" name="Content Placeholder 39"/>
          <p:cNvSpPr>
            <a:spLocks noGrp="1"/>
          </p:cNvSpPr>
          <p:nvPr>
            <p:ph idx="1"/>
          </p:nvPr>
        </p:nvSpPr>
        <p:spPr>
          <a:xfrm>
            <a:off x="609601" y="1511425"/>
            <a:ext cx="6559942" cy="15602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API and runtime support</a:t>
            </a:r>
          </a:p>
          <a:p>
            <a:r>
              <a:rPr lang="en-US" dirty="0" smtClean="0"/>
              <a:t>Automatic caching of loop invariant data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088623" y="1441541"/>
            <a:ext cx="4493777" cy="226406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IterationState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state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getInitialState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while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(!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terminationCriterion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())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state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step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state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setFinalState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state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67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4995" y="274638"/>
            <a:ext cx="8738555" cy="898406"/>
          </a:xfrm>
        </p:spPr>
        <p:txBody>
          <a:bodyPr>
            <a:normAutofit/>
          </a:bodyPr>
          <a:lstStyle/>
          <a:p>
            <a:r>
              <a:rPr lang="en-US" sz="4000" dirty="0"/>
              <a:t>Example: Matrix Factorization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Runtime of the ALS algorithm on Flink with various data size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595" y="1533724"/>
            <a:ext cx="4433563" cy="259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743581" y="1945343"/>
            <a:ext cx="3815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Factorizing a matrix with</a:t>
            </a:r>
            <a:br>
              <a:rPr lang="en-US" sz="2800" dirty="0"/>
            </a:br>
            <a:r>
              <a:rPr lang="en-US" sz="2800" dirty="0"/>
              <a:t>28 billion ratings for</a:t>
            </a:r>
            <a:br>
              <a:rPr lang="en-US" sz="2800" dirty="0"/>
            </a:br>
            <a:r>
              <a:rPr lang="en-US" sz="2800" dirty="0"/>
              <a:t>recommendations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/>
          <a:srcRect l="2030" t="24916" r="7823" b="20703"/>
          <a:stretch/>
        </p:blipFill>
        <p:spPr>
          <a:xfrm>
            <a:off x="557464" y="4157545"/>
            <a:ext cx="4585515" cy="204724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743581" y="6352144"/>
            <a:ext cx="762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at: http://data-artisans.com/computing-recommendations-with-flink.html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5786704" y="45026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34495E"/>
                </a:solidFill>
              </a:rPr>
              <a:t>Setups</a:t>
            </a:r>
            <a:r>
              <a:rPr lang="en-US" sz="2400" dirty="0" smtClean="0">
                <a:solidFill>
                  <a:srgbClr val="34495E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4495E"/>
                </a:solidFill>
              </a:rPr>
              <a:t>40 medium instances ("n1-highmem-8" - 8 cores, 52 GB)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4495E"/>
                </a:solidFill>
              </a:rPr>
              <a:t>40 </a:t>
            </a:r>
            <a:r>
              <a:rPr lang="en-US" sz="2400" dirty="0">
                <a:solidFill>
                  <a:srgbClr val="34495E"/>
                </a:solidFill>
              </a:rPr>
              <a:t>large instances ("n1-highmem-16" - 16 cores, 104 </a:t>
            </a:r>
            <a:r>
              <a:rPr lang="en-US" sz="2400" dirty="0" smtClean="0">
                <a:solidFill>
                  <a:srgbClr val="34495E"/>
                </a:solidFill>
              </a:rPr>
              <a:t>GB)</a:t>
            </a:r>
            <a:endParaRPr lang="en-US" sz="2400" b="0" i="0" dirty="0">
              <a:solidFill>
                <a:srgbClr val="34495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74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ML – Machine Learning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1" y="1389467"/>
            <a:ext cx="10913457" cy="4966884"/>
          </a:xfrm>
        </p:spPr>
        <p:txBody>
          <a:bodyPr>
            <a:normAutofit/>
          </a:bodyPr>
          <a:lstStyle/>
          <a:p>
            <a:r>
              <a:rPr lang="en-US" dirty="0" smtClean="0"/>
              <a:t>Provide a complete toolchain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 style pipelining</a:t>
            </a:r>
          </a:p>
          <a:p>
            <a:pPr lvl="1"/>
            <a:r>
              <a:rPr lang="en-US" dirty="0" smtClean="0"/>
              <a:t>Data pre-processing</a:t>
            </a:r>
          </a:p>
          <a:p>
            <a:r>
              <a:rPr lang="en-US" dirty="0" smtClean="0"/>
              <a:t>various algorithms </a:t>
            </a:r>
          </a:p>
          <a:p>
            <a:pPr lvl="1"/>
            <a:r>
              <a:rPr lang="en-US" dirty="0" smtClean="0"/>
              <a:t>Recommendations: ALS</a:t>
            </a:r>
            <a:endParaRPr lang="en-US" dirty="0"/>
          </a:p>
          <a:p>
            <a:pPr lvl="1"/>
            <a:r>
              <a:rPr lang="en-US" dirty="0" smtClean="0"/>
              <a:t>Supervised learning: Support Vector Machines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ML on streams: </a:t>
            </a:r>
            <a:r>
              <a:rPr lang="en-US" dirty="0" smtClean="0">
                <a:sym typeface="Wingdings" panose="05000000000000000000" pitchFamily="2" charset="2"/>
              </a:rPr>
              <a:t>SAMOA. We are planning to add support for streaming into 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3248369" y="2595741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Regular"/>
                <a:cs typeface="Avenir Next Regular"/>
              </a:rPr>
              <a:t>Gelly</a:t>
            </a:r>
          </a:p>
        </p:txBody>
      </p:sp>
      <p:sp>
        <p:nvSpPr>
          <p:cNvPr id="36" name="Rectangle 35"/>
          <p:cNvSpPr/>
          <p:nvPr/>
        </p:nvSpPr>
        <p:spPr>
          <a:xfrm rot="16200000">
            <a:off x="2676277" y="2604197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Regular"/>
                <a:cs typeface="Avenir Next Regular"/>
              </a:rPr>
              <a:t>Table</a:t>
            </a:r>
          </a:p>
        </p:txBody>
      </p:sp>
      <p:sp>
        <p:nvSpPr>
          <p:cNvPr id="37" name="Rectangle 36"/>
          <p:cNvSpPr/>
          <p:nvPr/>
        </p:nvSpPr>
        <p:spPr>
          <a:xfrm rot="16200000">
            <a:off x="3800797" y="2595744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Regular"/>
                <a:cs typeface="Avenir Next Regular"/>
              </a:rPr>
              <a:t>ML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7266993" y="2604197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Regular"/>
                <a:cs typeface="Avenir Next Regular"/>
              </a:rPr>
              <a:t>SAMOA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42262" y="3769461"/>
            <a:ext cx="424391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Regular"/>
                <a:cs typeface="Avenir Next Regular"/>
              </a:rPr>
              <a:t>DataSet (Java/Scala)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96379" y="3769461"/>
            <a:ext cx="2255280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Regular"/>
                <a:cs typeface="Avenir Next Regular"/>
              </a:rPr>
              <a:t>DataStream</a:t>
            </a:r>
          </a:p>
        </p:txBody>
      </p:sp>
      <p:sp>
        <p:nvSpPr>
          <p:cNvPr id="41" name="Rectangle 40"/>
          <p:cNvSpPr/>
          <p:nvPr/>
        </p:nvSpPr>
        <p:spPr>
          <a:xfrm rot="16200000">
            <a:off x="2153870" y="2610073"/>
            <a:ext cx="1557869" cy="394646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Regular"/>
                <a:cs typeface="Avenir Next Regular"/>
              </a:rPr>
              <a:t>Hadoop M/R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742267" y="5512053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Regular"/>
                <a:cs typeface="Avenir Next Regular"/>
              </a:rPr>
              <a:t>Local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22849" y="5512053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Regular"/>
                <a:cs typeface="Avenir Next Regular"/>
              </a:rPr>
              <a:t>Remote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286496" y="5512053"/>
            <a:ext cx="1299629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YARN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92651" y="5512053"/>
            <a:ext cx="126507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Regular"/>
                <a:cs typeface="Avenir Next Regular"/>
              </a:rPr>
              <a:t>Tez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086929" y="5512053"/>
            <a:ext cx="14647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Regular"/>
                <a:cs typeface="Avenir Next Regular"/>
              </a:rPr>
              <a:t>Embedded</a:t>
            </a:r>
          </a:p>
        </p:txBody>
      </p:sp>
      <p:sp>
        <p:nvSpPr>
          <p:cNvPr id="48" name="Rectangle 47"/>
          <p:cNvSpPr/>
          <p:nvPr/>
        </p:nvSpPr>
        <p:spPr>
          <a:xfrm rot="16200000">
            <a:off x="4360025" y="2604197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Regular"/>
                <a:cs typeface="Avenir Next Regular"/>
              </a:rPr>
              <a:t>Dataflow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7801833" y="2595744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venir Next Regular"/>
                <a:cs typeface="Avenir Next Regular"/>
              </a:rPr>
              <a:t>Dataflow (WiP)</a:t>
            </a:r>
          </a:p>
        </p:txBody>
      </p:sp>
      <p:sp>
        <p:nvSpPr>
          <p:cNvPr id="50" name="Rectangle 49"/>
          <p:cNvSpPr/>
          <p:nvPr/>
        </p:nvSpPr>
        <p:spPr>
          <a:xfrm rot="16200000">
            <a:off x="4920839" y="2587287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Regular"/>
                <a:cs typeface="Avenir Next Regular"/>
              </a:rPr>
              <a:t>MRQL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6716464" y="2604197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Regular"/>
                <a:cs typeface="Avenir Next Regular"/>
              </a:rPr>
              <a:t>Table</a:t>
            </a:r>
          </a:p>
        </p:txBody>
      </p:sp>
      <p:sp>
        <p:nvSpPr>
          <p:cNvPr id="52" name="Rectangle 51"/>
          <p:cNvSpPr/>
          <p:nvPr/>
        </p:nvSpPr>
        <p:spPr>
          <a:xfrm rot="16200000">
            <a:off x="5472956" y="2581136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Next Regular"/>
                <a:cs typeface="Avenir Next Regular"/>
              </a:rPr>
              <a:t>Cascading (WiP)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2742261" y="4310510"/>
            <a:ext cx="6809398" cy="1069272"/>
            <a:chOff x="511496" y="4496626"/>
            <a:chExt cx="6809398" cy="1069272"/>
          </a:xfrm>
        </p:grpSpPr>
        <p:sp>
          <p:nvSpPr>
            <p:cNvPr id="42" name="Rectangle 41"/>
            <p:cNvSpPr/>
            <p:nvPr/>
          </p:nvSpPr>
          <p:spPr>
            <a:xfrm>
              <a:off x="511496" y="4496626"/>
              <a:ext cx="6809398" cy="1069272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47757" y="4546554"/>
              <a:ext cx="31357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rgbClr val="FFFFFF"/>
                  </a:solidFill>
                  <a:latin typeface="Avenir Next Regular"/>
                  <a:cs typeface="Avenir Next Regular"/>
                </a:rPr>
                <a:t>Streaming dataflow runtime</a:t>
              </a:r>
            </a:p>
          </p:txBody>
        </p:sp>
        <p:sp>
          <p:nvSpPr>
            <p:cNvPr id="6" name="Oval 1"/>
            <p:cNvSpPr/>
            <p:nvPr/>
          </p:nvSpPr>
          <p:spPr>
            <a:xfrm>
              <a:off x="698319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3"/>
            <p:cNvSpPr/>
            <p:nvPr/>
          </p:nvSpPr>
          <p:spPr>
            <a:xfrm>
              <a:off x="1359638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4"/>
            <p:cNvCxnSpPr>
              <a:stCxn id="6" idx="6"/>
              <a:endCxn id="8" idx="2"/>
            </p:cNvCxnSpPr>
            <p:nvPr/>
          </p:nvCxnSpPr>
          <p:spPr>
            <a:xfrm>
              <a:off x="932017" y="5036415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6"/>
            <p:cNvSpPr/>
            <p:nvPr/>
          </p:nvSpPr>
          <p:spPr>
            <a:xfrm>
              <a:off x="69831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7"/>
            <p:cNvCxnSpPr>
              <a:stCxn id="10" idx="6"/>
              <a:endCxn id="12" idx="2"/>
            </p:cNvCxnSpPr>
            <p:nvPr/>
          </p:nvCxnSpPr>
          <p:spPr>
            <a:xfrm>
              <a:off x="932017" y="4648836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35963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>
              <a:stCxn id="18" idx="6"/>
              <a:endCxn id="25" idx="2"/>
            </p:cNvCxnSpPr>
            <p:nvPr/>
          </p:nvCxnSpPr>
          <p:spPr>
            <a:xfrm>
              <a:off x="2629894" y="5353850"/>
              <a:ext cx="281893" cy="3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5"/>
            <p:cNvSpPr/>
            <p:nvPr/>
          </p:nvSpPr>
          <p:spPr>
            <a:xfrm>
              <a:off x="698319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6"/>
            <p:cNvSpPr/>
            <p:nvPr/>
          </p:nvSpPr>
          <p:spPr>
            <a:xfrm>
              <a:off x="135963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7"/>
            <p:cNvCxnSpPr>
              <a:stCxn id="14" idx="6"/>
              <a:endCxn id="15" idx="2"/>
            </p:cNvCxnSpPr>
            <p:nvPr/>
          </p:nvCxnSpPr>
          <p:spPr>
            <a:xfrm>
              <a:off x="932017" y="5356107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8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9"/>
            <p:cNvSpPr/>
            <p:nvPr/>
          </p:nvSpPr>
          <p:spPr>
            <a:xfrm>
              <a:off x="2396196" y="525156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20"/>
            <p:cNvCxnSpPr>
              <a:stCxn id="17" idx="6"/>
              <a:endCxn id="28" idx="2"/>
            </p:cNvCxnSpPr>
            <p:nvPr/>
          </p:nvCxnSpPr>
          <p:spPr>
            <a:xfrm flipV="1">
              <a:off x="2626987" y="5036417"/>
              <a:ext cx="284800" cy="2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1"/>
            <p:cNvCxnSpPr>
              <a:stCxn id="8" idx="6"/>
              <a:endCxn id="17" idx="2"/>
            </p:cNvCxnSpPr>
            <p:nvPr/>
          </p:nvCxnSpPr>
          <p:spPr>
            <a:xfrm>
              <a:off x="1593336" y="5036415"/>
              <a:ext cx="799953" cy="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2"/>
            <p:cNvCxnSpPr>
              <a:stCxn id="15" idx="6"/>
              <a:endCxn id="18" idx="2"/>
            </p:cNvCxnSpPr>
            <p:nvPr/>
          </p:nvCxnSpPr>
          <p:spPr>
            <a:xfrm flipV="1">
              <a:off x="1593336" y="5353850"/>
              <a:ext cx="802860" cy="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3"/>
            <p:cNvCxnSpPr>
              <a:stCxn id="8" idx="6"/>
              <a:endCxn id="18" idx="2"/>
            </p:cNvCxnSpPr>
            <p:nvPr/>
          </p:nvCxnSpPr>
          <p:spPr>
            <a:xfrm>
              <a:off x="1593336" y="5036415"/>
              <a:ext cx="802860" cy="317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4"/>
            <p:cNvCxnSpPr>
              <a:stCxn id="15" idx="7"/>
              <a:endCxn id="17" idx="3"/>
            </p:cNvCxnSpPr>
            <p:nvPr/>
          </p:nvCxnSpPr>
          <p:spPr>
            <a:xfrm flipV="1">
              <a:off x="1559112" y="5110917"/>
              <a:ext cx="868401" cy="17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"/>
            <p:cNvSpPr/>
            <p:nvPr/>
          </p:nvSpPr>
          <p:spPr>
            <a:xfrm>
              <a:off x="3573106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6"/>
            <p:cNvSpPr/>
            <p:nvPr/>
          </p:nvSpPr>
          <p:spPr>
            <a:xfrm>
              <a:off x="2911787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Arrow Connector 7"/>
            <p:cNvCxnSpPr>
              <a:stCxn id="25" idx="6"/>
              <a:endCxn id="24" idx="2"/>
            </p:cNvCxnSpPr>
            <p:nvPr/>
          </p:nvCxnSpPr>
          <p:spPr>
            <a:xfrm flipV="1">
              <a:off x="3145485" y="535768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10"/>
            <p:cNvSpPr/>
            <p:nvPr/>
          </p:nvSpPr>
          <p:spPr>
            <a:xfrm>
              <a:off x="3573106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11"/>
            <p:cNvSpPr/>
            <p:nvPr/>
          </p:nvSpPr>
          <p:spPr>
            <a:xfrm>
              <a:off x="2911787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12"/>
            <p:cNvCxnSpPr>
              <a:stCxn id="28" idx="6"/>
              <a:endCxn id="27" idx="2"/>
            </p:cNvCxnSpPr>
            <p:nvPr/>
          </p:nvCxnSpPr>
          <p:spPr>
            <a:xfrm flipV="1">
              <a:off x="3145485" y="503641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3"/>
            <p:cNvCxnSpPr>
              <a:stCxn id="28" idx="5"/>
              <a:endCxn id="24" idx="1"/>
            </p:cNvCxnSpPr>
            <p:nvPr/>
          </p:nvCxnSpPr>
          <p:spPr>
            <a:xfrm>
              <a:off x="3111260" y="5108740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4"/>
            <p:cNvCxnSpPr>
              <a:stCxn id="25" idx="7"/>
              <a:endCxn id="27" idx="3"/>
            </p:cNvCxnSpPr>
            <p:nvPr/>
          </p:nvCxnSpPr>
          <p:spPr>
            <a:xfrm flipV="1">
              <a:off x="3111260" y="5108738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21"/>
            <p:cNvCxnSpPr>
              <a:stCxn id="12" idx="6"/>
            </p:cNvCxnSpPr>
            <p:nvPr/>
          </p:nvCxnSpPr>
          <p:spPr>
            <a:xfrm>
              <a:off x="1593337" y="4648836"/>
              <a:ext cx="9197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21"/>
            <p:cNvCxnSpPr>
              <a:endCxn id="28" idx="1"/>
            </p:cNvCxnSpPr>
            <p:nvPr/>
          </p:nvCxnSpPr>
          <p:spPr>
            <a:xfrm>
              <a:off x="2525431" y="4648836"/>
              <a:ext cx="420581" cy="315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 rot="16200000">
            <a:off x="6004040" y="2604197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Next Regular"/>
                <a:cs typeface="Avenir Next Regular"/>
              </a:rPr>
              <a:t>Zeppelin</a:t>
            </a:r>
          </a:p>
        </p:txBody>
      </p:sp>
    </p:spTree>
    <p:extLst>
      <p:ext uri="{BB962C8B-B14F-4D97-AF65-F5344CB8AC3E}">
        <p14:creationId xmlns:p14="http://schemas.microsoft.com/office/powerpoint/2010/main" val="201944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</a:t>
            </a:r>
            <a:r>
              <a:rPr lang="en-US" dirty="0"/>
              <a:t>processing characteristics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217" y="1525777"/>
            <a:ext cx="7724368" cy="4639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615657" y="2719693"/>
            <a:ext cx="2719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Regular"/>
                <a:cs typeface="Avenir Next Regular"/>
              </a:rPr>
              <a:t># of elements updated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5006" y="6188845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Regular"/>
                <a:cs typeface="Avenir Next Regular"/>
              </a:rPr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4164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Iterate natively with state/deltas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31</a:t>
            </a:fld>
            <a:endParaRPr lang="en-US"/>
          </a:p>
        </p:txBody>
      </p:sp>
      <p:pic>
        <p:nvPicPr>
          <p:cNvPr id="1026" name="Picture 2" descr="Delta Iterate Op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61" y="3013372"/>
            <a:ext cx="7874136" cy="370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7"/>
          <p:cNvSpPr>
            <a:spLocks noGrp="1"/>
          </p:cNvSpPr>
          <p:nvPr>
            <p:ph idx="1"/>
          </p:nvPr>
        </p:nvSpPr>
        <p:spPr>
          <a:xfrm>
            <a:off x="609601" y="1389467"/>
            <a:ext cx="10913457" cy="2664643"/>
          </a:xfrm>
        </p:spPr>
        <p:txBody>
          <a:bodyPr>
            <a:normAutofit/>
          </a:bodyPr>
          <a:lstStyle/>
          <a:p>
            <a:r>
              <a:rPr lang="en-US" dirty="0" smtClean="0"/>
              <a:t>Keep state in an controlled way by having a partitioned hash-map</a:t>
            </a:r>
          </a:p>
          <a:p>
            <a:r>
              <a:rPr lang="en-US" dirty="0" smtClean="0"/>
              <a:t>Relax immutability assumption of batch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fast graph analysis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050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813" y="2243631"/>
            <a:ext cx="4673805" cy="290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85" y="1626499"/>
            <a:ext cx="6173159" cy="463199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611943" y="6382921"/>
            <a:ext cx="5444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More at: http://data-artisans.com/data-analysis-with-flink.html</a:t>
            </a:r>
          </a:p>
        </p:txBody>
      </p:sp>
    </p:spTree>
    <p:extLst>
      <p:ext uri="{BB962C8B-B14F-4D97-AF65-F5344CB8AC3E}">
        <p14:creationId xmlns:p14="http://schemas.microsoft.com/office/powerpoint/2010/main" val="41861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Gelly</a:t>
            </a:r>
            <a:r>
              <a:rPr lang="en-US" dirty="0"/>
              <a:t> </a:t>
            </a:r>
            <a:r>
              <a:rPr lang="en-US" dirty="0" smtClean="0"/>
              <a:t>– Graph Processing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1" y="1474376"/>
            <a:ext cx="9601199" cy="4966884"/>
          </a:xfrm>
        </p:spPr>
        <p:txBody>
          <a:bodyPr>
            <a:normAutofit/>
          </a:bodyPr>
          <a:lstStyle/>
          <a:p>
            <a:r>
              <a:rPr lang="en-US" dirty="0" smtClean="0"/>
              <a:t>Transformations: map, filter, subgraph, union, reverse, undirected</a:t>
            </a:r>
          </a:p>
          <a:p>
            <a:r>
              <a:rPr lang="en-US" dirty="0" smtClean="0"/>
              <a:t>Mutations: add vertex/edge, remove …</a:t>
            </a:r>
          </a:p>
          <a:p>
            <a:r>
              <a:rPr lang="en-US" dirty="0" err="1" smtClean="0"/>
              <a:t>Pregel</a:t>
            </a:r>
            <a:r>
              <a:rPr lang="en-US" dirty="0" smtClean="0"/>
              <a:t> style vertex centric iterations</a:t>
            </a:r>
          </a:p>
          <a:p>
            <a:r>
              <a:rPr lang="en-US" dirty="0" smtClean="0"/>
              <a:t>Library of algorithms</a:t>
            </a:r>
          </a:p>
          <a:p>
            <a:r>
              <a:rPr lang="en-US" dirty="0"/>
              <a:t>Utilities: Special data types, loading, graph properties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Gelly</a:t>
            </a:r>
            <a:r>
              <a:rPr lang="en-US" dirty="0" smtClean="0"/>
              <a:t> and </a:t>
            </a:r>
            <a:r>
              <a:rPr lang="en-US" dirty="0" err="1" smtClean="0"/>
              <a:t>Flink</a:t>
            </a:r>
            <a:r>
              <a:rPr lang="en-US" dirty="0" smtClean="0"/>
              <a:t> ML: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in </a:t>
            </a:r>
            <a:r>
              <a:rPr lang="en-US" dirty="0" err="1" smtClean="0"/>
              <a:t>Flink</a:t>
            </a:r>
            <a:r>
              <a:rPr lang="en-US" dirty="0" smtClean="0"/>
              <a:t> 0.9 (so far only beta release)</a:t>
            </a:r>
          </a:p>
          <a:p>
            <a:r>
              <a:rPr lang="en-US" dirty="0" smtClean="0"/>
              <a:t>Still under heavy development</a:t>
            </a:r>
          </a:p>
          <a:p>
            <a:r>
              <a:rPr lang="en-US" dirty="0" smtClean="0"/>
              <a:t>Seamlessly integrate with </a:t>
            </a:r>
            <a:r>
              <a:rPr lang="en-US" dirty="0" err="1" smtClean="0"/>
              <a:t>DataSet</a:t>
            </a:r>
            <a:r>
              <a:rPr lang="en-US" dirty="0" smtClean="0"/>
              <a:t> abstraction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Preprocess data as needed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Use results as needed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Easy entry point for new contributors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Meetup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SF Spark and Friends</a:t>
            </a:r>
          </a:p>
          <a:p>
            <a:pPr lvl="1"/>
            <a:r>
              <a:rPr lang="en-US" dirty="0" smtClean="0"/>
              <a:t>June 16, San Francisco</a:t>
            </a:r>
          </a:p>
          <a:p>
            <a:r>
              <a:rPr lang="en-US" dirty="0" smtClean="0"/>
              <a:t>Bay Area </a:t>
            </a:r>
            <a:r>
              <a:rPr lang="en-US" dirty="0" err="1" smtClean="0"/>
              <a:t>Flink</a:t>
            </a:r>
            <a:r>
              <a:rPr lang="en-US" dirty="0" smtClean="0"/>
              <a:t> Meetup</a:t>
            </a:r>
          </a:p>
          <a:p>
            <a:pPr lvl="1"/>
            <a:r>
              <a:rPr lang="en-US" dirty="0" smtClean="0"/>
              <a:t>June 17, </a:t>
            </a:r>
            <a:r>
              <a:rPr lang="de-DE" dirty="0"/>
              <a:t>Redwood </a:t>
            </a:r>
            <a:r>
              <a:rPr lang="de-DE" dirty="0" smtClean="0"/>
              <a:t>City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Chicago Flink </a:t>
            </a:r>
            <a:r>
              <a:rPr lang="de-DE" dirty="0" err="1"/>
              <a:t>Meetup</a:t>
            </a:r>
            <a:endParaRPr lang="de-DE" dirty="0"/>
          </a:p>
          <a:p>
            <a:pPr lvl="1"/>
            <a:r>
              <a:rPr lang="de-DE" dirty="0"/>
              <a:t>June 30</a:t>
            </a:r>
          </a:p>
          <a:p>
            <a:r>
              <a:rPr lang="de-DE" dirty="0"/>
              <a:t>Stockholm, </a:t>
            </a:r>
            <a:r>
              <a:rPr lang="de-DE" dirty="0" err="1"/>
              <a:t>Sweden</a:t>
            </a:r>
            <a:endParaRPr lang="de-DE" dirty="0"/>
          </a:p>
          <a:p>
            <a:r>
              <a:rPr lang="de-DE" dirty="0"/>
              <a:t>Berlin, Germany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89" y="4156076"/>
            <a:ext cx="53816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542132"/>
            <a:ext cx="8229600" cy="1261222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Flink</a:t>
            </a:r>
            <a:r>
              <a:rPr lang="en-US" sz="3600" b="1" dirty="0"/>
              <a:t> Forward registration &amp; call for abstracts is open now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184990"/>
            <a:ext cx="6572250" cy="28289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flink.apache.org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9357" y="4924900"/>
            <a:ext cx="7433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12/13 October 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Meet developers and users of </a:t>
            </a:r>
            <a:r>
              <a:rPr lang="en-US" sz="3200" dirty="0" err="1">
                <a:solidFill>
                  <a:prstClr val="black"/>
                </a:solidFill>
              </a:rPr>
              <a:t>Flink</a:t>
            </a:r>
            <a:r>
              <a:rPr lang="en-US" sz="3200" dirty="0">
                <a:solidFill>
                  <a:prstClr val="black"/>
                </a:solidFill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With </a:t>
            </a:r>
            <a:r>
              <a:rPr lang="en-US" sz="3200" dirty="0" err="1">
                <a:solidFill>
                  <a:prstClr val="black"/>
                </a:solidFill>
              </a:rPr>
              <a:t>Flink</a:t>
            </a:r>
            <a:r>
              <a:rPr lang="en-US" sz="3200" dirty="0">
                <a:solidFill>
                  <a:prstClr val="black"/>
                </a:solidFill>
              </a:rPr>
              <a:t> Workshops / Trainings!</a:t>
            </a:r>
          </a:p>
        </p:txBody>
      </p:sp>
    </p:spTree>
    <p:extLst>
      <p:ext uri="{BB962C8B-B14F-4D97-AF65-F5344CB8AC3E}">
        <p14:creationId xmlns:p14="http://schemas.microsoft.com/office/powerpoint/2010/main" val="7725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733802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venir Next Regular"/>
                <a:cs typeface="Avenir Next Regular"/>
              </a:rPr>
              <a:t>flink.apache.org</a:t>
            </a:r>
            <a:r>
              <a:rPr lang="en-US" sz="3600" dirty="0">
                <a:latin typeface="Avenir Next Regular"/>
                <a:cs typeface="Avenir Next Regular"/>
              </a:rPr>
              <a:t/>
            </a:r>
            <a:br>
              <a:rPr lang="en-US" sz="3600" dirty="0">
                <a:latin typeface="Avenir Next Regular"/>
                <a:cs typeface="Avenir Next Regular"/>
              </a:rPr>
            </a:br>
            <a:r>
              <a:rPr lang="en-US" sz="3600" dirty="0">
                <a:latin typeface="Avenir Next Regular"/>
                <a:cs typeface="Avenir Next Regular"/>
              </a:rPr>
              <a:t>@</a:t>
            </a:r>
            <a:r>
              <a:rPr lang="en-US" sz="3600" dirty="0" err="1">
                <a:latin typeface="Avenir Next Regular"/>
                <a:cs typeface="Avenir Next Regular"/>
              </a:rPr>
              <a:t>ApacheFlink</a:t>
            </a:r>
            <a:endParaRPr lang="en-US" sz="3600" dirty="0">
              <a:latin typeface="Avenir Next Regular"/>
              <a:cs typeface="Avenir Next Regula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1359" y="1162795"/>
            <a:ext cx="2571006" cy="257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compilation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hteck 40"/>
          <p:cNvSpPr/>
          <p:nvPr/>
        </p:nvSpPr>
        <p:spPr>
          <a:xfrm>
            <a:off x="4665283" y="4759209"/>
            <a:ext cx="1243920" cy="1542474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6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78443" y="5817823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985369" y="581855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mit Pfeil 2054"/>
          <p:cNvCxnSpPr/>
          <p:nvPr/>
        </p:nvCxnSpPr>
        <p:spPr>
          <a:xfrm flipV="1">
            <a:off x="6415066" y="5080492"/>
            <a:ext cx="1265947" cy="24770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5"/>
          <p:cNvSpPr/>
          <p:nvPr/>
        </p:nvSpPr>
        <p:spPr>
          <a:xfrm>
            <a:off x="4345783" y="1754137"/>
            <a:ext cx="1793386" cy="1542474"/>
          </a:xfrm>
          <a:prstGeom prst="round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0" name="Pfeil nach rechts 19"/>
          <p:cNvSpPr/>
          <p:nvPr/>
        </p:nvSpPr>
        <p:spPr>
          <a:xfrm>
            <a:off x="6756227" y="2064754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834439" y="1435731"/>
            <a:ext cx="25843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Consolas"/>
                <a:cs typeface="Consolas"/>
              </a:rPr>
              <a:t>case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class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Path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Long,</a:t>
            </a:r>
            <a:r>
              <a:rPr lang="en-US" sz="900" dirty="0">
                <a:latin typeface="Consolas"/>
                <a:cs typeface="Consolas"/>
              </a:rPr>
              <a:t> to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val</a:t>
            </a:r>
            <a:r>
              <a:rPr lang="en-US" sz="900" dirty="0">
                <a:latin typeface="Consolas"/>
                <a:cs typeface="Consolas"/>
              </a:rPr>
              <a:t> tc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edges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iterate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10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r>
              <a:rPr lang="en-US" sz="900" dirty="0">
                <a:latin typeface="Consolas"/>
                <a:cs typeface="Consolas"/>
              </a:rPr>
              <a:t> </a:t>
            </a:r>
          </a:p>
          <a:p>
            <a:r>
              <a:rPr lang="en-US" sz="900" dirty="0">
                <a:latin typeface="Consolas"/>
                <a:cs typeface="Consolas"/>
              </a:rPr>
              <a:t>  paths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DataSet[Path]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b="1" dirty="0">
                <a:latin typeface="Consolas"/>
                <a:cs typeface="Consolas"/>
              </a:rPr>
              <a:t>val</a:t>
            </a:r>
            <a:r>
              <a:rPr lang="en-US" sz="900" dirty="0">
                <a:latin typeface="Consolas"/>
                <a:cs typeface="Consolas"/>
              </a:rPr>
              <a:t> next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paths</a:t>
            </a:r>
          </a:p>
          <a:p>
            <a:r>
              <a:rPr lang="en-US" sz="900" dirty="0">
                <a:latin typeface="Consolas"/>
                <a:cs typeface="Consolas"/>
              </a:rPr>
              <a:t>      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join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edges</a:t>
            </a:r>
            <a:r>
              <a:rPr lang="en-US" sz="900" b="1" dirty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     .</a:t>
            </a:r>
            <a:r>
              <a:rPr lang="en-US" sz="900" dirty="0">
                <a:latin typeface="Consolas"/>
                <a:cs typeface="Consolas"/>
              </a:rPr>
              <a:t>where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"to"</a:t>
            </a:r>
            <a:r>
              <a:rPr lang="en-US" sz="900" b="1" dirty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     .</a:t>
            </a:r>
            <a:r>
              <a:rPr lang="en-US" sz="900" dirty="0">
                <a:latin typeface="Consolas"/>
                <a:cs typeface="Consolas"/>
              </a:rPr>
              <a:t>equalTo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"from"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    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r>
              <a:rPr lang="en-US" sz="900" dirty="0">
                <a:latin typeface="Consolas"/>
                <a:cs typeface="Consolas"/>
              </a:rPr>
              <a:t> </a:t>
            </a:r>
          </a:p>
          <a:p>
            <a:r>
              <a:rPr lang="en-US" sz="900" b="1" dirty="0">
                <a:latin typeface="Consolas"/>
                <a:cs typeface="Consolas"/>
              </a:rPr>
              <a:t>          Path(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to</a:t>
            </a:r>
            <a:r>
              <a:rPr lang="en-US" sz="900" b="1" dirty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  </a:t>
            </a:r>
            <a:r>
              <a:rPr lang="en-US" sz="900" b="1" dirty="0">
                <a:latin typeface="Consolas"/>
                <a:cs typeface="Consolas"/>
              </a:rPr>
              <a:t>}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  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union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paths</a:t>
            </a:r>
            <a:r>
              <a:rPr lang="en-US" sz="900" b="1" dirty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     .</a:t>
            </a:r>
            <a:r>
              <a:rPr lang="en-US" sz="900" dirty="0">
                <a:latin typeface="Consolas"/>
                <a:cs typeface="Consolas"/>
              </a:rPr>
              <a:t>distinct</a:t>
            </a:r>
            <a:r>
              <a:rPr lang="en-US" sz="900" b="1" dirty="0">
                <a:latin typeface="Consolas"/>
                <a:cs typeface="Consolas"/>
              </a:rPr>
              <a:t>()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next</a:t>
            </a:r>
          </a:p>
          <a:p>
            <a:r>
              <a:rPr lang="en-US" sz="900" b="1" dirty="0">
                <a:latin typeface="Consolas"/>
                <a:cs typeface="Consolas"/>
              </a:rPr>
              <a:t>  }</a:t>
            </a:r>
            <a:endParaRPr lang="en-US" sz="900" dirty="0">
              <a:latin typeface="Consolas"/>
              <a:cs typeface="Consolas"/>
            </a:endParaRPr>
          </a:p>
        </p:txBody>
      </p:sp>
      <p:sp>
        <p:nvSpPr>
          <p:cNvPr id="12" name="Abgerundetes Rechteck 5"/>
          <p:cNvSpPr/>
          <p:nvPr/>
        </p:nvSpPr>
        <p:spPr>
          <a:xfrm>
            <a:off x="4457560" y="2604994"/>
            <a:ext cx="1593602" cy="510453"/>
          </a:xfrm>
          <a:prstGeom prst="round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Next Regular"/>
                <a:cs typeface="Avenir Next Regular"/>
              </a:rPr>
              <a:t>Optimizer</a:t>
            </a:r>
          </a:p>
        </p:txBody>
      </p:sp>
      <p:sp>
        <p:nvSpPr>
          <p:cNvPr id="13" name="Abgerundetes Rechteck 5"/>
          <p:cNvSpPr/>
          <p:nvPr/>
        </p:nvSpPr>
        <p:spPr>
          <a:xfrm>
            <a:off x="4457560" y="1932110"/>
            <a:ext cx="1593602" cy="568891"/>
          </a:xfrm>
          <a:prstGeom prst="round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Next Regular"/>
                <a:cs typeface="Avenir Next Regular"/>
              </a:rPr>
              <a:t>Type extraction stack</a:t>
            </a:r>
          </a:p>
        </p:txBody>
      </p:sp>
      <p:sp>
        <p:nvSpPr>
          <p:cNvPr id="14" name="Rechteck 41"/>
          <p:cNvSpPr/>
          <p:nvPr/>
        </p:nvSpPr>
        <p:spPr>
          <a:xfrm>
            <a:off x="4754181" y="5625309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Avenir Next Regular"/>
                <a:cs typeface="Avenir Next Regular"/>
              </a:rPr>
              <a:t>Task </a:t>
            </a:r>
            <a:r>
              <a:rPr lang="en-US" sz="1400" dirty="0">
                <a:solidFill>
                  <a:srgbClr val="000000"/>
                </a:solidFill>
                <a:latin typeface="Avenir Next Regular"/>
                <a:cs typeface="Avenir Next Regular"/>
              </a:rPr>
              <a:t>scheduling</a:t>
            </a:r>
          </a:p>
        </p:txBody>
      </p:sp>
      <p:sp>
        <p:nvSpPr>
          <p:cNvPr id="15" name="Pfeil nach rechts 19"/>
          <p:cNvSpPr/>
          <p:nvPr/>
        </p:nvSpPr>
        <p:spPr>
          <a:xfrm>
            <a:off x="3469062" y="2074134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hteck 41"/>
          <p:cNvSpPr/>
          <p:nvPr/>
        </p:nvSpPr>
        <p:spPr>
          <a:xfrm>
            <a:off x="4754181" y="4937181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venir Next Regular"/>
                <a:cs typeface="Avenir Next Regular"/>
              </a:rPr>
              <a:t>Dataflow</a:t>
            </a:r>
            <a:r>
              <a:rPr lang="de-DE" sz="1400" dirty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venir Next Regular"/>
                <a:cs typeface="Avenir Next Regular"/>
              </a:rPr>
              <a:t>metadata</a:t>
            </a:r>
          </a:p>
        </p:txBody>
      </p:sp>
      <p:sp>
        <p:nvSpPr>
          <p:cNvPr id="17" name="TextBox 2"/>
          <p:cNvSpPr txBox="1"/>
          <p:nvPr/>
        </p:nvSpPr>
        <p:spPr>
          <a:xfrm>
            <a:off x="4284524" y="329254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 Regular"/>
                <a:cs typeface="Avenir Next Regular"/>
              </a:rPr>
              <a:t>Pre-flight (Client)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4923625" y="635323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 Regular"/>
                <a:cs typeface="Avenir Next Regular"/>
              </a:rPr>
              <a:t>Master</a:t>
            </a:r>
          </a:p>
        </p:txBody>
      </p:sp>
      <p:sp>
        <p:nvSpPr>
          <p:cNvPr id="19" name="TextBox 29"/>
          <p:cNvSpPr txBox="1"/>
          <p:nvPr/>
        </p:nvSpPr>
        <p:spPr>
          <a:xfrm flipH="1">
            <a:off x="7992568" y="6515184"/>
            <a:ext cx="123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Regular"/>
                <a:cs typeface="Avenir Next Regular"/>
              </a:rPr>
              <a:t>Workers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7907582" y="1673608"/>
            <a:ext cx="1782261" cy="2433325"/>
            <a:chOff x="2723357" y="905043"/>
            <a:chExt cx="3697286" cy="5047914"/>
          </a:xfrm>
        </p:grpSpPr>
        <p:sp>
          <p:nvSpPr>
            <p:cNvPr id="21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</a:p>
          </p:txBody>
        </p:sp>
        <p:sp>
          <p:nvSpPr>
            <p:cNvPr id="22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3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4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</a:p>
          </p:txBody>
        </p:sp>
        <p:sp>
          <p:nvSpPr>
            <p:cNvPr id="26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7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8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9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30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35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36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37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50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29"/>
          <p:cNvSpPr txBox="1"/>
          <p:nvPr/>
        </p:nvSpPr>
        <p:spPr>
          <a:xfrm>
            <a:off x="1591874" y="347495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 Regular"/>
                <a:cs typeface="Avenir Next Regular"/>
              </a:rPr>
              <a:t>Program</a:t>
            </a:r>
          </a:p>
        </p:txBody>
      </p:sp>
      <p:sp>
        <p:nvSpPr>
          <p:cNvPr id="53" name="TextBox 29"/>
          <p:cNvSpPr txBox="1"/>
          <p:nvPr/>
        </p:nvSpPr>
        <p:spPr>
          <a:xfrm>
            <a:off x="9570396" y="1652323"/>
            <a:ext cx="22739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venir Next Regular"/>
                <a:cs typeface="Avenir Next Regular"/>
              </a:rPr>
              <a:t>Dataflow Graph</a:t>
            </a:r>
          </a:p>
          <a:p>
            <a:r>
              <a:rPr lang="en-US" sz="2000" dirty="0" smtClean="0">
                <a:latin typeface="Avenir Next Regular"/>
                <a:cs typeface="Avenir Next Regular"/>
                <a:sym typeface="Wingdings" panose="05000000000000000000" pitchFamily="2" charset="2"/>
              </a:rPr>
              <a:t>Independent of batch or streaming job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54" name="Pfeil nach rechts 19"/>
          <p:cNvSpPr/>
          <p:nvPr/>
        </p:nvSpPr>
        <p:spPr>
          <a:xfrm rot="9146955">
            <a:off x="6922008" y="4003244"/>
            <a:ext cx="993056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6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343576" y="5863054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343576" y="4664524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63214" y="4664524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Gruppieren 63"/>
          <p:cNvGrpSpPr/>
          <p:nvPr/>
        </p:nvGrpSpPr>
        <p:grpSpPr>
          <a:xfrm flipV="1">
            <a:off x="8411935" y="5225254"/>
            <a:ext cx="1707592" cy="855977"/>
            <a:chOff x="4713040" y="4824038"/>
            <a:chExt cx="895017" cy="525835"/>
          </a:xfrm>
        </p:grpSpPr>
        <p:sp>
          <p:nvSpPr>
            <p:cNvPr id="65" name="Oval 2"/>
            <p:cNvSpPr/>
            <p:nvPr/>
          </p:nvSpPr>
          <p:spPr>
            <a:xfrm>
              <a:off x="5374359" y="514530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"/>
            <p:cNvSpPr/>
            <p:nvPr/>
          </p:nvSpPr>
          <p:spPr>
            <a:xfrm>
              <a:off x="4713040" y="514531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7"/>
            <p:cNvCxnSpPr>
              <a:stCxn id="66" idx="6"/>
              <a:endCxn id="65" idx="2"/>
            </p:cNvCxnSpPr>
            <p:nvPr/>
          </p:nvCxnSpPr>
          <p:spPr>
            <a:xfrm flipV="1">
              <a:off x="4946738" y="524759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0"/>
            <p:cNvSpPr/>
            <p:nvPr/>
          </p:nvSpPr>
          <p:spPr>
            <a:xfrm>
              <a:off x="5374359" y="482403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11"/>
            <p:cNvSpPr/>
            <p:nvPr/>
          </p:nvSpPr>
          <p:spPr>
            <a:xfrm>
              <a:off x="4713040" y="482404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Arrow Connector 12"/>
            <p:cNvCxnSpPr>
              <a:stCxn id="69" idx="6"/>
              <a:endCxn id="68" idx="2"/>
            </p:cNvCxnSpPr>
            <p:nvPr/>
          </p:nvCxnSpPr>
          <p:spPr>
            <a:xfrm flipV="1">
              <a:off x="4946738" y="492632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3"/>
            <p:cNvCxnSpPr>
              <a:stCxn id="69" idx="5"/>
              <a:endCxn id="65" idx="1"/>
            </p:cNvCxnSpPr>
            <p:nvPr/>
          </p:nvCxnSpPr>
          <p:spPr>
            <a:xfrm>
              <a:off x="4912513" y="4998645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/>
            <p:cNvCxnSpPr>
              <a:stCxn id="66" idx="7"/>
              <a:endCxn id="68" idx="3"/>
            </p:cNvCxnSpPr>
            <p:nvPr/>
          </p:nvCxnSpPr>
          <p:spPr>
            <a:xfrm flipV="1">
              <a:off x="4912513" y="4998643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rade Verbindung mit Pfeil 2054"/>
          <p:cNvCxnSpPr/>
          <p:nvPr/>
        </p:nvCxnSpPr>
        <p:spPr>
          <a:xfrm>
            <a:off x="6423452" y="5625309"/>
            <a:ext cx="1227174" cy="27066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9"/>
          <p:cNvSpPr txBox="1"/>
          <p:nvPr/>
        </p:nvSpPr>
        <p:spPr>
          <a:xfrm>
            <a:off x="6298964" y="4599592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deploy</a:t>
            </a:r>
            <a:br>
              <a:rPr lang="en-US" sz="1600" i="1" dirty="0">
                <a:latin typeface="Avenir Next Regular"/>
                <a:cs typeface="Avenir Next Regular"/>
              </a:rPr>
            </a:br>
            <a:r>
              <a:rPr lang="en-US" sz="1600" i="1" dirty="0">
                <a:latin typeface="Avenir Next Regular"/>
                <a:cs typeface="Avenir Next Regular"/>
              </a:rPr>
              <a:t>operators</a:t>
            </a:r>
          </a:p>
        </p:txBody>
      </p:sp>
      <p:sp>
        <p:nvSpPr>
          <p:cNvPr id="75" name="TextBox 29"/>
          <p:cNvSpPr txBox="1"/>
          <p:nvPr/>
        </p:nvSpPr>
        <p:spPr>
          <a:xfrm>
            <a:off x="6120048" y="5748234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track</a:t>
            </a:r>
            <a:br>
              <a:rPr lang="en-US" sz="1600" i="1" dirty="0">
                <a:latin typeface="Avenir Next Regular"/>
                <a:cs typeface="Avenir Next Regular"/>
              </a:rPr>
            </a:br>
            <a:r>
              <a:rPr lang="en-US" sz="1600" i="1" dirty="0">
                <a:latin typeface="Avenir Next Regular"/>
                <a:cs typeface="Avenir Next Regular"/>
              </a:rPr>
              <a:t>intermediate</a:t>
            </a:r>
            <a:br>
              <a:rPr lang="en-US" sz="1600" i="1" dirty="0">
                <a:latin typeface="Avenir Next Regular"/>
                <a:cs typeface="Avenir Next Regular"/>
              </a:rPr>
            </a:br>
            <a:r>
              <a:rPr lang="en-US" sz="1600" i="1" dirty="0">
                <a:latin typeface="Avenir Next Regular"/>
                <a:cs typeface="Avenir Next Regular"/>
              </a:rPr>
              <a:t>results</a:t>
            </a:r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609600" y="3965171"/>
            <a:ext cx="4055683" cy="21160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+mj-lt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Layered Architecture allows plugging of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3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Regular"/>
                <a:cs typeface="Avenir Next Regular"/>
              </a:rPr>
              <a:t>Flink</a:t>
            </a: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7" y="1572762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4"/>
          <a:srcRect l="2030" t="24916" r="7823" b="20703"/>
          <a:stretch/>
        </p:blipFill>
        <p:spPr>
          <a:xfrm>
            <a:off x="7895138" y="1663863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009" y="3430188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72" y="316587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335992" y="3868726"/>
            <a:ext cx="1641851" cy="45278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68825" y="3356601"/>
            <a:ext cx="0" cy="891240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39016" y="2528682"/>
            <a:ext cx="1756122" cy="171915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>
            <a:off x="6860095" y="4162397"/>
            <a:ext cx="1877914" cy="454148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4295" y="2528682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Regular"/>
                <a:cs typeface="Avenir Next Regular"/>
              </a:rPr>
              <a:t>Streaming </a:t>
            </a:r>
          </a:p>
          <a:p>
            <a:r>
              <a:rPr lang="en-US" dirty="0">
                <a:latin typeface="Avenir Next Regular"/>
                <a:cs typeface="Avenir Next Regular"/>
              </a:rPr>
              <a:t>topologies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86676" y="1320831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Regular"/>
                <a:cs typeface="Avenir Next Regular"/>
              </a:rPr>
              <a:t>Long batch</a:t>
            </a:r>
            <a:br>
              <a:rPr lang="en-US" dirty="0">
                <a:latin typeface="Avenir Next Regular"/>
                <a:cs typeface="Avenir Next Regular"/>
              </a:rPr>
            </a:br>
            <a:r>
              <a:rPr lang="en-US" dirty="0">
                <a:latin typeface="Avenir Next Regular"/>
                <a:cs typeface="Avenir Next Regular"/>
              </a:rPr>
              <a:t>pipelines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82588" y="1294530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Regular"/>
                <a:cs typeface="Avenir Next Regular"/>
              </a:rPr>
              <a:t>Machine Learning at scale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13386" y="5390469"/>
            <a:ext cx="9696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  <a:cs typeface="Avenir Next Regular"/>
              </a:rPr>
              <a:t>How can an engine </a:t>
            </a:r>
            <a:r>
              <a:rPr lang="en-US" sz="3200" b="1" dirty="0">
                <a:latin typeface="+mj-lt"/>
                <a:cs typeface="Avenir Next Regular"/>
              </a:rPr>
              <a:t>natively</a:t>
            </a:r>
            <a:r>
              <a:rPr lang="en-US" sz="3200" dirty="0">
                <a:latin typeface="+mj-lt"/>
                <a:cs typeface="Avenir Next Regular"/>
              </a:rPr>
              <a:t> support all these workloads?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61385" y="5973179"/>
            <a:ext cx="5374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  <a:cs typeface="Avenir Next Regular"/>
              </a:rPr>
              <a:t>And what does "native" </a:t>
            </a:r>
            <a:r>
              <a:rPr lang="en-US" sz="3200" b="1" dirty="0">
                <a:latin typeface="+mj-lt"/>
                <a:cs typeface="Avenir Next Regular"/>
              </a:rPr>
              <a:t>mean</a:t>
            </a:r>
            <a:r>
              <a:rPr lang="en-US" sz="3200" dirty="0">
                <a:latin typeface="+mj-lt"/>
                <a:cs typeface="Avenir Next Regular"/>
              </a:rPr>
              <a:t>?</a:t>
            </a:r>
          </a:p>
        </p:txBody>
      </p:sp>
      <p:sp>
        <p:nvSpPr>
          <p:cNvPr id="18" name="TextBox 22"/>
          <p:cNvSpPr txBox="1"/>
          <p:nvPr/>
        </p:nvSpPr>
        <p:spPr>
          <a:xfrm>
            <a:off x="8332099" y="3359973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Regular"/>
                <a:cs typeface="Avenir Next Regular"/>
              </a:rPr>
              <a:t>Graph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336" y="3868726"/>
            <a:ext cx="2030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 Low latency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050559" y="2799769"/>
            <a:ext cx="261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 resource utilization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8203711" y="2766594"/>
            <a:ext cx="263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 iterative algorithms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8799907" y="4791226"/>
            <a:ext cx="263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 Mutable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13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3786" y="5170589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71213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65702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04318" y="5170589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71745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57559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06736" y="5170589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74163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59977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44769" y="5170589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512196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198010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75513" y="5170589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042939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728754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675507" y="4195233"/>
            <a:ext cx="893435" cy="292345"/>
          </a:xfrm>
          <a:prstGeom prst="round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FFFF"/>
                </a:solidFill>
                <a:latin typeface="Avenir Next Regular"/>
                <a:cs typeface="Avenir Next Regular"/>
              </a:rPr>
              <a:t>Client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613105" y="4494531"/>
            <a:ext cx="2198841" cy="497831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06736" y="4494531"/>
            <a:ext cx="1766126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24037" y="4494531"/>
            <a:ext cx="3175371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39085" y="4487578"/>
            <a:ext cx="372310" cy="62414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932341" y="4487578"/>
            <a:ext cx="1018253" cy="60529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http://www.evidentia.net/wp-content/uploads/going-around-in-circles-500x497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2606" y="4239690"/>
            <a:ext cx="204659" cy="20343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8959" y="4992362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970" y="5013142"/>
            <a:ext cx="456588" cy="5038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370" y="5196141"/>
            <a:ext cx="456588" cy="5038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760" y="5412003"/>
            <a:ext cx="456588" cy="5038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980" y="5317539"/>
            <a:ext cx="456588" cy="503821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4252" y="4892851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273" y="5218028"/>
            <a:ext cx="456588" cy="503821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3939" y="4893541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960" y="5218718"/>
            <a:ext cx="456588" cy="503821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5257" y="484955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278" y="5174727"/>
            <a:ext cx="456588" cy="50382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345041" y="2914245"/>
            <a:ext cx="5388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for (int i = 0; i &lt; maxIterations; i++) {</a:t>
            </a:r>
          </a:p>
          <a:p>
            <a:r>
              <a:rPr lang="en-US" dirty="0">
                <a:latin typeface="Consolas"/>
                <a:cs typeface="Consolas"/>
              </a:rPr>
              <a:t>	// Execute MapReduce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609601" y="1474377"/>
            <a:ext cx="9601199" cy="1256870"/>
          </a:xfrm>
        </p:spPr>
        <p:txBody>
          <a:bodyPr/>
          <a:lstStyle/>
          <a:p>
            <a:r>
              <a:rPr lang="en-US" dirty="0" smtClean="0"/>
              <a:t>Teaching an old elephant new tricks</a:t>
            </a:r>
          </a:p>
          <a:p>
            <a:r>
              <a:rPr lang="en-US" dirty="0" smtClean="0"/>
              <a:t>Treat system as a black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 rot="5400000">
            <a:off x="2593211" y="1521052"/>
            <a:ext cx="1297367" cy="2521390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57761" y="2499124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76663" y="2499124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88866" y="2497502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Avenir Next Regular"/>
                <a:cs typeface="Avenir Next Regular"/>
              </a:rPr>
              <a:t>stream</a:t>
            </a:r>
          </a:p>
          <a:p>
            <a:pPr algn="ctr"/>
            <a:r>
              <a:rPr lang="en-US" i="1" dirty="0">
                <a:latin typeface="Avenir Next Regular"/>
                <a:cs typeface="Avenir Next Regular"/>
              </a:rPr>
              <a:t>discretizer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09420" y="3289442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310049" y="3289442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976758" y="2499124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695660" y="2499124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128417" y="3289442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829044" y="3289442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814268" y="4729603"/>
            <a:ext cx="0" cy="51933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60803" y="5380816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79705" y="5380816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979800" y="5380816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698702" y="5380816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Up Arrow 34"/>
          <p:cNvSpPr/>
          <p:nvPr/>
        </p:nvSpPr>
        <p:spPr>
          <a:xfrm rot="5400000">
            <a:off x="9080783" y="5269786"/>
            <a:ext cx="1361321" cy="868639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349644" y="424944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050271" y="424944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68641" y="424944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569268" y="424944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81200" y="3470724"/>
            <a:ext cx="3617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while (true) {</a:t>
            </a:r>
          </a:p>
          <a:p>
            <a:r>
              <a:rPr lang="en-US" dirty="0">
                <a:latin typeface="Consolas"/>
                <a:cs typeface="Consolas"/>
              </a:rPr>
              <a:t>  // get next few records</a:t>
            </a:r>
          </a:p>
          <a:p>
            <a:r>
              <a:rPr lang="en-US" dirty="0">
                <a:latin typeface="Consolas"/>
                <a:cs typeface="Consolas"/>
              </a:rPr>
              <a:t>  // issue batch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73017" y="2601696"/>
            <a:ext cx="1751423" cy="413386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>
                <a:solidFill>
                  <a:srgbClr val="FFFFFF"/>
                </a:solidFill>
                <a:latin typeface="Avenir Next Regular"/>
                <a:cs typeface="Avenir Next Regular"/>
              </a:rPr>
              <a:t>Data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418928"/>
            <a:ext cx="8229600" cy="744044"/>
          </a:xfrm>
        </p:spPr>
        <p:txBody>
          <a:bodyPr/>
          <a:lstStyle/>
          <a:p>
            <a:r>
              <a:rPr lang="en-US" dirty="0" smtClean="0"/>
              <a:t>Simulate stream processor with batch system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128417" y="4745787"/>
            <a:ext cx="0" cy="51933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316136" y="4753879"/>
            <a:ext cx="0" cy="51933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09420" y="4763779"/>
            <a:ext cx="0" cy="51933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9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3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Regular"/>
                <a:cs typeface="Avenir Next Regular"/>
              </a:rPr>
              <a:t>Flink</a:t>
            </a: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7" y="1572762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4"/>
          <a:srcRect l="2030" t="24916" r="7823" b="20703"/>
          <a:stretch/>
        </p:blipFill>
        <p:spPr>
          <a:xfrm>
            <a:off x="7895138" y="1663863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009" y="3430188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72" y="316587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335992" y="3868726"/>
            <a:ext cx="1641851" cy="45278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68825" y="3356601"/>
            <a:ext cx="0" cy="891240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39016" y="2528682"/>
            <a:ext cx="1756122" cy="171915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>
            <a:off x="6860095" y="4162397"/>
            <a:ext cx="1877914" cy="454148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4295" y="2528682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Regular"/>
                <a:cs typeface="Avenir Next Regular"/>
              </a:rPr>
              <a:t>Streaming </a:t>
            </a:r>
          </a:p>
          <a:p>
            <a:r>
              <a:rPr lang="en-US" dirty="0">
                <a:latin typeface="Avenir Next Regular"/>
                <a:cs typeface="Avenir Next Regular"/>
              </a:rPr>
              <a:t>topologies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86676" y="1320831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Regular"/>
                <a:cs typeface="Avenir Next Regular"/>
              </a:rPr>
              <a:t>Long batch</a:t>
            </a:r>
            <a:br>
              <a:rPr lang="en-US" dirty="0">
                <a:latin typeface="Avenir Next Regular"/>
                <a:cs typeface="Avenir Next Regular"/>
              </a:rPr>
            </a:br>
            <a:r>
              <a:rPr lang="en-US" dirty="0">
                <a:latin typeface="Avenir Next Regular"/>
                <a:cs typeface="Avenir Next Regular"/>
              </a:rPr>
              <a:t>pipelines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82588" y="1294530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Regular"/>
                <a:cs typeface="Avenir Next Regular"/>
              </a:rPr>
              <a:t>Machine Learning at scale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13386" y="5390469"/>
            <a:ext cx="9696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  <a:cs typeface="Avenir Next Regular"/>
              </a:rPr>
              <a:t>How can an engine </a:t>
            </a:r>
            <a:r>
              <a:rPr lang="en-US" sz="3200" b="1" dirty="0">
                <a:latin typeface="+mj-lt"/>
                <a:cs typeface="Avenir Next Regular"/>
              </a:rPr>
              <a:t>natively</a:t>
            </a:r>
            <a:r>
              <a:rPr lang="en-US" sz="3200" dirty="0">
                <a:latin typeface="+mj-lt"/>
                <a:cs typeface="Avenir Next Regular"/>
              </a:rPr>
              <a:t> support all these workloads?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61385" y="5973179"/>
            <a:ext cx="5374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  <a:cs typeface="Avenir Next Regular"/>
              </a:rPr>
              <a:t>And what does "native"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+mj-lt"/>
                <a:cs typeface="Avenir Next Regular"/>
              </a:rPr>
              <a:t>mean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  <a:cs typeface="Avenir Next Regular"/>
              </a:rPr>
              <a:t>?</a:t>
            </a:r>
          </a:p>
        </p:txBody>
      </p:sp>
      <p:sp>
        <p:nvSpPr>
          <p:cNvPr id="18" name="TextBox 22"/>
          <p:cNvSpPr txBox="1"/>
          <p:nvPr/>
        </p:nvSpPr>
        <p:spPr>
          <a:xfrm>
            <a:off x="8332099" y="3359973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Regular"/>
                <a:cs typeface="Avenir Next Regular"/>
              </a:rPr>
              <a:t>Graph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336" y="3868726"/>
            <a:ext cx="203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Low latency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13560" y="2877026"/>
            <a:ext cx="229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resource utilization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03711" y="2766594"/>
            <a:ext cx="263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iterative algorithms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799907" y="4791226"/>
            <a:ext cx="263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Mutable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for “native”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everything as streams</a:t>
            </a:r>
          </a:p>
          <a:p>
            <a:pPr marL="400050" lvl="1" indent="0">
              <a:buNone/>
            </a:pPr>
            <a:r>
              <a:rPr lang="en-US" dirty="0" smtClean="0"/>
              <a:t>		Pipelined execution, push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Special code paths for batch</a:t>
            </a:r>
          </a:p>
          <a:p>
            <a:pPr marL="400050" lvl="1" indent="0">
              <a:buNone/>
            </a:pPr>
            <a:r>
              <a:rPr lang="en-US" dirty="0" smtClean="0"/>
              <a:t>		Automatic job optimization, fault tolerance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iterative (cyclic) </a:t>
            </a:r>
            <a:r>
              <a:rPr lang="en-US" dirty="0" err="1" smtClean="0"/>
              <a:t>dataflows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mutable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Operate on managed memory</a:t>
            </a:r>
          </a:p>
          <a:p>
            <a:pPr marL="400050" lvl="1" indent="0">
              <a:buNone/>
            </a:pPr>
            <a:r>
              <a:rPr lang="en-US" dirty="0" smtClean="0"/>
              <a:t>		Make data processing on the JVM 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1774</Words>
  <Application>Microsoft Office PowerPoint</Application>
  <PresentationFormat>Widescreen</PresentationFormat>
  <Paragraphs>489</Paragraphs>
  <Slides>38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Arial</vt:lpstr>
      <vt:lpstr>Avenir Black</vt:lpstr>
      <vt:lpstr>Avenir Book</vt:lpstr>
      <vt:lpstr>Avenir Next Demi Bold</vt:lpstr>
      <vt:lpstr>Avenir Next Regular</vt:lpstr>
      <vt:lpstr>Calibri</vt:lpstr>
      <vt:lpstr>Consolas</vt:lpstr>
      <vt:lpstr>Courier New</vt:lpstr>
      <vt:lpstr>Gill Sans MT</vt:lpstr>
      <vt:lpstr>Menlo</vt:lpstr>
      <vt:lpstr>Verdana</vt:lpstr>
      <vt:lpstr>Wingdings</vt:lpstr>
      <vt:lpstr>1_Office Theme</vt:lpstr>
      <vt:lpstr>Office Theme</vt:lpstr>
      <vt:lpstr>2_Office Theme</vt:lpstr>
      <vt:lpstr>Apache Flink™ deep-dive Unified Batch and Stream Processing</vt:lpstr>
      <vt:lpstr>Flink’s Recent History</vt:lpstr>
      <vt:lpstr>What is Flink</vt:lpstr>
      <vt:lpstr>Program compilation</vt:lpstr>
      <vt:lpstr>Native workload support</vt:lpstr>
      <vt:lpstr>E.g.: Non-native iterations</vt:lpstr>
      <vt:lpstr>E.g.: Non-native streaming</vt:lpstr>
      <vt:lpstr>Native workload support</vt:lpstr>
      <vt:lpstr>Ingredients for “native” support</vt:lpstr>
      <vt:lpstr>Flink by Use Case</vt:lpstr>
      <vt:lpstr>Stream data processing</vt:lpstr>
      <vt:lpstr>Pipelined stream processor</vt:lpstr>
      <vt:lpstr>Expressive APIs</vt:lpstr>
      <vt:lpstr>Checkpointing / Recovery</vt:lpstr>
      <vt:lpstr>Batch processing</vt:lpstr>
      <vt:lpstr>Batch on an streaming engine</vt:lpstr>
      <vt:lpstr>Batch on an streaming engine</vt:lpstr>
      <vt:lpstr>Batch processing requirements</vt:lpstr>
      <vt:lpstr>Optimizer</vt:lpstr>
      <vt:lpstr>Two execution plans</vt:lpstr>
      <vt:lpstr>Memory Management</vt:lpstr>
      <vt:lpstr>Operators on managed memory</vt:lpstr>
      <vt:lpstr>Smooth out-of-core performance</vt:lpstr>
      <vt:lpstr>Machine Learning Algorithms</vt:lpstr>
      <vt:lpstr>Iterate by looping</vt:lpstr>
      <vt:lpstr>Iterate in the Dataflow</vt:lpstr>
      <vt:lpstr>Example: Matrix Factorization</vt:lpstr>
      <vt:lpstr>Flink ML – Machine Learning</vt:lpstr>
      <vt:lpstr>Graph Analysis</vt:lpstr>
      <vt:lpstr>Graph processing characteristics</vt:lpstr>
      <vt:lpstr>Iterate natively with state/deltas</vt:lpstr>
      <vt:lpstr>… fast graph analysis</vt:lpstr>
      <vt:lpstr>Gelly – Graph Processing API</vt:lpstr>
      <vt:lpstr>Gelly and Flink ML:</vt:lpstr>
      <vt:lpstr>Closing</vt:lpstr>
      <vt:lpstr>Flink Meetup Groups</vt:lpstr>
      <vt:lpstr>Flink Forward registration &amp; call for abstracts is open now</vt:lpstr>
      <vt:lpstr>flink.apache.org @ApacheFlink</vt:lpstr>
    </vt:vector>
  </TitlesOfParts>
  <Company>data Artisans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robert-da-win7</cp:lastModifiedBy>
  <cp:revision>217</cp:revision>
  <dcterms:created xsi:type="dcterms:W3CDTF">2015-01-22T00:00:06Z</dcterms:created>
  <dcterms:modified xsi:type="dcterms:W3CDTF">2015-06-11T04:59:54Z</dcterms:modified>
</cp:coreProperties>
</file>