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95" r:id="rId2"/>
    <p:sldId id="908" r:id="rId3"/>
    <p:sldId id="911" r:id="rId4"/>
    <p:sldId id="909" r:id="rId5"/>
    <p:sldId id="910" r:id="rId6"/>
    <p:sldId id="912" r:id="rId7"/>
    <p:sldId id="812" r:id="rId8"/>
    <p:sldId id="913" r:id="rId9"/>
    <p:sldId id="915" r:id="rId10"/>
    <p:sldId id="974" r:id="rId11"/>
    <p:sldId id="972" r:id="rId12"/>
    <p:sldId id="997" r:id="rId13"/>
    <p:sldId id="998" r:id="rId14"/>
    <p:sldId id="995" r:id="rId15"/>
    <p:sldId id="996" r:id="rId16"/>
    <p:sldId id="1001" r:id="rId17"/>
    <p:sldId id="1004" r:id="rId18"/>
    <p:sldId id="1025" r:id="rId19"/>
    <p:sldId id="1026" r:id="rId20"/>
    <p:sldId id="1087" r:id="rId21"/>
    <p:sldId id="1043" r:id="rId22"/>
    <p:sldId id="1088" r:id="rId23"/>
    <p:sldId id="1044" r:id="rId24"/>
    <p:sldId id="1045" r:id="rId25"/>
    <p:sldId id="1046" r:id="rId26"/>
    <p:sldId id="1051" r:id="rId27"/>
    <p:sldId id="1054" r:id="rId28"/>
    <p:sldId id="1055" r:id="rId29"/>
    <p:sldId id="1056" r:id="rId30"/>
    <p:sldId id="1058" r:id="rId31"/>
    <p:sldId id="1009" r:id="rId32"/>
    <p:sldId id="1010" r:id="rId33"/>
    <p:sldId id="1063" r:id="rId34"/>
    <p:sldId id="1089" r:id="rId35"/>
    <p:sldId id="1065" r:id="rId36"/>
    <p:sldId id="1068" r:id="rId37"/>
    <p:sldId id="1085" r:id="rId38"/>
    <p:sldId id="1101" r:id="rId39"/>
    <p:sldId id="1094" r:id="rId40"/>
    <p:sldId id="1079" r:id="rId41"/>
    <p:sldId id="1102" r:id="rId42"/>
    <p:sldId id="1099" r:id="rId43"/>
    <p:sldId id="1096" r:id="rId44"/>
    <p:sldId id="1103" r:id="rId45"/>
    <p:sldId id="1104" r:id="rId46"/>
    <p:sldId id="1105" r:id="rId47"/>
    <p:sldId id="1106" r:id="rId48"/>
    <p:sldId id="1107" r:id="rId49"/>
    <p:sldId id="1109" r:id="rId50"/>
    <p:sldId id="1080" r:id="rId51"/>
    <p:sldId id="1110" r:id="rId52"/>
    <p:sldId id="1100" r:id="rId53"/>
    <p:sldId id="1112" r:id="rId54"/>
    <p:sldId id="1111" r:id="rId55"/>
    <p:sldId id="1082" r:id="rId56"/>
    <p:sldId id="1083" r:id="rId57"/>
    <p:sldId id="1084" r:id="rId58"/>
    <p:sldId id="924" r:id="rId59"/>
    <p:sldId id="919" r:id="rId60"/>
    <p:sldId id="975" r:id="rId61"/>
    <p:sldId id="950" r:id="rId6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34C"/>
    <a:srgbClr val="3366FF"/>
    <a:srgbClr val="3362FF"/>
    <a:srgbClr val="008040"/>
    <a:srgbClr val="EBA609"/>
    <a:srgbClr val="CC004F"/>
    <a:srgbClr val="EEF2FF"/>
    <a:srgbClr val="7EA0FF"/>
    <a:srgbClr val="D6D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86391" autoAdjust="0"/>
  </p:normalViewPr>
  <p:slideViewPr>
    <p:cSldViewPr snapToObjects="1">
      <p:cViewPr>
        <p:scale>
          <a:sx n="85" d="100"/>
          <a:sy n="85" d="100"/>
        </p:scale>
        <p:origin x="-2304" y="-424"/>
      </p:cViewPr>
      <p:guideLst>
        <p:guide orient="horz" pos="2160"/>
        <p:guide pos="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istoica:slides:2013:BigData-ML-Paris: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istoica:slides:2013:BigData-ML-Paris: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Query (s)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Full Data</c:v>
                </c:pt>
                <c:pt idx="1">
                  <c:v>f = 0.1</c:v>
                </c:pt>
                <c:pt idx="2">
                  <c:v>f = 0.01</c:v>
                </c:pt>
                <c:pt idx="3">
                  <c:v>f = 0.001</c:v>
                </c:pt>
                <c:pt idx="4">
                  <c:v>f = 0.0001</c:v>
                </c:pt>
                <c:pt idx="5">
                  <c:v>f = 0.00001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1020.0</c:v>
                </c:pt>
                <c:pt idx="1">
                  <c:v>103.0</c:v>
                </c:pt>
                <c:pt idx="2">
                  <c:v>18.0</c:v>
                </c:pt>
                <c:pt idx="3">
                  <c:v>13.0</c:v>
                </c:pt>
                <c:pt idx="4">
                  <c:v>10.0</c:v>
                </c:pt>
                <c:pt idx="5">
                  <c:v>7.8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55496344"/>
        <c:axId val="-2055493336"/>
      </c:barChart>
      <c:catAx>
        <c:axId val="-2055496344"/>
        <c:scaling>
          <c:orientation val="minMax"/>
        </c:scaling>
        <c:delete val="1"/>
        <c:axPos val="b"/>
        <c:majorTickMark val="out"/>
        <c:minorTickMark val="none"/>
        <c:tickLblPos val="nextTo"/>
        <c:crossAx val="-2055493336"/>
        <c:crosses val="autoZero"/>
        <c:auto val="1"/>
        <c:lblAlgn val="ctr"/>
        <c:lblOffset val="100"/>
        <c:noMultiLvlLbl val="0"/>
      </c:catAx>
      <c:valAx>
        <c:axId val="-2055493336"/>
        <c:scaling>
          <c:orientation val="minMax"/>
          <c:max val="10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Calibri"/>
                <a:cs typeface="Calibri"/>
              </a:defRPr>
            </a:pPr>
            <a:endParaRPr lang="en-US"/>
          </a:p>
        </c:txPr>
        <c:crossAx val="-20554963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Query (s)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Full Data</c:v>
                </c:pt>
                <c:pt idx="1">
                  <c:v>f = 0.1</c:v>
                </c:pt>
                <c:pt idx="2">
                  <c:v>f = 0.01</c:v>
                </c:pt>
                <c:pt idx="3">
                  <c:v>f = 0.001</c:v>
                </c:pt>
                <c:pt idx="4">
                  <c:v>f = 0.0001</c:v>
                </c:pt>
                <c:pt idx="5">
                  <c:v>f = 0.00001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1020.0</c:v>
                </c:pt>
                <c:pt idx="1">
                  <c:v>103.0</c:v>
                </c:pt>
                <c:pt idx="2">
                  <c:v>18.0</c:v>
                </c:pt>
                <c:pt idx="3">
                  <c:v>13.0</c:v>
                </c:pt>
                <c:pt idx="4">
                  <c:v>10.0</c:v>
                </c:pt>
                <c:pt idx="5">
                  <c:v>7.8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55595096"/>
        <c:axId val="-2055592088"/>
      </c:barChart>
      <c:catAx>
        <c:axId val="-2055595096"/>
        <c:scaling>
          <c:orientation val="minMax"/>
        </c:scaling>
        <c:delete val="1"/>
        <c:axPos val="b"/>
        <c:majorTickMark val="out"/>
        <c:minorTickMark val="none"/>
        <c:tickLblPos val="nextTo"/>
        <c:crossAx val="-2055592088"/>
        <c:crosses val="autoZero"/>
        <c:auto val="1"/>
        <c:lblAlgn val="ctr"/>
        <c:lblOffset val="100"/>
        <c:noMultiLvlLbl val="0"/>
      </c:catAx>
      <c:valAx>
        <c:axId val="-2055592088"/>
        <c:scaling>
          <c:orientation val="minMax"/>
          <c:max val="10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Calibri"/>
                <a:cs typeface="Calibri"/>
              </a:defRPr>
            </a:pPr>
            <a:endParaRPr lang="en-US"/>
          </a:p>
        </c:txPr>
        <c:crossAx val="-20555950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C374B-6128-8E42-B3D0-6BDBDFB1ED4C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20BD1-08AF-5C43-9429-B3FA4460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07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EB7CB0B7-4679-9C41-988A-88F664A7C70A}" type="datetime1">
              <a:rPr lang="en-US"/>
              <a:pPr>
                <a:defRPr/>
              </a:pPr>
              <a:t>12/2/13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DC8198C8-78FB-5C4C-B14F-A07EF6C0D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487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baseline="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50916E-BDB9-E443-9E54-60C2B4A1430F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61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61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8209C-5C40-B34F-97A9-AF7E78FE04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5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8209C-5C40-B34F-97A9-AF7E78FE04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05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8209C-5C40-B34F-97A9-AF7E78FE04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4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8209C-5C40-B34F-97A9-AF7E78FE04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47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82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820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82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8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82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24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61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6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990600" y="927100"/>
            <a:ext cx="7162800" cy="228600"/>
          </a:xfrm>
          <a:prstGeom prst="ellipse">
            <a:avLst/>
          </a:prstGeom>
          <a:effectLst>
            <a:outerShdw blurRad="40000" dist="73787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2259013" y="152400"/>
            <a:ext cx="4464050" cy="1066800"/>
          </a:xfrm>
          <a:prstGeom prst="rect">
            <a:avLst/>
          </a:prstGeom>
          <a:gradFill rotWithShape="1">
            <a:gsLst>
              <a:gs pos="0">
                <a:srgbClr val="00204E"/>
              </a:gs>
              <a:gs pos="46001">
                <a:srgbClr val="D6DBE3"/>
              </a:gs>
              <a:gs pos="53999">
                <a:srgbClr val="D6DBE3"/>
              </a:gs>
              <a:gs pos="100000">
                <a:srgbClr val="00204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152400"/>
            <a:ext cx="2286000" cy="1066800"/>
          </a:xfrm>
          <a:prstGeom prst="rect">
            <a:avLst/>
          </a:prstGeom>
          <a:solidFill>
            <a:srgbClr val="0020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6705600" y="152400"/>
            <a:ext cx="2438400" cy="1066800"/>
          </a:xfrm>
          <a:prstGeom prst="rect">
            <a:avLst/>
          </a:prstGeom>
          <a:solidFill>
            <a:srgbClr val="0020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9" name="Picture 8" descr="Picture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0"/>
            <a:ext cx="2667000" cy="1414463"/>
          </a:xfrm>
          <a:prstGeom prst="rect">
            <a:avLst/>
          </a:prstGeom>
          <a:noFill/>
          <a:effectLst>
            <a:outerShdw blurRad="38100" dist="25400" dir="7800000" algn="tl" rotWithShape="0">
              <a:srgbClr val="000000">
                <a:alpha val="2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F5F93-7AEC-F04C-95E1-0F5BA3994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04BDA-83D8-1F4F-908D-6FB13903B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7B90C-8FCE-1E46-9B22-F0D12B142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58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15801-4DF0-EA42-B5E2-BC9F99F57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7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39200-3828-CA49-A49E-32C2EEF97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3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EB89A-5B48-794D-A51B-4CA2CE5E3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5A13E-793D-E84E-990D-D7AA6986E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8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FAB35-CA78-924D-A9D1-964C0A7A9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8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31C0E-67A0-1C4A-BC4B-C1BEA96785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6C2F2-0CCC-7643-A79A-4B140A740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8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771BD-4D80-EA4F-BF21-E9C0AD692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2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DD3DD94-F9C9-C14C-8B4B-803B2365D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5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5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5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5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5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6858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-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blinkdb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bit.ly/blinkdb-1" TargetMode="External"/><Relationship Id="rId3" Type="http://schemas.openxmlformats.org/officeDocument/2006/relationships/hyperlink" Target="http://bit.ly/blinkdb-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8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8001001" cy="1905000"/>
          </a:xfrm>
        </p:spPr>
        <p:txBody>
          <a:bodyPr/>
          <a:lstStyle/>
          <a:p>
            <a:r>
              <a:rPr lang="en-US" sz="5500" dirty="0" smtClean="0">
                <a:solidFill>
                  <a:srgbClr val="3366FF"/>
                </a:solidFill>
                <a:latin typeface="Calibri"/>
                <a:cs typeface="Calibri"/>
              </a:rPr>
              <a:t>Approximate Queries on Very Large Data</a:t>
            </a:r>
            <a:endParaRPr lang="en-US" sz="5500" dirty="0">
              <a:solidFill>
                <a:srgbClr val="3366FF"/>
              </a:solidFill>
              <a:latin typeface="Calibri"/>
              <a:ea typeface="ＭＳ Ｐゴシック" charset="0"/>
              <a:cs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28244" r="27747"/>
          <a:stretch/>
        </p:blipFill>
        <p:spPr>
          <a:xfrm>
            <a:off x="90636" y="152400"/>
            <a:ext cx="4024164" cy="1724048"/>
          </a:xfrm>
          <a:prstGeom prst="rect">
            <a:avLst/>
          </a:prstGeom>
        </p:spPr>
      </p:pic>
      <p:pic>
        <p:nvPicPr>
          <p:cNvPr id="17" name="Picture 4" descr="amplab_hi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161002"/>
            <a:ext cx="4537636" cy="152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996764" y="6227802"/>
            <a:ext cx="2251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UC Berkeley</a:t>
            </a:r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609599" y="3505200"/>
            <a:ext cx="3310185" cy="67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500" b="1" dirty="0">
                <a:solidFill>
                  <a:srgbClr val="404040"/>
                </a:solidFill>
                <a:latin typeface="Calibri"/>
                <a:cs typeface="Calibri"/>
              </a:rPr>
              <a:t>Sameer </a:t>
            </a:r>
            <a:r>
              <a:rPr lang="en-US" sz="3500" b="1" dirty="0" smtClean="0">
                <a:solidFill>
                  <a:srgbClr val="404040"/>
                </a:solidFill>
                <a:latin typeface="Calibri"/>
                <a:cs typeface="Calibri"/>
              </a:rPr>
              <a:t>Agarwal</a:t>
            </a:r>
            <a:endParaRPr lang="en-US" sz="3500" b="1" dirty="0">
              <a:solidFill>
                <a:srgbClr val="404040"/>
              </a:solidFill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599" y="4104826"/>
            <a:ext cx="8001001" cy="898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404040"/>
                </a:solidFill>
                <a:latin typeface="Calibri"/>
                <a:cs typeface="Calibri"/>
              </a:rPr>
              <a:t>Joint work with </a:t>
            </a:r>
            <a:r>
              <a:rPr lang="en-US" dirty="0" smtClean="0">
                <a:solidFill>
                  <a:srgbClr val="404040"/>
                </a:solidFill>
                <a:latin typeface="Corbel" pitchFamily="34" charset="0"/>
              </a:rPr>
              <a:t>Ariel </a:t>
            </a:r>
            <a:r>
              <a:rPr lang="en-US" dirty="0" err="1">
                <a:solidFill>
                  <a:srgbClr val="404040"/>
                </a:solidFill>
                <a:latin typeface="Corbel" pitchFamily="34" charset="0"/>
              </a:rPr>
              <a:t>Kleiner</a:t>
            </a:r>
            <a:r>
              <a:rPr lang="en-US" dirty="0">
                <a:solidFill>
                  <a:srgbClr val="404040"/>
                </a:solidFill>
                <a:latin typeface="Corbel" pitchFamily="34" charset="0"/>
              </a:rPr>
              <a:t>, Henry Milner, </a:t>
            </a:r>
            <a:r>
              <a:rPr lang="en-US" dirty="0" smtClean="0">
                <a:solidFill>
                  <a:srgbClr val="404040"/>
                </a:solidFill>
                <a:latin typeface="Corbel" pitchFamily="34" charset="0"/>
              </a:rPr>
              <a:t> </a:t>
            </a:r>
            <a:r>
              <a:rPr lang="en-US" dirty="0" err="1" smtClean="0">
                <a:solidFill>
                  <a:srgbClr val="404040"/>
                </a:solidFill>
                <a:latin typeface="Corbel" pitchFamily="34" charset="0"/>
              </a:rPr>
              <a:t>Barzan</a:t>
            </a:r>
            <a:r>
              <a:rPr lang="en-US" dirty="0" smtClean="0">
                <a:solidFill>
                  <a:srgbClr val="404040"/>
                </a:solidFill>
                <a:latin typeface="Corbel" pitchFamily="34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Corbel" pitchFamily="34" charset="0"/>
              </a:rPr>
              <a:t>Mozafari</a:t>
            </a:r>
            <a:r>
              <a:rPr lang="en-US" dirty="0">
                <a:solidFill>
                  <a:srgbClr val="404040"/>
                </a:solidFill>
                <a:latin typeface="Corbel" pitchFamily="34" charset="0"/>
              </a:rPr>
              <a:t>, </a:t>
            </a:r>
            <a:r>
              <a:rPr lang="en-US" dirty="0" err="1" smtClean="0">
                <a:solidFill>
                  <a:srgbClr val="404040"/>
                </a:solidFill>
                <a:latin typeface="Corbel" pitchFamily="34" charset="0"/>
              </a:rPr>
              <a:t>Ameet</a:t>
            </a:r>
            <a:r>
              <a:rPr lang="en-US" dirty="0" smtClean="0">
                <a:solidFill>
                  <a:srgbClr val="404040"/>
                </a:solidFill>
                <a:latin typeface="Corbel" pitchFamily="34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Corbel" pitchFamily="34" charset="0"/>
              </a:rPr>
              <a:t>Talwalkar</a:t>
            </a:r>
            <a:r>
              <a:rPr lang="en-US" dirty="0">
                <a:solidFill>
                  <a:srgbClr val="404040"/>
                </a:solidFill>
                <a:latin typeface="Corbel" pitchFamily="34" charset="0"/>
              </a:rPr>
              <a:t>, </a:t>
            </a:r>
            <a:r>
              <a:rPr lang="en-US" dirty="0" smtClean="0">
                <a:solidFill>
                  <a:srgbClr val="404040"/>
                </a:solidFill>
                <a:latin typeface="Corbel" pitchFamily="34" charset="0"/>
              </a:rPr>
              <a:t>Michael </a:t>
            </a:r>
            <a:r>
              <a:rPr lang="en-US" dirty="0">
                <a:solidFill>
                  <a:srgbClr val="404040"/>
                </a:solidFill>
                <a:latin typeface="Corbel" pitchFamily="34" charset="0"/>
              </a:rPr>
              <a:t>Jordan, Samuel Madden, Ion </a:t>
            </a:r>
            <a:r>
              <a:rPr lang="en-US" dirty="0" err="1">
                <a:solidFill>
                  <a:srgbClr val="404040"/>
                </a:solidFill>
                <a:latin typeface="Corbel" pitchFamily="34" charset="0"/>
              </a:rPr>
              <a:t>Stoica</a:t>
            </a:r>
            <a:endParaRPr lang="en-US" dirty="0">
              <a:solidFill>
                <a:srgbClr val="404040"/>
              </a:solidFill>
              <a:latin typeface="Corbe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80"/>
    </mc:Choice>
    <mc:Fallback xmlns="">
      <p:transition xmlns:p14="http://schemas.microsoft.com/office/powerpoint/2010/main" spd="slow" advTm="1408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36792"/>
              </p:ext>
            </p:extLst>
          </p:nvPr>
        </p:nvGraphicFramePr>
        <p:xfrm>
          <a:off x="304800" y="1524000"/>
          <a:ext cx="2743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79"/>
                <a:gridCol w="1116621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ID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City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Buff</a:t>
                      </a:r>
                      <a:r>
                        <a:rPr lang="en-US" sz="1800" baseline="0" dirty="0" smtClean="0">
                          <a:latin typeface="Corbel"/>
                          <a:cs typeface="Corbel"/>
                        </a:rPr>
                        <a:t> Ratio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0.78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0.25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4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6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0.09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7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0.49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Query Execution on Samples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4401824" y="1524000"/>
            <a:ext cx="4361176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rbel" charset="0"/>
                <a:cs typeface="Corbel" charset="0"/>
              </a:rPr>
              <a:t>What is the average </a:t>
            </a:r>
            <a:r>
              <a:rPr lang="en-US" u="sng" dirty="0" smtClean="0">
                <a:latin typeface="Corbel" charset="0"/>
                <a:cs typeface="Corbel" charset="0"/>
              </a:rPr>
              <a:t>buffering ratio</a:t>
            </a:r>
            <a:r>
              <a:rPr lang="en-US" dirty="0" smtClean="0">
                <a:latin typeface="Corbel" charset="0"/>
                <a:cs typeface="Corbel" charset="0"/>
              </a:rPr>
              <a:t> </a:t>
            </a:r>
            <a:r>
              <a:rPr lang="en-US" dirty="0">
                <a:latin typeface="Corbel" charset="0"/>
                <a:cs typeface="Corbel" charset="0"/>
              </a:rPr>
              <a:t>in the </a:t>
            </a:r>
            <a:r>
              <a:rPr lang="en-US" dirty="0" smtClean="0">
                <a:latin typeface="Corbel" charset="0"/>
                <a:cs typeface="Corbel" charset="0"/>
              </a:rPr>
              <a:t>table?</a:t>
            </a:r>
            <a:endParaRPr lang="en-US" dirty="0">
              <a:latin typeface="Corbel" charset="0"/>
              <a:cs typeface="Corbe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21477"/>
              </p:ext>
            </p:extLst>
          </p:nvPr>
        </p:nvGraphicFramePr>
        <p:xfrm>
          <a:off x="4401824" y="3200400"/>
          <a:ext cx="45897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00"/>
                <a:gridCol w="1099876"/>
                <a:gridCol w="12192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Buff Ratio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Sampling Rate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1/4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Berkeley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1/4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1/4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368372" y="3642360"/>
            <a:ext cx="74642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16537" y="3852446"/>
            <a:ext cx="1050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Uniform</a:t>
            </a:r>
          </a:p>
          <a:p>
            <a:pPr algn="ctr"/>
            <a:r>
              <a:rPr lang="en-US" sz="2000" dirty="0" smtClean="0">
                <a:latin typeface="Calibri"/>
                <a:cs typeface="Calibri"/>
              </a:rPr>
              <a:t>Sample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495800" y="5562600"/>
            <a:ext cx="4267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accent2"/>
                </a:solidFill>
                <a:latin typeface="Corbel" charset="0"/>
                <a:cs typeface="Corbel" charset="0"/>
              </a:rPr>
              <a:t>0.19 </a:t>
            </a:r>
            <a:r>
              <a:rPr lang="en-US" sz="4000" dirty="0" smtClean="0">
                <a:solidFill>
                  <a:srgbClr val="3366FF"/>
                </a:solidFill>
                <a:latin typeface="Corbel" charset="0"/>
                <a:cs typeface="Corbel" charset="0"/>
              </a:rPr>
              <a:t>+/- 0.05</a:t>
            </a:r>
            <a:endParaRPr lang="en-US" sz="4000" dirty="0">
              <a:solidFill>
                <a:srgbClr val="3366FF"/>
              </a:solidFill>
              <a:latin typeface="Corbel" charset="0"/>
              <a:cs typeface="Corbe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495800" y="5029200"/>
            <a:ext cx="20574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strike="sngStrike" dirty="0" smtClean="0">
                <a:solidFill>
                  <a:schemeClr val="accent2"/>
                </a:solidFill>
                <a:latin typeface="Corbel" charset="0"/>
                <a:cs typeface="Corbel" charset="0"/>
              </a:rPr>
              <a:t>0.2325</a:t>
            </a:r>
            <a:endParaRPr lang="en-US" sz="4000" strike="sngStrike" dirty="0">
              <a:solidFill>
                <a:schemeClr val="accent2"/>
              </a:solidFill>
              <a:latin typeface="Corbel" charset="0"/>
              <a:cs typeface="Corbe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712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01"/>
    </mc:Choice>
    <mc:Fallback xmlns="">
      <p:transition xmlns:p14="http://schemas.microsoft.com/office/powerpoint/2010/main" spd="slow" advTm="10670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84302"/>
              </p:ext>
            </p:extLst>
          </p:nvPr>
        </p:nvGraphicFramePr>
        <p:xfrm>
          <a:off x="304800" y="1524000"/>
          <a:ext cx="2743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79"/>
                <a:gridCol w="1116621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ID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City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Buff Ratio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0.78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0.25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4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6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0.09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7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0.49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Query Execution on Samples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4401824" y="1524000"/>
            <a:ext cx="4361176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rbel" charset="0"/>
                <a:cs typeface="Corbel" charset="0"/>
              </a:rPr>
              <a:t>What is the average </a:t>
            </a:r>
            <a:r>
              <a:rPr lang="en-US" u="sng" dirty="0">
                <a:latin typeface="Corbel" charset="0"/>
                <a:cs typeface="Corbel" charset="0"/>
              </a:rPr>
              <a:t>buffering ratio</a:t>
            </a:r>
            <a:r>
              <a:rPr lang="en-US" dirty="0">
                <a:latin typeface="Corbel" charset="0"/>
                <a:cs typeface="Corbel" charset="0"/>
              </a:rPr>
              <a:t> in the table?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3947"/>
              </p:ext>
            </p:extLst>
          </p:nvPr>
        </p:nvGraphicFramePr>
        <p:xfrm>
          <a:off x="4401824" y="2509520"/>
          <a:ext cx="46659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836"/>
                <a:gridCol w="1095220"/>
                <a:gridCol w="1304409"/>
                <a:gridCol w="16305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Buff Ratio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Sampling Rate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1/2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Berkeley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Berkeley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1/2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1/2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Berkeley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0.49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1/2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368372" y="3642360"/>
            <a:ext cx="74642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16537" y="3852446"/>
            <a:ext cx="1050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Uniform</a:t>
            </a:r>
          </a:p>
          <a:p>
            <a:pPr algn="ctr"/>
            <a:r>
              <a:rPr lang="en-US" sz="2000" dirty="0" smtClean="0">
                <a:latin typeface="Calibri"/>
                <a:cs typeface="Calibri"/>
              </a:rPr>
              <a:t>Sample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495800" y="6150114"/>
            <a:ext cx="4267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accent2"/>
                </a:solidFill>
                <a:latin typeface="Corbel" charset="0"/>
                <a:cs typeface="Corbel" charset="0"/>
              </a:rPr>
              <a:t>$0.22 </a:t>
            </a:r>
            <a:r>
              <a:rPr lang="en-US" sz="4000" dirty="0">
                <a:solidFill>
                  <a:srgbClr val="3366FF"/>
                </a:solidFill>
                <a:latin typeface="Corbel" charset="0"/>
                <a:cs typeface="Corbel" charset="0"/>
              </a:rPr>
              <a:t>+/- </a:t>
            </a:r>
            <a:r>
              <a:rPr lang="en-US" sz="4000" dirty="0" smtClean="0">
                <a:solidFill>
                  <a:srgbClr val="3366FF"/>
                </a:solidFill>
                <a:latin typeface="Corbel" charset="0"/>
                <a:cs typeface="Corbel" charset="0"/>
              </a:rPr>
              <a:t>0.02</a:t>
            </a:r>
            <a:endParaRPr lang="en-US" sz="4000" dirty="0">
              <a:solidFill>
                <a:srgbClr val="3366FF"/>
              </a:solidFill>
              <a:latin typeface="Corbel" charset="0"/>
              <a:cs typeface="Corbel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495800" y="5029200"/>
            <a:ext cx="20574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strike="sngStrike" dirty="0" smtClean="0">
                <a:solidFill>
                  <a:schemeClr val="accent2"/>
                </a:solidFill>
                <a:latin typeface="Corbel" charset="0"/>
                <a:cs typeface="Corbel" charset="0"/>
              </a:rPr>
              <a:t>0.2325</a:t>
            </a:r>
            <a:endParaRPr lang="en-US" sz="4000" strike="sngStrike" dirty="0">
              <a:solidFill>
                <a:schemeClr val="accent2"/>
              </a:solidFill>
              <a:latin typeface="Corbel" charset="0"/>
              <a:cs typeface="Corbel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95800" y="5562600"/>
            <a:ext cx="4267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strike="sngStrike" dirty="0" smtClean="0">
                <a:solidFill>
                  <a:schemeClr val="accent2"/>
                </a:solidFill>
                <a:latin typeface="Corbel" charset="0"/>
                <a:cs typeface="Corbel" charset="0"/>
              </a:rPr>
              <a:t>0.19 </a:t>
            </a:r>
            <a:r>
              <a:rPr lang="en-US" sz="4000" strike="sngStrike" dirty="0" smtClean="0">
                <a:solidFill>
                  <a:srgbClr val="3366FF"/>
                </a:solidFill>
                <a:latin typeface="Corbel" charset="0"/>
                <a:cs typeface="Corbel" charset="0"/>
              </a:rPr>
              <a:t>+/- 0.05</a:t>
            </a:r>
            <a:endParaRPr lang="en-US" sz="4000" strike="sngStrike" dirty="0">
              <a:solidFill>
                <a:srgbClr val="3366FF"/>
              </a:solidFill>
              <a:latin typeface="Corbel" charset="0"/>
              <a:cs typeface="Corbe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22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01"/>
    </mc:Choice>
    <mc:Fallback xmlns="">
      <p:transition xmlns:p14="http://schemas.microsoft.com/office/powerpoint/2010/main" spd="slow" advTm="1067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3468" cy="11430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latin typeface="Calibri"/>
                <a:cs typeface="Calibri"/>
              </a:rPr>
              <a:t>Speed/Accuracy Trade-off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172330" y="5642247"/>
            <a:ext cx="375213" cy="372361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69952" y="5844267"/>
            <a:ext cx="7143466" cy="0"/>
          </a:xfrm>
          <a:prstGeom prst="line">
            <a:avLst/>
          </a:prstGeom>
          <a:ln w="76200" cmpd="sng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67683" y="1832647"/>
            <a:ext cx="0" cy="4444530"/>
          </a:xfrm>
          <a:prstGeom prst="line">
            <a:avLst/>
          </a:prstGeom>
          <a:ln w="76200" cmpd="sng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504064" y="3626289"/>
            <a:ext cx="9777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alibri"/>
                <a:cs typeface="Calibri"/>
              </a:rPr>
              <a:t>Error</a:t>
            </a:r>
            <a:endParaRPr lang="en-US" sz="3000" dirty="0">
              <a:latin typeface="Calibri"/>
              <a:cs typeface="Calibri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919356" y="2337709"/>
            <a:ext cx="5440581" cy="3506558"/>
          </a:xfrm>
          <a:custGeom>
            <a:avLst/>
            <a:gdLst>
              <a:gd name="connsiteX0" fmla="*/ 0 w 5007643"/>
              <a:gd name="connsiteY0" fmla="*/ 0 h 3925042"/>
              <a:gd name="connsiteX1" fmla="*/ 43294 w 5007643"/>
              <a:gd name="connsiteY1" fmla="*/ 937969 h 3925042"/>
              <a:gd name="connsiteX2" fmla="*/ 158744 w 5007643"/>
              <a:gd name="connsiteY2" fmla="*/ 1659484 h 3925042"/>
              <a:gd name="connsiteX3" fmla="*/ 346350 w 5007643"/>
              <a:gd name="connsiteY3" fmla="*/ 2409860 h 3925042"/>
              <a:gd name="connsiteX4" fmla="*/ 533956 w 5007643"/>
              <a:gd name="connsiteY4" fmla="*/ 3044793 h 3925042"/>
              <a:gd name="connsiteX5" fmla="*/ 1212225 w 5007643"/>
              <a:gd name="connsiteY5" fmla="*/ 3520993 h 3925042"/>
              <a:gd name="connsiteX6" fmla="*/ 3593381 w 5007643"/>
              <a:gd name="connsiteY6" fmla="*/ 3838460 h 3925042"/>
              <a:gd name="connsiteX7" fmla="*/ 5007643 w 5007643"/>
              <a:gd name="connsiteY7" fmla="*/ 3925042 h 392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7643" h="3925042">
                <a:moveTo>
                  <a:pt x="0" y="0"/>
                </a:moveTo>
                <a:cubicBezTo>
                  <a:pt x="8418" y="330694"/>
                  <a:pt x="16837" y="661388"/>
                  <a:pt x="43294" y="937969"/>
                </a:cubicBezTo>
                <a:cubicBezTo>
                  <a:pt x="69751" y="1214550"/>
                  <a:pt x="108235" y="1414169"/>
                  <a:pt x="158744" y="1659484"/>
                </a:cubicBezTo>
                <a:cubicBezTo>
                  <a:pt x="209253" y="1904799"/>
                  <a:pt x="283815" y="2178975"/>
                  <a:pt x="346350" y="2409860"/>
                </a:cubicBezTo>
                <a:cubicBezTo>
                  <a:pt x="408885" y="2640745"/>
                  <a:pt x="389644" y="2859604"/>
                  <a:pt x="533956" y="3044793"/>
                </a:cubicBezTo>
                <a:cubicBezTo>
                  <a:pt x="678268" y="3229982"/>
                  <a:pt x="702321" y="3388715"/>
                  <a:pt x="1212225" y="3520993"/>
                </a:cubicBezTo>
                <a:cubicBezTo>
                  <a:pt x="1722129" y="3653271"/>
                  <a:pt x="2960811" y="3771119"/>
                  <a:pt x="3593381" y="3838460"/>
                </a:cubicBezTo>
                <a:cubicBezTo>
                  <a:pt x="4225951" y="3905801"/>
                  <a:pt x="5007643" y="3925042"/>
                  <a:pt x="5007643" y="3925042"/>
                </a:cubicBezTo>
              </a:path>
            </a:pathLst>
          </a:custGeom>
          <a:ln w="76200" cmpd="sng">
            <a:solidFill>
              <a:srgbClr val="3366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359937" y="5728827"/>
            <a:ext cx="0" cy="2020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28394" y="5847194"/>
            <a:ext cx="12630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libri"/>
                <a:cs typeface="Calibri"/>
              </a:rPr>
              <a:t>30 </a:t>
            </a:r>
            <a:r>
              <a:rPr lang="en-US" sz="2600" b="1" dirty="0" err="1" smtClean="0">
                <a:latin typeface="Calibri"/>
                <a:cs typeface="Calibri"/>
              </a:rPr>
              <a:t>mins</a:t>
            </a:r>
            <a:endParaRPr lang="en-US" sz="2600" b="1" dirty="0">
              <a:latin typeface="Calibri"/>
              <a:cs typeface="Calibri"/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6742825" y="4051671"/>
            <a:ext cx="1988080" cy="129872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Calibri"/>
                <a:cs typeface="Calibri"/>
              </a:rPr>
              <a:t>Time to Execute on</a:t>
            </a:r>
          </a:p>
          <a:p>
            <a:pPr algn="ctr"/>
            <a:r>
              <a:rPr lang="en-US" sz="2200" b="1" dirty="0" smtClean="0">
                <a:latin typeface="Calibri"/>
                <a:cs typeface="Calibri"/>
              </a:rPr>
              <a:t>Entire Dataset</a:t>
            </a:r>
            <a:endParaRPr lang="en-US" sz="2200" b="1" dirty="0">
              <a:latin typeface="Calibri"/>
              <a:cs typeface="Calibr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9837" y="2337709"/>
            <a:ext cx="1680369" cy="3463268"/>
          </a:xfrm>
          <a:prstGeom prst="rect">
            <a:avLst/>
          </a:prstGeom>
          <a:solidFill>
            <a:schemeClr val="accent4">
              <a:lumMod val="20000"/>
              <a:lumOff val="80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3749212" y="2337709"/>
            <a:ext cx="1988080" cy="1298727"/>
          </a:xfrm>
          <a:prstGeom prst="wedgeRectCallout">
            <a:avLst>
              <a:gd name="adj1" fmla="val -60757"/>
              <a:gd name="adj2" fmla="val 9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Calibri"/>
                <a:cs typeface="Calibri"/>
              </a:rPr>
              <a:t>Interactive</a:t>
            </a:r>
          </a:p>
          <a:p>
            <a:pPr algn="ctr"/>
            <a:r>
              <a:rPr lang="en-US" sz="2200" b="1" dirty="0" smtClean="0">
                <a:latin typeface="Calibri"/>
                <a:cs typeface="Calibri"/>
              </a:rPr>
              <a:t>Queries</a:t>
            </a:r>
            <a:endParaRPr lang="en-US" sz="2200" b="1" dirty="0">
              <a:latin typeface="Calibri"/>
              <a:cs typeface="Calibr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50" y="5842673"/>
            <a:ext cx="8694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Calibri"/>
                <a:cs typeface="Calibri"/>
              </a:rPr>
              <a:t>2</a:t>
            </a:r>
            <a:r>
              <a:rPr lang="en-US" sz="2600" b="1" dirty="0" smtClean="0">
                <a:latin typeface="Calibri"/>
                <a:cs typeface="Calibri"/>
              </a:rPr>
              <a:t> sec</a:t>
            </a:r>
            <a:endParaRPr lang="en-US" sz="2600" b="1" dirty="0">
              <a:latin typeface="Calibri"/>
              <a:cs typeface="Calibri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420207" y="5754277"/>
            <a:ext cx="0" cy="2020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57780" y="6304002"/>
            <a:ext cx="47421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000000"/>
                </a:solidFill>
                <a:latin typeface="Calibri"/>
                <a:cs typeface="Calibri"/>
              </a:rPr>
              <a:t>Execution Time (Sample Size)</a:t>
            </a:r>
            <a:endParaRPr lang="en-US" sz="3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1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"/>
    </mc:Choice>
    <mc:Fallback xmlns="">
      <p:transition xmlns:p14="http://schemas.microsoft.com/office/powerpoint/2010/main" spd="slow" advTm="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7172330" y="5642247"/>
            <a:ext cx="375213" cy="372361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69952" y="5844267"/>
            <a:ext cx="7143466" cy="0"/>
          </a:xfrm>
          <a:prstGeom prst="line">
            <a:avLst/>
          </a:prstGeom>
          <a:ln w="76200" cmpd="sng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498241" y="3626289"/>
            <a:ext cx="9894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000000"/>
                </a:solidFill>
                <a:latin typeface="Calibri"/>
                <a:cs typeface="Calibri"/>
              </a:rPr>
              <a:t>Error</a:t>
            </a:r>
            <a:endParaRPr lang="en-US" sz="3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359937" y="5728827"/>
            <a:ext cx="0" cy="2020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28394" y="5847194"/>
            <a:ext cx="12630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libri"/>
                <a:cs typeface="Calibri"/>
              </a:rPr>
              <a:t>30 </a:t>
            </a:r>
            <a:r>
              <a:rPr lang="en-US" sz="2600" b="1" dirty="0" err="1" smtClean="0">
                <a:latin typeface="Calibri"/>
                <a:cs typeface="Calibri"/>
              </a:rPr>
              <a:t>mins</a:t>
            </a:r>
            <a:endParaRPr lang="en-US" sz="2600" b="1" dirty="0">
              <a:latin typeface="Calibri"/>
              <a:cs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39837" y="2323278"/>
            <a:ext cx="6991068" cy="3506559"/>
            <a:chOff x="1739837" y="1832658"/>
            <a:chExt cx="6991068" cy="3506559"/>
          </a:xfrm>
        </p:grpSpPr>
        <p:sp>
          <p:nvSpPr>
            <p:cNvPr id="21" name="Freeform 20"/>
            <p:cNvSpPr/>
            <p:nvPr/>
          </p:nvSpPr>
          <p:spPr>
            <a:xfrm>
              <a:off x="1919356" y="1832659"/>
              <a:ext cx="5440581" cy="3506558"/>
            </a:xfrm>
            <a:custGeom>
              <a:avLst/>
              <a:gdLst>
                <a:gd name="connsiteX0" fmla="*/ 0 w 5007643"/>
                <a:gd name="connsiteY0" fmla="*/ 0 h 3925042"/>
                <a:gd name="connsiteX1" fmla="*/ 43294 w 5007643"/>
                <a:gd name="connsiteY1" fmla="*/ 937969 h 3925042"/>
                <a:gd name="connsiteX2" fmla="*/ 158744 w 5007643"/>
                <a:gd name="connsiteY2" fmla="*/ 1659484 h 3925042"/>
                <a:gd name="connsiteX3" fmla="*/ 346350 w 5007643"/>
                <a:gd name="connsiteY3" fmla="*/ 2409860 h 3925042"/>
                <a:gd name="connsiteX4" fmla="*/ 533956 w 5007643"/>
                <a:gd name="connsiteY4" fmla="*/ 3044793 h 3925042"/>
                <a:gd name="connsiteX5" fmla="*/ 1212225 w 5007643"/>
                <a:gd name="connsiteY5" fmla="*/ 3520993 h 3925042"/>
                <a:gd name="connsiteX6" fmla="*/ 3593381 w 5007643"/>
                <a:gd name="connsiteY6" fmla="*/ 3838460 h 3925042"/>
                <a:gd name="connsiteX7" fmla="*/ 5007643 w 5007643"/>
                <a:gd name="connsiteY7" fmla="*/ 3925042 h 392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07643" h="3925042">
                  <a:moveTo>
                    <a:pt x="0" y="0"/>
                  </a:moveTo>
                  <a:cubicBezTo>
                    <a:pt x="8418" y="330694"/>
                    <a:pt x="16837" y="661388"/>
                    <a:pt x="43294" y="937969"/>
                  </a:cubicBezTo>
                  <a:cubicBezTo>
                    <a:pt x="69751" y="1214550"/>
                    <a:pt x="108235" y="1414169"/>
                    <a:pt x="158744" y="1659484"/>
                  </a:cubicBezTo>
                  <a:cubicBezTo>
                    <a:pt x="209253" y="1904799"/>
                    <a:pt x="283815" y="2178975"/>
                    <a:pt x="346350" y="2409860"/>
                  </a:cubicBezTo>
                  <a:cubicBezTo>
                    <a:pt x="408885" y="2640745"/>
                    <a:pt x="389644" y="2859604"/>
                    <a:pt x="533956" y="3044793"/>
                  </a:cubicBezTo>
                  <a:cubicBezTo>
                    <a:pt x="678268" y="3229982"/>
                    <a:pt x="702321" y="3388715"/>
                    <a:pt x="1212225" y="3520993"/>
                  </a:cubicBezTo>
                  <a:cubicBezTo>
                    <a:pt x="1722129" y="3653271"/>
                    <a:pt x="2960811" y="3771119"/>
                    <a:pt x="3593381" y="3838460"/>
                  </a:cubicBezTo>
                  <a:cubicBezTo>
                    <a:pt x="4225951" y="3905801"/>
                    <a:pt x="5007643" y="3925042"/>
                    <a:pt x="5007643" y="3925042"/>
                  </a:cubicBezTo>
                </a:path>
              </a:pathLst>
            </a:custGeom>
            <a:ln w="76200" cmpd="sng">
              <a:solidFill>
                <a:srgbClr val="3366F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9" name="Rectangular Callout 28"/>
            <p:cNvSpPr/>
            <p:nvPr/>
          </p:nvSpPr>
          <p:spPr>
            <a:xfrm>
              <a:off x="6742825" y="3546621"/>
              <a:ext cx="1988080" cy="1298727"/>
            </a:xfrm>
            <a:prstGeom prst="wedge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latin typeface="Calibri"/>
                  <a:cs typeface="Calibri"/>
                </a:rPr>
                <a:t>Time to Execute on</a:t>
              </a:r>
            </a:p>
            <a:p>
              <a:pPr algn="ctr"/>
              <a:r>
                <a:rPr lang="en-US" sz="2200" b="1" dirty="0" smtClean="0">
                  <a:latin typeface="Calibri"/>
                  <a:cs typeface="Calibri"/>
                </a:rPr>
                <a:t>Entire Dataset</a:t>
              </a:r>
              <a:endParaRPr lang="en-US" sz="2200" b="1" dirty="0">
                <a:latin typeface="Calibri"/>
                <a:cs typeface="Calibri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39837" y="1832658"/>
              <a:ext cx="1680369" cy="343099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41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4" name="Rectangular Callout 33"/>
            <p:cNvSpPr/>
            <p:nvPr/>
          </p:nvSpPr>
          <p:spPr>
            <a:xfrm>
              <a:off x="3749212" y="1832659"/>
              <a:ext cx="1988080" cy="1298727"/>
            </a:xfrm>
            <a:prstGeom prst="wedgeRectCallout">
              <a:avLst>
                <a:gd name="adj1" fmla="val -60757"/>
                <a:gd name="adj2" fmla="val 947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latin typeface="Calibri"/>
                  <a:cs typeface="Calibri"/>
                </a:rPr>
                <a:t>Interactive</a:t>
              </a:r>
            </a:p>
            <a:p>
              <a:pPr algn="ctr"/>
              <a:r>
                <a:rPr lang="en-US" sz="2200" b="1" dirty="0" smtClean="0">
                  <a:latin typeface="Calibri"/>
                  <a:cs typeface="Calibri"/>
                </a:rPr>
                <a:t>Queries</a:t>
              </a:r>
              <a:endParaRPr lang="en-US" sz="2200" b="1" dirty="0">
                <a:latin typeface="Calibri"/>
                <a:cs typeface="Calibri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875250" y="5842673"/>
            <a:ext cx="8694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Calibri"/>
                <a:cs typeface="Calibri"/>
              </a:rPr>
              <a:t>2</a:t>
            </a:r>
            <a:r>
              <a:rPr lang="en-US" sz="2600" b="1" dirty="0" smtClean="0">
                <a:latin typeface="Calibri"/>
                <a:cs typeface="Calibri"/>
              </a:rPr>
              <a:t> sec</a:t>
            </a:r>
            <a:endParaRPr lang="en-US" sz="2600" b="1" dirty="0">
              <a:latin typeface="Calibri"/>
              <a:cs typeface="Calibri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515281" y="5353647"/>
            <a:ext cx="6219868" cy="0"/>
          </a:xfrm>
          <a:prstGeom prst="line">
            <a:avLst/>
          </a:prstGeom>
          <a:ln w="57150" cmpd="sng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>
            <a:off x="1286681" y="5411941"/>
            <a:ext cx="228600" cy="304800"/>
          </a:xfrm>
          <a:prstGeom prst="leftBrac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93720" y="5564341"/>
            <a:ext cx="420806" cy="435838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20207" y="5754277"/>
            <a:ext cx="0" cy="2020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667683" y="1832647"/>
            <a:ext cx="0" cy="4444530"/>
          </a:xfrm>
          <a:prstGeom prst="line">
            <a:avLst/>
          </a:prstGeom>
          <a:ln w="76200" cmpd="sng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3468" cy="11430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latin typeface="Calibri"/>
                <a:cs typeface="Calibri"/>
              </a:rPr>
              <a:t>Speed/Accuracy Trade-off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600" y="5886496"/>
            <a:ext cx="20641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accent2"/>
                </a:solidFill>
                <a:latin typeface="Calibri"/>
                <a:cs typeface="Calibri"/>
              </a:rPr>
              <a:t>Pre-Existing</a:t>
            </a:r>
          </a:p>
          <a:p>
            <a:pPr algn="ctr"/>
            <a:r>
              <a:rPr lang="en-US" sz="3000" b="1" dirty="0" smtClean="0">
                <a:solidFill>
                  <a:schemeClr val="accent2"/>
                </a:solidFill>
                <a:latin typeface="Calibri"/>
                <a:cs typeface="Calibri"/>
              </a:rPr>
              <a:t>Noise</a:t>
            </a:r>
            <a:endParaRPr lang="en-US" sz="3000" b="1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57780" y="6304002"/>
            <a:ext cx="47421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000000"/>
                </a:solidFill>
                <a:latin typeface="Calibri"/>
                <a:cs typeface="Calibri"/>
              </a:rPr>
              <a:t>Execution Time (Sample Size)</a:t>
            </a:r>
            <a:endParaRPr lang="en-US" sz="3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274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"/>
    </mc:Choice>
    <mc:Fallback xmlns="">
      <p:transition xmlns:p14="http://schemas.microsoft.com/office/powerpoint/2010/main" spd="slow" advTm="4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643E-6 -2.38073E-6 L -1.38643E-6 -0.067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Calibri"/>
                <a:cs typeface="Calibri"/>
              </a:rPr>
              <a:t>Sampling Vs. </a:t>
            </a:r>
            <a:r>
              <a:rPr lang="en-US" dirty="0" smtClean="0">
                <a:latin typeface="Calibri"/>
                <a:cs typeface="Calibri"/>
              </a:rPr>
              <a:t>No Sampling</a:t>
            </a:r>
            <a:endParaRPr lang="en-US" b="1" dirty="0">
              <a:latin typeface="Calibri"/>
              <a:cs typeface="Calibri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973494"/>
              </p:ext>
            </p:extLst>
          </p:nvPr>
        </p:nvGraphicFramePr>
        <p:xfrm>
          <a:off x="461792" y="1387800"/>
          <a:ext cx="794844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7823" y="595938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6392" y="5955335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3192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2543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52992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9792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59873" y="6307356"/>
            <a:ext cx="3620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atin typeface="Calibri"/>
                <a:cs typeface="Calibri"/>
              </a:rPr>
              <a:t>Fraction  of full data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906187" y="3553075"/>
            <a:ext cx="44476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libri"/>
                <a:cs typeface="Calibri"/>
              </a:rPr>
              <a:t>Query Response Time (Seconds)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23992" y="5045400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4792" y="1235400"/>
            <a:ext cx="808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1020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43192" y="5421935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2585" y="5421935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35585" y="5426400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97355" y="54264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8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2671592" y="1611935"/>
            <a:ext cx="20844" cy="3895131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ine Callout 1 (Border and Accent Bar) 30"/>
          <p:cNvSpPr/>
          <p:nvPr/>
        </p:nvSpPr>
        <p:spPr>
          <a:xfrm>
            <a:off x="5828732" y="2590801"/>
            <a:ext cx="2503616" cy="838199"/>
          </a:xfrm>
          <a:prstGeom prst="accentBorderCallout1">
            <a:avLst>
              <a:gd name="adj1" fmla="val 18750"/>
              <a:gd name="adj2" fmla="val -8333"/>
              <a:gd name="adj3" fmla="val -12470"/>
              <a:gd name="adj4" fmla="val -81006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10x</a:t>
            </a:r>
            <a:r>
              <a:rPr lang="en-US" sz="2000" dirty="0">
                <a:latin typeface="Calibri"/>
                <a:cs typeface="Calibri"/>
              </a:rPr>
              <a:t> as response time</a:t>
            </a:r>
          </a:p>
          <a:p>
            <a:pPr algn="ctr"/>
            <a:r>
              <a:rPr lang="en-US" sz="2000" dirty="0">
                <a:latin typeface="Calibri"/>
                <a:cs typeface="Calibri"/>
              </a:rPr>
              <a:t>is dominated by I/O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604792" y="1295400"/>
            <a:ext cx="2205208" cy="51054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47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Calibri"/>
                <a:cs typeface="Calibri"/>
              </a:rPr>
              <a:t>Sampling Vs. </a:t>
            </a:r>
            <a:r>
              <a:rPr lang="en-US" dirty="0" smtClean="0">
                <a:latin typeface="Calibri"/>
                <a:cs typeface="Calibri"/>
              </a:rPr>
              <a:t>No Sampling</a:t>
            </a:r>
            <a:endParaRPr lang="en-US" b="1" dirty="0">
              <a:latin typeface="Calibri"/>
              <a:cs typeface="Calibri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430877"/>
              </p:ext>
            </p:extLst>
          </p:nvPr>
        </p:nvGraphicFramePr>
        <p:xfrm>
          <a:off x="461792" y="1387800"/>
          <a:ext cx="794844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7823" y="595938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6392" y="5955335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3192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2543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52992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9792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59873" y="6307356"/>
            <a:ext cx="3620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atin typeface="Calibri"/>
                <a:cs typeface="Calibri"/>
              </a:rPr>
              <a:t>Fraction  of full data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906187" y="3553075"/>
            <a:ext cx="44476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libri"/>
                <a:cs typeface="Calibri"/>
              </a:rPr>
              <a:t>Query Response Time (Seconds)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23992" y="5045400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4792" y="1235400"/>
            <a:ext cx="808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1020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43192" y="5421935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2585" y="5421935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35585" y="5426400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97355" y="54264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43747" y="4670730"/>
            <a:ext cx="1150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alibri"/>
                <a:cs typeface="Calibri"/>
              </a:rPr>
              <a:t>(0.02%)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814592" y="4964735"/>
            <a:ext cx="4341780" cy="466130"/>
            <a:chOff x="3352800" y="5253335"/>
            <a:chExt cx="4341780" cy="466130"/>
          </a:xfrm>
        </p:grpSpPr>
        <p:sp>
          <p:nvSpPr>
            <p:cNvPr id="36" name="TextBox 35"/>
            <p:cNvSpPr txBox="1"/>
            <p:nvPr/>
          </p:nvSpPr>
          <p:spPr>
            <a:xfrm>
              <a:off x="3352800" y="5257800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  <a:latin typeface="Calibri"/>
                  <a:cs typeface="Calibri"/>
                </a:rPr>
                <a:t>(0.07%)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72000" y="5257800"/>
              <a:ext cx="994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  <a:latin typeface="Calibri"/>
                  <a:cs typeface="Calibri"/>
                </a:rPr>
                <a:t>(1.1%)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38800" y="5257800"/>
              <a:ext cx="994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  <a:latin typeface="Calibri"/>
                  <a:cs typeface="Calibri"/>
                </a:rPr>
                <a:t>(3.4%)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81800" y="5253335"/>
              <a:ext cx="912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  <a:latin typeface="Calibri"/>
                  <a:cs typeface="Calibri"/>
                </a:rPr>
                <a:t>(11%)</a:t>
              </a:r>
            </a:p>
          </p:txBody>
        </p:sp>
      </p:grpSp>
      <p:sp>
        <p:nvSpPr>
          <p:cNvPr id="33" name="Line Callout 1 (Border and Accent Bar) 32"/>
          <p:cNvSpPr/>
          <p:nvPr/>
        </p:nvSpPr>
        <p:spPr>
          <a:xfrm>
            <a:off x="6042790" y="3403600"/>
            <a:ext cx="1700411" cy="533400"/>
          </a:xfrm>
          <a:prstGeom prst="accentBorderCallout1">
            <a:avLst>
              <a:gd name="adj1" fmla="val 18750"/>
              <a:gd name="adj2" fmla="val -8333"/>
              <a:gd name="adj3" fmla="val 289692"/>
              <a:gd name="adj4" fmla="val -94913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"/>
                <a:cs typeface="Calibri"/>
              </a:rPr>
              <a:t>Error Bars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3236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6500" dirty="0" smtClean="0"/>
              <a:t>What is BlinkDB?</a:t>
            </a:r>
            <a:endParaRPr lang="en-US" sz="6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105400"/>
          </a:xfrm>
        </p:spPr>
        <p:txBody>
          <a:bodyPr/>
          <a:lstStyle/>
          <a:p>
            <a:pPr marL="0" indent="0"/>
            <a:r>
              <a:rPr lang="en-US" sz="3000" dirty="0"/>
              <a:t>A</a:t>
            </a:r>
            <a:r>
              <a:rPr lang="en-US" sz="3000" dirty="0" smtClean="0"/>
              <a:t> </a:t>
            </a:r>
            <a:r>
              <a:rPr lang="en-US" sz="3000" dirty="0" smtClean="0"/>
              <a:t>framework built on Shark and Spark that … 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/>
              <a:t>c</a:t>
            </a:r>
            <a:r>
              <a:rPr lang="en-US" sz="3000" dirty="0" smtClean="0"/>
              <a:t>reates and maintains a variety of uniform and stratified samples from underlying data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 smtClean="0"/>
              <a:t>returns fast, approximate answers with error bars by executing queries on samples of data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 smtClean="0"/>
              <a:t>verifies the correctness of the error bars that it returns at runtime</a:t>
            </a:r>
          </a:p>
        </p:txBody>
      </p:sp>
    </p:spTree>
    <p:extLst>
      <p:ext uri="{BB962C8B-B14F-4D97-AF65-F5344CB8AC3E}">
        <p14:creationId xmlns:p14="http://schemas.microsoft.com/office/powerpoint/2010/main" val="87925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6500" dirty="0" smtClean="0"/>
              <a:t>What is BlinkDB?</a:t>
            </a:r>
            <a:endParaRPr lang="en-US" sz="6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105400"/>
          </a:xfrm>
        </p:spPr>
        <p:txBody>
          <a:bodyPr/>
          <a:lstStyle/>
          <a:p>
            <a:pPr marL="0" indent="0"/>
            <a:r>
              <a:rPr lang="en-US" sz="3000" dirty="0"/>
              <a:t>A</a:t>
            </a:r>
            <a:r>
              <a:rPr lang="en-US" sz="3000" dirty="0" smtClean="0"/>
              <a:t> </a:t>
            </a:r>
            <a:r>
              <a:rPr lang="en-US" sz="3000" dirty="0"/>
              <a:t>framework built on Shark and Spark that … 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 smtClean="0"/>
              <a:t>creates and maintains a variety of uniform and stratified samples from underlying data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 smtClean="0"/>
              <a:t>returns fast, approximate answers with error bars by executing queries on samples of data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/>
              <a:t>verifies the correctness of the error bars that it returns at runtime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671" y="2133600"/>
            <a:ext cx="8458200" cy="1143000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0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7500" dirty="0" smtClean="0"/>
              <a:t>Uniform Samples</a:t>
            </a:r>
            <a:endParaRPr lang="en-US" sz="7500" dirty="0"/>
          </a:p>
        </p:txBody>
      </p:sp>
      <p:sp>
        <p:nvSpPr>
          <p:cNvPr id="3" name="Oval 2"/>
          <p:cNvSpPr/>
          <p:nvPr/>
        </p:nvSpPr>
        <p:spPr>
          <a:xfrm>
            <a:off x="4876800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189085" y="35052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79485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89085" y="4679576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15" idx="0"/>
            <a:endCxn id="16" idx="3"/>
          </p:cNvCxnSpPr>
          <p:nvPr/>
        </p:nvCxnSpPr>
        <p:spPr>
          <a:xfrm flipV="1">
            <a:off x="3846185" y="5134861"/>
            <a:ext cx="421015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0"/>
            <a:endCxn id="16" idx="5"/>
          </p:cNvCxnSpPr>
          <p:nvPr/>
        </p:nvCxnSpPr>
        <p:spPr>
          <a:xfrm flipH="1" flipV="1">
            <a:off x="4644370" y="5134861"/>
            <a:ext cx="499130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0"/>
            <a:endCxn id="12" idx="4"/>
          </p:cNvCxnSpPr>
          <p:nvPr/>
        </p:nvCxnSpPr>
        <p:spPr>
          <a:xfrm flipV="1">
            <a:off x="4455785" y="4038600"/>
            <a:ext cx="0" cy="640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</p:cNvCxnSpPr>
          <p:nvPr/>
        </p:nvCxnSpPr>
        <p:spPr>
          <a:xfrm flipV="1">
            <a:off x="4455785" y="2819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0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7500" dirty="0" smtClean="0"/>
              <a:t>Uniform Samples</a:t>
            </a:r>
            <a:endParaRPr lang="en-US" sz="7500" dirty="0"/>
          </a:p>
        </p:txBody>
      </p:sp>
      <p:sp>
        <p:nvSpPr>
          <p:cNvPr id="3" name="Oval 2"/>
          <p:cNvSpPr/>
          <p:nvPr/>
        </p:nvSpPr>
        <p:spPr>
          <a:xfrm>
            <a:off x="4878715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4191000" y="2374152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81400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91000" y="4679576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191000" y="3536576"/>
            <a:ext cx="5334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5" idx="0"/>
            <a:endCxn id="16" idx="3"/>
          </p:cNvCxnSpPr>
          <p:nvPr/>
        </p:nvCxnSpPr>
        <p:spPr>
          <a:xfrm flipV="1">
            <a:off x="3848100" y="5134861"/>
            <a:ext cx="421015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0"/>
            <a:endCxn id="16" idx="5"/>
          </p:cNvCxnSpPr>
          <p:nvPr/>
        </p:nvCxnSpPr>
        <p:spPr>
          <a:xfrm flipH="1" flipV="1">
            <a:off x="4646285" y="5134861"/>
            <a:ext cx="499130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0"/>
            <a:endCxn id="17" idx="4"/>
          </p:cNvCxnSpPr>
          <p:nvPr/>
        </p:nvCxnSpPr>
        <p:spPr>
          <a:xfrm flipV="1">
            <a:off x="4457700" y="4069976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12" idx="4"/>
          </p:cNvCxnSpPr>
          <p:nvPr/>
        </p:nvCxnSpPr>
        <p:spPr>
          <a:xfrm flipV="1">
            <a:off x="4457700" y="2907552"/>
            <a:ext cx="0" cy="629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</p:cNvCxnSpPr>
          <p:nvPr/>
        </p:nvCxnSpPr>
        <p:spPr>
          <a:xfrm flipV="1">
            <a:off x="4457700" y="1688352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33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7500" dirty="0" smtClean="0">
                <a:latin typeface="Calibri"/>
                <a:cs typeface="Calibri"/>
              </a:rPr>
              <a:t>Our Goal</a:t>
            </a:r>
            <a:endParaRPr lang="en-US" sz="75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21" y="1752600"/>
            <a:ext cx="82296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Calibri"/>
                <a:cs typeface="Calibri"/>
              </a:rPr>
              <a:t>Support </a:t>
            </a:r>
            <a:r>
              <a:rPr lang="en-US" sz="4000" b="1" dirty="0">
                <a:solidFill>
                  <a:srgbClr val="3366FF"/>
                </a:solidFill>
                <a:latin typeface="Calibri"/>
                <a:cs typeface="Calibri"/>
              </a:rPr>
              <a:t>interactive</a:t>
            </a:r>
            <a:r>
              <a:rPr lang="en-US" sz="4000" dirty="0">
                <a:latin typeface="Calibri"/>
                <a:cs typeface="Calibri"/>
              </a:rPr>
              <a:t> </a:t>
            </a:r>
            <a:r>
              <a:rPr lang="en-US" sz="4000" dirty="0" smtClean="0">
                <a:latin typeface="Calibri"/>
                <a:cs typeface="Calibri"/>
              </a:rPr>
              <a:t>SQL-like aggregate queries </a:t>
            </a:r>
            <a:r>
              <a:rPr lang="en-US" sz="4000" dirty="0">
                <a:latin typeface="Calibri"/>
                <a:cs typeface="Calibri"/>
              </a:rPr>
              <a:t>over </a:t>
            </a:r>
            <a:r>
              <a:rPr lang="en-US" sz="4000" b="1" dirty="0">
                <a:solidFill>
                  <a:srgbClr val="3366FF"/>
                </a:solidFill>
                <a:latin typeface="Calibri"/>
                <a:cs typeface="Calibri"/>
              </a:rPr>
              <a:t>massive sets of </a:t>
            </a:r>
            <a:r>
              <a:rPr lang="en-US" sz="4000" b="1" dirty="0" smtClean="0">
                <a:solidFill>
                  <a:srgbClr val="3366FF"/>
                </a:solidFill>
                <a:latin typeface="Calibri"/>
                <a:cs typeface="Calibri"/>
              </a:rPr>
              <a:t>data</a:t>
            </a:r>
            <a:endParaRPr lang="en-US" sz="4000" b="1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0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25"/>
    </mc:Choice>
    <mc:Fallback xmlns="">
      <p:transition xmlns:p14="http://schemas.microsoft.com/office/powerpoint/2010/main" spd="slow" advTm="159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7500" dirty="0" smtClean="0"/>
              <a:t>Uniform Samples</a:t>
            </a:r>
            <a:endParaRPr lang="en-US" sz="7500" dirty="0"/>
          </a:p>
        </p:txBody>
      </p:sp>
      <p:sp>
        <p:nvSpPr>
          <p:cNvPr id="3" name="Oval 2"/>
          <p:cNvSpPr/>
          <p:nvPr/>
        </p:nvSpPr>
        <p:spPr>
          <a:xfrm>
            <a:off x="4878715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4191000" y="2374152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81400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91000" y="4679576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191000" y="3536576"/>
            <a:ext cx="5334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5" idx="0"/>
            <a:endCxn id="16" idx="3"/>
          </p:cNvCxnSpPr>
          <p:nvPr/>
        </p:nvCxnSpPr>
        <p:spPr>
          <a:xfrm flipV="1">
            <a:off x="3848100" y="5134861"/>
            <a:ext cx="421015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0"/>
            <a:endCxn id="16" idx="5"/>
          </p:cNvCxnSpPr>
          <p:nvPr/>
        </p:nvCxnSpPr>
        <p:spPr>
          <a:xfrm flipH="1" flipV="1">
            <a:off x="4646285" y="5134861"/>
            <a:ext cx="499130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0"/>
            <a:endCxn id="17" idx="4"/>
          </p:cNvCxnSpPr>
          <p:nvPr/>
        </p:nvCxnSpPr>
        <p:spPr>
          <a:xfrm flipV="1">
            <a:off x="4457700" y="4069976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12" idx="4"/>
          </p:cNvCxnSpPr>
          <p:nvPr/>
        </p:nvCxnSpPr>
        <p:spPr>
          <a:xfrm flipV="1">
            <a:off x="4457700" y="2907552"/>
            <a:ext cx="0" cy="629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</p:cNvCxnSpPr>
          <p:nvPr/>
        </p:nvCxnSpPr>
        <p:spPr>
          <a:xfrm flipV="1">
            <a:off x="4457700" y="1688352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381042"/>
              </p:ext>
            </p:extLst>
          </p:nvPr>
        </p:nvGraphicFramePr>
        <p:xfrm>
          <a:off x="381000" y="1752600"/>
          <a:ext cx="2362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79"/>
                <a:gridCol w="1116621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ID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City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Data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0.78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0.25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4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6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0.09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7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0.49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352800" y="4572000"/>
            <a:ext cx="2209800" cy="1981200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0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7500" dirty="0" smtClean="0"/>
              <a:t>Uniform Samples</a:t>
            </a:r>
            <a:endParaRPr lang="en-US" sz="7500" dirty="0"/>
          </a:p>
        </p:txBody>
      </p:sp>
      <p:sp>
        <p:nvSpPr>
          <p:cNvPr id="3" name="Oval 2"/>
          <p:cNvSpPr/>
          <p:nvPr/>
        </p:nvSpPr>
        <p:spPr>
          <a:xfrm>
            <a:off x="4878715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4191000" y="2374152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81400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91000" y="4679576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191000" y="3536576"/>
            <a:ext cx="5334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5" idx="0"/>
            <a:endCxn id="16" idx="3"/>
          </p:cNvCxnSpPr>
          <p:nvPr/>
        </p:nvCxnSpPr>
        <p:spPr>
          <a:xfrm flipV="1">
            <a:off x="3848100" y="5134861"/>
            <a:ext cx="421015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0"/>
            <a:endCxn id="16" idx="5"/>
          </p:cNvCxnSpPr>
          <p:nvPr/>
        </p:nvCxnSpPr>
        <p:spPr>
          <a:xfrm flipH="1" flipV="1">
            <a:off x="4646285" y="5134861"/>
            <a:ext cx="499130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0"/>
            <a:endCxn id="17" idx="4"/>
          </p:cNvCxnSpPr>
          <p:nvPr/>
        </p:nvCxnSpPr>
        <p:spPr>
          <a:xfrm flipV="1">
            <a:off x="4457700" y="4069976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12" idx="4"/>
          </p:cNvCxnSpPr>
          <p:nvPr/>
        </p:nvCxnSpPr>
        <p:spPr>
          <a:xfrm flipV="1">
            <a:off x="4457700" y="2907552"/>
            <a:ext cx="0" cy="629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</p:cNvCxnSpPr>
          <p:nvPr/>
        </p:nvCxnSpPr>
        <p:spPr>
          <a:xfrm flipV="1">
            <a:off x="4457700" y="1688352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57800" y="3343870"/>
            <a:ext cx="3880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1800" dirty="0" smtClean="0">
                <a:latin typeface="Courier"/>
                <a:cs typeface="Courier"/>
              </a:rPr>
              <a:t>FILTER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urier"/>
                <a:cs typeface="Courier"/>
              </a:rPr>
              <a:t>rand() &lt; 1/3</a:t>
            </a:r>
          </a:p>
          <a:p>
            <a:pPr marL="514350" indent="-514350">
              <a:buAutoNum type="arabicPeriod"/>
            </a:pPr>
            <a:r>
              <a:rPr lang="en-US" sz="1800" dirty="0" smtClean="0">
                <a:latin typeface="Calibri"/>
                <a:cs typeface="Calibri"/>
              </a:rPr>
              <a:t>Adds per-row Weights</a:t>
            </a:r>
          </a:p>
          <a:p>
            <a:pPr marL="514350" indent="-514350">
              <a:buAutoNum type="arabicPeriod"/>
            </a:pPr>
            <a:r>
              <a:rPr lang="en-US" sz="1800" dirty="0" smtClean="0">
                <a:latin typeface="Calibri"/>
                <a:cs typeface="Calibri"/>
              </a:rPr>
              <a:t>(Optional) </a:t>
            </a:r>
            <a:r>
              <a:rPr lang="en-US" sz="1800" b="1" dirty="0" smtClean="0">
                <a:solidFill>
                  <a:srgbClr val="C0504D"/>
                </a:solidFill>
                <a:latin typeface="Courier"/>
                <a:cs typeface="Courier"/>
              </a:rPr>
              <a:t>ORDER BY rand()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48100" y="3249705"/>
            <a:ext cx="1297315" cy="1102625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45439"/>
              </p:ext>
            </p:extLst>
          </p:nvPr>
        </p:nvGraphicFramePr>
        <p:xfrm>
          <a:off x="381000" y="1752600"/>
          <a:ext cx="2362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79"/>
                <a:gridCol w="1116621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ID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City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Data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0.78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0.25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4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6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0.09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7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0.49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83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7500" dirty="0" smtClean="0"/>
              <a:t>Uniform Samples</a:t>
            </a:r>
            <a:endParaRPr lang="en-US" sz="7500" dirty="0"/>
          </a:p>
        </p:txBody>
      </p:sp>
      <p:sp>
        <p:nvSpPr>
          <p:cNvPr id="3" name="Oval 2"/>
          <p:cNvSpPr/>
          <p:nvPr/>
        </p:nvSpPr>
        <p:spPr>
          <a:xfrm>
            <a:off x="4878715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4191000" y="2374152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81400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91000" y="4679576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191000" y="3536576"/>
            <a:ext cx="5334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5" idx="0"/>
            <a:endCxn id="16" idx="3"/>
          </p:cNvCxnSpPr>
          <p:nvPr/>
        </p:nvCxnSpPr>
        <p:spPr>
          <a:xfrm flipV="1">
            <a:off x="3848100" y="5134861"/>
            <a:ext cx="421015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0"/>
            <a:endCxn id="16" idx="5"/>
          </p:cNvCxnSpPr>
          <p:nvPr/>
        </p:nvCxnSpPr>
        <p:spPr>
          <a:xfrm flipH="1" flipV="1">
            <a:off x="4646285" y="5134861"/>
            <a:ext cx="499130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0"/>
            <a:endCxn id="17" idx="4"/>
          </p:cNvCxnSpPr>
          <p:nvPr/>
        </p:nvCxnSpPr>
        <p:spPr>
          <a:xfrm flipV="1">
            <a:off x="4457700" y="4069976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12" idx="4"/>
          </p:cNvCxnSpPr>
          <p:nvPr/>
        </p:nvCxnSpPr>
        <p:spPr>
          <a:xfrm flipV="1">
            <a:off x="4457700" y="2907552"/>
            <a:ext cx="0" cy="629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</p:cNvCxnSpPr>
          <p:nvPr/>
        </p:nvCxnSpPr>
        <p:spPr>
          <a:xfrm flipV="1">
            <a:off x="4457700" y="1688352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75304"/>
              </p:ext>
            </p:extLst>
          </p:nvPr>
        </p:nvGraphicFramePr>
        <p:xfrm>
          <a:off x="5410200" y="1524000"/>
          <a:ext cx="34173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90"/>
                <a:gridCol w="1046701"/>
                <a:gridCol w="8382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Weight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1/3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1/3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Berkeley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1/3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1/3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3848100" y="2126129"/>
            <a:ext cx="1181100" cy="1074271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45439"/>
              </p:ext>
            </p:extLst>
          </p:nvPr>
        </p:nvGraphicFramePr>
        <p:xfrm>
          <a:off x="381000" y="1752600"/>
          <a:ext cx="2362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79"/>
                <a:gridCol w="1116621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ID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City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Data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0.78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0.25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4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6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0.09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7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0.49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412115" y="4061011"/>
            <a:ext cx="3415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Calibri"/>
                <a:cs typeface="Calibri"/>
              </a:rPr>
              <a:t>Doesn’t change Shark RDD Semantics</a:t>
            </a:r>
          </a:p>
        </p:txBody>
      </p:sp>
    </p:spTree>
    <p:extLst>
      <p:ext uri="{BB962C8B-B14F-4D97-AF65-F5344CB8AC3E}">
        <p14:creationId xmlns:p14="http://schemas.microsoft.com/office/powerpoint/2010/main" val="927119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7500" dirty="0" smtClean="0"/>
              <a:t>Stratified Samples</a:t>
            </a:r>
            <a:endParaRPr lang="en-US" sz="7500" dirty="0"/>
          </a:p>
        </p:txBody>
      </p:sp>
      <p:sp>
        <p:nvSpPr>
          <p:cNvPr id="3" name="Oval 2"/>
          <p:cNvSpPr/>
          <p:nvPr/>
        </p:nvSpPr>
        <p:spPr>
          <a:xfrm>
            <a:off x="4876800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189085" y="35052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79485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89085" y="4679576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15" idx="0"/>
            <a:endCxn id="16" idx="3"/>
          </p:cNvCxnSpPr>
          <p:nvPr/>
        </p:nvCxnSpPr>
        <p:spPr>
          <a:xfrm flipV="1">
            <a:off x="3846185" y="5134861"/>
            <a:ext cx="421015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0"/>
            <a:endCxn id="16" idx="5"/>
          </p:cNvCxnSpPr>
          <p:nvPr/>
        </p:nvCxnSpPr>
        <p:spPr>
          <a:xfrm flipH="1" flipV="1">
            <a:off x="4644370" y="5134861"/>
            <a:ext cx="499130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0"/>
            <a:endCxn id="12" idx="4"/>
          </p:cNvCxnSpPr>
          <p:nvPr/>
        </p:nvCxnSpPr>
        <p:spPr>
          <a:xfrm flipV="1">
            <a:off x="4455785" y="4038600"/>
            <a:ext cx="0" cy="640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</p:cNvCxnSpPr>
          <p:nvPr/>
        </p:nvCxnSpPr>
        <p:spPr>
          <a:xfrm flipV="1">
            <a:off x="4455785" y="2819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95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7500" dirty="0" smtClean="0"/>
              <a:t>Stratified Samples</a:t>
            </a:r>
            <a:endParaRPr lang="en-US" sz="7500" dirty="0"/>
          </a:p>
        </p:txBody>
      </p:sp>
      <p:sp>
        <p:nvSpPr>
          <p:cNvPr id="3" name="Oval 2"/>
          <p:cNvSpPr/>
          <p:nvPr/>
        </p:nvSpPr>
        <p:spPr>
          <a:xfrm>
            <a:off x="4878715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4191000" y="2374152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81400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91000" y="4679576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191000" y="3536576"/>
            <a:ext cx="5334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5" idx="0"/>
            <a:endCxn id="16" idx="3"/>
          </p:cNvCxnSpPr>
          <p:nvPr/>
        </p:nvCxnSpPr>
        <p:spPr>
          <a:xfrm flipV="1">
            <a:off x="3848100" y="5134861"/>
            <a:ext cx="421015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0"/>
            <a:endCxn id="16" idx="5"/>
          </p:cNvCxnSpPr>
          <p:nvPr/>
        </p:nvCxnSpPr>
        <p:spPr>
          <a:xfrm flipH="1" flipV="1">
            <a:off x="4646285" y="5134861"/>
            <a:ext cx="499130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0"/>
            <a:endCxn id="17" idx="4"/>
          </p:cNvCxnSpPr>
          <p:nvPr/>
        </p:nvCxnSpPr>
        <p:spPr>
          <a:xfrm flipV="1">
            <a:off x="4457700" y="4069976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12" idx="4"/>
          </p:cNvCxnSpPr>
          <p:nvPr/>
        </p:nvCxnSpPr>
        <p:spPr>
          <a:xfrm flipV="1">
            <a:off x="4457700" y="2907552"/>
            <a:ext cx="0" cy="629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</p:cNvCxnSpPr>
          <p:nvPr/>
        </p:nvCxnSpPr>
        <p:spPr>
          <a:xfrm flipV="1">
            <a:off x="4457700" y="1688352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45882" y="3780118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7360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7500" dirty="0" smtClean="0"/>
              <a:t>Stratified Samples</a:t>
            </a:r>
            <a:endParaRPr lang="en-US" sz="7500" dirty="0"/>
          </a:p>
        </p:txBody>
      </p:sp>
      <p:sp>
        <p:nvSpPr>
          <p:cNvPr id="3" name="Oval 2"/>
          <p:cNvSpPr/>
          <p:nvPr/>
        </p:nvSpPr>
        <p:spPr>
          <a:xfrm>
            <a:off x="4878715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4191000" y="2374152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81400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91000" y="4679576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191000" y="3536576"/>
            <a:ext cx="5334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5" idx="0"/>
            <a:endCxn id="16" idx="3"/>
          </p:cNvCxnSpPr>
          <p:nvPr/>
        </p:nvCxnSpPr>
        <p:spPr>
          <a:xfrm flipV="1">
            <a:off x="3848100" y="5134861"/>
            <a:ext cx="421015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0"/>
            <a:endCxn id="16" idx="5"/>
          </p:cNvCxnSpPr>
          <p:nvPr/>
        </p:nvCxnSpPr>
        <p:spPr>
          <a:xfrm flipH="1" flipV="1">
            <a:off x="4646285" y="5134861"/>
            <a:ext cx="499130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0"/>
            <a:endCxn id="17" idx="4"/>
          </p:cNvCxnSpPr>
          <p:nvPr/>
        </p:nvCxnSpPr>
        <p:spPr>
          <a:xfrm flipV="1">
            <a:off x="4457700" y="4069976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12" idx="4"/>
          </p:cNvCxnSpPr>
          <p:nvPr/>
        </p:nvCxnSpPr>
        <p:spPr>
          <a:xfrm flipV="1">
            <a:off x="4457700" y="2907552"/>
            <a:ext cx="0" cy="629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</p:cNvCxnSpPr>
          <p:nvPr/>
        </p:nvCxnSpPr>
        <p:spPr>
          <a:xfrm flipV="1">
            <a:off x="4457700" y="1688352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45882" y="3780118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49293"/>
              </p:ext>
            </p:extLst>
          </p:nvPr>
        </p:nvGraphicFramePr>
        <p:xfrm>
          <a:off x="381000" y="1752600"/>
          <a:ext cx="2362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79"/>
                <a:gridCol w="1116621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ID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City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Data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0.78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0.25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4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6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0.09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7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0.49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3352800" y="4572000"/>
            <a:ext cx="2209800" cy="1981200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62000" y="1767540"/>
            <a:ext cx="1143000" cy="4805979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25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7500" dirty="0" smtClean="0"/>
              <a:t>Stratified Samples</a:t>
            </a:r>
            <a:endParaRPr lang="en-US" sz="7500" dirty="0"/>
          </a:p>
        </p:txBody>
      </p:sp>
      <p:sp>
        <p:nvSpPr>
          <p:cNvPr id="3" name="Oval 2"/>
          <p:cNvSpPr/>
          <p:nvPr/>
        </p:nvSpPr>
        <p:spPr>
          <a:xfrm>
            <a:off x="4878715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4191000" y="2037976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81400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91000" y="4679576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15" idx="0"/>
            <a:endCxn id="16" idx="3"/>
          </p:cNvCxnSpPr>
          <p:nvPr/>
        </p:nvCxnSpPr>
        <p:spPr>
          <a:xfrm flipV="1">
            <a:off x="3848100" y="5134861"/>
            <a:ext cx="421015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0"/>
            <a:endCxn id="16" idx="5"/>
          </p:cNvCxnSpPr>
          <p:nvPr/>
        </p:nvCxnSpPr>
        <p:spPr>
          <a:xfrm flipH="1" flipV="1">
            <a:off x="4646285" y="5134861"/>
            <a:ext cx="499130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0"/>
            <a:endCxn id="19" idx="4"/>
          </p:cNvCxnSpPr>
          <p:nvPr/>
        </p:nvCxnSpPr>
        <p:spPr>
          <a:xfrm flipV="1">
            <a:off x="4457700" y="4343400"/>
            <a:ext cx="0" cy="336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0"/>
          </p:cNvCxnSpPr>
          <p:nvPr/>
        </p:nvCxnSpPr>
        <p:spPr>
          <a:xfrm flipV="1">
            <a:off x="4457700" y="3276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</p:cNvCxnSpPr>
          <p:nvPr/>
        </p:nvCxnSpPr>
        <p:spPr>
          <a:xfrm flipV="1">
            <a:off x="4457700" y="1352176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45882" y="3780118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29819"/>
              </p:ext>
            </p:extLst>
          </p:nvPr>
        </p:nvGraphicFramePr>
        <p:xfrm>
          <a:off x="381000" y="1752600"/>
          <a:ext cx="2362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79"/>
                <a:gridCol w="1116621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ID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City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Data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0.78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0.25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4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6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0.09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7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0.49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3534984" y="3231776"/>
            <a:ext cx="2332415" cy="1340224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91000" y="3810000"/>
            <a:ext cx="5334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>
          <a:xfrm flipH="1" flipV="1">
            <a:off x="3808085" y="3731885"/>
            <a:ext cx="382915" cy="344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810547"/>
              </p:ext>
            </p:extLst>
          </p:nvPr>
        </p:nvGraphicFramePr>
        <p:xfrm>
          <a:off x="6248400" y="1752600"/>
          <a:ext cx="2362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79"/>
                <a:gridCol w="1116621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ID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City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Data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0.78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0.25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4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6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0.09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7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0.49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762000" y="1767540"/>
            <a:ext cx="1143000" cy="4805979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629400" y="1757082"/>
            <a:ext cx="1143000" cy="4805979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876800" y="3897868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"/>
                <a:cs typeface="Courier"/>
              </a:rPr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177540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7500" dirty="0" smtClean="0"/>
              <a:t>Stratified Samples</a:t>
            </a:r>
            <a:endParaRPr lang="en-US" sz="7500" dirty="0"/>
          </a:p>
        </p:txBody>
      </p:sp>
      <p:sp>
        <p:nvSpPr>
          <p:cNvPr id="3" name="Oval 2"/>
          <p:cNvSpPr/>
          <p:nvPr/>
        </p:nvSpPr>
        <p:spPr>
          <a:xfrm>
            <a:off x="4878715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4191000" y="2037976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81400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91000" y="4679576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15" idx="0"/>
            <a:endCxn id="16" idx="3"/>
          </p:cNvCxnSpPr>
          <p:nvPr/>
        </p:nvCxnSpPr>
        <p:spPr>
          <a:xfrm flipV="1">
            <a:off x="3848100" y="5134861"/>
            <a:ext cx="421015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0"/>
            <a:endCxn id="16" idx="5"/>
          </p:cNvCxnSpPr>
          <p:nvPr/>
        </p:nvCxnSpPr>
        <p:spPr>
          <a:xfrm flipH="1" flipV="1">
            <a:off x="4646285" y="5134861"/>
            <a:ext cx="499130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0"/>
            <a:endCxn id="19" idx="4"/>
          </p:cNvCxnSpPr>
          <p:nvPr/>
        </p:nvCxnSpPr>
        <p:spPr>
          <a:xfrm flipV="1">
            <a:off x="4457700" y="4343400"/>
            <a:ext cx="0" cy="336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0"/>
          </p:cNvCxnSpPr>
          <p:nvPr/>
        </p:nvCxnSpPr>
        <p:spPr>
          <a:xfrm flipV="1">
            <a:off x="4457700" y="3276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</p:cNvCxnSpPr>
          <p:nvPr/>
        </p:nvCxnSpPr>
        <p:spPr>
          <a:xfrm flipV="1">
            <a:off x="4457700" y="1352176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45882" y="3780118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3124200" y="3086100"/>
            <a:ext cx="990600" cy="876300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91000" y="3810000"/>
            <a:ext cx="5334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21" name="Straight Arrow Connector 20"/>
          <p:cNvCxnSpPr>
            <a:stCxn id="19" idx="2"/>
            <a:endCxn id="27" idx="5"/>
          </p:cNvCxnSpPr>
          <p:nvPr/>
        </p:nvCxnSpPr>
        <p:spPr>
          <a:xfrm flipH="1" flipV="1">
            <a:off x="3808085" y="3731885"/>
            <a:ext cx="382915" cy="344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650168"/>
              </p:ext>
            </p:extLst>
          </p:nvPr>
        </p:nvGraphicFramePr>
        <p:xfrm>
          <a:off x="6248400" y="1752600"/>
          <a:ext cx="2362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79"/>
                <a:gridCol w="1116621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ID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City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Data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0.78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0.25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4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6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0.09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7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0.49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Oval 26"/>
          <p:cNvSpPr/>
          <p:nvPr/>
        </p:nvSpPr>
        <p:spPr>
          <a:xfrm>
            <a:off x="3352800" y="3276600"/>
            <a:ext cx="5334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S</a:t>
            </a:r>
            <a:r>
              <a:rPr lang="en-US" sz="1700" baseline="-25000" dirty="0" smtClean="0"/>
              <a:t>2</a:t>
            </a:r>
            <a:endParaRPr lang="en-US" sz="1700" baseline="-25000" dirty="0"/>
          </a:p>
        </p:txBody>
      </p:sp>
      <p:cxnSp>
        <p:nvCxnSpPr>
          <p:cNvPr id="20" name="Straight Arrow Connector 19"/>
          <p:cNvCxnSpPr>
            <a:stCxn id="27" idx="0"/>
          </p:cNvCxnSpPr>
          <p:nvPr/>
        </p:nvCxnSpPr>
        <p:spPr>
          <a:xfrm flipV="1">
            <a:off x="3619500" y="2743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75272"/>
              </p:ext>
            </p:extLst>
          </p:nvPr>
        </p:nvGraphicFramePr>
        <p:xfrm>
          <a:off x="304800" y="2849880"/>
          <a:ext cx="18856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3"/>
                <a:gridCol w="8830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Count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Berkeley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04800" y="2849881"/>
            <a:ext cx="1066800" cy="1112520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29400" y="1767540"/>
            <a:ext cx="1143000" cy="4805979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42762" y="4076700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"/>
                <a:cs typeface="Courier"/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363875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7500" dirty="0" smtClean="0"/>
              <a:t>Stratified Samples</a:t>
            </a:r>
            <a:endParaRPr lang="en-US" sz="7500" dirty="0"/>
          </a:p>
        </p:txBody>
      </p:sp>
      <p:sp>
        <p:nvSpPr>
          <p:cNvPr id="3" name="Oval 2"/>
          <p:cNvSpPr/>
          <p:nvPr/>
        </p:nvSpPr>
        <p:spPr>
          <a:xfrm>
            <a:off x="4878715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4191000" y="2037976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81400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91000" y="4679576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15" idx="0"/>
            <a:endCxn id="16" idx="3"/>
          </p:cNvCxnSpPr>
          <p:nvPr/>
        </p:nvCxnSpPr>
        <p:spPr>
          <a:xfrm flipV="1">
            <a:off x="3848100" y="5134861"/>
            <a:ext cx="421015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0"/>
            <a:endCxn id="16" idx="5"/>
          </p:cNvCxnSpPr>
          <p:nvPr/>
        </p:nvCxnSpPr>
        <p:spPr>
          <a:xfrm flipH="1" flipV="1">
            <a:off x="4646285" y="5134861"/>
            <a:ext cx="499130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0"/>
            <a:endCxn id="19" idx="4"/>
          </p:cNvCxnSpPr>
          <p:nvPr/>
        </p:nvCxnSpPr>
        <p:spPr>
          <a:xfrm flipV="1">
            <a:off x="4457700" y="4343400"/>
            <a:ext cx="0" cy="336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0"/>
          </p:cNvCxnSpPr>
          <p:nvPr/>
        </p:nvCxnSpPr>
        <p:spPr>
          <a:xfrm flipV="1">
            <a:off x="4457700" y="3276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</p:cNvCxnSpPr>
          <p:nvPr/>
        </p:nvCxnSpPr>
        <p:spPr>
          <a:xfrm flipV="1">
            <a:off x="4457700" y="1352176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45882" y="3780118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smtClean="0"/>
          </a:p>
        </p:txBody>
      </p:sp>
      <p:sp>
        <p:nvSpPr>
          <p:cNvPr id="19" name="Oval 18"/>
          <p:cNvSpPr/>
          <p:nvPr/>
        </p:nvSpPr>
        <p:spPr>
          <a:xfrm>
            <a:off x="4191000" y="3810000"/>
            <a:ext cx="5334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21" name="Straight Arrow Connector 20"/>
          <p:cNvCxnSpPr>
            <a:stCxn id="19" idx="2"/>
            <a:endCxn id="27" idx="5"/>
          </p:cNvCxnSpPr>
          <p:nvPr/>
        </p:nvCxnSpPr>
        <p:spPr>
          <a:xfrm flipH="1" flipV="1">
            <a:off x="3808085" y="3731885"/>
            <a:ext cx="382915" cy="344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44675"/>
              </p:ext>
            </p:extLst>
          </p:nvPr>
        </p:nvGraphicFramePr>
        <p:xfrm>
          <a:off x="6248400" y="1752600"/>
          <a:ext cx="2362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79"/>
                <a:gridCol w="1116621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ID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City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Data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0.78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0.25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4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6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0.09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7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0.49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Oval 26"/>
          <p:cNvSpPr/>
          <p:nvPr/>
        </p:nvSpPr>
        <p:spPr>
          <a:xfrm>
            <a:off x="3352800" y="3276600"/>
            <a:ext cx="5334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S</a:t>
            </a:r>
            <a:r>
              <a:rPr lang="en-US" sz="1700" baseline="-25000" dirty="0" smtClean="0"/>
              <a:t>2</a:t>
            </a:r>
            <a:endParaRPr lang="en-US" sz="1700" baseline="-25000" dirty="0"/>
          </a:p>
        </p:txBody>
      </p:sp>
      <p:cxnSp>
        <p:nvCxnSpPr>
          <p:cNvPr id="20" name="Straight Arrow Connector 19"/>
          <p:cNvCxnSpPr>
            <a:stCxn id="27" idx="0"/>
          </p:cNvCxnSpPr>
          <p:nvPr/>
        </p:nvCxnSpPr>
        <p:spPr>
          <a:xfrm flipV="1">
            <a:off x="3619500" y="2743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35729"/>
              </p:ext>
            </p:extLst>
          </p:nvPr>
        </p:nvGraphicFramePr>
        <p:xfrm>
          <a:off x="304800" y="2849880"/>
          <a:ext cx="2819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3"/>
                <a:gridCol w="883092"/>
                <a:gridCol w="9337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Count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Ratio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2/7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Berkeley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2/5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304800" y="2849881"/>
            <a:ext cx="1066800" cy="1112520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629400" y="1767540"/>
            <a:ext cx="1143000" cy="4805979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18962" y="3086100"/>
            <a:ext cx="972038" cy="876300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142762" y="4076700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"/>
                <a:cs typeface="Courier"/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260362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sz="7500" dirty="0" smtClean="0"/>
              <a:t>Stratified Samples</a:t>
            </a:r>
            <a:endParaRPr lang="en-US" sz="7500" dirty="0"/>
          </a:p>
        </p:txBody>
      </p:sp>
      <p:sp>
        <p:nvSpPr>
          <p:cNvPr id="3" name="Oval 2"/>
          <p:cNvSpPr/>
          <p:nvPr/>
        </p:nvSpPr>
        <p:spPr>
          <a:xfrm>
            <a:off x="4878715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4191000" y="15240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81400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91000" y="4679576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15" idx="0"/>
            <a:endCxn id="16" idx="3"/>
          </p:cNvCxnSpPr>
          <p:nvPr/>
        </p:nvCxnSpPr>
        <p:spPr>
          <a:xfrm flipV="1">
            <a:off x="3848100" y="5134861"/>
            <a:ext cx="421015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0"/>
            <a:endCxn id="16" idx="5"/>
          </p:cNvCxnSpPr>
          <p:nvPr/>
        </p:nvCxnSpPr>
        <p:spPr>
          <a:xfrm flipH="1" flipV="1">
            <a:off x="4646285" y="5134861"/>
            <a:ext cx="499130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0"/>
            <a:endCxn id="19" idx="4"/>
          </p:cNvCxnSpPr>
          <p:nvPr/>
        </p:nvCxnSpPr>
        <p:spPr>
          <a:xfrm flipV="1">
            <a:off x="4457700" y="4343400"/>
            <a:ext cx="0" cy="336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0"/>
            <a:endCxn id="29" idx="4"/>
          </p:cNvCxnSpPr>
          <p:nvPr/>
        </p:nvCxnSpPr>
        <p:spPr>
          <a:xfrm flipV="1">
            <a:off x="4457700" y="3352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</p:cNvCxnSpPr>
          <p:nvPr/>
        </p:nvCxnSpPr>
        <p:spPr>
          <a:xfrm flipV="1">
            <a:off x="4457700" y="1219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45882" y="3780118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001668" y="2409094"/>
            <a:ext cx="1560932" cy="1096106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91000" y="3810000"/>
            <a:ext cx="5334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21" name="Straight Arrow Connector 20"/>
          <p:cNvCxnSpPr>
            <a:stCxn id="19" idx="2"/>
            <a:endCxn id="27" idx="5"/>
          </p:cNvCxnSpPr>
          <p:nvPr/>
        </p:nvCxnSpPr>
        <p:spPr>
          <a:xfrm flipH="1" flipV="1">
            <a:off x="3808085" y="3731885"/>
            <a:ext cx="382915" cy="344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56275"/>
              </p:ext>
            </p:extLst>
          </p:nvPr>
        </p:nvGraphicFramePr>
        <p:xfrm>
          <a:off x="6248400" y="1752600"/>
          <a:ext cx="2362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79"/>
                <a:gridCol w="1116621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ID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City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Data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0.78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0.25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4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6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0.09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7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0.49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Oval 26"/>
          <p:cNvSpPr/>
          <p:nvPr/>
        </p:nvSpPr>
        <p:spPr>
          <a:xfrm>
            <a:off x="3352800" y="3276600"/>
            <a:ext cx="5334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S</a:t>
            </a:r>
            <a:r>
              <a:rPr lang="en-US" sz="1700" baseline="-25000" dirty="0" smtClean="0"/>
              <a:t>2</a:t>
            </a:r>
            <a:endParaRPr lang="en-US" sz="1700" baseline="-25000" dirty="0"/>
          </a:p>
        </p:txBody>
      </p:sp>
      <p:cxnSp>
        <p:nvCxnSpPr>
          <p:cNvPr id="20" name="Straight Arrow Connector 19"/>
          <p:cNvCxnSpPr>
            <a:stCxn id="27" idx="7"/>
            <a:endCxn id="29" idx="2"/>
          </p:cNvCxnSpPr>
          <p:nvPr/>
        </p:nvCxnSpPr>
        <p:spPr>
          <a:xfrm flipV="1">
            <a:off x="3808085" y="3086100"/>
            <a:ext cx="382915" cy="268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41799"/>
              </p:ext>
            </p:extLst>
          </p:nvPr>
        </p:nvGraphicFramePr>
        <p:xfrm>
          <a:off x="304800" y="2849880"/>
          <a:ext cx="2819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3"/>
                <a:gridCol w="883092"/>
                <a:gridCol w="9337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Count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Ratio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2/7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Berkeley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2/5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Oval 28"/>
          <p:cNvSpPr/>
          <p:nvPr/>
        </p:nvSpPr>
        <p:spPr>
          <a:xfrm>
            <a:off x="4191000" y="2819400"/>
            <a:ext cx="5334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S</a:t>
            </a:r>
            <a:r>
              <a:rPr lang="en-US" sz="1700" baseline="-25000" dirty="0" smtClean="0"/>
              <a:t>2</a:t>
            </a:r>
            <a:endParaRPr lang="en-US" sz="1700" baseline="-25000" dirty="0"/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V="1">
            <a:off x="4457700" y="2587811"/>
            <a:ext cx="0" cy="23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23846" y="29072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"/>
                <a:cs typeface="Courier"/>
              </a:rPr>
              <a:t>JOIN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629400" y="1767540"/>
            <a:ext cx="1143000" cy="4805979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4800" y="2849881"/>
            <a:ext cx="1066800" cy="1112520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39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7500" dirty="0" smtClean="0">
                <a:latin typeface="Calibri"/>
                <a:cs typeface="Calibri"/>
              </a:rPr>
              <a:t>Our Goal</a:t>
            </a:r>
            <a:endParaRPr lang="en-US" sz="75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21" y="1752600"/>
            <a:ext cx="82296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Calibri"/>
                <a:cs typeface="Calibri"/>
              </a:rPr>
              <a:t>Support </a:t>
            </a:r>
            <a:r>
              <a:rPr lang="en-US" sz="4000" b="1" dirty="0">
                <a:solidFill>
                  <a:srgbClr val="3366FF"/>
                </a:solidFill>
                <a:latin typeface="Calibri"/>
                <a:cs typeface="Calibri"/>
              </a:rPr>
              <a:t>interactive</a:t>
            </a:r>
            <a:r>
              <a:rPr lang="en-US" sz="4000" dirty="0">
                <a:latin typeface="Calibri"/>
                <a:cs typeface="Calibri"/>
              </a:rPr>
              <a:t> </a:t>
            </a:r>
            <a:r>
              <a:rPr lang="en-US" sz="4000" dirty="0" smtClean="0">
                <a:latin typeface="Calibri"/>
                <a:cs typeface="Calibri"/>
              </a:rPr>
              <a:t>SQL-like </a:t>
            </a:r>
            <a:r>
              <a:rPr lang="en-US" sz="4000" dirty="0">
                <a:latin typeface="Calibri"/>
                <a:cs typeface="Calibri"/>
              </a:rPr>
              <a:t>aggregate queries over </a:t>
            </a:r>
            <a:r>
              <a:rPr lang="en-US" sz="4000" b="1" dirty="0">
                <a:solidFill>
                  <a:srgbClr val="3366FF"/>
                </a:solidFill>
                <a:latin typeface="Calibri"/>
                <a:cs typeface="Calibri"/>
              </a:rPr>
              <a:t>massive sets of data</a:t>
            </a:r>
            <a:endParaRPr lang="en-US" sz="4000" b="1" dirty="0">
              <a:latin typeface="Calibri"/>
              <a:cs typeface="Calibri"/>
            </a:endParaRPr>
          </a:p>
          <a:p>
            <a:pPr marL="0" indent="0"/>
            <a:endParaRPr lang="en-US" sz="2200" dirty="0">
              <a:latin typeface="Calibri"/>
              <a:cs typeface="Calibri"/>
            </a:endParaRPr>
          </a:p>
          <a:p>
            <a:pPr marL="0" indent="0">
              <a:lnSpc>
                <a:spcPct val="50000"/>
              </a:lnSpc>
            </a:pPr>
            <a:r>
              <a:rPr lang="en-US" sz="2200" dirty="0" smtClean="0">
                <a:solidFill>
                  <a:srgbClr val="3366FF"/>
                </a:solidFill>
                <a:latin typeface="Courier"/>
                <a:cs typeface="Courier"/>
              </a:rPr>
              <a:t>blinkdb&gt;</a:t>
            </a:r>
            <a:r>
              <a:rPr lang="en-US" sz="2200" dirty="0" smtClean="0">
                <a:latin typeface="Courier"/>
                <a:cs typeface="Courier"/>
              </a:rPr>
              <a:t> SELECT AVG(</a:t>
            </a:r>
            <a:r>
              <a:rPr lang="en-US" sz="22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jobtime</a:t>
            </a:r>
            <a:r>
              <a:rPr lang="en-US" sz="2200" dirty="0" smtClean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50000"/>
              </a:lnSpc>
            </a:pP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		 FROM </a:t>
            </a:r>
            <a:r>
              <a:rPr lang="en-US" sz="2200" b="1" dirty="0" err="1" smtClean="0">
                <a:solidFill>
                  <a:srgbClr val="C0504D"/>
                </a:solidFill>
                <a:latin typeface="Courier"/>
                <a:cs typeface="Courier"/>
              </a:rPr>
              <a:t>very_big_log</a:t>
            </a:r>
            <a:endParaRPr lang="en-US" sz="2200" b="1" dirty="0" smtClean="0">
              <a:solidFill>
                <a:srgbClr val="C0504D"/>
              </a:solidFill>
              <a:latin typeface="Courier"/>
              <a:cs typeface="Courier"/>
            </a:endParaRPr>
          </a:p>
        </p:txBody>
      </p:sp>
      <p:sp>
        <p:nvSpPr>
          <p:cNvPr id="5" name="Line Callout 1 (Border and Accent Bar) 4"/>
          <p:cNvSpPr/>
          <p:nvPr/>
        </p:nvSpPr>
        <p:spPr>
          <a:xfrm>
            <a:off x="6400800" y="4267200"/>
            <a:ext cx="2209800" cy="1143000"/>
          </a:xfrm>
          <a:prstGeom prst="accentBorderCallout1">
            <a:avLst>
              <a:gd name="adj1" fmla="val 18750"/>
              <a:gd name="adj2" fmla="val -8333"/>
              <a:gd name="adj3" fmla="val -35972"/>
              <a:gd name="adj4" fmla="val -52248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AVG, COUNT, SUM, STDEV, PERCENTILE etc.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124200" y="3657600"/>
            <a:ext cx="2133600" cy="4572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60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25"/>
    </mc:Choice>
    <mc:Fallback xmlns="">
      <p:transition xmlns:p14="http://schemas.microsoft.com/office/powerpoint/2010/main" spd="slow" advTm="159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sz="7500" dirty="0" smtClean="0"/>
              <a:t>Stratified Samples</a:t>
            </a:r>
            <a:endParaRPr lang="en-US" sz="7500" dirty="0"/>
          </a:p>
        </p:txBody>
      </p:sp>
      <p:sp>
        <p:nvSpPr>
          <p:cNvPr id="3" name="Oval 2"/>
          <p:cNvSpPr/>
          <p:nvPr/>
        </p:nvSpPr>
        <p:spPr>
          <a:xfrm>
            <a:off x="4878715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4191000" y="1295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81400" y="5867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91000" y="4679576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15" idx="0"/>
            <a:endCxn id="16" idx="3"/>
          </p:cNvCxnSpPr>
          <p:nvPr/>
        </p:nvCxnSpPr>
        <p:spPr>
          <a:xfrm flipV="1">
            <a:off x="3848100" y="5134861"/>
            <a:ext cx="421015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0"/>
            <a:endCxn id="16" idx="5"/>
          </p:cNvCxnSpPr>
          <p:nvPr/>
        </p:nvCxnSpPr>
        <p:spPr>
          <a:xfrm flipH="1" flipV="1">
            <a:off x="4646285" y="5134861"/>
            <a:ext cx="499130" cy="732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0"/>
            <a:endCxn id="19" idx="4"/>
          </p:cNvCxnSpPr>
          <p:nvPr/>
        </p:nvCxnSpPr>
        <p:spPr>
          <a:xfrm flipV="1">
            <a:off x="4457700" y="4343400"/>
            <a:ext cx="0" cy="336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0"/>
            <a:endCxn id="29" idx="4"/>
          </p:cNvCxnSpPr>
          <p:nvPr/>
        </p:nvCxnSpPr>
        <p:spPr>
          <a:xfrm flipV="1">
            <a:off x="4457700" y="3352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</p:cNvCxnSpPr>
          <p:nvPr/>
        </p:nvCxnSpPr>
        <p:spPr>
          <a:xfrm flipV="1">
            <a:off x="4457700" y="990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45882" y="3780118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smtClean="0"/>
          </a:p>
        </p:txBody>
      </p:sp>
      <p:sp>
        <p:nvSpPr>
          <p:cNvPr id="19" name="Oval 18"/>
          <p:cNvSpPr/>
          <p:nvPr/>
        </p:nvSpPr>
        <p:spPr>
          <a:xfrm>
            <a:off x="4191000" y="3810000"/>
            <a:ext cx="5334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21" name="Straight Arrow Connector 20"/>
          <p:cNvCxnSpPr>
            <a:stCxn id="19" idx="2"/>
            <a:endCxn id="27" idx="5"/>
          </p:cNvCxnSpPr>
          <p:nvPr/>
        </p:nvCxnSpPr>
        <p:spPr>
          <a:xfrm flipH="1" flipV="1">
            <a:off x="3808085" y="3731885"/>
            <a:ext cx="382915" cy="344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352800" y="3276600"/>
            <a:ext cx="5334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S</a:t>
            </a:r>
            <a:r>
              <a:rPr lang="en-US" sz="1700" baseline="-25000" dirty="0" smtClean="0"/>
              <a:t>2</a:t>
            </a:r>
            <a:endParaRPr lang="en-US" sz="1700" baseline="-25000" dirty="0"/>
          </a:p>
        </p:txBody>
      </p:sp>
      <p:cxnSp>
        <p:nvCxnSpPr>
          <p:cNvPr id="20" name="Straight Arrow Connector 19"/>
          <p:cNvCxnSpPr>
            <a:stCxn id="27" idx="7"/>
            <a:endCxn id="29" idx="2"/>
          </p:cNvCxnSpPr>
          <p:nvPr/>
        </p:nvCxnSpPr>
        <p:spPr>
          <a:xfrm flipV="1">
            <a:off x="3808085" y="3086100"/>
            <a:ext cx="382915" cy="268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191000" y="2819400"/>
            <a:ext cx="5334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S</a:t>
            </a:r>
            <a:r>
              <a:rPr lang="en-US" sz="1700" baseline="-25000" dirty="0" smtClean="0"/>
              <a:t>2</a:t>
            </a:r>
            <a:endParaRPr lang="en-US" sz="1700" baseline="-25000" dirty="0"/>
          </a:p>
        </p:txBody>
      </p:sp>
      <p:cxnSp>
        <p:nvCxnSpPr>
          <p:cNvPr id="30" name="Straight Arrow Connector 29"/>
          <p:cNvCxnSpPr>
            <a:stCxn id="29" idx="0"/>
            <a:endCxn id="31" idx="4"/>
          </p:cNvCxnSpPr>
          <p:nvPr/>
        </p:nvCxnSpPr>
        <p:spPr>
          <a:xfrm flipV="1">
            <a:off x="4457700" y="2587811"/>
            <a:ext cx="0" cy="23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91000" y="2054411"/>
            <a:ext cx="5334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0"/>
            <a:endCxn id="12" idx="4"/>
          </p:cNvCxnSpPr>
          <p:nvPr/>
        </p:nvCxnSpPr>
        <p:spPr>
          <a:xfrm flipV="1">
            <a:off x="4457700" y="1828800"/>
            <a:ext cx="0" cy="22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38600" y="1143000"/>
            <a:ext cx="840115" cy="838200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51537"/>
              </p:ext>
            </p:extLst>
          </p:nvPr>
        </p:nvGraphicFramePr>
        <p:xfrm>
          <a:off x="5240024" y="1524000"/>
          <a:ext cx="36753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846"/>
                <a:gridCol w="1269530"/>
                <a:gridCol w="7620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Weight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2/7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2/7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Berkeley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2/5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Berkeley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0.49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2/5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5715000" y="1524000"/>
            <a:ext cx="1295400" cy="1854200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412115" y="4061011"/>
            <a:ext cx="3415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Calibri"/>
                <a:cs typeface="Calibri"/>
              </a:rPr>
              <a:t>Doesn’t change Shark RDD Semantics</a:t>
            </a:r>
          </a:p>
        </p:txBody>
      </p:sp>
    </p:spTree>
    <p:extLst>
      <p:ext uri="{BB962C8B-B14F-4D97-AF65-F5344CB8AC3E}">
        <p14:creationId xmlns:p14="http://schemas.microsoft.com/office/powerpoint/2010/main" val="31250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6500" dirty="0" smtClean="0"/>
              <a:t>What is BlinkDB?</a:t>
            </a:r>
            <a:endParaRPr lang="en-US" sz="6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105400"/>
          </a:xfrm>
        </p:spPr>
        <p:txBody>
          <a:bodyPr/>
          <a:lstStyle/>
          <a:p>
            <a:pPr marL="0" indent="0"/>
            <a:r>
              <a:rPr lang="en-US" sz="3000" dirty="0"/>
              <a:t>A</a:t>
            </a:r>
            <a:r>
              <a:rPr lang="en-US" sz="3000" dirty="0" smtClean="0"/>
              <a:t> </a:t>
            </a:r>
            <a:r>
              <a:rPr lang="en-US" sz="3000" dirty="0"/>
              <a:t>framework built on Shark and Spark that … 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 smtClean="0"/>
              <a:t>creates and maintains a variety of uniform and stratified samples from underlying data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 smtClean="0"/>
              <a:t>returns fast, approximate answers with error bars by executing queries on samples of data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/>
              <a:t>verifies the correctness of the error bars that it returns at runtime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352800"/>
            <a:ext cx="8458200" cy="1143000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9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7000" dirty="0" smtClean="0"/>
              <a:t>Error Estimation</a:t>
            </a:r>
            <a:endParaRPr lang="en-US" sz="7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458200" cy="5105400"/>
          </a:xfrm>
        </p:spPr>
        <p:txBody>
          <a:bodyPr/>
          <a:lstStyle/>
          <a:p>
            <a:pPr marL="0" indent="0"/>
            <a:r>
              <a:rPr lang="en-US" sz="4500" dirty="0" smtClean="0">
                <a:solidFill>
                  <a:srgbClr val="3362FF"/>
                </a:solidFill>
                <a:latin typeface="Calibri"/>
                <a:cs typeface="Calibri"/>
              </a:rPr>
              <a:t>Closed Form Aggregate Functions</a:t>
            </a:r>
          </a:p>
          <a:p>
            <a:pPr marL="685800" lvl="1" indent="-571500">
              <a:buFont typeface="Lucida Grande"/>
              <a:buChar char="-"/>
            </a:pPr>
            <a:r>
              <a:rPr lang="en-US" sz="3500" dirty="0" smtClean="0">
                <a:latin typeface="Calibri"/>
                <a:cs typeface="Calibri"/>
              </a:rPr>
              <a:t>Central Limit Theorem</a:t>
            </a:r>
          </a:p>
          <a:p>
            <a:pPr marL="685800" lvl="1" indent="-571500">
              <a:buFont typeface="Lucida Grande"/>
              <a:buChar char="-"/>
            </a:pPr>
            <a:r>
              <a:rPr lang="en-US" sz="3500" dirty="0" smtClean="0">
                <a:latin typeface="Calibri"/>
                <a:cs typeface="Calibri"/>
              </a:rPr>
              <a:t>Applicable to </a:t>
            </a:r>
            <a:r>
              <a:rPr lang="en-US" sz="3500" dirty="0" smtClean="0">
                <a:latin typeface="Courier"/>
                <a:cs typeface="Courier"/>
              </a:rPr>
              <a:t>AVG, COUNT, SUM, VARIANCE </a:t>
            </a:r>
            <a:r>
              <a:rPr lang="en-US" sz="3500" dirty="0" smtClean="0">
                <a:latin typeface="Calibri"/>
                <a:cs typeface="Calibri"/>
              </a:rPr>
              <a:t>and</a:t>
            </a:r>
            <a:r>
              <a:rPr lang="en-US" sz="3500" dirty="0" smtClean="0">
                <a:latin typeface="Courier"/>
                <a:cs typeface="Courier"/>
              </a:rPr>
              <a:t> STDEV</a:t>
            </a:r>
          </a:p>
        </p:txBody>
      </p:sp>
    </p:spTree>
    <p:extLst>
      <p:ext uri="{BB962C8B-B14F-4D97-AF65-F5344CB8AC3E}">
        <p14:creationId xmlns:p14="http://schemas.microsoft.com/office/powerpoint/2010/main" val="238759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7000" dirty="0" smtClean="0"/>
              <a:t>Error Estimation</a:t>
            </a:r>
            <a:endParaRPr lang="en-US" sz="7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458200" cy="5105400"/>
          </a:xfrm>
        </p:spPr>
        <p:txBody>
          <a:bodyPr/>
          <a:lstStyle/>
          <a:p>
            <a:pPr marL="0" indent="0"/>
            <a:r>
              <a:rPr lang="en-US" sz="4500" dirty="0" smtClean="0">
                <a:solidFill>
                  <a:srgbClr val="3362FF"/>
                </a:solidFill>
                <a:latin typeface="Calibri"/>
                <a:cs typeface="Calibri"/>
              </a:rPr>
              <a:t>Closed Form Aggregate Functions</a:t>
            </a:r>
          </a:p>
          <a:p>
            <a:pPr marL="685800" lvl="1" indent="-571500">
              <a:buFont typeface="Lucida Grande"/>
              <a:buChar char="-"/>
            </a:pPr>
            <a:r>
              <a:rPr lang="en-US" sz="3500" dirty="0" smtClean="0">
                <a:latin typeface="Calibri"/>
                <a:cs typeface="Calibri"/>
              </a:rPr>
              <a:t>Central Limit Theorem</a:t>
            </a:r>
          </a:p>
          <a:p>
            <a:pPr marL="685800" lvl="1" indent="-571500">
              <a:buFont typeface="Lucida Grande"/>
              <a:buChar char="-"/>
            </a:pPr>
            <a:r>
              <a:rPr lang="en-US" sz="3500" dirty="0" smtClean="0">
                <a:latin typeface="Calibri"/>
                <a:cs typeface="Calibri"/>
              </a:rPr>
              <a:t>Applicable to AVG, COUNT, SUM, VARIANCE and STDEV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209800"/>
            <a:ext cx="8305800" cy="4191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78529"/>
            <a:ext cx="6629400" cy="394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3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7000" dirty="0" smtClean="0"/>
              <a:t>Error Estimation</a:t>
            </a:r>
            <a:endParaRPr lang="en-US" sz="7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458200" cy="5105400"/>
          </a:xfrm>
        </p:spPr>
        <p:txBody>
          <a:bodyPr/>
          <a:lstStyle/>
          <a:p>
            <a:pPr marL="0" indent="0"/>
            <a:r>
              <a:rPr lang="en-US" sz="4500" dirty="0" smtClean="0">
                <a:solidFill>
                  <a:srgbClr val="3362FF"/>
                </a:solidFill>
                <a:latin typeface="Calibri"/>
                <a:cs typeface="Calibri"/>
              </a:rPr>
              <a:t>Closed Form Aggregate Functions</a:t>
            </a:r>
          </a:p>
          <a:p>
            <a:pPr marL="685800" lvl="1" indent="-571500">
              <a:buFont typeface="Lucida Grande"/>
              <a:buChar char="-"/>
            </a:pPr>
            <a:r>
              <a:rPr lang="en-US" sz="3500" dirty="0" smtClean="0">
                <a:latin typeface="Calibri"/>
                <a:cs typeface="Calibri"/>
              </a:rPr>
              <a:t>Central Limit Theorem</a:t>
            </a:r>
          </a:p>
          <a:p>
            <a:pPr marL="685800" lvl="1" indent="-571500">
              <a:buFont typeface="Lucida Grande"/>
              <a:buChar char="-"/>
            </a:pPr>
            <a:r>
              <a:rPr lang="en-US" sz="3500" dirty="0" smtClean="0">
                <a:latin typeface="Calibri"/>
                <a:cs typeface="Calibri"/>
              </a:rPr>
              <a:t>Applicable to AVG, COUNT, SUM, VARIANCE and STDEV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209800"/>
            <a:ext cx="8305800" cy="41910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52600" y="32004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52600" y="53340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752600" y="4267200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>
            <a:stCxn id="8" idx="0"/>
            <a:endCxn id="9" idx="4"/>
          </p:cNvCxnSpPr>
          <p:nvPr/>
        </p:nvCxnSpPr>
        <p:spPr>
          <a:xfrm flipV="1">
            <a:off x="2019300" y="4800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6" idx="4"/>
          </p:cNvCxnSpPr>
          <p:nvPr/>
        </p:nvCxnSpPr>
        <p:spPr>
          <a:xfrm flipV="1">
            <a:off x="2019300" y="3733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</p:cNvCxnSpPr>
          <p:nvPr/>
        </p:nvCxnSpPr>
        <p:spPr>
          <a:xfrm flipV="1">
            <a:off x="2019300" y="2514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00200" y="6362700"/>
            <a:ext cx="838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Sample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16" name="Straight Arrow Connector 15"/>
          <p:cNvCxnSpPr>
            <a:stCxn id="15" idx="0"/>
            <a:endCxn id="8" idx="4"/>
          </p:cNvCxnSpPr>
          <p:nvPr/>
        </p:nvCxnSpPr>
        <p:spPr>
          <a:xfrm flipV="1">
            <a:off x="2019300" y="5867400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92" y="2635984"/>
            <a:ext cx="14159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AVG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SUM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COUNT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STDEV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VARIANCE</a:t>
            </a:r>
          </a:p>
        </p:txBody>
      </p:sp>
      <p:sp>
        <p:nvSpPr>
          <p:cNvPr id="19" name="Oval 18"/>
          <p:cNvSpPr/>
          <p:nvPr/>
        </p:nvSpPr>
        <p:spPr>
          <a:xfrm>
            <a:off x="6553200" y="3179482"/>
            <a:ext cx="533400" cy="5334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53200" y="5313082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3200" y="4246282"/>
            <a:ext cx="533400" cy="5334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22" name="Straight Arrow Connector 21"/>
          <p:cNvCxnSpPr>
            <a:stCxn id="20" idx="0"/>
            <a:endCxn id="21" idx="4"/>
          </p:cNvCxnSpPr>
          <p:nvPr/>
        </p:nvCxnSpPr>
        <p:spPr>
          <a:xfrm flipV="1">
            <a:off x="6819900" y="477968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0"/>
            <a:endCxn id="19" idx="4"/>
          </p:cNvCxnSpPr>
          <p:nvPr/>
        </p:nvCxnSpPr>
        <p:spPr>
          <a:xfrm flipV="1">
            <a:off x="6819900" y="371288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0"/>
          </p:cNvCxnSpPr>
          <p:nvPr/>
        </p:nvCxnSpPr>
        <p:spPr>
          <a:xfrm flipV="1">
            <a:off x="6819900" y="2667000"/>
            <a:ext cx="0" cy="512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00800" y="6341782"/>
            <a:ext cx="838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Sample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26" name="Straight Arrow Connector 25"/>
          <p:cNvCxnSpPr>
            <a:stCxn id="25" idx="0"/>
            <a:endCxn id="20" idx="4"/>
          </p:cNvCxnSpPr>
          <p:nvPr/>
        </p:nvCxnSpPr>
        <p:spPr>
          <a:xfrm flipV="1">
            <a:off x="6819900" y="5846482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86600" y="3429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08844" y="2082224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53601" y="3048000"/>
            <a:ext cx="5759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±</a:t>
            </a:r>
            <a:r>
              <a:rPr lang="en-US" sz="3200" dirty="0" err="1" smtClean="0">
                <a:latin typeface="Calibri"/>
                <a:cs typeface="Calibri"/>
              </a:rPr>
              <a:t>ε</a:t>
            </a:r>
            <a:endParaRPr lang="en-US" sz="3200" dirty="0" smtClean="0">
              <a:latin typeface="Calibri"/>
              <a:cs typeface="Calibri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24200" y="3429000"/>
            <a:ext cx="2362200" cy="209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7689" y="1981200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5631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5" grpId="0" animBg="1"/>
      <p:bldP spid="31" grpId="0"/>
      <p:bldP spid="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7000" dirty="0" smtClean="0"/>
              <a:t>Error Estimation</a:t>
            </a:r>
            <a:endParaRPr lang="en-US" sz="7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458200" cy="5105400"/>
          </a:xfrm>
        </p:spPr>
        <p:txBody>
          <a:bodyPr/>
          <a:lstStyle/>
          <a:p>
            <a:pPr marL="0" indent="0"/>
            <a:r>
              <a:rPr lang="en-US" sz="4500" dirty="0" smtClean="0">
                <a:solidFill>
                  <a:srgbClr val="3362FF"/>
                </a:solidFill>
                <a:latin typeface="Calibri"/>
                <a:cs typeface="Calibri"/>
              </a:rPr>
              <a:t>Generalized Aggregate </a:t>
            </a:r>
            <a:r>
              <a:rPr lang="en-US" sz="4500" dirty="0">
                <a:solidFill>
                  <a:srgbClr val="3362FF"/>
                </a:solidFill>
                <a:latin typeface="Calibri"/>
                <a:cs typeface="Calibri"/>
              </a:rPr>
              <a:t>Functions</a:t>
            </a:r>
          </a:p>
          <a:p>
            <a:pPr marL="685800" lvl="1" indent="-571500">
              <a:buFont typeface="Lucida Grande"/>
              <a:buChar char="-"/>
            </a:pPr>
            <a:r>
              <a:rPr lang="en-US" sz="3500" dirty="0" smtClean="0">
                <a:latin typeface="Calibri"/>
                <a:cs typeface="Calibri"/>
              </a:rPr>
              <a:t>Statistical Bootstrap </a:t>
            </a:r>
            <a:endParaRPr lang="en-US" sz="3500" dirty="0">
              <a:latin typeface="Calibri"/>
              <a:cs typeface="Calibri"/>
            </a:endParaRPr>
          </a:p>
          <a:p>
            <a:pPr marL="685800" lvl="1" indent="-571500">
              <a:buFont typeface="Lucida Grande"/>
              <a:buChar char="-"/>
            </a:pPr>
            <a:r>
              <a:rPr lang="en-US" sz="3500" dirty="0">
                <a:latin typeface="Calibri"/>
                <a:cs typeface="Calibri"/>
              </a:rPr>
              <a:t>Applicable </a:t>
            </a:r>
            <a:r>
              <a:rPr lang="en-US" sz="3500" dirty="0" smtClean="0">
                <a:latin typeface="Calibri"/>
                <a:cs typeface="Calibri"/>
              </a:rPr>
              <a:t>to complex and nested queries, UDFs, joins etc.</a:t>
            </a:r>
          </a:p>
        </p:txBody>
      </p:sp>
    </p:spTree>
    <p:extLst>
      <p:ext uri="{BB962C8B-B14F-4D97-AF65-F5344CB8AC3E}">
        <p14:creationId xmlns:p14="http://schemas.microsoft.com/office/powerpoint/2010/main" val="74429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7000" dirty="0" smtClean="0"/>
              <a:t>Error Estimation</a:t>
            </a:r>
            <a:endParaRPr lang="en-US" sz="7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458200" cy="5105400"/>
          </a:xfrm>
        </p:spPr>
        <p:txBody>
          <a:bodyPr/>
          <a:lstStyle/>
          <a:p>
            <a:pPr marL="0" indent="0"/>
            <a:r>
              <a:rPr lang="en-US" sz="4500" dirty="0" smtClean="0">
                <a:solidFill>
                  <a:srgbClr val="3362FF"/>
                </a:solidFill>
                <a:latin typeface="Calibri"/>
                <a:cs typeface="Calibri"/>
              </a:rPr>
              <a:t>Generalized Aggregate </a:t>
            </a:r>
            <a:r>
              <a:rPr lang="en-US" sz="4500" dirty="0">
                <a:solidFill>
                  <a:srgbClr val="3362FF"/>
                </a:solidFill>
                <a:latin typeface="Calibri"/>
                <a:cs typeface="Calibri"/>
              </a:rPr>
              <a:t>Functions</a:t>
            </a:r>
          </a:p>
          <a:p>
            <a:pPr marL="685800" lvl="1" indent="-571500">
              <a:buFont typeface="Lucida Grande"/>
              <a:buChar char="-"/>
            </a:pPr>
            <a:r>
              <a:rPr lang="en-US" sz="3500" dirty="0" smtClean="0">
                <a:latin typeface="Calibri"/>
                <a:cs typeface="Calibri"/>
              </a:rPr>
              <a:t>Statistical Bootstrap </a:t>
            </a:r>
            <a:endParaRPr lang="en-US" sz="3500" dirty="0">
              <a:latin typeface="Calibri"/>
              <a:cs typeface="Calibri"/>
            </a:endParaRPr>
          </a:p>
          <a:p>
            <a:pPr marL="685800" lvl="1" indent="-571500">
              <a:buFont typeface="Lucida Grande"/>
              <a:buChar char="-"/>
            </a:pPr>
            <a:r>
              <a:rPr lang="en-US" sz="3500" dirty="0">
                <a:latin typeface="Calibri"/>
                <a:cs typeface="Calibri"/>
              </a:rPr>
              <a:t>Applicable </a:t>
            </a:r>
            <a:r>
              <a:rPr lang="en-US" sz="3500" dirty="0" smtClean="0">
                <a:latin typeface="Calibri"/>
                <a:cs typeface="Calibri"/>
              </a:rPr>
              <a:t>to complex and nested queries, UDFs, joins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209800"/>
            <a:ext cx="8305800" cy="449548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6248400"/>
            <a:ext cx="838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Sample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 rot="10800000">
            <a:off x="1143000" y="531489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0800000">
            <a:off x="1143000" y="447669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" idx="0"/>
            <a:endCxn id="6" idx="0"/>
          </p:cNvCxnSpPr>
          <p:nvPr/>
        </p:nvCxnSpPr>
        <p:spPr>
          <a:xfrm flipV="1">
            <a:off x="1333500" y="5695890"/>
            <a:ext cx="0" cy="55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8" idx="0"/>
          </p:cNvCxnSpPr>
          <p:nvPr/>
        </p:nvCxnSpPr>
        <p:spPr>
          <a:xfrm flipV="1">
            <a:off x="1333500" y="485769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0800000">
            <a:off x="1141433" y="36576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4"/>
            <a:endCxn id="12" idx="0"/>
          </p:cNvCxnSpPr>
          <p:nvPr/>
        </p:nvCxnSpPr>
        <p:spPr>
          <a:xfrm flipH="1" flipV="1">
            <a:off x="1331933" y="4038600"/>
            <a:ext cx="1567" cy="4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4"/>
          </p:cNvCxnSpPr>
          <p:nvPr/>
        </p:nvCxnSpPr>
        <p:spPr>
          <a:xfrm rot="10800000" flipH="1">
            <a:off x="1331933" y="335280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62656" y="295269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72401" y="6400800"/>
            <a:ext cx="838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/>
                <a:cs typeface="Calibri"/>
              </a:rPr>
              <a:t>Sample</a:t>
            </a:r>
          </a:p>
        </p:txBody>
      </p:sp>
      <p:sp>
        <p:nvSpPr>
          <p:cNvPr id="18" name="Oval 17"/>
          <p:cNvSpPr/>
          <p:nvPr/>
        </p:nvSpPr>
        <p:spPr>
          <a:xfrm rot="10800000">
            <a:off x="8001001" y="50292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10800000">
            <a:off x="8001001" y="43434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27" idx="0"/>
            <a:endCxn id="18" idx="0"/>
          </p:cNvCxnSpPr>
          <p:nvPr/>
        </p:nvCxnSpPr>
        <p:spPr>
          <a:xfrm flipV="1">
            <a:off x="8168981" y="5410200"/>
            <a:ext cx="22520" cy="343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4"/>
            <a:endCxn id="19" idx="0"/>
          </p:cNvCxnSpPr>
          <p:nvPr/>
        </p:nvCxnSpPr>
        <p:spPr>
          <a:xfrm rot="10800000">
            <a:off x="8191501" y="4724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rot="10800000">
            <a:off x="7999434" y="37338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9" idx="4"/>
            <a:endCxn id="22" idx="0"/>
          </p:cNvCxnSpPr>
          <p:nvPr/>
        </p:nvCxnSpPr>
        <p:spPr>
          <a:xfrm rot="10800000">
            <a:off x="8189934" y="4114800"/>
            <a:ext cx="156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4"/>
          </p:cNvCxnSpPr>
          <p:nvPr/>
        </p:nvCxnSpPr>
        <p:spPr>
          <a:xfrm rot="10800000" flipH="1">
            <a:off x="8189934" y="342900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59889" y="2895600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A</a:t>
            </a:r>
          </a:p>
        </p:txBody>
      </p:sp>
      <p:cxnSp>
        <p:nvCxnSpPr>
          <p:cNvPr id="26" name="Straight Arrow Connector 25"/>
          <p:cNvCxnSpPr>
            <a:stCxn id="17" idx="0"/>
            <a:endCxn id="27" idx="4"/>
          </p:cNvCxnSpPr>
          <p:nvPr/>
        </p:nvCxnSpPr>
        <p:spPr>
          <a:xfrm flipV="1">
            <a:off x="8191501" y="6133757"/>
            <a:ext cx="342" cy="267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rot="21393590">
            <a:off x="7989912" y="5753100"/>
            <a:ext cx="381000" cy="381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 rot="10800000">
            <a:off x="6866151" y="50483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0800000">
            <a:off x="6866151" y="43625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8" idx="4"/>
            <a:endCxn id="29" idx="0"/>
          </p:cNvCxnSpPr>
          <p:nvPr/>
        </p:nvCxnSpPr>
        <p:spPr>
          <a:xfrm rot="10800000">
            <a:off x="7056651" y="474351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rot="10800000">
            <a:off x="6864584" y="37529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4"/>
            <a:endCxn id="31" idx="0"/>
          </p:cNvCxnSpPr>
          <p:nvPr/>
        </p:nvCxnSpPr>
        <p:spPr>
          <a:xfrm rot="10800000">
            <a:off x="7055084" y="4133910"/>
            <a:ext cx="156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4"/>
          </p:cNvCxnSpPr>
          <p:nvPr/>
        </p:nvCxnSpPr>
        <p:spPr>
          <a:xfrm rot="10800000" flipH="1">
            <a:off x="7055084" y="344811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84974" y="3048000"/>
            <a:ext cx="41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  <a:r>
              <a:rPr lang="en-US" sz="2000" baseline="-25000" dirty="0" smtClean="0">
                <a:latin typeface="Calibri"/>
                <a:cs typeface="Calibri"/>
              </a:rPr>
              <a:t>1</a:t>
            </a:r>
          </a:p>
        </p:txBody>
      </p:sp>
      <p:sp>
        <p:nvSpPr>
          <p:cNvPr id="35" name="Oval 34"/>
          <p:cNvSpPr/>
          <p:nvPr/>
        </p:nvSpPr>
        <p:spPr>
          <a:xfrm rot="10800000">
            <a:off x="6241179" y="50483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10800000">
            <a:off x="6241179" y="43625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 rot="10800000">
            <a:off x="6431679" y="474351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rot="10800000">
            <a:off x="6239612" y="37529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6" idx="4"/>
            <a:endCxn id="38" idx="0"/>
          </p:cNvCxnSpPr>
          <p:nvPr/>
        </p:nvCxnSpPr>
        <p:spPr>
          <a:xfrm rot="10800000">
            <a:off x="6430112" y="4133910"/>
            <a:ext cx="156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4"/>
          </p:cNvCxnSpPr>
          <p:nvPr/>
        </p:nvCxnSpPr>
        <p:spPr>
          <a:xfrm rot="10800000" flipH="1">
            <a:off x="6430112" y="344811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60002" y="3048000"/>
            <a:ext cx="41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  <a:r>
              <a:rPr lang="en-US" sz="2000" baseline="-25000" dirty="0" smtClean="0">
                <a:latin typeface="Calibri"/>
                <a:cs typeface="Calibri"/>
              </a:rPr>
              <a:t>2</a:t>
            </a:r>
          </a:p>
        </p:txBody>
      </p:sp>
      <p:sp>
        <p:nvSpPr>
          <p:cNvPr id="42" name="Oval 41"/>
          <p:cNvSpPr/>
          <p:nvPr/>
        </p:nvSpPr>
        <p:spPr>
          <a:xfrm rot="10800000">
            <a:off x="4656351" y="50483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rot="10800000">
            <a:off x="4656351" y="43625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2" idx="4"/>
            <a:endCxn id="43" idx="0"/>
          </p:cNvCxnSpPr>
          <p:nvPr/>
        </p:nvCxnSpPr>
        <p:spPr>
          <a:xfrm rot="10800000">
            <a:off x="4846851" y="474351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rot="10800000">
            <a:off x="4654784" y="37529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3" idx="4"/>
            <a:endCxn id="45" idx="0"/>
          </p:cNvCxnSpPr>
          <p:nvPr/>
        </p:nvCxnSpPr>
        <p:spPr>
          <a:xfrm rot="10800000">
            <a:off x="4845284" y="4133910"/>
            <a:ext cx="156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4"/>
          </p:cNvCxnSpPr>
          <p:nvPr/>
        </p:nvCxnSpPr>
        <p:spPr>
          <a:xfrm rot="10800000" flipH="1">
            <a:off x="4845284" y="344811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82497" y="3048000"/>
            <a:ext cx="593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  <a:r>
              <a:rPr lang="en-US" sz="2000" baseline="-25000" dirty="0" smtClean="0">
                <a:latin typeface="Calibri"/>
                <a:cs typeface="Calibri"/>
              </a:rPr>
              <a:t>100</a:t>
            </a:r>
          </a:p>
        </p:txBody>
      </p:sp>
      <p:cxnSp>
        <p:nvCxnSpPr>
          <p:cNvPr id="49" name="Straight Arrow Connector 48"/>
          <p:cNvCxnSpPr>
            <a:stCxn id="27" idx="2"/>
            <a:endCxn id="28" idx="0"/>
          </p:cNvCxnSpPr>
          <p:nvPr/>
        </p:nvCxnSpPr>
        <p:spPr>
          <a:xfrm flipH="1" flipV="1">
            <a:off x="7056651" y="5429310"/>
            <a:ext cx="933604" cy="52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7" idx="2"/>
            <a:endCxn id="35" idx="0"/>
          </p:cNvCxnSpPr>
          <p:nvPr/>
        </p:nvCxnSpPr>
        <p:spPr>
          <a:xfrm flipH="1" flipV="1">
            <a:off x="6431679" y="5429310"/>
            <a:ext cx="1558576" cy="52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7" idx="2"/>
            <a:endCxn id="42" idx="0"/>
          </p:cNvCxnSpPr>
          <p:nvPr/>
        </p:nvCxnSpPr>
        <p:spPr>
          <a:xfrm flipH="1" flipV="1">
            <a:off x="4846851" y="5429310"/>
            <a:ext cx="3143404" cy="52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0800000">
            <a:off x="5272366" y="4368224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</a:p>
        </p:txBody>
      </p:sp>
      <p:sp>
        <p:nvSpPr>
          <p:cNvPr id="53" name="TextBox 52"/>
          <p:cNvSpPr txBox="1"/>
          <p:nvPr/>
        </p:nvSpPr>
        <p:spPr>
          <a:xfrm rot="10800000">
            <a:off x="5196166" y="3225224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0800000">
            <a:off x="4419601" y="3657600"/>
            <a:ext cx="3048000" cy="20193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10800000">
            <a:off x="7772401" y="3619500"/>
            <a:ext cx="762000" cy="20193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172200" y="2438400"/>
            <a:ext cx="381000" cy="381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48" idx="3"/>
            <a:endCxn id="66" idx="2"/>
          </p:cNvCxnSpPr>
          <p:nvPr/>
        </p:nvCxnSpPr>
        <p:spPr>
          <a:xfrm flipV="1">
            <a:off x="5275552" y="2628900"/>
            <a:ext cx="896648" cy="619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1" idx="0"/>
            <a:endCxn id="66" idx="4"/>
          </p:cNvCxnSpPr>
          <p:nvPr/>
        </p:nvCxnSpPr>
        <p:spPr>
          <a:xfrm flipH="1" flipV="1">
            <a:off x="6362700" y="2819400"/>
            <a:ext cx="716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4" idx="0"/>
            <a:endCxn id="66" idx="6"/>
          </p:cNvCxnSpPr>
          <p:nvPr/>
        </p:nvCxnSpPr>
        <p:spPr>
          <a:xfrm flipH="1" flipV="1">
            <a:off x="6553200" y="2628900"/>
            <a:ext cx="44164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6" idx="0"/>
          </p:cNvCxnSpPr>
          <p:nvPr/>
        </p:nvCxnSpPr>
        <p:spPr>
          <a:xfrm rot="5400000" flipH="1" flipV="1">
            <a:off x="7039162" y="1628962"/>
            <a:ext cx="132976" cy="14859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806001" y="1981200"/>
            <a:ext cx="5759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±</a:t>
            </a:r>
            <a:r>
              <a:rPr lang="en-US" sz="3200" dirty="0" err="1" smtClean="0">
                <a:latin typeface="Calibri"/>
                <a:cs typeface="Calibri"/>
              </a:rPr>
              <a:t>ε</a:t>
            </a:r>
            <a:endParaRPr lang="en-US" sz="3200" dirty="0" smtClean="0">
              <a:latin typeface="Calibri"/>
              <a:cs typeface="Calibri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133600" y="467957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584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 animBg="1"/>
      <p:bldP spid="25" grpId="0"/>
      <p:bldP spid="27" grpId="0" animBg="1"/>
      <p:bldP spid="28" grpId="0" animBg="1"/>
      <p:bldP spid="29" grpId="0" animBg="1"/>
      <p:bldP spid="31" grpId="0" animBg="1"/>
      <p:bldP spid="34" grpId="0"/>
      <p:bldP spid="35" grpId="0" animBg="1"/>
      <p:bldP spid="36" grpId="0" animBg="1"/>
      <p:bldP spid="38" grpId="0" animBg="1"/>
      <p:bldP spid="41" grpId="0"/>
      <p:bldP spid="42" grpId="0" animBg="1"/>
      <p:bldP spid="43" grpId="0" animBg="1"/>
      <p:bldP spid="45" grpId="0" animBg="1"/>
      <p:bldP spid="48" grpId="0"/>
      <p:bldP spid="52" grpId="0"/>
      <p:bldP spid="53" grpId="0"/>
      <p:bldP spid="54" grpId="0" animBg="1"/>
      <p:bldP spid="55" grpId="0" animBg="1"/>
      <p:bldP spid="66" grpId="0" animBg="1"/>
      <p:bldP spid="8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6500" dirty="0" smtClean="0"/>
              <a:t>What is BlinkDB?</a:t>
            </a:r>
            <a:endParaRPr lang="en-US" sz="6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105400"/>
          </a:xfrm>
        </p:spPr>
        <p:txBody>
          <a:bodyPr/>
          <a:lstStyle/>
          <a:p>
            <a:pPr marL="0" indent="0"/>
            <a:r>
              <a:rPr lang="en-US" sz="3000" dirty="0"/>
              <a:t>A</a:t>
            </a:r>
            <a:r>
              <a:rPr lang="en-US" sz="3000" dirty="0" smtClean="0"/>
              <a:t> </a:t>
            </a:r>
            <a:r>
              <a:rPr lang="en-US" sz="3000" dirty="0"/>
              <a:t>framework built on Shark and Spark that … 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 smtClean="0"/>
              <a:t>creates and maintains a variety of random and stratified samples from underlying data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 smtClean="0"/>
              <a:t>returns fast, approximate answers with error bars by executing queries on samples of data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/>
              <a:t>verifies the correctness of the error bars that it returns at runtime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495800"/>
            <a:ext cx="8458200" cy="1143000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/>
          <a:lstStyle/>
          <a:p>
            <a:r>
              <a:rPr lang="en-US" sz="6500" dirty="0" err="1" smtClean="0"/>
              <a:t>Kleiner’s</a:t>
            </a:r>
            <a:r>
              <a:rPr lang="en-US" sz="6500" dirty="0" smtClean="0"/>
              <a:t> Diagnostics</a:t>
            </a:r>
            <a:endParaRPr lang="en-US" sz="6500" dirty="0">
              <a:solidFill>
                <a:srgbClr val="37934C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69952" y="5916620"/>
            <a:ext cx="7143466" cy="0"/>
          </a:xfrm>
          <a:prstGeom prst="line">
            <a:avLst/>
          </a:prstGeom>
          <a:ln w="76200" cmpd="sng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667683" y="1905000"/>
            <a:ext cx="0" cy="4444530"/>
          </a:xfrm>
          <a:prstGeom prst="line">
            <a:avLst/>
          </a:prstGeom>
          <a:ln w="76200" cmpd="sng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04064" y="3698642"/>
            <a:ext cx="9777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alibri"/>
                <a:cs typeface="Calibri"/>
              </a:rPr>
              <a:t>Error</a:t>
            </a:r>
            <a:endParaRPr lang="en-US" sz="3000" dirty="0"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5689" y="6072531"/>
            <a:ext cx="2030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000000"/>
                </a:solidFill>
                <a:latin typeface="Calibri"/>
                <a:cs typeface="Calibri"/>
              </a:rPr>
              <a:t>Sample Size</a:t>
            </a:r>
            <a:endParaRPr lang="en-US" sz="3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667683" y="2358354"/>
            <a:ext cx="6333317" cy="3505200"/>
          </a:xfrm>
          <a:custGeom>
            <a:avLst/>
            <a:gdLst>
              <a:gd name="connsiteX0" fmla="*/ 0 w 7986601"/>
              <a:gd name="connsiteY0" fmla="*/ 0 h 3043019"/>
              <a:gd name="connsiteX1" fmla="*/ 1628588 w 7986601"/>
              <a:gd name="connsiteY1" fmla="*/ 1867647 h 3043019"/>
              <a:gd name="connsiteX2" fmla="*/ 5214471 w 7986601"/>
              <a:gd name="connsiteY2" fmla="*/ 2898588 h 3043019"/>
              <a:gd name="connsiteX3" fmla="*/ 7679765 w 7986601"/>
              <a:gd name="connsiteY3" fmla="*/ 3033059 h 3043019"/>
              <a:gd name="connsiteX4" fmla="*/ 7948706 w 7986601"/>
              <a:gd name="connsiteY4" fmla="*/ 3033059 h 304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6601" h="3043019">
                <a:moveTo>
                  <a:pt x="0" y="0"/>
                </a:moveTo>
                <a:cubicBezTo>
                  <a:pt x="379755" y="692274"/>
                  <a:pt x="759510" y="1384549"/>
                  <a:pt x="1628588" y="1867647"/>
                </a:cubicBezTo>
                <a:cubicBezTo>
                  <a:pt x="2497667" y="2350745"/>
                  <a:pt x="4205942" y="2704353"/>
                  <a:pt x="5214471" y="2898588"/>
                </a:cubicBezTo>
                <a:cubicBezTo>
                  <a:pt x="6223000" y="3092823"/>
                  <a:pt x="7224059" y="3010647"/>
                  <a:pt x="7679765" y="3033059"/>
                </a:cubicBezTo>
                <a:cubicBezTo>
                  <a:pt x="8135471" y="3055471"/>
                  <a:pt x="7948706" y="3033059"/>
                  <a:pt x="7948706" y="3033059"/>
                </a:cubicBezTo>
              </a:path>
            </a:pathLst>
          </a:custGeom>
          <a:ln w="76200">
            <a:solidFill>
              <a:srgbClr val="3366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800600" y="5406353"/>
            <a:ext cx="0" cy="457201"/>
          </a:xfrm>
          <a:prstGeom prst="line">
            <a:avLst/>
          </a:prstGeom>
          <a:ln w="63500">
            <a:solidFill>
              <a:srgbClr val="C0504D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667683" y="5406353"/>
            <a:ext cx="3132917" cy="0"/>
          </a:xfrm>
          <a:prstGeom prst="line">
            <a:avLst/>
          </a:prstGeom>
          <a:ln w="63500">
            <a:solidFill>
              <a:srgbClr val="C0504D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72000" y="5177753"/>
            <a:ext cx="457200" cy="457200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62200" y="4110953"/>
            <a:ext cx="152400" cy="152399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828800" y="2510753"/>
            <a:ext cx="152400" cy="152399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133600" y="2891753"/>
            <a:ext cx="152400" cy="152399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33600" y="3348953"/>
            <a:ext cx="152400" cy="152399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33600" y="3577553"/>
            <a:ext cx="152400" cy="152399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28800" y="2967954"/>
            <a:ext cx="152400" cy="152399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62200" y="3653753"/>
            <a:ext cx="152400" cy="152399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39186" y="2336495"/>
            <a:ext cx="1854248" cy="2258577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733800" y="2341602"/>
            <a:ext cx="4903389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dirty="0" smtClean="0">
                <a:latin typeface="Calibri"/>
                <a:cs typeface="Calibri"/>
              </a:rPr>
              <a:t>More Data </a:t>
            </a:r>
            <a:r>
              <a:rPr lang="en-US" sz="3000" dirty="0" smtClean="0">
                <a:latin typeface="Calibri"/>
                <a:cs typeface="Calibri"/>
                <a:sym typeface="Wingdings"/>
              </a:rPr>
              <a:t> </a:t>
            </a:r>
            <a:r>
              <a:rPr lang="en-US" sz="3000" dirty="0" smtClean="0">
                <a:latin typeface="Calibri"/>
                <a:cs typeface="Calibri"/>
              </a:rPr>
              <a:t>Higher Accuracy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75822" y="3048000"/>
            <a:ext cx="5539578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dirty="0" smtClean="0">
                <a:latin typeface="Calibri"/>
                <a:cs typeface="Calibri"/>
              </a:rPr>
              <a:t>300 Data Points </a:t>
            </a:r>
            <a:r>
              <a:rPr lang="en-US" sz="3000" dirty="0" smtClean="0">
                <a:latin typeface="Calibri"/>
                <a:cs typeface="Calibri"/>
                <a:sym typeface="Wingdings"/>
              </a:rPr>
              <a:t> </a:t>
            </a:r>
            <a:r>
              <a:rPr lang="en-US" sz="3000" dirty="0" smtClean="0">
                <a:latin typeface="Calibri"/>
                <a:cs typeface="Calibri"/>
              </a:rPr>
              <a:t> 97% Accuracy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595072"/>
            <a:ext cx="1079500" cy="8112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44575" y="3696857"/>
            <a:ext cx="15708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37934C"/>
                </a:solidFill>
                <a:latin typeface="Calibri"/>
                <a:cs typeface="Calibri"/>
              </a:rPr>
              <a:t>[KDD 13]</a:t>
            </a:r>
          </a:p>
        </p:txBody>
      </p:sp>
    </p:spTree>
    <p:extLst>
      <p:ext uri="{BB962C8B-B14F-4D97-AF65-F5344CB8AC3E}">
        <p14:creationId xmlns:p14="http://schemas.microsoft.com/office/powerpoint/2010/main" val="64641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6500" dirty="0" smtClean="0"/>
              <a:t>What is BlinkDB?</a:t>
            </a:r>
            <a:endParaRPr lang="en-US" sz="6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105400"/>
          </a:xfrm>
        </p:spPr>
        <p:txBody>
          <a:bodyPr/>
          <a:lstStyle/>
          <a:p>
            <a:pPr marL="0" indent="0"/>
            <a:r>
              <a:rPr lang="en-US" sz="3000" dirty="0"/>
              <a:t>A</a:t>
            </a:r>
            <a:r>
              <a:rPr lang="en-US" sz="3000" dirty="0" smtClean="0"/>
              <a:t> </a:t>
            </a:r>
            <a:r>
              <a:rPr lang="en-US" sz="3000" dirty="0"/>
              <a:t>framework built on Shark and Spark that … 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 smtClean="0"/>
              <a:t>creates and maintains a variety of random and stratified samples from underlying data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 smtClean="0"/>
              <a:t>returns fast, approximate answers with error bars by executing queries on samples of data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/>
              <a:t>verifies the correctness of the error bars that it returns at runtime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209800"/>
            <a:ext cx="8458200" cy="3429000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5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21" y="1752600"/>
            <a:ext cx="82296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Calibri"/>
                <a:cs typeface="Calibri"/>
              </a:rPr>
              <a:t>Support </a:t>
            </a:r>
            <a:r>
              <a:rPr lang="en-US" sz="4000" b="1" dirty="0">
                <a:solidFill>
                  <a:srgbClr val="3366FF"/>
                </a:solidFill>
                <a:latin typeface="Calibri"/>
                <a:cs typeface="Calibri"/>
              </a:rPr>
              <a:t>interactive</a:t>
            </a:r>
            <a:r>
              <a:rPr lang="en-US" sz="4000" dirty="0">
                <a:latin typeface="Calibri"/>
                <a:cs typeface="Calibri"/>
              </a:rPr>
              <a:t> </a:t>
            </a:r>
            <a:r>
              <a:rPr lang="en-US" sz="4000" dirty="0" smtClean="0">
                <a:latin typeface="Calibri"/>
                <a:cs typeface="Calibri"/>
              </a:rPr>
              <a:t>SQL-</a:t>
            </a:r>
            <a:r>
              <a:rPr lang="en-US" sz="4000" dirty="0">
                <a:latin typeface="Calibri"/>
                <a:cs typeface="Calibri"/>
              </a:rPr>
              <a:t>like aggregate  </a:t>
            </a:r>
            <a:r>
              <a:rPr lang="en-US" sz="4000" dirty="0" smtClean="0">
                <a:latin typeface="Calibri"/>
                <a:cs typeface="Calibri"/>
              </a:rPr>
              <a:t>queries </a:t>
            </a:r>
            <a:r>
              <a:rPr lang="en-US" sz="4000" dirty="0">
                <a:latin typeface="Calibri"/>
                <a:cs typeface="Calibri"/>
              </a:rPr>
              <a:t>over </a:t>
            </a:r>
            <a:r>
              <a:rPr lang="en-US" sz="4000" b="1" dirty="0">
                <a:solidFill>
                  <a:srgbClr val="3366FF"/>
                </a:solidFill>
                <a:latin typeface="Calibri"/>
                <a:cs typeface="Calibri"/>
              </a:rPr>
              <a:t>massive sets of data</a:t>
            </a:r>
            <a:endParaRPr lang="en-US" sz="4000" b="1" dirty="0">
              <a:latin typeface="Calibri"/>
              <a:cs typeface="Calibri"/>
            </a:endParaRPr>
          </a:p>
          <a:p>
            <a:pPr marL="0" indent="0"/>
            <a:endParaRPr lang="en-US" sz="2200" dirty="0">
              <a:latin typeface="Calibri"/>
              <a:cs typeface="Calibri"/>
            </a:endParaRPr>
          </a:p>
          <a:p>
            <a:pPr marL="0" indent="0">
              <a:lnSpc>
                <a:spcPct val="50000"/>
              </a:lnSpc>
            </a:pPr>
            <a:r>
              <a:rPr lang="en-US" sz="2200" dirty="0" smtClean="0">
                <a:solidFill>
                  <a:srgbClr val="3366FF"/>
                </a:solidFill>
                <a:latin typeface="Courier"/>
                <a:cs typeface="Courier"/>
              </a:rPr>
              <a:t>blinkdb&gt;</a:t>
            </a:r>
            <a:r>
              <a:rPr lang="en-US" sz="2200" dirty="0" smtClean="0">
                <a:latin typeface="Courier"/>
                <a:cs typeface="Courier"/>
              </a:rPr>
              <a:t> SELECT AVG(</a:t>
            </a:r>
            <a:r>
              <a:rPr lang="en-US" sz="22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jobtime</a:t>
            </a:r>
            <a:r>
              <a:rPr lang="en-US" sz="2200" dirty="0" smtClean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50000"/>
              </a:lnSpc>
            </a:pP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		 FROM </a:t>
            </a:r>
            <a:r>
              <a:rPr lang="en-US" sz="2200" b="1" dirty="0" err="1" smtClean="0">
                <a:solidFill>
                  <a:srgbClr val="C0504D"/>
                </a:solidFill>
                <a:latin typeface="Courier"/>
                <a:cs typeface="Courier"/>
              </a:rPr>
              <a:t>very_big_log</a:t>
            </a:r>
            <a:endParaRPr lang="en-US" sz="2200" b="1" dirty="0" smtClean="0">
              <a:solidFill>
                <a:srgbClr val="C0504D"/>
              </a:solidFill>
              <a:latin typeface="Courier"/>
              <a:cs typeface="Courier"/>
            </a:endParaRPr>
          </a:p>
          <a:p>
            <a:pPr marL="0" indent="0">
              <a:lnSpc>
                <a:spcPct val="50000"/>
              </a:lnSpc>
            </a:pPr>
            <a:r>
              <a:rPr lang="en-US" sz="2200" b="1" dirty="0" smtClean="0">
                <a:solidFill>
                  <a:srgbClr val="C0504D"/>
                </a:solidFill>
                <a:latin typeface="Calibri"/>
                <a:cs typeface="Calibri"/>
              </a:rPr>
              <a:t>			   </a:t>
            </a:r>
            <a:r>
              <a:rPr lang="en-US" sz="2200" dirty="0" smtClean="0">
                <a:latin typeface="Courier"/>
                <a:cs typeface="Courier"/>
              </a:rPr>
              <a:t>WHERE </a:t>
            </a:r>
            <a:r>
              <a:rPr lang="en-US" sz="2200" b="1" dirty="0" err="1">
                <a:solidFill>
                  <a:srgbClr val="C0504D"/>
                </a:solidFill>
                <a:latin typeface="Courier"/>
                <a:cs typeface="Courier"/>
              </a:rPr>
              <a:t>src</a:t>
            </a:r>
            <a:r>
              <a:rPr lang="en-US" sz="2200" b="1" dirty="0">
                <a:solidFill>
                  <a:srgbClr val="C0504D"/>
                </a:solidFill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= </a:t>
            </a:r>
            <a:r>
              <a:rPr lang="en-US" sz="2200" b="1" dirty="0">
                <a:solidFill>
                  <a:srgbClr val="C0504D"/>
                </a:solidFill>
                <a:latin typeface="Courier"/>
                <a:cs typeface="Courier"/>
              </a:rPr>
              <a:t>‘</a:t>
            </a:r>
            <a:r>
              <a:rPr lang="en-US" sz="2200" b="1" dirty="0" err="1">
                <a:solidFill>
                  <a:srgbClr val="C0504D"/>
                </a:solidFill>
                <a:latin typeface="Courier"/>
                <a:cs typeface="Courier"/>
              </a:rPr>
              <a:t>hadoop</a:t>
            </a:r>
            <a:r>
              <a:rPr lang="en-US" sz="2200" b="1" dirty="0" smtClean="0">
                <a:solidFill>
                  <a:srgbClr val="C0504D"/>
                </a:solidFill>
                <a:latin typeface="Courier"/>
                <a:cs typeface="Courier"/>
              </a:rPr>
              <a:t>’</a:t>
            </a:r>
          </a:p>
        </p:txBody>
      </p:sp>
      <p:sp>
        <p:nvSpPr>
          <p:cNvPr id="4" name="Line Callout 1 (Border and Accent Bar) 3"/>
          <p:cNvSpPr/>
          <p:nvPr/>
        </p:nvSpPr>
        <p:spPr>
          <a:xfrm>
            <a:off x="5216979" y="5410200"/>
            <a:ext cx="3630385" cy="457200"/>
          </a:xfrm>
          <a:prstGeom prst="accentBorderCallout1">
            <a:avLst>
              <a:gd name="adj1" fmla="val 18750"/>
              <a:gd name="adj2" fmla="val -8333"/>
              <a:gd name="adj3" fmla="val -97700"/>
              <a:gd name="adj4" fmla="val -40975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FILTERS, GROUP BY clauses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981200" y="4572000"/>
            <a:ext cx="3505200" cy="3810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7500" dirty="0" smtClean="0">
                <a:latin typeface="Calibri"/>
                <a:cs typeface="Calibri"/>
              </a:rPr>
              <a:t>Our Goal</a:t>
            </a:r>
            <a:endParaRPr lang="en-US" sz="7500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982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25"/>
    </mc:Choice>
    <mc:Fallback xmlns="">
      <p:transition xmlns:p14="http://schemas.microsoft.com/office/powerpoint/2010/main" spd="slow" advTm="159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6500" dirty="0" smtClean="0"/>
              <a:t>Single Pass Execution</a:t>
            </a:r>
            <a:endParaRPr lang="en-US" sz="6500" dirty="0"/>
          </a:p>
        </p:txBody>
      </p:sp>
      <p:sp>
        <p:nvSpPr>
          <p:cNvPr id="5" name="Rectangle 4"/>
          <p:cNvSpPr/>
          <p:nvPr/>
        </p:nvSpPr>
        <p:spPr>
          <a:xfrm>
            <a:off x="1524000" y="5638800"/>
            <a:ext cx="838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Sample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Oval 7"/>
          <p:cNvSpPr/>
          <p:nvPr/>
        </p:nvSpPr>
        <p:spPr>
          <a:xfrm rot="10800000">
            <a:off x="1752600" y="4038914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8" idx="4"/>
          </p:cNvCxnSpPr>
          <p:nvPr/>
        </p:nvCxnSpPr>
        <p:spPr>
          <a:xfrm flipV="1">
            <a:off x="1941532" y="4419915"/>
            <a:ext cx="1568" cy="386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58" idx="0"/>
          </p:cNvCxnSpPr>
          <p:nvPr/>
        </p:nvCxnSpPr>
        <p:spPr>
          <a:xfrm flipH="1" flipV="1">
            <a:off x="1941532" y="5187143"/>
            <a:ext cx="1568" cy="451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0800000">
            <a:off x="1751033" y="3219824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4"/>
            <a:endCxn id="12" idx="0"/>
          </p:cNvCxnSpPr>
          <p:nvPr/>
        </p:nvCxnSpPr>
        <p:spPr>
          <a:xfrm flipH="1" flipV="1">
            <a:off x="1941533" y="3600824"/>
            <a:ext cx="1567" cy="4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4"/>
          </p:cNvCxnSpPr>
          <p:nvPr/>
        </p:nvCxnSpPr>
        <p:spPr>
          <a:xfrm rot="10800000" flipH="1">
            <a:off x="1941533" y="2915024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251491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</a:p>
        </p:txBody>
      </p:sp>
      <p:sp>
        <p:nvSpPr>
          <p:cNvPr id="58" name="Oval 57"/>
          <p:cNvSpPr/>
          <p:nvPr/>
        </p:nvSpPr>
        <p:spPr>
          <a:xfrm rot="10800000">
            <a:off x="1751032" y="4806143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Line Callout 1 (Border and Accent Bar) 89"/>
          <p:cNvSpPr/>
          <p:nvPr/>
        </p:nvSpPr>
        <p:spPr>
          <a:xfrm>
            <a:off x="4114800" y="3334124"/>
            <a:ext cx="4495800" cy="533400"/>
          </a:xfrm>
          <a:prstGeom prst="accentBorderCallout1">
            <a:avLst>
              <a:gd name="adj1" fmla="val 18750"/>
              <a:gd name="adj2" fmla="val -3348"/>
              <a:gd name="adj3" fmla="val 158039"/>
              <a:gd name="adj4" fmla="val -29096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"/>
                <a:cs typeface="Calibri"/>
              </a:rPr>
              <a:t>Approximate Query on a Sample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42024" y="2467850"/>
            <a:ext cx="1777376" cy="3856750"/>
          </a:xfrm>
          <a:prstGeom prst="rect">
            <a:avLst/>
          </a:prstGeom>
          <a:solidFill>
            <a:schemeClr val="accent1">
              <a:lumMod val="20000"/>
              <a:lumOff val="80000"/>
              <a:alpha val="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7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6500" dirty="0" smtClean="0"/>
              <a:t>Single Pass Execution</a:t>
            </a:r>
            <a:endParaRPr lang="en-US" sz="6500" dirty="0"/>
          </a:p>
        </p:txBody>
      </p:sp>
      <p:sp>
        <p:nvSpPr>
          <p:cNvPr id="5" name="Rectangle 4"/>
          <p:cNvSpPr/>
          <p:nvPr/>
        </p:nvSpPr>
        <p:spPr>
          <a:xfrm>
            <a:off x="1524000" y="5638800"/>
            <a:ext cx="838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Sample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Oval 7"/>
          <p:cNvSpPr/>
          <p:nvPr/>
        </p:nvSpPr>
        <p:spPr>
          <a:xfrm rot="10800000">
            <a:off x="1752600" y="4038914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8" idx="4"/>
          </p:cNvCxnSpPr>
          <p:nvPr/>
        </p:nvCxnSpPr>
        <p:spPr>
          <a:xfrm flipV="1">
            <a:off x="1941532" y="4419915"/>
            <a:ext cx="1568" cy="386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58" idx="0"/>
          </p:cNvCxnSpPr>
          <p:nvPr/>
        </p:nvCxnSpPr>
        <p:spPr>
          <a:xfrm flipH="1" flipV="1">
            <a:off x="1941532" y="5187143"/>
            <a:ext cx="1568" cy="451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0800000">
            <a:off x="1751033" y="3219824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4"/>
            <a:endCxn id="12" idx="0"/>
          </p:cNvCxnSpPr>
          <p:nvPr/>
        </p:nvCxnSpPr>
        <p:spPr>
          <a:xfrm flipH="1" flipV="1">
            <a:off x="1941533" y="3600824"/>
            <a:ext cx="1567" cy="4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4"/>
          </p:cNvCxnSpPr>
          <p:nvPr/>
        </p:nvCxnSpPr>
        <p:spPr>
          <a:xfrm rot="10800000" flipH="1">
            <a:off x="1941533" y="2915024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251491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</a:p>
        </p:txBody>
      </p:sp>
      <p:sp>
        <p:nvSpPr>
          <p:cNvPr id="58" name="Oval 57"/>
          <p:cNvSpPr/>
          <p:nvPr/>
        </p:nvSpPr>
        <p:spPr>
          <a:xfrm rot="10800000">
            <a:off x="1751032" y="4806143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68460"/>
              </p:ext>
            </p:extLst>
          </p:nvPr>
        </p:nvGraphicFramePr>
        <p:xfrm>
          <a:off x="2743200" y="4806143"/>
          <a:ext cx="2819399" cy="1523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6876"/>
                <a:gridCol w="581501"/>
                <a:gridCol w="672823"/>
                <a:gridCol w="838199"/>
              </a:tblGrid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State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Age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Metric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Weight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13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  <a:tr h="1951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3819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3091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24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6500" dirty="0" smtClean="0"/>
              <a:t>Single Pass Execution</a:t>
            </a:r>
            <a:endParaRPr lang="en-US" sz="6500" dirty="0"/>
          </a:p>
        </p:txBody>
      </p:sp>
      <p:sp>
        <p:nvSpPr>
          <p:cNvPr id="4" name="Rectangle 3"/>
          <p:cNvSpPr/>
          <p:nvPr/>
        </p:nvSpPr>
        <p:spPr>
          <a:xfrm>
            <a:off x="228600" y="1752600"/>
            <a:ext cx="8305800" cy="449548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5791200"/>
            <a:ext cx="838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Sample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1752600" y="4973404"/>
            <a:ext cx="381000" cy="381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R</a:t>
            </a:r>
            <a:endParaRPr lang="en-US" sz="2200" dirty="0"/>
          </a:p>
        </p:txBody>
      </p:sp>
      <p:sp>
        <p:nvSpPr>
          <p:cNvPr id="8" name="Oval 7"/>
          <p:cNvSpPr/>
          <p:nvPr/>
        </p:nvSpPr>
        <p:spPr>
          <a:xfrm rot="10800000">
            <a:off x="1752600" y="35052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8" idx="4"/>
          </p:cNvCxnSpPr>
          <p:nvPr/>
        </p:nvCxnSpPr>
        <p:spPr>
          <a:xfrm flipV="1">
            <a:off x="1941532" y="3886201"/>
            <a:ext cx="1568" cy="386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58" idx="0"/>
          </p:cNvCxnSpPr>
          <p:nvPr/>
        </p:nvCxnSpPr>
        <p:spPr>
          <a:xfrm flipH="1" flipV="1">
            <a:off x="1941532" y="4653429"/>
            <a:ext cx="1568" cy="319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0800000">
            <a:off x="1751033" y="26861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4"/>
            <a:endCxn id="12" idx="0"/>
          </p:cNvCxnSpPr>
          <p:nvPr/>
        </p:nvCxnSpPr>
        <p:spPr>
          <a:xfrm flipH="1" flipV="1">
            <a:off x="1941533" y="3067110"/>
            <a:ext cx="1567" cy="4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4"/>
          </p:cNvCxnSpPr>
          <p:nvPr/>
        </p:nvCxnSpPr>
        <p:spPr>
          <a:xfrm rot="10800000" flipH="1">
            <a:off x="1941533" y="238131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19812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</a:p>
        </p:txBody>
      </p:sp>
      <p:sp>
        <p:nvSpPr>
          <p:cNvPr id="58" name="Oval 57"/>
          <p:cNvSpPr/>
          <p:nvPr/>
        </p:nvSpPr>
        <p:spPr>
          <a:xfrm rot="10800000">
            <a:off x="1751032" y="4272429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/>
          <p:cNvCxnSpPr>
            <a:stCxn id="5" idx="0"/>
            <a:endCxn id="6" idx="4"/>
          </p:cNvCxnSpPr>
          <p:nvPr/>
        </p:nvCxnSpPr>
        <p:spPr>
          <a:xfrm flipV="1">
            <a:off x="1943100" y="5354404"/>
            <a:ext cx="0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166081"/>
              </p:ext>
            </p:extLst>
          </p:nvPr>
        </p:nvGraphicFramePr>
        <p:xfrm>
          <a:off x="2743200" y="4806143"/>
          <a:ext cx="2819399" cy="1523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6876"/>
                <a:gridCol w="581501"/>
                <a:gridCol w="672823"/>
                <a:gridCol w="838199"/>
              </a:tblGrid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State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Age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Metric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Weight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13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  <a:tr h="1951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3819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3091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Line Callout 1 (Border and Accent Bar) 16"/>
          <p:cNvSpPr/>
          <p:nvPr/>
        </p:nvSpPr>
        <p:spPr>
          <a:xfrm>
            <a:off x="4126294" y="3505200"/>
            <a:ext cx="2872610" cy="533400"/>
          </a:xfrm>
          <a:prstGeom prst="accentBorderCallout1">
            <a:avLst>
              <a:gd name="adj1" fmla="val 18750"/>
              <a:gd name="adj2" fmla="val -8333"/>
              <a:gd name="adj3" fmla="val 292492"/>
              <a:gd name="adj4" fmla="val -70866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"/>
                <a:cs typeface="Calibri"/>
              </a:rPr>
              <a:t>Resampling Operator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4000" y="4800600"/>
            <a:ext cx="838200" cy="756457"/>
          </a:xfrm>
          <a:prstGeom prst="rect">
            <a:avLst/>
          </a:prstGeom>
          <a:solidFill>
            <a:schemeClr val="accent1">
              <a:lumMod val="20000"/>
              <a:lumOff val="80000"/>
              <a:alpha val="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81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6500" dirty="0" smtClean="0"/>
              <a:t>Single Pass Execution</a:t>
            </a:r>
            <a:endParaRPr lang="en-US" sz="6500" dirty="0"/>
          </a:p>
        </p:txBody>
      </p:sp>
      <p:sp>
        <p:nvSpPr>
          <p:cNvPr id="4" name="Rectangle 3"/>
          <p:cNvSpPr/>
          <p:nvPr/>
        </p:nvSpPr>
        <p:spPr>
          <a:xfrm>
            <a:off x="228600" y="1752600"/>
            <a:ext cx="8305800" cy="449548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5791200"/>
            <a:ext cx="838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Sample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 rot="10800000">
            <a:off x="1765300" y="4973404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0800000">
            <a:off x="1752600" y="35052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8" idx="0"/>
          </p:cNvCxnSpPr>
          <p:nvPr/>
        </p:nvCxnSpPr>
        <p:spPr>
          <a:xfrm flipV="1">
            <a:off x="1943100" y="3880972"/>
            <a:ext cx="1568" cy="386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58" idx="4"/>
          </p:cNvCxnSpPr>
          <p:nvPr/>
        </p:nvCxnSpPr>
        <p:spPr>
          <a:xfrm flipH="1" flipV="1">
            <a:off x="1943100" y="4648200"/>
            <a:ext cx="12700" cy="325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0800000">
            <a:off x="1751033" y="26861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4"/>
            <a:endCxn id="12" idx="0"/>
          </p:cNvCxnSpPr>
          <p:nvPr/>
        </p:nvCxnSpPr>
        <p:spPr>
          <a:xfrm flipH="1" flipV="1">
            <a:off x="1941533" y="3067110"/>
            <a:ext cx="1567" cy="4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4"/>
          </p:cNvCxnSpPr>
          <p:nvPr/>
        </p:nvCxnSpPr>
        <p:spPr>
          <a:xfrm rot="10800000" flipH="1">
            <a:off x="1941533" y="238131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19812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</a:p>
        </p:txBody>
      </p:sp>
      <p:sp>
        <p:nvSpPr>
          <p:cNvPr id="58" name="Oval 57"/>
          <p:cNvSpPr/>
          <p:nvPr/>
        </p:nvSpPr>
        <p:spPr>
          <a:xfrm>
            <a:off x="1752600" y="4267200"/>
            <a:ext cx="381000" cy="381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" idx="0"/>
            <a:endCxn id="6" idx="0"/>
          </p:cNvCxnSpPr>
          <p:nvPr/>
        </p:nvCxnSpPr>
        <p:spPr>
          <a:xfrm flipV="1">
            <a:off x="1943100" y="5354404"/>
            <a:ext cx="12700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Line Callout 1 (Border and Accent Bar) 21"/>
          <p:cNvSpPr/>
          <p:nvPr/>
        </p:nvSpPr>
        <p:spPr>
          <a:xfrm>
            <a:off x="4126294" y="2800411"/>
            <a:ext cx="2872610" cy="533400"/>
          </a:xfrm>
          <a:prstGeom prst="accentBorderCallout1">
            <a:avLst>
              <a:gd name="adj1" fmla="val 18750"/>
              <a:gd name="adj2" fmla="val -8333"/>
              <a:gd name="adj3" fmla="val 289691"/>
              <a:gd name="adj4" fmla="val -71386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"/>
                <a:cs typeface="Calibri"/>
              </a:rPr>
              <a:t>Sample “Pushdown”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24000" y="4114800"/>
            <a:ext cx="838200" cy="1442257"/>
          </a:xfrm>
          <a:prstGeom prst="rect">
            <a:avLst/>
          </a:prstGeom>
          <a:solidFill>
            <a:schemeClr val="accent1">
              <a:lumMod val="20000"/>
              <a:lumOff val="80000"/>
              <a:alpha val="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32931"/>
              </p:ext>
            </p:extLst>
          </p:nvPr>
        </p:nvGraphicFramePr>
        <p:xfrm>
          <a:off x="2743200" y="4806143"/>
          <a:ext cx="2819399" cy="1523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6876"/>
                <a:gridCol w="581501"/>
                <a:gridCol w="672823"/>
                <a:gridCol w="838199"/>
              </a:tblGrid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State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Age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Metric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Weight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13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  <a:tr h="1951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3819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3091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74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6500" dirty="0" smtClean="0"/>
              <a:t>Single Pass Execution</a:t>
            </a:r>
            <a:endParaRPr lang="en-US" sz="6500" dirty="0"/>
          </a:p>
        </p:txBody>
      </p:sp>
      <p:sp>
        <p:nvSpPr>
          <p:cNvPr id="4" name="Rectangle 3"/>
          <p:cNvSpPr/>
          <p:nvPr/>
        </p:nvSpPr>
        <p:spPr>
          <a:xfrm>
            <a:off x="228600" y="1752600"/>
            <a:ext cx="8305800" cy="449548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5791200"/>
            <a:ext cx="838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Sample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 rot="10800000">
            <a:off x="1765300" y="4973404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0800000">
            <a:off x="1752600" y="35052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8" idx="0"/>
          </p:cNvCxnSpPr>
          <p:nvPr/>
        </p:nvCxnSpPr>
        <p:spPr>
          <a:xfrm flipV="1">
            <a:off x="1943100" y="3880972"/>
            <a:ext cx="1568" cy="386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58" idx="4"/>
          </p:cNvCxnSpPr>
          <p:nvPr/>
        </p:nvCxnSpPr>
        <p:spPr>
          <a:xfrm flipH="1" flipV="1">
            <a:off x="1943100" y="4648200"/>
            <a:ext cx="12700" cy="325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0800000">
            <a:off x="1751033" y="26861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4"/>
            <a:endCxn id="12" idx="0"/>
          </p:cNvCxnSpPr>
          <p:nvPr/>
        </p:nvCxnSpPr>
        <p:spPr>
          <a:xfrm flipH="1" flipV="1">
            <a:off x="1941533" y="3067110"/>
            <a:ext cx="1567" cy="4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4"/>
          </p:cNvCxnSpPr>
          <p:nvPr/>
        </p:nvCxnSpPr>
        <p:spPr>
          <a:xfrm rot="10800000" flipH="1">
            <a:off x="1941533" y="238131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19812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</a:p>
        </p:txBody>
      </p:sp>
      <p:sp>
        <p:nvSpPr>
          <p:cNvPr id="58" name="Oval 57"/>
          <p:cNvSpPr/>
          <p:nvPr/>
        </p:nvSpPr>
        <p:spPr>
          <a:xfrm>
            <a:off x="1752600" y="4267200"/>
            <a:ext cx="381000" cy="381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" idx="0"/>
            <a:endCxn id="6" idx="0"/>
          </p:cNvCxnSpPr>
          <p:nvPr/>
        </p:nvCxnSpPr>
        <p:spPr>
          <a:xfrm flipV="1">
            <a:off x="1943100" y="5354404"/>
            <a:ext cx="12700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96636"/>
              </p:ext>
            </p:extLst>
          </p:nvPr>
        </p:nvGraphicFramePr>
        <p:xfrm>
          <a:off x="2895600" y="3962401"/>
          <a:ext cx="1752600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396"/>
                <a:gridCol w="825204"/>
              </a:tblGrid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Metric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Weight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13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3819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Line Callout 1 (Border and Accent Bar) 15"/>
          <p:cNvSpPr/>
          <p:nvPr/>
        </p:nvSpPr>
        <p:spPr>
          <a:xfrm>
            <a:off x="4126294" y="2800411"/>
            <a:ext cx="2872610" cy="533400"/>
          </a:xfrm>
          <a:prstGeom prst="accentBorderCallout1">
            <a:avLst>
              <a:gd name="adj1" fmla="val 18750"/>
              <a:gd name="adj2" fmla="val -8333"/>
              <a:gd name="adj3" fmla="val 289691"/>
              <a:gd name="adj4" fmla="val -71386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"/>
                <a:cs typeface="Calibri"/>
              </a:rPr>
              <a:t>Sample “Pushdown”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4114800"/>
            <a:ext cx="838200" cy="1442257"/>
          </a:xfrm>
          <a:prstGeom prst="rect">
            <a:avLst/>
          </a:prstGeom>
          <a:solidFill>
            <a:schemeClr val="accent1">
              <a:lumMod val="20000"/>
              <a:lumOff val="80000"/>
              <a:alpha val="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9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6500" dirty="0" smtClean="0"/>
              <a:t>Single Pass Execution</a:t>
            </a:r>
            <a:endParaRPr lang="en-US" sz="6500" dirty="0"/>
          </a:p>
        </p:txBody>
      </p:sp>
      <p:sp>
        <p:nvSpPr>
          <p:cNvPr id="4" name="Rectangle 3"/>
          <p:cNvSpPr/>
          <p:nvPr/>
        </p:nvSpPr>
        <p:spPr>
          <a:xfrm>
            <a:off x="228600" y="1752600"/>
            <a:ext cx="8305800" cy="449548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5791200"/>
            <a:ext cx="838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Sample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 rot="10800000">
            <a:off x="1765300" y="4973404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0800000">
            <a:off x="1752600" y="35052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8" idx="0"/>
          </p:cNvCxnSpPr>
          <p:nvPr/>
        </p:nvCxnSpPr>
        <p:spPr>
          <a:xfrm flipV="1">
            <a:off x="1943100" y="3880972"/>
            <a:ext cx="1568" cy="386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58" idx="4"/>
          </p:cNvCxnSpPr>
          <p:nvPr/>
        </p:nvCxnSpPr>
        <p:spPr>
          <a:xfrm flipH="1" flipV="1">
            <a:off x="1943100" y="4648200"/>
            <a:ext cx="12700" cy="325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0800000">
            <a:off x="1751033" y="26861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4"/>
            <a:endCxn id="12" idx="0"/>
          </p:cNvCxnSpPr>
          <p:nvPr/>
        </p:nvCxnSpPr>
        <p:spPr>
          <a:xfrm flipH="1" flipV="1">
            <a:off x="1941533" y="3067110"/>
            <a:ext cx="1567" cy="4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4"/>
          </p:cNvCxnSpPr>
          <p:nvPr/>
        </p:nvCxnSpPr>
        <p:spPr>
          <a:xfrm rot="10800000" flipH="1">
            <a:off x="1941533" y="238131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19812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</a:p>
        </p:txBody>
      </p:sp>
      <p:sp>
        <p:nvSpPr>
          <p:cNvPr id="58" name="Oval 57"/>
          <p:cNvSpPr/>
          <p:nvPr/>
        </p:nvSpPr>
        <p:spPr>
          <a:xfrm>
            <a:off x="1752600" y="4267200"/>
            <a:ext cx="381000" cy="381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" idx="0"/>
            <a:endCxn id="6" idx="0"/>
          </p:cNvCxnSpPr>
          <p:nvPr/>
        </p:nvCxnSpPr>
        <p:spPr>
          <a:xfrm flipV="1">
            <a:off x="1943100" y="5354404"/>
            <a:ext cx="12700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38776"/>
              </p:ext>
            </p:extLst>
          </p:nvPr>
        </p:nvGraphicFramePr>
        <p:xfrm>
          <a:off x="2895600" y="3962401"/>
          <a:ext cx="1752600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396"/>
                <a:gridCol w="825204"/>
              </a:tblGrid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Metric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Weight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13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3819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524000" y="4114800"/>
            <a:ext cx="838200" cy="751541"/>
          </a:xfrm>
          <a:prstGeom prst="rect">
            <a:avLst/>
          </a:prstGeom>
          <a:solidFill>
            <a:schemeClr val="accent1">
              <a:lumMod val="20000"/>
              <a:lumOff val="80000"/>
              <a:alpha val="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1 (Border and Accent Bar) 19"/>
          <p:cNvSpPr/>
          <p:nvPr/>
        </p:nvSpPr>
        <p:spPr>
          <a:xfrm>
            <a:off x="4147212" y="2795494"/>
            <a:ext cx="2872610" cy="533400"/>
          </a:xfrm>
          <a:prstGeom prst="accentBorderCallout1">
            <a:avLst>
              <a:gd name="adj1" fmla="val 18750"/>
              <a:gd name="adj2" fmla="val -8333"/>
              <a:gd name="adj3" fmla="val 292492"/>
              <a:gd name="adj4" fmla="val -70866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"/>
                <a:cs typeface="Calibri"/>
              </a:rPr>
              <a:t>Resampling Operator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1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6500" dirty="0" smtClean="0"/>
              <a:t>Single Pass Execution</a:t>
            </a:r>
            <a:endParaRPr lang="en-US" sz="6500" dirty="0"/>
          </a:p>
        </p:txBody>
      </p:sp>
      <p:sp>
        <p:nvSpPr>
          <p:cNvPr id="4" name="Rectangle 3"/>
          <p:cNvSpPr/>
          <p:nvPr/>
        </p:nvSpPr>
        <p:spPr>
          <a:xfrm>
            <a:off x="228600" y="1752600"/>
            <a:ext cx="8305800" cy="449548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5791200"/>
            <a:ext cx="838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Sample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 rot="10800000">
            <a:off x="1765300" y="4973404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0800000">
            <a:off x="1752600" y="35052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8" idx="0"/>
          </p:cNvCxnSpPr>
          <p:nvPr/>
        </p:nvCxnSpPr>
        <p:spPr>
          <a:xfrm flipV="1">
            <a:off x="1943100" y="3880972"/>
            <a:ext cx="1568" cy="386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58" idx="4"/>
          </p:cNvCxnSpPr>
          <p:nvPr/>
        </p:nvCxnSpPr>
        <p:spPr>
          <a:xfrm flipH="1" flipV="1">
            <a:off x="1943100" y="4648200"/>
            <a:ext cx="12700" cy="325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0800000">
            <a:off x="1751033" y="26861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4"/>
            <a:endCxn id="12" idx="0"/>
          </p:cNvCxnSpPr>
          <p:nvPr/>
        </p:nvCxnSpPr>
        <p:spPr>
          <a:xfrm flipH="1" flipV="1">
            <a:off x="1941533" y="3067110"/>
            <a:ext cx="1567" cy="4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4"/>
          </p:cNvCxnSpPr>
          <p:nvPr/>
        </p:nvCxnSpPr>
        <p:spPr>
          <a:xfrm rot="10800000" flipH="1">
            <a:off x="1941533" y="238131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19812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</a:p>
        </p:txBody>
      </p:sp>
      <p:sp>
        <p:nvSpPr>
          <p:cNvPr id="58" name="Oval 57"/>
          <p:cNvSpPr/>
          <p:nvPr/>
        </p:nvSpPr>
        <p:spPr>
          <a:xfrm>
            <a:off x="1752600" y="4267200"/>
            <a:ext cx="381000" cy="381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" idx="0"/>
            <a:endCxn id="6" idx="0"/>
          </p:cNvCxnSpPr>
          <p:nvPr/>
        </p:nvCxnSpPr>
        <p:spPr>
          <a:xfrm flipV="1">
            <a:off x="1943100" y="5354404"/>
            <a:ext cx="12700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662374"/>
              </p:ext>
            </p:extLst>
          </p:nvPr>
        </p:nvGraphicFramePr>
        <p:xfrm>
          <a:off x="2895600" y="3962401"/>
          <a:ext cx="1752600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396"/>
                <a:gridCol w="825204"/>
              </a:tblGrid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Metric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Weight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13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3819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524000" y="4114800"/>
            <a:ext cx="838200" cy="751541"/>
          </a:xfrm>
          <a:prstGeom prst="rect">
            <a:avLst/>
          </a:prstGeom>
          <a:solidFill>
            <a:schemeClr val="accent1">
              <a:lumMod val="20000"/>
              <a:lumOff val="80000"/>
              <a:alpha val="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626860"/>
              </p:ext>
            </p:extLst>
          </p:nvPr>
        </p:nvGraphicFramePr>
        <p:xfrm>
          <a:off x="4891741" y="3951942"/>
          <a:ext cx="1752600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396"/>
                <a:gridCol w="825204"/>
              </a:tblGrid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Metric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Weight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13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0901"/>
              </p:ext>
            </p:extLst>
          </p:nvPr>
        </p:nvGraphicFramePr>
        <p:xfrm>
          <a:off x="6858000" y="3951942"/>
          <a:ext cx="1752600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396"/>
                <a:gridCol w="825204"/>
              </a:tblGrid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Metric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Weight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13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3819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3819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Line Callout 1 (Border and Accent Bar) 19"/>
          <p:cNvSpPr/>
          <p:nvPr/>
        </p:nvSpPr>
        <p:spPr>
          <a:xfrm>
            <a:off x="4147212" y="2795494"/>
            <a:ext cx="2872610" cy="533400"/>
          </a:xfrm>
          <a:prstGeom prst="accentBorderCallout1">
            <a:avLst>
              <a:gd name="adj1" fmla="val 18750"/>
              <a:gd name="adj2" fmla="val -8333"/>
              <a:gd name="adj3" fmla="val 292492"/>
              <a:gd name="adj4" fmla="val -70866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"/>
                <a:cs typeface="Calibri"/>
              </a:rPr>
              <a:t>Resampling Operator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199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6500" dirty="0" smtClean="0"/>
              <a:t>Single Pass Execution</a:t>
            </a:r>
            <a:endParaRPr lang="en-US" sz="6500" dirty="0"/>
          </a:p>
        </p:txBody>
      </p:sp>
      <p:sp>
        <p:nvSpPr>
          <p:cNvPr id="4" name="Rectangle 3"/>
          <p:cNvSpPr/>
          <p:nvPr/>
        </p:nvSpPr>
        <p:spPr>
          <a:xfrm>
            <a:off x="228600" y="1752600"/>
            <a:ext cx="8305800" cy="449548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5791200"/>
            <a:ext cx="838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Sample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 rot="10800000">
            <a:off x="1765300" y="4973404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0800000">
            <a:off x="1752600" y="35052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8" idx="0"/>
          </p:cNvCxnSpPr>
          <p:nvPr/>
        </p:nvCxnSpPr>
        <p:spPr>
          <a:xfrm flipV="1">
            <a:off x="1943100" y="3880972"/>
            <a:ext cx="1568" cy="386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58" idx="4"/>
          </p:cNvCxnSpPr>
          <p:nvPr/>
        </p:nvCxnSpPr>
        <p:spPr>
          <a:xfrm flipH="1" flipV="1">
            <a:off x="1943100" y="4648200"/>
            <a:ext cx="12700" cy="325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0800000">
            <a:off x="1751033" y="26861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4"/>
            <a:endCxn id="12" idx="0"/>
          </p:cNvCxnSpPr>
          <p:nvPr/>
        </p:nvCxnSpPr>
        <p:spPr>
          <a:xfrm flipH="1" flipV="1">
            <a:off x="1941533" y="3067110"/>
            <a:ext cx="1567" cy="4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4"/>
          </p:cNvCxnSpPr>
          <p:nvPr/>
        </p:nvCxnSpPr>
        <p:spPr>
          <a:xfrm rot="10800000" flipH="1">
            <a:off x="1941533" y="238131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19812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</a:p>
        </p:txBody>
      </p:sp>
      <p:sp>
        <p:nvSpPr>
          <p:cNvPr id="58" name="Oval 57"/>
          <p:cNvSpPr/>
          <p:nvPr/>
        </p:nvSpPr>
        <p:spPr>
          <a:xfrm>
            <a:off x="1752600" y="4267200"/>
            <a:ext cx="381000" cy="381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" idx="0"/>
            <a:endCxn id="6" idx="0"/>
          </p:cNvCxnSpPr>
          <p:nvPr/>
        </p:nvCxnSpPr>
        <p:spPr>
          <a:xfrm flipV="1">
            <a:off x="1943100" y="5354404"/>
            <a:ext cx="12700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337533"/>
              </p:ext>
            </p:extLst>
          </p:nvPr>
        </p:nvGraphicFramePr>
        <p:xfrm>
          <a:off x="2895600" y="3962401"/>
          <a:ext cx="1752600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396"/>
                <a:gridCol w="825204"/>
              </a:tblGrid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Metric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Weight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13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3819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524000" y="4114800"/>
            <a:ext cx="838200" cy="751541"/>
          </a:xfrm>
          <a:prstGeom prst="rect">
            <a:avLst/>
          </a:prstGeom>
          <a:solidFill>
            <a:schemeClr val="accent1">
              <a:lumMod val="20000"/>
              <a:lumOff val="80000"/>
              <a:alpha val="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24148"/>
              </p:ext>
            </p:extLst>
          </p:nvPr>
        </p:nvGraphicFramePr>
        <p:xfrm>
          <a:off x="4891741" y="3951942"/>
          <a:ext cx="1752600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396"/>
                <a:gridCol w="825204"/>
              </a:tblGrid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Metric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Weight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13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13801"/>
              </p:ext>
            </p:extLst>
          </p:nvPr>
        </p:nvGraphicFramePr>
        <p:xfrm>
          <a:off x="6858000" y="3951942"/>
          <a:ext cx="1752600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396"/>
                <a:gridCol w="825204"/>
              </a:tblGrid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Metric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Weight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13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3819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3819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 rot="10800000">
            <a:off x="3657600" y="32004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848100" y="3576172"/>
            <a:ext cx="1568" cy="386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0800000">
            <a:off x="3656033" y="23813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4"/>
            <a:endCxn id="24" idx="0"/>
          </p:cNvCxnSpPr>
          <p:nvPr/>
        </p:nvCxnSpPr>
        <p:spPr>
          <a:xfrm flipH="1" flipV="1">
            <a:off x="3846533" y="2762310"/>
            <a:ext cx="1567" cy="4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4"/>
          </p:cNvCxnSpPr>
          <p:nvPr/>
        </p:nvCxnSpPr>
        <p:spPr>
          <a:xfrm rot="10800000" flipH="1">
            <a:off x="3846533" y="207651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57600" y="16764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</a:p>
        </p:txBody>
      </p:sp>
      <p:sp>
        <p:nvSpPr>
          <p:cNvPr id="35" name="Oval 34"/>
          <p:cNvSpPr/>
          <p:nvPr/>
        </p:nvSpPr>
        <p:spPr>
          <a:xfrm rot="10800000">
            <a:off x="5638800" y="3200401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829300" y="3576173"/>
            <a:ext cx="1568" cy="386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 rot="10800000">
            <a:off x="5637233" y="2381311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5" idx="4"/>
            <a:endCxn id="37" idx="0"/>
          </p:cNvCxnSpPr>
          <p:nvPr/>
        </p:nvCxnSpPr>
        <p:spPr>
          <a:xfrm flipH="1" flipV="1">
            <a:off x="5827733" y="2762311"/>
            <a:ext cx="1567" cy="4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4"/>
          </p:cNvCxnSpPr>
          <p:nvPr/>
        </p:nvCxnSpPr>
        <p:spPr>
          <a:xfrm rot="10800000" flipH="1">
            <a:off x="5827733" y="2076511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38800" y="1676401"/>
            <a:ext cx="41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  <a:r>
              <a:rPr lang="en-US" sz="2000" baseline="-25000" dirty="0" smtClean="0">
                <a:latin typeface="Calibri"/>
                <a:cs typeface="Calibri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 rot="10800000">
            <a:off x="7620000" y="3200401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810500" y="3576173"/>
            <a:ext cx="1568" cy="386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 rot="10800000">
            <a:off x="7618433" y="2381311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1" idx="4"/>
            <a:endCxn id="43" idx="0"/>
          </p:cNvCxnSpPr>
          <p:nvPr/>
        </p:nvCxnSpPr>
        <p:spPr>
          <a:xfrm flipH="1" flipV="1">
            <a:off x="7808933" y="2762311"/>
            <a:ext cx="1567" cy="4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4"/>
          </p:cNvCxnSpPr>
          <p:nvPr/>
        </p:nvCxnSpPr>
        <p:spPr>
          <a:xfrm rot="10800000" flipH="1">
            <a:off x="7808933" y="2076511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20000" y="1676401"/>
            <a:ext cx="422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  <a:r>
              <a:rPr lang="en-US" sz="2000" baseline="-25000" dirty="0" smtClean="0">
                <a:latin typeface="Calibri"/>
                <a:cs typeface="Calibri"/>
              </a:rPr>
              <a:t>n</a:t>
            </a:r>
          </a:p>
        </p:txBody>
      </p:sp>
      <p:sp>
        <p:nvSpPr>
          <p:cNvPr id="47" name="TextBox 46"/>
          <p:cNvSpPr txBox="1"/>
          <p:nvPr/>
        </p:nvSpPr>
        <p:spPr>
          <a:xfrm rot="10800000">
            <a:off x="6560482" y="2895600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5000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6500" dirty="0" smtClean="0"/>
              <a:t>Single Pass Execution</a:t>
            </a:r>
            <a:endParaRPr lang="en-US" sz="6500" dirty="0"/>
          </a:p>
        </p:txBody>
      </p:sp>
      <p:sp>
        <p:nvSpPr>
          <p:cNvPr id="4" name="Rectangle 3"/>
          <p:cNvSpPr/>
          <p:nvPr/>
        </p:nvSpPr>
        <p:spPr>
          <a:xfrm>
            <a:off x="228600" y="1752600"/>
            <a:ext cx="8305800" cy="449548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5791200"/>
            <a:ext cx="838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Sample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 rot="10800000">
            <a:off x="1765300" y="4973404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0800000">
            <a:off x="1752600" y="35052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8" idx="0"/>
          </p:cNvCxnSpPr>
          <p:nvPr/>
        </p:nvCxnSpPr>
        <p:spPr>
          <a:xfrm flipV="1">
            <a:off x="1943100" y="3880972"/>
            <a:ext cx="1568" cy="386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58" idx="4"/>
          </p:cNvCxnSpPr>
          <p:nvPr/>
        </p:nvCxnSpPr>
        <p:spPr>
          <a:xfrm flipH="1" flipV="1">
            <a:off x="1943100" y="4648200"/>
            <a:ext cx="12700" cy="325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0800000">
            <a:off x="1751033" y="26861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4"/>
            <a:endCxn id="12" idx="0"/>
          </p:cNvCxnSpPr>
          <p:nvPr/>
        </p:nvCxnSpPr>
        <p:spPr>
          <a:xfrm flipH="1" flipV="1">
            <a:off x="1941533" y="3067110"/>
            <a:ext cx="1567" cy="4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4"/>
          </p:cNvCxnSpPr>
          <p:nvPr/>
        </p:nvCxnSpPr>
        <p:spPr>
          <a:xfrm rot="10800000" flipH="1">
            <a:off x="1941533" y="238131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19812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</a:p>
        </p:txBody>
      </p:sp>
      <p:sp>
        <p:nvSpPr>
          <p:cNvPr id="58" name="Oval 57"/>
          <p:cNvSpPr/>
          <p:nvPr/>
        </p:nvSpPr>
        <p:spPr>
          <a:xfrm>
            <a:off x="1752600" y="4267200"/>
            <a:ext cx="381000" cy="381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" idx="0"/>
            <a:endCxn id="6" idx="0"/>
          </p:cNvCxnSpPr>
          <p:nvPr/>
        </p:nvCxnSpPr>
        <p:spPr>
          <a:xfrm flipV="1">
            <a:off x="1943100" y="5354404"/>
            <a:ext cx="12700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830362"/>
              </p:ext>
            </p:extLst>
          </p:nvPr>
        </p:nvGraphicFramePr>
        <p:xfrm>
          <a:off x="2895600" y="3962401"/>
          <a:ext cx="1752600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396"/>
                <a:gridCol w="825204"/>
              </a:tblGrid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Metric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Weight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13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3819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524000" y="4114800"/>
            <a:ext cx="838200" cy="751541"/>
          </a:xfrm>
          <a:prstGeom prst="rect">
            <a:avLst/>
          </a:prstGeom>
          <a:solidFill>
            <a:schemeClr val="accent1">
              <a:lumMod val="20000"/>
              <a:lumOff val="80000"/>
              <a:alpha val="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220032"/>
              </p:ext>
            </p:extLst>
          </p:nvPr>
        </p:nvGraphicFramePr>
        <p:xfrm>
          <a:off x="4891741" y="3951942"/>
          <a:ext cx="1752600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396"/>
                <a:gridCol w="825204"/>
              </a:tblGrid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Metric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Weight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13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50940"/>
              </p:ext>
            </p:extLst>
          </p:nvPr>
        </p:nvGraphicFramePr>
        <p:xfrm>
          <a:off x="6858000" y="3951942"/>
          <a:ext cx="1752600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396"/>
                <a:gridCol w="825204"/>
              </a:tblGrid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Metric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Weight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13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3819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3819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 rot="10800000">
            <a:off x="3657600" y="32004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848100" y="3576172"/>
            <a:ext cx="1568" cy="386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0800000">
            <a:off x="3656033" y="23813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4"/>
            <a:endCxn id="24" idx="0"/>
          </p:cNvCxnSpPr>
          <p:nvPr/>
        </p:nvCxnSpPr>
        <p:spPr>
          <a:xfrm flipH="1" flipV="1">
            <a:off x="3846533" y="2762310"/>
            <a:ext cx="1567" cy="4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4"/>
          </p:cNvCxnSpPr>
          <p:nvPr/>
        </p:nvCxnSpPr>
        <p:spPr>
          <a:xfrm rot="10800000" flipH="1">
            <a:off x="3846533" y="207651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57600" y="16764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</a:p>
        </p:txBody>
      </p:sp>
      <p:sp>
        <p:nvSpPr>
          <p:cNvPr id="35" name="Oval 34"/>
          <p:cNvSpPr/>
          <p:nvPr/>
        </p:nvSpPr>
        <p:spPr>
          <a:xfrm rot="10800000">
            <a:off x="5638800" y="3200401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829300" y="3576173"/>
            <a:ext cx="1568" cy="386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 rot="10800000">
            <a:off x="5637233" y="2381311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5" idx="4"/>
            <a:endCxn id="37" idx="0"/>
          </p:cNvCxnSpPr>
          <p:nvPr/>
        </p:nvCxnSpPr>
        <p:spPr>
          <a:xfrm flipH="1" flipV="1">
            <a:off x="5827733" y="2762311"/>
            <a:ext cx="1567" cy="4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4"/>
          </p:cNvCxnSpPr>
          <p:nvPr/>
        </p:nvCxnSpPr>
        <p:spPr>
          <a:xfrm rot="10800000" flipH="1">
            <a:off x="5827733" y="2076511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38800" y="1676401"/>
            <a:ext cx="41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  <a:r>
              <a:rPr lang="en-US" sz="2000" baseline="-25000" dirty="0" smtClean="0">
                <a:latin typeface="Calibri"/>
                <a:cs typeface="Calibri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 rot="10800000">
            <a:off x="7620000" y="3200401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810500" y="3576173"/>
            <a:ext cx="1568" cy="386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 rot="10800000">
            <a:off x="7618433" y="2381311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1" idx="4"/>
            <a:endCxn id="43" idx="0"/>
          </p:cNvCxnSpPr>
          <p:nvPr/>
        </p:nvCxnSpPr>
        <p:spPr>
          <a:xfrm flipH="1" flipV="1">
            <a:off x="7808933" y="2762311"/>
            <a:ext cx="1567" cy="4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4"/>
          </p:cNvCxnSpPr>
          <p:nvPr/>
        </p:nvCxnSpPr>
        <p:spPr>
          <a:xfrm rot="10800000" flipH="1">
            <a:off x="7808933" y="2076511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20000" y="1676401"/>
            <a:ext cx="422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  <a:r>
              <a:rPr lang="en-US" sz="2000" baseline="-25000" dirty="0" smtClean="0">
                <a:latin typeface="Calibri"/>
                <a:cs typeface="Calibri"/>
              </a:rPr>
              <a:t>n</a:t>
            </a:r>
          </a:p>
        </p:txBody>
      </p:sp>
      <p:sp>
        <p:nvSpPr>
          <p:cNvPr id="47" name="TextBox 46"/>
          <p:cNvSpPr txBox="1"/>
          <p:nvPr/>
        </p:nvSpPr>
        <p:spPr>
          <a:xfrm rot="10800000">
            <a:off x="6560482" y="2895600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95600" y="1676400"/>
            <a:ext cx="6019800" cy="3429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895600" y="1676400"/>
            <a:ext cx="6019800" cy="3429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5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752600"/>
            <a:ext cx="8305800" cy="449548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5791200"/>
            <a:ext cx="838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Sample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 rot="10800000">
            <a:off x="1765300" y="4973404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0800000">
            <a:off x="1752600" y="35052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8" idx="0"/>
          </p:cNvCxnSpPr>
          <p:nvPr/>
        </p:nvCxnSpPr>
        <p:spPr>
          <a:xfrm flipV="1">
            <a:off x="1933558" y="3886203"/>
            <a:ext cx="9545" cy="386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58" idx="4"/>
          </p:cNvCxnSpPr>
          <p:nvPr/>
        </p:nvCxnSpPr>
        <p:spPr>
          <a:xfrm flipH="1" flipV="1">
            <a:off x="1949506" y="4653262"/>
            <a:ext cx="6294" cy="32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0800000">
            <a:off x="1751033" y="26861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4"/>
            <a:endCxn id="12" idx="0"/>
          </p:cNvCxnSpPr>
          <p:nvPr/>
        </p:nvCxnSpPr>
        <p:spPr>
          <a:xfrm flipH="1" flipV="1">
            <a:off x="1941533" y="3067110"/>
            <a:ext cx="1567" cy="4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4"/>
          </p:cNvCxnSpPr>
          <p:nvPr/>
        </p:nvCxnSpPr>
        <p:spPr>
          <a:xfrm rot="10800000" flipH="1">
            <a:off x="1941533" y="238131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19812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</a:p>
        </p:txBody>
      </p:sp>
      <p:sp>
        <p:nvSpPr>
          <p:cNvPr id="58" name="Oval 57"/>
          <p:cNvSpPr/>
          <p:nvPr/>
        </p:nvSpPr>
        <p:spPr>
          <a:xfrm rot="21456059">
            <a:off x="1751032" y="4272429"/>
            <a:ext cx="381000" cy="381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" idx="0"/>
            <a:endCxn id="6" idx="0"/>
          </p:cNvCxnSpPr>
          <p:nvPr/>
        </p:nvCxnSpPr>
        <p:spPr>
          <a:xfrm flipV="1">
            <a:off x="1943100" y="5354404"/>
            <a:ext cx="12700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02953"/>
              </p:ext>
            </p:extLst>
          </p:nvPr>
        </p:nvGraphicFramePr>
        <p:xfrm>
          <a:off x="2666999" y="3944610"/>
          <a:ext cx="1622672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1"/>
                <a:gridCol w="784471"/>
              </a:tblGrid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Metric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Weight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13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3819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Line Callout 1 (Border and Accent Bar) 17"/>
          <p:cNvSpPr/>
          <p:nvPr/>
        </p:nvSpPr>
        <p:spPr>
          <a:xfrm>
            <a:off x="5410200" y="3403600"/>
            <a:ext cx="2971800" cy="1249662"/>
          </a:xfrm>
          <a:prstGeom prst="accentBorderCallout1">
            <a:avLst>
              <a:gd name="adj1" fmla="val 18750"/>
              <a:gd name="adj2" fmla="val -8333"/>
              <a:gd name="adj3" fmla="val 80460"/>
              <a:gd name="adj4" fmla="val -38254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Leverage </a:t>
            </a:r>
            <a:r>
              <a:rPr lang="en-US" sz="2000" dirty="0" err="1" smtClean="0">
                <a:latin typeface="Calibri"/>
                <a:cs typeface="Calibri"/>
              </a:rPr>
              <a:t>Poissonized</a:t>
            </a:r>
            <a:r>
              <a:rPr lang="en-US" sz="2000" dirty="0" smtClean="0">
                <a:latin typeface="Calibri"/>
                <a:cs typeface="Calibri"/>
              </a:rPr>
              <a:t> Resampling to generate samples with replacement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6500" dirty="0" smtClean="0"/>
              <a:t>Single Pass Execution</a:t>
            </a:r>
            <a:endParaRPr lang="en-US" sz="6500" dirty="0"/>
          </a:p>
        </p:txBody>
      </p:sp>
      <p:sp>
        <p:nvSpPr>
          <p:cNvPr id="19" name="Rectangle 18"/>
          <p:cNvSpPr/>
          <p:nvPr/>
        </p:nvSpPr>
        <p:spPr>
          <a:xfrm>
            <a:off x="1524000" y="4114800"/>
            <a:ext cx="838200" cy="751541"/>
          </a:xfrm>
          <a:prstGeom prst="rect">
            <a:avLst/>
          </a:prstGeom>
          <a:solidFill>
            <a:schemeClr val="accent1">
              <a:lumMod val="20000"/>
              <a:lumOff val="80000"/>
              <a:alpha val="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61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21" y="1752600"/>
            <a:ext cx="82296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Calibri"/>
                <a:cs typeface="Calibri"/>
              </a:rPr>
              <a:t>Support </a:t>
            </a:r>
            <a:r>
              <a:rPr lang="en-US" sz="4000" b="1" dirty="0">
                <a:solidFill>
                  <a:srgbClr val="3366FF"/>
                </a:solidFill>
                <a:latin typeface="Calibri"/>
                <a:cs typeface="Calibri"/>
              </a:rPr>
              <a:t>interactive</a:t>
            </a:r>
            <a:r>
              <a:rPr lang="en-US" sz="4000" dirty="0">
                <a:latin typeface="Calibri"/>
                <a:cs typeface="Calibri"/>
              </a:rPr>
              <a:t> SQL-</a:t>
            </a:r>
            <a:r>
              <a:rPr lang="en-US" sz="4000" dirty="0" smtClean="0">
                <a:latin typeface="Calibri"/>
                <a:cs typeface="Calibri"/>
              </a:rPr>
              <a:t>like </a:t>
            </a:r>
            <a:r>
              <a:rPr lang="en-US" sz="4000" dirty="0">
                <a:latin typeface="Calibri"/>
                <a:cs typeface="Calibri"/>
              </a:rPr>
              <a:t>aggregate queries </a:t>
            </a:r>
            <a:r>
              <a:rPr lang="en-US" sz="4000" dirty="0" smtClean="0">
                <a:latin typeface="Calibri"/>
                <a:cs typeface="Calibri"/>
              </a:rPr>
              <a:t>over </a:t>
            </a:r>
            <a:r>
              <a:rPr lang="en-US" sz="4000" b="1" dirty="0">
                <a:solidFill>
                  <a:srgbClr val="3366FF"/>
                </a:solidFill>
                <a:latin typeface="Calibri"/>
                <a:cs typeface="Calibri"/>
              </a:rPr>
              <a:t>massive sets of data</a:t>
            </a:r>
            <a:endParaRPr lang="en-US" sz="4000" b="1" dirty="0">
              <a:latin typeface="Calibri"/>
              <a:cs typeface="Calibri"/>
            </a:endParaRPr>
          </a:p>
          <a:p>
            <a:pPr marL="0" indent="0"/>
            <a:endParaRPr lang="en-US" sz="2200" dirty="0">
              <a:latin typeface="Calibri"/>
              <a:cs typeface="Calibri"/>
            </a:endParaRPr>
          </a:p>
          <a:p>
            <a:pPr marL="0" indent="0">
              <a:lnSpc>
                <a:spcPct val="50000"/>
              </a:lnSpc>
            </a:pPr>
            <a:r>
              <a:rPr lang="en-US" sz="2200" dirty="0" smtClean="0">
                <a:solidFill>
                  <a:srgbClr val="3366FF"/>
                </a:solidFill>
                <a:latin typeface="Courier"/>
                <a:cs typeface="Courier"/>
              </a:rPr>
              <a:t>blinkdb&gt;</a:t>
            </a:r>
            <a:r>
              <a:rPr lang="en-US" sz="2200" dirty="0" smtClean="0">
                <a:latin typeface="Courier"/>
                <a:cs typeface="Courier"/>
              </a:rPr>
              <a:t> SELECT AVG(</a:t>
            </a:r>
            <a:r>
              <a:rPr lang="en-US" sz="22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jobtime</a:t>
            </a:r>
            <a:r>
              <a:rPr lang="en-US" sz="2200" dirty="0" smtClean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50000"/>
              </a:lnSpc>
            </a:pP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		 FROM </a:t>
            </a:r>
            <a:r>
              <a:rPr lang="en-US" sz="2200" b="1" dirty="0" err="1" smtClean="0">
                <a:solidFill>
                  <a:srgbClr val="C0504D"/>
                </a:solidFill>
                <a:latin typeface="Courier"/>
                <a:cs typeface="Courier"/>
              </a:rPr>
              <a:t>very_big_log</a:t>
            </a:r>
            <a:endParaRPr lang="en-US" sz="2200" b="1" dirty="0" smtClean="0">
              <a:solidFill>
                <a:srgbClr val="C0504D"/>
              </a:solidFill>
              <a:latin typeface="Courier"/>
              <a:cs typeface="Courier"/>
            </a:endParaRPr>
          </a:p>
          <a:p>
            <a:pPr marL="0" indent="0">
              <a:lnSpc>
                <a:spcPct val="50000"/>
              </a:lnSpc>
            </a:pPr>
            <a:r>
              <a:rPr lang="en-US" sz="2200" b="1" dirty="0" smtClean="0">
                <a:solidFill>
                  <a:srgbClr val="C0504D"/>
                </a:solidFill>
                <a:latin typeface="Calibri"/>
                <a:cs typeface="Calibri"/>
              </a:rPr>
              <a:t>			   </a:t>
            </a:r>
            <a:r>
              <a:rPr lang="en-US" sz="2200" dirty="0" smtClean="0">
                <a:latin typeface="Courier"/>
                <a:cs typeface="Courier"/>
              </a:rPr>
              <a:t>WHERE </a:t>
            </a:r>
            <a:r>
              <a:rPr lang="en-US" sz="2200" b="1" dirty="0" err="1">
                <a:solidFill>
                  <a:srgbClr val="C0504D"/>
                </a:solidFill>
                <a:latin typeface="Courier"/>
                <a:cs typeface="Courier"/>
              </a:rPr>
              <a:t>src</a:t>
            </a:r>
            <a:r>
              <a:rPr lang="en-US" sz="2200" b="1" dirty="0">
                <a:solidFill>
                  <a:srgbClr val="C0504D"/>
                </a:solidFill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= </a:t>
            </a:r>
            <a:r>
              <a:rPr lang="en-US" sz="2200" b="1" dirty="0">
                <a:solidFill>
                  <a:srgbClr val="C0504D"/>
                </a:solidFill>
                <a:latin typeface="Courier"/>
                <a:cs typeface="Courier"/>
              </a:rPr>
              <a:t>‘</a:t>
            </a:r>
            <a:r>
              <a:rPr lang="en-US" sz="2200" b="1" dirty="0" err="1">
                <a:solidFill>
                  <a:srgbClr val="C0504D"/>
                </a:solidFill>
                <a:latin typeface="Courier"/>
                <a:cs typeface="Courier"/>
              </a:rPr>
              <a:t>hadoop</a:t>
            </a:r>
            <a:r>
              <a:rPr lang="en-US" sz="2200" b="1" dirty="0" smtClean="0">
                <a:solidFill>
                  <a:srgbClr val="C0504D"/>
                </a:solidFill>
                <a:latin typeface="Courier"/>
                <a:cs typeface="Courier"/>
              </a:rPr>
              <a:t>’</a:t>
            </a:r>
          </a:p>
          <a:p>
            <a:pPr marL="0" indent="0">
              <a:lnSpc>
                <a:spcPct val="50000"/>
              </a:lnSpc>
            </a:pPr>
            <a:r>
              <a:rPr lang="en-US" sz="2200" dirty="0" smtClean="0">
                <a:latin typeface="Courier"/>
                <a:cs typeface="Courier"/>
              </a:rPr>
              <a:t>			 LEFT </a:t>
            </a:r>
            <a:r>
              <a:rPr lang="en-US" sz="2200" dirty="0">
                <a:latin typeface="Courier"/>
                <a:cs typeface="Courier"/>
              </a:rPr>
              <a:t>OUTER JOIN </a:t>
            </a:r>
            <a:r>
              <a:rPr lang="en-US" sz="2200" b="1" dirty="0" smtClean="0">
                <a:solidFill>
                  <a:schemeClr val="accent2"/>
                </a:solidFill>
                <a:latin typeface="Courier"/>
                <a:cs typeface="Courier"/>
              </a:rPr>
              <a:t>logs2</a:t>
            </a:r>
          </a:p>
          <a:p>
            <a:pPr marL="0" indent="0">
              <a:lnSpc>
                <a:spcPct val="50000"/>
              </a:lnSpc>
            </a:pP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Courier"/>
                <a:cs typeface="Courier"/>
              </a:rPr>
              <a:t>        ON </a:t>
            </a:r>
            <a:r>
              <a:rPr lang="en-US" sz="2200" b="1" dirty="0" err="1" smtClean="0">
                <a:solidFill>
                  <a:srgbClr val="C0504D"/>
                </a:solidFill>
                <a:latin typeface="Courier"/>
                <a:cs typeface="Courier"/>
              </a:rPr>
              <a:t>very_big_log.id</a:t>
            </a:r>
            <a:r>
              <a:rPr lang="en-US" sz="2200" dirty="0" smtClean="0">
                <a:solidFill>
                  <a:srgbClr val="C0504D"/>
                </a:solidFill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= </a:t>
            </a:r>
            <a:r>
              <a:rPr lang="en-US" sz="2200" b="1" dirty="0" err="1" smtClean="0">
                <a:solidFill>
                  <a:srgbClr val="C0504D"/>
                </a:solidFill>
                <a:latin typeface="Courier"/>
                <a:cs typeface="Courier"/>
              </a:rPr>
              <a:t>logs.id</a:t>
            </a:r>
            <a:r>
              <a:rPr lang="en-US" sz="2200" b="1" dirty="0" smtClean="0">
                <a:solidFill>
                  <a:srgbClr val="C0504D"/>
                </a:solidFill>
                <a:latin typeface="Courier"/>
                <a:cs typeface="Courier"/>
              </a:rPr>
              <a:t> </a:t>
            </a:r>
            <a:endParaRPr lang="en-US" sz="2200" b="1" dirty="0">
              <a:solidFill>
                <a:srgbClr val="C0504D"/>
              </a:solidFill>
              <a:latin typeface="Calibri"/>
              <a:cs typeface="Calibri"/>
            </a:endParaRPr>
          </a:p>
          <a:p>
            <a:pPr marL="0" indent="0"/>
            <a:endParaRPr lang="en-US" sz="2200" dirty="0" smtClean="0">
              <a:latin typeface="Calibri"/>
              <a:cs typeface="Calibri"/>
            </a:endParaRPr>
          </a:p>
        </p:txBody>
      </p:sp>
      <p:sp>
        <p:nvSpPr>
          <p:cNvPr id="5" name="Line Callout 1 (Border and Accent Bar) 4"/>
          <p:cNvSpPr/>
          <p:nvPr/>
        </p:nvSpPr>
        <p:spPr>
          <a:xfrm>
            <a:off x="5225446" y="6248400"/>
            <a:ext cx="3630385" cy="457200"/>
          </a:xfrm>
          <a:prstGeom prst="accentBorderCallout1">
            <a:avLst>
              <a:gd name="adj1" fmla="val 18750"/>
              <a:gd name="adj2" fmla="val -8333"/>
              <a:gd name="adj3" fmla="val -82268"/>
              <a:gd name="adj4" fmla="val -40586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JOINS, Nested Queries etc.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905000" y="4953000"/>
            <a:ext cx="4953000" cy="9144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7500" dirty="0" smtClean="0">
                <a:latin typeface="Calibri"/>
                <a:cs typeface="Calibri"/>
              </a:rPr>
              <a:t>Our Goal</a:t>
            </a:r>
            <a:endParaRPr lang="en-US" sz="7500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982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25"/>
    </mc:Choice>
    <mc:Fallback xmlns="">
      <p:transition xmlns:p14="http://schemas.microsoft.com/office/powerpoint/2010/main" spd="slow" advTm="159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752600"/>
            <a:ext cx="8305800" cy="449548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5791200"/>
            <a:ext cx="838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Sample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 rot="10800000">
            <a:off x="1765300" y="4973404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0800000">
            <a:off x="1752600" y="35052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8" idx="0"/>
          </p:cNvCxnSpPr>
          <p:nvPr/>
        </p:nvCxnSpPr>
        <p:spPr>
          <a:xfrm flipV="1">
            <a:off x="1933558" y="3886203"/>
            <a:ext cx="9545" cy="386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58" idx="4"/>
          </p:cNvCxnSpPr>
          <p:nvPr/>
        </p:nvCxnSpPr>
        <p:spPr>
          <a:xfrm flipH="1" flipV="1">
            <a:off x="1949506" y="4653262"/>
            <a:ext cx="6294" cy="32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0800000">
            <a:off x="1751033" y="26861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4"/>
            <a:endCxn id="12" idx="0"/>
          </p:cNvCxnSpPr>
          <p:nvPr/>
        </p:nvCxnSpPr>
        <p:spPr>
          <a:xfrm flipH="1" flipV="1">
            <a:off x="1941533" y="3067110"/>
            <a:ext cx="1567" cy="4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4"/>
          </p:cNvCxnSpPr>
          <p:nvPr/>
        </p:nvCxnSpPr>
        <p:spPr>
          <a:xfrm rot="10800000" flipH="1">
            <a:off x="1941533" y="238131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19812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</a:p>
        </p:txBody>
      </p:sp>
      <p:sp>
        <p:nvSpPr>
          <p:cNvPr id="58" name="Oval 57"/>
          <p:cNvSpPr/>
          <p:nvPr/>
        </p:nvSpPr>
        <p:spPr>
          <a:xfrm rot="21456059">
            <a:off x="1751032" y="4272429"/>
            <a:ext cx="381000" cy="381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" idx="0"/>
            <a:endCxn id="6" idx="0"/>
          </p:cNvCxnSpPr>
          <p:nvPr/>
        </p:nvCxnSpPr>
        <p:spPr>
          <a:xfrm flipV="1">
            <a:off x="1943100" y="5354404"/>
            <a:ext cx="12700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13373"/>
              </p:ext>
            </p:extLst>
          </p:nvPr>
        </p:nvGraphicFramePr>
        <p:xfrm>
          <a:off x="2666999" y="3944610"/>
          <a:ext cx="2135095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1"/>
                <a:gridCol w="784471"/>
                <a:gridCol w="512423"/>
              </a:tblGrid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Metric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Weight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</a:t>
                      </a:r>
                      <a:r>
                        <a:rPr lang="en-US" sz="1400" b="1" baseline="-25000" dirty="0" smtClean="0"/>
                        <a:t>1</a:t>
                      </a:r>
                      <a:endParaRPr lang="en-US" sz="1400" b="1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13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3819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Line Callout 1 (Border and Accent Bar) 17"/>
          <p:cNvSpPr/>
          <p:nvPr/>
        </p:nvSpPr>
        <p:spPr>
          <a:xfrm>
            <a:off x="5715000" y="3403600"/>
            <a:ext cx="3200400" cy="711200"/>
          </a:xfrm>
          <a:prstGeom prst="accentBorderCallout1">
            <a:avLst>
              <a:gd name="adj1" fmla="val 18750"/>
              <a:gd name="adj2" fmla="val -8333"/>
              <a:gd name="adj3" fmla="val 169243"/>
              <a:gd name="adj4" fmla="val -23638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Sample from a </a:t>
            </a:r>
          </a:p>
          <a:p>
            <a:pPr algn="ctr"/>
            <a:r>
              <a:rPr lang="en-US" sz="2000" dirty="0" smtClean="0">
                <a:latin typeface="Calibri"/>
                <a:cs typeface="Calibri"/>
              </a:rPr>
              <a:t>Poisson (1) Distribution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6500" dirty="0" smtClean="0"/>
              <a:t>Single Pass Execution</a:t>
            </a:r>
            <a:endParaRPr lang="en-US" sz="6500" dirty="0"/>
          </a:p>
        </p:txBody>
      </p:sp>
      <p:sp>
        <p:nvSpPr>
          <p:cNvPr id="36" name="Rectangle 35"/>
          <p:cNvSpPr/>
          <p:nvPr/>
        </p:nvSpPr>
        <p:spPr>
          <a:xfrm>
            <a:off x="1524000" y="4114800"/>
            <a:ext cx="838200" cy="751541"/>
          </a:xfrm>
          <a:prstGeom prst="rect">
            <a:avLst/>
          </a:prstGeom>
          <a:solidFill>
            <a:schemeClr val="accent1">
              <a:lumMod val="20000"/>
              <a:lumOff val="80000"/>
              <a:alpha val="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114800" y="3739029"/>
            <a:ext cx="838200" cy="1366371"/>
          </a:xfrm>
          <a:prstGeom prst="rect">
            <a:avLst/>
          </a:prstGeom>
          <a:solidFill>
            <a:schemeClr val="accent1">
              <a:lumMod val="20000"/>
              <a:lumOff val="80000"/>
              <a:alpha val="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533900" y="3431241"/>
            <a:ext cx="0" cy="513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43400" y="3031131"/>
            <a:ext cx="41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  <a:r>
              <a:rPr lang="en-US" sz="2000" baseline="-25000" dirty="0" smtClean="0">
                <a:latin typeface="Calibri"/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274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752600"/>
            <a:ext cx="8305800" cy="449548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5791200"/>
            <a:ext cx="838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Sample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 rot="10800000">
            <a:off x="1765300" y="4973404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0800000">
            <a:off x="1752600" y="35052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8" idx="0"/>
          </p:cNvCxnSpPr>
          <p:nvPr/>
        </p:nvCxnSpPr>
        <p:spPr>
          <a:xfrm flipV="1">
            <a:off x="1933558" y="3886203"/>
            <a:ext cx="9545" cy="386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58" idx="4"/>
          </p:cNvCxnSpPr>
          <p:nvPr/>
        </p:nvCxnSpPr>
        <p:spPr>
          <a:xfrm flipH="1" flipV="1">
            <a:off x="1949506" y="4653262"/>
            <a:ext cx="6294" cy="32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0800000">
            <a:off x="1751033" y="26861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4"/>
            <a:endCxn id="12" idx="0"/>
          </p:cNvCxnSpPr>
          <p:nvPr/>
        </p:nvCxnSpPr>
        <p:spPr>
          <a:xfrm flipH="1" flipV="1">
            <a:off x="1941533" y="3067110"/>
            <a:ext cx="1567" cy="4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4"/>
          </p:cNvCxnSpPr>
          <p:nvPr/>
        </p:nvCxnSpPr>
        <p:spPr>
          <a:xfrm rot="10800000" flipH="1">
            <a:off x="1941533" y="238131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19812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</a:p>
        </p:txBody>
      </p:sp>
      <p:sp>
        <p:nvSpPr>
          <p:cNvPr id="58" name="Oval 57"/>
          <p:cNvSpPr/>
          <p:nvPr/>
        </p:nvSpPr>
        <p:spPr>
          <a:xfrm rot="21456059">
            <a:off x="1751032" y="4272429"/>
            <a:ext cx="381000" cy="381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" idx="0"/>
            <a:endCxn id="6" idx="0"/>
          </p:cNvCxnSpPr>
          <p:nvPr/>
        </p:nvCxnSpPr>
        <p:spPr>
          <a:xfrm flipV="1">
            <a:off x="1943100" y="5354404"/>
            <a:ext cx="12700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8560"/>
              </p:ext>
            </p:extLst>
          </p:nvPr>
        </p:nvGraphicFramePr>
        <p:xfrm>
          <a:off x="2666998" y="3944610"/>
          <a:ext cx="2362201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870"/>
                <a:gridCol w="776132"/>
                <a:gridCol w="457200"/>
                <a:gridCol w="380999"/>
              </a:tblGrid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Metric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Weight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</a:t>
                      </a:r>
                      <a:r>
                        <a:rPr lang="en-US" sz="1400" b="1" baseline="-25000" dirty="0" smtClean="0"/>
                        <a:t>1</a:t>
                      </a:r>
                      <a:endParaRPr lang="en-US" sz="1400" b="1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S</a:t>
                      </a:r>
                      <a:r>
                        <a:rPr lang="en-US" sz="1400" b="1" baseline="-25000" dirty="0" err="1" smtClean="0"/>
                        <a:t>k</a:t>
                      </a:r>
                      <a:endParaRPr lang="en-US" sz="1400" b="1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13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505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3819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Line Callout 1 (Border and Accent Bar) 17"/>
          <p:cNvSpPr/>
          <p:nvPr/>
        </p:nvSpPr>
        <p:spPr>
          <a:xfrm>
            <a:off x="5791200" y="3403600"/>
            <a:ext cx="3200400" cy="711200"/>
          </a:xfrm>
          <a:prstGeom prst="accentBorderCallout1">
            <a:avLst>
              <a:gd name="adj1" fmla="val 18750"/>
              <a:gd name="adj2" fmla="val -8333"/>
              <a:gd name="adj3" fmla="val 87310"/>
              <a:gd name="adj4" fmla="val -18969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Construct all Resamples</a:t>
            </a:r>
          </a:p>
          <a:p>
            <a:pPr algn="ctr"/>
            <a:r>
              <a:rPr lang="en-US" sz="2000" dirty="0" smtClean="0">
                <a:latin typeface="Calibri"/>
                <a:cs typeface="Calibri"/>
              </a:rPr>
              <a:t>in Single Pass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6500" dirty="0" smtClean="0"/>
              <a:t>Single Pass Execution</a:t>
            </a:r>
            <a:endParaRPr lang="en-US" sz="6500" dirty="0"/>
          </a:p>
        </p:txBody>
      </p:sp>
      <p:sp>
        <p:nvSpPr>
          <p:cNvPr id="36" name="Rectangle 35"/>
          <p:cNvSpPr/>
          <p:nvPr/>
        </p:nvSpPr>
        <p:spPr>
          <a:xfrm>
            <a:off x="1524000" y="4114800"/>
            <a:ext cx="838200" cy="751541"/>
          </a:xfrm>
          <a:prstGeom prst="rect">
            <a:avLst/>
          </a:prstGeom>
          <a:solidFill>
            <a:schemeClr val="accent1">
              <a:lumMod val="20000"/>
              <a:lumOff val="80000"/>
              <a:alpha val="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038600" y="3733800"/>
            <a:ext cx="1143000" cy="1366371"/>
          </a:xfrm>
          <a:prstGeom prst="rect">
            <a:avLst/>
          </a:prstGeom>
          <a:solidFill>
            <a:schemeClr val="accent1">
              <a:lumMod val="20000"/>
              <a:lumOff val="80000"/>
              <a:alpha val="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457700" y="3431241"/>
            <a:ext cx="0" cy="513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67200" y="3031131"/>
            <a:ext cx="41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  <a:r>
              <a:rPr lang="en-US" sz="2000" baseline="-25000" dirty="0" smtClean="0">
                <a:latin typeface="Calibri"/>
                <a:cs typeface="Calibri"/>
              </a:rPr>
              <a:t>1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838700" y="3431241"/>
            <a:ext cx="0" cy="513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8200" y="3031131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/>
                <a:cs typeface="Calibri"/>
              </a:rPr>
              <a:t>A</a:t>
            </a:r>
            <a:r>
              <a:rPr lang="en-US" sz="2000" baseline="-25000" dirty="0" err="1" smtClean="0">
                <a:latin typeface="Calibri"/>
                <a:cs typeface="Calibri"/>
              </a:rPr>
              <a:t>k</a:t>
            </a:r>
            <a:endParaRPr lang="en-US" sz="2000" baseline="-250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492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752600"/>
            <a:ext cx="8305800" cy="449548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94996" y="2602092"/>
            <a:ext cx="1097565" cy="157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94996" y="2754493"/>
            <a:ext cx="1097565" cy="1507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90800" y="2908824"/>
            <a:ext cx="1101762" cy="162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94996" y="3066073"/>
            <a:ext cx="1097565" cy="1445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endCxn id="18" idx="0"/>
          </p:cNvCxnSpPr>
          <p:nvPr/>
        </p:nvCxnSpPr>
        <p:spPr>
          <a:xfrm flipV="1">
            <a:off x="2592597" y="2602092"/>
            <a:ext cx="551182" cy="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94960" y="260209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94960" y="275449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97359" y="2908824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94960" y="306607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74572" y="260209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74572" y="275449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74572" y="2908824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4572" y="306607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3" idx="0"/>
            <a:endCxn id="27" idx="0"/>
          </p:cNvCxnSpPr>
          <p:nvPr/>
        </p:nvCxnSpPr>
        <p:spPr>
          <a:xfrm>
            <a:off x="3915313" y="2602093"/>
            <a:ext cx="87961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13515" y="3219460"/>
            <a:ext cx="891831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33867" y="260209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33867" y="275449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136266" y="2908824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33867" y="306607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97359" y="320504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697359" y="335744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99758" y="3511779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97359" y="366902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76971" y="320504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576971" y="335744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576971" y="3511779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76971" y="366902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37" idx="0"/>
            <a:endCxn id="41" idx="0"/>
          </p:cNvCxnSpPr>
          <p:nvPr/>
        </p:nvCxnSpPr>
        <p:spPr>
          <a:xfrm>
            <a:off x="3917712" y="3205048"/>
            <a:ext cx="87961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915914" y="3822415"/>
            <a:ext cx="891831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136266" y="320504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136266" y="335744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38665" y="3511779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136266" y="366902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694960" y="382418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694960" y="397658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697359" y="4130919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694960" y="428816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574572" y="382418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574572" y="397658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574572" y="4130919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574572" y="428816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1" idx="0"/>
            <a:endCxn id="55" idx="0"/>
          </p:cNvCxnSpPr>
          <p:nvPr/>
        </p:nvCxnSpPr>
        <p:spPr>
          <a:xfrm>
            <a:off x="3915313" y="3824188"/>
            <a:ext cx="87961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913515" y="4441555"/>
            <a:ext cx="891831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133867" y="382418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133867" y="397658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136266" y="4130919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133867" y="428816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697359" y="442714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697359" y="457954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699758" y="4733874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697359" y="489112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576971" y="442714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576971" y="457954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576971" y="4733874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576971" y="489112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67" idx="0"/>
            <a:endCxn id="71" idx="0"/>
          </p:cNvCxnSpPr>
          <p:nvPr/>
        </p:nvCxnSpPr>
        <p:spPr>
          <a:xfrm>
            <a:off x="3917712" y="4427143"/>
            <a:ext cx="87961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15914" y="5044510"/>
            <a:ext cx="891831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136266" y="442714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136266" y="457954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138665" y="4733874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136266" y="489112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018514" y="26004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018514" y="27528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020913" y="2907140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018514" y="306438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898126" y="26004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898126" y="27528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898126" y="2907140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898126" y="306438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5227587" y="2600409"/>
            <a:ext cx="8796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457421" y="26004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457421" y="27528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459820" y="2907140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457421" y="306438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318693" y="26004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318693" y="27528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321092" y="2907140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318693" y="306438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198305" y="26004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198305" y="27528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198305" y="2907140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7198305" y="306438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>
            <a:stCxn id="95" idx="0"/>
            <a:endCxn id="99" idx="0"/>
          </p:cNvCxnSpPr>
          <p:nvPr/>
        </p:nvCxnSpPr>
        <p:spPr>
          <a:xfrm>
            <a:off x="6539046" y="2600409"/>
            <a:ext cx="8796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37248" y="3217776"/>
            <a:ext cx="8918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757600" y="26004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757600" y="27528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759999" y="2907140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757600" y="306438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321092" y="320336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321092" y="335576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323491" y="3510095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321092" y="366734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200704" y="320336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200704" y="335576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7200704" y="3510095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200704" y="366734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>
            <a:stCxn id="109" idx="0"/>
            <a:endCxn id="113" idx="0"/>
          </p:cNvCxnSpPr>
          <p:nvPr/>
        </p:nvCxnSpPr>
        <p:spPr>
          <a:xfrm>
            <a:off x="6541445" y="3203364"/>
            <a:ext cx="8796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759999" y="320336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759999" y="335576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762398" y="3510095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6759999" y="366734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636611" y="260768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7636611" y="276008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7639010" y="2914415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7636611" y="307166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8516223" y="260768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16223" y="276008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8516223" y="2914415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8516223" y="307166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>
            <a:stCxn id="122" idx="0"/>
            <a:endCxn id="126" idx="0"/>
          </p:cNvCxnSpPr>
          <p:nvPr/>
        </p:nvCxnSpPr>
        <p:spPr>
          <a:xfrm>
            <a:off x="7856964" y="2607684"/>
            <a:ext cx="879612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855166" y="3225051"/>
            <a:ext cx="891831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8075518" y="260768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8075518" y="276008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077917" y="2914415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075518" y="307166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39010" y="321063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7639010" y="336303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41409" y="3517370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7639010" y="367461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8518622" y="321063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8518622" y="336303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8518622" y="3517370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8518622" y="367461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>
            <a:stCxn id="136" idx="0"/>
            <a:endCxn id="140" idx="0"/>
          </p:cNvCxnSpPr>
          <p:nvPr/>
        </p:nvCxnSpPr>
        <p:spPr>
          <a:xfrm>
            <a:off x="7859363" y="3210639"/>
            <a:ext cx="879612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857565" y="3828006"/>
            <a:ext cx="891831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8077917" y="321063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8077917" y="336303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8080316" y="3517370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8077917" y="367461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636611" y="382977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7636611" y="398217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7639010" y="4136510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7636611" y="429375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8516223" y="382977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8516223" y="398217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8516223" y="4136510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8516223" y="429375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>
            <a:stCxn id="150" idx="0"/>
            <a:endCxn id="154" idx="0"/>
          </p:cNvCxnSpPr>
          <p:nvPr/>
        </p:nvCxnSpPr>
        <p:spPr>
          <a:xfrm>
            <a:off x="7856964" y="3829779"/>
            <a:ext cx="879612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55166" y="4447146"/>
            <a:ext cx="891831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8075518" y="382977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8075518" y="398217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8077917" y="4136510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8075518" y="429375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639010" y="443273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7639010" y="458513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7641409" y="4739465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7639010" y="489671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8518622" y="443273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8518622" y="458513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8518622" y="4739465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8518622" y="489671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>
            <a:stCxn id="164" idx="0"/>
            <a:endCxn id="168" idx="0"/>
          </p:cNvCxnSpPr>
          <p:nvPr/>
        </p:nvCxnSpPr>
        <p:spPr>
          <a:xfrm>
            <a:off x="7859363" y="4432734"/>
            <a:ext cx="879612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7857565" y="5050101"/>
            <a:ext cx="891831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8077917" y="443273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8077917" y="458513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8080316" y="4739465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8077917" y="489671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2599794" y="3821428"/>
            <a:ext cx="1097565" cy="157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599794" y="3973829"/>
            <a:ext cx="1097565" cy="1507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2595598" y="4128160"/>
            <a:ext cx="1101762" cy="162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2599794" y="4285409"/>
            <a:ext cx="1097565" cy="1445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2599794" y="4424384"/>
            <a:ext cx="87961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2597997" y="4433203"/>
            <a:ext cx="1097565" cy="157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597997" y="4585604"/>
            <a:ext cx="1097565" cy="1507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593801" y="4739935"/>
            <a:ext cx="1101762" cy="162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2597997" y="4897184"/>
            <a:ext cx="1097565" cy="1445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2597997" y="5036159"/>
            <a:ext cx="87961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2599794" y="3205048"/>
            <a:ext cx="1097565" cy="157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2599794" y="3357449"/>
            <a:ext cx="1097565" cy="1507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595598" y="3511780"/>
            <a:ext cx="1101762" cy="162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2599794" y="3669029"/>
            <a:ext cx="1097565" cy="1445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3032909" y="2237901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S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731399" y="2237890"/>
            <a:ext cx="36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S</a:t>
            </a:r>
            <a:r>
              <a:rPr lang="en-US" sz="1400" baseline="-25000" dirty="0" smtClean="0">
                <a:latin typeface="Courier"/>
                <a:cs typeface="Courier"/>
              </a:rPr>
              <a:t>1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511522" y="2237890"/>
            <a:ext cx="507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S</a:t>
            </a:r>
            <a:r>
              <a:rPr lang="en-US" sz="1400" baseline="-25000" dirty="0" smtClean="0">
                <a:latin typeface="Courier"/>
                <a:cs typeface="Courier"/>
              </a:rPr>
              <a:t>100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4181206" y="2196644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…</a:t>
            </a:r>
            <a:endParaRPr lang="en-US" sz="1400" baseline="-25000" dirty="0" smtClean="0">
              <a:latin typeface="Courier"/>
              <a:cs typeface="Courier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019406" y="2231868"/>
            <a:ext cx="43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D</a:t>
            </a:r>
            <a:r>
              <a:rPr lang="en-US" sz="1400" baseline="-25000" dirty="0" smtClean="0">
                <a:latin typeface="Courier"/>
                <a:cs typeface="Courier"/>
              </a:rPr>
              <a:t>a1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799529" y="2231868"/>
            <a:ext cx="57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D</a:t>
            </a:r>
            <a:r>
              <a:rPr lang="en-US" sz="1400" baseline="-25000" dirty="0" smtClean="0">
                <a:latin typeface="Courier"/>
                <a:cs typeface="Courier"/>
              </a:rPr>
              <a:t>a100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5469213" y="2190622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…</a:t>
            </a:r>
            <a:endParaRPr lang="en-US" sz="1400" baseline="-25000" dirty="0" smtClean="0">
              <a:latin typeface="Courier"/>
              <a:cs typeface="Courier"/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>
            <a:off x="6516287" y="2598920"/>
            <a:ext cx="8796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6308106" y="2230379"/>
            <a:ext cx="43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D</a:t>
            </a:r>
            <a:r>
              <a:rPr lang="en-US" sz="1400" baseline="-25000" dirty="0">
                <a:latin typeface="Courier"/>
                <a:cs typeface="Courier"/>
              </a:rPr>
              <a:t>b</a:t>
            </a:r>
            <a:r>
              <a:rPr lang="en-US" sz="1400" baseline="-25000" dirty="0" smtClean="0">
                <a:latin typeface="Courier"/>
                <a:cs typeface="Courier"/>
              </a:rPr>
              <a:t>1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7088229" y="2230379"/>
            <a:ext cx="57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D</a:t>
            </a:r>
            <a:r>
              <a:rPr lang="en-US" sz="1400" baseline="-25000" dirty="0">
                <a:latin typeface="Courier"/>
                <a:cs typeface="Courier"/>
              </a:rPr>
              <a:t>b</a:t>
            </a:r>
            <a:r>
              <a:rPr lang="en-US" sz="1400" baseline="-25000" dirty="0" smtClean="0">
                <a:latin typeface="Courier"/>
                <a:cs typeface="Courier"/>
              </a:rPr>
              <a:t>100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757913" y="2189133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…</a:t>
            </a:r>
            <a:endParaRPr lang="en-US" sz="1400" baseline="-25000" dirty="0" smtClean="0">
              <a:latin typeface="Courier"/>
              <a:cs typeface="Courier"/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>
            <a:off x="7861617" y="2598920"/>
            <a:ext cx="8796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7653436" y="2230379"/>
            <a:ext cx="43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D</a:t>
            </a:r>
            <a:r>
              <a:rPr lang="en-US" sz="1400" baseline="-25000" dirty="0">
                <a:latin typeface="Courier"/>
                <a:cs typeface="Courier"/>
              </a:rPr>
              <a:t>c</a:t>
            </a:r>
            <a:r>
              <a:rPr lang="en-US" sz="1400" baseline="-25000" dirty="0" smtClean="0">
                <a:latin typeface="Courier"/>
                <a:cs typeface="Courier"/>
              </a:rPr>
              <a:t>1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8433559" y="2230379"/>
            <a:ext cx="57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D</a:t>
            </a:r>
            <a:r>
              <a:rPr lang="en-US" sz="1400" baseline="-25000" dirty="0">
                <a:latin typeface="Courier"/>
                <a:cs typeface="Courier"/>
              </a:rPr>
              <a:t>c</a:t>
            </a:r>
            <a:r>
              <a:rPr lang="en-US" sz="1400" baseline="-25000" dirty="0" smtClean="0">
                <a:latin typeface="Courier"/>
                <a:cs typeface="Courier"/>
              </a:rPr>
              <a:t>100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8103243" y="2189133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…</a:t>
            </a:r>
            <a:endParaRPr lang="en-US" sz="1400" baseline="-25000" dirty="0" smtClean="0">
              <a:latin typeface="Courier"/>
              <a:cs typeface="Courier"/>
            </a:endParaRPr>
          </a:p>
        </p:txBody>
      </p:sp>
      <p:sp>
        <p:nvSpPr>
          <p:cNvPr id="207" name="Left Brace 206"/>
          <p:cNvSpPr/>
          <p:nvPr/>
        </p:nvSpPr>
        <p:spPr>
          <a:xfrm rot="16200000">
            <a:off x="3024083" y="4735161"/>
            <a:ext cx="228600" cy="1095166"/>
          </a:xfrm>
          <a:prstGeom prst="leftBrace">
            <a:avLst>
              <a:gd name="adj1" fmla="val 76282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Left Brace 207"/>
          <p:cNvSpPr/>
          <p:nvPr/>
        </p:nvSpPr>
        <p:spPr>
          <a:xfrm rot="16200000">
            <a:off x="4249996" y="4631763"/>
            <a:ext cx="228600" cy="1301962"/>
          </a:xfrm>
          <a:prstGeom prst="leftBrace">
            <a:avLst>
              <a:gd name="adj1" fmla="val 76282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Left Brace 208"/>
          <p:cNvSpPr/>
          <p:nvPr/>
        </p:nvSpPr>
        <p:spPr>
          <a:xfrm rot="16200000">
            <a:off x="6893391" y="3333507"/>
            <a:ext cx="228600" cy="3898473"/>
          </a:xfrm>
          <a:prstGeom prst="leftBrace">
            <a:avLst>
              <a:gd name="adj1" fmla="val 76282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2733406" y="5394067"/>
            <a:ext cx="831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SAMPLE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3846670" y="5420380"/>
            <a:ext cx="115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BOOTSTRAP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WEIGHTS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5171806" y="5394067"/>
            <a:ext cx="378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DIAGNOSTICS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WEIGHTS</a:t>
            </a:r>
          </a:p>
        </p:txBody>
      </p:sp>
      <p:sp>
        <p:nvSpPr>
          <p:cNvPr id="213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6500" dirty="0" smtClean="0"/>
              <a:t>Single Pass Execution</a:t>
            </a:r>
            <a:endParaRPr lang="en-US" sz="6500" dirty="0"/>
          </a:p>
        </p:txBody>
      </p:sp>
      <p:sp>
        <p:nvSpPr>
          <p:cNvPr id="214" name="Rectangle 213"/>
          <p:cNvSpPr/>
          <p:nvPr/>
        </p:nvSpPr>
        <p:spPr>
          <a:xfrm>
            <a:off x="1524000" y="5791200"/>
            <a:ext cx="838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Sample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215" name="Oval 214"/>
          <p:cNvSpPr/>
          <p:nvPr/>
        </p:nvSpPr>
        <p:spPr>
          <a:xfrm rot="10800000">
            <a:off x="1765300" y="4973404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 rot="10800000">
            <a:off x="1752600" y="35052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7" name="Straight Arrow Connector 216"/>
          <p:cNvCxnSpPr>
            <a:stCxn id="223" idx="0"/>
          </p:cNvCxnSpPr>
          <p:nvPr/>
        </p:nvCxnSpPr>
        <p:spPr>
          <a:xfrm flipV="1">
            <a:off x="1933558" y="3886203"/>
            <a:ext cx="9545" cy="386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15" idx="4"/>
            <a:endCxn id="223" idx="4"/>
          </p:cNvCxnSpPr>
          <p:nvPr/>
        </p:nvCxnSpPr>
        <p:spPr>
          <a:xfrm flipH="1" flipV="1">
            <a:off x="1949506" y="4653262"/>
            <a:ext cx="6294" cy="32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 rot="10800000">
            <a:off x="1751033" y="26861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>
            <a:stCxn id="216" idx="4"/>
            <a:endCxn id="219" idx="0"/>
          </p:cNvCxnSpPr>
          <p:nvPr/>
        </p:nvCxnSpPr>
        <p:spPr>
          <a:xfrm flipH="1" flipV="1">
            <a:off x="1941533" y="3067110"/>
            <a:ext cx="1567" cy="4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9" idx="4"/>
          </p:cNvCxnSpPr>
          <p:nvPr/>
        </p:nvCxnSpPr>
        <p:spPr>
          <a:xfrm rot="10800000" flipH="1">
            <a:off x="1941533" y="238131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752600" y="19812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</a:p>
        </p:txBody>
      </p:sp>
      <p:sp>
        <p:nvSpPr>
          <p:cNvPr id="223" name="Oval 222"/>
          <p:cNvSpPr/>
          <p:nvPr/>
        </p:nvSpPr>
        <p:spPr>
          <a:xfrm rot="21456059">
            <a:off x="1751032" y="4272429"/>
            <a:ext cx="381000" cy="381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224" name="Straight Arrow Connector 223"/>
          <p:cNvCxnSpPr>
            <a:stCxn id="214" idx="0"/>
            <a:endCxn id="215" idx="0"/>
          </p:cNvCxnSpPr>
          <p:nvPr/>
        </p:nvCxnSpPr>
        <p:spPr>
          <a:xfrm flipV="1">
            <a:off x="1943100" y="5354404"/>
            <a:ext cx="12700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1524000" y="4114800"/>
            <a:ext cx="838200" cy="751541"/>
          </a:xfrm>
          <a:prstGeom prst="rect">
            <a:avLst/>
          </a:prstGeom>
          <a:solidFill>
            <a:schemeClr val="accent1">
              <a:lumMod val="20000"/>
              <a:lumOff val="80000"/>
              <a:alpha val="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80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4" grpId="0" animBg="1"/>
      <p:bldP spid="175" grpId="0" animBg="1"/>
      <p:bldP spid="176" grpId="0" animBg="1"/>
      <p:bldP spid="177" grpId="0" animBg="1"/>
      <p:bldP spid="193" grpId="0"/>
      <p:bldP spid="194" grpId="0"/>
      <p:bldP spid="195" grpId="0"/>
      <p:bldP spid="196" grpId="0"/>
      <p:bldP spid="197" grpId="0"/>
      <p:bldP spid="198" grpId="0"/>
      <p:bldP spid="200" grpId="0"/>
      <p:bldP spid="201" grpId="0"/>
      <p:bldP spid="202" grpId="0"/>
      <p:bldP spid="204" grpId="0"/>
      <p:bldP spid="205" grpId="0"/>
      <p:bldP spid="206" grpId="0"/>
      <p:bldP spid="208" grpId="0" animBg="1"/>
      <p:bldP spid="209" grpId="0" animBg="1"/>
      <p:bldP spid="211" grpId="0"/>
      <p:bldP spid="2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752600"/>
            <a:ext cx="8305800" cy="449548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94996" y="2602092"/>
            <a:ext cx="1097565" cy="157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94996" y="2754493"/>
            <a:ext cx="1097565" cy="1507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90800" y="2908824"/>
            <a:ext cx="1101762" cy="162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94996" y="3066073"/>
            <a:ext cx="1097565" cy="1445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endCxn id="18" idx="0"/>
          </p:cNvCxnSpPr>
          <p:nvPr/>
        </p:nvCxnSpPr>
        <p:spPr>
          <a:xfrm flipV="1">
            <a:off x="2592597" y="2602092"/>
            <a:ext cx="551182" cy="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94960" y="260209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94960" y="275449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97359" y="2908824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94960" y="306607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74572" y="260209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74572" y="275449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74572" y="2908824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4572" y="306607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3" idx="0"/>
            <a:endCxn id="27" idx="0"/>
          </p:cNvCxnSpPr>
          <p:nvPr/>
        </p:nvCxnSpPr>
        <p:spPr>
          <a:xfrm>
            <a:off x="3915313" y="2602093"/>
            <a:ext cx="87961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13515" y="3219460"/>
            <a:ext cx="891831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33867" y="260209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33867" y="275449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136266" y="2908824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33867" y="306607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97359" y="320504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697359" y="335744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99758" y="3511779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97359" y="366902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76971" y="320504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576971" y="335744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576971" y="3511779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76971" y="366902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37" idx="0"/>
            <a:endCxn id="41" idx="0"/>
          </p:cNvCxnSpPr>
          <p:nvPr/>
        </p:nvCxnSpPr>
        <p:spPr>
          <a:xfrm>
            <a:off x="3917712" y="3205048"/>
            <a:ext cx="87961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915914" y="3822415"/>
            <a:ext cx="891831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136266" y="320504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136266" y="335744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38665" y="3511779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136266" y="366902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694960" y="382418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694960" y="397658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697359" y="4130919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694960" y="428816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574572" y="382418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574572" y="397658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574572" y="4130919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574572" y="428816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1" idx="0"/>
            <a:endCxn id="55" idx="0"/>
          </p:cNvCxnSpPr>
          <p:nvPr/>
        </p:nvCxnSpPr>
        <p:spPr>
          <a:xfrm>
            <a:off x="3915313" y="3824188"/>
            <a:ext cx="87961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913515" y="4441555"/>
            <a:ext cx="891831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133867" y="382418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133867" y="397658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136266" y="4130919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133867" y="428816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697359" y="442714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697359" y="457954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699758" y="4733874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697359" y="489112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576971" y="442714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576971" y="457954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576971" y="4733874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576971" y="489112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67" idx="0"/>
            <a:endCxn id="71" idx="0"/>
          </p:cNvCxnSpPr>
          <p:nvPr/>
        </p:nvCxnSpPr>
        <p:spPr>
          <a:xfrm>
            <a:off x="3917712" y="4427143"/>
            <a:ext cx="87961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15914" y="5044510"/>
            <a:ext cx="891831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136266" y="442714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136266" y="457954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138665" y="4733874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136266" y="489112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018514" y="26004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018514" y="27528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020913" y="2907140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018514" y="306438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898126" y="26004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898126" y="27528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898126" y="2907140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898126" y="306438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5227587" y="2600409"/>
            <a:ext cx="8796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457421" y="26004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457421" y="27528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459820" y="2907140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457421" y="306438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318693" y="26004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318693" y="27528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321092" y="2907140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318693" y="306438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198305" y="26004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198305" y="27528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198305" y="2907140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7198305" y="306438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>
            <a:stCxn id="95" idx="0"/>
            <a:endCxn id="99" idx="0"/>
          </p:cNvCxnSpPr>
          <p:nvPr/>
        </p:nvCxnSpPr>
        <p:spPr>
          <a:xfrm>
            <a:off x="6539046" y="2600409"/>
            <a:ext cx="8796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37248" y="3217776"/>
            <a:ext cx="8918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757600" y="26004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757600" y="27528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759999" y="2907140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757600" y="306438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321092" y="320336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321092" y="335576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323491" y="3510095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321092" y="366734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200704" y="320336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200704" y="335576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7200704" y="3510095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200704" y="366734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>
            <a:stCxn id="109" idx="0"/>
            <a:endCxn id="113" idx="0"/>
          </p:cNvCxnSpPr>
          <p:nvPr/>
        </p:nvCxnSpPr>
        <p:spPr>
          <a:xfrm>
            <a:off x="6541445" y="3203364"/>
            <a:ext cx="8796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759999" y="320336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759999" y="335576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762398" y="3510095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6759999" y="366734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636611" y="260768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7636611" y="276008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7639010" y="2914415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7636611" y="307166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8516223" y="260768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16223" y="276008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8516223" y="2914415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8516223" y="307166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>
            <a:stCxn id="122" idx="0"/>
            <a:endCxn id="126" idx="0"/>
          </p:cNvCxnSpPr>
          <p:nvPr/>
        </p:nvCxnSpPr>
        <p:spPr>
          <a:xfrm>
            <a:off x="7856964" y="2607684"/>
            <a:ext cx="879612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855166" y="3225051"/>
            <a:ext cx="891831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8075518" y="260768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8075518" y="276008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077917" y="2914415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075518" y="307166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39010" y="321063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7639010" y="336303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41409" y="3517370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7639010" y="367461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8518622" y="321063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8518622" y="336303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8518622" y="3517370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8518622" y="367461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>
            <a:stCxn id="136" idx="0"/>
            <a:endCxn id="140" idx="0"/>
          </p:cNvCxnSpPr>
          <p:nvPr/>
        </p:nvCxnSpPr>
        <p:spPr>
          <a:xfrm>
            <a:off x="7859363" y="3210639"/>
            <a:ext cx="879612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857565" y="3828006"/>
            <a:ext cx="891831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8077917" y="321063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8077917" y="336303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8080316" y="3517370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8077917" y="367461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636611" y="382977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7636611" y="398217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7639010" y="4136510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7636611" y="429375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8516223" y="382977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8516223" y="398217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8516223" y="4136510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8516223" y="429375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>
            <a:stCxn id="150" idx="0"/>
            <a:endCxn id="154" idx="0"/>
          </p:cNvCxnSpPr>
          <p:nvPr/>
        </p:nvCxnSpPr>
        <p:spPr>
          <a:xfrm>
            <a:off x="7856964" y="3829779"/>
            <a:ext cx="879612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55166" y="4447146"/>
            <a:ext cx="891831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8075518" y="382977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8075518" y="398217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8077917" y="4136510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8075518" y="429375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639010" y="443273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7639010" y="458513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7641409" y="4739465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7639010" y="489671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8518622" y="443273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8518622" y="458513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8518622" y="4739465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8518622" y="489671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>
            <a:stCxn id="164" idx="0"/>
            <a:endCxn id="168" idx="0"/>
          </p:cNvCxnSpPr>
          <p:nvPr/>
        </p:nvCxnSpPr>
        <p:spPr>
          <a:xfrm>
            <a:off x="7859363" y="4432734"/>
            <a:ext cx="879612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7857565" y="5050101"/>
            <a:ext cx="891831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8077917" y="443273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8077917" y="458513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8080316" y="4739465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8077917" y="489671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2599794" y="3821428"/>
            <a:ext cx="1097565" cy="157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599794" y="3973829"/>
            <a:ext cx="1097565" cy="1507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2595598" y="4128160"/>
            <a:ext cx="1101762" cy="162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2599794" y="4285409"/>
            <a:ext cx="1097565" cy="1445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2599794" y="4424384"/>
            <a:ext cx="87961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2597997" y="4433203"/>
            <a:ext cx="1097565" cy="157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597997" y="4585604"/>
            <a:ext cx="1097565" cy="1507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593801" y="4739935"/>
            <a:ext cx="1101762" cy="162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2597997" y="4897184"/>
            <a:ext cx="1097565" cy="1445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2597997" y="5036159"/>
            <a:ext cx="87961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2599794" y="3205048"/>
            <a:ext cx="1097565" cy="157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2599794" y="3357449"/>
            <a:ext cx="1097565" cy="1507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595598" y="3511780"/>
            <a:ext cx="1101762" cy="162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2599794" y="3669029"/>
            <a:ext cx="1097565" cy="1445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3032909" y="2237901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S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731399" y="2237890"/>
            <a:ext cx="36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S</a:t>
            </a:r>
            <a:r>
              <a:rPr lang="en-US" sz="1400" baseline="-25000" dirty="0" smtClean="0">
                <a:latin typeface="Courier"/>
                <a:cs typeface="Courier"/>
              </a:rPr>
              <a:t>1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511522" y="2237890"/>
            <a:ext cx="507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S</a:t>
            </a:r>
            <a:r>
              <a:rPr lang="en-US" sz="1400" baseline="-25000" dirty="0" smtClean="0">
                <a:latin typeface="Courier"/>
                <a:cs typeface="Courier"/>
              </a:rPr>
              <a:t>100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4181206" y="2196644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…</a:t>
            </a:r>
            <a:endParaRPr lang="en-US" sz="1400" baseline="-25000" dirty="0" smtClean="0">
              <a:latin typeface="Courier"/>
              <a:cs typeface="Courier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019406" y="2231868"/>
            <a:ext cx="43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D</a:t>
            </a:r>
            <a:r>
              <a:rPr lang="en-US" sz="1400" baseline="-25000" dirty="0" smtClean="0">
                <a:latin typeface="Courier"/>
                <a:cs typeface="Courier"/>
              </a:rPr>
              <a:t>a1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799529" y="2231868"/>
            <a:ext cx="57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D</a:t>
            </a:r>
            <a:r>
              <a:rPr lang="en-US" sz="1400" baseline="-25000" dirty="0" smtClean="0">
                <a:latin typeface="Courier"/>
                <a:cs typeface="Courier"/>
              </a:rPr>
              <a:t>a100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5469213" y="2190622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…</a:t>
            </a:r>
            <a:endParaRPr lang="en-US" sz="1400" baseline="-25000" dirty="0" smtClean="0">
              <a:latin typeface="Courier"/>
              <a:cs typeface="Courier"/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>
            <a:off x="6516287" y="2598920"/>
            <a:ext cx="8796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6308106" y="2230379"/>
            <a:ext cx="43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D</a:t>
            </a:r>
            <a:r>
              <a:rPr lang="en-US" sz="1400" baseline="-25000" dirty="0">
                <a:latin typeface="Courier"/>
                <a:cs typeface="Courier"/>
              </a:rPr>
              <a:t>b</a:t>
            </a:r>
            <a:r>
              <a:rPr lang="en-US" sz="1400" baseline="-25000" dirty="0" smtClean="0">
                <a:latin typeface="Courier"/>
                <a:cs typeface="Courier"/>
              </a:rPr>
              <a:t>1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7088229" y="2230379"/>
            <a:ext cx="57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D</a:t>
            </a:r>
            <a:r>
              <a:rPr lang="en-US" sz="1400" baseline="-25000" dirty="0">
                <a:latin typeface="Courier"/>
                <a:cs typeface="Courier"/>
              </a:rPr>
              <a:t>b</a:t>
            </a:r>
            <a:r>
              <a:rPr lang="en-US" sz="1400" baseline="-25000" dirty="0" smtClean="0">
                <a:latin typeface="Courier"/>
                <a:cs typeface="Courier"/>
              </a:rPr>
              <a:t>100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757913" y="2189133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…</a:t>
            </a:r>
            <a:endParaRPr lang="en-US" sz="1400" baseline="-25000" dirty="0" smtClean="0">
              <a:latin typeface="Courier"/>
              <a:cs typeface="Courier"/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>
            <a:off x="7861617" y="2598920"/>
            <a:ext cx="8796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7653436" y="2230379"/>
            <a:ext cx="43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D</a:t>
            </a:r>
            <a:r>
              <a:rPr lang="en-US" sz="1400" baseline="-25000" dirty="0">
                <a:latin typeface="Courier"/>
                <a:cs typeface="Courier"/>
              </a:rPr>
              <a:t>c</a:t>
            </a:r>
            <a:r>
              <a:rPr lang="en-US" sz="1400" baseline="-25000" dirty="0" smtClean="0">
                <a:latin typeface="Courier"/>
                <a:cs typeface="Courier"/>
              </a:rPr>
              <a:t>1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8433559" y="2230379"/>
            <a:ext cx="57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D</a:t>
            </a:r>
            <a:r>
              <a:rPr lang="en-US" sz="1400" baseline="-25000" dirty="0">
                <a:latin typeface="Courier"/>
                <a:cs typeface="Courier"/>
              </a:rPr>
              <a:t>c</a:t>
            </a:r>
            <a:r>
              <a:rPr lang="en-US" sz="1400" baseline="-25000" dirty="0" smtClean="0">
                <a:latin typeface="Courier"/>
                <a:cs typeface="Courier"/>
              </a:rPr>
              <a:t>100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8103243" y="2189133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…</a:t>
            </a:r>
            <a:endParaRPr lang="en-US" sz="1400" baseline="-25000" dirty="0" smtClean="0">
              <a:latin typeface="Courier"/>
              <a:cs typeface="Courier"/>
            </a:endParaRPr>
          </a:p>
        </p:txBody>
      </p:sp>
      <p:sp>
        <p:nvSpPr>
          <p:cNvPr id="207" name="Left Brace 206"/>
          <p:cNvSpPr/>
          <p:nvPr/>
        </p:nvSpPr>
        <p:spPr>
          <a:xfrm rot="16200000">
            <a:off x="3024083" y="4735161"/>
            <a:ext cx="228600" cy="1095166"/>
          </a:xfrm>
          <a:prstGeom prst="leftBrace">
            <a:avLst>
              <a:gd name="adj1" fmla="val 76282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Left Brace 207"/>
          <p:cNvSpPr/>
          <p:nvPr/>
        </p:nvSpPr>
        <p:spPr>
          <a:xfrm rot="16200000">
            <a:off x="4249996" y="4631763"/>
            <a:ext cx="228600" cy="1301962"/>
          </a:xfrm>
          <a:prstGeom prst="leftBrace">
            <a:avLst>
              <a:gd name="adj1" fmla="val 76282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Left Brace 208"/>
          <p:cNvSpPr/>
          <p:nvPr/>
        </p:nvSpPr>
        <p:spPr>
          <a:xfrm rot="16200000">
            <a:off x="6893391" y="3333507"/>
            <a:ext cx="228600" cy="3898473"/>
          </a:xfrm>
          <a:prstGeom prst="leftBrace">
            <a:avLst>
              <a:gd name="adj1" fmla="val 76282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2733406" y="5394067"/>
            <a:ext cx="831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SAMPLE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3846670" y="5420380"/>
            <a:ext cx="115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BOOTSTRAP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WEIGHTS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5171806" y="5394067"/>
            <a:ext cx="378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DIAGNOSTICS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WEIGHTS</a:t>
            </a:r>
          </a:p>
        </p:txBody>
      </p:sp>
      <p:sp>
        <p:nvSpPr>
          <p:cNvPr id="213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6500" dirty="0" smtClean="0"/>
              <a:t>Single Pass Execution</a:t>
            </a:r>
            <a:endParaRPr lang="en-US" sz="6500" dirty="0"/>
          </a:p>
        </p:txBody>
      </p:sp>
      <p:sp>
        <p:nvSpPr>
          <p:cNvPr id="214" name="Rectangle 213"/>
          <p:cNvSpPr/>
          <p:nvPr/>
        </p:nvSpPr>
        <p:spPr>
          <a:xfrm>
            <a:off x="1524000" y="5791200"/>
            <a:ext cx="838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Sample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215" name="Oval 214"/>
          <p:cNvSpPr/>
          <p:nvPr/>
        </p:nvSpPr>
        <p:spPr>
          <a:xfrm rot="10800000">
            <a:off x="1765300" y="4973404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 rot="10800000">
            <a:off x="1752600" y="35052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7" name="Straight Arrow Connector 216"/>
          <p:cNvCxnSpPr>
            <a:stCxn id="223" idx="0"/>
          </p:cNvCxnSpPr>
          <p:nvPr/>
        </p:nvCxnSpPr>
        <p:spPr>
          <a:xfrm flipV="1">
            <a:off x="1933558" y="3886203"/>
            <a:ext cx="9545" cy="386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15" idx="4"/>
            <a:endCxn id="223" idx="4"/>
          </p:cNvCxnSpPr>
          <p:nvPr/>
        </p:nvCxnSpPr>
        <p:spPr>
          <a:xfrm flipH="1" flipV="1">
            <a:off x="1949506" y="4653262"/>
            <a:ext cx="6294" cy="32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 rot="10800000">
            <a:off x="1751033" y="26861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>
            <a:stCxn id="216" idx="4"/>
            <a:endCxn id="219" idx="0"/>
          </p:cNvCxnSpPr>
          <p:nvPr/>
        </p:nvCxnSpPr>
        <p:spPr>
          <a:xfrm flipH="1" flipV="1">
            <a:off x="1941533" y="3067110"/>
            <a:ext cx="1567" cy="4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9" idx="4"/>
          </p:cNvCxnSpPr>
          <p:nvPr/>
        </p:nvCxnSpPr>
        <p:spPr>
          <a:xfrm rot="10800000" flipH="1">
            <a:off x="1941533" y="238131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752600" y="19812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</a:p>
        </p:txBody>
      </p:sp>
      <p:sp>
        <p:nvSpPr>
          <p:cNvPr id="223" name="Oval 222"/>
          <p:cNvSpPr/>
          <p:nvPr/>
        </p:nvSpPr>
        <p:spPr>
          <a:xfrm rot="21456059">
            <a:off x="1751032" y="4272429"/>
            <a:ext cx="381000" cy="381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224" name="Straight Arrow Connector 223"/>
          <p:cNvCxnSpPr>
            <a:stCxn id="214" idx="0"/>
            <a:endCxn id="215" idx="0"/>
          </p:cNvCxnSpPr>
          <p:nvPr/>
        </p:nvCxnSpPr>
        <p:spPr>
          <a:xfrm flipV="1">
            <a:off x="1943100" y="5354404"/>
            <a:ext cx="12700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1524000" y="4114800"/>
            <a:ext cx="838200" cy="751541"/>
          </a:xfrm>
          <a:prstGeom prst="rect">
            <a:avLst/>
          </a:prstGeom>
          <a:solidFill>
            <a:schemeClr val="accent1">
              <a:lumMod val="20000"/>
              <a:lumOff val="80000"/>
              <a:alpha val="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80786" y="1503402"/>
            <a:ext cx="588221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>
                <a:latin typeface="Calibri"/>
                <a:cs typeface="Calibri"/>
              </a:rPr>
              <a:t>Additional Overhead: 200 bytes/row</a:t>
            </a:r>
          </a:p>
        </p:txBody>
      </p:sp>
    </p:spTree>
    <p:extLst>
      <p:ext uri="{BB962C8B-B14F-4D97-AF65-F5344CB8AC3E}">
        <p14:creationId xmlns:p14="http://schemas.microsoft.com/office/powerpoint/2010/main" val="423613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594996" y="2602092"/>
            <a:ext cx="1097565" cy="157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94996" y="2754493"/>
            <a:ext cx="1097565" cy="1507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90800" y="2908824"/>
            <a:ext cx="1101762" cy="162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94996" y="3066073"/>
            <a:ext cx="1097565" cy="1445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endCxn id="18" idx="0"/>
          </p:cNvCxnSpPr>
          <p:nvPr/>
        </p:nvCxnSpPr>
        <p:spPr>
          <a:xfrm flipV="1">
            <a:off x="2592597" y="2602092"/>
            <a:ext cx="551182" cy="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94960" y="260209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94960" y="275449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97359" y="2908824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94960" y="306607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74572" y="260209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74572" y="275449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74572" y="2908824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4572" y="306607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3" idx="0"/>
            <a:endCxn id="27" idx="0"/>
          </p:cNvCxnSpPr>
          <p:nvPr/>
        </p:nvCxnSpPr>
        <p:spPr>
          <a:xfrm>
            <a:off x="3915313" y="2602093"/>
            <a:ext cx="87961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13515" y="3448060"/>
            <a:ext cx="891831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33867" y="260209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33867" y="275449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136266" y="2908824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33867" y="3066073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97359" y="343364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697359" y="358604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99758" y="3740379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97359" y="389762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76971" y="343364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576971" y="358604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576971" y="3740379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76971" y="389762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37" idx="0"/>
            <a:endCxn id="41" idx="0"/>
          </p:cNvCxnSpPr>
          <p:nvPr/>
        </p:nvCxnSpPr>
        <p:spPr>
          <a:xfrm>
            <a:off x="3917712" y="3433648"/>
            <a:ext cx="87961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915914" y="4268187"/>
            <a:ext cx="891831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136266" y="343364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136266" y="358604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38665" y="3740379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136266" y="3897628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694960" y="4269960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694960" y="4422360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697359" y="4576691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694960" y="4733940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574572" y="4269960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574572" y="4422360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574572" y="4576691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574572" y="4733940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1" idx="0"/>
            <a:endCxn id="55" idx="0"/>
          </p:cNvCxnSpPr>
          <p:nvPr/>
        </p:nvCxnSpPr>
        <p:spPr>
          <a:xfrm>
            <a:off x="3915313" y="4269960"/>
            <a:ext cx="87961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913515" y="5029200"/>
            <a:ext cx="891831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133867" y="4269960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133867" y="4422360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136266" y="4576691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133867" y="4733940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697359" y="4872915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697359" y="5181600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699758" y="5335931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697359" y="5493180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576971" y="4872915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576971" y="5181600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576971" y="5335931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576971" y="5493180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67" idx="0"/>
            <a:endCxn id="71" idx="0"/>
          </p:cNvCxnSpPr>
          <p:nvPr/>
        </p:nvCxnSpPr>
        <p:spPr>
          <a:xfrm>
            <a:off x="3917712" y="4872915"/>
            <a:ext cx="87961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15914" y="5646567"/>
            <a:ext cx="891831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136266" y="4872915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136266" y="5181600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138665" y="5335931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136266" y="5493180"/>
            <a:ext cx="440705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018514" y="26004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018514" y="27528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020913" y="2907140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018514" y="306438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898126" y="26004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898126" y="27528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898126" y="2907140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898126" y="306438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5227587" y="2600409"/>
            <a:ext cx="8796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457421" y="26004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457421" y="27528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459820" y="2907140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457421" y="306438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318693" y="26004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318693" y="27528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321092" y="2907140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318693" y="306438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198305" y="26004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198305" y="27528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198305" y="2907140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7198305" y="306438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>
            <a:stCxn id="95" idx="0"/>
            <a:endCxn id="99" idx="0"/>
          </p:cNvCxnSpPr>
          <p:nvPr/>
        </p:nvCxnSpPr>
        <p:spPr>
          <a:xfrm>
            <a:off x="6539046" y="2600409"/>
            <a:ext cx="8796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537248" y="3446376"/>
            <a:ext cx="8918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757600" y="26004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757600" y="275280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759999" y="2907140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757600" y="3064389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321092" y="343196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321092" y="358436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323491" y="3738695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321092" y="389594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200704" y="343196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200704" y="358436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7200704" y="3738695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200704" y="389594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>
            <a:stCxn id="109" idx="0"/>
            <a:endCxn id="113" idx="0"/>
          </p:cNvCxnSpPr>
          <p:nvPr/>
        </p:nvCxnSpPr>
        <p:spPr>
          <a:xfrm>
            <a:off x="6541445" y="3431964"/>
            <a:ext cx="8796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759999" y="343196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759999" y="358436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762398" y="3738695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6759999" y="3895944"/>
            <a:ext cx="440705" cy="152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636611" y="260768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7636611" y="276008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7639010" y="2914415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7636611" y="307166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8516223" y="260768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516223" y="276008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8516223" y="2914415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8516223" y="307166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>
            <a:stCxn id="122" idx="0"/>
            <a:endCxn id="126" idx="0"/>
          </p:cNvCxnSpPr>
          <p:nvPr/>
        </p:nvCxnSpPr>
        <p:spPr>
          <a:xfrm>
            <a:off x="7856964" y="2607684"/>
            <a:ext cx="879612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855166" y="3453651"/>
            <a:ext cx="891831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8075518" y="260768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8075518" y="276008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077917" y="2914415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075518" y="3071664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39010" y="343923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7639010" y="359163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41409" y="3745970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7639010" y="390321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8518622" y="343923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8518622" y="359163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8518622" y="3745970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8518622" y="390321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>
            <a:stCxn id="136" idx="0"/>
            <a:endCxn id="140" idx="0"/>
          </p:cNvCxnSpPr>
          <p:nvPr/>
        </p:nvCxnSpPr>
        <p:spPr>
          <a:xfrm>
            <a:off x="7859363" y="3439239"/>
            <a:ext cx="879612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857565" y="4273778"/>
            <a:ext cx="891831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8077917" y="343923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8077917" y="359163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8080316" y="3745970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8077917" y="3903219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636611" y="4275551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7636611" y="4427951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7639010" y="4582282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7636611" y="4739531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8516223" y="4275551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8516223" y="4427951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8516223" y="4582282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8516223" y="4739531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>
            <a:stCxn id="150" idx="0"/>
            <a:endCxn id="154" idx="0"/>
          </p:cNvCxnSpPr>
          <p:nvPr/>
        </p:nvCxnSpPr>
        <p:spPr>
          <a:xfrm>
            <a:off x="7856964" y="4275551"/>
            <a:ext cx="879612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55166" y="5034791"/>
            <a:ext cx="891831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8075518" y="4275551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8075518" y="4427951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8077917" y="4582282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8075518" y="4739531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639010" y="4878506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7639010" y="5187191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7641409" y="5341522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7639010" y="5498771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8518622" y="4878506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8518622" y="5187191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8518622" y="5341522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8518622" y="5498771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>
            <a:stCxn id="164" idx="0"/>
            <a:endCxn id="168" idx="0"/>
          </p:cNvCxnSpPr>
          <p:nvPr/>
        </p:nvCxnSpPr>
        <p:spPr>
          <a:xfrm>
            <a:off x="7859363" y="4878506"/>
            <a:ext cx="879612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7857565" y="5652158"/>
            <a:ext cx="891831" cy="0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8077917" y="4878506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8077917" y="5187191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8080316" y="5341522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8077917" y="5498771"/>
            <a:ext cx="440705" cy="152400"/>
          </a:xfrm>
          <a:prstGeom prst="rect">
            <a:avLst/>
          </a:prstGeom>
          <a:solidFill>
            <a:srgbClr val="F2DCDB"/>
          </a:solidFill>
          <a:ln>
            <a:solidFill>
              <a:srgbClr val="C0504D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2599794" y="4267200"/>
            <a:ext cx="1097565" cy="157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599794" y="4419601"/>
            <a:ext cx="1097565" cy="1507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2595598" y="4573932"/>
            <a:ext cx="1101762" cy="162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2599794" y="4731181"/>
            <a:ext cx="1097565" cy="1445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2599794" y="4870156"/>
            <a:ext cx="87961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2597997" y="4878975"/>
            <a:ext cx="1097565" cy="157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597997" y="5187661"/>
            <a:ext cx="1097565" cy="1507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593801" y="5341992"/>
            <a:ext cx="1101762" cy="162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2597997" y="5499241"/>
            <a:ext cx="1097565" cy="1445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2597997" y="5638216"/>
            <a:ext cx="87961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2599794" y="3433648"/>
            <a:ext cx="1097565" cy="157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2599794" y="3586049"/>
            <a:ext cx="1097565" cy="1507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595598" y="3740380"/>
            <a:ext cx="1101762" cy="162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2599794" y="3897629"/>
            <a:ext cx="1097565" cy="1445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3032909" y="2237901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S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731399" y="2237890"/>
            <a:ext cx="36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S</a:t>
            </a:r>
            <a:r>
              <a:rPr lang="en-US" sz="1400" baseline="-25000" dirty="0" smtClean="0">
                <a:latin typeface="Courier"/>
                <a:cs typeface="Courier"/>
              </a:rPr>
              <a:t>1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511522" y="2237890"/>
            <a:ext cx="507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S</a:t>
            </a:r>
            <a:r>
              <a:rPr lang="en-US" sz="1400" baseline="-25000" dirty="0" smtClean="0">
                <a:latin typeface="Courier"/>
                <a:cs typeface="Courier"/>
              </a:rPr>
              <a:t>100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4181206" y="2196644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…</a:t>
            </a:r>
            <a:endParaRPr lang="en-US" sz="1400" baseline="-25000" dirty="0" smtClean="0">
              <a:latin typeface="Courier"/>
              <a:cs typeface="Courier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019406" y="2231868"/>
            <a:ext cx="43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D</a:t>
            </a:r>
            <a:r>
              <a:rPr lang="en-US" sz="1400" baseline="-25000" dirty="0" smtClean="0">
                <a:latin typeface="Courier"/>
                <a:cs typeface="Courier"/>
              </a:rPr>
              <a:t>a1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799529" y="2231868"/>
            <a:ext cx="57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D</a:t>
            </a:r>
            <a:r>
              <a:rPr lang="en-US" sz="1400" baseline="-25000" dirty="0" smtClean="0">
                <a:latin typeface="Courier"/>
                <a:cs typeface="Courier"/>
              </a:rPr>
              <a:t>a100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5469213" y="2190622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…</a:t>
            </a:r>
            <a:endParaRPr lang="en-US" sz="1400" baseline="-25000" dirty="0" smtClean="0">
              <a:latin typeface="Courier"/>
              <a:cs typeface="Courier"/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>
            <a:off x="6516287" y="2598920"/>
            <a:ext cx="8796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6308106" y="2230379"/>
            <a:ext cx="43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D</a:t>
            </a:r>
            <a:r>
              <a:rPr lang="en-US" sz="1400" baseline="-25000" dirty="0">
                <a:latin typeface="Courier"/>
                <a:cs typeface="Courier"/>
              </a:rPr>
              <a:t>b</a:t>
            </a:r>
            <a:r>
              <a:rPr lang="en-US" sz="1400" baseline="-25000" dirty="0" smtClean="0">
                <a:latin typeface="Courier"/>
                <a:cs typeface="Courier"/>
              </a:rPr>
              <a:t>1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7088229" y="2230379"/>
            <a:ext cx="57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D</a:t>
            </a:r>
            <a:r>
              <a:rPr lang="en-US" sz="1400" baseline="-25000" dirty="0">
                <a:latin typeface="Courier"/>
                <a:cs typeface="Courier"/>
              </a:rPr>
              <a:t>b</a:t>
            </a:r>
            <a:r>
              <a:rPr lang="en-US" sz="1400" baseline="-25000" dirty="0" smtClean="0">
                <a:latin typeface="Courier"/>
                <a:cs typeface="Courier"/>
              </a:rPr>
              <a:t>100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757913" y="2189133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…</a:t>
            </a:r>
            <a:endParaRPr lang="en-US" sz="1400" baseline="-25000" dirty="0" smtClean="0">
              <a:latin typeface="Courier"/>
              <a:cs typeface="Courier"/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>
            <a:off x="7861617" y="2598920"/>
            <a:ext cx="8796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7653436" y="2230379"/>
            <a:ext cx="43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D</a:t>
            </a:r>
            <a:r>
              <a:rPr lang="en-US" sz="1400" baseline="-25000" dirty="0">
                <a:latin typeface="Courier"/>
                <a:cs typeface="Courier"/>
              </a:rPr>
              <a:t>c</a:t>
            </a:r>
            <a:r>
              <a:rPr lang="en-US" sz="1400" baseline="-25000" dirty="0" smtClean="0">
                <a:latin typeface="Courier"/>
                <a:cs typeface="Courier"/>
              </a:rPr>
              <a:t>1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8433559" y="2230379"/>
            <a:ext cx="57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D</a:t>
            </a:r>
            <a:r>
              <a:rPr lang="en-US" sz="1400" baseline="-25000" dirty="0">
                <a:latin typeface="Courier"/>
                <a:cs typeface="Courier"/>
              </a:rPr>
              <a:t>c</a:t>
            </a:r>
            <a:r>
              <a:rPr lang="en-US" sz="1400" baseline="-25000" dirty="0" smtClean="0">
                <a:latin typeface="Courier"/>
                <a:cs typeface="Courier"/>
              </a:rPr>
              <a:t>100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8103243" y="2189133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…</a:t>
            </a:r>
            <a:endParaRPr lang="en-US" sz="1400" baseline="-25000" dirty="0" smtClean="0">
              <a:latin typeface="Courier"/>
              <a:cs typeface="Courier"/>
            </a:endParaRPr>
          </a:p>
        </p:txBody>
      </p:sp>
      <p:sp>
        <p:nvSpPr>
          <p:cNvPr id="213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6500" dirty="0" smtClean="0"/>
              <a:t>Single Pass Execution</a:t>
            </a:r>
            <a:endParaRPr lang="en-US" sz="6500" dirty="0"/>
          </a:p>
        </p:txBody>
      </p:sp>
      <p:sp>
        <p:nvSpPr>
          <p:cNvPr id="214" name="Rectangle 213"/>
          <p:cNvSpPr/>
          <p:nvPr/>
        </p:nvSpPr>
        <p:spPr>
          <a:xfrm>
            <a:off x="1524000" y="5791200"/>
            <a:ext cx="838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  <a:cs typeface="Calibri"/>
              </a:rPr>
              <a:t>Sample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215" name="Oval 214"/>
          <p:cNvSpPr/>
          <p:nvPr/>
        </p:nvSpPr>
        <p:spPr>
          <a:xfrm rot="10800000">
            <a:off x="1765300" y="4973404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 rot="10800000">
            <a:off x="1752600" y="350520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7" name="Straight Arrow Connector 216"/>
          <p:cNvCxnSpPr>
            <a:stCxn id="223" idx="0"/>
          </p:cNvCxnSpPr>
          <p:nvPr/>
        </p:nvCxnSpPr>
        <p:spPr>
          <a:xfrm flipV="1">
            <a:off x="1933558" y="3886203"/>
            <a:ext cx="9545" cy="386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15" idx="4"/>
            <a:endCxn id="223" idx="4"/>
          </p:cNvCxnSpPr>
          <p:nvPr/>
        </p:nvCxnSpPr>
        <p:spPr>
          <a:xfrm flipH="1" flipV="1">
            <a:off x="1949506" y="4653262"/>
            <a:ext cx="6294" cy="32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 rot="10800000">
            <a:off x="1751033" y="2686110"/>
            <a:ext cx="381000" cy="381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>
            <a:stCxn id="216" idx="4"/>
            <a:endCxn id="219" idx="0"/>
          </p:cNvCxnSpPr>
          <p:nvPr/>
        </p:nvCxnSpPr>
        <p:spPr>
          <a:xfrm flipH="1" flipV="1">
            <a:off x="1941533" y="3067110"/>
            <a:ext cx="1567" cy="4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9" idx="4"/>
          </p:cNvCxnSpPr>
          <p:nvPr/>
        </p:nvCxnSpPr>
        <p:spPr>
          <a:xfrm rot="10800000" flipH="1">
            <a:off x="1941533" y="2381310"/>
            <a:ext cx="156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752600" y="19812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A</a:t>
            </a:r>
          </a:p>
        </p:txBody>
      </p:sp>
      <p:sp>
        <p:nvSpPr>
          <p:cNvPr id="223" name="Oval 222"/>
          <p:cNvSpPr/>
          <p:nvPr/>
        </p:nvSpPr>
        <p:spPr>
          <a:xfrm rot="21456059">
            <a:off x="1751032" y="4272429"/>
            <a:ext cx="381000" cy="381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224" name="Straight Arrow Connector 223"/>
          <p:cNvCxnSpPr>
            <a:stCxn id="214" idx="0"/>
            <a:endCxn id="215" idx="0"/>
          </p:cNvCxnSpPr>
          <p:nvPr/>
        </p:nvCxnSpPr>
        <p:spPr>
          <a:xfrm flipV="1">
            <a:off x="1943100" y="5354404"/>
            <a:ext cx="12700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1524000" y="4114800"/>
            <a:ext cx="838200" cy="751541"/>
          </a:xfrm>
          <a:prstGeom prst="rect">
            <a:avLst/>
          </a:prstGeom>
          <a:solidFill>
            <a:schemeClr val="accent1">
              <a:lumMod val="20000"/>
              <a:lumOff val="80000"/>
              <a:alpha val="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/>
          <p:cNvSpPr txBox="1"/>
          <p:nvPr/>
        </p:nvSpPr>
        <p:spPr>
          <a:xfrm>
            <a:off x="3673879" y="1579602"/>
            <a:ext cx="3798373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000" dirty="0">
                <a:latin typeface="Calibri"/>
                <a:cs typeface="Calibri"/>
              </a:rPr>
              <a:t>Embarrassingly Parallel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3832562" y="6019800"/>
            <a:ext cx="18466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sz="3000" dirty="0" smtClean="0">
              <a:latin typeface="Calibri"/>
              <a:cs typeface="Calibri"/>
            </a:endParaRPr>
          </a:p>
        </p:txBody>
      </p:sp>
      <p:sp>
        <p:nvSpPr>
          <p:cNvPr id="230" name="Left Brace 229"/>
          <p:cNvSpPr/>
          <p:nvPr/>
        </p:nvSpPr>
        <p:spPr>
          <a:xfrm rot="16200000">
            <a:off x="3024083" y="5344761"/>
            <a:ext cx="228600" cy="1095166"/>
          </a:xfrm>
          <a:prstGeom prst="leftBrace">
            <a:avLst>
              <a:gd name="adj1" fmla="val 76282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Left Brace 230"/>
          <p:cNvSpPr/>
          <p:nvPr/>
        </p:nvSpPr>
        <p:spPr>
          <a:xfrm rot="16200000">
            <a:off x="4249996" y="5241363"/>
            <a:ext cx="228600" cy="1301962"/>
          </a:xfrm>
          <a:prstGeom prst="leftBrace">
            <a:avLst>
              <a:gd name="adj1" fmla="val 76282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Left Brace 231"/>
          <p:cNvSpPr/>
          <p:nvPr/>
        </p:nvSpPr>
        <p:spPr>
          <a:xfrm rot="16200000">
            <a:off x="6893391" y="3943107"/>
            <a:ext cx="228600" cy="3898473"/>
          </a:xfrm>
          <a:prstGeom prst="leftBrace">
            <a:avLst>
              <a:gd name="adj1" fmla="val 76282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2733406" y="6003667"/>
            <a:ext cx="831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SAMPLE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3846670" y="6029980"/>
            <a:ext cx="115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BOOTSTRAP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WEIGHTS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171806" y="6003667"/>
            <a:ext cx="378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DIAGNOSTICS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WEIGHTS</a:t>
            </a:r>
          </a:p>
        </p:txBody>
      </p:sp>
    </p:spTree>
    <p:extLst>
      <p:ext uri="{BB962C8B-B14F-4D97-AF65-F5344CB8AC3E}">
        <p14:creationId xmlns:p14="http://schemas.microsoft.com/office/powerpoint/2010/main" val="111846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5662" y="1524000"/>
            <a:ext cx="7556960" cy="4648200"/>
          </a:xfrm>
        </p:spPr>
      </p:pic>
      <p:sp>
        <p:nvSpPr>
          <p:cNvPr id="7" name="TextBox 6"/>
          <p:cNvSpPr txBox="1"/>
          <p:nvPr/>
        </p:nvSpPr>
        <p:spPr>
          <a:xfrm rot="16200000">
            <a:off x="-1496114" y="3455227"/>
            <a:ext cx="3960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alibri"/>
                <a:cs typeface="Calibri"/>
              </a:rPr>
              <a:t>Response Time (s)</a:t>
            </a:r>
          </a:p>
        </p:txBody>
      </p:sp>
      <p:sp>
        <p:nvSpPr>
          <p:cNvPr id="8" name="Line Callout 1 (Border and Accent Bar) 7"/>
          <p:cNvSpPr/>
          <p:nvPr/>
        </p:nvSpPr>
        <p:spPr>
          <a:xfrm>
            <a:off x="5477600" y="2438400"/>
            <a:ext cx="2872610" cy="533400"/>
          </a:xfrm>
          <a:prstGeom prst="accentBorderCallout1">
            <a:avLst>
              <a:gd name="adj1" fmla="val 18750"/>
              <a:gd name="adj2" fmla="val -8333"/>
              <a:gd name="adj3" fmla="val 328907"/>
              <a:gd name="adj4" fmla="val -65144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latin typeface="Calibri"/>
                <a:cs typeface="Calibri"/>
              </a:rPr>
              <a:t>Query Execution</a:t>
            </a:r>
            <a:endParaRPr lang="en-US" sz="3000" dirty="0">
              <a:latin typeface="Calibri"/>
              <a:cs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8975" t="26628" r="6862" b="31355"/>
          <a:stretch/>
        </p:blipFill>
        <p:spPr>
          <a:xfrm>
            <a:off x="3480547" y="5867400"/>
            <a:ext cx="2846294" cy="81614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6500" dirty="0" smtClean="0"/>
              <a:t>Single Pass Execution</a:t>
            </a:r>
            <a:endParaRPr lang="en-US" sz="6500" dirty="0"/>
          </a:p>
        </p:txBody>
      </p:sp>
    </p:spTree>
    <p:extLst>
      <p:ext uri="{BB962C8B-B14F-4D97-AF65-F5344CB8AC3E}">
        <p14:creationId xmlns:p14="http://schemas.microsoft.com/office/powerpoint/2010/main" val="2750470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62" y="1524000"/>
            <a:ext cx="7556960" cy="4648199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6500" dirty="0" smtClean="0"/>
              <a:t>Single Pass Execution</a:t>
            </a:r>
            <a:endParaRPr lang="en-US" sz="65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496114" y="3455227"/>
            <a:ext cx="3960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alibri"/>
                <a:cs typeface="Calibri"/>
              </a:rPr>
              <a:t>Response Time (s)</a:t>
            </a:r>
          </a:p>
        </p:txBody>
      </p:sp>
      <p:sp>
        <p:nvSpPr>
          <p:cNvPr id="13" name="Line Callout 1 (Border and Accent Bar) 12"/>
          <p:cNvSpPr/>
          <p:nvPr/>
        </p:nvSpPr>
        <p:spPr>
          <a:xfrm>
            <a:off x="5477600" y="2057400"/>
            <a:ext cx="2872610" cy="990600"/>
          </a:xfrm>
          <a:prstGeom prst="accentBorderCallout1">
            <a:avLst>
              <a:gd name="adj1" fmla="val 18750"/>
              <a:gd name="adj2" fmla="val -8333"/>
              <a:gd name="adj3" fmla="val 176294"/>
              <a:gd name="adj4" fmla="val -65144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latin typeface="Calibri"/>
                <a:cs typeface="Calibri"/>
              </a:rPr>
              <a:t>Error Estimation</a:t>
            </a:r>
          </a:p>
          <a:p>
            <a:pPr algn="ctr"/>
            <a:r>
              <a:rPr lang="en-US" sz="3000" b="1" dirty="0" smtClean="0">
                <a:latin typeface="Calibri"/>
                <a:cs typeface="Calibri"/>
              </a:rPr>
              <a:t>Overhead</a:t>
            </a:r>
            <a:endParaRPr lang="en-US" sz="30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975" t="26628" r="6862" b="31355"/>
          <a:stretch/>
        </p:blipFill>
        <p:spPr>
          <a:xfrm>
            <a:off x="3480547" y="5867400"/>
            <a:ext cx="2846294" cy="81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8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62" y="1525120"/>
            <a:ext cx="7556960" cy="4645958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sz="6500" dirty="0" smtClean="0"/>
              <a:t>Single Pass Execution</a:t>
            </a:r>
            <a:endParaRPr lang="en-US" sz="65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496114" y="3455227"/>
            <a:ext cx="3960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alibri"/>
                <a:cs typeface="Calibri"/>
              </a:rPr>
              <a:t>Response Time (s)</a:t>
            </a:r>
          </a:p>
        </p:txBody>
      </p:sp>
      <p:sp>
        <p:nvSpPr>
          <p:cNvPr id="9" name="Line Callout 1 (Border and Accent Bar) 8"/>
          <p:cNvSpPr/>
          <p:nvPr/>
        </p:nvSpPr>
        <p:spPr>
          <a:xfrm>
            <a:off x="5860496" y="1371600"/>
            <a:ext cx="2872610" cy="990600"/>
          </a:xfrm>
          <a:prstGeom prst="accentBorderCallout1">
            <a:avLst>
              <a:gd name="adj1" fmla="val 18750"/>
              <a:gd name="adj2" fmla="val -8333"/>
              <a:gd name="adj3" fmla="val 118979"/>
              <a:gd name="adj4" fmla="val -80748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latin typeface="Calibri"/>
                <a:cs typeface="Calibri"/>
              </a:rPr>
              <a:t>Diagnostics</a:t>
            </a:r>
          </a:p>
          <a:p>
            <a:pPr algn="ctr"/>
            <a:r>
              <a:rPr lang="en-US" sz="3000" b="1" dirty="0" smtClean="0">
                <a:latin typeface="Calibri"/>
                <a:cs typeface="Calibri"/>
              </a:rPr>
              <a:t>Overhead</a:t>
            </a:r>
            <a:endParaRPr lang="en-US" sz="3000" dirty="0">
              <a:latin typeface="Calibri"/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8975" t="26628" r="6862" b="31355"/>
          <a:stretch/>
        </p:blipFill>
        <p:spPr>
          <a:xfrm>
            <a:off x="3480547" y="5867400"/>
            <a:ext cx="2846294" cy="81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0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6500" dirty="0" smtClean="0">
                <a:solidFill>
                  <a:schemeClr val="accent2"/>
                </a:solidFill>
              </a:rPr>
              <a:t>BlinkDB</a:t>
            </a:r>
            <a:r>
              <a:rPr lang="en-US" sz="6500" dirty="0" smtClean="0"/>
              <a:t> Architecture</a:t>
            </a:r>
            <a:endParaRPr lang="en-US" sz="6500" dirty="0"/>
          </a:p>
        </p:txBody>
      </p:sp>
      <p:sp>
        <p:nvSpPr>
          <p:cNvPr id="7" name="Rectangle 6"/>
          <p:cNvSpPr/>
          <p:nvPr/>
        </p:nvSpPr>
        <p:spPr>
          <a:xfrm>
            <a:off x="609600" y="5925960"/>
            <a:ext cx="8077200" cy="609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Storage (e.g., HDFS, </a:t>
            </a:r>
            <a:r>
              <a:rPr lang="en-US" dirty="0" err="1" smtClean="0"/>
              <a:t>Hbase</a:t>
            </a:r>
            <a:r>
              <a:rPr lang="en-US" dirty="0" smtClean="0"/>
              <a:t>, Presto)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2268360"/>
            <a:ext cx="1143000" cy="3505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tore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19366" y="5163960"/>
            <a:ext cx="6767434" cy="609600"/>
          </a:xfrm>
          <a:prstGeom prst="rect">
            <a:avLst/>
          </a:prstGeom>
          <a:solidFill>
            <a:srgbClr val="C3D69B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Hadoop/Spark/Presto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19366" y="2268360"/>
            <a:ext cx="6767434" cy="2743200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71766" y="3106560"/>
            <a:ext cx="1358819" cy="1762445"/>
          </a:xfrm>
          <a:prstGeom prst="rect">
            <a:avLst/>
          </a:prstGeom>
          <a:solidFill>
            <a:srgbClr val="DBEEF4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Parser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62400" y="3106561"/>
            <a:ext cx="1585834" cy="1762445"/>
          </a:xfrm>
          <a:prstGeom prst="rect">
            <a:avLst/>
          </a:prstGeom>
          <a:solidFill>
            <a:srgbClr val="C3D69B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Optimizer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81634" y="3106561"/>
            <a:ext cx="1919366" cy="523555"/>
          </a:xfrm>
          <a:prstGeom prst="rect">
            <a:avLst/>
          </a:prstGeom>
          <a:solidFill>
            <a:srgbClr val="C3D69B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 smtClean="0"/>
              <a:t>Physical Plan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81634" y="3716161"/>
            <a:ext cx="1919366" cy="523555"/>
          </a:xfrm>
          <a:prstGeom prst="rect">
            <a:avLst/>
          </a:prstGeom>
          <a:solidFill>
            <a:srgbClr val="DBEEF4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SerDes</a:t>
            </a:r>
            <a:r>
              <a:rPr lang="en-US" dirty="0" smtClean="0"/>
              <a:t>, UDFs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81634" y="4325761"/>
            <a:ext cx="1919366" cy="523555"/>
          </a:xfrm>
          <a:prstGeom prst="rect">
            <a:avLst/>
          </a:prstGeom>
          <a:solidFill>
            <a:srgbClr val="C3D69B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71766" y="2420760"/>
            <a:ext cx="6538834" cy="523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6796" y="1600200"/>
            <a:ext cx="3561035" cy="523555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Command-line Shell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87831" y="1600200"/>
            <a:ext cx="4498969" cy="523555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Thrift/JDBC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001001" y="3106560"/>
            <a:ext cx="609600" cy="523556"/>
          </a:xfrm>
          <a:prstGeom prst="rect">
            <a:avLst/>
          </a:prstGeom>
          <a:solidFill>
            <a:srgbClr val="C0504D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001001" y="3716160"/>
            <a:ext cx="609600" cy="523556"/>
          </a:xfrm>
          <a:prstGeom prst="rect">
            <a:avLst/>
          </a:prstGeom>
          <a:solidFill>
            <a:srgbClr val="C0504D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001000" y="4325760"/>
            <a:ext cx="609600" cy="523556"/>
          </a:xfrm>
          <a:prstGeom prst="rect">
            <a:avLst/>
          </a:prstGeom>
          <a:solidFill>
            <a:srgbClr val="C0504D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86400" y="3106561"/>
            <a:ext cx="470774" cy="1770241"/>
          </a:xfrm>
          <a:prstGeom prst="rect">
            <a:avLst/>
          </a:prstGeom>
          <a:solidFill>
            <a:srgbClr val="C0504D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2800" y="3106561"/>
            <a:ext cx="470774" cy="1770241"/>
          </a:xfrm>
          <a:prstGeom prst="rect">
            <a:avLst/>
          </a:prstGeom>
          <a:solidFill>
            <a:srgbClr val="C0504D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9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sz="6500" dirty="0">
                <a:latin typeface="Calibri"/>
                <a:cs typeface="Calibri"/>
              </a:rPr>
              <a:t>Getting Started</a:t>
            </a:r>
            <a:endParaRPr lang="en-US" sz="6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8202"/>
            <a:ext cx="8915400" cy="464639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Alpha 0.1.1 released </a:t>
            </a:r>
            <a:r>
              <a:rPr lang="en-US" sz="3000" dirty="0"/>
              <a:t>and available at </a:t>
            </a:r>
            <a:r>
              <a:rPr lang="en-US" sz="3000" dirty="0">
                <a:hlinkClick r:id="rId2"/>
              </a:rPr>
              <a:t>http://blinkdb.org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Allows you </a:t>
            </a:r>
            <a:r>
              <a:rPr lang="en-US" sz="3000" dirty="0"/>
              <a:t>to create random and stratified samples on native tables and materialized </a:t>
            </a:r>
            <a:r>
              <a:rPr lang="en-US" sz="3000" dirty="0" smtClean="0"/>
              <a:t>views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Adds approximate </a:t>
            </a:r>
            <a:r>
              <a:rPr lang="en-US" sz="3000" dirty="0"/>
              <a:t>a</a:t>
            </a:r>
            <a:r>
              <a:rPr lang="en-US" sz="3000" dirty="0" smtClean="0"/>
              <a:t>ggregate </a:t>
            </a:r>
            <a:r>
              <a:rPr lang="en-US" sz="3000" dirty="0"/>
              <a:t>f</a:t>
            </a:r>
            <a:r>
              <a:rPr lang="en-US" sz="3000" dirty="0" smtClean="0"/>
              <a:t>unctions with statistical </a:t>
            </a:r>
            <a:r>
              <a:rPr lang="en-US" sz="3000" dirty="0"/>
              <a:t>c</a:t>
            </a:r>
            <a:r>
              <a:rPr lang="en-US" sz="3000" dirty="0" smtClean="0"/>
              <a:t>losed </a:t>
            </a:r>
            <a:r>
              <a:rPr lang="en-US" sz="3000" dirty="0"/>
              <a:t>f</a:t>
            </a:r>
            <a:r>
              <a:rPr lang="en-US" sz="3000" dirty="0" smtClean="0"/>
              <a:t>orms to </a:t>
            </a:r>
            <a:r>
              <a:rPr lang="en-US" sz="3000" dirty="0" err="1" smtClean="0"/>
              <a:t>HiveQL</a:t>
            </a: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Compatible </a:t>
            </a:r>
            <a:r>
              <a:rPr lang="en-US" sz="2800" dirty="0"/>
              <a:t>with Apache Hive, AMP Lab’s Shark and Facebook’s Presto (storage, </a:t>
            </a:r>
            <a:r>
              <a:rPr lang="en-US" sz="2800" dirty="0" err="1"/>
              <a:t>serdes</a:t>
            </a:r>
            <a:r>
              <a:rPr lang="en-US" sz="2800" dirty="0"/>
              <a:t>, UDFs, types, metadata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406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21" y="1752600"/>
            <a:ext cx="82296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Calibri"/>
                <a:cs typeface="Calibri"/>
              </a:rPr>
              <a:t>Support </a:t>
            </a:r>
            <a:r>
              <a:rPr lang="en-US" sz="4000" b="1" dirty="0">
                <a:solidFill>
                  <a:srgbClr val="3366FF"/>
                </a:solidFill>
                <a:latin typeface="Calibri"/>
                <a:cs typeface="Calibri"/>
              </a:rPr>
              <a:t>interactive</a:t>
            </a:r>
            <a:r>
              <a:rPr lang="en-US" sz="4000" dirty="0">
                <a:latin typeface="Calibri"/>
                <a:cs typeface="Calibri"/>
              </a:rPr>
              <a:t> SQL-</a:t>
            </a:r>
            <a:r>
              <a:rPr lang="en-US" sz="4000" dirty="0" smtClean="0">
                <a:latin typeface="Calibri"/>
                <a:cs typeface="Calibri"/>
              </a:rPr>
              <a:t>like </a:t>
            </a:r>
            <a:r>
              <a:rPr lang="en-US" sz="4000" dirty="0">
                <a:latin typeface="Calibri"/>
                <a:cs typeface="Calibri"/>
              </a:rPr>
              <a:t>aggregate queries </a:t>
            </a:r>
            <a:r>
              <a:rPr lang="en-US" sz="4000" dirty="0" smtClean="0">
                <a:latin typeface="Calibri"/>
                <a:cs typeface="Calibri"/>
              </a:rPr>
              <a:t>over </a:t>
            </a:r>
            <a:r>
              <a:rPr lang="en-US" sz="4000" b="1" dirty="0">
                <a:solidFill>
                  <a:srgbClr val="3366FF"/>
                </a:solidFill>
                <a:latin typeface="Calibri"/>
                <a:cs typeface="Calibri"/>
              </a:rPr>
              <a:t>massive sets of data</a:t>
            </a:r>
            <a:endParaRPr lang="en-US" sz="4000" b="1" dirty="0">
              <a:latin typeface="Calibri"/>
              <a:cs typeface="Calibri"/>
            </a:endParaRPr>
          </a:p>
          <a:p>
            <a:pPr marL="0" indent="0"/>
            <a:endParaRPr lang="en-US" sz="2200" dirty="0">
              <a:latin typeface="Calibri"/>
              <a:cs typeface="Calibri"/>
            </a:endParaRPr>
          </a:p>
          <a:p>
            <a:pPr marL="0" indent="0">
              <a:lnSpc>
                <a:spcPct val="50000"/>
              </a:lnSpc>
            </a:pPr>
            <a:r>
              <a:rPr lang="en-US" sz="2200" dirty="0" smtClean="0">
                <a:solidFill>
                  <a:srgbClr val="3366FF"/>
                </a:solidFill>
                <a:latin typeface="Courier"/>
                <a:cs typeface="Courier"/>
              </a:rPr>
              <a:t>blinkdb&gt;</a:t>
            </a:r>
            <a:r>
              <a:rPr lang="en-US" sz="2200" dirty="0" smtClean="0">
                <a:latin typeface="Courier"/>
                <a:cs typeface="Courier"/>
              </a:rPr>
              <a:t> SELECT </a:t>
            </a:r>
            <a:r>
              <a:rPr lang="en-US" sz="2200" dirty="0" err="1" smtClean="0">
                <a:latin typeface="Courier"/>
                <a:cs typeface="Courier"/>
              </a:rPr>
              <a:t>my_function</a:t>
            </a:r>
            <a:r>
              <a:rPr lang="en-US" sz="2200" dirty="0" smtClean="0">
                <a:latin typeface="Courier"/>
                <a:cs typeface="Courier"/>
              </a:rPr>
              <a:t>(</a:t>
            </a:r>
            <a:r>
              <a:rPr lang="en-US" sz="22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jobtime</a:t>
            </a:r>
            <a:r>
              <a:rPr lang="en-US" sz="2200" dirty="0" smtClean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50000"/>
              </a:lnSpc>
            </a:pPr>
            <a:r>
              <a:rPr lang="en-US" sz="2200" dirty="0">
                <a:latin typeface="Courier"/>
                <a:cs typeface="Courier"/>
              </a:rPr>
              <a:t>	</a:t>
            </a:r>
            <a:r>
              <a:rPr lang="en-US" sz="2200" dirty="0" smtClean="0">
                <a:latin typeface="Courier"/>
                <a:cs typeface="Courier"/>
              </a:rPr>
              <a:t>		 FROM </a:t>
            </a:r>
            <a:r>
              <a:rPr lang="en-US" sz="2200" b="1" dirty="0" err="1" smtClean="0">
                <a:solidFill>
                  <a:srgbClr val="C0504D"/>
                </a:solidFill>
                <a:latin typeface="Courier"/>
                <a:cs typeface="Courier"/>
              </a:rPr>
              <a:t>very_big_log</a:t>
            </a:r>
            <a:endParaRPr lang="en-US" sz="2200" b="1" dirty="0" smtClean="0">
              <a:solidFill>
                <a:srgbClr val="C0504D"/>
              </a:solidFill>
              <a:latin typeface="Courier"/>
              <a:cs typeface="Courier"/>
            </a:endParaRPr>
          </a:p>
          <a:p>
            <a:pPr marL="0" indent="0">
              <a:lnSpc>
                <a:spcPct val="50000"/>
              </a:lnSpc>
            </a:pPr>
            <a:r>
              <a:rPr lang="en-US" sz="2200" b="1" dirty="0" smtClean="0">
                <a:solidFill>
                  <a:srgbClr val="C0504D"/>
                </a:solidFill>
                <a:latin typeface="Calibri"/>
                <a:cs typeface="Calibri"/>
              </a:rPr>
              <a:t>			   </a:t>
            </a:r>
            <a:r>
              <a:rPr lang="en-US" sz="2200" dirty="0" smtClean="0">
                <a:latin typeface="Courier"/>
                <a:cs typeface="Courier"/>
              </a:rPr>
              <a:t>WHERE </a:t>
            </a:r>
            <a:r>
              <a:rPr lang="en-US" sz="2200" b="1" dirty="0" err="1">
                <a:solidFill>
                  <a:srgbClr val="C0504D"/>
                </a:solidFill>
                <a:latin typeface="Courier"/>
                <a:cs typeface="Courier"/>
              </a:rPr>
              <a:t>src</a:t>
            </a:r>
            <a:r>
              <a:rPr lang="en-US" sz="2200" b="1" dirty="0">
                <a:solidFill>
                  <a:srgbClr val="C0504D"/>
                </a:solidFill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= </a:t>
            </a:r>
            <a:r>
              <a:rPr lang="en-US" sz="2200" b="1" dirty="0">
                <a:solidFill>
                  <a:srgbClr val="C0504D"/>
                </a:solidFill>
                <a:latin typeface="Courier"/>
                <a:cs typeface="Courier"/>
              </a:rPr>
              <a:t>‘</a:t>
            </a:r>
            <a:r>
              <a:rPr lang="en-US" sz="2200" b="1" dirty="0" err="1">
                <a:solidFill>
                  <a:srgbClr val="C0504D"/>
                </a:solidFill>
                <a:latin typeface="Courier"/>
                <a:cs typeface="Courier"/>
              </a:rPr>
              <a:t>hadoop</a:t>
            </a:r>
            <a:r>
              <a:rPr lang="en-US" sz="2200" b="1" dirty="0" smtClean="0">
                <a:solidFill>
                  <a:srgbClr val="C0504D"/>
                </a:solidFill>
                <a:latin typeface="Courier"/>
                <a:cs typeface="Courier"/>
              </a:rPr>
              <a:t>’</a:t>
            </a:r>
          </a:p>
          <a:p>
            <a:pPr marL="0" indent="0">
              <a:lnSpc>
                <a:spcPct val="50000"/>
              </a:lnSpc>
            </a:pPr>
            <a:r>
              <a:rPr lang="en-US" sz="2200" dirty="0" smtClean="0">
                <a:latin typeface="Courier"/>
                <a:cs typeface="Courier"/>
              </a:rPr>
              <a:t>			 LEFT </a:t>
            </a:r>
            <a:r>
              <a:rPr lang="en-US" sz="2200" dirty="0">
                <a:latin typeface="Courier"/>
                <a:cs typeface="Courier"/>
              </a:rPr>
              <a:t>OUTER JOIN </a:t>
            </a:r>
            <a:r>
              <a:rPr lang="en-US" sz="2200" b="1" dirty="0" smtClean="0">
                <a:solidFill>
                  <a:schemeClr val="accent2"/>
                </a:solidFill>
                <a:latin typeface="Courier"/>
                <a:cs typeface="Courier"/>
              </a:rPr>
              <a:t>logs2</a:t>
            </a:r>
          </a:p>
          <a:p>
            <a:pPr marL="0" indent="0">
              <a:lnSpc>
                <a:spcPct val="50000"/>
              </a:lnSpc>
            </a:pP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Courier"/>
                <a:cs typeface="Courier"/>
              </a:rPr>
              <a:t>        ON </a:t>
            </a:r>
            <a:r>
              <a:rPr lang="en-US" sz="2200" b="1" dirty="0" err="1" smtClean="0">
                <a:solidFill>
                  <a:srgbClr val="C0504D"/>
                </a:solidFill>
                <a:latin typeface="Courier"/>
                <a:cs typeface="Courier"/>
              </a:rPr>
              <a:t>very_big_log.id</a:t>
            </a:r>
            <a:r>
              <a:rPr lang="en-US" sz="2200" dirty="0" smtClean="0">
                <a:solidFill>
                  <a:srgbClr val="C0504D"/>
                </a:solidFill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= </a:t>
            </a:r>
            <a:r>
              <a:rPr lang="en-US" sz="2200" b="1" dirty="0" err="1" smtClean="0">
                <a:solidFill>
                  <a:srgbClr val="C0504D"/>
                </a:solidFill>
                <a:latin typeface="Courier"/>
                <a:cs typeface="Courier"/>
              </a:rPr>
              <a:t>logs.id</a:t>
            </a:r>
            <a:r>
              <a:rPr lang="en-US" sz="2200" b="1" dirty="0" smtClean="0">
                <a:solidFill>
                  <a:srgbClr val="C0504D"/>
                </a:solidFill>
                <a:latin typeface="Courier"/>
                <a:cs typeface="Courier"/>
              </a:rPr>
              <a:t> </a:t>
            </a:r>
            <a:endParaRPr lang="en-US" sz="2200" b="1" dirty="0">
              <a:solidFill>
                <a:srgbClr val="C0504D"/>
              </a:solidFill>
              <a:latin typeface="Calibri"/>
              <a:cs typeface="Calibri"/>
            </a:endParaRPr>
          </a:p>
          <a:p>
            <a:pPr marL="0" indent="0"/>
            <a:endParaRPr lang="en-US" sz="2200" dirty="0" smtClean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3657600"/>
            <a:ext cx="4648200" cy="4572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Border and Accent Bar) 6"/>
          <p:cNvSpPr/>
          <p:nvPr/>
        </p:nvSpPr>
        <p:spPr>
          <a:xfrm>
            <a:off x="6200422" y="4343400"/>
            <a:ext cx="2638778" cy="762000"/>
          </a:xfrm>
          <a:prstGeom prst="accentBorderCallout1">
            <a:avLst>
              <a:gd name="adj1" fmla="val 18750"/>
              <a:gd name="adj2" fmla="val -8333"/>
              <a:gd name="adj3" fmla="val -31651"/>
              <a:gd name="adj4" fmla="val -32680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000" dirty="0" smtClean="0"/>
              <a:t>ML Primitives,</a:t>
            </a:r>
          </a:p>
          <a:p>
            <a:r>
              <a:rPr lang="en-US" sz="2000" dirty="0" smtClean="0"/>
              <a:t>User Defined Functions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7500" dirty="0" smtClean="0">
                <a:latin typeface="Calibri"/>
                <a:cs typeface="Calibri"/>
              </a:rPr>
              <a:t>Our Goal</a:t>
            </a:r>
            <a:endParaRPr lang="en-US" sz="7500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12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25"/>
    </mc:Choice>
    <mc:Fallback xmlns="">
      <p:transition xmlns:p14="http://schemas.microsoft.com/office/powerpoint/2010/main" spd="slow" advTm="159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/>
          <a:lstStyle/>
          <a:p>
            <a:r>
              <a:rPr lang="en-US" sz="6500" dirty="0" smtClean="0"/>
              <a:t>Feature Roadmap</a:t>
            </a:r>
            <a:endParaRPr lang="en-US" sz="6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Support a majority of Hive Aggregates and User-Defined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Runtime Correctness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Integrating BlinkDB </a:t>
            </a:r>
            <a:r>
              <a:rPr lang="en-US" dirty="0" smtClean="0"/>
              <a:t>with Shark and Facebook’s Presto as </a:t>
            </a:r>
            <a:r>
              <a:rPr lang="en-US" dirty="0"/>
              <a:t>an experimental 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Automatic Sample </a:t>
            </a:r>
            <a:r>
              <a:rPr lang="en-US" dirty="0" smtClean="0"/>
              <a:t>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Streaming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0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3366FF"/>
                </a:solidFill>
                <a:latin typeface="Calibri"/>
                <a:cs typeface="Calibri"/>
              </a:rPr>
              <a:t>Approximate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queries is an important means to achieve </a:t>
            </a:r>
            <a:r>
              <a:rPr lang="en-US" sz="2800" dirty="0">
                <a:solidFill>
                  <a:srgbClr val="3366FF"/>
                </a:solidFill>
                <a:latin typeface="Calibri"/>
                <a:cs typeface="Calibri"/>
              </a:rPr>
              <a:t>interactivity</a:t>
            </a:r>
            <a:r>
              <a:rPr lang="en-US" sz="2800" dirty="0">
                <a:latin typeface="Calibri"/>
                <a:cs typeface="Calibri"/>
              </a:rPr>
              <a:t> in processing large </a:t>
            </a:r>
            <a:r>
              <a:rPr lang="en-US" sz="2800" dirty="0" smtClean="0">
                <a:latin typeface="Calibri"/>
                <a:cs typeface="Calibri"/>
              </a:rPr>
              <a:t>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/>
                <a:cs typeface="Calibri"/>
              </a:rPr>
              <a:t>BlinkDB..</a:t>
            </a:r>
          </a:p>
          <a:p>
            <a:pPr marL="571500" lvl="1" indent="-457200">
              <a:buFont typeface="Lucida Grande"/>
              <a:buChar char="-"/>
            </a:pPr>
            <a:r>
              <a:rPr lang="en-US" sz="2300" dirty="0" smtClean="0">
                <a:latin typeface="Calibri"/>
                <a:cs typeface="Calibri"/>
              </a:rPr>
              <a:t>approximate </a:t>
            </a:r>
            <a:r>
              <a:rPr lang="en-US" sz="2300" dirty="0">
                <a:latin typeface="Calibri"/>
                <a:cs typeface="Calibri"/>
              </a:rPr>
              <a:t>answers with error bars by executing queries on small samples of </a:t>
            </a:r>
            <a:r>
              <a:rPr lang="en-US" sz="2300" dirty="0" smtClean="0">
                <a:latin typeface="Calibri"/>
                <a:cs typeface="Calibri"/>
              </a:rPr>
              <a:t>data</a:t>
            </a:r>
          </a:p>
          <a:p>
            <a:pPr marL="571500" lvl="1" indent="-457200">
              <a:buFont typeface="Lucida Grande"/>
              <a:buChar char="-"/>
            </a:pPr>
            <a:r>
              <a:rPr lang="en-US" sz="2300" dirty="0">
                <a:latin typeface="Calibri"/>
                <a:cs typeface="Calibri"/>
              </a:rPr>
              <a:t>s</a:t>
            </a:r>
            <a:r>
              <a:rPr lang="en-US" sz="2300" dirty="0" smtClean="0">
                <a:latin typeface="Calibri"/>
                <a:cs typeface="Calibri"/>
              </a:rPr>
              <a:t>upports existing Hive/Shark/Presto queries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/>
                <a:cs typeface="Calibri"/>
              </a:rPr>
              <a:t>For more information, please check out our </a:t>
            </a:r>
            <a:r>
              <a:rPr lang="en-US" sz="2800" dirty="0" err="1" smtClean="0">
                <a:latin typeface="Calibri"/>
                <a:cs typeface="Calibri"/>
              </a:rPr>
              <a:t>EuroSys</a:t>
            </a:r>
            <a:r>
              <a:rPr lang="en-US" sz="2800" dirty="0" smtClean="0">
                <a:latin typeface="Calibri"/>
                <a:cs typeface="Calibri"/>
              </a:rPr>
              <a:t> 2013 (</a:t>
            </a:r>
            <a:r>
              <a:rPr lang="en-US" sz="2800" dirty="0" smtClean="0">
                <a:latin typeface="Calibri"/>
                <a:cs typeface="Calibri"/>
                <a:hlinkClick r:id="rId2"/>
              </a:rPr>
              <a:t>http://bit.ly/blinkdb-1</a:t>
            </a:r>
            <a:r>
              <a:rPr lang="en-US" sz="2800" dirty="0" smtClean="0">
                <a:latin typeface="Calibri"/>
                <a:cs typeface="Calibri"/>
              </a:rPr>
              <a:t>) and KDD 2014  (</a:t>
            </a:r>
            <a:r>
              <a:rPr lang="en-US" sz="2800" dirty="0" smtClean="0">
                <a:latin typeface="Calibri"/>
                <a:cs typeface="Calibri"/>
                <a:hlinkClick r:id="rId3"/>
              </a:rPr>
              <a:t>http://bit.ly/blinkdb-2</a:t>
            </a:r>
            <a:r>
              <a:rPr lang="en-US" sz="2800" dirty="0" smtClean="0">
                <a:latin typeface="Calibri"/>
                <a:cs typeface="Calibri"/>
              </a:rPr>
              <a:t>) papers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2"/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857250" lvl="2" indent="-514350">
              <a:buFont typeface="+mj-lt"/>
              <a:buAutoNum type="arabicPeriod"/>
            </a:pP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143000"/>
          </a:xfrm>
        </p:spPr>
        <p:txBody>
          <a:bodyPr>
            <a:noAutofit/>
          </a:bodyPr>
          <a:lstStyle/>
          <a:p>
            <a:pPr algn="l"/>
            <a:r>
              <a:rPr lang="en-US" sz="6500" b="1" dirty="0" smtClean="0">
                <a:latin typeface="Calibri"/>
                <a:cs typeface="Calibri"/>
              </a:rPr>
              <a:t>Summary</a:t>
            </a:r>
            <a:endParaRPr lang="en-US" sz="6500" b="1" dirty="0"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1623" y="5956012"/>
            <a:ext cx="15251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Calibri"/>
                <a:cs typeface="Calibri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79496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89" y="2667000"/>
            <a:ext cx="1701800" cy="170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689" y="2971800"/>
            <a:ext cx="1778000" cy="105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2267" y="4419600"/>
            <a:ext cx="1722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Calibri"/>
                <a:cs typeface="Calibri"/>
              </a:rPr>
              <a:t>Hard Disks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1990" y="2067580"/>
            <a:ext cx="1688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66FF"/>
                </a:solidFill>
                <a:latin typeface="Calibri"/>
                <a:cs typeface="Calibri"/>
              </a:rPr>
              <a:t>½ - 1 Hour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1641" y="2067580"/>
            <a:ext cx="2108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66FF"/>
                </a:solidFill>
                <a:latin typeface="Calibri"/>
                <a:cs typeface="Calibri"/>
              </a:rPr>
              <a:t>1 - 5 Minutes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67342" y="2067580"/>
            <a:ext cx="1485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66FF"/>
                </a:solidFill>
                <a:latin typeface="Calibri"/>
                <a:cs typeface="Calibri"/>
              </a:rPr>
              <a:t>1 second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91889" y="2697540"/>
            <a:ext cx="7551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latin typeface="Calibri"/>
                <a:cs typeface="Calibri"/>
              </a:rPr>
              <a:t>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67489" y="35179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96489" y="35179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89589" y="442978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Calibri"/>
                <a:cs typeface="Calibri"/>
              </a:rPr>
              <a:t>Memory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317" y="304800"/>
            <a:ext cx="896107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0" b="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lang="en-US" sz="6500" b="1" dirty="0" smtClean="0">
                <a:solidFill>
                  <a:srgbClr val="000000"/>
                </a:solidFill>
                <a:latin typeface="Calibri"/>
                <a:cs typeface="Calibri"/>
              </a:rPr>
              <a:t>00 TB on 1000 machines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47396" y="5562600"/>
            <a:ext cx="4642016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Calibri"/>
                <a:cs typeface="Calibri"/>
              </a:rPr>
              <a:t>Query Execution on Samples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921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864"/>
    </mc:Choice>
    <mc:Fallback xmlns="">
      <p:transition xmlns:p14="http://schemas.microsoft.com/office/powerpoint/2010/main" advTm="5786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9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299086"/>
              </p:ext>
            </p:extLst>
          </p:nvPr>
        </p:nvGraphicFramePr>
        <p:xfrm>
          <a:off x="304800" y="1524000"/>
          <a:ext cx="2743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79"/>
                <a:gridCol w="1116621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ID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City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Buff Ratio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0.78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0.25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4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6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0.09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7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0.49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Query Execution on Samples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8" name="TextBox 43"/>
          <p:cNvSpPr txBox="1">
            <a:spLocks noChangeArrowheads="1"/>
          </p:cNvSpPr>
          <p:nvPr/>
        </p:nvSpPr>
        <p:spPr bwMode="auto">
          <a:xfrm>
            <a:off x="4401824" y="1524000"/>
            <a:ext cx="43611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rbel" charset="0"/>
                <a:cs typeface="Corbel" charset="0"/>
              </a:rPr>
              <a:t>What is the average </a:t>
            </a:r>
            <a:r>
              <a:rPr lang="en-US" u="sng" dirty="0" smtClean="0">
                <a:latin typeface="Corbel" charset="0"/>
                <a:cs typeface="Corbel" charset="0"/>
              </a:rPr>
              <a:t>buffering ratio</a:t>
            </a:r>
            <a:r>
              <a:rPr lang="en-US" dirty="0" smtClean="0">
                <a:latin typeface="Corbel" charset="0"/>
                <a:cs typeface="Corbel" charset="0"/>
              </a:rPr>
              <a:t> in </a:t>
            </a:r>
            <a:r>
              <a:rPr lang="en-US" dirty="0">
                <a:latin typeface="Corbel" charset="0"/>
                <a:cs typeface="Corbel" charset="0"/>
              </a:rPr>
              <a:t>the </a:t>
            </a:r>
            <a:r>
              <a:rPr lang="en-US" dirty="0" smtClean="0">
                <a:latin typeface="Corbel" charset="0"/>
                <a:cs typeface="Corbel" charset="0"/>
              </a:rPr>
              <a:t>table?</a:t>
            </a:r>
            <a:endParaRPr lang="en-US" dirty="0">
              <a:latin typeface="Corbel" charset="0"/>
              <a:cs typeface="Corbe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95800" y="5029200"/>
            <a:ext cx="20574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accent2"/>
                </a:solidFill>
                <a:latin typeface="Corbel" charset="0"/>
                <a:cs typeface="Corbel" charset="0"/>
              </a:rPr>
              <a:t>0.2325</a:t>
            </a:r>
            <a:endParaRPr lang="en-US" sz="4000" dirty="0">
              <a:solidFill>
                <a:schemeClr val="accent2"/>
              </a:solidFill>
              <a:latin typeface="Corbel" charset="0"/>
              <a:cs typeface="Corbe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111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01"/>
    </mc:Choice>
    <mc:Fallback xmlns="">
      <p:transition xmlns:p14="http://schemas.microsoft.com/office/powerpoint/2010/main" spd="slow" advTm="1067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456677"/>
              </p:ext>
            </p:extLst>
          </p:nvPr>
        </p:nvGraphicFramePr>
        <p:xfrm>
          <a:off x="304800" y="1524000"/>
          <a:ext cx="2743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79"/>
                <a:gridCol w="1116621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ID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City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Buff</a:t>
                      </a:r>
                      <a:r>
                        <a:rPr lang="en-US" sz="1800" baseline="0" dirty="0" smtClean="0">
                          <a:latin typeface="Corbel"/>
                          <a:cs typeface="Corbel"/>
                        </a:rPr>
                        <a:t> Ratio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0.78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0.25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4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6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0.09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7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8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0.15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0.13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0.49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11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NYC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0.19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12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Berkeley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/>
                          <a:cs typeface="Corbel"/>
                        </a:rPr>
                        <a:t>0.10</a:t>
                      </a:r>
                      <a:endParaRPr lang="en-US" sz="1800" dirty="0">
                        <a:latin typeface="Corbel"/>
                        <a:cs typeface="Corbe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1143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Query Execution on Samples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4401824" y="1524000"/>
            <a:ext cx="4361176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rbel" charset="0"/>
                <a:cs typeface="Corbel" charset="0"/>
              </a:rPr>
              <a:t>What is the average </a:t>
            </a:r>
            <a:r>
              <a:rPr lang="en-US" u="sng" dirty="0" smtClean="0">
                <a:latin typeface="Corbel" charset="0"/>
                <a:cs typeface="Corbel" charset="0"/>
              </a:rPr>
              <a:t>buffering ratio</a:t>
            </a:r>
            <a:r>
              <a:rPr lang="en-US" dirty="0" smtClean="0">
                <a:latin typeface="Corbel" charset="0"/>
                <a:cs typeface="Corbel" charset="0"/>
              </a:rPr>
              <a:t> </a:t>
            </a:r>
            <a:r>
              <a:rPr lang="en-US" dirty="0">
                <a:latin typeface="Corbel" charset="0"/>
                <a:cs typeface="Corbel" charset="0"/>
              </a:rPr>
              <a:t>in the </a:t>
            </a:r>
            <a:r>
              <a:rPr lang="en-US" dirty="0" smtClean="0">
                <a:latin typeface="Corbel" charset="0"/>
                <a:cs typeface="Corbel" charset="0"/>
              </a:rPr>
              <a:t>table?</a:t>
            </a:r>
            <a:endParaRPr lang="en-US" dirty="0">
              <a:latin typeface="Corbel" charset="0"/>
              <a:cs typeface="Corbe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87479"/>
              </p:ext>
            </p:extLst>
          </p:nvPr>
        </p:nvGraphicFramePr>
        <p:xfrm>
          <a:off x="4401824" y="3200400"/>
          <a:ext cx="45897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451"/>
                <a:gridCol w="1077334"/>
                <a:gridCol w="1202913"/>
                <a:gridCol w="16840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Buff Ratio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Sampling Rate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1/4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Berkeley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1/4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8040"/>
                          </a:solidFill>
                        </a:rPr>
                        <a:t>1/4</a:t>
                      </a:r>
                      <a:endParaRPr lang="en-US" sz="1800" b="1" dirty="0">
                        <a:solidFill>
                          <a:srgbClr val="00804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368372" y="3642360"/>
            <a:ext cx="74642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16537" y="3852446"/>
            <a:ext cx="1050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Uniform</a:t>
            </a:r>
          </a:p>
          <a:p>
            <a:pPr algn="ctr"/>
            <a:r>
              <a:rPr lang="en-US" sz="2000" dirty="0" smtClean="0">
                <a:latin typeface="Calibri"/>
                <a:cs typeface="Calibri"/>
              </a:rPr>
              <a:t>Sample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495800" y="5562600"/>
            <a:ext cx="4267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accent2"/>
                </a:solidFill>
                <a:latin typeface="Corbel" charset="0"/>
                <a:cs typeface="Corbel" charset="0"/>
              </a:rPr>
              <a:t>0.19</a:t>
            </a:r>
            <a:endParaRPr lang="en-US" sz="4000" dirty="0">
              <a:solidFill>
                <a:srgbClr val="3366FF"/>
              </a:solidFill>
              <a:latin typeface="Corbel" charset="0"/>
              <a:cs typeface="Corbe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495800" y="5029200"/>
            <a:ext cx="2057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strike="sngStrike" dirty="0" smtClean="0">
                <a:solidFill>
                  <a:schemeClr val="accent2"/>
                </a:solidFill>
                <a:latin typeface="Corbel" charset="0"/>
                <a:cs typeface="Corbel" charset="0"/>
              </a:rPr>
              <a:t>0.2325</a:t>
            </a:r>
            <a:endParaRPr lang="en-US" sz="4000" strike="sngStrike" dirty="0">
              <a:solidFill>
                <a:schemeClr val="accent2"/>
              </a:solidFill>
              <a:latin typeface="Corbel" charset="0"/>
              <a:cs typeface="Corbe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02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01"/>
    </mc:Choice>
    <mc:Fallback xmlns="">
      <p:transition xmlns:p14="http://schemas.microsoft.com/office/powerpoint/2010/main" spd="slow" advTm="1067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6.3|41.4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5.3|10.2|1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6.3|41.4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6.3|41.4|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6.3|41.4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63500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65720</TotalTime>
  <Words>2367</Words>
  <Application>Microsoft Macintosh PowerPoint</Application>
  <PresentationFormat>On-screen Show (4:3)</PresentationFormat>
  <Paragraphs>1295</Paragraphs>
  <Slides>61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PowerPoint Presentation</vt:lpstr>
      <vt:lpstr>Our Goal</vt:lpstr>
      <vt:lpstr>Our Goal</vt:lpstr>
      <vt:lpstr>Our Goal</vt:lpstr>
      <vt:lpstr>Our Goal</vt:lpstr>
      <vt:lpstr>Our Goal</vt:lpstr>
      <vt:lpstr>PowerPoint Presentation</vt:lpstr>
      <vt:lpstr>Query Execution on Samples</vt:lpstr>
      <vt:lpstr>Query Execution on Samples</vt:lpstr>
      <vt:lpstr>Query Execution on Samples</vt:lpstr>
      <vt:lpstr>Query Execution on Samples</vt:lpstr>
      <vt:lpstr>Speed/Accuracy Trade-off</vt:lpstr>
      <vt:lpstr>Speed/Accuracy Trade-off</vt:lpstr>
      <vt:lpstr>Sampling Vs. No Sampling</vt:lpstr>
      <vt:lpstr>Sampling Vs. No Sampling</vt:lpstr>
      <vt:lpstr>What is BlinkDB?</vt:lpstr>
      <vt:lpstr>What is BlinkDB?</vt:lpstr>
      <vt:lpstr>Uniform Samples</vt:lpstr>
      <vt:lpstr>Uniform Samples</vt:lpstr>
      <vt:lpstr>Uniform Samples</vt:lpstr>
      <vt:lpstr>Uniform Samples</vt:lpstr>
      <vt:lpstr>Uniform Samples</vt:lpstr>
      <vt:lpstr>Stratified Samples</vt:lpstr>
      <vt:lpstr>Stratified Samples</vt:lpstr>
      <vt:lpstr>Stratified Samples</vt:lpstr>
      <vt:lpstr>Stratified Samples</vt:lpstr>
      <vt:lpstr>Stratified Samples</vt:lpstr>
      <vt:lpstr>Stratified Samples</vt:lpstr>
      <vt:lpstr>Stratified Samples</vt:lpstr>
      <vt:lpstr>Stratified Samples</vt:lpstr>
      <vt:lpstr>What is BlinkDB?</vt:lpstr>
      <vt:lpstr>Error Estimation</vt:lpstr>
      <vt:lpstr>Error Estimation</vt:lpstr>
      <vt:lpstr>Error Estimation</vt:lpstr>
      <vt:lpstr>Error Estimation</vt:lpstr>
      <vt:lpstr>Error Estimation</vt:lpstr>
      <vt:lpstr>What is BlinkDB?</vt:lpstr>
      <vt:lpstr>Kleiner’s Diagnostics</vt:lpstr>
      <vt:lpstr>What is BlinkDB?</vt:lpstr>
      <vt:lpstr>Single Pass Execution</vt:lpstr>
      <vt:lpstr>Single Pass Execution</vt:lpstr>
      <vt:lpstr>Single Pass Execution</vt:lpstr>
      <vt:lpstr>Single Pass Execution</vt:lpstr>
      <vt:lpstr>Single Pass Execution</vt:lpstr>
      <vt:lpstr>Single Pass Execution</vt:lpstr>
      <vt:lpstr>Single Pass Execution</vt:lpstr>
      <vt:lpstr>Single Pass Execution</vt:lpstr>
      <vt:lpstr>Single Pass Execution</vt:lpstr>
      <vt:lpstr>Single Pass Execution</vt:lpstr>
      <vt:lpstr>Single Pass Execution</vt:lpstr>
      <vt:lpstr>Single Pass Execution</vt:lpstr>
      <vt:lpstr>Single Pass Execution</vt:lpstr>
      <vt:lpstr>Single Pass Execution</vt:lpstr>
      <vt:lpstr>Single Pass Execution</vt:lpstr>
      <vt:lpstr>Single Pass Execution</vt:lpstr>
      <vt:lpstr>Single Pass Execution</vt:lpstr>
      <vt:lpstr>Single Pass Execution</vt:lpstr>
      <vt:lpstr>BlinkDB Architecture</vt:lpstr>
      <vt:lpstr>Getting Started</vt:lpstr>
      <vt:lpstr>Feature Roadmap</vt:lpstr>
      <vt:lpstr>Summary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Sameer Agarwal</cp:lastModifiedBy>
  <cp:revision>5578</cp:revision>
  <cp:lastPrinted>2013-08-30T09:49:34Z</cp:lastPrinted>
  <dcterms:created xsi:type="dcterms:W3CDTF">2010-04-02T15:48:12Z</dcterms:created>
  <dcterms:modified xsi:type="dcterms:W3CDTF">2013-12-03T00:11:10Z</dcterms:modified>
</cp:coreProperties>
</file>