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78"/>
  </p:notesMasterIdLst>
  <p:handoutMasterIdLst>
    <p:handoutMasterId r:id="rId79"/>
  </p:handoutMasterIdLst>
  <p:sldIdLst>
    <p:sldId id="256" r:id="rId3"/>
    <p:sldId id="429" r:id="rId4"/>
    <p:sldId id="430" r:id="rId5"/>
    <p:sldId id="433" r:id="rId6"/>
    <p:sldId id="434" r:id="rId7"/>
    <p:sldId id="435" r:id="rId8"/>
    <p:sldId id="496" r:id="rId9"/>
    <p:sldId id="497" r:id="rId10"/>
    <p:sldId id="474" r:id="rId11"/>
    <p:sldId id="486" r:id="rId12"/>
    <p:sldId id="436" r:id="rId13"/>
    <p:sldId id="437" r:id="rId14"/>
    <p:sldId id="458" r:id="rId15"/>
    <p:sldId id="459" r:id="rId16"/>
    <p:sldId id="460" r:id="rId17"/>
    <p:sldId id="488" r:id="rId18"/>
    <p:sldId id="500" r:id="rId19"/>
    <p:sldId id="499" r:id="rId20"/>
    <p:sldId id="492" r:id="rId21"/>
    <p:sldId id="438" r:id="rId22"/>
    <p:sldId id="439" r:id="rId23"/>
    <p:sldId id="440" r:id="rId24"/>
    <p:sldId id="441" r:id="rId25"/>
    <p:sldId id="442" r:id="rId26"/>
    <p:sldId id="330" r:id="rId27"/>
    <p:sldId id="284" r:id="rId28"/>
    <p:sldId id="285" r:id="rId29"/>
    <p:sldId id="283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307" r:id="rId38"/>
    <p:sldId id="293" r:id="rId39"/>
    <p:sldId id="294" r:id="rId40"/>
    <p:sldId id="297" r:id="rId41"/>
    <p:sldId id="296" r:id="rId42"/>
    <p:sldId id="322" r:id="rId43"/>
    <p:sldId id="313" r:id="rId44"/>
    <p:sldId id="421" r:id="rId45"/>
    <p:sldId id="331" r:id="rId46"/>
    <p:sldId id="321" r:id="rId47"/>
    <p:sldId id="352" r:id="rId48"/>
    <p:sldId id="308" r:id="rId49"/>
    <p:sldId id="319" r:id="rId50"/>
    <p:sldId id="343" r:id="rId51"/>
    <p:sldId id="349" r:id="rId52"/>
    <p:sldId id="344" r:id="rId53"/>
    <p:sldId id="355" r:id="rId54"/>
    <p:sldId id="337" r:id="rId55"/>
    <p:sldId id="324" r:id="rId56"/>
    <p:sldId id="325" r:id="rId57"/>
    <p:sldId id="326" r:id="rId58"/>
    <p:sldId id="329" r:id="rId59"/>
    <p:sldId id="345" r:id="rId60"/>
    <p:sldId id="475" r:id="rId61"/>
    <p:sldId id="461" r:id="rId62"/>
    <p:sldId id="462" r:id="rId63"/>
    <p:sldId id="484" r:id="rId64"/>
    <p:sldId id="478" r:id="rId65"/>
    <p:sldId id="479" r:id="rId66"/>
    <p:sldId id="480" r:id="rId67"/>
    <p:sldId id="481" r:id="rId68"/>
    <p:sldId id="469" r:id="rId69"/>
    <p:sldId id="470" r:id="rId70"/>
    <p:sldId id="467" r:id="rId71"/>
    <p:sldId id="482" r:id="rId72"/>
    <p:sldId id="483" r:id="rId73"/>
    <p:sldId id="473" r:id="rId74"/>
    <p:sldId id="335" r:id="rId75"/>
    <p:sldId id="348" r:id="rId76"/>
    <p:sldId id="495" r:id="rId7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0E18F2-8161-224A-87B3-C4001987C92E}">
          <p14:sldIdLst>
            <p14:sldId id="256"/>
            <p14:sldId id="429"/>
            <p14:sldId id="430"/>
            <p14:sldId id="433"/>
            <p14:sldId id="434"/>
            <p14:sldId id="435"/>
            <p14:sldId id="496"/>
            <p14:sldId id="497"/>
            <p14:sldId id="474"/>
            <p14:sldId id="486"/>
            <p14:sldId id="436"/>
            <p14:sldId id="437"/>
            <p14:sldId id="458"/>
            <p14:sldId id="459"/>
            <p14:sldId id="460"/>
            <p14:sldId id="488"/>
            <p14:sldId id="500"/>
            <p14:sldId id="499"/>
            <p14:sldId id="492"/>
            <p14:sldId id="438"/>
            <p14:sldId id="439"/>
            <p14:sldId id="440"/>
            <p14:sldId id="441"/>
            <p14:sldId id="442"/>
            <p14:sldId id="330"/>
            <p14:sldId id="284"/>
            <p14:sldId id="285"/>
            <p14:sldId id="283"/>
            <p14:sldId id="286"/>
            <p14:sldId id="287"/>
            <p14:sldId id="288"/>
            <p14:sldId id="289"/>
            <p14:sldId id="290"/>
            <p14:sldId id="291"/>
            <p14:sldId id="292"/>
            <p14:sldId id="307"/>
            <p14:sldId id="293"/>
            <p14:sldId id="294"/>
            <p14:sldId id="297"/>
            <p14:sldId id="296"/>
            <p14:sldId id="322"/>
            <p14:sldId id="313"/>
            <p14:sldId id="421"/>
            <p14:sldId id="331"/>
            <p14:sldId id="321"/>
            <p14:sldId id="352"/>
            <p14:sldId id="308"/>
            <p14:sldId id="319"/>
            <p14:sldId id="343"/>
            <p14:sldId id="349"/>
            <p14:sldId id="344"/>
            <p14:sldId id="355"/>
            <p14:sldId id="337"/>
            <p14:sldId id="324"/>
            <p14:sldId id="325"/>
            <p14:sldId id="326"/>
            <p14:sldId id="329"/>
            <p14:sldId id="345"/>
            <p14:sldId id="475"/>
            <p14:sldId id="461"/>
            <p14:sldId id="462"/>
            <p14:sldId id="484"/>
            <p14:sldId id="478"/>
            <p14:sldId id="479"/>
            <p14:sldId id="480"/>
            <p14:sldId id="481"/>
            <p14:sldId id="469"/>
            <p14:sldId id="470"/>
            <p14:sldId id="467"/>
            <p14:sldId id="482"/>
            <p14:sldId id="483"/>
            <p14:sldId id="473"/>
            <p14:sldId id="335"/>
            <p14:sldId id="348"/>
            <p14:sldId id="4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29"/>
    <a:srgbClr val="FEBE12"/>
    <a:srgbClr val="FFFF66"/>
    <a:srgbClr val="34A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6" autoAdjust="0"/>
    <p:restoredTop sz="93651" autoAdjust="0"/>
  </p:normalViewPr>
  <p:slideViewPr>
    <p:cSldViewPr snapToGrid="0" snapToObjects="1">
      <p:cViewPr varScale="1">
        <p:scale>
          <a:sx n="132" d="100"/>
          <a:sy n="132" d="100"/>
        </p:scale>
        <p:origin x="-6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80" Type="http://schemas.openxmlformats.org/officeDocument/2006/relationships/printerSettings" Target="printerSettings/printerSettings1.bin"/><Relationship Id="rId81" Type="http://schemas.openxmlformats.org/officeDocument/2006/relationships/presProps" Target="presProps.xml"/><Relationship Id="rId82" Type="http://schemas.openxmlformats.org/officeDocument/2006/relationships/viewProps" Target="viewProps.xml"/><Relationship Id="rId83" Type="http://schemas.openxmlformats.org/officeDocument/2006/relationships/theme" Target="theme/theme1.xml"/><Relationship Id="rId84" Type="http://schemas.openxmlformats.org/officeDocument/2006/relationships/tableStyles" Target="tableStyles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notesMaster" Target="notesMasters/notesMaster1.xml"/><Relationship Id="rId79" Type="http://schemas.openxmlformats.org/officeDocument/2006/relationships/handoutMaster" Target="handoutMasters/handoutMaster1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D2444-2285-4A41-960A-3149B2B1C1C9}" type="datetimeFigureOut">
              <a:rPr lang="en-US" smtClean="0"/>
              <a:t>1/8/15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97337-1FAF-4140-BC9D-EB865424E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643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64D89-863B-5B47-B82C-670A4109F1F1}" type="datetimeFigureOut">
              <a:rPr lang="en-US" smtClean="0"/>
              <a:t>1/8/15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91592-61C4-3243-BC71-9C655F57C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279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91592-61C4-3243-BC71-9C655F57CF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35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1A4F0-9E07-4A24-A61D-ED22D51497C8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82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91592-61C4-3243-BC71-9C655F57CFF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35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91592-61C4-3243-BC71-9C655F57CFF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0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0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8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55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89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28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89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60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735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780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760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8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5370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664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8353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20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4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21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88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94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9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3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5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1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30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emf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7400" y="4012155"/>
            <a:ext cx="3671877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34AD91"/>
                </a:solidFill>
              </a:rPr>
              <a:t>Kostas Tzoumas</a:t>
            </a:r>
            <a:endParaRPr lang="en-US" dirty="0" smtClean="0">
              <a:solidFill>
                <a:srgbClr val="34AD91"/>
              </a:solidFill>
            </a:endParaRPr>
          </a:p>
          <a:p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Flink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smtClean="0"/>
              <a:t>committer</a:t>
            </a:r>
            <a:endParaRPr lang="en-US" sz="2400" dirty="0" smtClean="0"/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co-founder, data Artisans</a:t>
            </a:r>
            <a:endParaRPr lang="en-U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200" dirty="0" err="1" smtClean="0">
                <a:solidFill>
                  <a:schemeClr val="bg1">
                    <a:lumMod val="85000"/>
                  </a:schemeClr>
                </a:solidFill>
              </a:rPr>
              <a:t>kostas@data-artisans.com</a:t>
            </a:r>
            <a:endParaRPr lang="en-US" sz="2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</a:rPr>
              <a:t>@</a:t>
            </a:r>
            <a:r>
              <a:rPr lang="en-US" sz="2200" dirty="0" err="1" smtClean="0">
                <a:solidFill>
                  <a:schemeClr val="bg1">
                    <a:lumMod val="85000"/>
                  </a:schemeClr>
                </a:solidFill>
              </a:rPr>
              <a:t>kostas</a:t>
            </a:r>
            <a:r>
              <a:rPr lang="en-US" sz="2200" dirty="0" err="1" smtClean="0">
                <a:solidFill>
                  <a:schemeClr val="bg1">
                    <a:lumMod val="85000"/>
                  </a:schemeClr>
                </a:solidFill>
              </a:rPr>
              <a:t>_tzoumas</a:t>
            </a:r>
            <a:endParaRPr lang="en-US" sz="22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4124639" y="974246"/>
            <a:ext cx="4322076" cy="2521012"/>
          </a:xfrm>
          <a:prstGeom prst="cloudCallout">
            <a:avLst>
              <a:gd name="adj1" fmla="val -61408"/>
              <a:gd name="adj2" fmla="val 72304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687990" y="1451765"/>
            <a:ext cx="3073915" cy="1521980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000000"/>
                </a:solidFill>
                <a:latin typeface="Avenir Black"/>
                <a:cs typeface="Avenir Black"/>
              </a:rPr>
              <a:t>Apache</a:t>
            </a:r>
            <a:br>
              <a:rPr lang="en-US" sz="5400" dirty="0" smtClean="0">
                <a:solidFill>
                  <a:srgbClr val="000000"/>
                </a:solidFill>
                <a:latin typeface="Avenir Black"/>
                <a:cs typeface="Avenir Black"/>
              </a:rPr>
            </a:br>
            <a:r>
              <a:rPr lang="en-US" sz="5400" dirty="0" err="1" smtClean="0">
                <a:solidFill>
                  <a:srgbClr val="000000"/>
                </a:solidFill>
                <a:latin typeface="Avenir Black"/>
                <a:cs typeface="Avenir Black"/>
              </a:rPr>
              <a:t>Flink</a:t>
            </a:r>
            <a:endParaRPr lang="en-US" dirty="0">
              <a:solidFill>
                <a:srgbClr val="000000"/>
              </a:solidFill>
              <a:latin typeface="Avenir Book"/>
              <a:cs typeface="Avenir Book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68" y="2753338"/>
            <a:ext cx="3011417" cy="301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34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Batch API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HDFS, Local file system, </a:t>
            </a:r>
            <a:r>
              <a:rPr lang="en-US" dirty="0" err="1" smtClean="0"/>
              <a:t>MapR</a:t>
            </a:r>
            <a:r>
              <a:rPr lang="en-US" dirty="0" smtClean="0"/>
              <a:t> file system</a:t>
            </a:r>
          </a:p>
          <a:p>
            <a:pPr lvl="1"/>
            <a:r>
              <a:rPr lang="en-US" dirty="0" smtClean="0"/>
              <a:t>Text, </a:t>
            </a:r>
            <a:r>
              <a:rPr lang="en-US" dirty="0" err="1" smtClean="0"/>
              <a:t>Csv</a:t>
            </a:r>
            <a:r>
              <a:rPr lang="en-US" dirty="0" smtClean="0"/>
              <a:t>, Avro, </a:t>
            </a:r>
            <a:r>
              <a:rPr lang="en-US" dirty="0" err="1" smtClean="0"/>
              <a:t>Hadoop</a:t>
            </a:r>
            <a:r>
              <a:rPr lang="en-US" dirty="0" smtClean="0"/>
              <a:t> input formats</a:t>
            </a:r>
          </a:p>
          <a:p>
            <a:r>
              <a:rPr lang="en-US" dirty="0" smtClean="0"/>
              <a:t>JDBC</a:t>
            </a:r>
          </a:p>
          <a:p>
            <a:r>
              <a:rPr lang="en-US" dirty="0" err="1" smtClean="0"/>
              <a:t>HBase</a:t>
            </a:r>
            <a:endParaRPr lang="en-US" dirty="0" smtClean="0"/>
          </a:p>
          <a:p>
            <a:r>
              <a:rPr lang="en-US" dirty="0" smtClean="0"/>
              <a:t>Collections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Stream API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</a:p>
          <a:p>
            <a:r>
              <a:rPr lang="en-US" dirty="0" smtClean="0"/>
              <a:t>Socket streams</a:t>
            </a:r>
          </a:p>
          <a:p>
            <a:r>
              <a:rPr lang="en-US" dirty="0" smtClean="0"/>
              <a:t>Kafka</a:t>
            </a:r>
          </a:p>
          <a:p>
            <a:r>
              <a:rPr lang="en-US" dirty="0" err="1" smtClean="0"/>
              <a:t>RabbitMQ</a:t>
            </a:r>
            <a:endParaRPr lang="en-US" dirty="0" smtClean="0"/>
          </a:p>
          <a:p>
            <a:r>
              <a:rPr lang="en-US" dirty="0" smtClean="0"/>
              <a:t>Flume</a:t>
            </a:r>
          </a:p>
          <a:p>
            <a:r>
              <a:rPr lang="en-US" dirty="0" smtClean="0"/>
              <a:t>Collections</a:t>
            </a:r>
            <a:endParaRPr lang="en-US" dirty="0"/>
          </a:p>
          <a:p>
            <a:r>
              <a:rPr lang="en-US" dirty="0" smtClean="0"/>
              <a:t>Implement your own</a:t>
            </a:r>
          </a:p>
          <a:p>
            <a:pPr lvl="1"/>
            <a:r>
              <a:rPr lang="en-US" dirty="0" err="1" smtClean="0"/>
              <a:t>SourceFunction.collect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18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3908830" cy="46517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map</a:t>
            </a:r>
          </a:p>
          <a:p>
            <a:r>
              <a:rPr lang="en-US" dirty="0" err="1" smtClean="0"/>
              <a:t>flatMap</a:t>
            </a:r>
            <a:endParaRPr lang="en-US" dirty="0" smtClean="0"/>
          </a:p>
          <a:p>
            <a:r>
              <a:rPr lang="en-US" dirty="0" smtClean="0"/>
              <a:t>filter</a:t>
            </a:r>
          </a:p>
          <a:p>
            <a:r>
              <a:rPr lang="en-US" dirty="0" smtClean="0"/>
              <a:t>reduce</a:t>
            </a:r>
          </a:p>
          <a:p>
            <a:r>
              <a:rPr lang="en-US" dirty="0" err="1" smtClean="0"/>
              <a:t>reduceGroup</a:t>
            </a:r>
            <a:endParaRPr lang="en-US" dirty="0" smtClean="0"/>
          </a:p>
          <a:p>
            <a:r>
              <a:rPr lang="en-US" dirty="0" smtClean="0"/>
              <a:t>join</a:t>
            </a:r>
          </a:p>
          <a:p>
            <a:r>
              <a:rPr lang="en-US" dirty="0" err="1" smtClean="0"/>
              <a:t>coGroup</a:t>
            </a:r>
            <a:endParaRPr lang="en-US" dirty="0" smtClean="0"/>
          </a:p>
          <a:p>
            <a:r>
              <a:rPr lang="en-US" dirty="0" smtClean="0"/>
              <a:t>aggregate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55230" y="1474376"/>
            <a:ext cx="3908830" cy="46517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cross</a:t>
            </a:r>
          </a:p>
          <a:p>
            <a:r>
              <a:rPr lang="en-US" dirty="0" smtClean="0"/>
              <a:t>project</a:t>
            </a:r>
          </a:p>
          <a:p>
            <a:r>
              <a:rPr lang="en-US" dirty="0" smtClean="0"/>
              <a:t>distinct</a:t>
            </a:r>
          </a:p>
          <a:p>
            <a:r>
              <a:rPr lang="en-US" dirty="0" smtClean="0"/>
              <a:t>union </a:t>
            </a:r>
          </a:p>
          <a:p>
            <a:r>
              <a:rPr lang="en-US" dirty="0" smtClean="0"/>
              <a:t>iterate </a:t>
            </a:r>
          </a:p>
          <a:p>
            <a:r>
              <a:rPr lang="en-US" dirty="0" err="1" smtClean="0"/>
              <a:t>iterateDelta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repartition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46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and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38209"/>
            <a:ext cx="8229600" cy="136085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Bean-style Java classes &amp; field names</a:t>
            </a:r>
          </a:p>
          <a:p>
            <a:r>
              <a:rPr lang="en-US" dirty="0" smtClean="0"/>
              <a:t>Tuples and position addressing</a:t>
            </a:r>
          </a:p>
          <a:p>
            <a:r>
              <a:rPr lang="en-US" dirty="0" smtClean="0"/>
              <a:t>Any data type with key selector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36357"/>
            <a:ext cx="298524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 smtClean="0">
                <a:latin typeface="Consolas"/>
                <a:cs typeface="Consolas"/>
              </a:rPr>
              <a:t>public</a:t>
            </a:r>
            <a:r>
              <a:rPr lang="de-DE" sz="1400" dirty="0" smtClean="0">
                <a:latin typeface="Consolas"/>
                <a:cs typeface="Consolas"/>
              </a:rPr>
              <a:t> </a:t>
            </a:r>
            <a:r>
              <a:rPr lang="de-DE" sz="1400" dirty="0" err="1" smtClean="0">
                <a:latin typeface="Consolas"/>
                <a:cs typeface="Consolas"/>
              </a:rPr>
              <a:t>static</a:t>
            </a:r>
            <a:r>
              <a:rPr lang="de-DE" sz="1400" dirty="0" smtClean="0">
                <a:latin typeface="Consolas"/>
                <a:cs typeface="Consolas"/>
              </a:rPr>
              <a:t> </a:t>
            </a:r>
            <a:r>
              <a:rPr lang="de-DE" sz="1400" dirty="0" err="1" smtClean="0">
                <a:latin typeface="Consolas"/>
                <a:cs typeface="Consolas"/>
              </a:rPr>
              <a:t>class</a:t>
            </a:r>
            <a:r>
              <a:rPr lang="de-DE" sz="1400" dirty="0" smtClean="0">
                <a:latin typeface="Consolas"/>
                <a:cs typeface="Consolas"/>
              </a:rPr>
              <a:t> Access {</a:t>
            </a:r>
          </a:p>
          <a:p>
            <a:r>
              <a:rPr lang="de-DE" sz="1400" dirty="0" smtClean="0">
                <a:latin typeface="Consolas"/>
                <a:cs typeface="Consolas"/>
              </a:rPr>
              <a:t>  </a:t>
            </a:r>
            <a:r>
              <a:rPr lang="de-DE" sz="1400" dirty="0" err="1" smtClean="0">
                <a:latin typeface="Consolas"/>
                <a:cs typeface="Consolas"/>
              </a:rPr>
              <a:t>public</a:t>
            </a:r>
            <a:r>
              <a:rPr lang="de-DE" sz="1400" dirty="0" smtClean="0">
                <a:latin typeface="Consolas"/>
                <a:cs typeface="Consolas"/>
              </a:rPr>
              <a:t> </a:t>
            </a:r>
            <a:r>
              <a:rPr lang="de-DE" sz="1400" dirty="0" err="1" smtClean="0">
                <a:latin typeface="Consolas"/>
                <a:cs typeface="Consolas"/>
              </a:rPr>
              <a:t>int</a:t>
            </a:r>
            <a:r>
              <a:rPr lang="de-DE" sz="1400" dirty="0" smtClean="0">
                <a:latin typeface="Consolas"/>
                <a:cs typeface="Consolas"/>
              </a:rPr>
              <a:t> </a:t>
            </a:r>
            <a:r>
              <a:rPr lang="de-DE" sz="1400" dirty="0" err="1" smtClean="0">
                <a:latin typeface="Consolas"/>
                <a:cs typeface="Consolas"/>
              </a:rPr>
              <a:t>userId</a:t>
            </a:r>
            <a:r>
              <a:rPr lang="de-DE" sz="1400" dirty="0" smtClean="0">
                <a:latin typeface="Consolas"/>
                <a:cs typeface="Consolas"/>
              </a:rPr>
              <a:t>;</a:t>
            </a:r>
          </a:p>
          <a:p>
            <a:r>
              <a:rPr lang="de-DE" sz="1400" dirty="0">
                <a:latin typeface="Consolas"/>
                <a:cs typeface="Consolas"/>
              </a:rPr>
              <a:t> </a:t>
            </a:r>
            <a:r>
              <a:rPr lang="de-DE" sz="1400" dirty="0" smtClean="0">
                <a:latin typeface="Consolas"/>
                <a:cs typeface="Consolas"/>
              </a:rPr>
              <a:t> </a:t>
            </a:r>
            <a:r>
              <a:rPr lang="de-DE" sz="1400" dirty="0" err="1" smtClean="0">
                <a:latin typeface="Consolas"/>
                <a:cs typeface="Consolas"/>
              </a:rPr>
              <a:t>public</a:t>
            </a:r>
            <a:r>
              <a:rPr lang="de-DE" sz="1400" dirty="0" smtClean="0">
                <a:latin typeface="Consolas"/>
                <a:cs typeface="Consolas"/>
              </a:rPr>
              <a:t> String </a:t>
            </a:r>
            <a:r>
              <a:rPr lang="de-DE" sz="1400" dirty="0" err="1" smtClean="0">
                <a:latin typeface="Consolas"/>
                <a:cs typeface="Consolas"/>
              </a:rPr>
              <a:t>url</a:t>
            </a:r>
            <a:r>
              <a:rPr lang="de-DE" sz="1400" dirty="0" smtClean="0">
                <a:latin typeface="Consolas"/>
                <a:cs typeface="Consolas"/>
              </a:rPr>
              <a:t>;</a:t>
            </a:r>
          </a:p>
          <a:p>
            <a:r>
              <a:rPr lang="de-DE" sz="1400" dirty="0">
                <a:latin typeface="Consolas"/>
                <a:cs typeface="Consolas"/>
              </a:rPr>
              <a:t> </a:t>
            </a:r>
            <a:r>
              <a:rPr lang="de-DE" sz="1400" dirty="0" smtClean="0">
                <a:latin typeface="Consolas"/>
                <a:cs typeface="Consolas"/>
              </a:rPr>
              <a:t> ...</a:t>
            </a:r>
          </a:p>
          <a:p>
            <a:r>
              <a:rPr lang="de-DE" sz="1400" dirty="0">
                <a:latin typeface="Consolas"/>
                <a:cs typeface="Consolas"/>
              </a:rPr>
              <a:t>}</a:t>
            </a:r>
            <a:r>
              <a:rPr lang="de-DE" sz="1400" dirty="0" smtClean="0">
                <a:latin typeface="Consolas"/>
                <a:cs typeface="Consolas"/>
              </a:rPr>
              <a:t>  </a:t>
            </a:r>
            <a:endParaRPr lang="de-DE" sz="1400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26104" y="1636357"/>
            <a:ext cx="29852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 smtClean="0">
                <a:latin typeface="Consolas"/>
                <a:cs typeface="Consolas"/>
              </a:rPr>
              <a:t>public</a:t>
            </a:r>
            <a:r>
              <a:rPr lang="de-DE" sz="1400" dirty="0" smtClean="0">
                <a:latin typeface="Consolas"/>
                <a:cs typeface="Consolas"/>
              </a:rPr>
              <a:t> </a:t>
            </a:r>
            <a:r>
              <a:rPr lang="de-DE" sz="1400" dirty="0" err="1" smtClean="0">
                <a:latin typeface="Consolas"/>
                <a:cs typeface="Consolas"/>
              </a:rPr>
              <a:t>static</a:t>
            </a:r>
            <a:r>
              <a:rPr lang="de-DE" sz="1400" dirty="0" smtClean="0">
                <a:latin typeface="Consolas"/>
                <a:cs typeface="Consolas"/>
              </a:rPr>
              <a:t> </a:t>
            </a:r>
            <a:r>
              <a:rPr lang="de-DE" sz="1400" dirty="0" err="1" smtClean="0">
                <a:latin typeface="Consolas"/>
                <a:cs typeface="Consolas"/>
              </a:rPr>
              <a:t>class</a:t>
            </a:r>
            <a:r>
              <a:rPr lang="de-DE" sz="1400" dirty="0" smtClean="0">
                <a:latin typeface="Consolas"/>
                <a:cs typeface="Consolas"/>
              </a:rPr>
              <a:t> User {</a:t>
            </a:r>
          </a:p>
          <a:p>
            <a:r>
              <a:rPr lang="de-DE" sz="1400" dirty="0" smtClean="0">
                <a:latin typeface="Consolas"/>
                <a:cs typeface="Consolas"/>
              </a:rPr>
              <a:t>  </a:t>
            </a:r>
            <a:r>
              <a:rPr lang="de-DE" sz="1400" dirty="0" err="1" smtClean="0">
                <a:latin typeface="Consolas"/>
                <a:cs typeface="Consolas"/>
              </a:rPr>
              <a:t>public</a:t>
            </a:r>
            <a:r>
              <a:rPr lang="de-DE" sz="1400" dirty="0" smtClean="0">
                <a:latin typeface="Consolas"/>
                <a:cs typeface="Consolas"/>
              </a:rPr>
              <a:t> </a:t>
            </a:r>
            <a:r>
              <a:rPr lang="de-DE" sz="1400" dirty="0" err="1" smtClean="0">
                <a:latin typeface="Consolas"/>
                <a:cs typeface="Consolas"/>
              </a:rPr>
              <a:t>int</a:t>
            </a:r>
            <a:r>
              <a:rPr lang="de-DE" sz="1400" dirty="0" smtClean="0">
                <a:latin typeface="Consolas"/>
                <a:cs typeface="Consolas"/>
              </a:rPr>
              <a:t> </a:t>
            </a:r>
            <a:r>
              <a:rPr lang="de-DE" sz="1400" dirty="0" err="1" smtClean="0">
                <a:latin typeface="Consolas"/>
                <a:cs typeface="Consolas"/>
              </a:rPr>
              <a:t>userId</a:t>
            </a:r>
            <a:r>
              <a:rPr lang="de-DE" sz="1400" dirty="0" smtClean="0">
                <a:latin typeface="Consolas"/>
                <a:cs typeface="Consolas"/>
              </a:rPr>
              <a:t>;</a:t>
            </a:r>
          </a:p>
          <a:p>
            <a:r>
              <a:rPr lang="de-DE" sz="1400" dirty="0">
                <a:latin typeface="Consolas"/>
                <a:cs typeface="Consolas"/>
              </a:rPr>
              <a:t> </a:t>
            </a:r>
            <a:r>
              <a:rPr lang="de-DE" sz="1400" dirty="0" smtClean="0">
                <a:latin typeface="Consolas"/>
                <a:cs typeface="Consolas"/>
              </a:rPr>
              <a:t> </a:t>
            </a:r>
            <a:r>
              <a:rPr lang="de-DE" sz="1400" dirty="0" err="1" smtClean="0">
                <a:latin typeface="Consolas"/>
                <a:cs typeface="Consolas"/>
              </a:rPr>
              <a:t>public</a:t>
            </a:r>
            <a:r>
              <a:rPr lang="de-DE" sz="1400" dirty="0" smtClean="0">
                <a:latin typeface="Consolas"/>
                <a:cs typeface="Consolas"/>
              </a:rPr>
              <a:t> </a:t>
            </a:r>
            <a:r>
              <a:rPr lang="de-DE" sz="1400" dirty="0" err="1" smtClean="0">
                <a:latin typeface="Consolas"/>
                <a:cs typeface="Consolas"/>
              </a:rPr>
              <a:t>int</a:t>
            </a:r>
            <a:r>
              <a:rPr lang="de-DE" sz="1400" dirty="0" smtClean="0">
                <a:latin typeface="Consolas"/>
                <a:cs typeface="Consolas"/>
              </a:rPr>
              <a:t> </a:t>
            </a:r>
            <a:r>
              <a:rPr lang="de-DE" sz="1400" dirty="0" err="1" smtClean="0">
                <a:latin typeface="Consolas"/>
                <a:cs typeface="Consolas"/>
              </a:rPr>
              <a:t>region</a:t>
            </a:r>
            <a:r>
              <a:rPr lang="de-DE" sz="1400" dirty="0" smtClean="0">
                <a:latin typeface="Consolas"/>
                <a:cs typeface="Consolas"/>
              </a:rPr>
              <a:t>;</a:t>
            </a:r>
          </a:p>
          <a:p>
            <a:r>
              <a:rPr lang="de-DE" sz="1400" dirty="0">
                <a:latin typeface="Consolas"/>
                <a:cs typeface="Consolas"/>
              </a:rPr>
              <a:t> </a:t>
            </a:r>
            <a:r>
              <a:rPr lang="de-DE" sz="1400" dirty="0" smtClean="0">
                <a:latin typeface="Consolas"/>
                <a:cs typeface="Consolas"/>
              </a:rPr>
              <a:t> </a:t>
            </a:r>
            <a:r>
              <a:rPr lang="de-DE" sz="1400" dirty="0" err="1" smtClean="0">
                <a:latin typeface="Consolas"/>
                <a:cs typeface="Consolas"/>
              </a:rPr>
              <a:t>public</a:t>
            </a:r>
            <a:r>
              <a:rPr lang="de-DE" sz="1400" dirty="0" smtClean="0">
                <a:latin typeface="Consolas"/>
                <a:cs typeface="Consolas"/>
              </a:rPr>
              <a:t> Date </a:t>
            </a:r>
            <a:r>
              <a:rPr lang="de-DE" sz="1400" dirty="0" err="1" smtClean="0">
                <a:latin typeface="Consolas"/>
                <a:cs typeface="Consolas"/>
              </a:rPr>
              <a:t>customerSince</a:t>
            </a:r>
            <a:r>
              <a:rPr lang="de-DE" sz="1400" dirty="0" smtClean="0">
                <a:latin typeface="Consolas"/>
                <a:cs typeface="Consolas"/>
              </a:rPr>
              <a:t>;</a:t>
            </a:r>
          </a:p>
          <a:p>
            <a:r>
              <a:rPr lang="de-DE" sz="1400" dirty="0">
                <a:latin typeface="Consolas"/>
                <a:cs typeface="Consolas"/>
              </a:rPr>
              <a:t> </a:t>
            </a:r>
            <a:r>
              <a:rPr lang="de-DE" sz="1400" dirty="0" smtClean="0">
                <a:latin typeface="Consolas"/>
                <a:cs typeface="Consolas"/>
              </a:rPr>
              <a:t> ...</a:t>
            </a:r>
          </a:p>
          <a:p>
            <a:r>
              <a:rPr lang="de-DE" sz="1400" dirty="0">
                <a:latin typeface="Consolas"/>
                <a:cs typeface="Consolas"/>
              </a:rPr>
              <a:t>}</a:t>
            </a:r>
            <a:r>
              <a:rPr lang="de-DE" sz="1400" dirty="0" smtClean="0">
                <a:latin typeface="Consolas"/>
                <a:cs typeface="Consolas"/>
              </a:rPr>
              <a:t>  </a:t>
            </a:r>
            <a:endParaRPr lang="de-DE" sz="1400" dirty="0">
              <a:latin typeface="Consolas"/>
              <a:cs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695" y="3274571"/>
            <a:ext cx="81325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chemeClr val="accent2"/>
                </a:solidFill>
                <a:latin typeface="Consolas"/>
                <a:cs typeface="Consolas"/>
              </a:rPr>
              <a:t>DataSet</a:t>
            </a:r>
            <a:r>
              <a:rPr lang="de-DE" sz="1600" dirty="0" smtClean="0">
                <a:latin typeface="Consolas"/>
                <a:cs typeface="Consolas"/>
              </a:rPr>
              <a:t>&lt;</a:t>
            </a:r>
            <a:r>
              <a:rPr lang="de-DE" sz="1600" i="1" dirty="0" smtClean="0">
                <a:latin typeface="Consolas"/>
                <a:cs typeface="Consolas"/>
              </a:rPr>
              <a:t>Tuple2&lt;</a:t>
            </a:r>
            <a:r>
              <a:rPr lang="de-DE" sz="1600" i="1" dirty="0" err="1" smtClean="0">
                <a:latin typeface="Consolas"/>
                <a:cs typeface="Consolas"/>
              </a:rPr>
              <a:t>Access,User</a:t>
            </a:r>
            <a:r>
              <a:rPr lang="de-DE" sz="1600" i="1" dirty="0" smtClean="0">
                <a:latin typeface="Consolas"/>
                <a:cs typeface="Consolas"/>
              </a:rPr>
              <a:t>&gt;</a:t>
            </a:r>
            <a:r>
              <a:rPr lang="de-DE" sz="1600" dirty="0" smtClean="0">
                <a:latin typeface="Consolas"/>
                <a:cs typeface="Consolas"/>
              </a:rPr>
              <a:t>&gt; </a:t>
            </a:r>
            <a:r>
              <a:rPr lang="de-DE" sz="1600" dirty="0" err="1" smtClean="0">
                <a:latin typeface="Consolas"/>
                <a:cs typeface="Consolas"/>
              </a:rPr>
              <a:t>campaign</a:t>
            </a:r>
            <a:r>
              <a:rPr lang="de-DE" sz="1600" dirty="0" smtClean="0">
                <a:latin typeface="Consolas"/>
                <a:cs typeface="Consolas"/>
              </a:rPr>
              <a:t> = </a:t>
            </a:r>
            <a:r>
              <a:rPr lang="de-DE" sz="1600" dirty="0" err="1" smtClean="0">
                <a:latin typeface="Consolas"/>
                <a:cs typeface="Consolas"/>
              </a:rPr>
              <a:t>access.join</a:t>
            </a:r>
            <a:r>
              <a:rPr lang="de-DE" sz="1600" dirty="0" smtClean="0">
                <a:latin typeface="Consolas"/>
                <a:cs typeface="Consolas"/>
              </a:rPr>
              <a:t>(</a:t>
            </a:r>
            <a:r>
              <a:rPr lang="de-DE" sz="1600" dirty="0" err="1" smtClean="0">
                <a:latin typeface="Consolas"/>
                <a:cs typeface="Consolas"/>
              </a:rPr>
              <a:t>users</a:t>
            </a:r>
            <a:r>
              <a:rPr lang="de-DE" sz="1600" dirty="0" smtClean="0">
                <a:latin typeface="Consolas"/>
                <a:cs typeface="Consolas"/>
              </a:rPr>
              <a:t>)</a:t>
            </a:r>
          </a:p>
          <a:p>
            <a:r>
              <a:rPr lang="de-DE" sz="1600" dirty="0">
                <a:latin typeface="Consolas"/>
                <a:cs typeface="Consolas"/>
              </a:rPr>
              <a:t> </a:t>
            </a:r>
            <a:r>
              <a:rPr lang="de-DE" sz="1600" dirty="0" smtClean="0">
                <a:latin typeface="Consolas"/>
                <a:cs typeface="Consolas"/>
              </a:rPr>
              <a:t> .</a:t>
            </a:r>
            <a:r>
              <a:rPr lang="de-DE" sz="1600" b="1" dirty="0" err="1" smtClean="0">
                <a:latin typeface="Consolas"/>
                <a:cs typeface="Consolas"/>
              </a:rPr>
              <a:t>where</a:t>
            </a:r>
            <a:r>
              <a:rPr lang="de-DE" sz="1600" b="1" dirty="0" smtClean="0">
                <a:latin typeface="Consolas"/>
                <a:cs typeface="Consolas"/>
              </a:rPr>
              <a:t>(“</a:t>
            </a:r>
            <a:r>
              <a:rPr lang="de-DE" sz="1600" b="1" dirty="0" err="1" smtClean="0">
                <a:latin typeface="Consolas"/>
                <a:cs typeface="Consolas"/>
              </a:rPr>
              <a:t>userId</a:t>
            </a:r>
            <a:r>
              <a:rPr lang="de-DE" sz="1600" b="1" dirty="0" smtClean="0">
                <a:latin typeface="Consolas"/>
                <a:cs typeface="Consolas"/>
              </a:rPr>
              <a:t>“).</a:t>
            </a:r>
            <a:r>
              <a:rPr lang="de-DE" sz="1600" b="1" dirty="0" err="1" smtClean="0">
                <a:latin typeface="Consolas"/>
                <a:cs typeface="Consolas"/>
              </a:rPr>
              <a:t>equalTo</a:t>
            </a:r>
            <a:r>
              <a:rPr lang="de-DE" sz="1600" b="1" dirty="0" smtClean="0">
                <a:latin typeface="Consolas"/>
                <a:cs typeface="Consolas"/>
              </a:rPr>
              <a:t>(“</a:t>
            </a:r>
            <a:r>
              <a:rPr lang="de-DE" sz="1600" b="1" dirty="0" err="1" smtClean="0">
                <a:latin typeface="Consolas"/>
                <a:cs typeface="Consolas"/>
              </a:rPr>
              <a:t>userId</a:t>
            </a:r>
            <a:r>
              <a:rPr lang="de-DE" sz="1600" b="1" dirty="0" smtClean="0">
                <a:latin typeface="Consolas"/>
                <a:cs typeface="Consolas"/>
              </a:rPr>
              <a:t>“)</a:t>
            </a:r>
          </a:p>
          <a:p>
            <a:endParaRPr lang="de-DE" sz="1600" dirty="0">
              <a:latin typeface="Consolas"/>
              <a:cs typeface="Consolas"/>
            </a:endParaRPr>
          </a:p>
          <a:p>
            <a:r>
              <a:rPr lang="de-DE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DataSet</a:t>
            </a:r>
            <a:r>
              <a:rPr lang="de-DE" sz="1600" dirty="0" smtClean="0">
                <a:latin typeface="Consolas"/>
                <a:cs typeface="Consolas"/>
              </a:rPr>
              <a:t>&lt;</a:t>
            </a:r>
            <a:r>
              <a:rPr lang="de-DE" sz="1600" i="1" dirty="0" smtClean="0">
                <a:latin typeface="Consolas"/>
                <a:cs typeface="Consolas"/>
              </a:rPr>
              <a:t>Tuple3</a:t>
            </a:r>
            <a:r>
              <a:rPr lang="de-DE" sz="1600" dirty="0" smtClean="0">
                <a:latin typeface="Consolas"/>
                <a:cs typeface="Consolas"/>
              </a:rPr>
              <a:t>&lt;</a:t>
            </a:r>
            <a:r>
              <a:rPr lang="de-DE" sz="1600" dirty="0" err="1" smtClean="0">
                <a:latin typeface="Consolas"/>
                <a:cs typeface="Consolas"/>
              </a:rPr>
              <a:t>Integer,String,String</a:t>
            </a:r>
            <a:r>
              <a:rPr lang="de-DE" sz="1600" dirty="0" smtClean="0">
                <a:latin typeface="Consolas"/>
                <a:cs typeface="Consolas"/>
              </a:rPr>
              <a:t>&gt; </a:t>
            </a:r>
            <a:r>
              <a:rPr lang="de-DE" sz="1600" dirty="0" err="1" smtClean="0">
                <a:latin typeface="Consolas"/>
                <a:cs typeface="Consolas"/>
              </a:rPr>
              <a:t>someLog</a:t>
            </a:r>
            <a:r>
              <a:rPr lang="de-DE" sz="1600" dirty="0" smtClean="0">
                <a:latin typeface="Consolas"/>
                <a:cs typeface="Consolas"/>
              </a:rPr>
              <a:t>;</a:t>
            </a:r>
          </a:p>
          <a:p>
            <a:r>
              <a:rPr lang="de-DE" sz="1600" dirty="0" err="1" smtClean="0">
                <a:latin typeface="Consolas"/>
                <a:cs typeface="Consolas"/>
              </a:rPr>
              <a:t>someLog.</a:t>
            </a:r>
            <a:r>
              <a:rPr lang="de-DE" sz="1600" b="1" dirty="0" err="1" smtClean="0">
                <a:latin typeface="Consolas"/>
                <a:cs typeface="Consolas"/>
              </a:rPr>
              <a:t>groupBy</a:t>
            </a:r>
            <a:r>
              <a:rPr lang="de-DE" sz="1600" b="1" dirty="0" smtClean="0">
                <a:latin typeface="Consolas"/>
                <a:cs typeface="Consolas"/>
              </a:rPr>
              <a:t>(0,1)</a:t>
            </a:r>
            <a:r>
              <a:rPr lang="de-DE" sz="1600" dirty="0" smtClean="0">
                <a:latin typeface="Consolas"/>
                <a:cs typeface="Consolas"/>
              </a:rPr>
              <a:t>.</a:t>
            </a:r>
            <a:r>
              <a:rPr lang="de-DE" sz="1600" dirty="0" err="1" smtClean="0">
                <a:latin typeface="Consolas"/>
                <a:cs typeface="Consolas"/>
              </a:rPr>
              <a:t>reduceGroup</a:t>
            </a:r>
            <a:r>
              <a:rPr lang="de-DE" sz="1600" dirty="0" smtClean="0">
                <a:latin typeface="Consolas"/>
                <a:cs typeface="Consolas"/>
              </a:rPr>
              <a:t>(...);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98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stream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2386032"/>
            <a:ext cx="8283782" cy="3970318"/>
          </a:xfrm>
          <a:prstGeom prst="rect">
            <a:avLst/>
          </a:prstGeom>
          <a:ln w="12700" cmpd="sng">
            <a:noFill/>
          </a:ln>
        </p:spPr>
        <p:txBody>
          <a:bodyPr wrap="square">
            <a:spAutoFit/>
          </a:bodyPr>
          <a:lstStyle/>
          <a:p>
            <a:r>
              <a:rPr lang="de-DE" b="1" dirty="0" err="1" smtClean="0">
                <a:solidFill>
                  <a:schemeClr val="accent2"/>
                </a:solidFill>
                <a:latin typeface="Consolas"/>
                <a:cs typeface="Consolas"/>
              </a:rPr>
              <a:t>StreamExecutionEnvironment</a:t>
            </a:r>
            <a:r>
              <a:rPr lang="de-DE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de-DE" dirty="0" err="1" smtClean="0">
                <a:latin typeface="Consolas"/>
                <a:cs typeface="Consolas"/>
              </a:rPr>
              <a:t>env</a:t>
            </a:r>
            <a:r>
              <a:rPr lang="de-DE" dirty="0" smtClean="0">
                <a:latin typeface="Consolas"/>
                <a:cs typeface="Consolas"/>
              </a:rPr>
              <a:t> </a:t>
            </a:r>
            <a:r>
              <a:rPr lang="de-DE" dirty="0" smtClean="0">
                <a:solidFill>
                  <a:schemeClr val="accent2"/>
                </a:solidFill>
                <a:latin typeface="Consolas"/>
                <a:cs typeface="Consolas"/>
              </a:rPr>
              <a:t>= </a:t>
            </a:r>
          </a:p>
          <a:p>
            <a:r>
              <a:rPr lang="de-DE" dirty="0">
                <a:solidFill>
                  <a:schemeClr val="accent2"/>
                </a:solidFill>
                <a:latin typeface="Consolas"/>
                <a:cs typeface="Consolas"/>
              </a:rPr>
              <a:t>	</a:t>
            </a:r>
            <a:r>
              <a:rPr lang="de-DE" b="1" dirty="0" err="1" smtClean="0">
                <a:solidFill>
                  <a:schemeClr val="accent2"/>
                </a:solidFill>
                <a:latin typeface="Consolas"/>
                <a:cs typeface="Consolas"/>
              </a:rPr>
              <a:t>StreamExecutionEnvironment</a:t>
            </a:r>
            <a:r>
              <a:rPr lang="de-DE" dirty="0" err="1" smtClean="0">
                <a:solidFill>
                  <a:schemeClr val="accent2"/>
                </a:solidFill>
                <a:latin typeface="Consolas"/>
                <a:cs typeface="Consolas"/>
              </a:rPr>
              <a:t>.getExecutionEnvironment</a:t>
            </a:r>
            <a:r>
              <a:rPr lang="de-DE" dirty="0" smtClean="0">
                <a:solidFill>
                  <a:schemeClr val="accent2"/>
                </a:solidFill>
                <a:latin typeface="Consolas"/>
                <a:cs typeface="Consolas"/>
              </a:rPr>
              <a:t>()</a:t>
            </a:r>
            <a:r>
              <a:rPr lang="de-DE" dirty="0" smtClean="0">
                <a:latin typeface="Consolas"/>
                <a:cs typeface="Consolas"/>
              </a:rPr>
              <a:t>;</a:t>
            </a:r>
            <a:endParaRPr lang="de-DE" dirty="0">
              <a:solidFill>
                <a:schemeClr val="accent2"/>
              </a:solidFill>
              <a:latin typeface="Consolas"/>
              <a:cs typeface="Consolas"/>
            </a:endParaRPr>
          </a:p>
          <a:p>
            <a:endParaRPr lang="de-DE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de-DE" b="1" dirty="0" err="1" smtClean="0">
                <a:solidFill>
                  <a:schemeClr val="accent2"/>
                </a:solidFill>
                <a:latin typeface="Consolas"/>
                <a:cs typeface="Consolas"/>
              </a:rPr>
              <a:t>DataStream</a:t>
            </a:r>
            <a:r>
              <a:rPr lang="de-DE" dirty="0" smtClean="0">
                <a:latin typeface="Consolas"/>
                <a:cs typeface="Consolas"/>
              </a:rPr>
              <a:t>&lt;</a:t>
            </a:r>
            <a:r>
              <a:rPr lang="de-DE" i="1" dirty="0" smtClean="0">
                <a:latin typeface="Consolas"/>
                <a:cs typeface="Consolas"/>
              </a:rPr>
              <a:t>String</a:t>
            </a:r>
            <a:r>
              <a:rPr lang="de-DE" dirty="0" smtClean="0">
                <a:latin typeface="Consolas"/>
                <a:cs typeface="Consolas"/>
              </a:rPr>
              <a:t>&gt; </a:t>
            </a:r>
            <a:r>
              <a:rPr lang="de-DE" dirty="0" err="1" smtClean="0">
                <a:latin typeface="Consolas"/>
                <a:cs typeface="Consolas"/>
              </a:rPr>
              <a:t>tweets</a:t>
            </a:r>
            <a:r>
              <a:rPr lang="de-DE" dirty="0" smtClean="0">
                <a:latin typeface="Consolas"/>
                <a:cs typeface="Consolas"/>
              </a:rPr>
              <a:t> = </a:t>
            </a:r>
            <a:r>
              <a:rPr lang="de-DE" dirty="0" err="1" smtClean="0">
                <a:latin typeface="Consolas"/>
                <a:cs typeface="Consolas"/>
              </a:rPr>
              <a:t>env.</a:t>
            </a:r>
            <a:r>
              <a:rPr lang="de-DE" dirty="0" err="1" smtClean="0">
                <a:solidFill>
                  <a:schemeClr val="accent2"/>
                </a:solidFill>
                <a:latin typeface="Consolas"/>
                <a:cs typeface="Consolas"/>
              </a:rPr>
              <a:t>socketTextStream</a:t>
            </a:r>
            <a:r>
              <a:rPr lang="de-DE" dirty="0" smtClean="0">
                <a:latin typeface="Consolas"/>
                <a:cs typeface="Consolas"/>
              </a:rPr>
              <a:t>(</a:t>
            </a:r>
            <a:r>
              <a:rPr lang="de-DE" dirty="0" err="1" smtClean="0">
                <a:latin typeface="Consolas"/>
                <a:cs typeface="Consolas"/>
              </a:rPr>
              <a:t>host,port</a:t>
            </a:r>
            <a:r>
              <a:rPr lang="de-DE" dirty="0" smtClean="0">
                <a:latin typeface="Consolas"/>
                <a:cs typeface="Consolas"/>
              </a:rPr>
              <a:t>);</a:t>
            </a:r>
          </a:p>
          <a:p>
            <a:endParaRPr lang="de-DE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de-DE" b="1" dirty="0" err="1" smtClean="0">
                <a:solidFill>
                  <a:schemeClr val="accent2"/>
                </a:solidFill>
                <a:latin typeface="Consolas"/>
                <a:cs typeface="Consolas"/>
              </a:rPr>
              <a:t>DataStream</a:t>
            </a:r>
            <a:r>
              <a:rPr lang="de-DE" dirty="0" smtClean="0">
                <a:latin typeface="Consolas"/>
                <a:cs typeface="Consolas"/>
              </a:rPr>
              <a:t>&lt;</a:t>
            </a:r>
            <a:r>
              <a:rPr lang="de-DE" i="1" dirty="0" smtClean="0">
                <a:latin typeface="Consolas"/>
                <a:cs typeface="Consolas"/>
              </a:rPr>
              <a:t>Tuple2&lt;</a:t>
            </a:r>
            <a:r>
              <a:rPr lang="de-DE" i="1" dirty="0" err="1" smtClean="0">
                <a:latin typeface="Consolas"/>
                <a:cs typeface="Consolas"/>
              </a:rPr>
              <a:t>String,Integer</a:t>
            </a:r>
            <a:r>
              <a:rPr lang="de-DE" i="1" dirty="0" smtClean="0">
                <a:latin typeface="Consolas"/>
                <a:cs typeface="Consolas"/>
              </a:rPr>
              <a:t>&gt;</a:t>
            </a:r>
            <a:r>
              <a:rPr lang="de-DE" dirty="0" smtClean="0">
                <a:latin typeface="Consolas"/>
                <a:cs typeface="Consolas"/>
              </a:rPr>
              <a:t>&gt; </a:t>
            </a:r>
            <a:r>
              <a:rPr lang="de-DE" dirty="0" err="1" smtClean="0">
                <a:latin typeface="Consolas"/>
                <a:cs typeface="Consolas"/>
              </a:rPr>
              <a:t>filteredTweets</a:t>
            </a:r>
            <a:r>
              <a:rPr lang="de-DE" dirty="0" smtClean="0">
                <a:latin typeface="Consolas"/>
                <a:cs typeface="Consolas"/>
              </a:rPr>
              <a:t> </a:t>
            </a:r>
            <a:r>
              <a:rPr lang="de-DE" dirty="0">
                <a:latin typeface="Consolas"/>
                <a:cs typeface="Consolas"/>
              </a:rPr>
              <a:t>= </a:t>
            </a:r>
            <a:r>
              <a:rPr lang="de-DE" dirty="0" err="1" smtClean="0">
                <a:latin typeface="Consolas"/>
                <a:cs typeface="Consolas"/>
              </a:rPr>
              <a:t>tweets</a:t>
            </a:r>
            <a:endParaRPr lang="de-DE" dirty="0" smtClean="0">
              <a:latin typeface="Consolas"/>
              <a:cs typeface="Consolas"/>
            </a:endParaRPr>
          </a:p>
          <a:p>
            <a:r>
              <a:rPr lang="de-DE" dirty="0">
                <a:latin typeface="Consolas"/>
                <a:cs typeface="Consolas"/>
              </a:rPr>
              <a:t> </a:t>
            </a:r>
            <a:r>
              <a:rPr lang="de-DE" dirty="0" smtClean="0">
                <a:latin typeface="Consolas"/>
                <a:cs typeface="Consolas"/>
              </a:rPr>
              <a:t> .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flatMap</a:t>
            </a:r>
            <a:r>
              <a:rPr lang="en-US" dirty="0" smtClean="0">
                <a:latin typeface="Consolas"/>
                <a:cs typeface="Consolas"/>
              </a:rPr>
              <a:t>(new </a:t>
            </a:r>
            <a:r>
              <a:rPr lang="en-US" dirty="0" err="1" smtClean="0">
                <a:latin typeface="Consolas"/>
                <a:cs typeface="Consolas"/>
              </a:rPr>
              <a:t>SelectLanguageAndTokenize</a:t>
            </a:r>
            <a:r>
              <a:rPr lang="en-US" dirty="0" smtClean="0">
                <a:latin typeface="Consolas"/>
                <a:cs typeface="Consolas"/>
              </a:rPr>
              <a:t>())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.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partition</a:t>
            </a:r>
            <a:r>
              <a:rPr lang="en-US" dirty="0" smtClean="0">
                <a:latin typeface="Consolas"/>
                <a:cs typeface="Consolas"/>
              </a:rPr>
              <a:t>(0)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.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map</a:t>
            </a:r>
            <a:r>
              <a:rPr lang="en-US" dirty="0" smtClean="0">
                <a:latin typeface="Consolas"/>
                <a:cs typeface="Consolas"/>
              </a:rPr>
              <a:t>(s -&gt; new </a:t>
            </a:r>
            <a:r>
              <a:rPr lang="en-US" i="1" dirty="0" smtClean="0">
                <a:latin typeface="Consolas"/>
                <a:cs typeface="Consolas"/>
              </a:rPr>
              <a:t>Tuple2</a:t>
            </a:r>
            <a:r>
              <a:rPr lang="en-US" dirty="0" smtClean="0">
                <a:latin typeface="Consolas"/>
                <a:cs typeface="Consolas"/>
              </a:rPr>
              <a:t>&lt;</a:t>
            </a:r>
            <a:r>
              <a:rPr lang="en-US" i="1" dirty="0" err="1" smtClean="0">
                <a:latin typeface="Consolas"/>
                <a:cs typeface="Consolas"/>
              </a:rPr>
              <a:t>String,Integer</a:t>
            </a:r>
            <a:r>
              <a:rPr lang="en-US" dirty="0" smtClean="0">
                <a:latin typeface="Consolas"/>
                <a:cs typeface="Consolas"/>
              </a:rPr>
              <a:t>&gt;(s, 1))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.</a:t>
            </a:r>
            <a:r>
              <a:rPr lang="en-US" dirty="0" err="1" smtClean="0">
                <a:solidFill>
                  <a:srgbClr val="C0504D"/>
                </a:solidFill>
                <a:latin typeface="Consolas"/>
                <a:cs typeface="Consolas"/>
              </a:rPr>
              <a:t>groupBy</a:t>
            </a:r>
            <a:r>
              <a:rPr lang="en-US" dirty="0" smtClean="0">
                <a:latin typeface="Consolas"/>
                <a:cs typeface="Consolas"/>
              </a:rPr>
              <a:t>(0).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sum</a:t>
            </a:r>
            <a:r>
              <a:rPr lang="en-US" dirty="0" smtClean="0">
                <a:latin typeface="Consolas"/>
                <a:cs typeface="Consolas"/>
              </a:rPr>
              <a:t>(1)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.</a:t>
            </a:r>
            <a:r>
              <a:rPr lang="en-US" dirty="0" err="1" smtClean="0">
                <a:solidFill>
                  <a:srgbClr val="C0504D"/>
                </a:solidFill>
                <a:latin typeface="Consolas"/>
                <a:cs typeface="Consolas"/>
              </a:rPr>
              <a:t>flatMap</a:t>
            </a:r>
            <a:r>
              <a:rPr lang="en-US" dirty="0" smtClean="0">
                <a:latin typeface="Consolas"/>
                <a:cs typeface="Consolas"/>
              </a:rPr>
              <a:t>(new </a:t>
            </a:r>
            <a:r>
              <a:rPr lang="en-US" dirty="0" err="1" smtClean="0">
                <a:latin typeface="Consolas"/>
                <a:cs typeface="Consolas"/>
              </a:rPr>
              <a:t>SelectMaxOccurence</a:t>
            </a:r>
            <a:r>
              <a:rPr lang="en-US" dirty="0" smtClean="0">
                <a:latin typeface="Consolas"/>
                <a:cs typeface="Consolas"/>
              </a:rPr>
              <a:t>());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tweets.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print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()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env.</a:t>
            </a:r>
            <a:r>
              <a:rPr lang="en-US" dirty="0" err="1" smtClean="0">
                <a:solidFill>
                  <a:srgbClr val="C0504D"/>
                </a:solidFill>
                <a:latin typeface="Consolas"/>
                <a:cs typeface="Consolas"/>
              </a:rPr>
              <a:t>execute</a:t>
            </a:r>
            <a:r>
              <a:rPr lang="en-US" dirty="0" smtClean="0">
                <a:latin typeface="Consolas"/>
                <a:cs typeface="Consolas"/>
              </a:rPr>
              <a:t>();</a:t>
            </a:r>
            <a:endParaRPr lang="de-DE" dirty="0" smtClean="0"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416539"/>
            <a:ext cx="8007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venir Next Regular"/>
                <a:cs typeface="Avenir Next Regular"/>
              </a:rPr>
              <a:t>DataStream</a:t>
            </a:r>
            <a:r>
              <a:rPr lang="en-US" sz="2000" dirty="0" smtClean="0">
                <a:latin typeface="Avenir Next Regular"/>
                <a:cs typeface="Avenir Next Regular"/>
              </a:rPr>
              <a:t> instead of </a:t>
            </a:r>
            <a:r>
              <a:rPr lang="en-US" sz="2000" b="1" dirty="0" err="1" smtClean="0">
                <a:latin typeface="Avenir Next Regular"/>
                <a:cs typeface="Avenir Next Regular"/>
              </a:rPr>
              <a:t>DataSet</a:t>
            </a:r>
            <a:endParaRPr lang="en-US" sz="2000" b="1" dirty="0" smtClean="0">
              <a:latin typeface="Avenir Next Regular"/>
              <a:cs typeface="Avenir Next Regular"/>
            </a:endParaRPr>
          </a:p>
          <a:p>
            <a:r>
              <a:rPr lang="en-US" sz="2000" b="1" dirty="0" err="1" smtClean="0">
                <a:latin typeface="Avenir Next Regular"/>
                <a:cs typeface="Avenir Next Regular"/>
              </a:rPr>
              <a:t>StreamExecutionEnvironment</a:t>
            </a:r>
            <a:r>
              <a:rPr lang="en-US" sz="2000" dirty="0" smtClean="0">
                <a:latin typeface="Avenir Next Regular"/>
                <a:cs typeface="Avenir Next Regular"/>
              </a:rPr>
              <a:t> instead of </a:t>
            </a:r>
            <a:r>
              <a:rPr lang="en-US" sz="2000" b="1" dirty="0" err="1" smtClean="0">
                <a:latin typeface="Avenir Next Regular"/>
                <a:cs typeface="Avenir Next Regular"/>
              </a:rPr>
              <a:t>ExecutionEnvironment</a:t>
            </a:r>
            <a:endParaRPr lang="en-US" sz="2000" b="1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46056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operators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 err="1" smtClean="0"/>
              <a:t>DataSet</a:t>
            </a:r>
            <a:r>
              <a:rPr lang="en-US" dirty="0" smtClean="0"/>
              <a:t> operators can be used</a:t>
            </a:r>
          </a:p>
          <a:p>
            <a:pPr lvl="1"/>
            <a:r>
              <a:rPr lang="en-US" dirty="0" smtClean="0"/>
              <a:t>map, filter, </a:t>
            </a:r>
            <a:r>
              <a:rPr lang="en-US" dirty="0" err="1" smtClean="0"/>
              <a:t>flatMap</a:t>
            </a:r>
            <a:r>
              <a:rPr lang="en-US" dirty="0" smtClean="0"/>
              <a:t>, reduce, </a:t>
            </a:r>
            <a:r>
              <a:rPr lang="en-US" dirty="0" err="1" smtClean="0"/>
              <a:t>reduceGroup</a:t>
            </a:r>
            <a:r>
              <a:rPr lang="en-US" dirty="0" smtClean="0"/>
              <a:t>, join, cross, </a:t>
            </a:r>
            <a:r>
              <a:rPr lang="en-US" dirty="0" err="1" smtClean="0"/>
              <a:t>coGroup</a:t>
            </a:r>
            <a:r>
              <a:rPr lang="en-US" dirty="0" smtClean="0"/>
              <a:t>, iterate, project, grouping, partitioning, aggregations,      union (merge), …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DataStream-specific operators (snip)</a:t>
            </a:r>
            <a:endParaRPr lang="en-US" dirty="0"/>
          </a:p>
          <a:p>
            <a:pPr lvl="1"/>
            <a:r>
              <a:rPr lang="en-US" dirty="0" err="1" smtClean="0"/>
              <a:t>CoMap</a:t>
            </a:r>
            <a:r>
              <a:rPr lang="en-US" dirty="0" smtClean="0"/>
              <a:t>, </a:t>
            </a:r>
            <a:r>
              <a:rPr lang="en-US" dirty="0" err="1" smtClean="0"/>
              <a:t>CoReduce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: </a:t>
            </a:r>
            <a:r>
              <a:rPr lang="en-US" dirty="0" smtClean="0"/>
              <a:t>share state between streams</a:t>
            </a:r>
          </a:p>
          <a:p>
            <a:pPr lvl="1"/>
            <a:r>
              <a:rPr lang="en-US" dirty="0" smtClean="0"/>
              <a:t>Temporal binary ops: join, cross, …</a:t>
            </a:r>
            <a:endParaRPr lang="el-GR" dirty="0"/>
          </a:p>
          <a:p>
            <a:pPr lvl="1"/>
            <a:r>
              <a:rPr lang="en-US" dirty="0" smtClean="0"/>
              <a:t>Windows: </a:t>
            </a:r>
            <a:r>
              <a:rPr lang="en-US" dirty="0" smtClean="0"/>
              <a:t>policy-based flexible </a:t>
            </a:r>
            <a:r>
              <a:rPr lang="en-US" dirty="0" smtClean="0"/>
              <a:t>windowing</a:t>
            </a:r>
          </a:p>
          <a:p>
            <a:pPr lvl="2"/>
            <a:r>
              <a:rPr lang="en-US" dirty="0" smtClean="0"/>
              <a:t>Time, Count, Delta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59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394743" y="1682414"/>
            <a:ext cx="2277755" cy="665280"/>
            <a:chOff x="2666541" y="1673033"/>
            <a:chExt cx="2277755" cy="665280"/>
          </a:xfrm>
        </p:grpSpPr>
        <p:sp>
          <p:nvSpPr>
            <p:cNvPr id="12" name="Left Bracket 11"/>
            <p:cNvSpPr/>
            <p:nvPr/>
          </p:nvSpPr>
          <p:spPr>
            <a:xfrm>
              <a:off x="2666541" y="1673033"/>
              <a:ext cx="181433" cy="665280"/>
            </a:xfrm>
            <a:prstGeom prst="leftBracket">
              <a:avLst/>
            </a:prstGeom>
            <a:ln w="76200" cmpd="sng">
              <a:solidFill>
                <a:srgbClr val="FEBE1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eft Bracket 12"/>
            <p:cNvSpPr/>
            <p:nvPr/>
          </p:nvSpPr>
          <p:spPr>
            <a:xfrm flipH="1">
              <a:off x="4762863" y="1673033"/>
              <a:ext cx="181433" cy="665280"/>
            </a:xfrm>
            <a:prstGeom prst="leftBracket">
              <a:avLst/>
            </a:prstGeom>
            <a:ln w="76200" cmpd="sng">
              <a:solidFill>
                <a:srgbClr val="FEBE1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666541" y="2001353"/>
              <a:ext cx="2277755" cy="0"/>
            </a:xfrm>
            <a:prstGeom prst="line">
              <a:avLst/>
            </a:prstGeom>
            <a:ln w="57150" cmpd="sng">
              <a:solidFill>
                <a:srgbClr val="FEBE1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833920"/>
            <a:ext cx="8229600" cy="329224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Trigger </a:t>
            </a:r>
            <a:r>
              <a:rPr lang="en-US" dirty="0" smtClean="0"/>
              <a:t>policy</a:t>
            </a:r>
          </a:p>
          <a:p>
            <a:pPr lvl="1"/>
            <a:r>
              <a:rPr lang="en-US" dirty="0" smtClean="0"/>
              <a:t>When to trigger the computation on current window</a:t>
            </a:r>
            <a:endParaRPr lang="en-US" dirty="0" smtClean="0"/>
          </a:p>
          <a:p>
            <a:r>
              <a:rPr lang="en-US" dirty="0" smtClean="0"/>
              <a:t>Eviction policy</a:t>
            </a:r>
          </a:p>
          <a:p>
            <a:pPr lvl="1"/>
            <a:r>
              <a:rPr lang="en-US" dirty="0" smtClean="0"/>
              <a:t>When data points should leave the window</a:t>
            </a:r>
          </a:p>
          <a:p>
            <a:pPr lvl="1"/>
            <a:r>
              <a:rPr lang="en-US" dirty="0" smtClean="0"/>
              <a:t>Defines window width/size</a:t>
            </a:r>
            <a:endParaRPr lang="en-US" dirty="0" smtClean="0"/>
          </a:p>
          <a:p>
            <a:r>
              <a:rPr lang="en-US" dirty="0" smtClean="0"/>
              <a:t>E.g., count-based policy</a:t>
            </a:r>
          </a:p>
          <a:p>
            <a:pPr lvl="1"/>
            <a:r>
              <a:rPr lang="en-US" dirty="0" smtClean="0"/>
              <a:t>evict when #elements &gt; n</a:t>
            </a:r>
          </a:p>
          <a:p>
            <a:pPr lvl="1"/>
            <a:r>
              <a:rPr lang="en-US" dirty="0" smtClean="0"/>
              <a:t>start a new window every n-</a:t>
            </a:r>
            <a:r>
              <a:rPr lang="en-US" dirty="0" err="1" smtClean="0"/>
              <a:t>th</a:t>
            </a:r>
            <a:r>
              <a:rPr lang="en-US" dirty="0" smtClean="0"/>
              <a:t> element</a:t>
            </a:r>
          </a:p>
          <a:p>
            <a:r>
              <a:rPr lang="en-US" dirty="0" smtClean="0"/>
              <a:t>Built-in: Count, Time, Delta policies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15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533621" y="1784160"/>
            <a:ext cx="2277755" cy="665280"/>
            <a:chOff x="3533621" y="1784160"/>
            <a:chExt cx="2277755" cy="665280"/>
          </a:xfrm>
        </p:grpSpPr>
        <p:sp>
          <p:nvSpPr>
            <p:cNvPr id="7" name="Left Bracket 6"/>
            <p:cNvSpPr/>
            <p:nvPr/>
          </p:nvSpPr>
          <p:spPr>
            <a:xfrm>
              <a:off x="3533621" y="1784160"/>
              <a:ext cx="181433" cy="665280"/>
            </a:xfrm>
            <a:prstGeom prst="leftBracket">
              <a:avLst/>
            </a:prstGeom>
            <a:ln w="76200" cmpd="sng">
              <a:solidFill>
                <a:srgbClr val="34AD9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ket 7"/>
            <p:cNvSpPr/>
            <p:nvPr/>
          </p:nvSpPr>
          <p:spPr>
            <a:xfrm flipH="1">
              <a:off x="5629943" y="1784160"/>
              <a:ext cx="181433" cy="665280"/>
            </a:xfrm>
            <a:prstGeom prst="leftBracket">
              <a:avLst/>
            </a:prstGeom>
            <a:ln w="76200" cmpd="sng">
              <a:solidFill>
                <a:srgbClr val="34AD9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>
              <a:stCxn id="7" idx="1"/>
              <a:endCxn id="8" idx="1"/>
            </p:cNvCxnSpPr>
            <p:nvPr/>
          </p:nvCxnSpPr>
          <p:spPr>
            <a:xfrm>
              <a:off x="3533621" y="2116800"/>
              <a:ext cx="2277755" cy="0"/>
            </a:xfrm>
            <a:prstGeom prst="line">
              <a:avLst/>
            </a:prstGeom>
            <a:ln w="57150" cmpd="sng">
              <a:solidFill>
                <a:srgbClr val="34AD9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251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Windowing example</a:t>
            </a:r>
            <a:endParaRPr lang="en-US" dirty="0"/>
          </a:p>
        </p:txBody>
      </p:sp>
      <p:sp>
        <p:nvSpPr>
          <p:cNvPr id="4" name="TextBox 8"/>
          <p:cNvSpPr txBox="1"/>
          <p:nvPr/>
        </p:nvSpPr>
        <p:spPr>
          <a:xfrm>
            <a:off x="323528" y="1844824"/>
            <a:ext cx="8568952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//</a:t>
            </a:r>
            <a:r>
              <a:rPr lang="de-DE" sz="1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Build</a:t>
            </a:r>
            <a:r>
              <a:rPr lang="de-DE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sz="1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new</a:t>
            </a:r>
            <a:r>
              <a:rPr lang="de-DE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sz="1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model</a:t>
            </a:r>
            <a:r>
              <a:rPr lang="de-DE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sz="1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every</a:t>
            </a:r>
            <a:r>
              <a:rPr lang="de-DE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sz="1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minute</a:t>
            </a:r>
            <a:r>
              <a:rPr lang="de-DE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on </a:t>
            </a:r>
            <a:r>
              <a:rPr lang="de-DE" sz="1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the</a:t>
            </a:r>
            <a:r>
              <a:rPr lang="de-DE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last 5 </a:t>
            </a:r>
            <a:r>
              <a:rPr lang="de-DE" sz="1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minutes</a:t>
            </a:r>
            <a:r>
              <a:rPr lang="de-DE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</a:p>
          <a:p>
            <a:r>
              <a:rPr lang="de-DE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//</a:t>
            </a:r>
            <a:r>
              <a:rPr lang="de-DE" sz="1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worth</a:t>
            </a:r>
            <a:r>
              <a:rPr lang="de-DE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sz="1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of</a:t>
            </a:r>
            <a:r>
              <a:rPr lang="de-DE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sz="1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data</a:t>
            </a:r>
            <a:endParaRPr lang="de-DE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r>
              <a:rPr lang="de-DE" sz="1900" dirty="0" err="1">
                <a:solidFill>
                  <a:srgbClr val="7030A0"/>
                </a:solidFill>
                <a:latin typeface="Consolas"/>
                <a:cs typeface="Consolas"/>
              </a:rPr>
              <a:t>val</a:t>
            </a:r>
            <a:r>
              <a:rPr lang="de-DE" sz="1900" dirty="0" smtClean="0">
                <a:latin typeface="Consolas"/>
                <a:cs typeface="Consolas"/>
              </a:rPr>
              <a:t> </a:t>
            </a:r>
            <a:r>
              <a:rPr lang="de-DE" sz="1900" dirty="0" err="1" smtClean="0">
                <a:latin typeface="Consolas"/>
                <a:cs typeface="Consolas"/>
              </a:rPr>
              <a:t>model</a:t>
            </a:r>
            <a:r>
              <a:rPr lang="de-DE" sz="1900" dirty="0" smtClean="0">
                <a:latin typeface="Consolas"/>
                <a:cs typeface="Consolas"/>
              </a:rPr>
              <a:t> = </a:t>
            </a:r>
            <a:r>
              <a:rPr lang="de-DE" sz="1900" dirty="0" err="1" smtClean="0">
                <a:latin typeface="Consolas"/>
                <a:cs typeface="Consolas"/>
              </a:rPr>
              <a:t>trainingData</a:t>
            </a:r>
            <a:endParaRPr lang="de-DE" sz="1900" dirty="0" smtClean="0">
              <a:latin typeface="Consolas"/>
              <a:cs typeface="Consolas"/>
            </a:endParaRPr>
          </a:p>
          <a:p>
            <a:r>
              <a:rPr lang="de-DE" sz="1900" dirty="0">
                <a:latin typeface="Consolas"/>
                <a:cs typeface="Consolas"/>
              </a:rPr>
              <a:t>	</a:t>
            </a:r>
            <a:r>
              <a:rPr lang="de-DE" sz="1900" dirty="0" smtClean="0">
                <a:latin typeface="Consolas"/>
                <a:cs typeface="Consolas"/>
              </a:rPr>
              <a:t>	.</a:t>
            </a:r>
            <a:r>
              <a:rPr lang="de-DE" sz="1900" dirty="0" err="1" smtClean="0">
                <a:solidFill>
                  <a:schemeClr val="accent2"/>
                </a:solidFill>
                <a:latin typeface="Consolas"/>
                <a:cs typeface="Consolas"/>
              </a:rPr>
              <a:t>window</a:t>
            </a:r>
            <a:r>
              <a:rPr lang="de-DE" sz="1900" dirty="0" smtClean="0">
                <a:latin typeface="Consolas"/>
                <a:cs typeface="Consolas"/>
              </a:rPr>
              <a:t>(</a:t>
            </a:r>
            <a:r>
              <a:rPr lang="de-DE" sz="1900" dirty="0" err="1" smtClean="0">
                <a:latin typeface="Consolas"/>
                <a:cs typeface="Consolas"/>
              </a:rPr>
              <a:t>Time.of</a:t>
            </a:r>
            <a:r>
              <a:rPr lang="de-DE" sz="1900" dirty="0" smtClean="0">
                <a:latin typeface="Consolas"/>
                <a:cs typeface="Consolas"/>
              </a:rPr>
              <a:t>(5</a:t>
            </a:r>
            <a:r>
              <a:rPr lang="de-DE" sz="1900" dirty="0" smtClean="0">
                <a:latin typeface="Consolas"/>
                <a:cs typeface="Consolas"/>
              </a:rPr>
              <a:t>,TimeUnit.MINUTES</a:t>
            </a:r>
            <a:r>
              <a:rPr lang="de-DE" sz="1900" dirty="0" smtClean="0">
                <a:latin typeface="Consolas"/>
                <a:cs typeface="Consolas"/>
              </a:rPr>
              <a:t>))</a:t>
            </a:r>
          </a:p>
          <a:p>
            <a:r>
              <a:rPr lang="de-DE" sz="1900" dirty="0">
                <a:latin typeface="Consolas"/>
                <a:cs typeface="Consolas"/>
              </a:rPr>
              <a:t>	</a:t>
            </a:r>
            <a:r>
              <a:rPr lang="de-DE" sz="1900" dirty="0" smtClean="0">
                <a:latin typeface="Consolas"/>
                <a:cs typeface="Consolas"/>
              </a:rPr>
              <a:t>	.</a:t>
            </a:r>
            <a:r>
              <a:rPr lang="de-DE" sz="1900" dirty="0" err="1" smtClean="0">
                <a:solidFill>
                  <a:schemeClr val="accent2"/>
                </a:solidFill>
                <a:latin typeface="Consolas"/>
                <a:cs typeface="Consolas"/>
              </a:rPr>
              <a:t>every</a:t>
            </a:r>
            <a:r>
              <a:rPr lang="de-DE" sz="1900" dirty="0" smtClean="0">
                <a:latin typeface="Consolas"/>
                <a:cs typeface="Consolas"/>
              </a:rPr>
              <a:t>(</a:t>
            </a:r>
            <a:r>
              <a:rPr lang="de-DE" sz="1900" dirty="0" err="1">
                <a:latin typeface="Consolas"/>
                <a:cs typeface="Consolas"/>
              </a:rPr>
              <a:t>Time.of</a:t>
            </a:r>
            <a:r>
              <a:rPr lang="de-DE" sz="1900" dirty="0" smtClean="0">
                <a:latin typeface="Consolas"/>
                <a:cs typeface="Consolas"/>
              </a:rPr>
              <a:t>(1</a:t>
            </a:r>
            <a:r>
              <a:rPr lang="de-DE" sz="1900" dirty="0" smtClean="0">
                <a:latin typeface="Consolas"/>
                <a:cs typeface="Consolas"/>
              </a:rPr>
              <a:t>,TimeUnit.MINUTES</a:t>
            </a:r>
            <a:r>
              <a:rPr lang="de-DE" sz="1900" dirty="0">
                <a:latin typeface="Consolas"/>
                <a:cs typeface="Consolas"/>
              </a:rPr>
              <a:t>)</a:t>
            </a:r>
            <a:r>
              <a:rPr lang="de-DE" sz="1900" dirty="0" smtClean="0">
                <a:latin typeface="Consolas"/>
                <a:cs typeface="Consolas"/>
              </a:rPr>
              <a:t>)</a:t>
            </a:r>
          </a:p>
          <a:p>
            <a:r>
              <a:rPr lang="de-DE" sz="1900" dirty="0">
                <a:latin typeface="Consolas"/>
                <a:cs typeface="Consolas"/>
              </a:rPr>
              <a:t>		</a:t>
            </a:r>
            <a:r>
              <a:rPr lang="de-DE" sz="1900" dirty="0" smtClean="0">
                <a:latin typeface="Consolas"/>
                <a:cs typeface="Consolas"/>
              </a:rPr>
              <a:t>.</a:t>
            </a:r>
            <a:r>
              <a:rPr lang="de-DE" sz="1900" dirty="0" err="1" smtClean="0">
                <a:solidFill>
                  <a:schemeClr val="accent2"/>
                </a:solidFill>
                <a:latin typeface="Consolas"/>
                <a:cs typeface="Consolas"/>
              </a:rPr>
              <a:t>reduceGroup</a:t>
            </a:r>
            <a:r>
              <a:rPr lang="de-DE" sz="1900" dirty="0" smtClean="0">
                <a:latin typeface="Consolas"/>
                <a:cs typeface="Consolas"/>
              </a:rPr>
              <a:t>(</a:t>
            </a:r>
            <a:r>
              <a:rPr lang="de-DE" sz="1900" dirty="0" err="1" smtClean="0">
                <a:latin typeface="Consolas"/>
                <a:cs typeface="Consolas"/>
              </a:rPr>
              <a:t>buildModel</a:t>
            </a:r>
            <a:r>
              <a:rPr lang="de-DE" sz="1900" dirty="0" smtClean="0">
                <a:latin typeface="Consolas"/>
                <a:cs typeface="Consolas"/>
              </a:rPr>
              <a:t>)</a:t>
            </a:r>
          </a:p>
          <a:p>
            <a:endParaRPr lang="de-DE" sz="1900" dirty="0" smtClean="0">
              <a:latin typeface="Consolas"/>
              <a:cs typeface="Consolas"/>
            </a:endParaRPr>
          </a:p>
          <a:p>
            <a:r>
              <a:rPr lang="de-DE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/</a:t>
            </a:r>
            <a:r>
              <a:rPr lang="de-DE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/</a:t>
            </a:r>
            <a:r>
              <a:rPr lang="de-DE" sz="1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Predict</a:t>
            </a:r>
            <a:r>
              <a:rPr lang="de-DE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sz="1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new</a:t>
            </a:r>
            <a:r>
              <a:rPr lang="de-DE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sz="1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data</a:t>
            </a:r>
            <a:r>
              <a:rPr lang="de-DE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sz="1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using</a:t>
            </a:r>
            <a:r>
              <a:rPr lang="de-DE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sz="1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the</a:t>
            </a:r>
            <a:r>
              <a:rPr lang="de-DE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sz="1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most</a:t>
            </a:r>
            <a:r>
              <a:rPr lang="de-DE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sz="1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up</a:t>
            </a:r>
            <a:r>
              <a:rPr lang="de-DE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-</a:t>
            </a:r>
            <a:r>
              <a:rPr lang="de-DE" sz="1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to</a:t>
            </a:r>
            <a:r>
              <a:rPr lang="de-DE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-date </a:t>
            </a:r>
            <a:r>
              <a:rPr lang="de-DE" sz="1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model</a:t>
            </a:r>
            <a:endParaRPr lang="de-DE" sz="19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r>
              <a:rPr lang="de-DE" sz="1900" dirty="0" err="1">
                <a:solidFill>
                  <a:srgbClr val="7030A0"/>
                </a:solidFill>
                <a:latin typeface="Consolas"/>
                <a:cs typeface="Consolas"/>
              </a:rPr>
              <a:t>val</a:t>
            </a:r>
            <a:r>
              <a:rPr lang="de-DE" sz="1900" dirty="0">
                <a:latin typeface="Consolas"/>
                <a:cs typeface="Consolas"/>
              </a:rPr>
              <a:t> </a:t>
            </a:r>
            <a:r>
              <a:rPr lang="de-DE" sz="1900" dirty="0" err="1">
                <a:latin typeface="Consolas"/>
                <a:cs typeface="Consolas"/>
              </a:rPr>
              <a:t>prediction</a:t>
            </a:r>
            <a:r>
              <a:rPr lang="de-DE" sz="1900" dirty="0">
                <a:latin typeface="Consolas"/>
                <a:cs typeface="Consolas"/>
              </a:rPr>
              <a:t> </a:t>
            </a:r>
            <a:r>
              <a:rPr lang="de-DE" sz="1900" dirty="0" smtClean="0">
                <a:latin typeface="Consolas"/>
                <a:cs typeface="Consolas"/>
              </a:rPr>
              <a:t>= </a:t>
            </a:r>
            <a:r>
              <a:rPr lang="de-DE" sz="1900" dirty="0" err="1" smtClean="0">
                <a:latin typeface="Consolas"/>
                <a:cs typeface="Consolas"/>
              </a:rPr>
              <a:t>newData</a:t>
            </a:r>
            <a:endParaRPr lang="de-DE" sz="1900" dirty="0">
              <a:latin typeface="Consolas"/>
              <a:cs typeface="Consolas"/>
            </a:endParaRPr>
          </a:p>
          <a:p>
            <a:r>
              <a:rPr lang="de-DE" sz="1900" dirty="0">
                <a:latin typeface="Consolas"/>
                <a:cs typeface="Consolas"/>
              </a:rPr>
              <a:t>		</a:t>
            </a:r>
            <a:r>
              <a:rPr lang="de-DE" sz="1900" dirty="0" smtClean="0">
                <a:latin typeface="Consolas"/>
                <a:cs typeface="Consolas"/>
              </a:rPr>
              <a:t>.</a:t>
            </a:r>
            <a:r>
              <a:rPr lang="de-DE" sz="1900" dirty="0" err="1" smtClean="0">
                <a:solidFill>
                  <a:schemeClr val="accent2"/>
                </a:solidFill>
                <a:latin typeface="Consolas"/>
                <a:cs typeface="Consolas"/>
              </a:rPr>
              <a:t>connect</a:t>
            </a:r>
            <a:r>
              <a:rPr lang="de-DE" sz="1900" dirty="0" smtClean="0">
                <a:latin typeface="Consolas"/>
                <a:cs typeface="Consolas"/>
              </a:rPr>
              <a:t>(</a:t>
            </a:r>
            <a:r>
              <a:rPr lang="de-DE" sz="1900" dirty="0" err="1" smtClean="0">
                <a:latin typeface="Consolas"/>
                <a:cs typeface="Consolas"/>
              </a:rPr>
              <a:t>model</a:t>
            </a:r>
            <a:r>
              <a:rPr lang="de-DE" sz="1900" dirty="0" smtClean="0">
                <a:latin typeface="Consolas"/>
                <a:cs typeface="Consolas"/>
              </a:rPr>
              <a:t>)</a:t>
            </a:r>
            <a:endParaRPr lang="de-DE" sz="1900" dirty="0">
              <a:latin typeface="Consolas"/>
              <a:cs typeface="Consolas"/>
            </a:endParaRPr>
          </a:p>
          <a:p>
            <a:r>
              <a:rPr lang="de-DE" sz="1900" dirty="0">
                <a:latin typeface="Consolas"/>
                <a:cs typeface="Consolas"/>
              </a:rPr>
              <a:t>		</a:t>
            </a:r>
            <a:r>
              <a:rPr lang="de-DE" sz="1900" dirty="0" smtClean="0">
                <a:latin typeface="Consolas"/>
                <a:cs typeface="Consolas"/>
              </a:rPr>
              <a:t>.</a:t>
            </a:r>
            <a:r>
              <a:rPr lang="de-DE" sz="1900" dirty="0" err="1" smtClean="0">
                <a:solidFill>
                  <a:schemeClr val="accent2"/>
                </a:solidFill>
                <a:latin typeface="Consolas"/>
                <a:cs typeface="Consolas"/>
              </a:rPr>
              <a:t>map</a:t>
            </a:r>
            <a:r>
              <a:rPr lang="de-DE" sz="1900" dirty="0" smtClean="0">
                <a:latin typeface="Consolas"/>
                <a:cs typeface="Consolas"/>
              </a:rPr>
              <a:t>(</a:t>
            </a:r>
            <a:r>
              <a:rPr lang="de-DE" sz="1900" dirty="0" err="1" smtClean="0">
                <a:latin typeface="Consolas"/>
                <a:cs typeface="Consolas"/>
              </a:rPr>
              <a:t>predict</a:t>
            </a:r>
            <a:r>
              <a:rPr lang="de-DE" sz="1900" dirty="0" smtClean="0">
                <a:latin typeface="Consolas"/>
                <a:cs typeface="Consolas"/>
              </a:rPr>
              <a:t>)</a:t>
            </a:r>
            <a:r>
              <a:rPr lang="de-DE" sz="1900" dirty="0">
                <a:latin typeface="Consolas"/>
                <a:cs typeface="Consolas"/>
              </a:rPr>
              <a:t>;</a:t>
            </a:r>
          </a:p>
          <a:p>
            <a:endParaRPr lang="de-DE" sz="2000" dirty="0">
              <a:latin typeface="Consolas"/>
              <a:cs typeface="Consolas"/>
            </a:endParaRPr>
          </a:p>
          <a:p>
            <a:endParaRPr lang="de-DE" sz="2000" dirty="0" smtClean="0">
              <a:latin typeface="Consolas"/>
              <a:cs typeface="Consola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292195" y="4658722"/>
            <a:ext cx="3365977" cy="1643483"/>
            <a:chOff x="5292195" y="4658722"/>
            <a:chExt cx="3365977" cy="1643483"/>
          </a:xfrm>
        </p:grpSpPr>
        <p:sp>
          <p:nvSpPr>
            <p:cNvPr id="5" name="Oval 4"/>
            <p:cNvSpPr/>
            <p:nvPr/>
          </p:nvSpPr>
          <p:spPr>
            <a:xfrm>
              <a:off x="6736637" y="4754321"/>
              <a:ext cx="605973" cy="60597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dist"/>
              <a:r>
                <a:rPr lang="en-US" dirty="0" smtClean="0">
                  <a:latin typeface="Avenir Next Regular"/>
                  <a:cs typeface="Avenir Next Regular"/>
                </a:rPr>
                <a:t>M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5583074" y="5011559"/>
              <a:ext cx="1005150" cy="145633"/>
            </a:xfrm>
            <a:prstGeom prst="rightArrow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Next Regular"/>
                <a:cs typeface="Avenir Next Regular"/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5583074" y="5968547"/>
              <a:ext cx="970126" cy="17162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Next Regular"/>
                <a:cs typeface="Avenir Next Regular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736637" y="5696232"/>
              <a:ext cx="605973" cy="60597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dist"/>
              <a:r>
                <a:rPr lang="en-US" dirty="0" smtClean="0">
                  <a:latin typeface="Avenir Next Regular"/>
                  <a:cs typeface="Avenir Next Regular"/>
                </a:rPr>
                <a:t>P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 rot="5400000">
              <a:off x="6926636" y="5448410"/>
              <a:ext cx="245372" cy="17162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Next Regular"/>
                <a:cs typeface="Avenir Next Regular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7463023" y="5968547"/>
              <a:ext cx="1005150" cy="145633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Next Regular"/>
                <a:cs typeface="Avenir Next Regula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92195" y="4658722"/>
              <a:ext cx="1578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venir Next Regular"/>
                  <a:cs typeface="Avenir Next Regular"/>
                </a:rPr>
                <a:t>Training Data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95856" y="5599699"/>
              <a:ext cx="12150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venir Next Regular"/>
                  <a:cs typeface="Avenir Next Regular"/>
                </a:rPr>
                <a:t>New </a:t>
              </a:r>
              <a:r>
                <a:rPr lang="en-US" dirty="0">
                  <a:latin typeface="Avenir Next Regular"/>
                  <a:cs typeface="Avenir Next Regular"/>
                </a:rPr>
                <a:t>Data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13541" y="5600423"/>
              <a:ext cx="12446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venir Next Regular"/>
                  <a:cs typeface="Avenir Next Regular"/>
                </a:rPr>
                <a:t>Prediction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12/01/15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C9E2-54FC-1B43-9B1D-89FFB8AF66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36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Join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1866783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>
                <a:solidFill>
                  <a:srgbClr val="7030A0"/>
                </a:solidFill>
                <a:latin typeface="Consolas"/>
                <a:cs typeface="Consolas"/>
              </a:rPr>
              <a:t>c</a:t>
            </a:r>
            <a:r>
              <a:rPr lang="de-DE" sz="2000" dirty="0" err="1" smtClean="0">
                <a:solidFill>
                  <a:srgbClr val="7030A0"/>
                </a:solidFill>
                <a:latin typeface="Consolas"/>
                <a:cs typeface="Consolas"/>
              </a:rPr>
              <a:t>ase</a:t>
            </a:r>
            <a:r>
              <a:rPr lang="de-DE" sz="2000" dirty="0" smtClean="0">
                <a:solidFill>
                  <a:srgbClr val="7030A0"/>
                </a:solidFill>
                <a:latin typeface="Consolas"/>
                <a:cs typeface="Consolas"/>
              </a:rPr>
              <a:t> </a:t>
            </a:r>
            <a:r>
              <a:rPr lang="de-DE" sz="2000" dirty="0" err="1" smtClean="0">
                <a:solidFill>
                  <a:srgbClr val="7030A0"/>
                </a:solidFill>
                <a:latin typeface="Consolas"/>
                <a:cs typeface="Consolas"/>
              </a:rPr>
              <a:t>class</a:t>
            </a:r>
            <a:r>
              <a:rPr lang="de-DE" sz="2000" dirty="0">
                <a:solidFill>
                  <a:srgbClr val="7030A0"/>
                </a:solidFill>
                <a:latin typeface="Consolas"/>
                <a:cs typeface="Consolas"/>
              </a:rPr>
              <a:t> </a:t>
            </a:r>
            <a:r>
              <a:rPr lang="de-DE" sz="2000" dirty="0" smtClean="0">
                <a:latin typeface="Consolas"/>
                <a:cs typeface="Consolas"/>
              </a:rPr>
              <a:t>Name(</a:t>
            </a:r>
            <a:r>
              <a:rPr lang="de-DE" sz="2000" dirty="0" err="1" smtClean="0">
                <a:latin typeface="Consolas"/>
                <a:cs typeface="Consolas"/>
              </a:rPr>
              <a:t>id</a:t>
            </a:r>
            <a:r>
              <a:rPr lang="de-DE" sz="2000" dirty="0" smtClean="0">
                <a:latin typeface="Consolas"/>
                <a:cs typeface="Consolas"/>
              </a:rPr>
              <a:t>: </a:t>
            </a:r>
            <a:r>
              <a:rPr lang="de-DE" sz="2000" dirty="0" smtClean="0">
                <a:solidFill>
                  <a:srgbClr val="7030A0"/>
                </a:solidFill>
                <a:latin typeface="Consolas"/>
                <a:cs typeface="Consolas"/>
              </a:rPr>
              <a:t>Long,</a:t>
            </a:r>
            <a:r>
              <a:rPr lang="de-DE" sz="2000" dirty="0">
                <a:latin typeface="Consolas"/>
                <a:cs typeface="Consolas"/>
              </a:rPr>
              <a:t> </a:t>
            </a:r>
            <a:r>
              <a:rPr lang="de-DE" sz="2000" dirty="0" err="1" smtClean="0">
                <a:latin typeface="Consolas"/>
                <a:cs typeface="Consolas"/>
              </a:rPr>
              <a:t>name</a:t>
            </a:r>
            <a:r>
              <a:rPr lang="de-DE" sz="2000" dirty="0" smtClean="0">
                <a:latin typeface="Consolas"/>
                <a:cs typeface="Consolas"/>
              </a:rPr>
              <a:t>: </a:t>
            </a:r>
            <a:r>
              <a:rPr lang="de-DE" sz="2000" dirty="0" smtClean="0">
                <a:solidFill>
                  <a:srgbClr val="7030A0"/>
                </a:solidFill>
                <a:latin typeface="Consolas"/>
                <a:cs typeface="Consolas"/>
              </a:rPr>
              <a:t>String</a:t>
            </a:r>
            <a:r>
              <a:rPr lang="de-DE" sz="2000" dirty="0" smtClean="0">
                <a:latin typeface="Consolas"/>
                <a:cs typeface="Consolas"/>
              </a:rPr>
              <a:t>) </a:t>
            </a:r>
          </a:p>
          <a:p>
            <a:r>
              <a:rPr lang="de-DE" sz="2000" dirty="0" err="1">
                <a:solidFill>
                  <a:srgbClr val="7030A0"/>
                </a:solidFill>
                <a:latin typeface="Consolas"/>
                <a:cs typeface="Consolas"/>
              </a:rPr>
              <a:t>case</a:t>
            </a:r>
            <a:r>
              <a:rPr lang="de-DE" sz="2000" dirty="0">
                <a:solidFill>
                  <a:srgbClr val="7030A0"/>
                </a:solidFill>
                <a:latin typeface="Consolas"/>
                <a:cs typeface="Consolas"/>
              </a:rPr>
              <a:t> </a:t>
            </a:r>
            <a:r>
              <a:rPr lang="de-DE" sz="2000" dirty="0" err="1">
                <a:solidFill>
                  <a:srgbClr val="7030A0"/>
                </a:solidFill>
                <a:latin typeface="Consolas"/>
                <a:cs typeface="Consolas"/>
              </a:rPr>
              <a:t>class</a:t>
            </a:r>
            <a:r>
              <a:rPr lang="de-DE" sz="2000" dirty="0">
                <a:solidFill>
                  <a:srgbClr val="7030A0"/>
                </a:solidFill>
                <a:latin typeface="Consolas"/>
                <a:cs typeface="Consolas"/>
              </a:rPr>
              <a:t> </a:t>
            </a:r>
            <a:r>
              <a:rPr lang="de-DE" sz="2000" dirty="0" smtClean="0">
                <a:latin typeface="Consolas"/>
                <a:cs typeface="Consolas"/>
              </a:rPr>
              <a:t>Age(</a:t>
            </a:r>
            <a:r>
              <a:rPr lang="de-DE" sz="2000" dirty="0" err="1">
                <a:latin typeface="Consolas"/>
                <a:cs typeface="Consolas"/>
              </a:rPr>
              <a:t>id</a:t>
            </a:r>
            <a:r>
              <a:rPr lang="de-DE" sz="2000" dirty="0">
                <a:latin typeface="Consolas"/>
                <a:cs typeface="Consolas"/>
              </a:rPr>
              <a:t>: </a:t>
            </a:r>
            <a:r>
              <a:rPr lang="de-DE" sz="2000" dirty="0">
                <a:solidFill>
                  <a:srgbClr val="7030A0"/>
                </a:solidFill>
                <a:latin typeface="Consolas"/>
                <a:cs typeface="Consolas"/>
              </a:rPr>
              <a:t>Long,</a:t>
            </a:r>
            <a:r>
              <a:rPr lang="de-DE" sz="2000" dirty="0">
                <a:latin typeface="Consolas"/>
                <a:cs typeface="Consolas"/>
              </a:rPr>
              <a:t> </a:t>
            </a:r>
            <a:r>
              <a:rPr lang="de-DE" sz="2000" dirty="0" err="1" smtClean="0">
                <a:latin typeface="Consolas"/>
                <a:cs typeface="Consolas"/>
              </a:rPr>
              <a:t>age</a:t>
            </a:r>
            <a:r>
              <a:rPr lang="de-DE" sz="2000" dirty="0" smtClean="0">
                <a:latin typeface="Consolas"/>
                <a:cs typeface="Consolas"/>
              </a:rPr>
              <a:t>: </a:t>
            </a:r>
            <a:r>
              <a:rPr lang="de-DE" sz="2000" dirty="0" err="1" smtClean="0">
                <a:solidFill>
                  <a:srgbClr val="7030A0"/>
                </a:solidFill>
                <a:latin typeface="Consolas"/>
                <a:cs typeface="Consolas"/>
              </a:rPr>
              <a:t>Int</a:t>
            </a:r>
            <a:r>
              <a:rPr lang="de-DE" sz="2000" dirty="0" smtClean="0">
                <a:latin typeface="Consolas"/>
                <a:cs typeface="Consolas"/>
              </a:rPr>
              <a:t>) </a:t>
            </a:r>
            <a:endParaRPr lang="de-DE" sz="2000" dirty="0">
              <a:solidFill>
                <a:srgbClr val="7030A0"/>
              </a:solidFill>
              <a:latin typeface="Consolas"/>
              <a:cs typeface="Consolas"/>
            </a:endParaRPr>
          </a:p>
          <a:p>
            <a:r>
              <a:rPr lang="de-DE" sz="2000" dirty="0" err="1">
                <a:solidFill>
                  <a:srgbClr val="7030A0"/>
                </a:solidFill>
                <a:latin typeface="Consolas"/>
                <a:cs typeface="Consolas"/>
              </a:rPr>
              <a:t>case</a:t>
            </a:r>
            <a:r>
              <a:rPr lang="de-DE" sz="2000" dirty="0">
                <a:solidFill>
                  <a:srgbClr val="7030A0"/>
                </a:solidFill>
                <a:latin typeface="Consolas"/>
                <a:cs typeface="Consolas"/>
              </a:rPr>
              <a:t> </a:t>
            </a:r>
            <a:r>
              <a:rPr lang="de-DE" sz="2000" dirty="0" err="1">
                <a:solidFill>
                  <a:srgbClr val="7030A0"/>
                </a:solidFill>
                <a:latin typeface="Consolas"/>
                <a:cs typeface="Consolas"/>
              </a:rPr>
              <a:t>class</a:t>
            </a:r>
            <a:r>
              <a:rPr lang="de-DE" sz="2000" dirty="0">
                <a:solidFill>
                  <a:srgbClr val="7030A0"/>
                </a:solidFill>
                <a:latin typeface="Consolas"/>
                <a:cs typeface="Consolas"/>
              </a:rPr>
              <a:t> </a:t>
            </a:r>
            <a:r>
              <a:rPr lang="de-DE" sz="2000" dirty="0" smtClean="0">
                <a:latin typeface="Consolas"/>
                <a:cs typeface="Consolas"/>
              </a:rPr>
              <a:t>Person(</a:t>
            </a:r>
            <a:r>
              <a:rPr lang="de-DE" sz="2000" dirty="0" err="1" smtClean="0">
                <a:latin typeface="Consolas"/>
                <a:cs typeface="Consolas"/>
              </a:rPr>
              <a:t>name</a:t>
            </a:r>
            <a:r>
              <a:rPr lang="de-DE" sz="2000" dirty="0" smtClean="0">
                <a:latin typeface="Consolas"/>
                <a:cs typeface="Consolas"/>
              </a:rPr>
              <a:t>: </a:t>
            </a:r>
            <a:r>
              <a:rPr lang="de-DE" sz="2000" dirty="0" smtClean="0">
                <a:solidFill>
                  <a:srgbClr val="7030A0"/>
                </a:solidFill>
                <a:latin typeface="Consolas"/>
                <a:cs typeface="Consolas"/>
              </a:rPr>
              <a:t>String,</a:t>
            </a:r>
            <a:r>
              <a:rPr lang="de-DE" sz="2000" dirty="0" smtClean="0">
                <a:latin typeface="Consolas"/>
                <a:cs typeface="Consolas"/>
              </a:rPr>
              <a:t> </a:t>
            </a:r>
            <a:r>
              <a:rPr lang="de-DE" sz="2000" dirty="0" err="1" smtClean="0">
                <a:latin typeface="Consolas"/>
                <a:cs typeface="Consolas"/>
              </a:rPr>
              <a:t>age</a:t>
            </a:r>
            <a:r>
              <a:rPr lang="de-DE" sz="2000" dirty="0" smtClean="0">
                <a:latin typeface="Consolas"/>
                <a:cs typeface="Consolas"/>
              </a:rPr>
              <a:t>: </a:t>
            </a:r>
            <a:r>
              <a:rPr lang="de-DE" sz="2000" dirty="0" err="1" smtClean="0">
                <a:solidFill>
                  <a:srgbClr val="7030A0"/>
                </a:solidFill>
                <a:latin typeface="Consolas"/>
                <a:cs typeface="Consolas"/>
              </a:rPr>
              <a:t>Int</a:t>
            </a:r>
            <a:r>
              <a:rPr lang="de-DE" sz="2000" dirty="0" smtClean="0">
                <a:latin typeface="Consolas"/>
                <a:cs typeface="Consolas"/>
              </a:rPr>
              <a:t>) </a:t>
            </a:r>
            <a:endParaRPr lang="de-DE" sz="2000" dirty="0" smtClean="0">
              <a:solidFill>
                <a:srgbClr val="7030A0"/>
              </a:solidFill>
              <a:latin typeface="Consolas"/>
              <a:cs typeface="Consolas"/>
            </a:endParaRPr>
          </a:p>
          <a:p>
            <a:endParaRPr lang="de-DE" sz="2000" dirty="0">
              <a:solidFill>
                <a:srgbClr val="7030A0"/>
              </a:solidFill>
              <a:latin typeface="Consolas"/>
              <a:cs typeface="Consolas"/>
            </a:endParaRPr>
          </a:p>
          <a:p>
            <a:r>
              <a:rPr lang="de-DE" sz="2000" dirty="0" err="1" smtClean="0">
                <a:solidFill>
                  <a:srgbClr val="7030A0"/>
                </a:solidFill>
                <a:latin typeface="Consolas"/>
                <a:cs typeface="Consolas"/>
              </a:rPr>
              <a:t>val</a:t>
            </a:r>
            <a:r>
              <a:rPr lang="de-DE" sz="2000" dirty="0" smtClean="0">
                <a:solidFill>
                  <a:srgbClr val="7030A0"/>
                </a:solidFill>
                <a:latin typeface="Consolas"/>
                <a:cs typeface="Consolas"/>
              </a:rPr>
              <a:t> </a:t>
            </a:r>
            <a:r>
              <a:rPr lang="de-DE" sz="2000" dirty="0" err="1" smtClean="0">
                <a:latin typeface="Consolas"/>
                <a:cs typeface="Consolas"/>
              </a:rPr>
              <a:t>names</a:t>
            </a:r>
            <a:r>
              <a:rPr lang="de-DE" sz="2000" dirty="0" smtClean="0">
                <a:latin typeface="Consolas"/>
                <a:cs typeface="Consolas"/>
              </a:rPr>
              <a:t> = ...</a:t>
            </a:r>
          </a:p>
          <a:p>
            <a:r>
              <a:rPr lang="de-DE" sz="2000" dirty="0" err="1">
                <a:solidFill>
                  <a:srgbClr val="7030A0"/>
                </a:solidFill>
                <a:latin typeface="Consolas"/>
                <a:cs typeface="Consolas"/>
              </a:rPr>
              <a:t>val</a:t>
            </a:r>
            <a:r>
              <a:rPr lang="de-DE" sz="2000" dirty="0">
                <a:solidFill>
                  <a:srgbClr val="7030A0"/>
                </a:solidFill>
                <a:latin typeface="Consolas"/>
                <a:cs typeface="Consolas"/>
              </a:rPr>
              <a:t> </a:t>
            </a:r>
            <a:r>
              <a:rPr lang="de-DE" sz="2000" dirty="0" err="1" smtClean="0">
                <a:latin typeface="Consolas"/>
                <a:cs typeface="Consolas"/>
              </a:rPr>
              <a:t>ages</a:t>
            </a:r>
            <a:r>
              <a:rPr lang="de-DE" sz="2000" dirty="0" smtClean="0">
                <a:latin typeface="Consolas"/>
                <a:cs typeface="Consolas"/>
              </a:rPr>
              <a:t> </a:t>
            </a:r>
            <a:r>
              <a:rPr lang="de-DE" sz="2000" dirty="0">
                <a:latin typeface="Consolas"/>
                <a:cs typeface="Consolas"/>
              </a:rPr>
              <a:t>= ..</a:t>
            </a:r>
            <a:r>
              <a:rPr lang="de-DE" sz="2000" dirty="0" smtClean="0">
                <a:latin typeface="Consolas"/>
                <a:cs typeface="Consolas"/>
              </a:rPr>
              <a:t>.</a:t>
            </a:r>
          </a:p>
          <a:p>
            <a:endParaRPr lang="de-DE" sz="2000" dirty="0" smtClean="0">
              <a:latin typeface="Consolas"/>
              <a:cs typeface="Consolas"/>
            </a:endParaRPr>
          </a:p>
          <a:p>
            <a:r>
              <a:rPr lang="en-US" sz="2000" dirty="0" err="1" smtClean="0">
                <a:latin typeface="Consolas"/>
                <a:cs typeface="Consolas"/>
              </a:rPr>
              <a:t>names.</a:t>
            </a:r>
            <a:r>
              <a:rPr lang="en-US" sz="2000" dirty="0" err="1" smtClean="0">
                <a:solidFill>
                  <a:schemeClr val="accent2"/>
                </a:solidFill>
                <a:latin typeface="Consolas"/>
                <a:cs typeface="Consolas"/>
              </a:rPr>
              <a:t>join</a:t>
            </a:r>
            <a:r>
              <a:rPr lang="en-US" sz="2000" dirty="0">
                <a:latin typeface="Consolas"/>
                <a:cs typeface="Consolas"/>
              </a:rPr>
              <a:t>(ages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sz="2000" dirty="0" smtClean="0">
                <a:latin typeface="Consolas"/>
                <a:cs typeface="Consolas"/>
              </a:rPr>
              <a:t>     .</a:t>
            </a:r>
            <a:r>
              <a:rPr lang="en-US" sz="2000" dirty="0" err="1">
                <a:solidFill>
                  <a:schemeClr val="accent2"/>
                </a:solidFill>
                <a:latin typeface="Consolas"/>
                <a:cs typeface="Consolas"/>
              </a:rPr>
              <a:t>onWindow</a:t>
            </a:r>
            <a:r>
              <a:rPr lang="en-US" sz="2000" dirty="0" smtClean="0">
                <a:latin typeface="Consolas"/>
                <a:cs typeface="Consolas"/>
              </a:rPr>
              <a:t>(5, </a:t>
            </a:r>
            <a:r>
              <a:rPr lang="en-US" sz="2000" dirty="0" err="1">
                <a:latin typeface="Consolas"/>
                <a:cs typeface="Consolas"/>
              </a:rPr>
              <a:t>TimeUnit.SECONDS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.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where</a:t>
            </a:r>
            <a:r>
              <a:rPr lang="en-US" sz="2000" dirty="0" smtClean="0">
                <a:latin typeface="Consolas"/>
                <a:cs typeface="Consolas"/>
              </a:rPr>
              <a:t>("id")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.</a:t>
            </a:r>
            <a:r>
              <a:rPr lang="en-US" sz="2000" dirty="0" err="1" smtClean="0">
                <a:solidFill>
                  <a:schemeClr val="accent2"/>
                </a:solidFill>
                <a:latin typeface="Consolas"/>
                <a:cs typeface="Consolas"/>
              </a:rPr>
              <a:t>equalTo</a:t>
            </a:r>
            <a:r>
              <a:rPr lang="en-US" sz="2000" dirty="0" smtClean="0">
                <a:latin typeface="Consolas"/>
                <a:cs typeface="Consolas"/>
              </a:rPr>
              <a:t>("id") {(n, a) =&gt; Person(</a:t>
            </a:r>
            <a:r>
              <a:rPr lang="en-US" sz="2000" dirty="0" err="1" smtClean="0">
                <a:latin typeface="Consolas"/>
                <a:cs typeface="Consolas"/>
              </a:rPr>
              <a:t>n.name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err="1" smtClean="0">
                <a:latin typeface="Consolas"/>
                <a:cs typeface="Consolas"/>
              </a:rPr>
              <a:t>a.age</a:t>
            </a:r>
            <a:r>
              <a:rPr lang="en-US" sz="2000" dirty="0" smtClean="0">
                <a:latin typeface="Consolas"/>
                <a:cs typeface="Consolas"/>
              </a:rPr>
              <a:t>)}</a:t>
            </a:r>
            <a:endParaRPr lang="de-DE" sz="2000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endParaRPr lang="de-DE" sz="2000" dirty="0">
              <a:latin typeface="Consolas"/>
              <a:cs typeface="Consola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12/01/15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C9E2-54FC-1B43-9B1D-89FFB8AF66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27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Iterative processing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199" y="1595713"/>
            <a:ext cx="846619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env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StreamExecutionEnvironment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.getExecutionEnvironment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env.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generateSequence</a:t>
            </a:r>
            <a:r>
              <a:rPr lang="en-US" dirty="0">
                <a:latin typeface="Consolas"/>
                <a:cs typeface="Consolas"/>
              </a:rPr>
              <a:t>(1, </a:t>
            </a:r>
            <a:r>
              <a:rPr lang="en-US" dirty="0" smtClean="0">
                <a:latin typeface="Consolas"/>
                <a:cs typeface="Consolas"/>
              </a:rPr>
              <a:t>10)</a:t>
            </a:r>
            <a:r>
              <a:rPr lang="en-US" dirty="0">
                <a:latin typeface="Consolas"/>
                <a:cs typeface="Consolas"/>
              </a:rPr>
              <a:t>.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iterate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incrementToTen</a:t>
            </a:r>
            <a:r>
              <a:rPr lang="en-US" dirty="0" smtClean="0">
                <a:latin typeface="Consolas"/>
                <a:cs typeface="Consolas"/>
              </a:rPr>
              <a:t>, 1000)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               .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print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env.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execute</a:t>
            </a:r>
            <a:r>
              <a:rPr lang="en-US" dirty="0">
                <a:latin typeface="Consolas"/>
                <a:cs typeface="Consolas"/>
              </a:rPr>
              <a:t>("Iterative example")</a:t>
            </a:r>
            <a:endParaRPr lang="en-US" dirty="0" smtClean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err="1">
                <a:solidFill>
                  <a:srgbClr val="7030A0"/>
                </a:solidFill>
                <a:latin typeface="Consolas"/>
                <a:cs typeface="Consolas"/>
              </a:rPr>
              <a:t>def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incrementToTen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>
                <a:latin typeface="Consolas"/>
                <a:cs typeface="Consolas"/>
              </a:rPr>
              <a:t>input: DataStream[Long]) = {</a:t>
            </a: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solidFill>
                  <a:srgbClr val="7030A0"/>
                </a:solidFill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 incremented = </a:t>
            </a:r>
            <a:r>
              <a:rPr lang="en-US" dirty="0" err="1" smtClean="0">
                <a:latin typeface="Consolas"/>
                <a:cs typeface="Consolas"/>
              </a:rPr>
              <a:t>input.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map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{_ </a:t>
            </a:r>
            <a:r>
              <a:rPr lang="en-US" dirty="0">
                <a:latin typeface="Consolas"/>
                <a:cs typeface="Consolas"/>
              </a:rPr>
              <a:t>+ </a:t>
            </a:r>
            <a:r>
              <a:rPr lang="en-US" dirty="0" smtClean="0">
                <a:latin typeface="Consolas"/>
                <a:cs typeface="Consolas"/>
              </a:rPr>
              <a:t>1}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solidFill>
                  <a:srgbClr val="7030A0"/>
                </a:solidFill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 split = </a:t>
            </a:r>
            <a:r>
              <a:rPr lang="en-US" dirty="0" err="1" smtClean="0">
                <a:latin typeface="Consolas"/>
                <a:cs typeface="Consolas"/>
              </a:rPr>
              <a:t>incremented.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split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{x </a:t>
            </a:r>
            <a:r>
              <a:rPr lang="en-US" dirty="0">
                <a:latin typeface="Consolas"/>
                <a:cs typeface="Consolas"/>
              </a:rPr>
              <a:t>=&gt; </a:t>
            </a:r>
            <a:r>
              <a:rPr lang="en-US" dirty="0">
                <a:solidFill>
                  <a:srgbClr val="7030A0"/>
                </a:solidFill>
                <a:latin typeface="Consolas"/>
                <a:cs typeface="Consolas"/>
              </a:rPr>
              <a:t>if</a:t>
            </a:r>
            <a:r>
              <a:rPr lang="en-US" dirty="0">
                <a:latin typeface="Consolas"/>
                <a:cs typeface="Consolas"/>
              </a:rPr>
              <a:t> (x &gt;= 10) "out" </a:t>
            </a:r>
            <a:r>
              <a:rPr lang="en-US" dirty="0">
                <a:solidFill>
                  <a:srgbClr val="7030A0"/>
                </a:solidFill>
                <a:latin typeface="Consolas"/>
                <a:cs typeface="Consolas"/>
              </a:rPr>
              <a:t>else</a:t>
            </a:r>
            <a:r>
              <a:rPr lang="en-US" dirty="0">
                <a:latin typeface="Consolas"/>
                <a:cs typeface="Consolas"/>
              </a:rPr>
              <a:t> "feedback"}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  (</a:t>
            </a:r>
            <a:r>
              <a:rPr lang="en-US" dirty="0" err="1" smtClean="0">
                <a:latin typeface="Consolas"/>
                <a:cs typeface="Consolas"/>
              </a:rPr>
              <a:t>split.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select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>
                <a:latin typeface="Consolas"/>
                <a:cs typeface="Consolas"/>
              </a:rPr>
              <a:t>"feedback")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split.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select</a:t>
            </a:r>
            <a:r>
              <a:rPr lang="en-US" dirty="0">
                <a:latin typeface="Consolas"/>
                <a:cs typeface="Consolas"/>
              </a:rPr>
              <a:t>("out"))</a:t>
            </a:r>
          </a:p>
          <a:p>
            <a:r>
              <a:rPr lang="en-US" dirty="0">
                <a:latin typeface="Consolas"/>
                <a:cs typeface="Consolas"/>
              </a:rPr>
              <a:t>  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12/01/15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C9E2-54FC-1B43-9B1D-89FFB8AF6662}" type="slidenum">
              <a:rPr lang="en-US" smtClean="0"/>
              <a:t>18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318602" y="5562622"/>
            <a:ext cx="4742598" cy="659566"/>
            <a:chOff x="1923774" y="5392260"/>
            <a:chExt cx="4742598" cy="659566"/>
          </a:xfrm>
        </p:grpSpPr>
        <p:grpSp>
          <p:nvGrpSpPr>
            <p:cNvPr id="10" name="Group 9"/>
            <p:cNvGrpSpPr/>
            <p:nvPr/>
          </p:nvGrpSpPr>
          <p:grpSpPr>
            <a:xfrm>
              <a:off x="1923774" y="5392260"/>
              <a:ext cx="3626526" cy="659566"/>
              <a:chOff x="1923774" y="5392260"/>
              <a:chExt cx="3626526" cy="659566"/>
            </a:xfrm>
          </p:grpSpPr>
          <p:sp>
            <p:nvSpPr>
              <p:cNvPr id="12" name="Cloud 11"/>
              <p:cNvSpPr/>
              <p:nvPr/>
            </p:nvSpPr>
            <p:spPr>
              <a:xfrm>
                <a:off x="1923774" y="5434912"/>
                <a:ext cx="1236870" cy="574261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Number stream</a:t>
                </a:r>
                <a:endParaRPr lang="en-US" sz="1400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779912" y="5392260"/>
                <a:ext cx="659566" cy="65956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Map</a:t>
                </a:r>
                <a:endParaRPr lang="en-US" sz="11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921502" y="5594350"/>
                <a:ext cx="6287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/>
                    </a:solidFill>
                  </a:rPr>
                  <a:t>Reduce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5" name="Straight Arrow Connector 14"/>
              <p:cNvCxnSpPr>
                <a:stCxn id="12" idx="0"/>
                <a:endCxn id="13" idx="2"/>
              </p:cNvCxnSpPr>
              <p:nvPr/>
            </p:nvCxnSpPr>
            <p:spPr>
              <a:xfrm>
                <a:off x="3159613" y="5722043"/>
                <a:ext cx="62029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13" idx="6"/>
                <a:endCxn id="11" idx="2"/>
              </p:cNvCxnSpPr>
              <p:nvPr/>
            </p:nvCxnSpPr>
            <p:spPr>
              <a:xfrm>
                <a:off x="4439478" y="5722043"/>
                <a:ext cx="99386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Cloud 10"/>
            <p:cNvSpPr/>
            <p:nvPr/>
          </p:nvSpPr>
          <p:spPr>
            <a:xfrm>
              <a:off x="5429502" y="5434912"/>
              <a:ext cx="1236870" cy="574261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Output stream</a:t>
              </a:r>
              <a:endParaRPr lang="en-US" sz="1400" dirty="0"/>
            </a:p>
          </p:txBody>
        </p:sp>
      </p:grpSp>
      <p:cxnSp>
        <p:nvCxnSpPr>
          <p:cNvPr id="21" name="Curved Connector 20"/>
          <p:cNvCxnSpPr>
            <a:stCxn id="13" idx="6"/>
            <a:endCxn id="13" idx="2"/>
          </p:cNvCxnSpPr>
          <p:nvPr/>
        </p:nvCxnSpPr>
        <p:spPr>
          <a:xfrm flipH="1">
            <a:off x="4174740" y="5892405"/>
            <a:ext cx="659566" cy="12700"/>
          </a:xfrm>
          <a:prstGeom prst="curvedConnector5">
            <a:avLst>
              <a:gd name="adj1" fmla="val -31310"/>
              <a:gd name="adj2" fmla="val 5701063"/>
              <a:gd name="adj3" fmla="val 129636"/>
            </a:avLst>
          </a:prstGeom>
          <a:ln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07792" y="5610823"/>
            <a:ext cx="81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“out”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4010140" y="6226930"/>
            <a:ext cx="1024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“feedback”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61211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Spargel</a:t>
            </a:r>
            <a:r>
              <a:rPr lang="en-US" dirty="0" smtClean="0"/>
              <a:t>: </a:t>
            </a:r>
            <a:r>
              <a:rPr lang="en-US" dirty="0" err="1" smtClean="0"/>
              <a:t>Flink’s</a:t>
            </a:r>
            <a:r>
              <a:rPr lang="en-US" dirty="0" smtClean="0"/>
              <a:t> Graph API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2210118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DataSet</a:t>
            </a:r>
            <a:r>
              <a:rPr lang="en-US" dirty="0">
                <a:latin typeface="Consolas"/>
                <a:cs typeface="Consolas"/>
              </a:rPr>
              <a:t>&lt;Tuple2&lt;Long, Long&gt;&gt; result = </a:t>
            </a:r>
            <a:r>
              <a:rPr lang="en-US" dirty="0" smtClean="0">
                <a:latin typeface="Consolas"/>
                <a:cs typeface="Consolas"/>
              </a:rPr>
              <a:t>vertices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.</a:t>
            </a:r>
            <a:r>
              <a:rPr lang="en-US" dirty="0" err="1" smtClean="0">
                <a:solidFill>
                  <a:srgbClr val="C0504D"/>
                </a:solidFill>
                <a:latin typeface="Consolas"/>
                <a:cs typeface="Consolas"/>
              </a:rPr>
              <a:t>runOperation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solidFill>
                  <a:srgbClr val="C0504D"/>
                </a:solidFill>
                <a:latin typeface="Consolas"/>
                <a:cs typeface="Consolas"/>
              </a:rPr>
              <a:t>VertexCentricIteration</a:t>
            </a:r>
            <a:r>
              <a:rPr lang="en-US" dirty="0" err="1">
                <a:latin typeface="Consolas"/>
                <a:cs typeface="Consolas"/>
              </a:rPr>
              <a:t>.</a:t>
            </a:r>
            <a:r>
              <a:rPr lang="en-US" i="1" dirty="0" err="1">
                <a:solidFill>
                  <a:srgbClr val="C0504D"/>
                </a:solidFill>
                <a:latin typeface="Consolas"/>
                <a:cs typeface="Consolas"/>
              </a:rPr>
              <a:t>withPlainEdges</a:t>
            </a:r>
            <a:r>
              <a:rPr lang="en-US" dirty="0" smtClean="0">
                <a:latin typeface="Consolas"/>
                <a:cs typeface="Consolas"/>
              </a:rPr>
              <a:t>(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edges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b="1" dirty="0">
                <a:latin typeface="Consolas"/>
                <a:cs typeface="Consolas"/>
              </a:rPr>
              <a:t>new </a:t>
            </a:r>
            <a:r>
              <a:rPr lang="en-US" dirty="0" err="1">
                <a:latin typeface="Consolas"/>
                <a:cs typeface="Consolas"/>
              </a:rPr>
              <a:t>CCUpdater</a:t>
            </a:r>
            <a:r>
              <a:rPr lang="en-US" dirty="0">
                <a:latin typeface="Consolas"/>
                <a:cs typeface="Consolas"/>
              </a:rPr>
              <a:t>(), </a:t>
            </a:r>
            <a:r>
              <a:rPr lang="en-US" b="1" dirty="0">
                <a:latin typeface="Consolas"/>
                <a:cs typeface="Consolas"/>
              </a:rPr>
              <a:t>new </a:t>
            </a:r>
            <a:r>
              <a:rPr lang="en-US" dirty="0" err="1">
                <a:latin typeface="Consolas"/>
                <a:cs typeface="Consolas"/>
              </a:rPr>
              <a:t>CCMessager</a:t>
            </a:r>
            <a:r>
              <a:rPr lang="en-US" dirty="0">
                <a:latin typeface="Consolas"/>
                <a:cs typeface="Consolas"/>
              </a:rPr>
              <a:t>(), 100))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b="1" dirty="0" smtClean="0">
                <a:solidFill>
                  <a:schemeClr val="accent3"/>
                </a:solidFill>
                <a:latin typeface="Consolas"/>
                <a:cs typeface="Consolas"/>
              </a:rPr>
              <a:t>class</a:t>
            </a:r>
            <a:r>
              <a:rPr lang="en-US" dirty="0" smtClean="0">
                <a:solidFill>
                  <a:schemeClr val="accent3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CCUpdater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solidFill>
                  <a:srgbClr val="9BBB59"/>
                </a:solidFill>
                <a:latin typeface="Consolas"/>
                <a:cs typeface="Consolas"/>
              </a:rPr>
              <a:t>extends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C0504D"/>
                </a:solidFill>
                <a:latin typeface="Consolas"/>
                <a:cs typeface="Consolas"/>
              </a:rPr>
              <a:t>VertexUpdateFunction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…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b="1" dirty="0" smtClean="0">
                <a:solidFill>
                  <a:srgbClr val="9BBB59"/>
                </a:solidFill>
                <a:latin typeface="Consolas"/>
                <a:cs typeface="Consolas"/>
              </a:rPr>
              <a:t>class</a:t>
            </a:r>
            <a:r>
              <a:rPr lang="en-US" dirty="0" smtClean="0">
                <a:solidFill>
                  <a:srgbClr val="9BBB59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CCMessenger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solidFill>
                  <a:srgbClr val="9BBB59"/>
                </a:solidFill>
                <a:latin typeface="Consolas"/>
                <a:cs typeface="Consolas"/>
              </a:rPr>
              <a:t>extends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C0504D"/>
                </a:solidFill>
                <a:latin typeface="Consolas"/>
                <a:cs typeface="Consolas"/>
              </a:rPr>
              <a:t>MessagingFunction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…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9127" y="5252724"/>
            <a:ext cx="68775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i="1" dirty="0" err="1">
                <a:latin typeface="Avenir Next Regular"/>
                <a:cs typeface="Avenir Next Regular"/>
              </a:rPr>
              <a:t>Spargel</a:t>
            </a:r>
            <a:r>
              <a:rPr lang="en-US" sz="2400" i="1" dirty="0">
                <a:latin typeface="Avenir Next Regular"/>
                <a:cs typeface="Avenir Next Regular"/>
              </a:rPr>
              <a:t> is a very </a:t>
            </a:r>
            <a:r>
              <a:rPr lang="en-US" sz="2400" i="1" dirty="0" smtClean="0">
                <a:latin typeface="Avenir Next Regular"/>
                <a:cs typeface="Avenir Next Regular"/>
              </a:rPr>
              <a:t>thin </a:t>
            </a:r>
            <a:r>
              <a:rPr lang="en-US" sz="2400" i="1" dirty="0">
                <a:latin typeface="Avenir Next Regular"/>
                <a:cs typeface="Avenir Next Regular"/>
              </a:rPr>
              <a:t>layer (~500 LOC) on top of </a:t>
            </a:r>
            <a:r>
              <a:rPr lang="en-US" sz="2400" i="1" dirty="0" err="1" smtClean="0">
                <a:latin typeface="Avenir Next Regular"/>
                <a:cs typeface="Avenir Next Regular"/>
              </a:rPr>
              <a:t>Flink’s</a:t>
            </a:r>
            <a:r>
              <a:rPr lang="en-US" sz="2400" i="1" dirty="0" smtClean="0">
                <a:latin typeface="Avenir Next Regular"/>
                <a:cs typeface="Avenir Next Regular"/>
              </a:rPr>
              <a:t> </a:t>
            </a:r>
            <a:r>
              <a:rPr lang="en-US" sz="2400" b="1" i="1" dirty="0" smtClean="0">
                <a:latin typeface="Avenir Next Regular"/>
                <a:cs typeface="Avenir Next Regular"/>
              </a:rPr>
              <a:t>delta </a:t>
            </a:r>
            <a:r>
              <a:rPr lang="en-US" sz="2400" b="1" i="1" dirty="0">
                <a:latin typeface="Avenir Next Regular"/>
                <a:cs typeface="Avenir Next Regular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3980225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Flink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 descr="Screen Shot 2014-12-11 at 11.22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11" y="1465091"/>
            <a:ext cx="4400529" cy="48912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88318" y="2203757"/>
            <a:ext cx="2823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Avenir Next Regular"/>
                <a:cs typeface="Avenir Next Regular"/>
              </a:rPr>
              <a:t>flink.apache.org</a:t>
            </a:r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8318" y="2824604"/>
            <a:ext cx="4224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Avenir Next Regular"/>
                <a:cs typeface="Avenir Next Regular"/>
              </a:rPr>
              <a:t>github.com</a:t>
            </a:r>
            <a:r>
              <a:rPr lang="en-US" sz="2800" dirty="0" smtClean="0">
                <a:latin typeface="Avenir Next Regular"/>
                <a:cs typeface="Avenir Next Regular"/>
              </a:rPr>
              <a:t>/apache/</a:t>
            </a:r>
            <a:r>
              <a:rPr lang="en-US" sz="2800" dirty="0" err="1" smtClean="0">
                <a:latin typeface="Avenir Next Regular"/>
                <a:cs typeface="Avenir Next Regular"/>
              </a:rPr>
              <a:t>flink</a:t>
            </a:r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04639" y="3476014"/>
            <a:ext cx="3813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Avenir Next Regular"/>
                <a:cs typeface="Avenir Next Regular"/>
              </a:rPr>
              <a:t>user@flink.apache.org</a:t>
            </a:r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45122" y="4478355"/>
            <a:ext cx="4077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Cool squirrel logo (also open source)</a:t>
            </a:r>
            <a:endParaRPr lang="en-US" dirty="0">
              <a:latin typeface="Avenir Next Regular"/>
              <a:cs typeface="Avenir Next Regular"/>
            </a:endParaRPr>
          </a:p>
        </p:txBody>
      </p:sp>
      <p:cxnSp>
        <p:nvCxnSpPr>
          <p:cNvPr id="13" name="Straight Connector 12"/>
          <p:cNvCxnSpPr>
            <a:endCxn id="11" idx="1"/>
          </p:cNvCxnSpPr>
          <p:nvPr/>
        </p:nvCxnSpPr>
        <p:spPr>
          <a:xfrm>
            <a:off x="3145692" y="3014684"/>
            <a:ext cx="1599430" cy="16483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658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API elements &amp;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Accumulators and counters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, Long, Double counters</a:t>
            </a:r>
          </a:p>
          <a:p>
            <a:pPr lvl="1"/>
            <a:r>
              <a:rPr lang="en-US" dirty="0" smtClean="0"/>
              <a:t>Histogram accumulator</a:t>
            </a:r>
          </a:p>
          <a:p>
            <a:pPr lvl="1"/>
            <a:r>
              <a:rPr lang="en-US" dirty="0" smtClean="0"/>
              <a:t>Define your </a:t>
            </a:r>
            <a:r>
              <a:rPr lang="en-US" dirty="0" smtClean="0"/>
              <a:t>own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Broadcast </a:t>
            </a:r>
            <a:r>
              <a:rPr lang="en-US" dirty="0" smtClean="0"/>
              <a:t>variables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Plan </a:t>
            </a:r>
            <a:r>
              <a:rPr lang="en-US" dirty="0" smtClean="0"/>
              <a:t>visualization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Local debugging/testing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6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Compatibility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040647"/>
            <a:ext cx="8229600" cy="2085516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Flink</a:t>
            </a:r>
            <a:r>
              <a:rPr lang="en-US" dirty="0" smtClean="0"/>
              <a:t> runs on YARN, can read from HDFS, </a:t>
            </a:r>
            <a:r>
              <a:rPr lang="en-US" dirty="0" err="1" smtClean="0"/>
              <a:t>HBase</a:t>
            </a:r>
            <a:endParaRPr lang="en-US" dirty="0" smtClean="0"/>
          </a:p>
          <a:p>
            <a:r>
              <a:rPr lang="en-US" dirty="0" smtClean="0"/>
              <a:t>Can use all </a:t>
            </a:r>
            <a:r>
              <a:rPr lang="en-US" dirty="0" err="1" smtClean="0"/>
              <a:t>Hadoop</a:t>
            </a:r>
            <a:r>
              <a:rPr lang="en-US" dirty="0" smtClean="0"/>
              <a:t> input and output formats</a:t>
            </a:r>
          </a:p>
          <a:p>
            <a:r>
              <a:rPr lang="en-US" dirty="0" smtClean="0"/>
              <a:t>Can use unmodified </a:t>
            </a:r>
            <a:r>
              <a:rPr lang="en-US" dirty="0" err="1" smtClean="0"/>
              <a:t>Hadoop</a:t>
            </a:r>
            <a:r>
              <a:rPr lang="en-US" dirty="0" smtClean="0"/>
              <a:t> Mappers and Reducers and mix-and-match them with </a:t>
            </a:r>
            <a:r>
              <a:rPr lang="en-US" dirty="0" err="1" smtClean="0"/>
              <a:t>Flink</a:t>
            </a:r>
            <a:r>
              <a:rPr lang="en-US" dirty="0" smtClean="0"/>
              <a:t> operators</a:t>
            </a:r>
          </a:p>
          <a:p>
            <a:r>
              <a:rPr lang="en-US" dirty="0" smtClean="0"/>
              <a:t>Coming up: can run unmodified </a:t>
            </a:r>
            <a:r>
              <a:rPr lang="en-US" dirty="0" err="1" smtClean="0"/>
              <a:t>Hadoop</a:t>
            </a:r>
            <a:r>
              <a:rPr lang="en-US" dirty="0" smtClean="0"/>
              <a:t> jobs (faster)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21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82" y="1560219"/>
            <a:ext cx="7648222" cy="210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55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22</a:t>
            </a:fld>
            <a:endParaRPr lang="en-US"/>
          </a:p>
        </p:txBody>
      </p:sp>
      <p:pic>
        <p:nvPicPr>
          <p:cNvPr id="5" name="Grafik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512" y="2564167"/>
            <a:ext cx="8874783" cy="273087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0305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23</a:t>
            </a:fld>
            <a:endParaRPr lang="en-US"/>
          </a:p>
        </p:txBody>
      </p:sp>
      <p:pic>
        <p:nvPicPr>
          <p:cNvPr id="5" name="Grafik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560" y="1918002"/>
            <a:ext cx="748883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82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24</a:t>
            </a:fld>
            <a:endParaRPr lang="en-US"/>
          </a:p>
        </p:txBody>
      </p:sp>
      <p:pic>
        <p:nvPicPr>
          <p:cNvPr id="5" name="Grafik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1824" y="1963591"/>
            <a:ext cx="7740352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50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288" y="4618521"/>
            <a:ext cx="1465707" cy="1465707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2731933" y="1238560"/>
            <a:ext cx="5029972" cy="2933919"/>
          </a:xfrm>
          <a:prstGeom prst="cloudCallout">
            <a:avLst>
              <a:gd name="adj1" fmla="val -61408"/>
              <a:gd name="adj2" fmla="val 72304"/>
            </a:avLst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687990" y="129487"/>
            <a:ext cx="3073915" cy="15219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none">
                <a:solidFill>
                  <a:srgbClr val="FFFFFF"/>
                </a:solidFill>
                <a:latin typeface="Avenir Next Demi Bold"/>
                <a:ea typeface="+mj-ea"/>
                <a:cs typeface="Avenir Next Demi Bold"/>
              </a:defRPr>
            </a:lvl1pPr>
          </a:lstStyle>
          <a:p>
            <a:endParaRPr lang="en-US" dirty="0">
              <a:solidFill>
                <a:srgbClr val="000000"/>
              </a:solidFill>
              <a:latin typeface="Avenir Book"/>
              <a:cs typeface="Avenir Book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392505" y="2008068"/>
            <a:ext cx="3922695" cy="15219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none">
                <a:solidFill>
                  <a:srgbClr val="FFFFFF"/>
                </a:solidFill>
                <a:latin typeface="Avenir Next Demi Bold"/>
                <a:ea typeface="+mj-ea"/>
                <a:cs typeface="Avenir Next Demi Bold"/>
              </a:defRPr>
            </a:lvl1pPr>
          </a:lstStyle>
          <a:p>
            <a:r>
              <a:rPr lang="en-US" sz="4400" dirty="0" err="1" smtClean="0">
                <a:solidFill>
                  <a:srgbClr val="34AD91"/>
                </a:solidFill>
                <a:latin typeface="Avenir Black"/>
                <a:cs typeface="Avenir Black"/>
              </a:rPr>
              <a:t>Flink</a:t>
            </a:r>
            <a:r>
              <a:rPr lang="en-US" sz="4400" dirty="0" smtClean="0">
                <a:solidFill>
                  <a:srgbClr val="34AD91"/>
                </a:solidFill>
                <a:latin typeface="Avenir Black"/>
                <a:cs typeface="Avenir Black"/>
              </a:rPr>
              <a:t> runtime features</a:t>
            </a:r>
            <a:endParaRPr lang="en-US" sz="3200" dirty="0">
              <a:solidFill>
                <a:srgbClr val="34AD91"/>
              </a:solidFill>
              <a:latin typeface="Avenir Book"/>
              <a:cs typeface="Avenir Boo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20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41"/>
          <p:cNvSpPr/>
          <p:nvPr/>
        </p:nvSpPr>
        <p:spPr>
          <a:xfrm>
            <a:off x="5565730" y="4584138"/>
            <a:ext cx="1370817" cy="696109"/>
          </a:xfrm>
          <a:prstGeom prst="rect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Task Manager</a:t>
            </a:r>
            <a:endParaRPr lang="de-DE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4" name="Rechteck 40"/>
          <p:cNvSpPr/>
          <p:nvPr/>
        </p:nvSpPr>
        <p:spPr>
          <a:xfrm>
            <a:off x="3804110" y="3755755"/>
            <a:ext cx="1243920" cy="728187"/>
          </a:xfrm>
          <a:prstGeom prst="rect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 Manager</a:t>
            </a:r>
            <a:endParaRPr lang="de-DE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5" name="Rechteck 41"/>
          <p:cNvSpPr/>
          <p:nvPr/>
        </p:nvSpPr>
        <p:spPr>
          <a:xfrm>
            <a:off x="5263399" y="2796391"/>
            <a:ext cx="1370817" cy="696109"/>
          </a:xfrm>
          <a:prstGeom prst="rect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Task Manager</a:t>
            </a:r>
            <a:endParaRPr lang="de-DE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pic>
        <p:nvPicPr>
          <p:cNvPr id="7" name="Picture 17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49160" y="4352220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0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5730" y="5145784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2569" y="3395715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Gerade Verbindung mit Pfeil 2054"/>
          <p:cNvCxnSpPr/>
          <p:nvPr/>
        </p:nvCxnSpPr>
        <p:spPr>
          <a:xfrm flipV="1">
            <a:off x="5166485" y="3808417"/>
            <a:ext cx="572352" cy="298529"/>
          </a:xfrm>
          <a:prstGeom prst="straightConnector1">
            <a:avLst/>
          </a:prstGeom>
          <a:ln w="57150">
            <a:solidFill>
              <a:srgbClr val="34A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50"/>
          <p:cNvCxnSpPr/>
          <p:nvPr/>
        </p:nvCxnSpPr>
        <p:spPr>
          <a:xfrm>
            <a:off x="5125325" y="4787064"/>
            <a:ext cx="330768" cy="86101"/>
          </a:xfrm>
          <a:prstGeom prst="straightConnector1">
            <a:avLst/>
          </a:prstGeom>
          <a:ln w="57150">
            <a:solidFill>
              <a:srgbClr val="34A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feil nach rechts 2065"/>
          <p:cNvSpPr/>
          <p:nvPr/>
        </p:nvSpPr>
        <p:spPr>
          <a:xfrm rot="5400000">
            <a:off x="1363507" y="2887559"/>
            <a:ext cx="885514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venir Next Regular"/>
              <a:cs typeface="Avenir Next Regular"/>
            </a:endParaRPr>
          </a:p>
        </p:txBody>
      </p:sp>
      <p:sp>
        <p:nvSpPr>
          <p:cNvPr id="13" name="Abgerundetes Rechteck 5"/>
          <p:cNvSpPr/>
          <p:nvPr/>
        </p:nvSpPr>
        <p:spPr>
          <a:xfrm>
            <a:off x="907481" y="3755755"/>
            <a:ext cx="1793386" cy="828383"/>
          </a:xfrm>
          <a:prstGeom prst="roundRect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Flink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 Client &amp;</a:t>
            </a:r>
            <a:b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</a:b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Optimizer</a:t>
            </a:r>
            <a:endParaRPr lang="en-US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14" name="Pfeil nach rechts 19"/>
          <p:cNvSpPr/>
          <p:nvPr/>
        </p:nvSpPr>
        <p:spPr>
          <a:xfrm>
            <a:off x="2941372" y="3936478"/>
            <a:ext cx="591290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venir Next Regular"/>
              <a:cs typeface="Avenir Next Regular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199" y="458703"/>
            <a:ext cx="5923921" cy="2031325"/>
          </a:xfrm>
          <a:prstGeom prst="rect">
            <a:avLst/>
          </a:prstGeom>
          <a:ln w="12700" cmpd="sng">
            <a:noFill/>
          </a:ln>
        </p:spPr>
        <p:txBody>
          <a:bodyPr wrap="square">
            <a:spAutoFit/>
          </a:bodyPr>
          <a:lstStyle/>
          <a:p>
            <a:r>
              <a:rPr lang="de-DE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DataSet</a:t>
            </a:r>
            <a:r>
              <a:rPr lang="de-DE" sz="1400" dirty="0" smtClean="0">
                <a:latin typeface="Consolas"/>
                <a:cs typeface="Consolas"/>
              </a:rPr>
              <a:t>&lt;</a:t>
            </a:r>
            <a:r>
              <a:rPr lang="de-DE" sz="1400" i="1" dirty="0" smtClean="0">
                <a:latin typeface="Consolas"/>
                <a:cs typeface="Consolas"/>
              </a:rPr>
              <a:t>String</a:t>
            </a:r>
            <a:r>
              <a:rPr lang="de-DE" sz="1400" dirty="0" smtClean="0">
                <a:latin typeface="Consolas"/>
                <a:cs typeface="Consolas"/>
              </a:rPr>
              <a:t>&gt; </a:t>
            </a:r>
            <a:r>
              <a:rPr lang="de-DE" sz="1400" dirty="0" err="1" smtClean="0">
                <a:latin typeface="Consolas"/>
                <a:cs typeface="Consolas"/>
              </a:rPr>
              <a:t>text</a:t>
            </a:r>
            <a:r>
              <a:rPr lang="de-DE" sz="1400" dirty="0" smtClean="0">
                <a:latin typeface="Consolas"/>
                <a:cs typeface="Consolas"/>
              </a:rPr>
              <a:t> = </a:t>
            </a:r>
            <a:r>
              <a:rPr lang="de-DE" sz="1400" dirty="0" err="1" smtClean="0">
                <a:latin typeface="Consolas"/>
                <a:cs typeface="Consolas"/>
              </a:rPr>
              <a:t>env.</a:t>
            </a:r>
            <a:r>
              <a:rPr lang="de-DE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readTextFile</a:t>
            </a:r>
            <a:r>
              <a:rPr lang="de-DE" sz="1400" dirty="0" smtClean="0">
                <a:latin typeface="Consolas"/>
                <a:cs typeface="Consolas"/>
              </a:rPr>
              <a:t>(</a:t>
            </a:r>
            <a:r>
              <a:rPr lang="de-DE" sz="1400" dirty="0" err="1" smtClean="0">
                <a:latin typeface="Consolas"/>
                <a:cs typeface="Consolas"/>
              </a:rPr>
              <a:t>input</a:t>
            </a:r>
            <a:r>
              <a:rPr lang="de-DE" sz="1400" dirty="0" smtClean="0">
                <a:latin typeface="Consolas"/>
                <a:cs typeface="Consolas"/>
              </a:rPr>
              <a:t>);</a:t>
            </a:r>
          </a:p>
          <a:p>
            <a:endParaRPr lang="de-DE" sz="1400" dirty="0" smtClean="0">
              <a:latin typeface="Consolas"/>
              <a:cs typeface="Consolas"/>
            </a:endParaRPr>
          </a:p>
          <a:p>
            <a:r>
              <a:rPr lang="de-DE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DataSet</a:t>
            </a:r>
            <a:r>
              <a:rPr lang="de-DE" sz="1400" dirty="0" smtClean="0">
                <a:latin typeface="Consolas"/>
                <a:cs typeface="Consolas"/>
              </a:rPr>
              <a:t>&lt;</a:t>
            </a:r>
            <a:r>
              <a:rPr lang="de-DE" sz="1400" i="1" dirty="0" smtClean="0">
                <a:latin typeface="Consolas"/>
                <a:cs typeface="Consolas"/>
              </a:rPr>
              <a:t>Tuple2&lt;String, Integer&gt;</a:t>
            </a:r>
            <a:r>
              <a:rPr lang="de-DE" sz="1400" dirty="0" smtClean="0">
                <a:latin typeface="Consolas"/>
                <a:cs typeface="Consolas"/>
              </a:rPr>
              <a:t>&gt; </a:t>
            </a:r>
            <a:r>
              <a:rPr lang="de-DE" sz="1400" dirty="0" err="1" smtClean="0">
                <a:latin typeface="Consolas"/>
                <a:cs typeface="Consolas"/>
              </a:rPr>
              <a:t>result</a:t>
            </a:r>
            <a:r>
              <a:rPr lang="de-DE" sz="1400" dirty="0" smtClean="0">
                <a:latin typeface="Consolas"/>
                <a:cs typeface="Consolas"/>
              </a:rPr>
              <a:t> = </a:t>
            </a:r>
            <a:r>
              <a:rPr lang="de-DE" sz="1400" dirty="0" err="1" smtClean="0">
                <a:latin typeface="Consolas"/>
                <a:cs typeface="Consolas"/>
              </a:rPr>
              <a:t>text</a:t>
            </a:r>
            <a:endParaRPr lang="de-DE" sz="1400" dirty="0" smtClean="0">
              <a:latin typeface="Consolas"/>
              <a:cs typeface="Consolas"/>
            </a:endParaRPr>
          </a:p>
          <a:p>
            <a:r>
              <a:rPr lang="de-DE" sz="1400" dirty="0" smtClean="0">
                <a:latin typeface="Consolas"/>
                <a:cs typeface="Consolas"/>
              </a:rPr>
              <a:t>         .</a:t>
            </a:r>
            <a:r>
              <a:rPr lang="de-DE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flatMap</a:t>
            </a:r>
            <a:r>
              <a:rPr lang="de-DE" sz="1400" dirty="0" smtClean="0">
                <a:latin typeface="Consolas"/>
                <a:cs typeface="Consolas"/>
              </a:rPr>
              <a:t>((</a:t>
            </a:r>
            <a:r>
              <a:rPr lang="de-DE" sz="1400" dirty="0" err="1" smtClean="0">
                <a:latin typeface="Consolas"/>
                <a:cs typeface="Consolas"/>
              </a:rPr>
              <a:t>str</a:t>
            </a:r>
            <a:r>
              <a:rPr lang="de-DE" sz="1400" dirty="0" smtClean="0">
                <a:latin typeface="Consolas"/>
                <a:cs typeface="Consolas"/>
              </a:rPr>
              <a:t>, out) </a:t>
            </a:r>
            <a:r>
              <a:rPr lang="de-DE" sz="1400" dirty="0" smtClean="0">
                <a:solidFill>
                  <a:srgbClr val="7030A0"/>
                </a:solidFill>
                <a:latin typeface="Consolas"/>
                <a:cs typeface="Consolas"/>
              </a:rPr>
              <a:t>-&gt;</a:t>
            </a:r>
            <a:r>
              <a:rPr lang="de-DE" sz="1400" dirty="0" smtClean="0">
                <a:latin typeface="Consolas"/>
                <a:cs typeface="Consolas"/>
              </a:rPr>
              <a:t> {</a:t>
            </a:r>
          </a:p>
          <a:p>
            <a:r>
              <a:rPr lang="de-DE" sz="1400" dirty="0" smtClean="0">
                <a:latin typeface="Consolas"/>
                <a:cs typeface="Consolas"/>
              </a:rPr>
              <a:t>              </a:t>
            </a:r>
            <a:r>
              <a:rPr lang="de-DE" sz="1400" dirty="0" err="1" smtClean="0">
                <a:solidFill>
                  <a:srgbClr val="7030A0"/>
                </a:solidFill>
                <a:latin typeface="Consolas"/>
                <a:cs typeface="Consolas"/>
              </a:rPr>
              <a:t>for</a:t>
            </a:r>
            <a:r>
              <a:rPr lang="de-DE" sz="1400" dirty="0" smtClean="0">
                <a:latin typeface="Consolas"/>
                <a:cs typeface="Consolas"/>
              </a:rPr>
              <a:t> (String </a:t>
            </a:r>
            <a:r>
              <a:rPr lang="de-DE" sz="1400" dirty="0" err="1" smtClean="0">
                <a:latin typeface="Consolas"/>
                <a:cs typeface="Consolas"/>
              </a:rPr>
              <a:t>token</a:t>
            </a:r>
            <a:r>
              <a:rPr lang="de-DE" sz="1400" dirty="0" smtClean="0">
                <a:latin typeface="Consolas"/>
                <a:cs typeface="Consolas"/>
              </a:rPr>
              <a:t> : </a:t>
            </a:r>
            <a:r>
              <a:rPr lang="de-DE" sz="1400" dirty="0" err="1" smtClean="0">
                <a:latin typeface="Consolas"/>
                <a:cs typeface="Consolas"/>
              </a:rPr>
              <a:t>value.split</a:t>
            </a:r>
            <a:r>
              <a:rPr lang="de-DE" sz="1400" dirty="0" smtClean="0">
                <a:latin typeface="Consolas"/>
                <a:cs typeface="Consolas"/>
              </a:rPr>
              <a:t>("\\W")) {</a:t>
            </a:r>
          </a:p>
          <a:p>
            <a:r>
              <a:rPr lang="de-DE" sz="1400" dirty="0" smtClean="0">
                <a:latin typeface="Consolas"/>
                <a:cs typeface="Consolas"/>
              </a:rPr>
              <a:t>                   </a:t>
            </a:r>
            <a:r>
              <a:rPr lang="de-DE" sz="1400" dirty="0" err="1" smtClean="0">
                <a:latin typeface="Consolas"/>
                <a:cs typeface="Consolas"/>
              </a:rPr>
              <a:t>out.</a:t>
            </a:r>
            <a:r>
              <a:rPr lang="de-DE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collect</a:t>
            </a:r>
            <a:r>
              <a:rPr lang="de-DE" sz="1400" dirty="0" smtClean="0">
                <a:latin typeface="Consolas"/>
                <a:cs typeface="Consolas"/>
              </a:rPr>
              <a:t>(</a:t>
            </a:r>
            <a:r>
              <a:rPr lang="de-DE" sz="1400" dirty="0" err="1" smtClean="0">
                <a:latin typeface="Consolas"/>
                <a:cs typeface="Consolas"/>
              </a:rPr>
              <a:t>new</a:t>
            </a:r>
            <a:r>
              <a:rPr lang="de-DE" sz="1400" dirty="0" smtClean="0">
                <a:latin typeface="Consolas"/>
                <a:cs typeface="Consolas"/>
              </a:rPr>
              <a:t> Tuple2&lt;&gt;(</a:t>
            </a:r>
            <a:r>
              <a:rPr lang="de-DE" sz="1400" dirty="0" err="1" smtClean="0">
                <a:latin typeface="Consolas"/>
                <a:cs typeface="Consolas"/>
              </a:rPr>
              <a:t>token</a:t>
            </a:r>
            <a:r>
              <a:rPr lang="de-DE" sz="1400" dirty="0" smtClean="0">
                <a:latin typeface="Consolas"/>
                <a:cs typeface="Consolas"/>
              </a:rPr>
              <a:t>, 1));</a:t>
            </a:r>
          </a:p>
          <a:p>
            <a:r>
              <a:rPr lang="de-DE" sz="1400" dirty="0" smtClean="0">
                <a:latin typeface="Consolas"/>
                <a:cs typeface="Consolas"/>
              </a:rPr>
              <a:t>              })</a:t>
            </a:r>
          </a:p>
          <a:p>
            <a:r>
              <a:rPr lang="de-DE" sz="1400" dirty="0" smtClean="0">
                <a:latin typeface="Consolas"/>
                <a:cs typeface="Consolas"/>
              </a:rPr>
              <a:t>         .</a:t>
            </a:r>
            <a:r>
              <a:rPr lang="de-DE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groupBy</a:t>
            </a:r>
            <a:r>
              <a:rPr lang="de-DE" sz="1400" dirty="0" smtClean="0">
                <a:latin typeface="Consolas"/>
                <a:cs typeface="Consolas"/>
              </a:rPr>
              <a:t>(0)</a:t>
            </a:r>
          </a:p>
          <a:p>
            <a:r>
              <a:rPr lang="de-DE" sz="1400" dirty="0" smtClean="0">
                <a:latin typeface="Consolas"/>
                <a:cs typeface="Consolas"/>
              </a:rPr>
              <a:t>         .</a:t>
            </a:r>
            <a:r>
              <a:rPr lang="de-DE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aggregate</a:t>
            </a:r>
            <a:r>
              <a:rPr lang="de-DE" sz="1400" dirty="0" smtClean="0">
                <a:latin typeface="Consolas"/>
                <a:cs typeface="Consolas"/>
              </a:rPr>
              <a:t>(SUM, 1);</a:t>
            </a:r>
            <a:endParaRPr lang="de-DE" sz="1400" dirty="0">
              <a:latin typeface="Consolas"/>
              <a:cs typeface="Consolas"/>
            </a:endParaRPr>
          </a:p>
        </p:txBody>
      </p:sp>
      <p:sp>
        <p:nvSpPr>
          <p:cNvPr id="17" name="Snip Diagonal Corner Rectangle 16"/>
          <p:cNvSpPr/>
          <p:nvPr/>
        </p:nvSpPr>
        <p:spPr>
          <a:xfrm>
            <a:off x="6800108" y="3205958"/>
            <a:ext cx="1128459" cy="913175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/>
                </a:solidFill>
                <a:latin typeface="Consolas"/>
                <a:cs typeface="Consolas"/>
              </a:rPr>
              <a:t>O Romeo, Romeo, wherefore art thou Romeo?</a:t>
            </a:r>
            <a:endParaRPr lang="en-US" sz="105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9" name="Snip Diagonal Corner Rectangle 18"/>
          <p:cNvSpPr/>
          <p:nvPr/>
        </p:nvSpPr>
        <p:spPr>
          <a:xfrm>
            <a:off x="7715208" y="2584883"/>
            <a:ext cx="1215433" cy="913175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/>
                </a:solidFill>
                <a:latin typeface="Consolas"/>
                <a:cs typeface="Consolas"/>
              </a:rPr>
              <a:t>O, 1</a:t>
            </a:r>
          </a:p>
          <a:p>
            <a:r>
              <a:rPr lang="en-US" sz="1050" dirty="0" smtClean="0">
                <a:solidFill>
                  <a:schemeClr val="tx1"/>
                </a:solidFill>
                <a:latin typeface="Consolas"/>
                <a:cs typeface="Consolas"/>
              </a:rPr>
              <a:t>Romeo, 3</a:t>
            </a:r>
          </a:p>
          <a:p>
            <a:r>
              <a:rPr lang="en-US" sz="1050" dirty="0" smtClean="0">
                <a:solidFill>
                  <a:schemeClr val="tx1"/>
                </a:solidFill>
                <a:latin typeface="Consolas"/>
                <a:cs typeface="Consolas"/>
              </a:rPr>
              <a:t>wherefore, 1</a:t>
            </a:r>
          </a:p>
          <a:p>
            <a:r>
              <a:rPr lang="en-US" sz="1050" dirty="0" smtClean="0">
                <a:solidFill>
                  <a:schemeClr val="tx1"/>
                </a:solidFill>
                <a:latin typeface="Consolas"/>
                <a:cs typeface="Consolas"/>
              </a:rPr>
              <a:t>art, 1</a:t>
            </a:r>
          </a:p>
          <a:p>
            <a:r>
              <a:rPr lang="en-US" sz="1050" dirty="0" smtClean="0">
                <a:solidFill>
                  <a:schemeClr val="tx1"/>
                </a:solidFill>
                <a:latin typeface="Consolas"/>
                <a:cs typeface="Consolas"/>
              </a:rPr>
              <a:t>thou, 1 </a:t>
            </a:r>
            <a:endParaRPr lang="en-US" sz="105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325353" y="2351164"/>
            <a:ext cx="6790437" cy="3558236"/>
          </a:xfrm>
          <a:custGeom>
            <a:avLst/>
            <a:gdLst>
              <a:gd name="connsiteX0" fmla="*/ 6790437 w 6790437"/>
              <a:gd name="connsiteY0" fmla="*/ 293896 h 3558236"/>
              <a:gd name="connsiteX1" fmla="*/ 6790437 w 6790437"/>
              <a:gd name="connsiteY1" fmla="*/ 293896 h 3558236"/>
              <a:gd name="connsiteX2" fmla="*/ 6433598 w 6790437"/>
              <a:gd name="connsiteY2" fmla="*/ 262407 h 3558236"/>
              <a:gd name="connsiteX3" fmla="*/ 6370626 w 6790437"/>
              <a:gd name="connsiteY3" fmla="*/ 241415 h 3558236"/>
              <a:gd name="connsiteX4" fmla="*/ 6234188 w 6790437"/>
              <a:gd name="connsiteY4" fmla="*/ 209926 h 3558236"/>
              <a:gd name="connsiteX5" fmla="*/ 6045273 w 6790437"/>
              <a:gd name="connsiteY5" fmla="*/ 146948 h 3558236"/>
              <a:gd name="connsiteX6" fmla="*/ 5961311 w 6790437"/>
              <a:gd name="connsiteY6" fmla="*/ 104963 h 3558236"/>
              <a:gd name="connsiteX7" fmla="*/ 5898339 w 6790437"/>
              <a:gd name="connsiteY7" fmla="*/ 83970 h 3558236"/>
              <a:gd name="connsiteX8" fmla="*/ 5803882 w 6790437"/>
              <a:gd name="connsiteY8" fmla="*/ 31489 h 3558236"/>
              <a:gd name="connsiteX9" fmla="*/ 5740910 w 6790437"/>
              <a:gd name="connsiteY9" fmla="*/ 10497 h 3558236"/>
              <a:gd name="connsiteX10" fmla="*/ 5709425 w 6790437"/>
              <a:gd name="connsiteY10" fmla="*/ 0 h 3558236"/>
              <a:gd name="connsiteX11" fmla="*/ 5415557 w 6790437"/>
              <a:gd name="connsiteY11" fmla="*/ 20993 h 3558236"/>
              <a:gd name="connsiteX12" fmla="*/ 5321100 w 6790437"/>
              <a:gd name="connsiteY12" fmla="*/ 52482 h 3558236"/>
              <a:gd name="connsiteX13" fmla="*/ 5216147 w 6790437"/>
              <a:gd name="connsiteY13" fmla="*/ 73474 h 3558236"/>
              <a:gd name="connsiteX14" fmla="*/ 5079709 w 6790437"/>
              <a:gd name="connsiteY14" fmla="*/ 125956 h 3558236"/>
              <a:gd name="connsiteX15" fmla="*/ 5027232 w 6790437"/>
              <a:gd name="connsiteY15" fmla="*/ 136452 h 3558236"/>
              <a:gd name="connsiteX16" fmla="*/ 4974756 w 6790437"/>
              <a:gd name="connsiteY16" fmla="*/ 157444 h 3558236"/>
              <a:gd name="connsiteX17" fmla="*/ 4890794 w 6790437"/>
              <a:gd name="connsiteY17" fmla="*/ 199429 h 3558236"/>
              <a:gd name="connsiteX18" fmla="*/ 4859308 w 6790437"/>
              <a:gd name="connsiteY18" fmla="*/ 220422 h 3558236"/>
              <a:gd name="connsiteX19" fmla="*/ 4775346 w 6790437"/>
              <a:gd name="connsiteY19" fmla="*/ 262407 h 3558236"/>
              <a:gd name="connsiteX20" fmla="*/ 4764851 w 6790437"/>
              <a:gd name="connsiteY20" fmla="*/ 220422 h 3558236"/>
              <a:gd name="connsiteX21" fmla="*/ 4491974 w 6790437"/>
              <a:gd name="connsiteY21" fmla="*/ 251911 h 3558236"/>
              <a:gd name="connsiteX22" fmla="*/ 4418507 w 6790437"/>
              <a:gd name="connsiteY22" fmla="*/ 283400 h 3558236"/>
              <a:gd name="connsiteX23" fmla="*/ 4376526 w 6790437"/>
              <a:gd name="connsiteY23" fmla="*/ 293896 h 3558236"/>
              <a:gd name="connsiteX24" fmla="*/ 4303059 w 6790437"/>
              <a:gd name="connsiteY24" fmla="*/ 314888 h 3558236"/>
              <a:gd name="connsiteX25" fmla="*/ 4166621 w 6790437"/>
              <a:gd name="connsiteY25" fmla="*/ 367370 h 3558236"/>
              <a:gd name="connsiteX26" fmla="*/ 4103649 w 6790437"/>
              <a:gd name="connsiteY26" fmla="*/ 388362 h 3558236"/>
              <a:gd name="connsiteX27" fmla="*/ 4061668 w 6790437"/>
              <a:gd name="connsiteY27" fmla="*/ 409355 h 3558236"/>
              <a:gd name="connsiteX28" fmla="*/ 3956715 w 6790437"/>
              <a:gd name="connsiteY28" fmla="*/ 440844 h 3558236"/>
              <a:gd name="connsiteX29" fmla="*/ 3904239 w 6790437"/>
              <a:gd name="connsiteY29" fmla="*/ 472332 h 3558236"/>
              <a:gd name="connsiteX30" fmla="*/ 3809782 w 6790437"/>
              <a:gd name="connsiteY30" fmla="*/ 524814 h 3558236"/>
              <a:gd name="connsiteX31" fmla="*/ 3736315 w 6790437"/>
              <a:gd name="connsiteY31" fmla="*/ 577295 h 3558236"/>
              <a:gd name="connsiteX32" fmla="*/ 3715324 w 6790437"/>
              <a:gd name="connsiteY32" fmla="*/ 608784 h 3558236"/>
              <a:gd name="connsiteX33" fmla="*/ 3683838 w 6790437"/>
              <a:gd name="connsiteY33" fmla="*/ 629777 h 3558236"/>
              <a:gd name="connsiteX34" fmla="*/ 3652353 w 6790437"/>
              <a:gd name="connsiteY34" fmla="*/ 661265 h 3558236"/>
              <a:gd name="connsiteX35" fmla="*/ 3526409 w 6790437"/>
              <a:gd name="connsiteY35" fmla="*/ 703250 h 3558236"/>
              <a:gd name="connsiteX36" fmla="*/ 3473933 w 6790437"/>
              <a:gd name="connsiteY36" fmla="*/ 724243 h 3558236"/>
              <a:gd name="connsiteX37" fmla="*/ 3379476 w 6790437"/>
              <a:gd name="connsiteY37" fmla="*/ 745235 h 3558236"/>
              <a:gd name="connsiteX38" fmla="*/ 3295514 w 6790437"/>
              <a:gd name="connsiteY38" fmla="*/ 776724 h 3558236"/>
              <a:gd name="connsiteX39" fmla="*/ 3222047 w 6790437"/>
              <a:gd name="connsiteY39" fmla="*/ 808213 h 3558236"/>
              <a:gd name="connsiteX40" fmla="*/ 3127589 w 6790437"/>
              <a:gd name="connsiteY40" fmla="*/ 829206 h 3558236"/>
              <a:gd name="connsiteX41" fmla="*/ 3075113 w 6790437"/>
              <a:gd name="connsiteY41" fmla="*/ 860694 h 3558236"/>
              <a:gd name="connsiteX42" fmla="*/ 2917684 w 6790437"/>
              <a:gd name="connsiteY42" fmla="*/ 892183 h 3558236"/>
              <a:gd name="connsiteX43" fmla="*/ 2854712 w 6790437"/>
              <a:gd name="connsiteY43" fmla="*/ 913176 h 3558236"/>
              <a:gd name="connsiteX44" fmla="*/ 2749760 w 6790437"/>
              <a:gd name="connsiteY44" fmla="*/ 923672 h 3558236"/>
              <a:gd name="connsiteX45" fmla="*/ 2707779 w 6790437"/>
              <a:gd name="connsiteY45" fmla="*/ 934168 h 3558236"/>
              <a:gd name="connsiteX46" fmla="*/ 2676293 w 6790437"/>
              <a:gd name="connsiteY46" fmla="*/ 955161 h 3558236"/>
              <a:gd name="connsiteX47" fmla="*/ 2602826 w 6790437"/>
              <a:gd name="connsiteY47" fmla="*/ 976153 h 3558236"/>
              <a:gd name="connsiteX48" fmla="*/ 2550350 w 6790437"/>
              <a:gd name="connsiteY48" fmla="*/ 1007642 h 3558236"/>
              <a:gd name="connsiteX49" fmla="*/ 2434902 w 6790437"/>
              <a:gd name="connsiteY49" fmla="*/ 1018138 h 3558236"/>
              <a:gd name="connsiteX50" fmla="*/ 2350940 w 6790437"/>
              <a:gd name="connsiteY50" fmla="*/ 1049627 h 3558236"/>
              <a:gd name="connsiteX51" fmla="*/ 2287968 w 6790437"/>
              <a:gd name="connsiteY51" fmla="*/ 1070620 h 3558236"/>
              <a:gd name="connsiteX52" fmla="*/ 2256482 w 6790437"/>
              <a:gd name="connsiteY52" fmla="*/ 1091612 h 3558236"/>
              <a:gd name="connsiteX53" fmla="*/ 2204006 w 6790437"/>
              <a:gd name="connsiteY53" fmla="*/ 1102109 h 3558236"/>
              <a:gd name="connsiteX54" fmla="*/ 2067568 w 6790437"/>
              <a:gd name="connsiteY54" fmla="*/ 1144094 h 3558236"/>
              <a:gd name="connsiteX55" fmla="*/ 1983605 w 6790437"/>
              <a:gd name="connsiteY55" fmla="*/ 1154590 h 3558236"/>
              <a:gd name="connsiteX56" fmla="*/ 1133489 w 6790437"/>
              <a:gd name="connsiteY56" fmla="*/ 1165086 h 3558236"/>
              <a:gd name="connsiteX57" fmla="*/ 1081013 w 6790437"/>
              <a:gd name="connsiteY57" fmla="*/ 1186079 h 3558236"/>
              <a:gd name="connsiteX58" fmla="*/ 923584 w 6790437"/>
              <a:gd name="connsiteY58" fmla="*/ 1217568 h 3558236"/>
              <a:gd name="connsiteX59" fmla="*/ 955069 w 6790437"/>
              <a:gd name="connsiteY59" fmla="*/ 1238560 h 3558236"/>
              <a:gd name="connsiteX60" fmla="*/ 913088 w 6790437"/>
              <a:gd name="connsiteY60" fmla="*/ 1249056 h 3558236"/>
              <a:gd name="connsiteX61" fmla="*/ 850117 w 6790437"/>
              <a:gd name="connsiteY61" fmla="*/ 1238560 h 3558236"/>
              <a:gd name="connsiteX62" fmla="*/ 703183 w 6790437"/>
              <a:gd name="connsiteY62" fmla="*/ 1217568 h 3558236"/>
              <a:gd name="connsiteX63" fmla="*/ 451297 w 6790437"/>
              <a:gd name="connsiteY63" fmla="*/ 1228064 h 3558236"/>
              <a:gd name="connsiteX64" fmla="*/ 419811 w 6790437"/>
              <a:gd name="connsiteY64" fmla="*/ 1249056 h 3558236"/>
              <a:gd name="connsiteX65" fmla="*/ 293868 w 6790437"/>
              <a:gd name="connsiteY65" fmla="*/ 1322530 h 3558236"/>
              <a:gd name="connsiteX66" fmla="*/ 262382 w 6790437"/>
              <a:gd name="connsiteY66" fmla="*/ 1354019 h 3558236"/>
              <a:gd name="connsiteX67" fmla="*/ 230896 w 6790437"/>
              <a:gd name="connsiteY67" fmla="*/ 1375012 h 3558236"/>
              <a:gd name="connsiteX68" fmla="*/ 188915 w 6790437"/>
              <a:gd name="connsiteY68" fmla="*/ 1406500 h 3558236"/>
              <a:gd name="connsiteX69" fmla="*/ 94458 w 6790437"/>
              <a:gd name="connsiteY69" fmla="*/ 1532456 h 3558236"/>
              <a:gd name="connsiteX70" fmla="*/ 52477 w 6790437"/>
              <a:gd name="connsiteY70" fmla="*/ 1584937 h 3558236"/>
              <a:gd name="connsiteX71" fmla="*/ 20991 w 6790437"/>
              <a:gd name="connsiteY71" fmla="*/ 1679403 h 3558236"/>
              <a:gd name="connsiteX72" fmla="*/ 0 w 6790437"/>
              <a:gd name="connsiteY72" fmla="*/ 1941810 h 3558236"/>
              <a:gd name="connsiteX73" fmla="*/ 20991 w 6790437"/>
              <a:gd name="connsiteY73" fmla="*/ 2288187 h 3558236"/>
              <a:gd name="connsiteX74" fmla="*/ 31486 w 6790437"/>
              <a:gd name="connsiteY74" fmla="*/ 2330172 h 3558236"/>
              <a:gd name="connsiteX75" fmla="*/ 62972 w 6790437"/>
              <a:gd name="connsiteY75" fmla="*/ 2372157 h 3558236"/>
              <a:gd name="connsiteX76" fmla="*/ 125943 w 6790437"/>
              <a:gd name="connsiteY76" fmla="*/ 2424639 h 3558236"/>
              <a:gd name="connsiteX77" fmla="*/ 178420 w 6790437"/>
              <a:gd name="connsiteY77" fmla="*/ 2435135 h 3558236"/>
              <a:gd name="connsiteX78" fmla="*/ 293868 w 6790437"/>
              <a:gd name="connsiteY78" fmla="*/ 2466624 h 3558236"/>
              <a:gd name="connsiteX79" fmla="*/ 356839 w 6790437"/>
              <a:gd name="connsiteY79" fmla="*/ 2487616 h 3558236"/>
              <a:gd name="connsiteX80" fmla="*/ 419811 w 6790437"/>
              <a:gd name="connsiteY80" fmla="*/ 2498112 h 3558236"/>
              <a:gd name="connsiteX81" fmla="*/ 493278 w 6790437"/>
              <a:gd name="connsiteY81" fmla="*/ 2519105 h 3558236"/>
              <a:gd name="connsiteX82" fmla="*/ 577240 w 6790437"/>
              <a:gd name="connsiteY82" fmla="*/ 2529601 h 3558236"/>
              <a:gd name="connsiteX83" fmla="*/ 713678 w 6790437"/>
              <a:gd name="connsiteY83" fmla="*/ 2561090 h 3558236"/>
              <a:gd name="connsiteX84" fmla="*/ 787145 w 6790437"/>
              <a:gd name="connsiteY84" fmla="*/ 2582083 h 3558236"/>
              <a:gd name="connsiteX85" fmla="*/ 902593 w 6790437"/>
              <a:gd name="connsiteY85" fmla="*/ 2603075 h 3558236"/>
              <a:gd name="connsiteX86" fmla="*/ 1049527 w 6790437"/>
              <a:gd name="connsiteY86" fmla="*/ 2645060 h 3558236"/>
              <a:gd name="connsiteX87" fmla="*/ 1102003 w 6790437"/>
              <a:gd name="connsiteY87" fmla="*/ 2666053 h 3558236"/>
              <a:gd name="connsiteX88" fmla="*/ 2015091 w 6790437"/>
              <a:gd name="connsiteY88" fmla="*/ 2697542 h 3558236"/>
              <a:gd name="connsiteX89" fmla="*/ 2109549 w 6790437"/>
              <a:gd name="connsiteY89" fmla="*/ 2708038 h 3558236"/>
              <a:gd name="connsiteX90" fmla="*/ 2193511 w 6790437"/>
              <a:gd name="connsiteY90" fmla="*/ 2739527 h 3558236"/>
              <a:gd name="connsiteX91" fmla="*/ 2350940 w 6790437"/>
              <a:gd name="connsiteY91" fmla="*/ 2792008 h 3558236"/>
              <a:gd name="connsiteX92" fmla="*/ 2424407 w 6790437"/>
              <a:gd name="connsiteY92" fmla="*/ 2823497 h 3558236"/>
              <a:gd name="connsiteX93" fmla="*/ 2508369 w 6790437"/>
              <a:gd name="connsiteY93" fmla="*/ 2844489 h 3558236"/>
              <a:gd name="connsiteX94" fmla="*/ 2697283 w 6790437"/>
              <a:gd name="connsiteY94" fmla="*/ 2928459 h 3558236"/>
              <a:gd name="connsiteX95" fmla="*/ 2770750 w 6790437"/>
              <a:gd name="connsiteY95" fmla="*/ 2991437 h 3558236"/>
              <a:gd name="connsiteX96" fmla="*/ 2802236 w 6790437"/>
              <a:gd name="connsiteY96" fmla="*/ 3001933 h 3558236"/>
              <a:gd name="connsiteX97" fmla="*/ 2886198 w 6790437"/>
              <a:gd name="connsiteY97" fmla="*/ 3022926 h 3558236"/>
              <a:gd name="connsiteX98" fmla="*/ 4229592 w 6790437"/>
              <a:gd name="connsiteY98" fmla="*/ 3033422 h 3558236"/>
              <a:gd name="connsiteX99" fmla="*/ 4491974 w 6790437"/>
              <a:gd name="connsiteY99" fmla="*/ 3064911 h 3558236"/>
              <a:gd name="connsiteX100" fmla="*/ 4596926 w 6790437"/>
              <a:gd name="connsiteY100" fmla="*/ 3117392 h 3558236"/>
              <a:gd name="connsiteX101" fmla="*/ 4649403 w 6790437"/>
              <a:gd name="connsiteY101" fmla="*/ 3148881 h 3558236"/>
              <a:gd name="connsiteX102" fmla="*/ 4722870 w 6790437"/>
              <a:gd name="connsiteY102" fmla="*/ 3180370 h 3558236"/>
              <a:gd name="connsiteX103" fmla="*/ 4754355 w 6790437"/>
              <a:gd name="connsiteY103" fmla="*/ 3201362 h 3558236"/>
              <a:gd name="connsiteX104" fmla="*/ 4827822 w 6790437"/>
              <a:gd name="connsiteY104" fmla="*/ 3243348 h 3558236"/>
              <a:gd name="connsiteX105" fmla="*/ 4869803 w 6790437"/>
              <a:gd name="connsiteY105" fmla="*/ 3274836 h 3558236"/>
              <a:gd name="connsiteX106" fmla="*/ 4974756 w 6790437"/>
              <a:gd name="connsiteY106" fmla="*/ 3327318 h 3558236"/>
              <a:gd name="connsiteX107" fmla="*/ 5069213 w 6790437"/>
              <a:gd name="connsiteY107" fmla="*/ 3400792 h 3558236"/>
              <a:gd name="connsiteX108" fmla="*/ 5100699 w 6790437"/>
              <a:gd name="connsiteY108" fmla="*/ 3442777 h 3558236"/>
              <a:gd name="connsiteX109" fmla="*/ 5247633 w 6790437"/>
              <a:gd name="connsiteY109" fmla="*/ 3484762 h 3558236"/>
              <a:gd name="connsiteX110" fmla="*/ 5352586 w 6790437"/>
              <a:gd name="connsiteY110" fmla="*/ 3516251 h 3558236"/>
              <a:gd name="connsiteX111" fmla="*/ 5583481 w 6790437"/>
              <a:gd name="connsiteY111" fmla="*/ 3558236 h 3558236"/>
              <a:gd name="connsiteX112" fmla="*/ 5971806 w 6790437"/>
              <a:gd name="connsiteY112" fmla="*/ 3537243 h 3558236"/>
              <a:gd name="connsiteX113" fmla="*/ 6034778 w 6790437"/>
              <a:gd name="connsiteY113" fmla="*/ 3526747 h 3558236"/>
              <a:gd name="connsiteX114" fmla="*/ 6160721 w 6790437"/>
              <a:gd name="connsiteY114" fmla="*/ 3516251 h 3558236"/>
              <a:gd name="connsiteX115" fmla="*/ 6213197 w 6790437"/>
              <a:gd name="connsiteY115" fmla="*/ 3505754 h 3558236"/>
              <a:gd name="connsiteX116" fmla="*/ 6297159 w 6790437"/>
              <a:gd name="connsiteY116" fmla="*/ 3421784 h 3558236"/>
              <a:gd name="connsiteX117" fmla="*/ 6444093 w 6790437"/>
              <a:gd name="connsiteY117" fmla="*/ 3274836 h 3558236"/>
              <a:gd name="connsiteX118" fmla="*/ 6517560 w 6790437"/>
              <a:gd name="connsiteY118" fmla="*/ 3169874 h 3558236"/>
              <a:gd name="connsiteX119" fmla="*/ 6570036 w 6790437"/>
              <a:gd name="connsiteY119" fmla="*/ 3106896 h 3558236"/>
              <a:gd name="connsiteX120" fmla="*/ 6601522 w 6790437"/>
              <a:gd name="connsiteY120" fmla="*/ 3054415 h 3558236"/>
              <a:gd name="connsiteX121" fmla="*/ 6664494 w 6790437"/>
              <a:gd name="connsiteY121" fmla="*/ 2991437 h 3558236"/>
              <a:gd name="connsiteX122" fmla="*/ 6664494 w 6790437"/>
              <a:gd name="connsiteY122" fmla="*/ 2645060 h 3558236"/>
              <a:gd name="connsiteX123" fmla="*/ 6653999 w 6790437"/>
              <a:gd name="connsiteY123" fmla="*/ 2246202 h 3558236"/>
              <a:gd name="connsiteX124" fmla="*/ 6601522 w 6790437"/>
              <a:gd name="connsiteY124" fmla="*/ 2141239 h 3558236"/>
              <a:gd name="connsiteX125" fmla="*/ 6538551 w 6790437"/>
              <a:gd name="connsiteY125" fmla="*/ 2036277 h 3558236"/>
              <a:gd name="connsiteX126" fmla="*/ 6528055 w 6790437"/>
              <a:gd name="connsiteY126" fmla="*/ 2004788 h 3558236"/>
              <a:gd name="connsiteX127" fmla="*/ 6496570 w 6790437"/>
              <a:gd name="connsiteY127" fmla="*/ 1952306 h 3558236"/>
              <a:gd name="connsiteX128" fmla="*/ 6475579 w 6790437"/>
              <a:gd name="connsiteY128" fmla="*/ 1920818 h 3558236"/>
              <a:gd name="connsiteX129" fmla="*/ 6454588 w 6790437"/>
              <a:gd name="connsiteY129" fmla="*/ 1878833 h 3558236"/>
              <a:gd name="connsiteX130" fmla="*/ 6391617 w 6790437"/>
              <a:gd name="connsiteY130" fmla="*/ 1794862 h 3558236"/>
              <a:gd name="connsiteX131" fmla="*/ 6370626 w 6790437"/>
              <a:gd name="connsiteY131" fmla="*/ 1752877 h 3558236"/>
              <a:gd name="connsiteX132" fmla="*/ 6360131 w 6790437"/>
              <a:gd name="connsiteY132" fmla="*/ 1721389 h 3558236"/>
              <a:gd name="connsiteX133" fmla="*/ 6307655 w 6790437"/>
              <a:gd name="connsiteY133" fmla="*/ 1647915 h 3558236"/>
              <a:gd name="connsiteX134" fmla="*/ 6297159 w 6790437"/>
              <a:gd name="connsiteY134" fmla="*/ 1605930 h 3558236"/>
              <a:gd name="connsiteX135" fmla="*/ 6276169 w 6790437"/>
              <a:gd name="connsiteY135" fmla="*/ 1553448 h 3558236"/>
              <a:gd name="connsiteX136" fmla="*/ 6265674 w 6790437"/>
              <a:gd name="connsiteY136" fmla="*/ 1500967 h 3558236"/>
              <a:gd name="connsiteX137" fmla="*/ 6276169 w 6790437"/>
              <a:gd name="connsiteY137" fmla="*/ 1301538 h 3558236"/>
              <a:gd name="connsiteX138" fmla="*/ 6318150 w 6790437"/>
              <a:gd name="connsiteY138" fmla="*/ 1238560 h 3558236"/>
              <a:gd name="connsiteX139" fmla="*/ 6339141 w 6790437"/>
              <a:gd name="connsiteY139" fmla="*/ 1175583 h 3558236"/>
              <a:gd name="connsiteX140" fmla="*/ 6381122 w 6790437"/>
              <a:gd name="connsiteY140" fmla="*/ 1102109 h 3558236"/>
              <a:gd name="connsiteX141" fmla="*/ 6391617 w 6790437"/>
              <a:gd name="connsiteY141" fmla="*/ 1049627 h 3558236"/>
              <a:gd name="connsiteX142" fmla="*/ 6412607 w 6790437"/>
              <a:gd name="connsiteY142" fmla="*/ 1018138 h 3558236"/>
              <a:gd name="connsiteX143" fmla="*/ 6454588 w 6790437"/>
              <a:gd name="connsiteY143" fmla="*/ 944665 h 3558236"/>
              <a:gd name="connsiteX144" fmla="*/ 6486074 w 6790437"/>
              <a:gd name="connsiteY144" fmla="*/ 892183 h 3558236"/>
              <a:gd name="connsiteX145" fmla="*/ 6507065 w 6790437"/>
              <a:gd name="connsiteY145" fmla="*/ 860694 h 3558236"/>
              <a:gd name="connsiteX146" fmla="*/ 6633008 w 6790437"/>
              <a:gd name="connsiteY146" fmla="*/ 766228 h 3558236"/>
              <a:gd name="connsiteX147" fmla="*/ 6664494 w 6790437"/>
              <a:gd name="connsiteY147" fmla="*/ 713747 h 3558236"/>
              <a:gd name="connsiteX148" fmla="*/ 6695980 w 6790437"/>
              <a:gd name="connsiteY148" fmla="*/ 703250 h 3558236"/>
              <a:gd name="connsiteX149" fmla="*/ 6769446 w 6790437"/>
              <a:gd name="connsiteY149" fmla="*/ 619280 h 3558236"/>
              <a:gd name="connsiteX150" fmla="*/ 6779942 w 6790437"/>
              <a:gd name="connsiteY150" fmla="*/ 535310 h 3558236"/>
              <a:gd name="connsiteX151" fmla="*/ 6769446 w 6790437"/>
              <a:gd name="connsiteY151" fmla="*/ 272903 h 3558236"/>
              <a:gd name="connsiteX152" fmla="*/ 6790437 w 6790437"/>
              <a:gd name="connsiteY152" fmla="*/ 293896 h 3558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6790437" h="3558236">
                <a:moveTo>
                  <a:pt x="6790437" y="293896"/>
                </a:moveTo>
                <a:lnTo>
                  <a:pt x="6790437" y="293896"/>
                </a:lnTo>
                <a:cubicBezTo>
                  <a:pt x="6674770" y="286666"/>
                  <a:pt x="6547779" y="281439"/>
                  <a:pt x="6433598" y="262407"/>
                </a:cubicBezTo>
                <a:cubicBezTo>
                  <a:pt x="6411773" y="258769"/>
                  <a:pt x="6392024" y="247046"/>
                  <a:pt x="6370626" y="241415"/>
                </a:cubicBezTo>
                <a:cubicBezTo>
                  <a:pt x="6325488" y="229536"/>
                  <a:pt x="6279351" y="221709"/>
                  <a:pt x="6234188" y="209926"/>
                </a:cubicBezTo>
                <a:cubicBezTo>
                  <a:pt x="6181288" y="196124"/>
                  <a:pt x="6097406" y="169758"/>
                  <a:pt x="6045273" y="146948"/>
                </a:cubicBezTo>
                <a:cubicBezTo>
                  <a:pt x="6016606" y="134405"/>
                  <a:pt x="5990072" y="117290"/>
                  <a:pt x="5961311" y="104963"/>
                </a:cubicBezTo>
                <a:cubicBezTo>
                  <a:pt x="5940974" y="96246"/>
                  <a:pt x="5918482" y="93127"/>
                  <a:pt x="5898339" y="83970"/>
                </a:cubicBezTo>
                <a:cubicBezTo>
                  <a:pt x="5800727" y="39597"/>
                  <a:pt x="5888437" y="65314"/>
                  <a:pt x="5803882" y="31489"/>
                </a:cubicBezTo>
                <a:cubicBezTo>
                  <a:pt x="5783339" y="23271"/>
                  <a:pt x="5761901" y="17495"/>
                  <a:pt x="5740910" y="10497"/>
                </a:cubicBezTo>
                <a:lnTo>
                  <a:pt x="5709425" y="0"/>
                </a:lnTo>
                <a:cubicBezTo>
                  <a:pt x="5611469" y="6998"/>
                  <a:pt x="5512878" y="7840"/>
                  <a:pt x="5415557" y="20993"/>
                </a:cubicBezTo>
                <a:cubicBezTo>
                  <a:pt x="5382667" y="25438"/>
                  <a:pt x="5352821" y="42721"/>
                  <a:pt x="5321100" y="52482"/>
                </a:cubicBezTo>
                <a:cubicBezTo>
                  <a:pt x="5284096" y="63869"/>
                  <a:pt x="5255548" y="66907"/>
                  <a:pt x="5216147" y="73474"/>
                </a:cubicBezTo>
                <a:cubicBezTo>
                  <a:pt x="5163675" y="95964"/>
                  <a:pt x="5133633" y="111248"/>
                  <a:pt x="5079709" y="125956"/>
                </a:cubicBezTo>
                <a:cubicBezTo>
                  <a:pt x="5062499" y="130650"/>
                  <a:pt x="5044724" y="132953"/>
                  <a:pt x="5027232" y="136452"/>
                </a:cubicBezTo>
                <a:cubicBezTo>
                  <a:pt x="5009740" y="143449"/>
                  <a:pt x="4991224" y="148294"/>
                  <a:pt x="4974756" y="157444"/>
                </a:cubicBezTo>
                <a:cubicBezTo>
                  <a:pt x="4887177" y="206104"/>
                  <a:pt x="4977830" y="177668"/>
                  <a:pt x="4890794" y="199429"/>
                </a:cubicBezTo>
                <a:cubicBezTo>
                  <a:pt x="4880299" y="206427"/>
                  <a:pt x="4870382" y="214381"/>
                  <a:pt x="4859308" y="220422"/>
                </a:cubicBezTo>
                <a:cubicBezTo>
                  <a:pt x="4831838" y="235407"/>
                  <a:pt x="4775346" y="262407"/>
                  <a:pt x="4775346" y="262407"/>
                </a:cubicBezTo>
                <a:cubicBezTo>
                  <a:pt x="4771848" y="248412"/>
                  <a:pt x="4779205" y="221858"/>
                  <a:pt x="4764851" y="220422"/>
                </a:cubicBezTo>
                <a:cubicBezTo>
                  <a:pt x="4730179" y="216955"/>
                  <a:pt x="4561529" y="241974"/>
                  <a:pt x="4491974" y="251911"/>
                </a:cubicBezTo>
                <a:cubicBezTo>
                  <a:pt x="4467485" y="262407"/>
                  <a:pt x="4443546" y="274294"/>
                  <a:pt x="4418507" y="283400"/>
                </a:cubicBezTo>
                <a:cubicBezTo>
                  <a:pt x="4404951" y="288330"/>
                  <a:pt x="4390442" y="290100"/>
                  <a:pt x="4376526" y="293896"/>
                </a:cubicBezTo>
                <a:cubicBezTo>
                  <a:pt x="4351954" y="300598"/>
                  <a:pt x="4327402" y="307397"/>
                  <a:pt x="4303059" y="314888"/>
                </a:cubicBezTo>
                <a:cubicBezTo>
                  <a:pt x="4199712" y="346690"/>
                  <a:pt x="4278606" y="324295"/>
                  <a:pt x="4166621" y="367370"/>
                </a:cubicBezTo>
                <a:cubicBezTo>
                  <a:pt x="4145970" y="375313"/>
                  <a:pt x="4124192" y="380144"/>
                  <a:pt x="4103649" y="388362"/>
                </a:cubicBezTo>
                <a:cubicBezTo>
                  <a:pt x="4089122" y="394173"/>
                  <a:pt x="4076402" y="404092"/>
                  <a:pt x="4061668" y="409355"/>
                </a:cubicBezTo>
                <a:cubicBezTo>
                  <a:pt x="4027271" y="421641"/>
                  <a:pt x="3990627" y="427278"/>
                  <a:pt x="3956715" y="440844"/>
                </a:cubicBezTo>
                <a:cubicBezTo>
                  <a:pt x="3937775" y="448421"/>
                  <a:pt x="3922071" y="462424"/>
                  <a:pt x="3904239" y="472332"/>
                </a:cubicBezTo>
                <a:cubicBezTo>
                  <a:pt x="3865793" y="493693"/>
                  <a:pt x="3847275" y="496691"/>
                  <a:pt x="3809782" y="524814"/>
                </a:cubicBezTo>
                <a:cubicBezTo>
                  <a:pt x="3724689" y="588640"/>
                  <a:pt x="3836416" y="527241"/>
                  <a:pt x="3736315" y="577295"/>
                </a:cubicBezTo>
                <a:cubicBezTo>
                  <a:pt x="3729318" y="587791"/>
                  <a:pt x="3724244" y="599864"/>
                  <a:pt x="3715324" y="608784"/>
                </a:cubicBezTo>
                <a:cubicBezTo>
                  <a:pt x="3706405" y="617704"/>
                  <a:pt x="3693528" y="621701"/>
                  <a:pt x="3683838" y="629777"/>
                </a:cubicBezTo>
                <a:cubicBezTo>
                  <a:pt x="3672436" y="639280"/>
                  <a:pt x="3662848" y="650769"/>
                  <a:pt x="3652353" y="661265"/>
                </a:cubicBezTo>
                <a:cubicBezTo>
                  <a:pt x="3628394" y="733144"/>
                  <a:pt x="3657219" y="678721"/>
                  <a:pt x="3526409" y="703250"/>
                </a:cubicBezTo>
                <a:cubicBezTo>
                  <a:pt x="3507892" y="706722"/>
                  <a:pt x="3492048" y="719067"/>
                  <a:pt x="3473933" y="724243"/>
                </a:cubicBezTo>
                <a:cubicBezTo>
                  <a:pt x="3442920" y="733105"/>
                  <a:pt x="3410419" y="736133"/>
                  <a:pt x="3379476" y="745235"/>
                </a:cubicBezTo>
                <a:cubicBezTo>
                  <a:pt x="3350800" y="753670"/>
                  <a:pt x="3323267" y="765622"/>
                  <a:pt x="3295514" y="776724"/>
                </a:cubicBezTo>
                <a:cubicBezTo>
                  <a:pt x="3270776" y="786620"/>
                  <a:pt x="3247478" y="800265"/>
                  <a:pt x="3222047" y="808213"/>
                </a:cubicBezTo>
                <a:cubicBezTo>
                  <a:pt x="3191261" y="817835"/>
                  <a:pt x="3159075" y="822208"/>
                  <a:pt x="3127589" y="829206"/>
                </a:cubicBezTo>
                <a:cubicBezTo>
                  <a:pt x="3110097" y="839702"/>
                  <a:pt x="3093943" y="852847"/>
                  <a:pt x="3075113" y="860694"/>
                </a:cubicBezTo>
                <a:cubicBezTo>
                  <a:pt x="3019685" y="883791"/>
                  <a:pt x="2976909" y="884779"/>
                  <a:pt x="2917684" y="892183"/>
                </a:cubicBezTo>
                <a:cubicBezTo>
                  <a:pt x="2896693" y="899181"/>
                  <a:pt x="2876459" y="909098"/>
                  <a:pt x="2854712" y="913176"/>
                </a:cubicBezTo>
                <a:cubicBezTo>
                  <a:pt x="2820156" y="919656"/>
                  <a:pt x="2784565" y="918699"/>
                  <a:pt x="2749760" y="923672"/>
                </a:cubicBezTo>
                <a:cubicBezTo>
                  <a:pt x="2735481" y="925712"/>
                  <a:pt x="2721773" y="930669"/>
                  <a:pt x="2707779" y="934168"/>
                </a:cubicBezTo>
                <a:cubicBezTo>
                  <a:pt x="2697284" y="941166"/>
                  <a:pt x="2687887" y="950192"/>
                  <a:pt x="2676293" y="955161"/>
                </a:cubicBezTo>
                <a:cubicBezTo>
                  <a:pt x="2629217" y="975338"/>
                  <a:pt x="2643672" y="955728"/>
                  <a:pt x="2602826" y="976153"/>
                </a:cubicBezTo>
                <a:cubicBezTo>
                  <a:pt x="2584580" y="985277"/>
                  <a:pt x="2570140" y="1002694"/>
                  <a:pt x="2550350" y="1007642"/>
                </a:cubicBezTo>
                <a:cubicBezTo>
                  <a:pt x="2512863" y="1017015"/>
                  <a:pt x="2473385" y="1014639"/>
                  <a:pt x="2434902" y="1018138"/>
                </a:cubicBezTo>
                <a:cubicBezTo>
                  <a:pt x="2344009" y="1040865"/>
                  <a:pt x="2442412" y="1013035"/>
                  <a:pt x="2350940" y="1049627"/>
                </a:cubicBezTo>
                <a:cubicBezTo>
                  <a:pt x="2330396" y="1057845"/>
                  <a:pt x="2306378" y="1058346"/>
                  <a:pt x="2287968" y="1070620"/>
                </a:cubicBezTo>
                <a:cubicBezTo>
                  <a:pt x="2277473" y="1077617"/>
                  <a:pt x="2268293" y="1087183"/>
                  <a:pt x="2256482" y="1091612"/>
                </a:cubicBezTo>
                <a:cubicBezTo>
                  <a:pt x="2239779" y="1097876"/>
                  <a:pt x="2221498" y="1098610"/>
                  <a:pt x="2204006" y="1102109"/>
                </a:cubicBezTo>
                <a:cubicBezTo>
                  <a:pt x="2145601" y="1141048"/>
                  <a:pt x="2177066" y="1125842"/>
                  <a:pt x="2067568" y="1144094"/>
                </a:cubicBezTo>
                <a:cubicBezTo>
                  <a:pt x="2039746" y="1148731"/>
                  <a:pt x="2011803" y="1153956"/>
                  <a:pt x="1983605" y="1154590"/>
                </a:cubicBezTo>
                <a:cubicBezTo>
                  <a:pt x="1700283" y="1160957"/>
                  <a:pt x="1416861" y="1161587"/>
                  <a:pt x="1133489" y="1165086"/>
                </a:cubicBezTo>
                <a:cubicBezTo>
                  <a:pt x="1115997" y="1172084"/>
                  <a:pt x="1099128" y="1180903"/>
                  <a:pt x="1081013" y="1186079"/>
                </a:cubicBezTo>
                <a:cubicBezTo>
                  <a:pt x="1027252" y="1201441"/>
                  <a:pt x="977815" y="1208528"/>
                  <a:pt x="923584" y="1217568"/>
                </a:cubicBezTo>
                <a:cubicBezTo>
                  <a:pt x="934079" y="1224565"/>
                  <a:pt x="959058" y="1226594"/>
                  <a:pt x="955069" y="1238560"/>
                </a:cubicBezTo>
                <a:cubicBezTo>
                  <a:pt x="950508" y="1252244"/>
                  <a:pt x="927512" y="1249056"/>
                  <a:pt x="913088" y="1249056"/>
                </a:cubicBezTo>
                <a:cubicBezTo>
                  <a:pt x="891808" y="1249056"/>
                  <a:pt x="871183" y="1241570"/>
                  <a:pt x="850117" y="1238560"/>
                </a:cubicBezTo>
                <a:cubicBezTo>
                  <a:pt x="666223" y="1212287"/>
                  <a:pt x="853442" y="1242613"/>
                  <a:pt x="703183" y="1217568"/>
                </a:cubicBezTo>
                <a:cubicBezTo>
                  <a:pt x="619221" y="1221067"/>
                  <a:pt x="534818" y="1218783"/>
                  <a:pt x="451297" y="1228064"/>
                </a:cubicBezTo>
                <a:cubicBezTo>
                  <a:pt x="438760" y="1229457"/>
                  <a:pt x="430012" y="1241636"/>
                  <a:pt x="419811" y="1249056"/>
                </a:cubicBezTo>
                <a:cubicBezTo>
                  <a:pt x="319761" y="1321827"/>
                  <a:pt x="371665" y="1303079"/>
                  <a:pt x="293868" y="1322530"/>
                </a:cubicBezTo>
                <a:cubicBezTo>
                  <a:pt x="283373" y="1333026"/>
                  <a:pt x="273785" y="1344516"/>
                  <a:pt x="262382" y="1354019"/>
                </a:cubicBezTo>
                <a:cubicBezTo>
                  <a:pt x="252692" y="1362095"/>
                  <a:pt x="241160" y="1367680"/>
                  <a:pt x="230896" y="1375012"/>
                </a:cubicBezTo>
                <a:cubicBezTo>
                  <a:pt x="216662" y="1385180"/>
                  <a:pt x="202909" y="1396004"/>
                  <a:pt x="188915" y="1406500"/>
                </a:cubicBezTo>
                <a:cubicBezTo>
                  <a:pt x="147267" y="1468977"/>
                  <a:pt x="171023" y="1434999"/>
                  <a:pt x="94458" y="1532456"/>
                </a:cubicBezTo>
                <a:cubicBezTo>
                  <a:pt x="80618" y="1550072"/>
                  <a:pt x="52477" y="1584937"/>
                  <a:pt x="52477" y="1584937"/>
                </a:cubicBezTo>
                <a:cubicBezTo>
                  <a:pt x="41982" y="1616426"/>
                  <a:pt x="23638" y="1646317"/>
                  <a:pt x="20991" y="1679403"/>
                </a:cubicBezTo>
                <a:lnTo>
                  <a:pt x="0" y="1941810"/>
                </a:lnTo>
                <a:cubicBezTo>
                  <a:pt x="6997" y="2057269"/>
                  <a:pt x="11644" y="2172894"/>
                  <a:pt x="20991" y="2288187"/>
                </a:cubicBezTo>
                <a:cubicBezTo>
                  <a:pt x="22157" y="2302565"/>
                  <a:pt x="25035" y="2317269"/>
                  <a:pt x="31486" y="2330172"/>
                </a:cubicBezTo>
                <a:cubicBezTo>
                  <a:pt x="39309" y="2345819"/>
                  <a:pt x="51588" y="2358875"/>
                  <a:pt x="62972" y="2372157"/>
                </a:cubicBezTo>
                <a:cubicBezTo>
                  <a:pt x="75865" y="2387200"/>
                  <a:pt x="105488" y="2416968"/>
                  <a:pt x="125943" y="2424639"/>
                </a:cubicBezTo>
                <a:cubicBezTo>
                  <a:pt x="142646" y="2430903"/>
                  <a:pt x="160928" y="2431636"/>
                  <a:pt x="178420" y="2435135"/>
                </a:cubicBezTo>
                <a:cubicBezTo>
                  <a:pt x="260897" y="2476376"/>
                  <a:pt x="175867" y="2439390"/>
                  <a:pt x="293868" y="2466624"/>
                </a:cubicBezTo>
                <a:cubicBezTo>
                  <a:pt x="315427" y="2471600"/>
                  <a:pt x="335374" y="2482249"/>
                  <a:pt x="356839" y="2487616"/>
                </a:cubicBezTo>
                <a:cubicBezTo>
                  <a:pt x="377484" y="2492778"/>
                  <a:pt x="399076" y="2493326"/>
                  <a:pt x="419811" y="2498112"/>
                </a:cubicBezTo>
                <a:cubicBezTo>
                  <a:pt x="444628" y="2503840"/>
                  <a:pt x="468304" y="2514110"/>
                  <a:pt x="493278" y="2519105"/>
                </a:cubicBezTo>
                <a:cubicBezTo>
                  <a:pt x="520935" y="2524637"/>
                  <a:pt x="549533" y="2524323"/>
                  <a:pt x="577240" y="2529601"/>
                </a:cubicBezTo>
                <a:cubicBezTo>
                  <a:pt x="623090" y="2538335"/>
                  <a:pt x="668397" y="2549769"/>
                  <a:pt x="713678" y="2561090"/>
                </a:cubicBezTo>
                <a:cubicBezTo>
                  <a:pt x="738387" y="2567268"/>
                  <a:pt x="762282" y="2576557"/>
                  <a:pt x="787145" y="2582083"/>
                </a:cubicBezTo>
                <a:cubicBezTo>
                  <a:pt x="825327" y="2590569"/>
                  <a:pt x="864110" y="2596078"/>
                  <a:pt x="902593" y="2603075"/>
                </a:cubicBezTo>
                <a:cubicBezTo>
                  <a:pt x="1025852" y="2664711"/>
                  <a:pt x="900141" y="2610583"/>
                  <a:pt x="1049527" y="2645060"/>
                </a:cubicBezTo>
                <a:cubicBezTo>
                  <a:pt x="1067884" y="2649297"/>
                  <a:pt x="1083442" y="2662825"/>
                  <a:pt x="1102003" y="2666053"/>
                </a:cubicBezTo>
                <a:cubicBezTo>
                  <a:pt x="1361906" y="2711258"/>
                  <a:pt x="1871317" y="2695458"/>
                  <a:pt x="2015091" y="2697542"/>
                </a:cubicBezTo>
                <a:cubicBezTo>
                  <a:pt x="2046577" y="2701041"/>
                  <a:pt x="2078711" y="2700781"/>
                  <a:pt x="2109549" y="2708038"/>
                </a:cubicBezTo>
                <a:cubicBezTo>
                  <a:pt x="2138645" y="2714885"/>
                  <a:pt x="2165154" y="2730074"/>
                  <a:pt x="2193511" y="2739527"/>
                </a:cubicBezTo>
                <a:cubicBezTo>
                  <a:pt x="2334283" y="2786455"/>
                  <a:pt x="2197871" y="2730774"/>
                  <a:pt x="2350940" y="2792008"/>
                </a:cubicBezTo>
                <a:cubicBezTo>
                  <a:pt x="2375678" y="2801904"/>
                  <a:pt x="2399131" y="2815071"/>
                  <a:pt x="2424407" y="2823497"/>
                </a:cubicBezTo>
                <a:cubicBezTo>
                  <a:pt x="2451775" y="2832621"/>
                  <a:pt x="2481140" y="2834958"/>
                  <a:pt x="2508369" y="2844489"/>
                </a:cubicBezTo>
                <a:cubicBezTo>
                  <a:pt x="2590363" y="2873190"/>
                  <a:pt x="2627490" y="2893560"/>
                  <a:pt x="2697283" y="2928459"/>
                </a:cubicBezTo>
                <a:cubicBezTo>
                  <a:pt x="2722096" y="2953274"/>
                  <a:pt x="2739335" y="2973484"/>
                  <a:pt x="2770750" y="2991437"/>
                </a:cubicBezTo>
                <a:cubicBezTo>
                  <a:pt x="2780355" y="2996926"/>
                  <a:pt x="2791563" y="2999022"/>
                  <a:pt x="2802236" y="3001933"/>
                </a:cubicBezTo>
                <a:cubicBezTo>
                  <a:pt x="2830068" y="3009524"/>
                  <a:pt x="2857356" y="3022290"/>
                  <a:pt x="2886198" y="3022926"/>
                </a:cubicBezTo>
                <a:cubicBezTo>
                  <a:pt x="3333901" y="3032803"/>
                  <a:pt x="3781794" y="3029923"/>
                  <a:pt x="4229592" y="3033422"/>
                </a:cubicBezTo>
                <a:cubicBezTo>
                  <a:pt x="4317053" y="3043918"/>
                  <a:pt x="4413187" y="3025514"/>
                  <a:pt x="4491974" y="3064911"/>
                </a:cubicBezTo>
                <a:cubicBezTo>
                  <a:pt x="4526958" y="3082405"/>
                  <a:pt x="4562414" y="3098984"/>
                  <a:pt x="4596926" y="3117392"/>
                </a:cubicBezTo>
                <a:cubicBezTo>
                  <a:pt x="4614926" y="3126993"/>
                  <a:pt x="4631157" y="3139757"/>
                  <a:pt x="4649403" y="3148881"/>
                </a:cubicBezTo>
                <a:cubicBezTo>
                  <a:pt x="4673233" y="3160797"/>
                  <a:pt x="4699040" y="3168454"/>
                  <a:pt x="4722870" y="3180370"/>
                </a:cubicBezTo>
                <a:cubicBezTo>
                  <a:pt x="4734152" y="3186011"/>
                  <a:pt x="4743539" y="3194872"/>
                  <a:pt x="4754355" y="3201362"/>
                </a:cubicBezTo>
                <a:cubicBezTo>
                  <a:pt x="4778541" y="3215875"/>
                  <a:pt x="4804026" y="3228204"/>
                  <a:pt x="4827822" y="3243348"/>
                </a:cubicBezTo>
                <a:cubicBezTo>
                  <a:pt x="4842579" y="3252740"/>
                  <a:pt x="4855046" y="3265444"/>
                  <a:pt x="4869803" y="3274836"/>
                </a:cubicBezTo>
                <a:cubicBezTo>
                  <a:pt x="4935074" y="3316376"/>
                  <a:pt x="4923494" y="3310228"/>
                  <a:pt x="4974756" y="3327318"/>
                </a:cubicBezTo>
                <a:cubicBezTo>
                  <a:pt x="5045550" y="3398118"/>
                  <a:pt x="5009565" y="3380906"/>
                  <a:pt x="5069213" y="3400792"/>
                </a:cubicBezTo>
                <a:cubicBezTo>
                  <a:pt x="5079708" y="3414787"/>
                  <a:pt x="5086705" y="3432281"/>
                  <a:pt x="5100699" y="3442777"/>
                </a:cubicBezTo>
                <a:cubicBezTo>
                  <a:pt x="5128461" y="3463600"/>
                  <a:pt x="5228366" y="3480480"/>
                  <a:pt x="5247633" y="3484762"/>
                </a:cubicBezTo>
                <a:cubicBezTo>
                  <a:pt x="5322371" y="3522134"/>
                  <a:pt x="5255515" y="3493848"/>
                  <a:pt x="5352586" y="3516251"/>
                </a:cubicBezTo>
                <a:cubicBezTo>
                  <a:pt x="5547081" y="3561139"/>
                  <a:pt x="5255039" y="3514439"/>
                  <a:pt x="5583481" y="3558236"/>
                </a:cubicBezTo>
                <a:lnTo>
                  <a:pt x="5971806" y="3537243"/>
                </a:lnTo>
                <a:cubicBezTo>
                  <a:pt x="5993035" y="3535762"/>
                  <a:pt x="6013628" y="3529097"/>
                  <a:pt x="6034778" y="3526747"/>
                </a:cubicBezTo>
                <a:cubicBezTo>
                  <a:pt x="6076647" y="3522095"/>
                  <a:pt x="6118740" y="3519750"/>
                  <a:pt x="6160721" y="3516251"/>
                </a:cubicBezTo>
                <a:cubicBezTo>
                  <a:pt x="6178213" y="3512752"/>
                  <a:pt x="6196494" y="3512018"/>
                  <a:pt x="6213197" y="3505754"/>
                </a:cubicBezTo>
                <a:cubicBezTo>
                  <a:pt x="6250162" y="3491891"/>
                  <a:pt x="6273990" y="3446174"/>
                  <a:pt x="6297159" y="3421784"/>
                </a:cubicBezTo>
                <a:cubicBezTo>
                  <a:pt x="6344865" y="3371562"/>
                  <a:pt x="6409729" y="3334979"/>
                  <a:pt x="6444093" y="3274836"/>
                </a:cubicBezTo>
                <a:cubicBezTo>
                  <a:pt x="6512989" y="3154255"/>
                  <a:pt x="6455841" y="3239315"/>
                  <a:pt x="6517560" y="3169874"/>
                </a:cubicBezTo>
                <a:cubicBezTo>
                  <a:pt x="6535713" y="3149450"/>
                  <a:pt x="6553965" y="3128996"/>
                  <a:pt x="6570036" y="3106896"/>
                </a:cubicBezTo>
                <a:cubicBezTo>
                  <a:pt x="6582034" y="3090397"/>
                  <a:pt x="6588604" y="3070205"/>
                  <a:pt x="6601522" y="3054415"/>
                </a:cubicBezTo>
                <a:cubicBezTo>
                  <a:pt x="6620320" y="3031438"/>
                  <a:pt x="6664494" y="2991437"/>
                  <a:pt x="6664494" y="2991437"/>
                </a:cubicBezTo>
                <a:cubicBezTo>
                  <a:pt x="6694478" y="2841498"/>
                  <a:pt x="6674161" y="2964109"/>
                  <a:pt x="6664494" y="2645060"/>
                </a:cubicBezTo>
                <a:cubicBezTo>
                  <a:pt x="6660466" y="2512122"/>
                  <a:pt x="6670494" y="2378174"/>
                  <a:pt x="6653999" y="2246202"/>
                </a:cubicBezTo>
                <a:cubicBezTo>
                  <a:pt x="6649148" y="2207387"/>
                  <a:pt x="6601522" y="2141239"/>
                  <a:pt x="6601522" y="2141239"/>
                </a:cubicBezTo>
                <a:cubicBezTo>
                  <a:pt x="6580491" y="2057106"/>
                  <a:pt x="6607666" y="2139959"/>
                  <a:pt x="6538551" y="2036277"/>
                </a:cubicBezTo>
                <a:cubicBezTo>
                  <a:pt x="6532414" y="2027071"/>
                  <a:pt x="6533003" y="2014684"/>
                  <a:pt x="6528055" y="2004788"/>
                </a:cubicBezTo>
                <a:cubicBezTo>
                  <a:pt x="6518932" y="1986541"/>
                  <a:pt x="6507382" y="1969606"/>
                  <a:pt x="6496570" y="1952306"/>
                </a:cubicBezTo>
                <a:cubicBezTo>
                  <a:pt x="6489885" y="1941609"/>
                  <a:pt x="6481837" y="1931771"/>
                  <a:pt x="6475579" y="1920818"/>
                </a:cubicBezTo>
                <a:cubicBezTo>
                  <a:pt x="6467816" y="1907233"/>
                  <a:pt x="6463267" y="1891852"/>
                  <a:pt x="6454588" y="1878833"/>
                </a:cubicBezTo>
                <a:cubicBezTo>
                  <a:pt x="6435182" y="1849722"/>
                  <a:pt x="6407263" y="1826155"/>
                  <a:pt x="6391617" y="1794862"/>
                </a:cubicBezTo>
                <a:cubicBezTo>
                  <a:pt x="6384620" y="1780867"/>
                  <a:pt x="6376789" y="1767259"/>
                  <a:pt x="6370626" y="1752877"/>
                </a:cubicBezTo>
                <a:cubicBezTo>
                  <a:pt x="6366268" y="1742708"/>
                  <a:pt x="6365823" y="1730876"/>
                  <a:pt x="6360131" y="1721389"/>
                </a:cubicBezTo>
                <a:cubicBezTo>
                  <a:pt x="6344648" y="1695581"/>
                  <a:pt x="6325147" y="1672406"/>
                  <a:pt x="6307655" y="1647915"/>
                </a:cubicBezTo>
                <a:cubicBezTo>
                  <a:pt x="6304156" y="1633920"/>
                  <a:pt x="6301720" y="1619616"/>
                  <a:pt x="6297159" y="1605930"/>
                </a:cubicBezTo>
                <a:cubicBezTo>
                  <a:pt x="6291201" y="1588055"/>
                  <a:pt x="6281582" y="1571495"/>
                  <a:pt x="6276169" y="1553448"/>
                </a:cubicBezTo>
                <a:cubicBezTo>
                  <a:pt x="6271043" y="1536360"/>
                  <a:pt x="6269172" y="1518461"/>
                  <a:pt x="6265674" y="1500967"/>
                </a:cubicBezTo>
                <a:cubicBezTo>
                  <a:pt x="6269172" y="1434491"/>
                  <a:pt x="6263115" y="1366814"/>
                  <a:pt x="6276169" y="1301538"/>
                </a:cubicBezTo>
                <a:cubicBezTo>
                  <a:pt x="6281116" y="1276799"/>
                  <a:pt x="6318150" y="1238560"/>
                  <a:pt x="6318150" y="1238560"/>
                </a:cubicBezTo>
                <a:cubicBezTo>
                  <a:pt x="6325147" y="1217568"/>
                  <a:pt x="6329246" y="1195375"/>
                  <a:pt x="6339141" y="1175583"/>
                </a:cubicBezTo>
                <a:cubicBezTo>
                  <a:pt x="6365772" y="1122314"/>
                  <a:pt x="6351452" y="1146616"/>
                  <a:pt x="6381122" y="1102109"/>
                </a:cubicBezTo>
                <a:cubicBezTo>
                  <a:pt x="6384620" y="1084615"/>
                  <a:pt x="6385354" y="1066332"/>
                  <a:pt x="6391617" y="1049627"/>
                </a:cubicBezTo>
                <a:cubicBezTo>
                  <a:pt x="6396046" y="1037815"/>
                  <a:pt x="6406966" y="1029421"/>
                  <a:pt x="6412607" y="1018138"/>
                </a:cubicBezTo>
                <a:cubicBezTo>
                  <a:pt x="6468723" y="905896"/>
                  <a:pt x="6353081" y="1096943"/>
                  <a:pt x="6454588" y="944665"/>
                </a:cubicBezTo>
                <a:cubicBezTo>
                  <a:pt x="6465903" y="927690"/>
                  <a:pt x="6475262" y="909483"/>
                  <a:pt x="6486074" y="892183"/>
                </a:cubicBezTo>
                <a:cubicBezTo>
                  <a:pt x="6492759" y="881485"/>
                  <a:pt x="6498145" y="869614"/>
                  <a:pt x="6507065" y="860694"/>
                </a:cubicBezTo>
                <a:cubicBezTo>
                  <a:pt x="6529860" y="837897"/>
                  <a:pt x="6612759" y="780693"/>
                  <a:pt x="6633008" y="766228"/>
                </a:cubicBezTo>
                <a:cubicBezTo>
                  <a:pt x="6643503" y="748734"/>
                  <a:pt x="6650069" y="728173"/>
                  <a:pt x="6664494" y="713747"/>
                </a:cubicBezTo>
                <a:cubicBezTo>
                  <a:pt x="6672317" y="705924"/>
                  <a:pt x="6687757" y="710651"/>
                  <a:pt x="6695980" y="703250"/>
                </a:cubicBezTo>
                <a:cubicBezTo>
                  <a:pt x="6723622" y="678369"/>
                  <a:pt x="6744957" y="647270"/>
                  <a:pt x="6769446" y="619280"/>
                </a:cubicBezTo>
                <a:cubicBezTo>
                  <a:pt x="6772945" y="591290"/>
                  <a:pt x="6779942" y="563518"/>
                  <a:pt x="6779942" y="535310"/>
                </a:cubicBezTo>
                <a:cubicBezTo>
                  <a:pt x="6779942" y="447771"/>
                  <a:pt x="6773090" y="360366"/>
                  <a:pt x="6769446" y="272903"/>
                </a:cubicBezTo>
                <a:cubicBezTo>
                  <a:pt x="6769300" y="269407"/>
                  <a:pt x="6786938" y="290397"/>
                  <a:pt x="6790437" y="293896"/>
                </a:cubicBezTo>
                <a:close/>
              </a:path>
            </a:pathLst>
          </a:custGeom>
          <a:noFill/>
          <a:ln w="28575" cmpd="sng">
            <a:solidFill>
              <a:srgbClr val="34AD9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50761" y="5145784"/>
            <a:ext cx="1750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34AD91"/>
                </a:solidFill>
                <a:latin typeface="Avenir Next Regular"/>
                <a:cs typeface="Avenir Next Regular"/>
              </a:rPr>
              <a:t>Apache </a:t>
            </a:r>
            <a:r>
              <a:rPr lang="en-US" sz="2000" i="1" dirty="0" err="1" smtClean="0">
                <a:solidFill>
                  <a:srgbClr val="34AD91"/>
                </a:solidFill>
                <a:latin typeface="Avenir Next Regular"/>
                <a:cs typeface="Avenir Next Regular"/>
              </a:rPr>
              <a:t>Flink</a:t>
            </a:r>
            <a:endParaRPr lang="en-US" sz="2000" i="1" dirty="0">
              <a:solidFill>
                <a:srgbClr val="34AD91"/>
              </a:solidFill>
              <a:latin typeface="Avenir Next Regular"/>
              <a:cs typeface="Avenir Next Regula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26</a:t>
            </a:fld>
            <a:endParaRPr lang="en-US"/>
          </a:p>
        </p:txBody>
      </p:sp>
      <p:sp>
        <p:nvSpPr>
          <p:cNvPr id="20" name="Snip Diagonal Corner Rectangle 19"/>
          <p:cNvSpPr/>
          <p:nvPr/>
        </p:nvSpPr>
        <p:spPr>
          <a:xfrm>
            <a:off x="7115790" y="4689196"/>
            <a:ext cx="1128459" cy="913175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/>
                </a:solidFill>
                <a:latin typeface="Consolas"/>
                <a:cs typeface="Consolas"/>
              </a:rPr>
              <a:t>Nor arm, nor face, nor any other part</a:t>
            </a:r>
            <a:endParaRPr lang="en-US" sz="105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23" name="Snip Diagonal Corner Rectangle 22"/>
          <p:cNvSpPr/>
          <p:nvPr/>
        </p:nvSpPr>
        <p:spPr>
          <a:xfrm>
            <a:off x="7928568" y="3959990"/>
            <a:ext cx="968988" cy="111231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/>
                </a:solidFill>
                <a:latin typeface="Consolas"/>
                <a:cs typeface="Consolas"/>
              </a:rPr>
              <a:t>nor, 3</a:t>
            </a:r>
          </a:p>
          <a:p>
            <a:r>
              <a:rPr lang="en-US" sz="1050" dirty="0" smtClean="0">
                <a:solidFill>
                  <a:schemeClr val="tx1"/>
                </a:solidFill>
                <a:latin typeface="Consolas"/>
                <a:cs typeface="Consolas"/>
              </a:rPr>
              <a:t>arm, 1</a:t>
            </a:r>
          </a:p>
          <a:p>
            <a:r>
              <a:rPr lang="en-US" sz="1050" dirty="0" smtClean="0">
                <a:solidFill>
                  <a:schemeClr val="tx1"/>
                </a:solidFill>
                <a:latin typeface="Consolas"/>
                <a:cs typeface="Consolas"/>
              </a:rPr>
              <a:t>face, 1,</a:t>
            </a:r>
          </a:p>
          <a:p>
            <a:r>
              <a:rPr lang="en-US" sz="1050" dirty="0" smtClean="0">
                <a:solidFill>
                  <a:schemeClr val="tx1"/>
                </a:solidFill>
                <a:latin typeface="Consolas"/>
                <a:cs typeface="Consolas"/>
              </a:rPr>
              <a:t>any, 1,</a:t>
            </a:r>
          </a:p>
          <a:p>
            <a:r>
              <a:rPr lang="en-US" sz="1050" dirty="0" smtClean="0">
                <a:solidFill>
                  <a:schemeClr val="tx1"/>
                </a:solidFill>
                <a:latin typeface="Consolas"/>
                <a:cs typeface="Consolas"/>
              </a:rPr>
              <a:t>other, 1</a:t>
            </a:r>
          </a:p>
          <a:p>
            <a:r>
              <a:rPr lang="en-US" sz="1050" dirty="0" smtClean="0">
                <a:solidFill>
                  <a:schemeClr val="tx1"/>
                </a:solidFill>
                <a:latin typeface="Consolas"/>
                <a:cs typeface="Consolas"/>
              </a:rPr>
              <a:t>part, 1</a:t>
            </a:r>
            <a:endParaRPr lang="en-US" sz="105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79214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52207" y="1975033"/>
            <a:ext cx="6635311" cy="291622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Next Demi Bold"/>
                <a:ea typeface="+mj-ea"/>
                <a:cs typeface="Avenir Next Demi Bold"/>
              </a:defRPr>
            </a:lvl1pPr>
          </a:lstStyle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If you need to know </a:t>
            </a:r>
            <a:r>
              <a:rPr lang="en-US" dirty="0" smtClean="0"/>
              <a:t>one</a:t>
            </a:r>
            <a:r>
              <a:rPr lang="en-US" dirty="0" smtClean="0">
                <a:latin typeface="Avenir Next Regular"/>
                <a:cs typeface="Avenir Next Regular"/>
              </a:rPr>
              <a:t> thing about </a:t>
            </a:r>
            <a:r>
              <a:rPr lang="en-US" dirty="0" err="1" smtClean="0">
                <a:latin typeface="Avenir Next Regular"/>
                <a:cs typeface="Avenir Next Regular"/>
              </a:rPr>
              <a:t>Flink</a:t>
            </a:r>
            <a:r>
              <a:rPr lang="en-US" dirty="0" smtClean="0">
                <a:latin typeface="Avenir Next Regular"/>
                <a:cs typeface="Avenir Next Regular"/>
              </a:rPr>
              <a:t> is that you don’t need to know the internals of </a:t>
            </a:r>
            <a:r>
              <a:rPr lang="en-US" dirty="0" err="1" smtClean="0">
                <a:latin typeface="Avenir Next Regular"/>
                <a:cs typeface="Avenir Next Regular"/>
              </a:rPr>
              <a:t>Flink</a:t>
            </a:r>
            <a:r>
              <a:rPr lang="en-US" dirty="0" smtClean="0">
                <a:latin typeface="Avenir Next Regular"/>
                <a:cs typeface="Avenir Next Regular"/>
              </a:rPr>
              <a:t>.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1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Flink</a:t>
            </a:r>
            <a:r>
              <a:rPr lang="en-US" dirty="0" smtClean="0"/>
              <a:t> “hides” its internal workings from the user</a:t>
            </a:r>
            <a:endParaRPr lang="en-US" dirty="0"/>
          </a:p>
          <a:p>
            <a:r>
              <a:rPr lang="en-US" dirty="0" smtClean="0"/>
              <a:t>This is </a:t>
            </a:r>
            <a:r>
              <a:rPr lang="en-US" dirty="0" smtClean="0">
                <a:latin typeface="Avenir Next Demi Bold"/>
                <a:cs typeface="Avenir Next Demi Bold"/>
              </a:rPr>
              <a:t>good</a:t>
            </a:r>
          </a:p>
          <a:p>
            <a:pPr lvl="1"/>
            <a:r>
              <a:rPr lang="en-US" dirty="0" smtClean="0"/>
              <a:t>User does not worry about how jobs are executed</a:t>
            </a:r>
          </a:p>
          <a:p>
            <a:pPr lvl="1"/>
            <a:r>
              <a:rPr lang="en-US" dirty="0" smtClean="0"/>
              <a:t>Internals can be changed without breaking changes</a:t>
            </a:r>
          </a:p>
          <a:p>
            <a:r>
              <a:rPr lang="en-US" dirty="0" smtClean="0"/>
              <a:t>… and </a:t>
            </a:r>
            <a:r>
              <a:rPr lang="en-US" dirty="0" smtClean="0">
                <a:latin typeface="Avenir Next Demi Bold"/>
                <a:cs typeface="Avenir Next Demi Bold"/>
              </a:rPr>
              <a:t>bad</a:t>
            </a:r>
          </a:p>
          <a:p>
            <a:pPr lvl="1"/>
            <a:r>
              <a:rPr lang="en-US" dirty="0" smtClean="0"/>
              <a:t>Execution model more complicated to explain compared to </a:t>
            </a:r>
            <a:r>
              <a:rPr lang="en-US" dirty="0" err="1" smtClean="0"/>
              <a:t>MapReduce</a:t>
            </a:r>
            <a:r>
              <a:rPr lang="en-US" dirty="0" smtClean="0"/>
              <a:t> or Spark RDD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09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</a:t>
            </a:r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4" name="Parallelogram 12"/>
          <p:cNvSpPr/>
          <p:nvPr/>
        </p:nvSpPr>
        <p:spPr>
          <a:xfrm>
            <a:off x="611560" y="2120156"/>
            <a:ext cx="1296144" cy="576064"/>
          </a:xfrm>
          <a:prstGeom prst="parallelogram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>
                <a:latin typeface="Avenir Book"/>
                <a:cs typeface="Avenir Book"/>
              </a:rPr>
              <a:t>Input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5" name="Parallelogram 13"/>
          <p:cNvSpPr/>
          <p:nvPr/>
        </p:nvSpPr>
        <p:spPr>
          <a:xfrm>
            <a:off x="3491880" y="2120156"/>
            <a:ext cx="1296144" cy="576064"/>
          </a:xfrm>
          <a:prstGeom prst="parallelogram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>
                <a:latin typeface="Avenir Book"/>
                <a:cs typeface="Avenir Book"/>
              </a:rPr>
              <a:t>First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6" name="Parallelogram 14"/>
          <p:cNvSpPr/>
          <p:nvPr/>
        </p:nvSpPr>
        <p:spPr>
          <a:xfrm>
            <a:off x="6300192" y="2107456"/>
            <a:ext cx="1296144" cy="576064"/>
          </a:xfrm>
          <a:prstGeom prst="parallelogram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>
                <a:latin typeface="Avenir Book"/>
                <a:cs typeface="Avenir Book"/>
              </a:rPr>
              <a:t>Second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7" name="Oval 40"/>
          <p:cNvSpPr/>
          <p:nvPr/>
        </p:nvSpPr>
        <p:spPr>
          <a:xfrm>
            <a:off x="2367384" y="2094756"/>
            <a:ext cx="622300" cy="622300"/>
          </a:xfrm>
          <a:prstGeom prst="ellipse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 smtClean="0">
                <a:solidFill>
                  <a:schemeClr val="tx1"/>
                </a:solidFill>
                <a:latin typeface="Avenir Book"/>
                <a:cs typeface="Avenir Book"/>
              </a:rPr>
              <a:t>X</a:t>
            </a:r>
            <a:endParaRPr lang="en-US" i="1" dirty="0">
              <a:solidFill>
                <a:schemeClr val="tx1"/>
              </a:solidFill>
              <a:latin typeface="Avenir Book"/>
              <a:cs typeface="Avenir Book"/>
            </a:endParaRPr>
          </a:p>
        </p:txBody>
      </p:sp>
      <p:cxnSp>
        <p:nvCxnSpPr>
          <p:cNvPr id="8" name="Straight Arrow Connector 41"/>
          <p:cNvCxnSpPr>
            <a:stCxn id="4" idx="2"/>
            <a:endCxn id="7" idx="2"/>
          </p:cNvCxnSpPr>
          <p:nvPr/>
        </p:nvCxnSpPr>
        <p:spPr>
          <a:xfrm flipV="1">
            <a:off x="1835696" y="2405906"/>
            <a:ext cx="531688" cy="228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44"/>
          <p:cNvCxnSpPr>
            <a:stCxn id="7" idx="6"/>
            <a:endCxn id="5" idx="5"/>
          </p:cNvCxnSpPr>
          <p:nvPr/>
        </p:nvCxnSpPr>
        <p:spPr>
          <a:xfrm>
            <a:off x="2989684" y="2405906"/>
            <a:ext cx="574204" cy="228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47"/>
          <p:cNvSpPr/>
          <p:nvPr/>
        </p:nvSpPr>
        <p:spPr>
          <a:xfrm>
            <a:off x="5246402" y="2086620"/>
            <a:ext cx="622300" cy="622300"/>
          </a:xfrm>
          <a:prstGeom prst="ellipse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 smtClean="0">
                <a:solidFill>
                  <a:srgbClr val="000000"/>
                </a:solidFill>
                <a:latin typeface="Avenir Book"/>
                <a:cs typeface="Avenir Book"/>
              </a:rPr>
              <a:t>Y</a:t>
            </a:r>
            <a:endParaRPr lang="en-US" i="1" dirty="0">
              <a:solidFill>
                <a:srgbClr val="000000"/>
              </a:solidFill>
              <a:latin typeface="Avenir Book"/>
              <a:cs typeface="Avenir Book"/>
            </a:endParaRPr>
          </a:p>
        </p:txBody>
      </p:sp>
      <p:cxnSp>
        <p:nvCxnSpPr>
          <p:cNvPr id="11" name="Straight Arrow Connector 48"/>
          <p:cNvCxnSpPr>
            <a:stCxn id="5" idx="2"/>
            <a:endCxn id="10" idx="2"/>
          </p:cNvCxnSpPr>
          <p:nvPr/>
        </p:nvCxnSpPr>
        <p:spPr>
          <a:xfrm flipV="1">
            <a:off x="4716016" y="2397770"/>
            <a:ext cx="530386" cy="10418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50"/>
          <p:cNvCxnSpPr>
            <a:stCxn id="10" idx="6"/>
            <a:endCxn id="6" idx="5"/>
          </p:cNvCxnSpPr>
          <p:nvPr/>
        </p:nvCxnSpPr>
        <p:spPr>
          <a:xfrm flipV="1">
            <a:off x="5868702" y="2395488"/>
            <a:ext cx="503498" cy="228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53"/>
          <p:cNvSpPr txBox="1"/>
          <p:nvPr/>
        </p:nvSpPr>
        <p:spPr>
          <a:xfrm>
            <a:off x="1977424" y="2765869"/>
            <a:ext cx="1342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Avenir Book"/>
                <a:cs typeface="Avenir Book"/>
              </a:rPr>
              <a:t>Operator X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14" name="TextBox 56"/>
          <p:cNvSpPr txBox="1"/>
          <p:nvPr/>
        </p:nvSpPr>
        <p:spPr>
          <a:xfrm>
            <a:off x="4923527" y="2823324"/>
            <a:ext cx="1342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Avenir Book"/>
                <a:cs typeface="Avenir Book"/>
              </a:rPr>
              <a:t>Operator Y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29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8279" y="3297317"/>
            <a:ext cx="8283782" cy="3416320"/>
          </a:xfrm>
          <a:prstGeom prst="rect">
            <a:avLst/>
          </a:prstGeom>
          <a:ln w="12700" cmpd="sng">
            <a:noFill/>
          </a:ln>
        </p:spPr>
        <p:txBody>
          <a:bodyPr wrap="square">
            <a:spAutoFit/>
          </a:bodyPr>
          <a:lstStyle/>
          <a:p>
            <a:r>
              <a:rPr lang="de-DE" dirty="0" err="1" smtClean="0">
                <a:solidFill>
                  <a:schemeClr val="accent2"/>
                </a:solidFill>
                <a:latin typeface="Consolas"/>
                <a:cs typeface="Consolas"/>
              </a:rPr>
              <a:t>ExecutionEnvironment</a:t>
            </a:r>
            <a:r>
              <a:rPr lang="de-DE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de-DE" dirty="0" err="1" smtClean="0">
                <a:latin typeface="Consolas"/>
                <a:cs typeface="Consolas"/>
              </a:rPr>
              <a:t>env</a:t>
            </a:r>
            <a:r>
              <a:rPr lang="de-DE" dirty="0" smtClean="0">
                <a:latin typeface="Consolas"/>
                <a:cs typeface="Consolas"/>
              </a:rPr>
              <a:t> </a:t>
            </a:r>
            <a:r>
              <a:rPr lang="de-DE" dirty="0" smtClean="0">
                <a:solidFill>
                  <a:schemeClr val="accent2"/>
                </a:solidFill>
                <a:latin typeface="Consolas"/>
                <a:cs typeface="Consolas"/>
              </a:rPr>
              <a:t>= </a:t>
            </a:r>
          </a:p>
          <a:p>
            <a:r>
              <a:rPr lang="de-DE" dirty="0">
                <a:solidFill>
                  <a:schemeClr val="accent2"/>
                </a:solidFill>
                <a:latin typeface="Consolas"/>
                <a:cs typeface="Consolas"/>
              </a:rPr>
              <a:t>	</a:t>
            </a:r>
            <a:r>
              <a:rPr lang="de-DE" dirty="0" err="1" smtClean="0">
                <a:solidFill>
                  <a:schemeClr val="accent2"/>
                </a:solidFill>
                <a:latin typeface="Consolas"/>
                <a:cs typeface="Consolas"/>
              </a:rPr>
              <a:t>ExecutionEnvironment.getExecutionEnvironment</a:t>
            </a:r>
            <a:r>
              <a:rPr lang="de-DE" dirty="0" smtClean="0">
                <a:solidFill>
                  <a:schemeClr val="accent2"/>
                </a:solidFill>
                <a:latin typeface="Consolas"/>
                <a:cs typeface="Consolas"/>
              </a:rPr>
              <a:t>()</a:t>
            </a:r>
            <a:r>
              <a:rPr lang="de-DE" dirty="0" smtClean="0">
                <a:latin typeface="Consolas"/>
                <a:cs typeface="Consolas"/>
              </a:rPr>
              <a:t>;</a:t>
            </a:r>
            <a:endParaRPr lang="de-DE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de-DE" dirty="0" err="1" smtClean="0">
                <a:solidFill>
                  <a:schemeClr val="accent2"/>
                </a:solidFill>
                <a:latin typeface="Consolas"/>
                <a:cs typeface="Consolas"/>
              </a:rPr>
              <a:t>DataSet</a:t>
            </a:r>
            <a:r>
              <a:rPr lang="de-DE" dirty="0" smtClean="0">
                <a:latin typeface="Consolas"/>
                <a:cs typeface="Consolas"/>
              </a:rPr>
              <a:t>&lt;</a:t>
            </a:r>
            <a:r>
              <a:rPr lang="de-DE" i="1" dirty="0" smtClean="0">
                <a:latin typeface="Consolas"/>
                <a:cs typeface="Consolas"/>
              </a:rPr>
              <a:t>String</a:t>
            </a:r>
            <a:r>
              <a:rPr lang="de-DE" dirty="0" smtClean="0">
                <a:latin typeface="Consolas"/>
                <a:cs typeface="Consolas"/>
              </a:rPr>
              <a:t>&gt; </a:t>
            </a:r>
            <a:r>
              <a:rPr lang="de-DE" dirty="0" err="1" smtClean="0">
                <a:latin typeface="Consolas"/>
                <a:cs typeface="Consolas"/>
              </a:rPr>
              <a:t>input</a:t>
            </a:r>
            <a:r>
              <a:rPr lang="de-DE" dirty="0" smtClean="0">
                <a:latin typeface="Consolas"/>
                <a:cs typeface="Consolas"/>
              </a:rPr>
              <a:t> = </a:t>
            </a:r>
            <a:r>
              <a:rPr lang="de-DE" dirty="0" err="1" smtClean="0">
                <a:latin typeface="Consolas"/>
                <a:cs typeface="Consolas"/>
              </a:rPr>
              <a:t>env.</a:t>
            </a:r>
            <a:r>
              <a:rPr lang="de-DE" dirty="0" err="1" smtClean="0">
                <a:solidFill>
                  <a:schemeClr val="accent2"/>
                </a:solidFill>
                <a:latin typeface="Consolas"/>
                <a:cs typeface="Consolas"/>
              </a:rPr>
              <a:t>readTextFile</a:t>
            </a:r>
            <a:r>
              <a:rPr lang="de-DE" dirty="0" smtClean="0">
                <a:latin typeface="Consolas"/>
                <a:cs typeface="Consolas"/>
              </a:rPr>
              <a:t>(</a:t>
            </a:r>
            <a:r>
              <a:rPr lang="de-DE" dirty="0" err="1" smtClean="0">
                <a:latin typeface="Consolas"/>
                <a:cs typeface="Consolas"/>
              </a:rPr>
              <a:t>input</a:t>
            </a:r>
            <a:r>
              <a:rPr lang="de-DE" dirty="0" smtClean="0">
                <a:latin typeface="Consolas"/>
                <a:cs typeface="Consolas"/>
              </a:rPr>
              <a:t>);</a:t>
            </a:r>
            <a:endParaRPr lang="de-DE" dirty="0">
              <a:latin typeface="Consolas"/>
              <a:cs typeface="Consolas"/>
            </a:endParaRPr>
          </a:p>
          <a:p>
            <a:endParaRPr lang="de-DE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de-DE" dirty="0" err="1" smtClean="0">
                <a:solidFill>
                  <a:schemeClr val="accent2"/>
                </a:solidFill>
                <a:latin typeface="Consolas"/>
                <a:cs typeface="Consolas"/>
              </a:rPr>
              <a:t>DataSet</a:t>
            </a:r>
            <a:r>
              <a:rPr lang="de-DE" dirty="0">
                <a:latin typeface="Consolas"/>
                <a:cs typeface="Consolas"/>
              </a:rPr>
              <a:t>&lt;</a:t>
            </a:r>
            <a:r>
              <a:rPr lang="de-DE" i="1" dirty="0">
                <a:latin typeface="Consolas"/>
                <a:cs typeface="Consolas"/>
              </a:rPr>
              <a:t>String</a:t>
            </a:r>
            <a:r>
              <a:rPr lang="de-DE" dirty="0">
                <a:latin typeface="Consolas"/>
                <a:cs typeface="Consolas"/>
              </a:rPr>
              <a:t>&gt; </a:t>
            </a:r>
            <a:r>
              <a:rPr lang="de-DE" dirty="0" err="1" smtClean="0">
                <a:latin typeface="Consolas"/>
                <a:cs typeface="Consolas"/>
              </a:rPr>
              <a:t>first</a:t>
            </a:r>
            <a:r>
              <a:rPr lang="de-DE" dirty="0" smtClean="0">
                <a:latin typeface="Consolas"/>
                <a:cs typeface="Consolas"/>
              </a:rPr>
              <a:t> </a:t>
            </a:r>
            <a:r>
              <a:rPr lang="de-DE" dirty="0">
                <a:latin typeface="Consolas"/>
                <a:cs typeface="Consolas"/>
              </a:rPr>
              <a:t>= </a:t>
            </a:r>
            <a:r>
              <a:rPr lang="de-DE" dirty="0" err="1" smtClean="0">
                <a:latin typeface="Consolas"/>
                <a:cs typeface="Consolas"/>
              </a:rPr>
              <a:t>input</a:t>
            </a:r>
            <a:endParaRPr lang="de-DE" dirty="0" smtClean="0">
              <a:latin typeface="Consolas"/>
              <a:cs typeface="Consolas"/>
            </a:endParaRPr>
          </a:p>
          <a:p>
            <a:r>
              <a:rPr lang="de-DE" dirty="0">
                <a:latin typeface="Consolas"/>
                <a:cs typeface="Consolas"/>
              </a:rPr>
              <a:t>	</a:t>
            </a:r>
            <a:r>
              <a:rPr lang="de-DE" dirty="0" smtClean="0">
                <a:latin typeface="Consolas"/>
                <a:cs typeface="Consolas"/>
              </a:rPr>
              <a:t>.</a:t>
            </a:r>
            <a:r>
              <a:rPr lang="de-DE" dirty="0" err="1" smtClean="0">
                <a:solidFill>
                  <a:schemeClr val="accent2"/>
                </a:solidFill>
                <a:latin typeface="Consolas"/>
                <a:cs typeface="Consolas"/>
              </a:rPr>
              <a:t>filter</a:t>
            </a:r>
            <a:r>
              <a:rPr lang="de-DE" dirty="0" smtClean="0">
                <a:latin typeface="Consolas"/>
                <a:cs typeface="Consolas"/>
              </a:rPr>
              <a:t> (</a:t>
            </a:r>
            <a:r>
              <a:rPr lang="de-DE" dirty="0" err="1" smtClean="0">
                <a:latin typeface="Consolas"/>
                <a:cs typeface="Consolas"/>
              </a:rPr>
              <a:t>str</a:t>
            </a:r>
            <a:r>
              <a:rPr lang="de-DE" dirty="0" smtClean="0">
                <a:latin typeface="Consolas"/>
                <a:cs typeface="Consolas"/>
              </a:rPr>
              <a:t> -&gt; </a:t>
            </a:r>
            <a:r>
              <a:rPr lang="de-DE" dirty="0" err="1" smtClean="0">
                <a:latin typeface="Consolas"/>
                <a:cs typeface="Consolas"/>
              </a:rPr>
              <a:t>str.contains</a:t>
            </a:r>
            <a:r>
              <a:rPr lang="de-DE" dirty="0" smtClean="0">
                <a:latin typeface="Consolas"/>
                <a:cs typeface="Consolas"/>
              </a:rPr>
              <a:t>(“Apache Flink“));</a:t>
            </a:r>
          </a:p>
          <a:p>
            <a:r>
              <a:rPr lang="de-DE" dirty="0" err="1">
                <a:solidFill>
                  <a:schemeClr val="accent2"/>
                </a:solidFill>
                <a:latin typeface="Consolas"/>
                <a:cs typeface="Consolas"/>
              </a:rPr>
              <a:t>DataSet</a:t>
            </a:r>
            <a:r>
              <a:rPr lang="de-DE" dirty="0">
                <a:latin typeface="Consolas"/>
                <a:cs typeface="Consolas"/>
              </a:rPr>
              <a:t>&lt;</a:t>
            </a:r>
            <a:r>
              <a:rPr lang="de-DE" i="1" dirty="0">
                <a:latin typeface="Consolas"/>
                <a:cs typeface="Consolas"/>
              </a:rPr>
              <a:t>String</a:t>
            </a:r>
            <a:r>
              <a:rPr lang="de-DE" dirty="0">
                <a:latin typeface="Consolas"/>
                <a:cs typeface="Consolas"/>
              </a:rPr>
              <a:t>&gt; </a:t>
            </a:r>
            <a:r>
              <a:rPr lang="de-DE" dirty="0" err="1" smtClean="0">
                <a:latin typeface="Consolas"/>
                <a:cs typeface="Consolas"/>
              </a:rPr>
              <a:t>second</a:t>
            </a:r>
            <a:r>
              <a:rPr lang="de-DE" dirty="0" smtClean="0">
                <a:latin typeface="Consolas"/>
                <a:cs typeface="Consolas"/>
              </a:rPr>
              <a:t> = </a:t>
            </a:r>
            <a:r>
              <a:rPr lang="de-DE" dirty="0" err="1" smtClean="0">
                <a:latin typeface="Consolas"/>
                <a:cs typeface="Consolas"/>
              </a:rPr>
              <a:t>first</a:t>
            </a:r>
            <a:endParaRPr lang="de-DE" dirty="0" smtClean="0">
              <a:latin typeface="Consolas"/>
              <a:cs typeface="Consolas"/>
            </a:endParaRPr>
          </a:p>
          <a:p>
            <a:r>
              <a:rPr lang="de-DE" dirty="0">
                <a:latin typeface="Consolas"/>
                <a:cs typeface="Consolas"/>
              </a:rPr>
              <a:t>	</a:t>
            </a:r>
            <a:r>
              <a:rPr lang="de-DE" dirty="0" smtClean="0">
                <a:latin typeface="Consolas"/>
                <a:cs typeface="Consolas"/>
              </a:rPr>
              <a:t>.</a:t>
            </a:r>
            <a:r>
              <a:rPr lang="de-DE" dirty="0" err="1">
                <a:solidFill>
                  <a:schemeClr val="accent2"/>
                </a:solidFill>
                <a:latin typeface="Consolas"/>
                <a:cs typeface="Consolas"/>
              </a:rPr>
              <a:t>filter</a:t>
            </a:r>
            <a:r>
              <a:rPr lang="de-DE" dirty="0">
                <a:latin typeface="Consolas"/>
                <a:cs typeface="Consolas"/>
              </a:rPr>
              <a:t> (</a:t>
            </a:r>
            <a:r>
              <a:rPr lang="de-DE" dirty="0" err="1">
                <a:latin typeface="Consolas"/>
                <a:cs typeface="Consolas"/>
              </a:rPr>
              <a:t>str</a:t>
            </a:r>
            <a:r>
              <a:rPr lang="de-DE" dirty="0">
                <a:latin typeface="Consolas"/>
                <a:cs typeface="Consolas"/>
              </a:rPr>
              <a:t> -&gt; </a:t>
            </a:r>
            <a:r>
              <a:rPr lang="de-DE" dirty="0" err="1" smtClean="0">
                <a:latin typeface="Consolas"/>
                <a:cs typeface="Consolas"/>
              </a:rPr>
              <a:t>str.length</a:t>
            </a:r>
            <a:r>
              <a:rPr lang="de-DE" dirty="0" smtClean="0">
                <a:latin typeface="Consolas"/>
                <a:cs typeface="Consolas"/>
              </a:rPr>
              <a:t>() &gt; 40);</a:t>
            </a:r>
            <a:endParaRPr lang="de-DE" dirty="0">
              <a:latin typeface="Consolas"/>
              <a:cs typeface="Consolas"/>
            </a:endParaRPr>
          </a:p>
          <a:p>
            <a:endParaRPr lang="de-DE" dirty="0" smtClean="0">
              <a:latin typeface="Consolas"/>
              <a:cs typeface="Consolas"/>
            </a:endParaRPr>
          </a:p>
          <a:p>
            <a:r>
              <a:rPr lang="de-DE" dirty="0" err="1" smtClean="0">
                <a:latin typeface="Consolas"/>
                <a:cs typeface="Consolas"/>
              </a:rPr>
              <a:t>second.</a:t>
            </a:r>
            <a:r>
              <a:rPr lang="de-DE" dirty="0" err="1" smtClean="0">
                <a:solidFill>
                  <a:schemeClr val="accent2"/>
                </a:solidFill>
                <a:latin typeface="Consolas"/>
                <a:cs typeface="Consolas"/>
              </a:rPr>
              <a:t>print</a:t>
            </a:r>
            <a:r>
              <a:rPr lang="de-DE" dirty="0" smtClean="0">
                <a:solidFill>
                  <a:schemeClr val="accent2"/>
                </a:solidFill>
                <a:latin typeface="Consolas"/>
                <a:cs typeface="Consolas"/>
              </a:rPr>
              <a:t>()</a:t>
            </a:r>
            <a:endParaRPr lang="de-DE" dirty="0">
              <a:latin typeface="Consolas"/>
              <a:cs typeface="Consolas"/>
            </a:endParaRPr>
          </a:p>
          <a:p>
            <a:r>
              <a:rPr lang="de-DE" dirty="0" err="1" smtClean="0">
                <a:latin typeface="Consolas"/>
                <a:cs typeface="Consolas"/>
              </a:rPr>
              <a:t>env.</a:t>
            </a:r>
            <a:r>
              <a:rPr lang="de-DE" dirty="0" err="1" smtClean="0">
                <a:solidFill>
                  <a:srgbClr val="C0504D"/>
                </a:solidFill>
                <a:latin typeface="Consolas"/>
                <a:cs typeface="Consolas"/>
              </a:rPr>
              <a:t>execute</a:t>
            </a:r>
            <a:r>
              <a:rPr lang="de-DE" dirty="0" smtClean="0">
                <a:solidFill>
                  <a:srgbClr val="C0504D"/>
                </a:solidFill>
                <a:latin typeface="Consolas"/>
                <a:cs typeface="Consolas"/>
              </a:rPr>
              <a:t>()</a:t>
            </a:r>
            <a:r>
              <a:rPr lang="de-DE" dirty="0" smtClean="0">
                <a:latin typeface="Consolas"/>
                <a:cs typeface="Consolas"/>
              </a:rPr>
              <a:t>;</a:t>
            </a:r>
            <a:endParaRPr lang="de-DE" dirty="0">
              <a:solidFill>
                <a:srgbClr val="C0504D"/>
              </a:solidFill>
              <a:latin typeface="Consolas"/>
              <a:cs typeface="Consolas"/>
            </a:endParaRPr>
          </a:p>
          <a:p>
            <a:endParaRPr lang="de-DE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3144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Flink</a:t>
            </a:r>
            <a:r>
              <a:rPr lang="en-US" dirty="0" smtClean="0"/>
              <a:t> 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7948"/>
            <a:ext cx="8229600" cy="2211959"/>
          </a:xfrm>
        </p:spPr>
        <p:txBody>
          <a:bodyPr>
            <a:normAutofit/>
          </a:bodyPr>
          <a:lstStyle/>
          <a:p>
            <a:r>
              <a:rPr lang="en-US" dirty="0" smtClean="0"/>
              <a:t>Over 70 contributors from academia &amp; </a:t>
            </a:r>
            <a:r>
              <a:rPr lang="en-US" dirty="0" smtClean="0"/>
              <a:t>industry; </a:t>
            </a:r>
            <a:r>
              <a:rPr lang="en-US" dirty="0" smtClean="0"/>
              <a:t>growing fast</a:t>
            </a:r>
          </a:p>
          <a:p>
            <a:r>
              <a:rPr lang="en-US" dirty="0" smtClean="0"/>
              <a:t>Apache Top-Level Project since December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507382"/>
            <a:ext cx="6707130" cy="239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21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misconception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63769"/>
            <a:ext cx="8229600" cy="2662395"/>
          </a:xfrm>
        </p:spPr>
        <p:txBody>
          <a:bodyPr/>
          <a:lstStyle/>
          <a:p>
            <a:r>
              <a:rPr lang="en-US" dirty="0" smtClean="0"/>
              <a:t>Programs are not executed eagerly</a:t>
            </a:r>
          </a:p>
          <a:p>
            <a:r>
              <a:rPr lang="en-US" dirty="0" smtClean="0"/>
              <a:t>Instead, system compiles program to an execution plan and executes that plan</a:t>
            </a:r>
            <a:endParaRPr lang="en-US" dirty="0"/>
          </a:p>
        </p:txBody>
      </p:sp>
      <p:sp>
        <p:nvSpPr>
          <p:cNvPr id="4" name="Parallelogram 12"/>
          <p:cNvSpPr/>
          <p:nvPr/>
        </p:nvSpPr>
        <p:spPr>
          <a:xfrm>
            <a:off x="611560" y="2120156"/>
            <a:ext cx="1296144" cy="576064"/>
          </a:xfrm>
          <a:prstGeom prst="parallelogram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>
                <a:latin typeface="Avenir Book"/>
                <a:cs typeface="Avenir Book"/>
              </a:rPr>
              <a:t>Input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5" name="Parallelogram 13"/>
          <p:cNvSpPr/>
          <p:nvPr/>
        </p:nvSpPr>
        <p:spPr>
          <a:xfrm>
            <a:off x="3491880" y="2120156"/>
            <a:ext cx="1296144" cy="576064"/>
          </a:xfrm>
          <a:prstGeom prst="parallelogram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>
                <a:latin typeface="Avenir Book"/>
                <a:cs typeface="Avenir Book"/>
              </a:rPr>
              <a:t>First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6" name="Parallelogram 14"/>
          <p:cNvSpPr/>
          <p:nvPr/>
        </p:nvSpPr>
        <p:spPr>
          <a:xfrm>
            <a:off x="6300192" y="2107456"/>
            <a:ext cx="1296144" cy="576064"/>
          </a:xfrm>
          <a:prstGeom prst="parallelogram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>
                <a:latin typeface="Avenir Book"/>
                <a:cs typeface="Avenir Book"/>
              </a:rPr>
              <a:t>Second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7" name="Oval 40"/>
          <p:cNvSpPr/>
          <p:nvPr/>
        </p:nvSpPr>
        <p:spPr>
          <a:xfrm>
            <a:off x="2367384" y="2094756"/>
            <a:ext cx="622300" cy="622300"/>
          </a:xfrm>
          <a:prstGeom prst="ellipse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 smtClean="0">
                <a:solidFill>
                  <a:schemeClr val="tx1"/>
                </a:solidFill>
                <a:latin typeface="Avenir Book"/>
                <a:cs typeface="Avenir Book"/>
              </a:rPr>
              <a:t>X</a:t>
            </a:r>
            <a:endParaRPr lang="en-US" i="1" dirty="0">
              <a:solidFill>
                <a:schemeClr val="tx1"/>
              </a:solidFill>
              <a:latin typeface="Avenir Book"/>
              <a:cs typeface="Avenir Book"/>
            </a:endParaRPr>
          </a:p>
        </p:txBody>
      </p:sp>
      <p:cxnSp>
        <p:nvCxnSpPr>
          <p:cNvPr id="8" name="Straight Arrow Connector 41"/>
          <p:cNvCxnSpPr>
            <a:stCxn id="4" idx="2"/>
            <a:endCxn id="7" idx="2"/>
          </p:cNvCxnSpPr>
          <p:nvPr/>
        </p:nvCxnSpPr>
        <p:spPr>
          <a:xfrm flipV="1">
            <a:off x="1835696" y="2405906"/>
            <a:ext cx="531688" cy="228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44"/>
          <p:cNvCxnSpPr>
            <a:stCxn id="7" idx="6"/>
            <a:endCxn id="5" idx="5"/>
          </p:cNvCxnSpPr>
          <p:nvPr/>
        </p:nvCxnSpPr>
        <p:spPr>
          <a:xfrm>
            <a:off x="2989684" y="2405906"/>
            <a:ext cx="574204" cy="228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47"/>
          <p:cNvSpPr/>
          <p:nvPr/>
        </p:nvSpPr>
        <p:spPr>
          <a:xfrm>
            <a:off x="5246402" y="2086620"/>
            <a:ext cx="622300" cy="622300"/>
          </a:xfrm>
          <a:prstGeom prst="ellipse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 smtClean="0">
                <a:solidFill>
                  <a:srgbClr val="000000"/>
                </a:solidFill>
                <a:latin typeface="Avenir Book"/>
                <a:cs typeface="Avenir Book"/>
              </a:rPr>
              <a:t>Y</a:t>
            </a:r>
            <a:endParaRPr lang="en-US" i="1" dirty="0">
              <a:solidFill>
                <a:srgbClr val="000000"/>
              </a:solidFill>
              <a:latin typeface="Avenir Book"/>
              <a:cs typeface="Avenir Book"/>
            </a:endParaRPr>
          </a:p>
        </p:txBody>
      </p:sp>
      <p:cxnSp>
        <p:nvCxnSpPr>
          <p:cNvPr id="11" name="Straight Arrow Connector 48"/>
          <p:cNvCxnSpPr>
            <a:stCxn id="5" idx="2"/>
            <a:endCxn id="10" idx="2"/>
          </p:cNvCxnSpPr>
          <p:nvPr/>
        </p:nvCxnSpPr>
        <p:spPr>
          <a:xfrm flipV="1">
            <a:off x="4716016" y="2397770"/>
            <a:ext cx="530386" cy="10418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50"/>
          <p:cNvCxnSpPr>
            <a:stCxn id="10" idx="6"/>
            <a:endCxn id="6" idx="5"/>
          </p:cNvCxnSpPr>
          <p:nvPr/>
        </p:nvCxnSpPr>
        <p:spPr>
          <a:xfrm flipV="1">
            <a:off x="5868702" y="2395488"/>
            <a:ext cx="503498" cy="228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30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188878" y="1522249"/>
            <a:ext cx="6002149" cy="1864529"/>
            <a:chOff x="1188878" y="1522249"/>
            <a:chExt cx="6002149" cy="1864529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188878" y="1522249"/>
              <a:ext cx="6002149" cy="1864529"/>
            </a:xfrm>
            <a:prstGeom prst="line">
              <a:avLst/>
            </a:prstGeom>
            <a:ln w="762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188878" y="1522249"/>
              <a:ext cx="6002149" cy="1864529"/>
            </a:xfrm>
            <a:prstGeom prst="line">
              <a:avLst/>
            </a:prstGeom>
            <a:ln w="762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6562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&lt;String&gt;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Think of it as a </a:t>
            </a:r>
            <a:r>
              <a:rPr lang="en-US" dirty="0" err="1" smtClean="0"/>
              <a:t>PCollection</a:t>
            </a:r>
            <a:r>
              <a:rPr lang="en-US" dirty="0" smtClean="0"/>
              <a:t>&lt;String&gt;, or a Spark RDD[String]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With a major difference: it can be produced/recovered in several ways</a:t>
            </a:r>
          </a:p>
          <a:p>
            <a:pPr lvl="1"/>
            <a:r>
              <a:rPr lang="en-US" dirty="0" smtClean="0"/>
              <a:t>… like a Java collection</a:t>
            </a:r>
          </a:p>
          <a:p>
            <a:pPr lvl="1"/>
            <a:r>
              <a:rPr lang="en-US" dirty="0" smtClean="0"/>
              <a:t>… like an RDD </a:t>
            </a:r>
          </a:p>
          <a:p>
            <a:pPr lvl="1"/>
            <a:r>
              <a:rPr lang="en-US" dirty="0" smtClean="0"/>
              <a:t>… perhaps it is never fully materialized (because the program does not need it to)</a:t>
            </a:r>
          </a:p>
          <a:p>
            <a:pPr lvl="1"/>
            <a:r>
              <a:rPr lang="en-US" dirty="0" smtClean="0"/>
              <a:t>… implicitly updated in an iteration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And this is transparent to the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63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grep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561167" y="3205958"/>
            <a:ext cx="1232699" cy="1129001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Romeo, Romeo, where art thou Romeo?</a:t>
            </a:r>
            <a:endParaRPr lang="en-US" sz="11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5" name="Oval 40"/>
          <p:cNvSpPr/>
          <p:nvPr/>
        </p:nvSpPr>
        <p:spPr>
          <a:xfrm>
            <a:off x="2367383" y="3448774"/>
            <a:ext cx="991102" cy="622300"/>
          </a:xfrm>
          <a:prstGeom prst="ellipse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 smtClean="0">
                <a:solidFill>
                  <a:schemeClr val="tx1"/>
                </a:solidFill>
                <a:latin typeface="Avenir Book"/>
                <a:cs typeface="Avenir Book"/>
              </a:rPr>
              <a:t>Load</a:t>
            </a:r>
            <a:endParaRPr lang="en-US" i="1" dirty="0">
              <a:solidFill>
                <a:schemeClr val="tx1"/>
              </a:solidFill>
              <a:latin typeface="Avenir Book"/>
              <a:cs typeface="Avenir Book"/>
            </a:endParaRPr>
          </a:p>
        </p:txBody>
      </p:sp>
      <p:sp>
        <p:nvSpPr>
          <p:cNvPr id="6" name="Parallelogram 12"/>
          <p:cNvSpPr/>
          <p:nvPr/>
        </p:nvSpPr>
        <p:spPr>
          <a:xfrm>
            <a:off x="3833607" y="3469108"/>
            <a:ext cx="815796" cy="576064"/>
          </a:xfrm>
          <a:prstGeom prst="parallelogram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>
                <a:latin typeface="Avenir Book"/>
                <a:cs typeface="Avenir Book"/>
              </a:rPr>
              <a:t>Log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7" name="Oval 40"/>
          <p:cNvSpPr/>
          <p:nvPr/>
        </p:nvSpPr>
        <p:spPr>
          <a:xfrm>
            <a:off x="5310604" y="2226163"/>
            <a:ext cx="1306880" cy="622300"/>
          </a:xfrm>
          <a:prstGeom prst="ellipse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 smtClean="0">
                <a:solidFill>
                  <a:schemeClr val="tx1"/>
                </a:solidFill>
                <a:latin typeface="Avenir Book"/>
                <a:cs typeface="Avenir Book"/>
              </a:rPr>
              <a:t>Search for str1</a:t>
            </a:r>
            <a:endParaRPr lang="en-US" i="1" dirty="0">
              <a:solidFill>
                <a:schemeClr val="tx1"/>
              </a:solidFill>
              <a:latin typeface="Avenir Book"/>
              <a:cs typeface="Avenir Book"/>
            </a:endParaRPr>
          </a:p>
        </p:txBody>
      </p:sp>
      <p:sp>
        <p:nvSpPr>
          <p:cNvPr id="8" name="Oval 40"/>
          <p:cNvSpPr/>
          <p:nvPr/>
        </p:nvSpPr>
        <p:spPr>
          <a:xfrm>
            <a:off x="5310604" y="3434026"/>
            <a:ext cx="1306880" cy="622300"/>
          </a:xfrm>
          <a:prstGeom prst="ellipse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>
                <a:solidFill>
                  <a:schemeClr val="tx1"/>
                </a:solidFill>
                <a:latin typeface="Avenir Book"/>
                <a:cs typeface="Avenir Book"/>
              </a:rPr>
              <a:t>Search for </a:t>
            </a:r>
            <a:r>
              <a:rPr lang="en-US" i="1" dirty="0" smtClean="0">
                <a:solidFill>
                  <a:schemeClr val="tx1"/>
                </a:solidFill>
                <a:latin typeface="Avenir Book"/>
                <a:cs typeface="Avenir Book"/>
              </a:rPr>
              <a:t>str2</a:t>
            </a:r>
            <a:endParaRPr lang="en-US" i="1" dirty="0">
              <a:solidFill>
                <a:schemeClr val="tx1"/>
              </a:solidFill>
              <a:latin typeface="Avenir Book"/>
              <a:cs typeface="Avenir Book"/>
            </a:endParaRPr>
          </a:p>
        </p:txBody>
      </p:sp>
      <p:sp>
        <p:nvSpPr>
          <p:cNvPr id="9" name="Oval 40"/>
          <p:cNvSpPr/>
          <p:nvPr/>
        </p:nvSpPr>
        <p:spPr>
          <a:xfrm>
            <a:off x="5310604" y="4688538"/>
            <a:ext cx="1306880" cy="622300"/>
          </a:xfrm>
          <a:prstGeom prst="ellipse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>
                <a:solidFill>
                  <a:schemeClr val="tx1"/>
                </a:solidFill>
                <a:latin typeface="Avenir Book"/>
                <a:cs typeface="Avenir Book"/>
              </a:rPr>
              <a:t>Search for </a:t>
            </a:r>
            <a:r>
              <a:rPr lang="en-US" i="1" dirty="0" smtClean="0">
                <a:solidFill>
                  <a:schemeClr val="tx1"/>
                </a:solidFill>
                <a:latin typeface="Avenir Book"/>
                <a:cs typeface="Avenir Book"/>
              </a:rPr>
              <a:t>str3</a:t>
            </a:r>
            <a:endParaRPr lang="en-US" i="1" dirty="0">
              <a:solidFill>
                <a:schemeClr val="tx1"/>
              </a:solidFill>
              <a:latin typeface="Avenir Book"/>
              <a:cs typeface="Avenir Book"/>
            </a:endParaRPr>
          </a:p>
        </p:txBody>
      </p:sp>
      <p:sp>
        <p:nvSpPr>
          <p:cNvPr id="10" name="Parallelogram 12"/>
          <p:cNvSpPr/>
          <p:nvPr/>
        </p:nvSpPr>
        <p:spPr>
          <a:xfrm>
            <a:off x="7302510" y="2247155"/>
            <a:ext cx="1188159" cy="576064"/>
          </a:xfrm>
          <a:prstGeom prst="parallelogram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 smtClean="0">
                <a:latin typeface="Avenir Book"/>
                <a:cs typeface="Avenir Book"/>
              </a:rPr>
              <a:t>Grep</a:t>
            </a:r>
            <a:r>
              <a:rPr lang="de-DE" dirty="0" smtClean="0">
                <a:latin typeface="Avenir Book"/>
                <a:cs typeface="Avenir Book"/>
              </a:rPr>
              <a:t> 1</a:t>
            </a:r>
            <a:endParaRPr lang="en-US" dirty="0">
              <a:latin typeface="Avenir Book"/>
              <a:cs typeface="Avenir Book"/>
            </a:endParaRPr>
          </a:p>
        </p:txBody>
      </p:sp>
      <p:cxnSp>
        <p:nvCxnSpPr>
          <p:cNvPr id="12" name="Straight Arrow Connector 41"/>
          <p:cNvCxnSpPr>
            <a:stCxn id="4" idx="0"/>
            <a:endCxn id="5" idx="2"/>
          </p:cNvCxnSpPr>
          <p:nvPr/>
        </p:nvCxnSpPr>
        <p:spPr>
          <a:xfrm flipV="1">
            <a:off x="1793866" y="3759924"/>
            <a:ext cx="573517" cy="10535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41"/>
          <p:cNvCxnSpPr>
            <a:stCxn id="5" idx="6"/>
            <a:endCxn id="6" idx="5"/>
          </p:cNvCxnSpPr>
          <p:nvPr/>
        </p:nvCxnSpPr>
        <p:spPr>
          <a:xfrm flipV="1">
            <a:off x="3358485" y="3757140"/>
            <a:ext cx="547130" cy="278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41"/>
          <p:cNvCxnSpPr>
            <a:stCxn id="6" idx="2"/>
            <a:endCxn id="7" idx="2"/>
          </p:cNvCxnSpPr>
          <p:nvPr/>
        </p:nvCxnSpPr>
        <p:spPr>
          <a:xfrm flipV="1">
            <a:off x="4577395" y="2537313"/>
            <a:ext cx="733209" cy="1219827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41"/>
          <p:cNvCxnSpPr>
            <a:stCxn id="6" idx="2"/>
            <a:endCxn id="8" idx="2"/>
          </p:cNvCxnSpPr>
          <p:nvPr/>
        </p:nvCxnSpPr>
        <p:spPr>
          <a:xfrm flipV="1">
            <a:off x="4577395" y="3745176"/>
            <a:ext cx="733209" cy="1196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41"/>
          <p:cNvCxnSpPr>
            <a:stCxn id="6" idx="2"/>
            <a:endCxn id="9" idx="2"/>
          </p:cNvCxnSpPr>
          <p:nvPr/>
        </p:nvCxnSpPr>
        <p:spPr>
          <a:xfrm>
            <a:off x="4577395" y="3757140"/>
            <a:ext cx="733209" cy="1242548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41"/>
          <p:cNvCxnSpPr>
            <a:stCxn id="7" idx="6"/>
            <a:endCxn id="10" idx="5"/>
          </p:cNvCxnSpPr>
          <p:nvPr/>
        </p:nvCxnSpPr>
        <p:spPr>
          <a:xfrm flipV="1">
            <a:off x="6617484" y="2535187"/>
            <a:ext cx="757034" cy="212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arallelogram 12"/>
          <p:cNvSpPr/>
          <p:nvPr/>
        </p:nvSpPr>
        <p:spPr>
          <a:xfrm>
            <a:off x="7302510" y="3469108"/>
            <a:ext cx="1188159" cy="576064"/>
          </a:xfrm>
          <a:prstGeom prst="parallelogram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 smtClean="0">
                <a:latin typeface="Avenir Book"/>
                <a:cs typeface="Avenir Book"/>
              </a:rPr>
              <a:t>Grep</a:t>
            </a:r>
            <a:r>
              <a:rPr lang="de-DE" dirty="0" smtClean="0">
                <a:latin typeface="Avenir Book"/>
                <a:cs typeface="Avenir Book"/>
              </a:rPr>
              <a:t> 2</a:t>
            </a:r>
            <a:endParaRPr lang="en-US" dirty="0">
              <a:latin typeface="Avenir Book"/>
              <a:cs typeface="Avenir Book"/>
            </a:endParaRPr>
          </a:p>
        </p:txBody>
      </p:sp>
      <p:cxnSp>
        <p:nvCxnSpPr>
          <p:cNvPr id="31" name="Straight Arrow Connector 41"/>
          <p:cNvCxnSpPr>
            <a:stCxn id="8" idx="6"/>
            <a:endCxn id="30" idx="5"/>
          </p:cNvCxnSpPr>
          <p:nvPr/>
        </p:nvCxnSpPr>
        <p:spPr>
          <a:xfrm>
            <a:off x="6617484" y="3745176"/>
            <a:ext cx="757034" cy="1196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Parallelogram 12"/>
          <p:cNvSpPr/>
          <p:nvPr/>
        </p:nvSpPr>
        <p:spPr>
          <a:xfrm>
            <a:off x="7302510" y="4734774"/>
            <a:ext cx="1188159" cy="576064"/>
          </a:xfrm>
          <a:prstGeom prst="parallelogram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 smtClean="0">
                <a:latin typeface="Avenir Book"/>
                <a:cs typeface="Avenir Book"/>
              </a:rPr>
              <a:t>Grep</a:t>
            </a:r>
            <a:r>
              <a:rPr lang="de-DE" dirty="0" smtClean="0">
                <a:latin typeface="Avenir Book"/>
                <a:cs typeface="Avenir Book"/>
              </a:rPr>
              <a:t> 3</a:t>
            </a:r>
            <a:endParaRPr lang="en-US" dirty="0">
              <a:latin typeface="Avenir Book"/>
              <a:cs typeface="Avenir Book"/>
            </a:endParaRPr>
          </a:p>
        </p:txBody>
      </p:sp>
      <p:cxnSp>
        <p:nvCxnSpPr>
          <p:cNvPr id="40" name="Straight Arrow Connector 41"/>
          <p:cNvCxnSpPr>
            <a:endCxn id="39" idx="5"/>
          </p:cNvCxnSpPr>
          <p:nvPr/>
        </p:nvCxnSpPr>
        <p:spPr>
          <a:xfrm>
            <a:off x="6617484" y="5010842"/>
            <a:ext cx="757034" cy="1196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64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psdgraphics.com/wp-content/uploads/2011/01/database-ic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871" y="4859239"/>
            <a:ext cx="759789" cy="57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Staged (batch) execution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561167" y="3782022"/>
            <a:ext cx="1232699" cy="1129001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Romeo, Romeo, where art thou Romeo?</a:t>
            </a:r>
            <a:endParaRPr lang="en-US" sz="11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5" name="Oval 40"/>
          <p:cNvSpPr/>
          <p:nvPr/>
        </p:nvSpPr>
        <p:spPr>
          <a:xfrm>
            <a:off x="2367383" y="4024838"/>
            <a:ext cx="991102" cy="622300"/>
          </a:xfrm>
          <a:prstGeom prst="ellipse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 smtClean="0">
                <a:solidFill>
                  <a:schemeClr val="tx1"/>
                </a:solidFill>
                <a:latin typeface="Avenir Book"/>
                <a:cs typeface="Avenir Book"/>
              </a:rPr>
              <a:t>Load</a:t>
            </a:r>
            <a:endParaRPr lang="en-US" i="1" dirty="0">
              <a:solidFill>
                <a:schemeClr val="tx1"/>
              </a:solidFill>
              <a:latin typeface="Avenir Book"/>
              <a:cs typeface="Avenir Book"/>
            </a:endParaRPr>
          </a:p>
        </p:txBody>
      </p:sp>
      <p:sp>
        <p:nvSpPr>
          <p:cNvPr id="6" name="Parallelogram 12"/>
          <p:cNvSpPr/>
          <p:nvPr/>
        </p:nvSpPr>
        <p:spPr>
          <a:xfrm>
            <a:off x="3833607" y="4045172"/>
            <a:ext cx="815796" cy="576064"/>
          </a:xfrm>
          <a:prstGeom prst="parallelogram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>
                <a:latin typeface="Avenir Book"/>
                <a:cs typeface="Avenir Book"/>
              </a:rPr>
              <a:t>Log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7" name="Oval 40"/>
          <p:cNvSpPr/>
          <p:nvPr/>
        </p:nvSpPr>
        <p:spPr>
          <a:xfrm>
            <a:off x="5310604" y="2802227"/>
            <a:ext cx="1306880" cy="622300"/>
          </a:xfrm>
          <a:prstGeom prst="ellipse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 smtClean="0">
                <a:solidFill>
                  <a:schemeClr val="tx1"/>
                </a:solidFill>
                <a:latin typeface="Avenir Book"/>
                <a:cs typeface="Avenir Book"/>
              </a:rPr>
              <a:t>Search for str1</a:t>
            </a:r>
            <a:endParaRPr lang="en-US" i="1" dirty="0">
              <a:solidFill>
                <a:schemeClr val="tx1"/>
              </a:solidFill>
              <a:latin typeface="Avenir Book"/>
              <a:cs typeface="Avenir Book"/>
            </a:endParaRPr>
          </a:p>
        </p:txBody>
      </p:sp>
      <p:sp>
        <p:nvSpPr>
          <p:cNvPr id="8" name="Oval 40"/>
          <p:cNvSpPr/>
          <p:nvPr/>
        </p:nvSpPr>
        <p:spPr>
          <a:xfrm>
            <a:off x="5310604" y="4010090"/>
            <a:ext cx="1306880" cy="622300"/>
          </a:xfrm>
          <a:prstGeom prst="ellipse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>
                <a:solidFill>
                  <a:schemeClr val="tx1"/>
                </a:solidFill>
                <a:latin typeface="Avenir Book"/>
                <a:cs typeface="Avenir Book"/>
              </a:rPr>
              <a:t>Search for </a:t>
            </a:r>
            <a:r>
              <a:rPr lang="en-US" i="1" dirty="0" smtClean="0">
                <a:solidFill>
                  <a:schemeClr val="tx1"/>
                </a:solidFill>
                <a:latin typeface="Avenir Book"/>
                <a:cs typeface="Avenir Book"/>
              </a:rPr>
              <a:t>str2</a:t>
            </a:r>
            <a:endParaRPr lang="en-US" i="1" dirty="0">
              <a:solidFill>
                <a:schemeClr val="tx1"/>
              </a:solidFill>
              <a:latin typeface="Avenir Book"/>
              <a:cs typeface="Avenir Book"/>
            </a:endParaRPr>
          </a:p>
        </p:txBody>
      </p:sp>
      <p:sp>
        <p:nvSpPr>
          <p:cNvPr id="9" name="Oval 40"/>
          <p:cNvSpPr/>
          <p:nvPr/>
        </p:nvSpPr>
        <p:spPr>
          <a:xfrm>
            <a:off x="5310604" y="5275756"/>
            <a:ext cx="1306880" cy="622300"/>
          </a:xfrm>
          <a:prstGeom prst="ellipse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>
                <a:solidFill>
                  <a:schemeClr val="tx1"/>
                </a:solidFill>
                <a:latin typeface="Avenir Book"/>
                <a:cs typeface="Avenir Book"/>
              </a:rPr>
              <a:t>Search for </a:t>
            </a:r>
            <a:r>
              <a:rPr lang="en-US" i="1" dirty="0" smtClean="0">
                <a:solidFill>
                  <a:schemeClr val="tx1"/>
                </a:solidFill>
                <a:latin typeface="Avenir Book"/>
                <a:cs typeface="Avenir Book"/>
              </a:rPr>
              <a:t>str3</a:t>
            </a:r>
            <a:endParaRPr lang="en-US" i="1" dirty="0">
              <a:solidFill>
                <a:schemeClr val="tx1"/>
              </a:solidFill>
              <a:latin typeface="Avenir Book"/>
              <a:cs typeface="Avenir Book"/>
            </a:endParaRPr>
          </a:p>
        </p:txBody>
      </p:sp>
      <p:sp>
        <p:nvSpPr>
          <p:cNvPr id="10" name="Parallelogram 12"/>
          <p:cNvSpPr/>
          <p:nvPr/>
        </p:nvSpPr>
        <p:spPr>
          <a:xfrm>
            <a:off x="7302510" y="2823219"/>
            <a:ext cx="1188159" cy="576064"/>
          </a:xfrm>
          <a:prstGeom prst="parallelogram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 smtClean="0">
                <a:latin typeface="Avenir Book"/>
                <a:cs typeface="Avenir Book"/>
              </a:rPr>
              <a:t>Grep</a:t>
            </a:r>
            <a:r>
              <a:rPr lang="de-DE" dirty="0" smtClean="0">
                <a:latin typeface="Avenir Book"/>
                <a:cs typeface="Avenir Book"/>
              </a:rPr>
              <a:t> 1</a:t>
            </a:r>
            <a:endParaRPr lang="en-US" dirty="0">
              <a:latin typeface="Avenir Book"/>
              <a:cs typeface="Avenir Book"/>
            </a:endParaRPr>
          </a:p>
        </p:txBody>
      </p:sp>
      <p:cxnSp>
        <p:nvCxnSpPr>
          <p:cNvPr id="11" name="Straight Arrow Connector 41"/>
          <p:cNvCxnSpPr>
            <a:stCxn id="4" idx="0"/>
            <a:endCxn id="5" idx="2"/>
          </p:cNvCxnSpPr>
          <p:nvPr/>
        </p:nvCxnSpPr>
        <p:spPr>
          <a:xfrm flipV="1">
            <a:off x="1793866" y="4335988"/>
            <a:ext cx="573517" cy="10535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41"/>
          <p:cNvCxnSpPr>
            <a:stCxn id="5" idx="6"/>
            <a:endCxn id="6" idx="5"/>
          </p:cNvCxnSpPr>
          <p:nvPr/>
        </p:nvCxnSpPr>
        <p:spPr>
          <a:xfrm flipV="1">
            <a:off x="3358485" y="4333204"/>
            <a:ext cx="547130" cy="278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41"/>
          <p:cNvCxnSpPr>
            <a:stCxn id="6" idx="2"/>
            <a:endCxn id="7" idx="2"/>
          </p:cNvCxnSpPr>
          <p:nvPr/>
        </p:nvCxnSpPr>
        <p:spPr>
          <a:xfrm flipV="1">
            <a:off x="4577395" y="3113377"/>
            <a:ext cx="733209" cy="1219827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41"/>
          <p:cNvCxnSpPr>
            <a:stCxn id="6" idx="2"/>
            <a:endCxn id="8" idx="2"/>
          </p:cNvCxnSpPr>
          <p:nvPr/>
        </p:nvCxnSpPr>
        <p:spPr>
          <a:xfrm flipV="1">
            <a:off x="4577395" y="4321240"/>
            <a:ext cx="733209" cy="1196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41"/>
          <p:cNvCxnSpPr>
            <a:stCxn id="6" idx="2"/>
            <a:endCxn id="9" idx="2"/>
          </p:cNvCxnSpPr>
          <p:nvPr/>
        </p:nvCxnSpPr>
        <p:spPr>
          <a:xfrm>
            <a:off x="4577395" y="4333204"/>
            <a:ext cx="733209" cy="125370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41"/>
          <p:cNvCxnSpPr>
            <a:stCxn id="7" idx="6"/>
            <a:endCxn id="10" idx="5"/>
          </p:cNvCxnSpPr>
          <p:nvPr/>
        </p:nvCxnSpPr>
        <p:spPr>
          <a:xfrm flipV="1">
            <a:off x="6617484" y="3111251"/>
            <a:ext cx="757034" cy="212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Parallelogram 12"/>
          <p:cNvSpPr/>
          <p:nvPr/>
        </p:nvSpPr>
        <p:spPr>
          <a:xfrm>
            <a:off x="7302510" y="4045172"/>
            <a:ext cx="1188159" cy="576064"/>
          </a:xfrm>
          <a:prstGeom prst="parallelogram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 smtClean="0">
                <a:latin typeface="Avenir Book"/>
                <a:cs typeface="Avenir Book"/>
              </a:rPr>
              <a:t>Grep</a:t>
            </a:r>
            <a:r>
              <a:rPr lang="de-DE" dirty="0" smtClean="0">
                <a:latin typeface="Avenir Book"/>
                <a:cs typeface="Avenir Book"/>
              </a:rPr>
              <a:t> 2</a:t>
            </a:r>
            <a:endParaRPr lang="en-US" dirty="0">
              <a:latin typeface="Avenir Book"/>
              <a:cs typeface="Avenir Book"/>
            </a:endParaRPr>
          </a:p>
        </p:txBody>
      </p:sp>
      <p:cxnSp>
        <p:nvCxnSpPr>
          <p:cNvPr id="18" name="Straight Arrow Connector 41"/>
          <p:cNvCxnSpPr>
            <a:stCxn id="8" idx="6"/>
            <a:endCxn id="17" idx="5"/>
          </p:cNvCxnSpPr>
          <p:nvPr/>
        </p:nvCxnSpPr>
        <p:spPr>
          <a:xfrm>
            <a:off x="6617484" y="4321240"/>
            <a:ext cx="757034" cy="1196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Parallelogram 12"/>
          <p:cNvSpPr/>
          <p:nvPr/>
        </p:nvSpPr>
        <p:spPr>
          <a:xfrm>
            <a:off x="7302510" y="5321992"/>
            <a:ext cx="1188159" cy="576064"/>
          </a:xfrm>
          <a:prstGeom prst="parallelogram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 smtClean="0">
                <a:latin typeface="Avenir Book"/>
                <a:cs typeface="Avenir Book"/>
              </a:rPr>
              <a:t>Grep</a:t>
            </a:r>
            <a:r>
              <a:rPr lang="de-DE" dirty="0" smtClean="0">
                <a:latin typeface="Avenir Book"/>
                <a:cs typeface="Avenir Book"/>
              </a:rPr>
              <a:t> 3</a:t>
            </a:r>
            <a:endParaRPr lang="en-US" dirty="0">
              <a:latin typeface="Avenir Book"/>
              <a:cs typeface="Avenir Book"/>
            </a:endParaRPr>
          </a:p>
        </p:txBody>
      </p:sp>
      <p:cxnSp>
        <p:nvCxnSpPr>
          <p:cNvPr id="20" name="Straight Arrow Connector 41"/>
          <p:cNvCxnSpPr>
            <a:endCxn id="19" idx="5"/>
          </p:cNvCxnSpPr>
          <p:nvPr/>
        </p:nvCxnSpPr>
        <p:spPr>
          <a:xfrm>
            <a:off x="6617484" y="5598060"/>
            <a:ext cx="757034" cy="1196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ight Brace 20"/>
          <p:cNvSpPr/>
          <p:nvPr/>
        </p:nvSpPr>
        <p:spPr>
          <a:xfrm rot="16200000">
            <a:off x="3292339" y="2633402"/>
            <a:ext cx="272877" cy="2297238"/>
          </a:xfrm>
          <a:prstGeom prst="rightBrace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 rot="16200000">
            <a:off x="6738649" y="870352"/>
            <a:ext cx="272877" cy="3231166"/>
          </a:xfrm>
          <a:prstGeom prst="rightBrace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055060" y="2850718"/>
            <a:ext cx="2728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venir Next Demi Bold"/>
                <a:cs typeface="Avenir Next Demi Bold"/>
              </a:rPr>
              <a:t>Stage 1:</a:t>
            </a:r>
          </a:p>
          <a:p>
            <a:pPr algn="ctr"/>
            <a:r>
              <a:rPr lang="en-US" dirty="0" smtClean="0">
                <a:latin typeface="Avenir Book"/>
                <a:cs typeface="Avenir Book"/>
              </a:rPr>
              <a:t>Create/cache Log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504985" y="1567523"/>
            <a:ext cx="2728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latin typeface="Avenir Next Demi Bold"/>
                <a:cs typeface="Avenir Next Demi Bold"/>
              </a:rPr>
              <a:t>Subseqent</a:t>
            </a:r>
            <a:r>
              <a:rPr lang="en-US" dirty="0" smtClean="0">
                <a:latin typeface="Avenir Next Demi Bold"/>
                <a:cs typeface="Avenir Next Demi Bold"/>
              </a:rPr>
              <a:t> stages:</a:t>
            </a:r>
          </a:p>
          <a:p>
            <a:pPr algn="ctr"/>
            <a:r>
              <a:rPr lang="en-US" dirty="0" err="1" smtClean="0">
                <a:latin typeface="Avenir Book"/>
                <a:cs typeface="Avenir Book"/>
              </a:rPr>
              <a:t>Grep</a:t>
            </a:r>
            <a:r>
              <a:rPr lang="en-US" dirty="0" smtClean="0">
                <a:latin typeface="Avenir Book"/>
                <a:cs typeface="Avenir Book"/>
              </a:rPr>
              <a:t> log for matches</a:t>
            </a:r>
            <a:endParaRPr lang="en-US" dirty="0"/>
          </a:p>
        </p:txBody>
      </p:sp>
      <p:pic>
        <p:nvPicPr>
          <p:cNvPr id="25" name="Picture 2" descr="http://s.hswstatic.com/gif/add-ram-laptop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249" y="5065178"/>
            <a:ext cx="752389" cy="50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2367383" y="5566771"/>
            <a:ext cx="22984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latin typeface="Avenir Book"/>
                <a:cs typeface="Avenir Book"/>
              </a:rPr>
              <a:t>Caching in-memory and disk if needed</a:t>
            </a:r>
            <a:endParaRPr lang="en-US" i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alphaModFix amt="18000"/>
          </a:blip>
          <a:stretch>
            <a:fillRect/>
          </a:stretch>
        </p:blipFill>
        <p:spPr>
          <a:xfrm>
            <a:off x="2139979" y="2716838"/>
            <a:ext cx="6134100" cy="31242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alphaModFix amt="18000"/>
          </a:blip>
          <a:stretch>
            <a:fillRect/>
          </a:stretch>
        </p:blipFill>
        <p:spPr>
          <a:xfrm>
            <a:off x="1925045" y="2622374"/>
            <a:ext cx="6134100" cy="31242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74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 animBg="1"/>
      <p:bldP spid="19" grpId="0" animBg="1"/>
      <p:bldP spid="21" grpId="0" animBg="1"/>
      <p:bldP spid="22" grpId="0" animBg="1"/>
      <p:bldP spid="23" grpId="0"/>
      <p:bldP spid="24" grpId="0"/>
      <p:bldP spid="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2134945" y="2365356"/>
            <a:ext cx="6134100" cy="3124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Pipelined execution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561167" y="3780986"/>
            <a:ext cx="1232699" cy="1129001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Romeo, Romeo, where art thou Romeo?</a:t>
            </a:r>
            <a:endParaRPr lang="en-US" sz="11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5" name="Oval 40"/>
          <p:cNvSpPr/>
          <p:nvPr/>
        </p:nvSpPr>
        <p:spPr>
          <a:xfrm>
            <a:off x="2367383" y="4023802"/>
            <a:ext cx="991102" cy="622300"/>
          </a:xfrm>
          <a:prstGeom prst="ellipse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 smtClean="0">
                <a:solidFill>
                  <a:schemeClr val="tx1"/>
                </a:solidFill>
                <a:latin typeface="Avenir Book"/>
                <a:cs typeface="Avenir Book"/>
              </a:rPr>
              <a:t>Load</a:t>
            </a:r>
            <a:endParaRPr lang="en-US" i="1" dirty="0">
              <a:solidFill>
                <a:schemeClr val="tx1"/>
              </a:solidFill>
              <a:latin typeface="Avenir Book"/>
              <a:cs typeface="Avenir Book"/>
            </a:endParaRPr>
          </a:p>
        </p:txBody>
      </p:sp>
      <p:sp>
        <p:nvSpPr>
          <p:cNvPr id="6" name="Parallelogram 12"/>
          <p:cNvSpPr/>
          <p:nvPr/>
        </p:nvSpPr>
        <p:spPr>
          <a:xfrm>
            <a:off x="3833607" y="4044136"/>
            <a:ext cx="815796" cy="576064"/>
          </a:xfrm>
          <a:prstGeom prst="parallelogram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>
                <a:latin typeface="Avenir Book"/>
                <a:cs typeface="Avenir Book"/>
              </a:rPr>
              <a:t>Log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7" name="Oval 40"/>
          <p:cNvSpPr/>
          <p:nvPr/>
        </p:nvSpPr>
        <p:spPr>
          <a:xfrm>
            <a:off x="5310604" y="2801191"/>
            <a:ext cx="1306880" cy="622300"/>
          </a:xfrm>
          <a:prstGeom prst="ellipse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 smtClean="0">
                <a:solidFill>
                  <a:schemeClr val="tx1"/>
                </a:solidFill>
                <a:latin typeface="Avenir Book"/>
                <a:cs typeface="Avenir Book"/>
              </a:rPr>
              <a:t>Search for str1</a:t>
            </a:r>
            <a:endParaRPr lang="en-US" i="1" dirty="0">
              <a:solidFill>
                <a:schemeClr val="tx1"/>
              </a:solidFill>
              <a:latin typeface="Avenir Book"/>
              <a:cs typeface="Avenir Book"/>
            </a:endParaRPr>
          </a:p>
        </p:txBody>
      </p:sp>
      <p:sp>
        <p:nvSpPr>
          <p:cNvPr id="8" name="Oval 40"/>
          <p:cNvSpPr/>
          <p:nvPr/>
        </p:nvSpPr>
        <p:spPr>
          <a:xfrm>
            <a:off x="5310604" y="4009054"/>
            <a:ext cx="1306880" cy="622300"/>
          </a:xfrm>
          <a:prstGeom prst="ellipse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>
                <a:solidFill>
                  <a:schemeClr val="tx1"/>
                </a:solidFill>
                <a:latin typeface="Avenir Book"/>
                <a:cs typeface="Avenir Book"/>
              </a:rPr>
              <a:t>Search for </a:t>
            </a:r>
            <a:r>
              <a:rPr lang="en-US" i="1" dirty="0" smtClean="0">
                <a:solidFill>
                  <a:schemeClr val="tx1"/>
                </a:solidFill>
                <a:latin typeface="Avenir Book"/>
                <a:cs typeface="Avenir Book"/>
              </a:rPr>
              <a:t>str2</a:t>
            </a:r>
            <a:endParaRPr lang="en-US" i="1" dirty="0">
              <a:solidFill>
                <a:schemeClr val="tx1"/>
              </a:solidFill>
              <a:latin typeface="Avenir Book"/>
              <a:cs typeface="Avenir Book"/>
            </a:endParaRPr>
          </a:p>
        </p:txBody>
      </p:sp>
      <p:sp>
        <p:nvSpPr>
          <p:cNvPr id="9" name="Oval 40"/>
          <p:cNvSpPr/>
          <p:nvPr/>
        </p:nvSpPr>
        <p:spPr>
          <a:xfrm>
            <a:off x="5310604" y="5263566"/>
            <a:ext cx="1306880" cy="622300"/>
          </a:xfrm>
          <a:prstGeom prst="ellipse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>
                <a:solidFill>
                  <a:schemeClr val="tx1"/>
                </a:solidFill>
                <a:latin typeface="Avenir Book"/>
                <a:cs typeface="Avenir Book"/>
              </a:rPr>
              <a:t>Search for </a:t>
            </a:r>
            <a:r>
              <a:rPr lang="en-US" i="1" dirty="0" smtClean="0">
                <a:solidFill>
                  <a:schemeClr val="tx1"/>
                </a:solidFill>
                <a:latin typeface="Avenir Book"/>
                <a:cs typeface="Avenir Book"/>
              </a:rPr>
              <a:t>str3</a:t>
            </a:r>
            <a:endParaRPr lang="en-US" i="1" dirty="0">
              <a:solidFill>
                <a:schemeClr val="tx1"/>
              </a:solidFill>
              <a:latin typeface="Avenir Book"/>
              <a:cs typeface="Avenir Book"/>
            </a:endParaRPr>
          </a:p>
        </p:txBody>
      </p:sp>
      <p:sp>
        <p:nvSpPr>
          <p:cNvPr id="10" name="Parallelogram 12"/>
          <p:cNvSpPr/>
          <p:nvPr/>
        </p:nvSpPr>
        <p:spPr>
          <a:xfrm>
            <a:off x="7302510" y="2822183"/>
            <a:ext cx="1188159" cy="576064"/>
          </a:xfrm>
          <a:prstGeom prst="parallelogram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 smtClean="0">
                <a:latin typeface="Avenir Book"/>
                <a:cs typeface="Avenir Book"/>
              </a:rPr>
              <a:t>Grep</a:t>
            </a:r>
            <a:r>
              <a:rPr lang="de-DE" dirty="0" smtClean="0">
                <a:latin typeface="Avenir Book"/>
                <a:cs typeface="Avenir Book"/>
              </a:rPr>
              <a:t> 1</a:t>
            </a:r>
            <a:endParaRPr lang="en-US" dirty="0">
              <a:latin typeface="Avenir Book"/>
              <a:cs typeface="Avenir Book"/>
            </a:endParaRPr>
          </a:p>
        </p:txBody>
      </p:sp>
      <p:cxnSp>
        <p:nvCxnSpPr>
          <p:cNvPr id="11" name="Straight Arrow Connector 41"/>
          <p:cNvCxnSpPr>
            <a:stCxn id="4" idx="0"/>
            <a:endCxn id="5" idx="2"/>
          </p:cNvCxnSpPr>
          <p:nvPr/>
        </p:nvCxnSpPr>
        <p:spPr>
          <a:xfrm flipV="1">
            <a:off x="1793866" y="4334952"/>
            <a:ext cx="573517" cy="10535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41"/>
          <p:cNvCxnSpPr>
            <a:stCxn id="5" idx="6"/>
            <a:endCxn id="6" idx="5"/>
          </p:cNvCxnSpPr>
          <p:nvPr/>
        </p:nvCxnSpPr>
        <p:spPr>
          <a:xfrm flipV="1">
            <a:off x="3358485" y="4332168"/>
            <a:ext cx="547130" cy="278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41"/>
          <p:cNvCxnSpPr>
            <a:stCxn id="6" idx="2"/>
            <a:endCxn id="7" idx="2"/>
          </p:cNvCxnSpPr>
          <p:nvPr/>
        </p:nvCxnSpPr>
        <p:spPr>
          <a:xfrm flipV="1">
            <a:off x="4577395" y="3112341"/>
            <a:ext cx="733209" cy="1219827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41"/>
          <p:cNvCxnSpPr>
            <a:stCxn id="6" idx="2"/>
            <a:endCxn id="8" idx="2"/>
          </p:cNvCxnSpPr>
          <p:nvPr/>
        </p:nvCxnSpPr>
        <p:spPr>
          <a:xfrm flipV="1">
            <a:off x="4577395" y="4320204"/>
            <a:ext cx="733209" cy="1196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41"/>
          <p:cNvCxnSpPr>
            <a:stCxn id="6" idx="2"/>
            <a:endCxn id="9" idx="2"/>
          </p:cNvCxnSpPr>
          <p:nvPr/>
        </p:nvCxnSpPr>
        <p:spPr>
          <a:xfrm>
            <a:off x="4577395" y="4332168"/>
            <a:ext cx="733209" cy="1242548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41"/>
          <p:cNvCxnSpPr>
            <a:stCxn id="7" idx="6"/>
            <a:endCxn id="10" idx="5"/>
          </p:cNvCxnSpPr>
          <p:nvPr/>
        </p:nvCxnSpPr>
        <p:spPr>
          <a:xfrm flipV="1">
            <a:off x="6617484" y="3110215"/>
            <a:ext cx="757034" cy="212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Parallelogram 12"/>
          <p:cNvSpPr/>
          <p:nvPr/>
        </p:nvSpPr>
        <p:spPr>
          <a:xfrm>
            <a:off x="7302510" y="4044136"/>
            <a:ext cx="1188159" cy="576064"/>
          </a:xfrm>
          <a:prstGeom prst="parallelogram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 smtClean="0">
                <a:latin typeface="Avenir Book"/>
                <a:cs typeface="Avenir Book"/>
              </a:rPr>
              <a:t>Grep</a:t>
            </a:r>
            <a:r>
              <a:rPr lang="de-DE" dirty="0" smtClean="0">
                <a:latin typeface="Avenir Book"/>
                <a:cs typeface="Avenir Book"/>
              </a:rPr>
              <a:t> 2</a:t>
            </a:r>
            <a:endParaRPr lang="en-US" dirty="0">
              <a:latin typeface="Avenir Book"/>
              <a:cs typeface="Avenir Book"/>
            </a:endParaRPr>
          </a:p>
        </p:txBody>
      </p:sp>
      <p:cxnSp>
        <p:nvCxnSpPr>
          <p:cNvPr id="18" name="Straight Arrow Connector 41"/>
          <p:cNvCxnSpPr>
            <a:stCxn id="8" idx="6"/>
            <a:endCxn id="17" idx="5"/>
          </p:cNvCxnSpPr>
          <p:nvPr/>
        </p:nvCxnSpPr>
        <p:spPr>
          <a:xfrm>
            <a:off x="6617484" y="4320204"/>
            <a:ext cx="757034" cy="1196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Parallelogram 12"/>
          <p:cNvSpPr/>
          <p:nvPr/>
        </p:nvSpPr>
        <p:spPr>
          <a:xfrm>
            <a:off x="7299752" y="5313168"/>
            <a:ext cx="1188159" cy="576064"/>
          </a:xfrm>
          <a:prstGeom prst="parallelogram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 smtClean="0">
                <a:latin typeface="Avenir Book"/>
                <a:cs typeface="Avenir Book"/>
              </a:rPr>
              <a:t>Grep</a:t>
            </a:r>
            <a:r>
              <a:rPr lang="de-DE" dirty="0" smtClean="0">
                <a:latin typeface="Avenir Book"/>
                <a:cs typeface="Avenir Book"/>
              </a:rPr>
              <a:t> 3</a:t>
            </a:r>
            <a:endParaRPr lang="en-US" dirty="0">
              <a:latin typeface="Avenir Book"/>
              <a:cs typeface="Avenir Book"/>
            </a:endParaRPr>
          </a:p>
        </p:txBody>
      </p:sp>
      <p:cxnSp>
        <p:nvCxnSpPr>
          <p:cNvPr id="20" name="Straight Arrow Connector 41"/>
          <p:cNvCxnSpPr>
            <a:endCxn id="19" idx="5"/>
          </p:cNvCxnSpPr>
          <p:nvPr/>
        </p:nvCxnSpPr>
        <p:spPr>
          <a:xfrm>
            <a:off x="6614726" y="5589236"/>
            <a:ext cx="757034" cy="1196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899643" y="3780986"/>
            <a:ext cx="923583" cy="2280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onsolas"/>
                <a:cs typeface="Consolas"/>
              </a:rPr>
              <a:t>00110011</a:t>
            </a:r>
            <a:endParaRPr lang="en-US" sz="12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905591" y="3785917"/>
            <a:ext cx="923583" cy="2280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onsolas"/>
                <a:cs typeface="Consolas"/>
              </a:rPr>
              <a:t>00110011</a:t>
            </a:r>
            <a:endParaRPr lang="en-US" sz="12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905591" y="3780986"/>
            <a:ext cx="923583" cy="2280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onsolas"/>
                <a:cs typeface="Consolas"/>
              </a:rPr>
              <a:t>00110011</a:t>
            </a:r>
            <a:endParaRPr lang="en-US" sz="12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31" name="Right Brace 30"/>
          <p:cNvSpPr/>
          <p:nvPr/>
        </p:nvSpPr>
        <p:spPr>
          <a:xfrm rot="16200000">
            <a:off x="5248975" y="-929405"/>
            <a:ext cx="272877" cy="6210513"/>
          </a:xfrm>
          <a:prstGeom prst="rightBrace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770753" y="1393081"/>
            <a:ext cx="5245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venir Next Demi Bold"/>
                <a:cs typeface="Avenir Next Demi Bold"/>
              </a:rPr>
              <a:t>Stage 1:</a:t>
            </a:r>
          </a:p>
          <a:p>
            <a:pPr algn="ctr"/>
            <a:r>
              <a:rPr lang="en-US" dirty="0" smtClean="0">
                <a:latin typeface="Avenir Book"/>
                <a:cs typeface="Avenir Book"/>
              </a:rPr>
              <a:t>Deploy and start operators</a:t>
            </a:r>
            <a:endParaRPr lang="en-US" dirty="0"/>
          </a:p>
        </p:txBody>
      </p:sp>
      <p:pic>
        <p:nvPicPr>
          <p:cNvPr id="33" name="Picture 6" descr="http://www.psdgraphics.com/wp-content/uploads/2011/01/database-ic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871" y="4859239"/>
            <a:ext cx="759789" cy="57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s.hswstatic.com/gif/add-ram-laptop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249" y="5065178"/>
            <a:ext cx="752389" cy="50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2374764" y="5692726"/>
            <a:ext cx="22984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latin typeface="Avenir Book"/>
                <a:cs typeface="Avenir Book"/>
              </a:rPr>
              <a:t>Data transfer in-memory and disk if needed</a:t>
            </a:r>
            <a:endParaRPr lang="en-US" i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2243554" y="2622374"/>
            <a:ext cx="6134100" cy="31242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34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7200" y="1573626"/>
            <a:ext cx="17462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Avenir Next Regular"/>
                <a:cs typeface="Avenir Next Regular"/>
              </a:rPr>
              <a:t>Note:</a:t>
            </a:r>
            <a:r>
              <a:rPr lang="en-US" i="1" dirty="0">
                <a:latin typeface="Avenir Next Regular"/>
                <a:cs typeface="Avenir Next Regular"/>
              </a:rPr>
              <a:t> Log </a:t>
            </a:r>
            <a:r>
              <a:rPr lang="en-US" i="1" dirty="0" err="1">
                <a:latin typeface="Avenir Next Regular"/>
                <a:cs typeface="Avenir Next Regular"/>
              </a:rPr>
              <a:t>DataSet</a:t>
            </a:r>
            <a:r>
              <a:rPr lang="en-US" i="1" dirty="0">
                <a:latin typeface="Avenir Next Regular"/>
                <a:cs typeface="Avenir Next Regular"/>
              </a:rPr>
              <a:t> </a:t>
            </a:r>
            <a:r>
              <a:rPr lang="en-US" i="1" dirty="0" smtClean="0">
                <a:latin typeface="Avenir Next Regular"/>
                <a:cs typeface="Avenir Next Regular"/>
              </a:rPr>
              <a:t>is never “created”!</a:t>
            </a:r>
            <a:endParaRPr lang="en-US" i="1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52499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repeatCount="10000" accel="50000" decel="5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5665E-6 1.12089E-6 C 0.0719 0.01435 0.14397 0.02894 0.20441 0.00162 C 0.26485 -0.02571 0.29194 -0.13247 0.3628 -0.16374 C 0.434 -0.195 0.53213 -0.19014 0.63043 -0.18528 " pathEditMode="relative" ptsTypes="aaaA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10000" accel="50000" decel="5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0785E-7 -4.08522E-6 C 0.07173 0.0007 0.1438 0.00139 0.20406 0.00024 C 0.2645 -0.00092 0.29159 -0.00532 0.36228 -0.00648 C 0.43348 -0.00764 0.53143 -0.00764 0.62973 -0.00741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87" y="-32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10000" accel="50000" decel="5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778E-6 0.04886 C 0.07173 0.0389 0.1438 0.02895 0.20407 0.0477 C 0.26451 0.06669 0.2916 0.14034 0.36228 0.16188 C 0.43349 0.18365 0.53144 0.18017 0.62974 0.1767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87" y="574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0" grpId="0" animBg="1"/>
      <p:bldP spid="35" grpId="0"/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pipelining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562490" y="1474376"/>
            <a:ext cx="3124309" cy="46517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25 node cluster</a:t>
            </a:r>
          </a:p>
          <a:p>
            <a:r>
              <a:rPr lang="en-US" sz="2400" dirty="0" err="1" smtClean="0"/>
              <a:t>Grep</a:t>
            </a:r>
            <a:r>
              <a:rPr lang="en-US" sz="2400" dirty="0" smtClean="0"/>
              <a:t> log for 3 terms</a:t>
            </a:r>
          </a:p>
          <a:p>
            <a:r>
              <a:rPr lang="en-US" sz="2400" dirty="0" smtClean="0"/>
              <a:t>Scale data size from 100GB to 1TB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14" y="1321229"/>
            <a:ext cx="4473513" cy="48331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624944" y="2575912"/>
            <a:ext cx="2504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Avenir Next Regular"/>
                <a:cs typeface="Avenir Next Regular"/>
              </a:rPr>
              <a:t>Time to complete </a:t>
            </a:r>
            <a:r>
              <a:rPr lang="en-US" sz="1400" i="1" dirty="0" err="1" smtClean="0">
                <a:latin typeface="Avenir Next Regular"/>
                <a:cs typeface="Avenir Next Regular"/>
              </a:rPr>
              <a:t>grep</a:t>
            </a:r>
            <a:r>
              <a:rPr lang="en-US" sz="1400" i="1" dirty="0" smtClean="0">
                <a:latin typeface="Avenir Next Regular"/>
                <a:cs typeface="Avenir Next Regular"/>
              </a:rPr>
              <a:t> (sec)</a:t>
            </a:r>
            <a:endParaRPr lang="en-US" sz="1400" i="1" dirty="0">
              <a:latin typeface="Avenir Next Regular"/>
              <a:cs typeface="Avenir Next 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92164" y="6154378"/>
            <a:ext cx="1361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 smtClean="0">
                <a:latin typeface="Avenir Next Regular"/>
                <a:cs typeface="Avenir Next Regular"/>
              </a:rPr>
              <a:t>Data size (GB)</a:t>
            </a:r>
            <a:endParaRPr lang="en-US" sz="1400" i="1" dirty="0">
              <a:latin typeface="Avenir Next Regular"/>
              <a:cs typeface="Avenir Next Regular"/>
            </a:endParaRPr>
          </a:p>
        </p:txBody>
      </p:sp>
      <p:sp>
        <p:nvSpPr>
          <p:cNvPr id="7" name="TextBox 6"/>
          <p:cNvSpPr txBox="1"/>
          <p:nvPr/>
        </p:nvSpPr>
        <p:spPr>
          <a:xfrm rot="18673080">
            <a:off x="1796874" y="298076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venir Next Regular"/>
                <a:cs typeface="Avenir Next Regular"/>
              </a:rPr>
              <a:t>Staged execution with Spark</a:t>
            </a:r>
            <a:endParaRPr lang="en-US" dirty="0">
              <a:solidFill>
                <a:schemeClr val="accent1"/>
              </a:solidFill>
              <a:latin typeface="Avenir Next Regular"/>
              <a:cs typeface="Avenir Next Regular"/>
            </a:endParaRPr>
          </a:p>
        </p:txBody>
      </p:sp>
      <p:sp>
        <p:nvSpPr>
          <p:cNvPr id="8" name="TextBox 7"/>
          <p:cNvSpPr txBox="1"/>
          <p:nvPr/>
        </p:nvSpPr>
        <p:spPr>
          <a:xfrm rot="20702622">
            <a:off x="2757225" y="4723416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Avenir Next Regular"/>
                <a:cs typeface="Avenir Next Regular"/>
              </a:rPr>
              <a:t>Pipelined with </a:t>
            </a:r>
            <a:r>
              <a:rPr lang="en-US" dirty="0" err="1" smtClean="0">
                <a:solidFill>
                  <a:schemeClr val="accent2"/>
                </a:solidFill>
                <a:latin typeface="Avenir Next Regular"/>
                <a:cs typeface="Avenir Next Regular"/>
              </a:rPr>
              <a:t>Flink</a:t>
            </a:r>
            <a:endParaRPr lang="en-US" dirty="0">
              <a:solidFill>
                <a:schemeClr val="accent2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673797" y="4829603"/>
            <a:ext cx="0" cy="132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3257" y="6152889"/>
            <a:ext cx="1521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latin typeface="Avenir Next Regular"/>
                <a:cs typeface="Avenir Next Regular"/>
              </a:rPr>
              <a:t>Cluster memory</a:t>
            </a:r>
          </a:p>
          <a:p>
            <a:pPr algn="ctr"/>
            <a:r>
              <a:rPr lang="en-US" sz="1400" i="1" dirty="0" smtClean="0">
                <a:latin typeface="Avenir Next Regular"/>
                <a:cs typeface="Avenir Next Regular"/>
              </a:rPr>
              <a:t>exceeded</a:t>
            </a:r>
            <a:endParaRPr lang="en-US" sz="1400" i="1" dirty="0">
              <a:latin typeface="Avenir Next Regular"/>
              <a:cs typeface="Avenir Next Regular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DropBox\WinShare\distrGrepScee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7" t="28699"/>
          <a:stretch/>
        </p:blipFill>
        <p:spPr bwMode="auto">
          <a:xfrm>
            <a:off x="0" y="-94466"/>
            <a:ext cx="10598764" cy="684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39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of pipelining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7279"/>
            <a:ext cx="8229599" cy="405715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Long pipelines may be active at the same time leading to memory fragmentation</a:t>
            </a:r>
          </a:p>
          <a:p>
            <a:pPr lvl="1"/>
            <a:r>
              <a:rPr lang="en-US" sz="2000" dirty="0"/>
              <a:t>FLINK-1101: Changes memory allocation from static to </a:t>
            </a:r>
            <a:r>
              <a:rPr lang="en-US" sz="2000" dirty="0" smtClean="0"/>
              <a:t>adaptive</a:t>
            </a:r>
          </a:p>
          <a:p>
            <a:endParaRPr lang="en-US" sz="2400" dirty="0"/>
          </a:p>
          <a:p>
            <a:r>
              <a:rPr lang="en-US" sz="2400" dirty="0" smtClean="0"/>
              <a:t>Fault-tolerance harder to get right</a:t>
            </a:r>
          </a:p>
          <a:p>
            <a:pPr lvl="1"/>
            <a:r>
              <a:rPr lang="en-US" sz="2000" dirty="0" smtClean="0"/>
              <a:t>FLINK-986: Adds intermediate data sets (similar to RDDS) as first-class citizen to </a:t>
            </a:r>
            <a:r>
              <a:rPr lang="en-US" sz="2000" dirty="0" err="1" smtClean="0"/>
              <a:t>Flink</a:t>
            </a:r>
            <a:r>
              <a:rPr lang="en-US" sz="2000" dirty="0" smtClean="0"/>
              <a:t> Runtime. Will lead to fine-grained fault-tolerance among other features.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26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Iterative processing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198" y="1563765"/>
            <a:ext cx="7594745" cy="2862323"/>
          </a:xfrm>
          <a:prstGeom prst="rect">
            <a:avLst/>
          </a:prstGeom>
          <a:ln w="12700" cmpd="sng">
            <a:noFill/>
          </a:ln>
        </p:spPr>
        <p:txBody>
          <a:bodyPr wrap="square">
            <a:spAutoFit/>
          </a:bodyPr>
          <a:lstStyle/>
          <a:p>
            <a:r>
              <a:rPr lang="de-DE" dirty="0" err="1" smtClean="0">
                <a:solidFill>
                  <a:schemeClr val="accent2"/>
                </a:solidFill>
                <a:latin typeface="Consolas"/>
                <a:cs typeface="Consolas"/>
              </a:rPr>
              <a:t>DataSet</a:t>
            </a:r>
            <a:r>
              <a:rPr lang="de-DE" dirty="0" smtClean="0">
                <a:latin typeface="Consolas"/>
                <a:cs typeface="Consolas"/>
              </a:rPr>
              <a:t>&lt;</a:t>
            </a:r>
            <a:r>
              <a:rPr lang="de-DE" i="1" dirty="0" smtClean="0">
                <a:latin typeface="Consolas"/>
                <a:cs typeface="Consolas"/>
              </a:rPr>
              <a:t>Page</a:t>
            </a:r>
            <a:r>
              <a:rPr lang="de-DE" dirty="0" smtClean="0">
                <a:latin typeface="Consolas"/>
                <a:cs typeface="Consolas"/>
              </a:rPr>
              <a:t>&gt; </a:t>
            </a:r>
            <a:r>
              <a:rPr lang="de-DE" dirty="0" err="1" smtClean="0">
                <a:latin typeface="Consolas"/>
                <a:cs typeface="Consolas"/>
              </a:rPr>
              <a:t>pages</a:t>
            </a:r>
            <a:r>
              <a:rPr lang="de-DE" dirty="0" smtClean="0">
                <a:latin typeface="Consolas"/>
                <a:cs typeface="Consolas"/>
              </a:rPr>
              <a:t> = ...</a:t>
            </a:r>
          </a:p>
          <a:p>
            <a:r>
              <a:rPr lang="de-DE" dirty="0" err="1" smtClean="0">
                <a:solidFill>
                  <a:schemeClr val="accent2"/>
                </a:solidFill>
                <a:latin typeface="Consolas"/>
                <a:cs typeface="Consolas"/>
              </a:rPr>
              <a:t>DataSet</a:t>
            </a:r>
            <a:r>
              <a:rPr lang="de-DE" dirty="0" smtClean="0">
                <a:latin typeface="Consolas"/>
                <a:cs typeface="Consolas"/>
              </a:rPr>
              <a:t>&lt;</a:t>
            </a:r>
            <a:r>
              <a:rPr lang="de-DE" i="1" dirty="0" err="1" smtClean="0">
                <a:latin typeface="Consolas"/>
                <a:cs typeface="Consolas"/>
              </a:rPr>
              <a:t>Neighborhood</a:t>
            </a:r>
            <a:r>
              <a:rPr lang="de-DE" dirty="0" smtClean="0">
                <a:latin typeface="Consolas"/>
                <a:cs typeface="Consolas"/>
              </a:rPr>
              <a:t>&gt; </a:t>
            </a:r>
            <a:r>
              <a:rPr lang="de-DE" dirty="0" err="1" smtClean="0">
                <a:latin typeface="Consolas"/>
                <a:cs typeface="Consolas"/>
              </a:rPr>
              <a:t>edges</a:t>
            </a:r>
            <a:r>
              <a:rPr lang="de-DE" dirty="0" smtClean="0">
                <a:latin typeface="Consolas"/>
                <a:cs typeface="Consolas"/>
              </a:rPr>
              <a:t> = ...</a:t>
            </a:r>
            <a:endParaRPr lang="de-DE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de-DE" dirty="0" err="1" smtClean="0">
                <a:solidFill>
                  <a:schemeClr val="accent2"/>
                </a:solidFill>
                <a:latin typeface="Consolas"/>
                <a:cs typeface="Consolas"/>
              </a:rPr>
              <a:t>DataSet</a:t>
            </a:r>
            <a:r>
              <a:rPr lang="de-DE" dirty="0">
                <a:latin typeface="Consolas"/>
                <a:cs typeface="Consolas"/>
              </a:rPr>
              <a:t>&lt;</a:t>
            </a:r>
            <a:r>
              <a:rPr lang="de-DE" i="1" dirty="0">
                <a:latin typeface="Consolas"/>
                <a:cs typeface="Consolas"/>
              </a:rPr>
              <a:t>Page</a:t>
            </a:r>
            <a:r>
              <a:rPr lang="de-DE" dirty="0">
                <a:latin typeface="Consolas"/>
                <a:cs typeface="Consolas"/>
              </a:rPr>
              <a:t>&gt; </a:t>
            </a:r>
            <a:r>
              <a:rPr lang="de-DE" dirty="0" err="1" smtClean="0">
                <a:latin typeface="Consolas"/>
                <a:cs typeface="Consolas"/>
              </a:rPr>
              <a:t>oldRanks</a:t>
            </a:r>
            <a:r>
              <a:rPr lang="de-DE" dirty="0" smtClean="0">
                <a:latin typeface="Consolas"/>
                <a:cs typeface="Consolas"/>
              </a:rPr>
              <a:t> </a:t>
            </a:r>
            <a:r>
              <a:rPr lang="de-DE" dirty="0">
                <a:latin typeface="Consolas"/>
                <a:cs typeface="Consolas"/>
              </a:rPr>
              <a:t>= </a:t>
            </a:r>
            <a:r>
              <a:rPr lang="de-DE" dirty="0" err="1" smtClean="0">
                <a:latin typeface="Consolas"/>
                <a:cs typeface="Consolas"/>
              </a:rPr>
              <a:t>pages</a:t>
            </a:r>
            <a:r>
              <a:rPr lang="de-DE" dirty="0" smtClean="0">
                <a:latin typeface="Consolas"/>
                <a:cs typeface="Consolas"/>
              </a:rPr>
              <a:t>; </a:t>
            </a:r>
            <a:r>
              <a:rPr lang="de-DE" dirty="0" err="1" smtClean="0">
                <a:solidFill>
                  <a:schemeClr val="accent2"/>
                </a:solidFill>
                <a:latin typeface="Consolas"/>
                <a:cs typeface="Consolas"/>
              </a:rPr>
              <a:t>DataSet</a:t>
            </a:r>
            <a:r>
              <a:rPr lang="de-DE" dirty="0" smtClean="0">
                <a:latin typeface="Consolas"/>
                <a:cs typeface="Consolas"/>
              </a:rPr>
              <a:t>&lt;Page&gt; </a:t>
            </a:r>
            <a:r>
              <a:rPr lang="de-DE" dirty="0" err="1" smtClean="0">
                <a:latin typeface="Consolas"/>
                <a:cs typeface="Consolas"/>
              </a:rPr>
              <a:t>newRanks</a:t>
            </a:r>
            <a:r>
              <a:rPr lang="de-DE" dirty="0" smtClean="0">
                <a:latin typeface="Consolas"/>
                <a:cs typeface="Consolas"/>
              </a:rPr>
              <a:t>;</a:t>
            </a:r>
            <a:endParaRPr lang="de-DE" dirty="0">
              <a:latin typeface="Consolas"/>
              <a:cs typeface="Consolas"/>
            </a:endParaRPr>
          </a:p>
          <a:p>
            <a:endParaRPr lang="de-DE" b="1" dirty="0" smtClean="0">
              <a:solidFill>
                <a:srgbClr val="9BBB59"/>
              </a:solidFill>
              <a:latin typeface="Consolas"/>
              <a:cs typeface="Consolas"/>
            </a:endParaRPr>
          </a:p>
          <a:p>
            <a:r>
              <a:rPr lang="de-DE" b="1" dirty="0" err="1" smtClean="0">
                <a:solidFill>
                  <a:srgbClr val="9BBB59"/>
                </a:solidFill>
                <a:latin typeface="Consolas"/>
                <a:cs typeface="Consolas"/>
              </a:rPr>
              <a:t>for</a:t>
            </a:r>
            <a:r>
              <a:rPr lang="de-DE" b="1" dirty="0" smtClean="0">
                <a:latin typeface="Consolas"/>
                <a:cs typeface="Consolas"/>
              </a:rPr>
              <a:t> (i = 0; i &lt; </a:t>
            </a:r>
            <a:r>
              <a:rPr lang="de-DE" b="1" i="1" dirty="0" err="1" smtClean="0">
                <a:latin typeface="Consolas"/>
                <a:cs typeface="Consolas"/>
              </a:rPr>
              <a:t>maxIterations</a:t>
            </a:r>
            <a:r>
              <a:rPr lang="de-DE" b="1" dirty="0" smtClean="0">
                <a:latin typeface="Consolas"/>
                <a:cs typeface="Consolas"/>
              </a:rPr>
              <a:t>; i++) {</a:t>
            </a:r>
          </a:p>
          <a:p>
            <a:r>
              <a:rPr lang="de-DE" dirty="0">
                <a:latin typeface="Consolas"/>
                <a:cs typeface="Consolas"/>
              </a:rPr>
              <a:t> </a:t>
            </a:r>
            <a:r>
              <a:rPr lang="de-DE" dirty="0" smtClean="0">
                <a:latin typeface="Consolas"/>
                <a:cs typeface="Consolas"/>
              </a:rPr>
              <a:t> </a:t>
            </a:r>
            <a:r>
              <a:rPr lang="de-DE" dirty="0" err="1" smtClean="0">
                <a:latin typeface="Consolas"/>
                <a:cs typeface="Consolas"/>
              </a:rPr>
              <a:t>newRanks</a:t>
            </a:r>
            <a:r>
              <a:rPr lang="de-DE" dirty="0" smtClean="0">
                <a:latin typeface="Consolas"/>
                <a:cs typeface="Consolas"/>
              </a:rPr>
              <a:t> = </a:t>
            </a:r>
            <a:r>
              <a:rPr lang="de-DE" i="1" u="sng" dirty="0" smtClean="0">
                <a:latin typeface="Consolas"/>
                <a:cs typeface="Consolas"/>
              </a:rPr>
              <a:t>update</a:t>
            </a:r>
            <a:r>
              <a:rPr lang="de-DE" u="sng" dirty="0" smtClean="0">
                <a:latin typeface="Consolas"/>
                <a:cs typeface="Consolas"/>
              </a:rPr>
              <a:t>(</a:t>
            </a:r>
            <a:r>
              <a:rPr lang="de-DE" u="sng" dirty="0" err="1" smtClean="0">
                <a:latin typeface="Consolas"/>
                <a:cs typeface="Consolas"/>
              </a:rPr>
              <a:t>oldRanks</a:t>
            </a:r>
            <a:r>
              <a:rPr lang="de-DE" u="sng" dirty="0" smtClean="0">
                <a:latin typeface="Consolas"/>
                <a:cs typeface="Consolas"/>
              </a:rPr>
              <a:t>, </a:t>
            </a:r>
            <a:r>
              <a:rPr lang="de-DE" u="sng" dirty="0" err="1" smtClean="0">
                <a:latin typeface="Consolas"/>
                <a:cs typeface="Consolas"/>
              </a:rPr>
              <a:t>edges</a:t>
            </a:r>
            <a:r>
              <a:rPr lang="de-DE" u="sng" dirty="0" smtClean="0">
                <a:latin typeface="Consolas"/>
                <a:cs typeface="Consolas"/>
              </a:rPr>
              <a:t>)</a:t>
            </a:r>
          </a:p>
          <a:p>
            <a:r>
              <a:rPr lang="de-DE" dirty="0">
                <a:latin typeface="Consolas"/>
                <a:cs typeface="Consolas"/>
              </a:rPr>
              <a:t> </a:t>
            </a:r>
            <a:r>
              <a:rPr lang="de-DE" dirty="0" smtClean="0">
                <a:latin typeface="Consolas"/>
                <a:cs typeface="Consolas"/>
              </a:rPr>
              <a:t> </a:t>
            </a:r>
            <a:r>
              <a:rPr lang="de-DE" dirty="0" err="1" smtClean="0">
                <a:latin typeface="Consolas"/>
                <a:cs typeface="Consolas"/>
              </a:rPr>
              <a:t>oldRanks</a:t>
            </a:r>
            <a:r>
              <a:rPr lang="de-DE" dirty="0" smtClean="0">
                <a:latin typeface="Consolas"/>
                <a:cs typeface="Consolas"/>
              </a:rPr>
              <a:t> = </a:t>
            </a:r>
            <a:r>
              <a:rPr lang="de-DE" dirty="0" err="1" smtClean="0">
                <a:latin typeface="Consolas"/>
                <a:cs typeface="Consolas"/>
              </a:rPr>
              <a:t>newRanks</a:t>
            </a:r>
            <a:endParaRPr lang="de-DE" dirty="0" smtClean="0">
              <a:latin typeface="Consolas"/>
              <a:cs typeface="Consolas"/>
            </a:endParaRPr>
          </a:p>
          <a:p>
            <a:r>
              <a:rPr lang="de-DE" b="1" dirty="0" smtClean="0">
                <a:latin typeface="Consolas"/>
                <a:cs typeface="Consolas"/>
              </a:rPr>
              <a:t>}</a:t>
            </a:r>
            <a:endParaRPr lang="de-DE" b="1" dirty="0">
              <a:latin typeface="Consolas"/>
              <a:cs typeface="Consolas"/>
            </a:endParaRPr>
          </a:p>
          <a:p>
            <a:endParaRPr lang="de-DE" dirty="0" smtClean="0">
              <a:solidFill>
                <a:srgbClr val="C0504D"/>
              </a:solidFill>
              <a:latin typeface="Consolas"/>
              <a:cs typeface="Consolas"/>
            </a:endParaRPr>
          </a:p>
          <a:p>
            <a:r>
              <a:rPr lang="de-DE" dirty="0" err="1" smtClean="0">
                <a:solidFill>
                  <a:srgbClr val="C0504D"/>
                </a:solidFill>
                <a:latin typeface="Consolas"/>
                <a:cs typeface="Consolas"/>
              </a:rPr>
              <a:t>DataSet</a:t>
            </a:r>
            <a:r>
              <a:rPr lang="de-DE" dirty="0" smtClean="0">
                <a:latin typeface="Consolas"/>
                <a:cs typeface="Consolas"/>
              </a:rPr>
              <a:t>&lt;</a:t>
            </a:r>
            <a:r>
              <a:rPr lang="de-DE" i="1" dirty="0" smtClean="0">
                <a:latin typeface="Consolas"/>
                <a:cs typeface="Consolas"/>
              </a:rPr>
              <a:t>Page</a:t>
            </a:r>
            <a:r>
              <a:rPr lang="de-DE" dirty="0" smtClean="0">
                <a:latin typeface="Consolas"/>
                <a:cs typeface="Consolas"/>
              </a:rPr>
              <a:t>&gt; </a:t>
            </a:r>
            <a:r>
              <a:rPr lang="de-DE" dirty="0" err="1" smtClean="0">
                <a:latin typeface="Consolas"/>
                <a:cs typeface="Consolas"/>
              </a:rPr>
              <a:t>result</a:t>
            </a:r>
            <a:r>
              <a:rPr lang="de-DE" dirty="0" smtClean="0">
                <a:latin typeface="Consolas"/>
                <a:cs typeface="Consolas"/>
              </a:rPr>
              <a:t> = </a:t>
            </a:r>
            <a:r>
              <a:rPr lang="de-DE" dirty="0" err="1" smtClean="0">
                <a:latin typeface="Consolas"/>
                <a:cs typeface="Consolas"/>
              </a:rPr>
              <a:t>newRanks</a:t>
            </a:r>
            <a:r>
              <a:rPr lang="de-DE" dirty="0" smtClean="0">
                <a:latin typeface="Consolas"/>
                <a:cs typeface="Consolas"/>
              </a:rPr>
              <a:t>;</a:t>
            </a:r>
            <a:endParaRPr lang="de-DE" dirty="0"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744889" y="4605359"/>
            <a:ext cx="6324806" cy="17081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050" dirty="0" err="1" smtClean="0">
                <a:solidFill>
                  <a:schemeClr val="accent2"/>
                </a:solidFill>
                <a:latin typeface="Consolas"/>
                <a:cs typeface="Consolas"/>
              </a:rPr>
              <a:t>DataSet</a:t>
            </a:r>
            <a:r>
              <a:rPr lang="de-DE" sz="1050" dirty="0" smtClean="0">
                <a:latin typeface="Consolas"/>
                <a:cs typeface="Consolas"/>
              </a:rPr>
              <a:t>&lt;</a:t>
            </a:r>
            <a:r>
              <a:rPr lang="de-DE" sz="1050" i="1" dirty="0" smtClean="0">
                <a:latin typeface="Consolas"/>
                <a:cs typeface="Consolas"/>
              </a:rPr>
              <a:t>Page</a:t>
            </a:r>
            <a:r>
              <a:rPr lang="de-DE" sz="1050" dirty="0" smtClean="0">
                <a:latin typeface="Consolas"/>
                <a:cs typeface="Consolas"/>
              </a:rPr>
              <a:t>&gt; update (</a:t>
            </a:r>
            <a:r>
              <a:rPr lang="de-DE" sz="1050" dirty="0" err="1">
                <a:solidFill>
                  <a:schemeClr val="accent2"/>
                </a:solidFill>
                <a:latin typeface="Consolas"/>
                <a:cs typeface="Consolas"/>
              </a:rPr>
              <a:t>DataSet</a:t>
            </a:r>
            <a:r>
              <a:rPr lang="de-DE" sz="1050" dirty="0">
                <a:latin typeface="Consolas"/>
                <a:cs typeface="Consolas"/>
              </a:rPr>
              <a:t>&lt;</a:t>
            </a:r>
            <a:r>
              <a:rPr lang="de-DE" sz="1050" i="1" dirty="0">
                <a:latin typeface="Consolas"/>
                <a:cs typeface="Consolas"/>
              </a:rPr>
              <a:t>Page</a:t>
            </a:r>
            <a:r>
              <a:rPr lang="de-DE" sz="1050" dirty="0" smtClean="0">
                <a:latin typeface="Consolas"/>
                <a:cs typeface="Consolas"/>
              </a:rPr>
              <a:t>&gt; </a:t>
            </a:r>
            <a:r>
              <a:rPr lang="de-DE" sz="1050" dirty="0" err="1" smtClean="0">
                <a:latin typeface="Consolas"/>
                <a:cs typeface="Consolas"/>
              </a:rPr>
              <a:t>ranks</a:t>
            </a:r>
            <a:r>
              <a:rPr lang="de-DE" sz="1050" dirty="0" smtClean="0">
                <a:latin typeface="Consolas"/>
                <a:cs typeface="Consolas"/>
              </a:rPr>
              <a:t>, </a:t>
            </a:r>
            <a:r>
              <a:rPr lang="de-DE" sz="1050" dirty="0" err="1" smtClean="0">
                <a:solidFill>
                  <a:srgbClr val="C0504D"/>
                </a:solidFill>
                <a:latin typeface="Consolas"/>
                <a:cs typeface="Consolas"/>
              </a:rPr>
              <a:t>DataSet</a:t>
            </a:r>
            <a:r>
              <a:rPr lang="de-DE" sz="1050" dirty="0" smtClean="0">
                <a:latin typeface="Consolas"/>
                <a:cs typeface="Consolas"/>
              </a:rPr>
              <a:t>&lt;</a:t>
            </a:r>
            <a:r>
              <a:rPr lang="de-DE" sz="1050" i="1" dirty="0" err="1" smtClean="0">
                <a:latin typeface="Consolas"/>
                <a:cs typeface="Consolas"/>
              </a:rPr>
              <a:t>Neighborhood</a:t>
            </a:r>
            <a:r>
              <a:rPr lang="de-DE" sz="1050" dirty="0" smtClean="0">
                <a:latin typeface="Consolas"/>
                <a:cs typeface="Consolas"/>
              </a:rPr>
              <a:t>&gt; </a:t>
            </a:r>
            <a:r>
              <a:rPr lang="de-DE" sz="1050" dirty="0" err="1" smtClean="0">
                <a:latin typeface="Consolas"/>
                <a:cs typeface="Consolas"/>
              </a:rPr>
              <a:t>adjacency</a:t>
            </a:r>
            <a:r>
              <a:rPr lang="de-DE" sz="1050" dirty="0" smtClean="0">
                <a:latin typeface="Consolas"/>
                <a:cs typeface="Consolas"/>
              </a:rPr>
              <a:t>) {</a:t>
            </a:r>
          </a:p>
          <a:p>
            <a:r>
              <a:rPr lang="de-DE" sz="1050" dirty="0" smtClean="0">
                <a:latin typeface="Consolas"/>
                <a:cs typeface="Consolas"/>
              </a:rPr>
              <a:t>  </a:t>
            </a:r>
            <a:r>
              <a:rPr lang="de-DE" sz="1050" b="1" dirty="0" err="1" smtClean="0">
                <a:solidFill>
                  <a:schemeClr val="accent3"/>
                </a:solidFill>
                <a:latin typeface="Consolas"/>
                <a:cs typeface="Consolas"/>
              </a:rPr>
              <a:t>return</a:t>
            </a:r>
            <a:r>
              <a:rPr lang="de-DE" sz="1050" b="1" dirty="0" smtClean="0">
                <a:solidFill>
                  <a:schemeClr val="accent3"/>
                </a:solidFill>
                <a:latin typeface="Consolas"/>
                <a:cs typeface="Consolas"/>
              </a:rPr>
              <a:t> </a:t>
            </a:r>
            <a:r>
              <a:rPr lang="de-DE" sz="1050" dirty="0" err="1" smtClean="0">
                <a:latin typeface="Consolas"/>
                <a:cs typeface="Consolas"/>
              </a:rPr>
              <a:t>oldRanks</a:t>
            </a:r>
            <a:endParaRPr lang="de-DE" sz="1050" dirty="0" smtClean="0">
              <a:latin typeface="Consolas"/>
              <a:cs typeface="Consolas"/>
            </a:endParaRPr>
          </a:p>
          <a:p>
            <a:r>
              <a:rPr lang="de-DE" sz="1050" dirty="0">
                <a:latin typeface="Consolas"/>
                <a:cs typeface="Consolas"/>
              </a:rPr>
              <a:t> </a:t>
            </a:r>
            <a:r>
              <a:rPr lang="de-DE" sz="1050" dirty="0" smtClean="0">
                <a:latin typeface="Consolas"/>
                <a:cs typeface="Consolas"/>
              </a:rPr>
              <a:t>   .</a:t>
            </a:r>
            <a:r>
              <a:rPr lang="de-DE" sz="1050" dirty="0" err="1" smtClean="0">
                <a:solidFill>
                  <a:schemeClr val="accent2"/>
                </a:solidFill>
                <a:latin typeface="Consolas"/>
                <a:cs typeface="Consolas"/>
              </a:rPr>
              <a:t>join</a:t>
            </a:r>
            <a:r>
              <a:rPr lang="de-DE" sz="1050" dirty="0" smtClean="0">
                <a:latin typeface="Consolas"/>
                <a:cs typeface="Consolas"/>
              </a:rPr>
              <a:t>(</a:t>
            </a:r>
            <a:r>
              <a:rPr lang="de-DE" sz="1050" dirty="0" err="1" smtClean="0">
                <a:latin typeface="Consolas"/>
                <a:cs typeface="Consolas"/>
              </a:rPr>
              <a:t>adjacency</a:t>
            </a:r>
            <a:r>
              <a:rPr lang="de-DE" sz="1050" dirty="0" smtClean="0">
                <a:latin typeface="Consolas"/>
                <a:cs typeface="Consolas"/>
              </a:rPr>
              <a:t>)</a:t>
            </a:r>
          </a:p>
          <a:p>
            <a:r>
              <a:rPr lang="de-DE" sz="1050" dirty="0">
                <a:latin typeface="Consolas"/>
                <a:cs typeface="Consolas"/>
              </a:rPr>
              <a:t> </a:t>
            </a:r>
            <a:r>
              <a:rPr lang="de-DE" sz="1050" dirty="0" smtClean="0">
                <a:latin typeface="Consolas"/>
                <a:cs typeface="Consolas"/>
              </a:rPr>
              <a:t>   .</a:t>
            </a:r>
            <a:r>
              <a:rPr lang="de-DE" sz="1050" dirty="0" err="1">
                <a:solidFill>
                  <a:srgbClr val="C0504D"/>
                </a:solidFill>
                <a:latin typeface="Consolas"/>
                <a:cs typeface="Consolas"/>
              </a:rPr>
              <a:t>where</a:t>
            </a:r>
            <a:r>
              <a:rPr lang="de-DE" sz="1050" dirty="0">
                <a:latin typeface="Consolas"/>
                <a:cs typeface="Consolas"/>
              </a:rPr>
              <a:t>(“</a:t>
            </a:r>
            <a:r>
              <a:rPr lang="de-DE" sz="1050" dirty="0" err="1">
                <a:latin typeface="Consolas"/>
                <a:cs typeface="Consolas"/>
              </a:rPr>
              <a:t>id</a:t>
            </a:r>
            <a:r>
              <a:rPr lang="de-DE" sz="1050" dirty="0">
                <a:latin typeface="Consolas"/>
                <a:cs typeface="Consolas"/>
              </a:rPr>
              <a:t>“).</a:t>
            </a:r>
            <a:r>
              <a:rPr lang="de-DE" sz="1050" dirty="0" err="1">
                <a:solidFill>
                  <a:srgbClr val="C0504D"/>
                </a:solidFill>
                <a:latin typeface="Consolas"/>
                <a:cs typeface="Consolas"/>
              </a:rPr>
              <a:t>equalTo</a:t>
            </a:r>
            <a:r>
              <a:rPr lang="de-DE" sz="1050" dirty="0">
                <a:latin typeface="Consolas"/>
                <a:cs typeface="Consolas"/>
              </a:rPr>
              <a:t>(“</a:t>
            </a:r>
            <a:r>
              <a:rPr lang="de-DE" sz="1050" dirty="0" err="1">
                <a:latin typeface="Consolas"/>
                <a:cs typeface="Consolas"/>
              </a:rPr>
              <a:t>id</a:t>
            </a:r>
            <a:r>
              <a:rPr lang="de-DE" sz="1050" dirty="0">
                <a:latin typeface="Consolas"/>
                <a:cs typeface="Consolas"/>
              </a:rPr>
              <a:t>“)</a:t>
            </a:r>
          </a:p>
          <a:p>
            <a:r>
              <a:rPr lang="de-DE" sz="1050" dirty="0">
                <a:latin typeface="Consolas"/>
                <a:cs typeface="Consolas"/>
              </a:rPr>
              <a:t>    .</a:t>
            </a:r>
            <a:r>
              <a:rPr lang="de-DE" sz="1050" dirty="0" err="1">
                <a:solidFill>
                  <a:srgbClr val="C0504D"/>
                </a:solidFill>
                <a:latin typeface="Consolas"/>
                <a:cs typeface="Consolas"/>
              </a:rPr>
              <a:t>with</a:t>
            </a:r>
            <a:r>
              <a:rPr lang="de-DE" sz="1050" dirty="0">
                <a:latin typeface="Consolas"/>
                <a:cs typeface="Consolas"/>
              </a:rPr>
              <a:t> ( (</a:t>
            </a:r>
            <a:r>
              <a:rPr lang="de-DE" sz="1050" dirty="0" err="1">
                <a:latin typeface="Consolas"/>
                <a:cs typeface="Consolas"/>
              </a:rPr>
              <a:t>page</a:t>
            </a:r>
            <a:r>
              <a:rPr lang="de-DE" sz="1050" dirty="0">
                <a:latin typeface="Consolas"/>
                <a:cs typeface="Consolas"/>
              </a:rPr>
              <a:t>, </a:t>
            </a:r>
            <a:r>
              <a:rPr lang="de-DE" sz="1050" dirty="0" err="1">
                <a:latin typeface="Consolas"/>
                <a:cs typeface="Consolas"/>
              </a:rPr>
              <a:t>adj</a:t>
            </a:r>
            <a:r>
              <a:rPr lang="de-DE" sz="1050" dirty="0">
                <a:latin typeface="Consolas"/>
                <a:cs typeface="Consolas"/>
              </a:rPr>
              <a:t>, out) -&gt; {</a:t>
            </a:r>
          </a:p>
          <a:p>
            <a:r>
              <a:rPr lang="de-DE" sz="1050" dirty="0">
                <a:latin typeface="Consolas"/>
                <a:cs typeface="Consolas"/>
              </a:rPr>
              <a:t>      </a:t>
            </a:r>
            <a:r>
              <a:rPr lang="de-DE" sz="1050" b="1" dirty="0" err="1">
                <a:solidFill>
                  <a:schemeClr val="accent3"/>
                </a:solidFill>
                <a:latin typeface="Consolas"/>
                <a:cs typeface="Consolas"/>
              </a:rPr>
              <a:t>for</a:t>
            </a:r>
            <a:r>
              <a:rPr lang="de-DE" sz="1050" dirty="0">
                <a:latin typeface="Consolas"/>
                <a:cs typeface="Consolas"/>
              </a:rPr>
              <a:t> (</a:t>
            </a:r>
            <a:r>
              <a:rPr lang="de-DE" sz="1050" dirty="0" err="1">
                <a:latin typeface="Consolas"/>
                <a:cs typeface="Consolas"/>
              </a:rPr>
              <a:t>long</a:t>
            </a:r>
            <a:r>
              <a:rPr lang="de-DE" sz="1050" dirty="0">
                <a:latin typeface="Consolas"/>
                <a:cs typeface="Consolas"/>
              </a:rPr>
              <a:t> </a:t>
            </a:r>
            <a:r>
              <a:rPr lang="de-DE" sz="1050" dirty="0" err="1">
                <a:latin typeface="Consolas"/>
                <a:cs typeface="Consolas"/>
              </a:rPr>
              <a:t>n</a:t>
            </a:r>
            <a:r>
              <a:rPr lang="de-DE" sz="1050" dirty="0">
                <a:latin typeface="Consolas"/>
                <a:cs typeface="Consolas"/>
              </a:rPr>
              <a:t> : </a:t>
            </a:r>
            <a:r>
              <a:rPr lang="de-DE" sz="1050" dirty="0" err="1">
                <a:latin typeface="Consolas"/>
                <a:cs typeface="Consolas"/>
              </a:rPr>
              <a:t>adj.neighbors</a:t>
            </a:r>
            <a:r>
              <a:rPr lang="de-DE" sz="1050" dirty="0">
                <a:latin typeface="Consolas"/>
                <a:cs typeface="Consolas"/>
              </a:rPr>
              <a:t>) </a:t>
            </a:r>
          </a:p>
          <a:p>
            <a:r>
              <a:rPr lang="de-DE" sz="1050" dirty="0">
                <a:latin typeface="Consolas"/>
                <a:cs typeface="Consolas"/>
              </a:rPr>
              <a:t>        </a:t>
            </a:r>
            <a:r>
              <a:rPr lang="de-DE" sz="1050" dirty="0" err="1">
                <a:latin typeface="Consolas"/>
                <a:cs typeface="Consolas"/>
              </a:rPr>
              <a:t>out.collect</a:t>
            </a:r>
            <a:r>
              <a:rPr lang="de-DE" sz="1050" dirty="0">
                <a:latin typeface="Consolas"/>
                <a:cs typeface="Consolas"/>
              </a:rPr>
              <a:t>(</a:t>
            </a:r>
            <a:r>
              <a:rPr lang="de-DE" sz="1050" b="1" dirty="0" err="1">
                <a:solidFill>
                  <a:srgbClr val="9BBB59"/>
                </a:solidFill>
                <a:latin typeface="Consolas"/>
                <a:cs typeface="Consolas"/>
              </a:rPr>
              <a:t>new</a:t>
            </a:r>
            <a:r>
              <a:rPr lang="de-DE" sz="1050" dirty="0">
                <a:solidFill>
                  <a:srgbClr val="9BBB59"/>
                </a:solidFill>
                <a:latin typeface="Consolas"/>
                <a:cs typeface="Consolas"/>
              </a:rPr>
              <a:t> </a:t>
            </a:r>
            <a:r>
              <a:rPr lang="de-DE" sz="1050" i="1" dirty="0">
                <a:latin typeface="Consolas"/>
                <a:cs typeface="Consolas"/>
              </a:rPr>
              <a:t>Page</a:t>
            </a:r>
            <a:r>
              <a:rPr lang="de-DE" sz="1050" dirty="0">
                <a:latin typeface="Consolas"/>
                <a:cs typeface="Consolas"/>
              </a:rPr>
              <a:t>(</a:t>
            </a:r>
            <a:r>
              <a:rPr lang="de-DE" sz="1050" dirty="0" err="1">
                <a:latin typeface="Consolas"/>
                <a:cs typeface="Consolas"/>
              </a:rPr>
              <a:t>n</a:t>
            </a:r>
            <a:r>
              <a:rPr lang="de-DE" sz="1050" dirty="0">
                <a:latin typeface="Consolas"/>
                <a:cs typeface="Consolas"/>
              </a:rPr>
              <a:t>, </a:t>
            </a:r>
            <a:r>
              <a:rPr lang="de-DE" sz="1050" dirty="0" err="1">
                <a:latin typeface="Consolas"/>
                <a:cs typeface="Consolas"/>
              </a:rPr>
              <a:t>df</a:t>
            </a:r>
            <a:r>
              <a:rPr lang="de-DE" sz="1050" dirty="0">
                <a:latin typeface="Consolas"/>
                <a:cs typeface="Consolas"/>
              </a:rPr>
              <a:t> * </a:t>
            </a:r>
            <a:r>
              <a:rPr lang="de-DE" sz="1050" dirty="0" err="1">
                <a:latin typeface="Consolas"/>
                <a:cs typeface="Consolas"/>
              </a:rPr>
              <a:t>page.rank</a:t>
            </a:r>
            <a:r>
              <a:rPr lang="de-DE" sz="1050" dirty="0">
                <a:latin typeface="Consolas"/>
                <a:cs typeface="Consolas"/>
              </a:rPr>
              <a:t> / </a:t>
            </a:r>
            <a:r>
              <a:rPr lang="de-DE" sz="1050" dirty="0" err="1">
                <a:latin typeface="Consolas"/>
                <a:cs typeface="Consolas"/>
              </a:rPr>
              <a:t>adj.neighbors.length</a:t>
            </a:r>
            <a:r>
              <a:rPr lang="de-DE" sz="1050" dirty="0">
                <a:latin typeface="Consolas"/>
                <a:cs typeface="Consolas"/>
              </a:rPr>
              <a:t>))</a:t>
            </a:r>
          </a:p>
          <a:p>
            <a:r>
              <a:rPr lang="de-DE" sz="1050" dirty="0">
                <a:latin typeface="Consolas"/>
                <a:cs typeface="Consolas"/>
              </a:rPr>
              <a:t>    })</a:t>
            </a:r>
          </a:p>
          <a:p>
            <a:r>
              <a:rPr lang="de-DE" sz="1050" dirty="0">
                <a:latin typeface="Consolas"/>
                <a:cs typeface="Consolas"/>
              </a:rPr>
              <a:t>    .</a:t>
            </a:r>
            <a:r>
              <a:rPr lang="de-DE" sz="1050" dirty="0" err="1">
                <a:solidFill>
                  <a:schemeClr val="accent2"/>
                </a:solidFill>
                <a:latin typeface="Consolas"/>
                <a:cs typeface="Consolas"/>
              </a:rPr>
              <a:t>groupBy</a:t>
            </a:r>
            <a:r>
              <a:rPr lang="de-DE" sz="1050" dirty="0">
                <a:latin typeface="Consolas"/>
                <a:cs typeface="Consolas"/>
              </a:rPr>
              <a:t>(“</a:t>
            </a:r>
            <a:r>
              <a:rPr lang="de-DE" sz="1050" dirty="0" err="1">
                <a:latin typeface="Consolas"/>
                <a:cs typeface="Consolas"/>
              </a:rPr>
              <a:t>id</a:t>
            </a:r>
            <a:r>
              <a:rPr lang="de-DE" sz="1050" dirty="0">
                <a:latin typeface="Consolas"/>
                <a:cs typeface="Consolas"/>
              </a:rPr>
              <a:t>“)</a:t>
            </a:r>
          </a:p>
          <a:p>
            <a:r>
              <a:rPr lang="de-DE" sz="1050" dirty="0">
                <a:latin typeface="Consolas"/>
                <a:cs typeface="Consolas"/>
              </a:rPr>
              <a:t>    .</a:t>
            </a:r>
            <a:r>
              <a:rPr lang="de-DE" sz="1050" dirty="0" err="1">
                <a:solidFill>
                  <a:srgbClr val="C0504D"/>
                </a:solidFill>
                <a:latin typeface="Consolas"/>
                <a:cs typeface="Consolas"/>
              </a:rPr>
              <a:t>reduce</a:t>
            </a:r>
            <a:r>
              <a:rPr lang="de-DE" sz="1050" dirty="0">
                <a:latin typeface="Consolas"/>
                <a:cs typeface="Consolas"/>
              </a:rPr>
              <a:t> ( (a, b) -&gt; </a:t>
            </a:r>
            <a:r>
              <a:rPr lang="de-DE" sz="1050" b="1" dirty="0" err="1">
                <a:solidFill>
                  <a:schemeClr val="accent3"/>
                </a:solidFill>
                <a:latin typeface="Consolas"/>
                <a:cs typeface="Consolas"/>
              </a:rPr>
              <a:t>new</a:t>
            </a:r>
            <a:r>
              <a:rPr lang="de-DE" sz="1050" dirty="0">
                <a:solidFill>
                  <a:schemeClr val="accent3"/>
                </a:solidFill>
                <a:latin typeface="Consolas"/>
                <a:cs typeface="Consolas"/>
              </a:rPr>
              <a:t> </a:t>
            </a:r>
            <a:r>
              <a:rPr lang="de-DE" sz="1050" dirty="0">
                <a:latin typeface="Consolas"/>
                <a:cs typeface="Consolas"/>
              </a:rPr>
              <a:t>Page(</a:t>
            </a:r>
            <a:r>
              <a:rPr lang="de-DE" sz="1050" dirty="0" err="1">
                <a:latin typeface="Consolas"/>
                <a:cs typeface="Consolas"/>
              </a:rPr>
              <a:t>a.id</a:t>
            </a:r>
            <a:r>
              <a:rPr lang="de-DE" sz="1050" dirty="0">
                <a:latin typeface="Consolas"/>
                <a:cs typeface="Consolas"/>
              </a:rPr>
              <a:t>, </a:t>
            </a:r>
            <a:r>
              <a:rPr lang="de-DE" sz="1050" dirty="0" err="1">
                <a:latin typeface="Consolas"/>
                <a:cs typeface="Consolas"/>
              </a:rPr>
              <a:t>a.rank</a:t>
            </a:r>
            <a:r>
              <a:rPr lang="de-DE" sz="1050" dirty="0">
                <a:latin typeface="Consolas"/>
                <a:cs typeface="Consolas"/>
              </a:rPr>
              <a:t> + </a:t>
            </a:r>
            <a:r>
              <a:rPr lang="de-DE" sz="1050" dirty="0" err="1">
                <a:latin typeface="Consolas"/>
                <a:cs typeface="Consolas"/>
              </a:rPr>
              <a:t>b.rank</a:t>
            </a:r>
            <a:r>
              <a:rPr lang="de-DE" sz="1050" dirty="0">
                <a:latin typeface="Consolas"/>
                <a:cs typeface="Consolas"/>
              </a:rPr>
              <a:t>) );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38</a:t>
            </a:fld>
            <a:endParaRPr lang="en-US"/>
          </a:p>
        </p:txBody>
      </p:sp>
      <p:cxnSp>
        <p:nvCxnSpPr>
          <p:cNvPr id="6" name="Straight Arrow Connector 41"/>
          <p:cNvCxnSpPr/>
          <p:nvPr/>
        </p:nvCxnSpPr>
        <p:spPr>
          <a:xfrm>
            <a:off x="3827826" y="3269682"/>
            <a:ext cx="1341990" cy="126103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704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Iterate by unrolling</a:t>
            </a:r>
            <a:endParaRPr lang="en-US" dirty="0"/>
          </a:p>
        </p:txBody>
      </p:sp>
      <p:sp>
        <p:nvSpPr>
          <p:cNvPr id="40" name="Content Placeholder 39"/>
          <p:cNvSpPr>
            <a:spLocks noGrp="1"/>
          </p:cNvSpPr>
          <p:nvPr>
            <p:ph idx="1"/>
          </p:nvPr>
        </p:nvSpPr>
        <p:spPr>
          <a:xfrm>
            <a:off x="457200" y="4565876"/>
            <a:ext cx="8229600" cy="156028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for/while loop in client submits one job per iteration step</a:t>
            </a:r>
          </a:p>
          <a:p>
            <a:r>
              <a:rPr lang="en-US" dirty="0" smtClean="0"/>
              <a:t>Data reuse by caching in memory and/or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7386" y="2996128"/>
            <a:ext cx="409318" cy="27287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latin typeface="Avenir Next Regular"/>
                <a:cs typeface="Avenir Next Regular"/>
              </a:rPr>
              <a:t>Step</a:t>
            </a:r>
            <a:endParaRPr lang="de-DE" sz="1050" dirty="0">
              <a:latin typeface="Avenir Next Regular"/>
              <a:cs typeface="Avenir Next Regular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94812" y="314307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980627" y="314307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027918" y="2996128"/>
            <a:ext cx="409318" cy="27287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latin typeface="Avenir Next Regular"/>
                <a:cs typeface="Avenir Next Regular"/>
              </a:rPr>
              <a:t>Step</a:t>
            </a:r>
            <a:endParaRPr lang="de-DE" sz="1050" dirty="0">
              <a:latin typeface="Avenir Next Regular"/>
              <a:cs typeface="Avenir Next Regular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95344" y="314307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81158" y="314307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530336" y="2996128"/>
            <a:ext cx="409318" cy="27287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latin typeface="Avenir Next Regular"/>
                <a:cs typeface="Avenir Next Regular"/>
              </a:rPr>
              <a:t>Step</a:t>
            </a:r>
            <a:endParaRPr lang="de-DE" sz="1050" dirty="0">
              <a:latin typeface="Avenir Next Regular"/>
              <a:cs typeface="Avenir Next Regular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297762" y="314307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983576" y="314307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068369" y="2996128"/>
            <a:ext cx="409318" cy="27287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latin typeface="Avenir Next Regular"/>
                <a:cs typeface="Avenir Next Regular"/>
              </a:rPr>
              <a:t>Step</a:t>
            </a:r>
            <a:endParaRPr lang="de-DE" sz="1050" dirty="0">
              <a:latin typeface="Avenir Next Regular"/>
              <a:cs typeface="Avenir Next Regular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35795" y="314307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21609" y="314307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599113" y="2996128"/>
            <a:ext cx="409318" cy="27287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latin typeface="Avenir Next Regular"/>
                <a:cs typeface="Avenir Next Regular"/>
              </a:rPr>
              <a:t>Step</a:t>
            </a:r>
            <a:endParaRPr lang="de-DE" sz="1050" dirty="0">
              <a:latin typeface="Avenir Next Regular"/>
              <a:cs typeface="Avenir Next Regular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366538" y="314307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052353" y="314307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999106" y="2020772"/>
            <a:ext cx="893435" cy="29234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latin typeface="Avenir Next Regular"/>
                <a:cs typeface="Avenir Next Regular"/>
              </a:rPr>
              <a:t>Client</a:t>
            </a:r>
            <a:endParaRPr lang="en-US" sz="1200" dirty="0">
              <a:latin typeface="Avenir Next Regular"/>
              <a:cs typeface="Avenir Next Regular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936704" y="2320070"/>
            <a:ext cx="2198841" cy="497831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30336" y="2320070"/>
            <a:ext cx="1766126" cy="598345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47636" y="2320070"/>
            <a:ext cx="3175371" cy="598345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362685" y="2313117"/>
            <a:ext cx="372310" cy="624143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255940" y="2313117"/>
            <a:ext cx="1018253" cy="605297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" descr="http://www.evidentia.net/wp-content/uploads/going-around-in-circles-500x497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6205" y="2065229"/>
            <a:ext cx="204659" cy="203431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72559" y="2859051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85817" y="2859051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13010" y="2859051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43754" y="2859051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70" y="2838681"/>
            <a:ext cx="456588" cy="50382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70" y="3021680"/>
            <a:ext cx="456588" cy="50382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360" y="3237542"/>
            <a:ext cx="456588" cy="503821"/>
          </a:xfrm>
          <a:prstGeom prst="rect">
            <a:avLst/>
          </a:prstGeom>
        </p:spPr>
      </p:pic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83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288" y="4618521"/>
            <a:ext cx="1465707" cy="1465707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2731933" y="1238560"/>
            <a:ext cx="5029972" cy="2933919"/>
          </a:xfrm>
          <a:prstGeom prst="cloudCallout">
            <a:avLst>
              <a:gd name="adj1" fmla="val -61408"/>
              <a:gd name="adj2" fmla="val 72304"/>
            </a:avLst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687990" y="129487"/>
            <a:ext cx="3073915" cy="15219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none">
                <a:solidFill>
                  <a:srgbClr val="FFFFFF"/>
                </a:solidFill>
                <a:latin typeface="Avenir Next Demi Bold"/>
                <a:ea typeface="+mj-ea"/>
                <a:cs typeface="Avenir Next Demi Bold"/>
              </a:defRPr>
            </a:lvl1pPr>
          </a:lstStyle>
          <a:p>
            <a:endParaRPr lang="en-US" dirty="0">
              <a:solidFill>
                <a:srgbClr val="000000"/>
              </a:solidFill>
              <a:latin typeface="Avenir Book"/>
              <a:cs typeface="Avenir Book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37392" y="2337534"/>
            <a:ext cx="3739708" cy="887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none">
                <a:solidFill>
                  <a:srgbClr val="FFFFFF"/>
                </a:solidFill>
                <a:latin typeface="Avenir Next Demi Bold"/>
                <a:ea typeface="+mj-ea"/>
                <a:cs typeface="Avenir Next Demi Bold"/>
              </a:defRPr>
            </a:lvl1pPr>
          </a:lstStyle>
          <a:p>
            <a:r>
              <a:rPr lang="en-US" sz="4400" dirty="0" smtClean="0">
                <a:solidFill>
                  <a:srgbClr val="34AD91"/>
                </a:solidFill>
                <a:latin typeface="Avenir Black"/>
                <a:cs typeface="Avenir Black"/>
              </a:rPr>
              <a:t>Using </a:t>
            </a:r>
            <a:r>
              <a:rPr lang="en-US" sz="4400" dirty="0" err="1" smtClean="0">
                <a:solidFill>
                  <a:srgbClr val="34AD91"/>
                </a:solidFill>
                <a:latin typeface="Avenir Black"/>
                <a:cs typeface="Avenir Black"/>
              </a:rPr>
              <a:t>Flink</a:t>
            </a:r>
            <a:endParaRPr lang="en-US" sz="3200" dirty="0">
              <a:solidFill>
                <a:srgbClr val="34AD91"/>
              </a:solidFill>
              <a:latin typeface="Avenir Book"/>
              <a:cs typeface="Avenir Book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Iterate natively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57200" y="4816210"/>
            <a:ext cx="8112262" cy="1384995"/>
          </a:xfrm>
          <a:prstGeom prst="rect">
            <a:avLst/>
          </a:prstGeom>
          <a:ln w="12700" cmpd="sng">
            <a:noFill/>
          </a:ln>
        </p:spPr>
        <p:txBody>
          <a:bodyPr wrap="square">
            <a:spAutoFit/>
          </a:bodyPr>
          <a:lstStyle/>
          <a:p>
            <a:r>
              <a:rPr lang="de-DE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DataSet</a:t>
            </a:r>
            <a:r>
              <a:rPr lang="de-DE" sz="1400" dirty="0" smtClean="0">
                <a:latin typeface="Consolas"/>
                <a:cs typeface="Consolas"/>
              </a:rPr>
              <a:t>&lt;</a:t>
            </a:r>
            <a:r>
              <a:rPr lang="de-DE" sz="1400" i="1" dirty="0" smtClean="0">
                <a:latin typeface="Consolas"/>
                <a:cs typeface="Consolas"/>
              </a:rPr>
              <a:t>Page</a:t>
            </a:r>
            <a:r>
              <a:rPr lang="de-DE" sz="1400" dirty="0" smtClean="0">
                <a:latin typeface="Consolas"/>
                <a:cs typeface="Consolas"/>
              </a:rPr>
              <a:t>&gt; </a:t>
            </a:r>
            <a:r>
              <a:rPr lang="de-DE" sz="1400" dirty="0" err="1" smtClean="0">
                <a:latin typeface="Consolas"/>
                <a:cs typeface="Consolas"/>
              </a:rPr>
              <a:t>pages</a:t>
            </a:r>
            <a:r>
              <a:rPr lang="de-DE" sz="1400" dirty="0" smtClean="0">
                <a:latin typeface="Consolas"/>
                <a:cs typeface="Consolas"/>
              </a:rPr>
              <a:t> = ...</a:t>
            </a:r>
          </a:p>
          <a:p>
            <a:r>
              <a:rPr lang="de-DE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DataSet</a:t>
            </a:r>
            <a:r>
              <a:rPr lang="de-DE" sz="1400" dirty="0" smtClean="0">
                <a:latin typeface="Consolas"/>
                <a:cs typeface="Consolas"/>
              </a:rPr>
              <a:t>&lt;</a:t>
            </a:r>
            <a:r>
              <a:rPr lang="de-DE" sz="1400" i="1" dirty="0" err="1" smtClean="0">
                <a:latin typeface="Consolas"/>
                <a:cs typeface="Consolas"/>
              </a:rPr>
              <a:t>Neighborhood</a:t>
            </a:r>
            <a:r>
              <a:rPr lang="de-DE" sz="1400" dirty="0" smtClean="0">
                <a:latin typeface="Consolas"/>
                <a:cs typeface="Consolas"/>
              </a:rPr>
              <a:t>&gt; </a:t>
            </a:r>
            <a:r>
              <a:rPr lang="de-DE" sz="1400" dirty="0" err="1" smtClean="0">
                <a:latin typeface="Consolas"/>
                <a:cs typeface="Consolas"/>
              </a:rPr>
              <a:t>edges</a:t>
            </a:r>
            <a:r>
              <a:rPr lang="de-DE" sz="1400" dirty="0" smtClean="0">
                <a:latin typeface="Consolas"/>
                <a:cs typeface="Consolas"/>
              </a:rPr>
              <a:t> = ...</a:t>
            </a:r>
            <a:endParaRPr lang="de-DE" sz="1400" dirty="0">
              <a:solidFill>
                <a:schemeClr val="accent2"/>
              </a:solidFill>
              <a:latin typeface="Consolas"/>
              <a:cs typeface="Consolas"/>
            </a:endParaRPr>
          </a:p>
          <a:p>
            <a:endParaRPr lang="de-DE" sz="1400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de-DE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IterativeDataSet</a:t>
            </a:r>
            <a:r>
              <a:rPr lang="de-DE" sz="1400" dirty="0">
                <a:latin typeface="Consolas"/>
                <a:cs typeface="Consolas"/>
              </a:rPr>
              <a:t>&lt;</a:t>
            </a:r>
            <a:r>
              <a:rPr lang="de-DE" sz="1400" i="1" dirty="0">
                <a:latin typeface="Consolas"/>
                <a:cs typeface="Consolas"/>
              </a:rPr>
              <a:t>Page</a:t>
            </a:r>
            <a:r>
              <a:rPr lang="de-DE" sz="1400" dirty="0">
                <a:latin typeface="Consolas"/>
                <a:cs typeface="Consolas"/>
              </a:rPr>
              <a:t>&gt; </a:t>
            </a:r>
            <a:r>
              <a:rPr lang="de-DE" sz="1400" dirty="0" err="1" smtClean="0">
                <a:latin typeface="Consolas"/>
                <a:cs typeface="Consolas"/>
              </a:rPr>
              <a:t>pagesIter</a:t>
            </a:r>
            <a:r>
              <a:rPr lang="de-DE" sz="1400" dirty="0" smtClean="0">
                <a:latin typeface="Consolas"/>
                <a:cs typeface="Consolas"/>
              </a:rPr>
              <a:t> = </a:t>
            </a:r>
            <a:r>
              <a:rPr lang="de-DE" sz="1400" dirty="0" err="1" smtClean="0">
                <a:latin typeface="Consolas"/>
                <a:cs typeface="Consolas"/>
              </a:rPr>
              <a:t>pages.</a:t>
            </a:r>
            <a:r>
              <a:rPr lang="de-DE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iterate</a:t>
            </a:r>
            <a:r>
              <a:rPr lang="de-DE" sz="1400" dirty="0" smtClean="0">
                <a:latin typeface="Consolas"/>
                <a:cs typeface="Consolas"/>
              </a:rPr>
              <a:t>(</a:t>
            </a:r>
            <a:r>
              <a:rPr lang="de-DE" sz="1400" i="1" dirty="0" err="1" smtClean="0">
                <a:latin typeface="Consolas"/>
                <a:cs typeface="Consolas"/>
              </a:rPr>
              <a:t>maxIterations</a:t>
            </a:r>
            <a:r>
              <a:rPr lang="de-DE" sz="1400" dirty="0" smtClean="0">
                <a:latin typeface="Consolas"/>
                <a:cs typeface="Consolas"/>
              </a:rPr>
              <a:t>);</a:t>
            </a:r>
          </a:p>
          <a:p>
            <a:r>
              <a:rPr lang="de-DE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DataSet</a:t>
            </a:r>
            <a:r>
              <a:rPr lang="de-DE" sz="1400" dirty="0" smtClean="0">
                <a:latin typeface="Consolas"/>
                <a:cs typeface="Consolas"/>
              </a:rPr>
              <a:t>&lt;Page&gt; </a:t>
            </a:r>
            <a:r>
              <a:rPr lang="de-DE" sz="1400" dirty="0" err="1" smtClean="0">
                <a:latin typeface="Consolas"/>
                <a:cs typeface="Consolas"/>
              </a:rPr>
              <a:t>newRanks</a:t>
            </a:r>
            <a:r>
              <a:rPr lang="de-DE" sz="1400" dirty="0" smtClean="0">
                <a:latin typeface="Consolas"/>
                <a:cs typeface="Consolas"/>
              </a:rPr>
              <a:t> = update (</a:t>
            </a:r>
            <a:r>
              <a:rPr lang="de-DE" sz="1400" dirty="0" err="1">
                <a:latin typeface="Consolas"/>
                <a:cs typeface="Consolas"/>
              </a:rPr>
              <a:t>pagesIter</a:t>
            </a:r>
            <a:r>
              <a:rPr lang="de-DE" sz="1400" dirty="0" smtClean="0">
                <a:latin typeface="Consolas"/>
                <a:cs typeface="Consolas"/>
              </a:rPr>
              <a:t>, </a:t>
            </a:r>
            <a:r>
              <a:rPr lang="de-DE" sz="1400" dirty="0" err="1" smtClean="0">
                <a:latin typeface="Consolas"/>
                <a:cs typeface="Consolas"/>
              </a:rPr>
              <a:t>edges</a:t>
            </a:r>
            <a:r>
              <a:rPr lang="de-DE" sz="1400" dirty="0" smtClean="0">
                <a:latin typeface="Consolas"/>
                <a:cs typeface="Consolas"/>
              </a:rPr>
              <a:t>);</a:t>
            </a:r>
          </a:p>
          <a:p>
            <a:r>
              <a:rPr lang="de-DE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DataSet</a:t>
            </a:r>
            <a:r>
              <a:rPr lang="de-DE" sz="1400" dirty="0" smtClean="0">
                <a:latin typeface="Consolas"/>
                <a:cs typeface="Consolas"/>
              </a:rPr>
              <a:t>&lt;Page&gt; </a:t>
            </a:r>
            <a:r>
              <a:rPr lang="de-DE" sz="1400" dirty="0" err="1" smtClean="0">
                <a:latin typeface="Consolas"/>
                <a:cs typeface="Consolas"/>
              </a:rPr>
              <a:t>result</a:t>
            </a:r>
            <a:r>
              <a:rPr lang="de-DE" sz="1400" dirty="0" smtClean="0">
                <a:latin typeface="Consolas"/>
                <a:cs typeface="Consolas"/>
              </a:rPr>
              <a:t> = </a:t>
            </a:r>
            <a:r>
              <a:rPr lang="de-DE" sz="1400" dirty="0" err="1">
                <a:latin typeface="Consolas"/>
                <a:cs typeface="Consolas"/>
              </a:rPr>
              <a:t>pagesIter</a:t>
            </a:r>
            <a:r>
              <a:rPr lang="de-DE" sz="1400" dirty="0" err="1" smtClean="0">
                <a:latin typeface="Consolas"/>
                <a:cs typeface="Consolas"/>
              </a:rPr>
              <a:t>.closeWith</a:t>
            </a:r>
            <a:r>
              <a:rPr lang="de-DE" sz="1400" dirty="0" smtClean="0">
                <a:latin typeface="Consolas"/>
                <a:cs typeface="Consolas"/>
              </a:rPr>
              <a:t>(</a:t>
            </a:r>
            <a:r>
              <a:rPr lang="de-DE" sz="1400" dirty="0" err="1" smtClean="0">
                <a:latin typeface="Consolas"/>
                <a:cs typeface="Consolas"/>
              </a:rPr>
              <a:t>newRanks</a:t>
            </a:r>
            <a:r>
              <a:rPr lang="de-DE" sz="1400" dirty="0" smtClean="0">
                <a:latin typeface="Consolas"/>
                <a:cs typeface="Consolas"/>
              </a:rPr>
              <a:t>)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40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62" y="2006166"/>
            <a:ext cx="79121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65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Iterate natively with deltas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3065" y="5064865"/>
            <a:ext cx="8478931" cy="1169551"/>
          </a:xfrm>
          <a:prstGeom prst="rect">
            <a:avLst/>
          </a:prstGeom>
          <a:ln w="12700" cmpd="sng">
            <a:noFill/>
          </a:ln>
        </p:spPr>
        <p:txBody>
          <a:bodyPr wrap="square">
            <a:spAutoFit/>
          </a:bodyPr>
          <a:lstStyle/>
          <a:p>
            <a:endParaRPr lang="de-DE" sz="1400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de-DE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DeltaIteration</a:t>
            </a:r>
            <a:r>
              <a:rPr lang="de-DE" sz="1400" dirty="0" smtClean="0">
                <a:latin typeface="Consolas"/>
                <a:cs typeface="Consolas"/>
              </a:rPr>
              <a:t>&lt;</a:t>
            </a:r>
            <a:r>
              <a:rPr lang="de-DE" sz="1400" i="1" dirty="0" smtClean="0">
                <a:latin typeface="Consolas"/>
                <a:cs typeface="Consolas"/>
              </a:rPr>
              <a:t>...</a:t>
            </a:r>
            <a:r>
              <a:rPr lang="de-DE" sz="1400" dirty="0" smtClean="0">
                <a:latin typeface="Consolas"/>
                <a:cs typeface="Consolas"/>
              </a:rPr>
              <a:t>&gt; </a:t>
            </a:r>
            <a:r>
              <a:rPr lang="de-DE" sz="1400" dirty="0" err="1" smtClean="0">
                <a:latin typeface="Consolas"/>
                <a:cs typeface="Consolas"/>
              </a:rPr>
              <a:t>pagesIter</a:t>
            </a:r>
            <a:r>
              <a:rPr lang="de-DE" sz="1400" dirty="0" smtClean="0">
                <a:latin typeface="Consolas"/>
                <a:cs typeface="Consolas"/>
              </a:rPr>
              <a:t> = </a:t>
            </a:r>
            <a:r>
              <a:rPr lang="de-DE" sz="1400" dirty="0" err="1" smtClean="0">
                <a:latin typeface="Consolas"/>
                <a:cs typeface="Consolas"/>
              </a:rPr>
              <a:t>pages.</a:t>
            </a:r>
            <a:r>
              <a:rPr lang="de-DE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iterateDelta</a:t>
            </a:r>
            <a:r>
              <a:rPr lang="de-DE" sz="1400" dirty="0" smtClean="0">
                <a:latin typeface="Consolas"/>
                <a:cs typeface="Consolas"/>
              </a:rPr>
              <a:t>(</a:t>
            </a:r>
            <a:r>
              <a:rPr lang="de-DE" sz="1400" dirty="0" err="1" smtClean="0">
                <a:latin typeface="Consolas"/>
                <a:cs typeface="Consolas"/>
              </a:rPr>
              <a:t>initialDeltas</a:t>
            </a:r>
            <a:r>
              <a:rPr lang="de-DE" sz="1400" dirty="0" smtClean="0">
                <a:latin typeface="Consolas"/>
                <a:cs typeface="Consolas"/>
              </a:rPr>
              <a:t>, </a:t>
            </a:r>
            <a:r>
              <a:rPr lang="de-DE" sz="1400" i="1" dirty="0" err="1" smtClean="0">
                <a:latin typeface="Consolas"/>
                <a:cs typeface="Consolas"/>
              </a:rPr>
              <a:t>maxIterations</a:t>
            </a:r>
            <a:r>
              <a:rPr lang="de-DE" sz="1400" i="1" dirty="0" smtClean="0">
                <a:latin typeface="Consolas"/>
                <a:cs typeface="Consolas"/>
              </a:rPr>
              <a:t>, 0</a:t>
            </a:r>
            <a:r>
              <a:rPr lang="de-DE" sz="1400" dirty="0" smtClean="0">
                <a:latin typeface="Consolas"/>
                <a:cs typeface="Consolas"/>
              </a:rPr>
              <a:t>);</a:t>
            </a:r>
          </a:p>
          <a:p>
            <a:r>
              <a:rPr lang="de-DE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DataSet</a:t>
            </a:r>
            <a:r>
              <a:rPr lang="de-DE" sz="1400" dirty="0" smtClean="0">
                <a:latin typeface="Consolas"/>
                <a:cs typeface="Consolas"/>
              </a:rPr>
              <a:t>&lt;...&gt; </a:t>
            </a:r>
            <a:r>
              <a:rPr lang="de-DE" sz="1400" dirty="0" err="1" smtClean="0">
                <a:latin typeface="Consolas"/>
                <a:cs typeface="Consolas"/>
              </a:rPr>
              <a:t>newRanks</a:t>
            </a:r>
            <a:r>
              <a:rPr lang="de-DE" sz="1400" dirty="0" smtClean="0">
                <a:latin typeface="Consolas"/>
                <a:cs typeface="Consolas"/>
              </a:rPr>
              <a:t> = update (</a:t>
            </a:r>
            <a:r>
              <a:rPr lang="de-DE" sz="1400" dirty="0" err="1">
                <a:latin typeface="Consolas"/>
                <a:cs typeface="Consolas"/>
              </a:rPr>
              <a:t>pagesIter</a:t>
            </a:r>
            <a:r>
              <a:rPr lang="de-DE" sz="1400" dirty="0" smtClean="0">
                <a:latin typeface="Consolas"/>
                <a:cs typeface="Consolas"/>
              </a:rPr>
              <a:t>, </a:t>
            </a:r>
            <a:r>
              <a:rPr lang="de-DE" sz="1400" dirty="0" err="1" smtClean="0">
                <a:latin typeface="Consolas"/>
                <a:cs typeface="Consolas"/>
              </a:rPr>
              <a:t>edges</a:t>
            </a:r>
            <a:r>
              <a:rPr lang="de-DE" sz="1400" dirty="0" smtClean="0">
                <a:latin typeface="Consolas"/>
                <a:cs typeface="Consolas"/>
              </a:rPr>
              <a:t>);</a:t>
            </a:r>
          </a:p>
          <a:p>
            <a:r>
              <a:rPr lang="de-DE" sz="1400" dirty="0" err="1">
                <a:solidFill>
                  <a:srgbClr val="C0504D"/>
                </a:solidFill>
                <a:latin typeface="Consolas"/>
                <a:cs typeface="Consolas"/>
              </a:rPr>
              <a:t>DataSet</a:t>
            </a:r>
            <a:r>
              <a:rPr lang="de-DE" sz="1400" dirty="0">
                <a:latin typeface="Consolas"/>
                <a:cs typeface="Consolas"/>
              </a:rPr>
              <a:t>&lt;...&gt; </a:t>
            </a:r>
            <a:r>
              <a:rPr lang="de-DE" sz="1400" dirty="0" err="1">
                <a:latin typeface="Consolas"/>
                <a:cs typeface="Consolas"/>
              </a:rPr>
              <a:t>newRanks</a:t>
            </a:r>
            <a:r>
              <a:rPr lang="de-DE" sz="1400" dirty="0">
                <a:latin typeface="Consolas"/>
                <a:cs typeface="Consolas"/>
              </a:rPr>
              <a:t> = </a:t>
            </a:r>
            <a:r>
              <a:rPr lang="de-DE" sz="1400" dirty="0" smtClean="0">
                <a:latin typeface="Consolas"/>
                <a:cs typeface="Consolas"/>
              </a:rPr>
              <a:t>...</a:t>
            </a:r>
          </a:p>
          <a:p>
            <a:r>
              <a:rPr lang="de-DE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DataSet</a:t>
            </a:r>
            <a:r>
              <a:rPr lang="de-DE" sz="1400" dirty="0" smtClean="0">
                <a:latin typeface="Consolas"/>
                <a:cs typeface="Consolas"/>
              </a:rPr>
              <a:t>&lt;...&gt; </a:t>
            </a:r>
            <a:r>
              <a:rPr lang="de-DE" sz="1400" dirty="0" err="1" smtClean="0">
                <a:latin typeface="Consolas"/>
                <a:cs typeface="Consolas"/>
              </a:rPr>
              <a:t>result</a:t>
            </a:r>
            <a:r>
              <a:rPr lang="de-DE" sz="1400" dirty="0" smtClean="0">
                <a:latin typeface="Consolas"/>
                <a:cs typeface="Consolas"/>
              </a:rPr>
              <a:t> = </a:t>
            </a:r>
            <a:r>
              <a:rPr lang="de-DE" sz="1400" dirty="0" err="1">
                <a:latin typeface="Consolas"/>
                <a:cs typeface="Consolas"/>
              </a:rPr>
              <a:t>pagesIter</a:t>
            </a:r>
            <a:r>
              <a:rPr lang="de-DE" sz="1400" dirty="0" err="1" smtClean="0">
                <a:latin typeface="Consolas"/>
                <a:cs typeface="Consolas"/>
              </a:rPr>
              <a:t>.closeWith</a:t>
            </a:r>
            <a:r>
              <a:rPr lang="de-DE" sz="1400" dirty="0" smtClean="0">
                <a:latin typeface="Consolas"/>
                <a:cs typeface="Consolas"/>
              </a:rPr>
              <a:t>(</a:t>
            </a:r>
            <a:r>
              <a:rPr lang="de-DE" sz="1400" dirty="0" err="1" smtClean="0">
                <a:latin typeface="Consolas"/>
                <a:cs typeface="Consolas"/>
              </a:rPr>
              <a:t>newRanks</a:t>
            </a:r>
            <a:r>
              <a:rPr lang="de-DE" sz="1400" dirty="0" smtClean="0">
                <a:latin typeface="Consolas"/>
                <a:cs typeface="Consolas"/>
              </a:rPr>
              <a:t>, </a:t>
            </a:r>
            <a:r>
              <a:rPr lang="de-DE" sz="1400" dirty="0" err="1" smtClean="0">
                <a:latin typeface="Consolas"/>
                <a:cs typeface="Consolas"/>
              </a:rPr>
              <a:t>deltas</a:t>
            </a:r>
            <a:r>
              <a:rPr lang="de-DE" sz="1400" dirty="0" smtClean="0">
                <a:latin typeface="Consolas"/>
                <a:cs typeface="Consolas"/>
              </a:rPr>
              <a:t>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18662" y="6329224"/>
            <a:ext cx="6283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venir Next Regular"/>
                <a:cs typeface="Avenir Next Regular"/>
              </a:rPr>
              <a:t>See http</a:t>
            </a:r>
            <a:r>
              <a:rPr lang="en-US" dirty="0">
                <a:solidFill>
                  <a:schemeClr val="accent1"/>
                </a:solidFill>
                <a:latin typeface="Avenir Next Regular"/>
                <a:cs typeface="Avenir Next Regular"/>
              </a:rPr>
              <a:t>://data-</a:t>
            </a:r>
            <a:r>
              <a:rPr lang="en-US" dirty="0" err="1">
                <a:solidFill>
                  <a:schemeClr val="accent1"/>
                </a:solidFill>
                <a:latin typeface="Avenir Next Regular"/>
                <a:cs typeface="Avenir Next Regular"/>
              </a:rPr>
              <a:t>artisans.com</a:t>
            </a:r>
            <a:r>
              <a:rPr lang="en-US" dirty="0">
                <a:solidFill>
                  <a:schemeClr val="accent1"/>
                </a:solidFill>
                <a:latin typeface="Avenir Next Regular"/>
                <a:cs typeface="Avenir Next Regular"/>
              </a:rPr>
              <a:t>/data-analysis-with-</a:t>
            </a:r>
            <a:r>
              <a:rPr lang="en-US" dirty="0" err="1">
                <a:solidFill>
                  <a:schemeClr val="accent1"/>
                </a:solidFill>
                <a:latin typeface="Avenir Next Regular"/>
                <a:cs typeface="Avenir Next Regular"/>
              </a:rPr>
              <a:t>flink.html</a:t>
            </a:r>
            <a:endParaRPr lang="en-US" dirty="0">
              <a:solidFill>
                <a:schemeClr val="accent1"/>
              </a:solidFill>
              <a:latin typeface="Avenir Next Regular"/>
              <a:cs typeface="Avenir Next Regular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41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90045"/>
            <a:ext cx="79248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45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8130"/>
            <a:ext cx="8272329" cy="36298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Native, unrolling, and delta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406" y="1217448"/>
            <a:ext cx="5647594" cy="364909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32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noProof="0" dirty="0" smtClean="0"/>
              <a:t>Optimization of iterative algorithms</a:t>
            </a:r>
            <a:endParaRPr lang="en-US" sz="3600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5A86-6E35-4B8D-A406-2F7D8AFE2A45}" type="slidenum">
              <a:rPr lang="de-DE" smtClean="0"/>
              <a:t>43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1971" y="3250021"/>
            <a:ext cx="8550509" cy="2699259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1979712" y="4284876"/>
            <a:ext cx="936104" cy="69333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2699792" y="2689925"/>
            <a:ext cx="318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venir Next Regular"/>
                <a:cs typeface="Avenir Next Regular"/>
              </a:rPr>
              <a:t>Caching Loop-invariant Data</a:t>
            </a:r>
            <a:endParaRPr lang="de-DE" dirty="0">
              <a:latin typeface="Avenir Next Regular"/>
              <a:cs typeface="Avenir Next Regular"/>
            </a:endParaRPr>
          </a:p>
        </p:txBody>
      </p:sp>
      <p:sp>
        <p:nvSpPr>
          <p:cNvPr id="9" name="Oval 8"/>
          <p:cNvSpPr/>
          <p:nvPr/>
        </p:nvSpPr>
        <p:spPr>
          <a:xfrm>
            <a:off x="395536" y="3938207"/>
            <a:ext cx="936104" cy="69333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516004" y="2542135"/>
            <a:ext cx="1926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venir Next Regular"/>
                <a:cs typeface="Avenir Next Regular"/>
              </a:rPr>
              <a:t>Pushing work</a:t>
            </a:r>
            <a:br>
              <a:rPr lang="de-DE" dirty="0" smtClean="0">
                <a:latin typeface="Avenir Next Regular"/>
                <a:cs typeface="Avenir Next Regular"/>
              </a:rPr>
            </a:br>
            <a:r>
              <a:rPr lang="de-DE" dirty="0" smtClean="0">
                <a:latin typeface="Avenir Next Regular"/>
                <a:cs typeface="Avenir Next Regular"/>
              </a:rPr>
              <a:t>„out of the loop“</a:t>
            </a:r>
            <a:endParaRPr lang="de-DE" dirty="0">
              <a:latin typeface="Avenir Next Regular"/>
              <a:cs typeface="Avenir Next Regular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55576" y="3178014"/>
            <a:ext cx="108012" cy="864096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555776" y="3033998"/>
            <a:ext cx="576064" cy="1336257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923928" y="4906206"/>
            <a:ext cx="936104" cy="43204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Box 15"/>
          <p:cNvSpPr txBox="1"/>
          <p:nvPr/>
        </p:nvSpPr>
        <p:spPr>
          <a:xfrm>
            <a:off x="6087719" y="2633888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venir Next Regular"/>
                <a:cs typeface="Avenir Next Regular"/>
              </a:rPr>
              <a:t>Maintain state as index</a:t>
            </a:r>
            <a:endParaRPr lang="de-DE" dirty="0">
              <a:latin typeface="Avenir Next Regular"/>
              <a:cs typeface="Avenir Next Regular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572000" y="3033998"/>
            <a:ext cx="2088232" cy="1944216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31640" y="3250021"/>
            <a:ext cx="720080" cy="1231096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010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288" y="4618521"/>
            <a:ext cx="1465707" cy="1465707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2731933" y="1238560"/>
            <a:ext cx="5029972" cy="2933919"/>
          </a:xfrm>
          <a:prstGeom prst="cloudCallout">
            <a:avLst>
              <a:gd name="adj1" fmla="val -61408"/>
              <a:gd name="adj2" fmla="val 72304"/>
            </a:avLst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687990" y="129487"/>
            <a:ext cx="3073915" cy="15219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none">
                <a:solidFill>
                  <a:srgbClr val="FFFFFF"/>
                </a:solidFill>
                <a:latin typeface="Avenir Next Demi Bold"/>
                <a:ea typeface="+mj-ea"/>
                <a:cs typeface="Avenir Next Demi Bold"/>
              </a:defRPr>
            </a:lvl1pPr>
          </a:lstStyle>
          <a:p>
            <a:endParaRPr lang="en-US" dirty="0">
              <a:solidFill>
                <a:srgbClr val="000000"/>
              </a:solidFill>
              <a:latin typeface="Avenir Book"/>
              <a:cs typeface="Avenir Book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75492" y="2008068"/>
            <a:ext cx="3739708" cy="15219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none">
                <a:solidFill>
                  <a:srgbClr val="FFFFFF"/>
                </a:solidFill>
                <a:latin typeface="Avenir Next Demi Bold"/>
                <a:ea typeface="+mj-ea"/>
                <a:cs typeface="Avenir Next Demi Bold"/>
              </a:defRPr>
            </a:lvl1pPr>
          </a:lstStyle>
          <a:p>
            <a:r>
              <a:rPr lang="en-US" sz="4400" dirty="0" smtClean="0">
                <a:solidFill>
                  <a:srgbClr val="34AD91"/>
                </a:solidFill>
                <a:latin typeface="Avenir Black"/>
                <a:cs typeface="Avenir Black"/>
              </a:rPr>
              <a:t>Dissecting</a:t>
            </a:r>
          </a:p>
          <a:p>
            <a:r>
              <a:rPr lang="en-US" sz="4400" dirty="0" err="1" smtClean="0">
                <a:solidFill>
                  <a:srgbClr val="34AD91"/>
                </a:solidFill>
                <a:latin typeface="Avenir Black"/>
                <a:cs typeface="Avenir Black"/>
              </a:rPr>
              <a:t>Flink</a:t>
            </a:r>
            <a:endParaRPr lang="en-US" sz="3200" dirty="0">
              <a:solidFill>
                <a:srgbClr val="34AD91"/>
              </a:solidFill>
              <a:latin typeface="Avenir Book"/>
              <a:cs typeface="Avenir Boo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20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334" y="461305"/>
            <a:ext cx="6515181" cy="575507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8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8"/>
          <p:cNvSpPr/>
          <p:nvPr/>
        </p:nvSpPr>
        <p:spPr>
          <a:xfrm>
            <a:off x="6805575" y="4481457"/>
            <a:ext cx="1874714" cy="820202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de-DE" sz="1600" dirty="0" smtClean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growing </a:t>
            </a:r>
            <a:r>
              <a:rPr lang="en-US" dirty="0" err="1" smtClean="0"/>
              <a:t>Flink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12020"/>
            <a:ext cx="2133600" cy="365125"/>
          </a:xfrm>
        </p:spPr>
        <p:txBody>
          <a:bodyPr/>
          <a:lstStyle/>
          <a:p>
            <a:fld id="{B07C5D84-2227-C144-B485-A8CA33CE4230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Rounded Rectangle 8"/>
          <p:cNvSpPr/>
          <p:nvPr/>
        </p:nvSpPr>
        <p:spPr>
          <a:xfrm>
            <a:off x="2306996" y="3357297"/>
            <a:ext cx="3613019" cy="472214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Flink </a:t>
            </a:r>
            <a:r>
              <a:rPr lang="de-DE" sz="16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Optimizer</a:t>
            </a:r>
            <a:endParaRPr lang="de-DE" sz="16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6" name="Rounded Rectangle 8"/>
          <p:cNvSpPr/>
          <p:nvPr/>
        </p:nvSpPr>
        <p:spPr>
          <a:xfrm>
            <a:off x="6032659" y="3357296"/>
            <a:ext cx="2647630" cy="472215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Flink Stream </a:t>
            </a:r>
            <a:r>
              <a:rPr lang="de-DE" sz="16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Builder</a:t>
            </a:r>
            <a:endParaRPr lang="de-DE" sz="16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7" name="Rounded Rectangle 8"/>
          <p:cNvSpPr/>
          <p:nvPr/>
        </p:nvSpPr>
        <p:spPr>
          <a:xfrm>
            <a:off x="457200" y="2785522"/>
            <a:ext cx="8223091" cy="480711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Common API</a:t>
            </a:r>
            <a:endParaRPr lang="de-DE" sz="16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8" name="Rounded Rectangle 8"/>
          <p:cNvSpPr/>
          <p:nvPr/>
        </p:nvSpPr>
        <p:spPr>
          <a:xfrm>
            <a:off x="457197" y="2017200"/>
            <a:ext cx="3564770" cy="690738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Scala </a:t>
            </a:r>
            <a:r>
              <a:rPr lang="de-DE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API</a:t>
            </a:r>
            <a:endParaRPr lang="de-DE" sz="1600" dirty="0" smtClean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10" name="Rounded Rectangle 8"/>
          <p:cNvSpPr/>
          <p:nvPr/>
        </p:nvSpPr>
        <p:spPr>
          <a:xfrm>
            <a:off x="4102797" y="2017200"/>
            <a:ext cx="4577492" cy="690738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Java </a:t>
            </a:r>
            <a:r>
              <a:rPr lang="de-DE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API</a:t>
            </a:r>
            <a:endParaRPr lang="de-DE" sz="1600" dirty="0" smtClean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11" name="Rounded Rectangle 8"/>
          <p:cNvSpPr/>
          <p:nvPr/>
        </p:nvSpPr>
        <p:spPr>
          <a:xfrm>
            <a:off x="4102799" y="1279054"/>
            <a:ext cx="1224158" cy="690738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Python API</a:t>
            </a:r>
          </a:p>
          <a:p>
            <a:pPr algn="ctr"/>
            <a:r>
              <a:rPr lang="de-DE" sz="12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(</a:t>
            </a:r>
            <a:r>
              <a:rPr lang="de-DE" sz="12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upcoming</a:t>
            </a:r>
            <a:r>
              <a:rPr lang="de-DE" sz="12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)</a:t>
            </a:r>
            <a:endParaRPr lang="de-DE" sz="12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12" name="Rounded Rectangle 8"/>
          <p:cNvSpPr/>
          <p:nvPr/>
        </p:nvSpPr>
        <p:spPr>
          <a:xfrm>
            <a:off x="5479356" y="1279054"/>
            <a:ext cx="1575731" cy="690738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Graph API</a:t>
            </a:r>
          </a:p>
        </p:txBody>
      </p:sp>
      <p:sp>
        <p:nvSpPr>
          <p:cNvPr id="13" name="Rounded Rectangle 8"/>
          <p:cNvSpPr/>
          <p:nvPr/>
        </p:nvSpPr>
        <p:spPr>
          <a:xfrm>
            <a:off x="7159877" y="1298298"/>
            <a:ext cx="1520412" cy="65725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latin typeface="Avenir Next Regular"/>
                <a:cs typeface="Avenir Next Regular"/>
              </a:rPr>
              <a:t>Apache </a:t>
            </a:r>
          </a:p>
          <a:p>
            <a:pPr algn="ctr"/>
            <a:r>
              <a:rPr lang="de-DE" sz="1600" dirty="0" smtClean="0">
                <a:latin typeface="Avenir Next Regular"/>
                <a:cs typeface="Avenir Next Regular"/>
              </a:rPr>
              <a:t>MRQL</a:t>
            </a:r>
            <a:endParaRPr lang="de-DE" sz="1600" dirty="0">
              <a:latin typeface="Avenir Next Regular"/>
              <a:cs typeface="Avenir Next Regular"/>
            </a:endParaRPr>
          </a:p>
        </p:txBody>
      </p:sp>
      <p:sp>
        <p:nvSpPr>
          <p:cNvPr id="14" name="Rounded Rectangle 8"/>
          <p:cNvSpPr/>
          <p:nvPr/>
        </p:nvSpPr>
        <p:spPr>
          <a:xfrm>
            <a:off x="2306996" y="3917446"/>
            <a:ext cx="6373294" cy="489378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Flink </a:t>
            </a:r>
            <a:r>
              <a:rPr lang="de-DE" sz="16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Local</a:t>
            </a:r>
            <a:r>
              <a:rPr lang="de-DE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Runtime</a:t>
            </a:r>
            <a:endParaRPr lang="de-DE" sz="16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15" name="Rounded Rectangle 8"/>
          <p:cNvSpPr/>
          <p:nvPr/>
        </p:nvSpPr>
        <p:spPr>
          <a:xfrm>
            <a:off x="475136" y="4481457"/>
            <a:ext cx="1676392" cy="820202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Embedded </a:t>
            </a:r>
          </a:p>
          <a:p>
            <a:pPr algn="ctr"/>
            <a:r>
              <a:rPr lang="de-DE" sz="16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environment</a:t>
            </a:r>
            <a:endParaRPr lang="de-DE" sz="1600" dirty="0" smtClean="0">
              <a:solidFill>
                <a:schemeClr val="bg1"/>
              </a:solidFill>
              <a:latin typeface="Avenir Next Regular"/>
              <a:cs typeface="Avenir Next Regular"/>
            </a:endParaRPr>
          </a:p>
          <a:p>
            <a:pPr algn="ctr"/>
            <a:r>
              <a:rPr lang="de-DE" sz="12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(Java </a:t>
            </a:r>
            <a:r>
              <a:rPr lang="de-DE" sz="12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collections</a:t>
            </a:r>
            <a:r>
              <a:rPr lang="de-DE" sz="12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)</a:t>
            </a:r>
            <a:endParaRPr lang="de-DE" sz="12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16" name="Rounded Rectangle 8"/>
          <p:cNvSpPr/>
          <p:nvPr/>
        </p:nvSpPr>
        <p:spPr>
          <a:xfrm>
            <a:off x="2306994" y="4481457"/>
            <a:ext cx="1724399" cy="820202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Local</a:t>
            </a:r>
            <a:r>
              <a:rPr lang="de-DE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 </a:t>
            </a:r>
          </a:p>
          <a:p>
            <a:pPr algn="ctr"/>
            <a:r>
              <a:rPr lang="de-DE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Environment</a:t>
            </a:r>
          </a:p>
          <a:p>
            <a:pPr algn="ctr"/>
            <a:r>
              <a:rPr lang="de-DE" sz="12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(</a:t>
            </a:r>
            <a:r>
              <a:rPr lang="de-DE" sz="12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for</a:t>
            </a:r>
            <a:r>
              <a:rPr lang="de-DE" sz="12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debugging</a:t>
            </a:r>
            <a:r>
              <a:rPr lang="de-DE" sz="12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)</a:t>
            </a:r>
            <a:endParaRPr lang="de-DE" sz="12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18" name="Rounded Rectangle 8"/>
          <p:cNvSpPr/>
          <p:nvPr/>
        </p:nvSpPr>
        <p:spPr>
          <a:xfrm>
            <a:off x="4135177" y="4481457"/>
            <a:ext cx="2570983" cy="820202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Remote </a:t>
            </a:r>
            <a:r>
              <a:rPr lang="de-DE" sz="16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environment</a:t>
            </a:r>
            <a:endParaRPr lang="de-DE" sz="1600" dirty="0" smtClean="0">
              <a:solidFill>
                <a:schemeClr val="bg1"/>
              </a:solidFill>
              <a:latin typeface="Avenir Next Regular"/>
              <a:cs typeface="Avenir Next Regular"/>
            </a:endParaRPr>
          </a:p>
          <a:p>
            <a:pPr algn="ctr"/>
            <a:r>
              <a:rPr lang="de-DE" sz="12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(Regular </a:t>
            </a:r>
            <a:r>
              <a:rPr lang="de-DE" sz="12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cluster</a:t>
            </a:r>
            <a:r>
              <a:rPr lang="de-DE" sz="12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execution</a:t>
            </a:r>
            <a:r>
              <a:rPr lang="de-DE" sz="12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)</a:t>
            </a:r>
            <a:endParaRPr lang="de-DE" sz="12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21" name="Rounded Rectangle 8"/>
          <p:cNvSpPr/>
          <p:nvPr/>
        </p:nvSpPr>
        <p:spPr>
          <a:xfrm>
            <a:off x="6888969" y="4580018"/>
            <a:ext cx="1693378" cy="63504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latin typeface="Avenir Next Regular"/>
                <a:cs typeface="Avenir Next Regular"/>
              </a:rPr>
              <a:t>Apache </a:t>
            </a:r>
            <a:r>
              <a:rPr lang="de-DE" sz="1600" dirty="0" err="1" smtClean="0">
                <a:latin typeface="Avenir Next Regular"/>
                <a:cs typeface="Avenir Next Regular"/>
              </a:rPr>
              <a:t>Tez</a:t>
            </a:r>
            <a:endParaRPr lang="de-DE" sz="1600" dirty="0">
              <a:latin typeface="Avenir Next Regular"/>
              <a:cs typeface="Avenir Next Regular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75136" y="5970636"/>
            <a:ext cx="8205155" cy="80560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latin typeface="Avenir Next Regular"/>
                <a:cs typeface="Avenir Next Regular"/>
              </a:rPr>
              <a:t>Data </a:t>
            </a:r>
          </a:p>
          <a:p>
            <a:r>
              <a:rPr lang="de-DE" dirty="0" err="1" smtClean="0">
                <a:latin typeface="Avenir Next Regular"/>
                <a:cs typeface="Avenir Next Regular"/>
              </a:rPr>
              <a:t>storage</a:t>
            </a:r>
            <a:endParaRPr lang="de-DE" dirty="0">
              <a:latin typeface="Avenir Next Regular"/>
              <a:cs typeface="Avenir Next Regular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550357" y="6064031"/>
            <a:ext cx="720080" cy="609935"/>
          </a:xfrm>
          <a:prstGeom prst="round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Avenir Next Regular"/>
                <a:cs typeface="Avenir Next Regular"/>
              </a:rPr>
              <a:t>HDFS </a:t>
            </a:r>
            <a:endParaRPr lang="de-DE" sz="1200" i="1" dirty="0">
              <a:latin typeface="Avenir Next Regular"/>
              <a:cs typeface="Avenir Next Regular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738740" y="6062864"/>
            <a:ext cx="730787" cy="612269"/>
          </a:xfrm>
          <a:prstGeom prst="round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Avenir Next Regular"/>
                <a:cs typeface="Avenir Next Regular"/>
              </a:rPr>
              <a:t>Files </a:t>
            </a:r>
            <a:endParaRPr lang="de-DE" sz="1400" i="1" dirty="0">
              <a:latin typeface="Avenir Next Regular"/>
              <a:cs typeface="Avenir Next Regular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351267" y="6064415"/>
            <a:ext cx="670700" cy="609166"/>
          </a:xfrm>
          <a:prstGeom prst="round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Avenir Next Regular"/>
                <a:cs typeface="Avenir Next Regular"/>
              </a:rPr>
              <a:t>S3</a:t>
            </a:r>
            <a:endParaRPr lang="de-DE" sz="1400" i="1" dirty="0">
              <a:latin typeface="Avenir Next Regular"/>
              <a:cs typeface="Avenir Next Regular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102797" y="6062864"/>
            <a:ext cx="679700" cy="612269"/>
          </a:xfrm>
          <a:prstGeom prst="round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latin typeface="Avenir Next Regular"/>
                <a:cs typeface="Avenir Next Regular"/>
              </a:rPr>
              <a:t>JDBC</a:t>
            </a:r>
            <a:endParaRPr lang="de-DE" sz="1100" i="1" dirty="0">
              <a:latin typeface="Avenir Next Regular"/>
              <a:cs typeface="Avenir Next Regular"/>
            </a:endParaRPr>
          </a:p>
        </p:txBody>
      </p:sp>
      <p:sp>
        <p:nvSpPr>
          <p:cNvPr id="32" name="Rounded Rectangle 11"/>
          <p:cNvSpPr/>
          <p:nvPr/>
        </p:nvSpPr>
        <p:spPr>
          <a:xfrm>
            <a:off x="7135917" y="6064031"/>
            <a:ext cx="720080" cy="609935"/>
          </a:xfrm>
          <a:prstGeom prst="round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latin typeface="Avenir Next Regular"/>
                <a:cs typeface="Avenir Next Regular"/>
              </a:rPr>
              <a:t>Redis</a:t>
            </a:r>
            <a:r>
              <a:rPr lang="de-DE" sz="1400" dirty="0" smtClean="0">
                <a:latin typeface="Avenir Next Regular"/>
                <a:cs typeface="Avenir Next Regular"/>
              </a:rPr>
              <a:t> </a:t>
            </a:r>
            <a:endParaRPr lang="de-DE" sz="1400" i="1" dirty="0">
              <a:latin typeface="Avenir Next Regular"/>
              <a:cs typeface="Avenir Next Regular"/>
            </a:endParaRPr>
          </a:p>
        </p:txBody>
      </p:sp>
      <p:sp>
        <p:nvSpPr>
          <p:cNvPr id="33" name="Rounded Rectangle 13"/>
          <p:cNvSpPr/>
          <p:nvPr/>
        </p:nvSpPr>
        <p:spPr>
          <a:xfrm>
            <a:off x="6384387" y="6064415"/>
            <a:ext cx="670700" cy="609166"/>
          </a:xfrm>
          <a:prstGeom prst="round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latin typeface="Avenir Next Regular"/>
                <a:cs typeface="Avenir Next Regular"/>
              </a:rPr>
              <a:t>Rabbit</a:t>
            </a:r>
            <a:r>
              <a:rPr lang="de-DE" sz="1400" dirty="0" smtClean="0">
                <a:latin typeface="Avenir Next Regular"/>
                <a:cs typeface="Avenir Next Regular"/>
              </a:rPr>
              <a:t/>
            </a:r>
            <a:br>
              <a:rPr lang="de-DE" sz="1400" dirty="0" smtClean="0">
                <a:latin typeface="Avenir Next Regular"/>
                <a:cs typeface="Avenir Next Regular"/>
              </a:rPr>
            </a:br>
            <a:r>
              <a:rPr lang="de-DE" sz="1400" dirty="0" smtClean="0">
                <a:latin typeface="Avenir Next Regular"/>
                <a:cs typeface="Avenir Next Regular"/>
              </a:rPr>
              <a:t>MQ</a:t>
            </a:r>
            <a:endParaRPr lang="de-DE" sz="1400" i="1" dirty="0">
              <a:latin typeface="Avenir Next Regular"/>
              <a:cs typeface="Avenir Next Regular"/>
            </a:endParaRPr>
          </a:p>
        </p:txBody>
      </p:sp>
      <p:sp>
        <p:nvSpPr>
          <p:cNvPr id="34" name="Rounded Rectangle 23"/>
          <p:cNvSpPr/>
          <p:nvPr/>
        </p:nvSpPr>
        <p:spPr>
          <a:xfrm>
            <a:off x="5623857" y="6062864"/>
            <a:ext cx="679700" cy="612269"/>
          </a:xfrm>
          <a:prstGeom prst="round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400" dirty="0" smtClean="0">
                <a:latin typeface="Avenir Next Regular"/>
                <a:cs typeface="Avenir Next Regular"/>
              </a:rPr>
              <a:t>Kafka</a:t>
            </a:r>
            <a:endParaRPr lang="de-DE" sz="1400" i="1" dirty="0">
              <a:latin typeface="Avenir Next Regular"/>
              <a:cs typeface="Avenir Next Regular"/>
            </a:endParaRPr>
          </a:p>
        </p:txBody>
      </p:sp>
      <p:sp>
        <p:nvSpPr>
          <p:cNvPr id="35" name="Rounded Rectangle 23"/>
          <p:cNvSpPr/>
          <p:nvPr/>
        </p:nvSpPr>
        <p:spPr>
          <a:xfrm>
            <a:off x="4863327" y="6062864"/>
            <a:ext cx="679700" cy="612269"/>
          </a:xfrm>
          <a:prstGeom prst="round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latin typeface="Avenir Next Regular"/>
                <a:cs typeface="Avenir Next Regular"/>
              </a:rPr>
              <a:t>Azure</a:t>
            </a:r>
            <a:r>
              <a:rPr lang="de-DE" sz="1400" dirty="0" smtClean="0">
                <a:latin typeface="Avenir Next Regular"/>
                <a:cs typeface="Avenir Next Regular"/>
              </a:rPr>
              <a:t> </a:t>
            </a:r>
          </a:p>
          <a:p>
            <a:pPr algn="ctr"/>
            <a:r>
              <a:rPr lang="de-DE" sz="1400" dirty="0" err="1" smtClean="0">
                <a:latin typeface="Avenir Next Regular"/>
                <a:cs typeface="Avenir Next Regular"/>
              </a:rPr>
              <a:t>tables</a:t>
            </a:r>
            <a:endParaRPr lang="de-DE" sz="1400" i="1" dirty="0">
              <a:latin typeface="Avenir Next Regular"/>
              <a:cs typeface="Avenir Next Regular"/>
            </a:endParaRPr>
          </a:p>
        </p:txBody>
      </p:sp>
      <p:sp>
        <p:nvSpPr>
          <p:cNvPr id="36" name="Textfeld 1"/>
          <p:cNvSpPr txBox="1"/>
          <p:nvPr/>
        </p:nvSpPr>
        <p:spPr>
          <a:xfrm>
            <a:off x="7818013" y="6184332"/>
            <a:ext cx="383695" cy="338554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venir Next Regular"/>
                <a:cs typeface="Avenir Next Regular"/>
              </a:rPr>
              <a:t>…</a:t>
            </a:r>
            <a:endParaRPr lang="de-DE" sz="1600" dirty="0">
              <a:latin typeface="Avenir Next Regular"/>
              <a:cs typeface="Avenir Next Regular"/>
            </a:endParaRPr>
          </a:p>
        </p:txBody>
      </p:sp>
      <p:sp>
        <p:nvSpPr>
          <p:cNvPr id="38" name="Rounded Rectangle 8"/>
          <p:cNvSpPr/>
          <p:nvPr/>
        </p:nvSpPr>
        <p:spPr>
          <a:xfrm>
            <a:off x="505305" y="5388255"/>
            <a:ext cx="3516662" cy="49071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latin typeface="Avenir Next Regular"/>
                <a:cs typeface="Avenir Next Regular"/>
              </a:rPr>
              <a:t>Single </a:t>
            </a:r>
            <a:r>
              <a:rPr lang="de-DE" sz="1600" dirty="0" err="1" smtClean="0">
                <a:latin typeface="Avenir Next Regular"/>
                <a:cs typeface="Avenir Next Regular"/>
              </a:rPr>
              <a:t>node</a:t>
            </a:r>
            <a:r>
              <a:rPr lang="de-DE" sz="1600" dirty="0" smtClean="0">
                <a:latin typeface="Avenir Next Regular"/>
                <a:cs typeface="Avenir Next Regular"/>
              </a:rPr>
              <a:t> </a:t>
            </a:r>
            <a:r>
              <a:rPr lang="de-DE" sz="1600" dirty="0" err="1" smtClean="0">
                <a:latin typeface="Avenir Next Regular"/>
                <a:cs typeface="Avenir Next Regular"/>
              </a:rPr>
              <a:t>execution</a:t>
            </a:r>
            <a:endParaRPr lang="de-DE" sz="1600" dirty="0">
              <a:latin typeface="Avenir Next Regular"/>
              <a:cs typeface="Avenir Next Regular"/>
            </a:endParaRPr>
          </a:p>
        </p:txBody>
      </p:sp>
      <p:sp>
        <p:nvSpPr>
          <p:cNvPr id="39" name="Striped Right Arrow 38"/>
          <p:cNvSpPr/>
          <p:nvPr/>
        </p:nvSpPr>
        <p:spPr>
          <a:xfrm rot="5400000">
            <a:off x="827445" y="3623978"/>
            <a:ext cx="933282" cy="509960"/>
          </a:xfrm>
          <a:prstGeom prst="stripedRightArrow">
            <a:avLst>
              <a:gd name="adj1" fmla="val 42453"/>
              <a:gd name="adj2" fmla="val 50000"/>
            </a:avLst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8"/>
          <p:cNvSpPr/>
          <p:nvPr/>
        </p:nvSpPr>
        <p:spPr>
          <a:xfrm>
            <a:off x="4135178" y="5378633"/>
            <a:ext cx="4545112" cy="49071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>
                <a:latin typeface="Avenir Next Regular"/>
                <a:cs typeface="Avenir Next Regular"/>
              </a:rPr>
              <a:t>Standalone</a:t>
            </a:r>
            <a:r>
              <a:rPr lang="de-DE" sz="1600" dirty="0" smtClean="0">
                <a:latin typeface="Avenir Next Regular"/>
                <a:cs typeface="Avenir Next Regular"/>
              </a:rPr>
              <a:t> </a:t>
            </a:r>
            <a:r>
              <a:rPr lang="de-DE" sz="1600" dirty="0" err="1" smtClean="0">
                <a:latin typeface="Avenir Next Regular"/>
                <a:cs typeface="Avenir Next Regular"/>
              </a:rPr>
              <a:t>or</a:t>
            </a:r>
            <a:r>
              <a:rPr lang="de-DE" sz="1600" dirty="0" smtClean="0">
                <a:latin typeface="Avenir Next Regular"/>
                <a:cs typeface="Avenir Next Regular"/>
              </a:rPr>
              <a:t> YARN </a:t>
            </a:r>
            <a:r>
              <a:rPr lang="de-DE" sz="1600" dirty="0" err="1" smtClean="0">
                <a:latin typeface="Avenir Next Regular"/>
                <a:cs typeface="Avenir Next Regular"/>
              </a:rPr>
              <a:t>cluster</a:t>
            </a:r>
            <a:endParaRPr lang="de-DE" sz="1600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1704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81" y="1191660"/>
            <a:ext cx="3520509" cy="2357872"/>
          </a:xfrm>
          <a:prstGeom prst="rect">
            <a:avLst/>
          </a:prstGeom>
        </p:spPr>
      </p:pic>
      <p:sp>
        <p:nvSpPr>
          <p:cNvPr id="28" name="Freeform 27"/>
          <p:cNvSpPr/>
          <p:nvPr/>
        </p:nvSpPr>
        <p:spPr>
          <a:xfrm>
            <a:off x="596531" y="1597233"/>
            <a:ext cx="1558677" cy="1433739"/>
          </a:xfrm>
          <a:custGeom>
            <a:avLst/>
            <a:gdLst>
              <a:gd name="connsiteX0" fmla="*/ 0 w 1558677"/>
              <a:gd name="connsiteY0" fmla="*/ 0 h 1433739"/>
              <a:gd name="connsiteX1" fmla="*/ 0 w 1558677"/>
              <a:gd name="connsiteY1" fmla="*/ 0 h 1433739"/>
              <a:gd name="connsiteX2" fmla="*/ 173186 w 1558677"/>
              <a:gd name="connsiteY2" fmla="*/ 28866 h 1433739"/>
              <a:gd name="connsiteX3" fmla="*/ 202051 w 1558677"/>
              <a:gd name="connsiteY3" fmla="*/ 57732 h 1433739"/>
              <a:gd name="connsiteX4" fmla="*/ 288644 w 1558677"/>
              <a:gd name="connsiteY4" fmla="*/ 86597 h 1433739"/>
              <a:gd name="connsiteX5" fmla="*/ 355994 w 1558677"/>
              <a:gd name="connsiteY5" fmla="*/ 134707 h 1433739"/>
              <a:gd name="connsiteX6" fmla="*/ 442587 w 1558677"/>
              <a:gd name="connsiteY6" fmla="*/ 163572 h 1433739"/>
              <a:gd name="connsiteX7" fmla="*/ 529180 w 1558677"/>
              <a:gd name="connsiteY7" fmla="*/ 211682 h 1433739"/>
              <a:gd name="connsiteX8" fmla="*/ 567666 w 1558677"/>
              <a:gd name="connsiteY8" fmla="*/ 221304 h 1433739"/>
              <a:gd name="connsiteX9" fmla="*/ 596531 w 1558677"/>
              <a:gd name="connsiteY9" fmla="*/ 230926 h 1433739"/>
              <a:gd name="connsiteX10" fmla="*/ 644638 w 1558677"/>
              <a:gd name="connsiteY10" fmla="*/ 250169 h 1433739"/>
              <a:gd name="connsiteX11" fmla="*/ 740853 w 1558677"/>
              <a:gd name="connsiteY11" fmla="*/ 279035 h 1433739"/>
              <a:gd name="connsiteX12" fmla="*/ 837067 w 1558677"/>
              <a:gd name="connsiteY12" fmla="*/ 307901 h 1433739"/>
              <a:gd name="connsiteX13" fmla="*/ 894796 w 1558677"/>
              <a:gd name="connsiteY13" fmla="*/ 327144 h 1433739"/>
              <a:gd name="connsiteX14" fmla="*/ 923661 w 1558677"/>
              <a:gd name="connsiteY14" fmla="*/ 346388 h 1433739"/>
              <a:gd name="connsiteX15" fmla="*/ 981389 w 1558677"/>
              <a:gd name="connsiteY15" fmla="*/ 452229 h 1433739"/>
              <a:gd name="connsiteX16" fmla="*/ 1029497 w 1558677"/>
              <a:gd name="connsiteY16" fmla="*/ 538826 h 1433739"/>
              <a:gd name="connsiteX17" fmla="*/ 1058361 w 1558677"/>
              <a:gd name="connsiteY17" fmla="*/ 558070 h 1433739"/>
              <a:gd name="connsiteX18" fmla="*/ 1096847 w 1558677"/>
              <a:gd name="connsiteY18" fmla="*/ 606179 h 1433739"/>
              <a:gd name="connsiteX19" fmla="*/ 1116090 w 1558677"/>
              <a:gd name="connsiteY19" fmla="*/ 654289 h 1433739"/>
              <a:gd name="connsiteX20" fmla="*/ 1144954 w 1558677"/>
              <a:gd name="connsiteY20" fmla="*/ 692776 h 1433739"/>
              <a:gd name="connsiteX21" fmla="*/ 1183440 w 1558677"/>
              <a:gd name="connsiteY21" fmla="*/ 760129 h 1433739"/>
              <a:gd name="connsiteX22" fmla="*/ 1202683 w 1558677"/>
              <a:gd name="connsiteY22" fmla="*/ 788995 h 1433739"/>
              <a:gd name="connsiteX23" fmla="*/ 1241169 w 1558677"/>
              <a:gd name="connsiteY23" fmla="*/ 798617 h 1433739"/>
              <a:gd name="connsiteX24" fmla="*/ 1270033 w 1558677"/>
              <a:gd name="connsiteY24" fmla="*/ 817861 h 1433739"/>
              <a:gd name="connsiteX25" fmla="*/ 1308519 w 1558677"/>
              <a:gd name="connsiteY25" fmla="*/ 837104 h 1433739"/>
              <a:gd name="connsiteX26" fmla="*/ 1337384 w 1558677"/>
              <a:gd name="connsiteY26" fmla="*/ 865970 h 1433739"/>
              <a:gd name="connsiteX27" fmla="*/ 1375869 w 1558677"/>
              <a:gd name="connsiteY27" fmla="*/ 885214 h 1433739"/>
              <a:gd name="connsiteX28" fmla="*/ 1433598 w 1558677"/>
              <a:gd name="connsiteY28" fmla="*/ 923701 h 1433739"/>
              <a:gd name="connsiteX29" fmla="*/ 1529813 w 1558677"/>
              <a:gd name="connsiteY29" fmla="*/ 1010298 h 1433739"/>
              <a:gd name="connsiteX30" fmla="*/ 1539434 w 1558677"/>
              <a:gd name="connsiteY30" fmla="*/ 1048786 h 1433739"/>
              <a:gd name="connsiteX31" fmla="*/ 1558677 w 1558677"/>
              <a:gd name="connsiteY31" fmla="*/ 1077652 h 1433739"/>
              <a:gd name="connsiteX32" fmla="*/ 1539434 w 1558677"/>
              <a:gd name="connsiteY32" fmla="*/ 1173870 h 1433739"/>
              <a:gd name="connsiteX33" fmla="*/ 1520191 w 1558677"/>
              <a:gd name="connsiteY33" fmla="*/ 1241224 h 1433739"/>
              <a:gd name="connsiteX34" fmla="*/ 1510570 w 1558677"/>
              <a:gd name="connsiteY34" fmla="*/ 1279711 h 1433739"/>
              <a:gd name="connsiteX35" fmla="*/ 1443220 w 1558677"/>
              <a:gd name="connsiteY35" fmla="*/ 1366308 h 1433739"/>
              <a:gd name="connsiteX36" fmla="*/ 1375869 w 1558677"/>
              <a:gd name="connsiteY36" fmla="*/ 1404796 h 1433739"/>
              <a:gd name="connsiteX37" fmla="*/ 1356626 w 1558677"/>
              <a:gd name="connsiteY37" fmla="*/ 1433661 h 1433739"/>
              <a:gd name="connsiteX38" fmla="*/ 1356626 w 1558677"/>
              <a:gd name="connsiteY38" fmla="*/ 1433661 h 143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558677" h="1433739">
                <a:moveTo>
                  <a:pt x="0" y="0"/>
                </a:moveTo>
                <a:lnTo>
                  <a:pt x="0" y="0"/>
                </a:lnTo>
                <a:cubicBezTo>
                  <a:pt x="57729" y="9622"/>
                  <a:pt x="116913" y="12787"/>
                  <a:pt x="173186" y="28866"/>
                </a:cubicBezTo>
                <a:cubicBezTo>
                  <a:pt x="186270" y="32604"/>
                  <a:pt x="189880" y="51646"/>
                  <a:pt x="202051" y="57732"/>
                </a:cubicBezTo>
                <a:cubicBezTo>
                  <a:pt x="229264" y="71339"/>
                  <a:pt x="259780" y="76975"/>
                  <a:pt x="288644" y="86597"/>
                </a:cubicBezTo>
                <a:cubicBezTo>
                  <a:pt x="311094" y="102634"/>
                  <a:pt x="332163" y="120805"/>
                  <a:pt x="355994" y="134707"/>
                </a:cubicBezTo>
                <a:cubicBezTo>
                  <a:pt x="383164" y="150557"/>
                  <a:pt x="412776" y="156119"/>
                  <a:pt x="442587" y="163572"/>
                </a:cubicBezTo>
                <a:cubicBezTo>
                  <a:pt x="462995" y="175817"/>
                  <a:pt x="504645" y="202481"/>
                  <a:pt x="529180" y="211682"/>
                </a:cubicBezTo>
                <a:cubicBezTo>
                  <a:pt x="541561" y="216325"/>
                  <a:pt x="554951" y="217671"/>
                  <a:pt x="567666" y="221304"/>
                </a:cubicBezTo>
                <a:cubicBezTo>
                  <a:pt x="577418" y="224090"/>
                  <a:pt x="587035" y="227365"/>
                  <a:pt x="596531" y="230926"/>
                </a:cubicBezTo>
                <a:cubicBezTo>
                  <a:pt x="612702" y="236990"/>
                  <a:pt x="628407" y="244267"/>
                  <a:pt x="644638" y="250169"/>
                </a:cubicBezTo>
                <a:cubicBezTo>
                  <a:pt x="696176" y="268911"/>
                  <a:pt x="694903" y="267547"/>
                  <a:pt x="740853" y="279035"/>
                </a:cubicBezTo>
                <a:cubicBezTo>
                  <a:pt x="796688" y="316261"/>
                  <a:pt x="742380" y="286050"/>
                  <a:pt x="837067" y="307901"/>
                </a:cubicBezTo>
                <a:cubicBezTo>
                  <a:pt x="856831" y="312462"/>
                  <a:pt x="894796" y="327144"/>
                  <a:pt x="894796" y="327144"/>
                </a:cubicBezTo>
                <a:cubicBezTo>
                  <a:pt x="904418" y="333559"/>
                  <a:pt x="916046" y="337685"/>
                  <a:pt x="923661" y="346388"/>
                </a:cubicBezTo>
                <a:cubicBezTo>
                  <a:pt x="956383" y="383787"/>
                  <a:pt x="965015" y="408563"/>
                  <a:pt x="981389" y="452229"/>
                </a:cubicBezTo>
                <a:cubicBezTo>
                  <a:pt x="993086" y="483423"/>
                  <a:pt x="997330" y="517380"/>
                  <a:pt x="1029497" y="538826"/>
                </a:cubicBezTo>
                <a:lnTo>
                  <a:pt x="1058361" y="558070"/>
                </a:lnTo>
                <a:cubicBezTo>
                  <a:pt x="1086633" y="642892"/>
                  <a:pt x="1042447" y="530015"/>
                  <a:pt x="1096847" y="606179"/>
                </a:cubicBezTo>
                <a:cubicBezTo>
                  <a:pt x="1106886" y="620234"/>
                  <a:pt x="1107702" y="639190"/>
                  <a:pt x="1116090" y="654289"/>
                </a:cubicBezTo>
                <a:cubicBezTo>
                  <a:pt x="1123877" y="668307"/>
                  <a:pt x="1135333" y="679947"/>
                  <a:pt x="1144954" y="692776"/>
                </a:cubicBezTo>
                <a:cubicBezTo>
                  <a:pt x="1160568" y="739619"/>
                  <a:pt x="1147034" y="709158"/>
                  <a:pt x="1183440" y="760129"/>
                </a:cubicBezTo>
                <a:cubicBezTo>
                  <a:pt x="1190161" y="769539"/>
                  <a:pt x="1193061" y="782580"/>
                  <a:pt x="1202683" y="788995"/>
                </a:cubicBezTo>
                <a:cubicBezTo>
                  <a:pt x="1213685" y="796330"/>
                  <a:pt x="1228340" y="795410"/>
                  <a:pt x="1241169" y="798617"/>
                </a:cubicBezTo>
                <a:cubicBezTo>
                  <a:pt x="1250790" y="805032"/>
                  <a:pt x="1259993" y="812124"/>
                  <a:pt x="1270033" y="817861"/>
                </a:cubicBezTo>
                <a:cubicBezTo>
                  <a:pt x="1282486" y="824977"/>
                  <a:pt x="1296848" y="828767"/>
                  <a:pt x="1308519" y="837104"/>
                </a:cubicBezTo>
                <a:cubicBezTo>
                  <a:pt x="1319592" y="845013"/>
                  <a:pt x="1326311" y="858061"/>
                  <a:pt x="1337384" y="865970"/>
                </a:cubicBezTo>
                <a:cubicBezTo>
                  <a:pt x="1349055" y="874307"/>
                  <a:pt x="1364198" y="876877"/>
                  <a:pt x="1375869" y="885214"/>
                </a:cubicBezTo>
                <a:cubicBezTo>
                  <a:pt x="1438928" y="930259"/>
                  <a:pt x="1371685" y="903064"/>
                  <a:pt x="1433598" y="923701"/>
                </a:cubicBezTo>
                <a:cubicBezTo>
                  <a:pt x="1509125" y="999232"/>
                  <a:pt x="1474530" y="973443"/>
                  <a:pt x="1529813" y="1010298"/>
                </a:cubicBezTo>
                <a:cubicBezTo>
                  <a:pt x="1533020" y="1023127"/>
                  <a:pt x="1534225" y="1036631"/>
                  <a:pt x="1539434" y="1048786"/>
                </a:cubicBezTo>
                <a:cubicBezTo>
                  <a:pt x="1543989" y="1059415"/>
                  <a:pt x="1558677" y="1066088"/>
                  <a:pt x="1558677" y="1077652"/>
                </a:cubicBezTo>
                <a:cubicBezTo>
                  <a:pt x="1558677" y="1110360"/>
                  <a:pt x="1546287" y="1141888"/>
                  <a:pt x="1539434" y="1173870"/>
                </a:cubicBezTo>
                <a:cubicBezTo>
                  <a:pt x="1526540" y="1234047"/>
                  <a:pt x="1534619" y="1190724"/>
                  <a:pt x="1520191" y="1241224"/>
                </a:cubicBezTo>
                <a:cubicBezTo>
                  <a:pt x="1516558" y="1253939"/>
                  <a:pt x="1516484" y="1267883"/>
                  <a:pt x="1510570" y="1279711"/>
                </a:cubicBezTo>
                <a:cubicBezTo>
                  <a:pt x="1495244" y="1310364"/>
                  <a:pt x="1470371" y="1343681"/>
                  <a:pt x="1443220" y="1366308"/>
                </a:cubicBezTo>
                <a:cubicBezTo>
                  <a:pt x="1422821" y="1383308"/>
                  <a:pt x="1399396" y="1393032"/>
                  <a:pt x="1375869" y="1404796"/>
                </a:cubicBezTo>
                <a:cubicBezTo>
                  <a:pt x="1365234" y="1436704"/>
                  <a:pt x="1376390" y="1433661"/>
                  <a:pt x="1356626" y="1433661"/>
                </a:cubicBezTo>
                <a:lnTo>
                  <a:pt x="1356626" y="1433661"/>
                </a:ln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itle 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lifecycle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0C00-1C8A-C748-AC65-8736BCCBD0E1}" type="slidenum">
              <a:rPr lang="en-US" smtClean="0"/>
              <a:t>47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225240" y="800936"/>
            <a:ext cx="2381479" cy="156966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 err="1" smtClean="0">
                <a:solidFill>
                  <a:srgbClr val="8064A2"/>
                </a:solidFill>
                <a:latin typeface="Consolas"/>
                <a:cs typeface="Consolas"/>
              </a:rPr>
              <a:t>val</a:t>
            </a:r>
            <a:r>
              <a:rPr lang="en-US" sz="800" b="1" dirty="0" smtClean="0">
                <a:latin typeface="Consolas"/>
                <a:cs typeface="Consolas"/>
              </a:rPr>
              <a:t> </a:t>
            </a:r>
            <a:r>
              <a:rPr lang="en-US" sz="800" dirty="0" smtClean="0">
                <a:latin typeface="Consolas"/>
                <a:cs typeface="Consolas"/>
              </a:rPr>
              <a:t>source1 = …</a:t>
            </a:r>
          </a:p>
          <a:p>
            <a:r>
              <a:rPr lang="en-US" sz="800" b="1" dirty="0" err="1" smtClean="0">
                <a:solidFill>
                  <a:schemeClr val="accent4"/>
                </a:solidFill>
                <a:latin typeface="Consolas"/>
                <a:cs typeface="Consolas"/>
              </a:rPr>
              <a:t>val</a:t>
            </a:r>
            <a:r>
              <a:rPr lang="en-US" sz="800" dirty="0" smtClean="0">
                <a:solidFill>
                  <a:schemeClr val="accent4"/>
                </a:solidFill>
                <a:latin typeface="Consolas"/>
                <a:cs typeface="Consolas"/>
              </a:rPr>
              <a:t> </a:t>
            </a:r>
            <a:r>
              <a:rPr lang="en-US" sz="800" dirty="0" smtClean="0">
                <a:latin typeface="Consolas"/>
                <a:cs typeface="Consolas"/>
              </a:rPr>
              <a:t>source2 = …</a:t>
            </a:r>
            <a:endParaRPr lang="en-US" sz="800" dirty="0">
              <a:latin typeface="Consolas"/>
              <a:cs typeface="Consolas"/>
            </a:endParaRPr>
          </a:p>
          <a:p>
            <a:r>
              <a:rPr lang="en-US" sz="800" b="1" dirty="0" err="1" smtClean="0">
                <a:solidFill>
                  <a:srgbClr val="8064A2"/>
                </a:solidFill>
                <a:latin typeface="Consolas"/>
                <a:cs typeface="Consolas"/>
              </a:rPr>
              <a:t>val</a:t>
            </a:r>
            <a:r>
              <a:rPr lang="en-US" sz="800" dirty="0" smtClean="0">
                <a:latin typeface="Consolas"/>
                <a:cs typeface="Consolas"/>
              </a:rPr>
              <a:t> maxed = source1</a:t>
            </a:r>
          </a:p>
          <a:p>
            <a:r>
              <a:rPr lang="en-US" sz="800" dirty="0">
                <a:latin typeface="Consolas"/>
                <a:cs typeface="Consolas"/>
              </a:rPr>
              <a:t> </a:t>
            </a:r>
            <a:r>
              <a:rPr lang="en-US" sz="800" dirty="0" smtClean="0">
                <a:latin typeface="Consolas"/>
                <a:cs typeface="Consolas"/>
              </a:rPr>
              <a:t> </a:t>
            </a:r>
            <a:r>
              <a:rPr lang="en-US" sz="800" b="1" dirty="0" smtClean="0">
                <a:solidFill>
                  <a:srgbClr val="C0504D"/>
                </a:solidFill>
                <a:latin typeface="Consolas"/>
                <a:cs typeface="Consolas"/>
              </a:rPr>
              <a:t>.map</a:t>
            </a:r>
            <a:r>
              <a:rPr lang="en-US" sz="800" dirty="0" smtClean="0">
                <a:latin typeface="Consolas"/>
                <a:cs typeface="Consolas"/>
              </a:rPr>
              <a:t>(v =&gt; (v._1,v._2,</a:t>
            </a:r>
          </a:p>
          <a:p>
            <a:r>
              <a:rPr lang="en-US" sz="800" dirty="0">
                <a:latin typeface="Consolas"/>
                <a:cs typeface="Consolas"/>
              </a:rPr>
              <a:t> </a:t>
            </a:r>
            <a:r>
              <a:rPr lang="en-US" sz="800" dirty="0" smtClean="0">
                <a:latin typeface="Consolas"/>
                <a:cs typeface="Consolas"/>
              </a:rPr>
              <a:t>            </a:t>
            </a:r>
            <a:r>
              <a:rPr lang="en-US" sz="800" dirty="0" err="1" smtClean="0">
                <a:latin typeface="Consolas"/>
                <a:cs typeface="Consolas"/>
              </a:rPr>
              <a:t>math.max</a:t>
            </a:r>
            <a:r>
              <a:rPr lang="en-US" sz="800" dirty="0" smtClean="0">
                <a:latin typeface="Consolas"/>
                <a:cs typeface="Consolas"/>
              </a:rPr>
              <a:t>(v._1,v._2))</a:t>
            </a:r>
            <a:endParaRPr lang="en-US" sz="800" dirty="0">
              <a:latin typeface="Consolas"/>
              <a:cs typeface="Consolas"/>
            </a:endParaRPr>
          </a:p>
          <a:p>
            <a:r>
              <a:rPr lang="en-US" sz="800" b="1" dirty="0" err="1" smtClean="0">
                <a:solidFill>
                  <a:srgbClr val="8064A2"/>
                </a:solidFill>
                <a:latin typeface="Consolas"/>
                <a:cs typeface="Consolas"/>
              </a:rPr>
              <a:t>val</a:t>
            </a:r>
            <a:r>
              <a:rPr lang="en-US" sz="800" dirty="0" smtClean="0">
                <a:latin typeface="Consolas"/>
                <a:cs typeface="Consolas"/>
              </a:rPr>
              <a:t> filtered = source2</a:t>
            </a:r>
          </a:p>
          <a:p>
            <a:r>
              <a:rPr lang="en-US" sz="800" dirty="0">
                <a:latin typeface="Consolas"/>
                <a:cs typeface="Consolas"/>
              </a:rPr>
              <a:t> </a:t>
            </a:r>
            <a:r>
              <a:rPr lang="en-US" sz="800" dirty="0" smtClean="0">
                <a:latin typeface="Consolas"/>
                <a:cs typeface="Consolas"/>
              </a:rPr>
              <a:t> </a:t>
            </a:r>
            <a:r>
              <a:rPr lang="en-US" sz="800" b="1" dirty="0" smtClean="0">
                <a:solidFill>
                  <a:schemeClr val="accent2"/>
                </a:solidFill>
                <a:latin typeface="Consolas"/>
                <a:cs typeface="Consolas"/>
              </a:rPr>
              <a:t>.filter</a:t>
            </a:r>
            <a:r>
              <a:rPr lang="en-US" sz="800" dirty="0" smtClean="0">
                <a:latin typeface="Consolas"/>
                <a:cs typeface="Consolas"/>
              </a:rPr>
              <a:t>(v =&gt; (v._1 &gt; 4))</a:t>
            </a:r>
            <a:endParaRPr lang="en-US" sz="800" dirty="0">
              <a:latin typeface="Consolas"/>
              <a:cs typeface="Consolas"/>
            </a:endParaRPr>
          </a:p>
          <a:p>
            <a:r>
              <a:rPr lang="en-US" sz="800" b="1" dirty="0" err="1" smtClean="0">
                <a:solidFill>
                  <a:srgbClr val="8064A2"/>
                </a:solidFill>
                <a:latin typeface="Consolas"/>
                <a:cs typeface="Consolas"/>
              </a:rPr>
              <a:t>val</a:t>
            </a:r>
            <a:r>
              <a:rPr lang="en-US" sz="800" dirty="0" smtClean="0">
                <a:latin typeface="Consolas"/>
                <a:cs typeface="Consolas"/>
              </a:rPr>
              <a:t> result = maxed</a:t>
            </a:r>
          </a:p>
          <a:p>
            <a:r>
              <a:rPr lang="en-US" sz="800" dirty="0">
                <a:latin typeface="Consolas"/>
                <a:cs typeface="Consolas"/>
              </a:rPr>
              <a:t> </a:t>
            </a:r>
            <a:r>
              <a:rPr lang="en-US" sz="800" dirty="0" smtClean="0">
                <a:latin typeface="Consolas"/>
                <a:cs typeface="Consolas"/>
              </a:rPr>
              <a:t> </a:t>
            </a:r>
            <a:r>
              <a:rPr lang="en-US" sz="800" b="1" dirty="0" smtClean="0">
                <a:solidFill>
                  <a:srgbClr val="C0504D"/>
                </a:solidFill>
                <a:latin typeface="Consolas"/>
                <a:cs typeface="Consolas"/>
              </a:rPr>
              <a:t>.join</a:t>
            </a:r>
            <a:r>
              <a:rPr lang="en-US" sz="800" dirty="0" smtClean="0">
                <a:latin typeface="Consolas"/>
                <a:cs typeface="Consolas"/>
              </a:rPr>
              <a:t>(filtered)</a:t>
            </a:r>
            <a:r>
              <a:rPr lang="en-US" sz="800" b="1" dirty="0" smtClean="0">
                <a:solidFill>
                  <a:srgbClr val="C0504D"/>
                </a:solidFill>
                <a:latin typeface="Consolas"/>
                <a:cs typeface="Consolas"/>
              </a:rPr>
              <a:t>.where</a:t>
            </a:r>
            <a:r>
              <a:rPr lang="en-US" sz="800" dirty="0" smtClean="0">
                <a:latin typeface="Consolas"/>
                <a:cs typeface="Consolas"/>
              </a:rPr>
              <a:t>(0)</a:t>
            </a:r>
            <a:r>
              <a:rPr lang="en-US" sz="800" b="1" dirty="0" smtClean="0">
                <a:solidFill>
                  <a:srgbClr val="C0504D"/>
                </a:solidFill>
                <a:latin typeface="Consolas"/>
                <a:cs typeface="Consolas"/>
              </a:rPr>
              <a:t>.</a:t>
            </a:r>
            <a:r>
              <a:rPr lang="en-US" sz="800" b="1" dirty="0" err="1" smtClean="0">
                <a:solidFill>
                  <a:srgbClr val="C0504D"/>
                </a:solidFill>
                <a:latin typeface="Consolas"/>
                <a:cs typeface="Consolas"/>
              </a:rPr>
              <a:t>equalTo</a:t>
            </a:r>
            <a:r>
              <a:rPr lang="en-US" sz="800" dirty="0" smtClean="0">
                <a:latin typeface="Consolas"/>
                <a:cs typeface="Consolas"/>
              </a:rPr>
              <a:t>(0) </a:t>
            </a:r>
          </a:p>
          <a:p>
            <a:r>
              <a:rPr lang="en-US" sz="800" dirty="0" smtClean="0">
                <a:latin typeface="Consolas"/>
                <a:cs typeface="Consolas"/>
              </a:rPr>
              <a:t>  </a:t>
            </a:r>
            <a:r>
              <a:rPr lang="en-US" sz="800" b="1" dirty="0" smtClean="0">
                <a:solidFill>
                  <a:srgbClr val="C0504D"/>
                </a:solidFill>
                <a:latin typeface="Consolas"/>
                <a:cs typeface="Consolas"/>
              </a:rPr>
              <a:t>.filter</a:t>
            </a:r>
            <a:r>
              <a:rPr lang="en-US" sz="800" dirty="0" smtClean="0">
                <a:latin typeface="Consolas"/>
                <a:cs typeface="Consolas"/>
              </a:rPr>
              <a:t>(_1 &gt; 3)</a:t>
            </a:r>
          </a:p>
          <a:p>
            <a:r>
              <a:rPr lang="en-US" sz="800" dirty="0">
                <a:latin typeface="Consolas"/>
                <a:cs typeface="Consolas"/>
              </a:rPr>
              <a:t> </a:t>
            </a:r>
            <a:r>
              <a:rPr lang="en-US" sz="800" dirty="0" smtClean="0">
                <a:latin typeface="Consolas"/>
                <a:cs typeface="Consolas"/>
              </a:rPr>
              <a:t> </a:t>
            </a:r>
            <a:r>
              <a:rPr lang="en-US" sz="800" b="1" dirty="0" smtClean="0">
                <a:solidFill>
                  <a:srgbClr val="C0504D"/>
                </a:solidFill>
                <a:latin typeface="Consolas"/>
                <a:cs typeface="Consolas"/>
              </a:rPr>
              <a:t>.</a:t>
            </a:r>
            <a:r>
              <a:rPr lang="en-US" sz="800" b="1" dirty="0" err="1" smtClean="0">
                <a:solidFill>
                  <a:srgbClr val="C0504D"/>
                </a:solidFill>
                <a:latin typeface="Consolas"/>
                <a:cs typeface="Consolas"/>
              </a:rPr>
              <a:t>groupBy</a:t>
            </a:r>
            <a:r>
              <a:rPr lang="en-US" sz="800" dirty="0" smtClean="0">
                <a:latin typeface="Consolas"/>
                <a:cs typeface="Consolas"/>
              </a:rPr>
              <a:t>(0)</a:t>
            </a:r>
          </a:p>
          <a:p>
            <a:r>
              <a:rPr lang="en-US" sz="800" dirty="0">
                <a:latin typeface="Consolas"/>
                <a:cs typeface="Consolas"/>
              </a:rPr>
              <a:t> </a:t>
            </a:r>
            <a:r>
              <a:rPr lang="en-US" sz="800" dirty="0" smtClean="0">
                <a:latin typeface="Consolas"/>
                <a:cs typeface="Consolas"/>
              </a:rPr>
              <a:t> </a:t>
            </a:r>
            <a:r>
              <a:rPr lang="en-US" sz="800" b="1" dirty="0" smtClean="0">
                <a:solidFill>
                  <a:srgbClr val="C0504D"/>
                </a:solidFill>
                <a:latin typeface="Consolas"/>
                <a:cs typeface="Consolas"/>
              </a:rPr>
              <a:t>.</a:t>
            </a:r>
            <a:r>
              <a:rPr lang="en-US" sz="800" b="1" dirty="0" err="1" smtClean="0">
                <a:solidFill>
                  <a:srgbClr val="C0504D"/>
                </a:solidFill>
                <a:latin typeface="Consolas"/>
                <a:cs typeface="Consolas"/>
              </a:rPr>
              <a:t>reduceGroup</a:t>
            </a:r>
            <a:r>
              <a:rPr lang="en-US" sz="800" dirty="0" smtClean="0">
                <a:latin typeface="Consolas"/>
                <a:cs typeface="Consolas"/>
              </a:rPr>
              <a:t> {……}</a:t>
            </a:r>
            <a:endParaRPr lang="en-US" sz="800" dirty="0">
              <a:latin typeface="Consolas"/>
              <a:cs typeface="Consolas"/>
            </a:endParaRPr>
          </a:p>
        </p:txBody>
      </p:sp>
      <p:pic>
        <p:nvPicPr>
          <p:cNvPr id="5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9891" y="3435207"/>
            <a:ext cx="1433446" cy="238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12687" y="3846615"/>
            <a:ext cx="1532056" cy="2509735"/>
          </a:xfrm>
          <a:prstGeom prst="rect">
            <a:avLst/>
          </a:prstGeom>
          <a:noFill/>
          <a:ln w="28575" cap="flat" cmpd="sng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42999"/>
                  </a:srgbClr>
                </a:solidFill>
              </a14:hiddenFill>
            </a:ext>
          </a:extLst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5739" y="4668136"/>
            <a:ext cx="882046" cy="1982126"/>
          </a:xfrm>
          <a:prstGeom prst="rect">
            <a:avLst/>
          </a:prstGeom>
        </p:spPr>
      </p:pic>
      <p:pic>
        <p:nvPicPr>
          <p:cNvPr id="66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522" y="4673815"/>
            <a:ext cx="1960852" cy="204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42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42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Pfeil nach unten 42"/>
          <p:cNvSpPr/>
          <p:nvPr/>
        </p:nvSpPr>
        <p:spPr>
          <a:xfrm rot="3600000">
            <a:off x="6463561" y="4491583"/>
            <a:ext cx="301965" cy="448738"/>
          </a:xfrm>
          <a:prstGeom prst="downArrow">
            <a:avLst/>
          </a:prstGeom>
          <a:ln w="12700" cmpd="sng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venir Next Regular"/>
              <a:cs typeface="Avenir Next Regular"/>
            </a:endParaRPr>
          </a:p>
        </p:txBody>
      </p:sp>
      <p:sp>
        <p:nvSpPr>
          <p:cNvPr id="70" name="Pfeil nach unten 42"/>
          <p:cNvSpPr/>
          <p:nvPr/>
        </p:nvSpPr>
        <p:spPr>
          <a:xfrm rot="5400000">
            <a:off x="3981172" y="5278201"/>
            <a:ext cx="301965" cy="448738"/>
          </a:xfrm>
          <a:prstGeom prst="downArrow">
            <a:avLst/>
          </a:prstGeom>
          <a:ln w="12700" cmpd="sng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venir Next Regular"/>
              <a:cs typeface="Avenir Next Regular"/>
            </a:endParaRPr>
          </a:p>
        </p:txBody>
      </p:sp>
      <p:sp>
        <p:nvSpPr>
          <p:cNvPr id="71" name="Pfeil nach unten 42"/>
          <p:cNvSpPr/>
          <p:nvPr/>
        </p:nvSpPr>
        <p:spPr>
          <a:xfrm>
            <a:off x="7375631" y="2709228"/>
            <a:ext cx="301965" cy="448738"/>
          </a:xfrm>
          <a:prstGeom prst="downArrow">
            <a:avLst/>
          </a:prstGeom>
          <a:ln w="12700" cmpd="sng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venir Next Regular"/>
              <a:cs typeface="Avenir Next Regular"/>
            </a:endParaRPr>
          </a:p>
        </p:txBody>
      </p:sp>
      <p:cxnSp>
        <p:nvCxnSpPr>
          <p:cNvPr id="80" name="Straight Connector 79"/>
          <p:cNvCxnSpPr>
            <a:endCxn id="33" idx="1"/>
          </p:cNvCxnSpPr>
          <p:nvPr/>
        </p:nvCxnSpPr>
        <p:spPr>
          <a:xfrm flipV="1">
            <a:off x="510140" y="1585766"/>
            <a:ext cx="5715100" cy="1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7" idx="3"/>
            <a:endCxn id="59" idx="0"/>
          </p:cNvCxnSpPr>
          <p:nvPr/>
        </p:nvCxnSpPr>
        <p:spPr>
          <a:xfrm>
            <a:off x="1693602" y="1935554"/>
            <a:ext cx="5833012" cy="1499653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784960" y="2271153"/>
            <a:ext cx="3399701" cy="1967769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64" idx="0"/>
          </p:cNvCxnSpPr>
          <p:nvPr/>
        </p:nvCxnSpPr>
        <p:spPr>
          <a:xfrm>
            <a:off x="2155706" y="2709228"/>
            <a:ext cx="1311056" cy="1958908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2" idx="4"/>
            <a:endCxn id="66" idx="0"/>
          </p:cNvCxnSpPr>
          <p:nvPr/>
        </p:nvCxnSpPr>
        <p:spPr>
          <a:xfrm flipH="1">
            <a:off x="1489948" y="3243479"/>
            <a:ext cx="575654" cy="1430336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Pfeil nach unten 42"/>
          <p:cNvSpPr/>
          <p:nvPr/>
        </p:nvSpPr>
        <p:spPr>
          <a:xfrm rot="5400000">
            <a:off x="2452775" y="5279618"/>
            <a:ext cx="301965" cy="448738"/>
          </a:xfrm>
          <a:prstGeom prst="downArrow">
            <a:avLst/>
          </a:prstGeom>
          <a:ln w="12700" cmpd="sng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venir Next Regular"/>
              <a:cs typeface="Avenir Next Regular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70607" y="1417966"/>
            <a:ext cx="341298" cy="335599"/>
            <a:chOff x="168842" y="4268988"/>
            <a:chExt cx="341298" cy="335599"/>
          </a:xfrm>
        </p:grpSpPr>
        <p:sp>
          <p:nvSpPr>
            <p:cNvPr id="31" name="Oval 30"/>
            <p:cNvSpPr/>
            <p:nvPr/>
          </p:nvSpPr>
          <p:spPr>
            <a:xfrm>
              <a:off x="168842" y="4280093"/>
              <a:ext cx="324494" cy="32449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8463" y="4268988"/>
              <a:ext cx="331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solidFill>
                    <a:schemeClr val="bg1"/>
                  </a:solidFill>
                  <a:latin typeface="Avenir Next Regular"/>
                  <a:cs typeface="Avenir Next Regular"/>
                </a:rPr>
                <a:t>1</a:t>
              </a:r>
              <a:endParaRPr lang="en-US" sz="1400" i="1" dirty="0">
                <a:solidFill>
                  <a:schemeClr val="bg1"/>
                </a:solidFill>
                <a:latin typeface="Avenir Next Regular"/>
                <a:cs typeface="Avenir Next Regular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04690" y="2128757"/>
            <a:ext cx="341298" cy="335599"/>
            <a:chOff x="1148650" y="4035517"/>
            <a:chExt cx="341298" cy="335599"/>
          </a:xfrm>
        </p:grpSpPr>
        <p:sp>
          <p:nvSpPr>
            <p:cNvPr id="38" name="Oval 37"/>
            <p:cNvSpPr/>
            <p:nvPr/>
          </p:nvSpPr>
          <p:spPr>
            <a:xfrm>
              <a:off x="1148650" y="4046622"/>
              <a:ext cx="324494" cy="32449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58271" y="4035517"/>
              <a:ext cx="331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solidFill>
                    <a:schemeClr val="bg1"/>
                  </a:solidFill>
                  <a:latin typeface="Avenir Next Regular"/>
                  <a:cs typeface="Avenir Next Regular"/>
                </a:rPr>
                <a:t>3</a:t>
              </a:r>
              <a:endParaRPr lang="en-US" sz="1400" i="1" dirty="0">
                <a:solidFill>
                  <a:schemeClr val="bg1"/>
                </a:solidFill>
                <a:latin typeface="Avenir Next Regular"/>
                <a:cs typeface="Avenir Next Regular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75436" y="2541428"/>
            <a:ext cx="341298" cy="335599"/>
            <a:chOff x="2265925" y="4257719"/>
            <a:chExt cx="341298" cy="335599"/>
          </a:xfrm>
        </p:grpSpPr>
        <p:sp>
          <p:nvSpPr>
            <p:cNvPr id="40" name="Oval 39"/>
            <p:cNvSpPr/>
            <p:nvPr/>
          </p:nvSpPr>
          <p:spPr>
            <a:xfrm>
              <a:off x="2265925" y="4268824"/>
              <a:ext cx="324494" cy="32449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75546" y="4257719"/>
              <a:ext cx="331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solidFill>
                    <a:schemeClr val="bg1"/>
                  </a:solidFill>
                  <a:latin typeface="Avenir Next Regular"/>
                  <a:cs typeface="Avenir Next Regular"/>
                </a:rPr>
                <a:t>4</a:t>
              </a:r>
              <a:endParaRPr lang="en-US" sz="1400" i="1" dirty="0">
                <a:solidFill>
                  <a:schemeClr val="bg1"/>
                </a:solidFill>
                <a:latin typeface="Avenir Next Regular"/>
                <a:cs typeface="Avenir Next Regular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903355" y="2907880"/>
            <a:ext cx="341298" cy="335599"/>
            <a:chOff x="2676005" y="4682479"/>
            <a:chExt cx="341298" cy="335599"/>
          </a:xfrm>
        </p:grpSpPr>
        <p:sp>
          <p:nvSpPr>
            <p:cNvPr id="42" name="Oval 41"/>
            <p:cNvSpPr/>
            <p:nvPr/>
          </p:nvSpPr>
          <p:spPr>
            <a:xfrm>
              <a:off x="2676005" y="4693584"/>
              <a:ext cx="324494" cy="32449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85626" y="4682479"/>
              <a:ext cx="331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solidFill>
                    <a:schemeClr val="bg1"/>
                  </a:solidFill>
                  <a:latin typeface="Avenir Next Regular"/>
                  <a:cs typeface="Avenir Next Regular"/>
                </a:rPr>
                <a:t>5</a:t>
              </a:r>
              <a:endParaRPr lang="en-US" sz="1400" i="1" dirty="0">
                <a:solidFill>
                  <a:schemeClr val="bg1"/>
                </a:solidFill>
                <a:latin typeface="Avenir Next Regular"/>
                <a:cs typeface="Avenir Next Regular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86294" y="1693583"/>
            <a:ext cx="407308" cy="423681"/>
            <a:chOff x="586909" y="4060436"/>
            <a:chExt cx="407308" cy="423681"/>
          </a:xfrm>
        </p:grpSpPr>
        <p:sp>
          <p:nvSpPr>
            <p:cNvPr id="36" name="Oval 35"/>
            <p:cNvSpPr/>
            <p:nvPr/>
          </p:nvSpPr>
          <p:spPr>
            <a:xfrm>
              <a:off x="652919" y="4159623"/>
              <a:ext cx="324494" cy="32449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2540" y="4148518"/>
              <a:ext cx="331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solidFill>
                    <a:schemeClr val="bg1"/>
                  </a:solidFill>
                  <a:latin typeface="Avenir Next Regular"/>
                  <a:cs typeface="Avenir Next Regular"/>
                </a:rPr>
                <a:t>2</a:t>
              </a:r>
              <a:endParaRPr lang="en-US" sz="1400" i="1" dirty="0">
                <a:solidFill>
                  <a:schemeClr val="bg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6909" y="4060436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6764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81" y="1990276"/>
            <a:ext cx="4426997" cy="29649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49944" y="3079538"/>
            <a:ext cx="3603965" cy="337461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753910" y="1384608"/>
            <a:ext cx="4023756" cy="523440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The optimizer</a:t>
            </a:r>
            <a:r>
              <a:rPr lang="en-US" sz="2400" i="1" dirty="0" smtClean="0"/>
              <a:t> </a:t>
            </a:r>
            <a:r>
              <a:rPr lang="en-US" sz="2400" dirty="0" smtClean="0"/>
              <a:t>is the component that selects an execution plan for a Common API program</a:t>
            </a:r>
          </a:p>
          <a:p>
            <a:r>
              <a:rPr lang="en-US" sz="2400" dirty="0" smtClean="0"/>
              <a:t>Think of an AI system manipulating your program for you </a:t>
            </a:r>
            <a:r>
              <a:rPr lang="en-US" sz="2400" dirty="0" smtClean="0">
                <a:sym typeface="Wingdings"/>
              </a:rPr>
              <a:t></a:t>
            </a:r>
          </a:p>
          <a:p>
            <a:r>
              <a:rPr lang="en-US" sz="2400" dirty="0" smtClean="0">
                <a:sym typeface="Wingdings"/>
              </a:rPr>
              <a:t>But don’t be scared – it works</a:t>
            </a:r>
          </a:p>
          <a:p>
            <a:pPr lvl="1"/>
            <a:r>
              <a:rPr lang="en-US" sz="2000" dirty="0" smtClean="0">
                <a:sym typeface="Wingdings"/>
              </a:rPr>
              <a:t>Relational databases have been doing this for decades – </a:t>
            </a:r>
            <a:r>
              <a:rPr lang="en-US" sz="2000" dirty="0" err="1" smtClean="0">
                <a:sym typeface="Wingdings"/>
              </a:rPr>
              <a:t>Flink</a:t>
            </a:r>
            <a:r>
              <a:rPr lang="en-US" sz="2000" dirty="0" smtClean="0">
                <a:sym typeface="Wingdings"/>
              </a:rPr>
              <a:t> ports the technology to API-based systems</a:t>
            </a:r>
            <a:endParaRPr lang="en-US" sz="2000" dirty="0" smtClean="0"/>
          </a:p>
          <a:p>
            <a:pPr marL="0" indent="0">
              <a:buNone/>
            </a:pPr>
            <a:endParaRPr lang="en-US" sz="2400" i="1" dirty="0" smtClean="0"/>
          </a:p>
          <a:p>
            <a:endParaRPr lang="en-US" sz="24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</a:t>
            </a:r>
            <a:r>
              <a:rPr lang="en-US" dirty="0" smtClean="0"/>
              <a:t> Optimizer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31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program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49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34570" y="1727907"/>
            <a:ext cx="869141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2"/>
                </a:solidFill>
                <a:latin typeface="Consolas"/>
                <a:cs typeface="Consolas"/>
              </a:rPr>
              <a:t>DataSet</a:t>
            </a:r>
            <a:r>
              <a:rPr lang="en-US" sz="1600" dirty="0">
                <a:latin typeface="Consolas"/>
                <a:cs typeface="Consolas"/>
              </a:rPr>
              <a:t>&lt;</a:t>
            </a:r>
            <a:r>
              <a:rPr lang="en-US" sz="1600" i="1" dirty="0">
                <a:latin typeface="Consolas"/>
                <a:cs typeface="Consolas"/>
              </a:rPr>
              <a:t>Tuple5&lt;Integer, String, String, String, Integer</a:t>
            </a:r>
            <a:r>
              <a:rPr lang="en-US" sz="1600" dirty="0">
                <a:latin typeface="Consolas"/>
                <a:cs typeface="Consolas"/>
              </a:rPr>
              <a:t>&gt;&gt; orders = </a:t>
            </a:r>
            <a:r>
              <a:rPr lang="en-US" sz="1600" i="1" dirty="0" smtClean="0">
                <a:latin typeface="Consolas"/>
                <a:cs typeface="Consolas"/>
              </a:rPr>
              <a:t>… </a:t>
            </a:r>
          </a:p>
          <a:p>
            <a:r>
              <a:rPr lang="en-US" sz="1600" dirty="0" err="1" smtClean="0">
                <a:solidFill>
                  <a:srgbClr val="C0504D"/>
                </a:solidFill>
                <a:latin typeface="Consolas"/>
                <a:cs typeface="Consolas"/>
              </a:rPr>
              <a:t>DataSet</a:t>
            </a:r>
            <a:r>
              <a:rPr lang="en-US" sz="1600" dirty="0">
                <a:latin typeface="Consolas"/>
                <a:cs typeface="Consolas"/>
              </a:rPr>
              <a:t>&lt;</a:t>
            </a:r>
            <a:r>
              <a:rPr lang="en-US" sz="1600" i="1" dirty="0">
                <a:latin typeface="Consolas"/>
                <a:cs typeface="Consolas"/>
              </a:rPr>
              <a:t>Tuple2&lt;Integer, Double</a:t>
            </a:r>
            <a:r>
              <a:rPr lang="en-US" sz="1600" dirty="0">
                <a:latin typeface="Consolas"/>
                <a:cs typeface="Consolas"/>
              </a:rPr>
              <a:t>&gt;&gt; </a:t>
            </a:r>
            <a:r>
              <a:rPr lang="en-US" sz="1600" dirty="0" err="1">
                <a:latin typeface="Consolas"/>
                <a:cs typeface="Consolas"/>
              </a:rPr>
              <a:t>lineitems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i="1" dirty="0" smtClean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/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/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 err="1" smtClean="0">
                <a:solidFill>
                  <a:srgbClr val="C0504D"/>
                </a:solidFill>
                <a:latin typeface="Consolas"/>
                <a:cs typeface="Consolas"/>
              </a:rPr>
              <a:t>DataSet</a:t>
            </a:r>
            <a:r>
              <a:rPr lang="en-US" sz="1600" dirty="0">
                <a:latin typeface="Consolas"/>
                <a:cs typeface="Consolas"/>
              </a:rPr>
              <a:t>&lt;</a:t>
            </a:r>
            <a:r>
              <a:rPr lang="en-US" sz="1600" i="1" dirty="0">
                <a:latin typeface="Consolas"/>
                <a:cs typeface="Consolas"/>
              </a:rPr>
              <a:t>Tuple2&lt;Integer, Integer</a:t>
            </a:r>
            <a:r>
              <a:rPr lang="en-US" sz="1600" dirty="0">
                <a:latin typeface="Consolas"/>
                <a:cs typeface="Consolas"/>
              </a:rPr>
              <a:t>&gt;&gt; </a:t>
            </a:r>
            <a:r>
              <a:rPr lang="en-US" sz="1600" dirty="0" err="1" smtClean="0">
                <a:latin typeface="Consolas"/>
                <a:cs typeface="Consolas"/>
              </a:rPr>
              <a:t>filteredOrders</a:t>
            </a:r>
            <a:r>
              <a:rPr lang="en-US" sz="1600" dirty="0" smtClean="0">
                <a:latin typeface="Consolas"/>
                <a:cs typeface="Consolas"/>
              </a:rPr>
              <a:t> = orders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.</a:t>
            </a:r>
            <a:r>
              <a:rPr lang="en-US" sz="1600" dirty="0" smtClean="0">
                <a:solidFill>
                  <a:srgbClr val="C0504D"/>
                </a:solidFill>
                <a:latin typeface="Consolas"/>
                <a:cs typeface="Consolas"/>
              </a:rPr>
              <a:t>filter</a:t>
            </a:r>
            <a:r>
              <a:rPr lang="en-US" sz="1600" dirty="0" smtClean="0">
                <a:latin typeface="Consolas"/>
                <a:cs typeface="Consolas"/>
              </a:rPr>
              <a:t>(. . .)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.</a:t>
            </a:r>
            <a:r>
              <a:rPr lang="en-US" sz="1600" dirty="0">
                <a:solidFill>
                  <a:srgbClr val="C0504D"/>
                </a:solidFill>
                <a:latin typeface="Consolas"/>
                <a:cs typeface="Consolas"/>
              </a:rPr>
              <a:t>project</a:t>
            </a:r>
            <a:r>
              <a:rPr lang="en-US" sz="1600" dirty="0">
                <a:latin typeface="Consolas"/>
                <a:cs typeface="Consolas"/>
              </a:rPr>
              <a:t>(0,4).types(</a:t>
            </a:r>
            <a:r>
              <a:rPr lang="en-US" sz="1600" dirty="0" err="1">
                <a:latin typeface="Consolas"/>
                <a:cs typeface="Consolas"/>
              </a:rPr>
              <a:t>Integer.</a:t>
            </a:r>
            <a:r>
              <a:rPr lang="en-US" sz="1600" b="1" dirty="0" err="1">
                <a:latin typeface="Consolas"/>
                <a:cs typeface="Consolas"/>
              </a:rPr>
              <a:t>class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Integer.</a:t>
            </a:r>
            <a:r>
              <a:rPr lang="en-US" sz="1600" b="1" dirty="0" err="1">
                <a:latin typeface="Consolas"/>
                <a:cs typeface="Consolas"/>
              </a:rPr>
              <a:t>class</a:t>
            </a:r>
            <a:r>
              <a:rPr lang="en-US" sz="1600" dirty="0">
                <a:latin typeface="Consolas"/>
                <a:cs typeface="Consolas"/>
              </a:rPr>
              <a:t>);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/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 err="1" smtClean="0">
                <a:solidFill>
                  <a:srgbClr val="C0504D"/>
                </a:solidFill>
                <a:latin typeface="Consolas"/>
                <a:cs typeface="Consolas"/>
              </a:rPr>
              <a:t>DataSet</a:t>
            </a:r>
            <a:r>
              <a:rPr lang="en-US" sz="1600" dirty="0">
                <a:latin typeface="Consolas"/>
                <a:cs typeface="Consolas"/>
              </a:rPr>
              <a:t>&lt;</a:t>
            </a:r>
            <a:r>
              <a:rPr lang="en-US" sz="1600" i="1" dirty="0">
                <a:latin typeface="Consolas"/>
                <a:cs typeface="Consolas"/>
              </a:rPr>
              <a:t>Tuple3&lt;Integer, Integer, Double</a:t>
            </a:r>
            <a:r>
              <a:rPr lang="en-US" sz="1600" dirty="0">
                <a:latin typeface="Consolas"/>
                <a:cs typeface="Consolas"/>
              </a:rPr>
              <a:t>&gt;&gt; </a:t>
            </a:r>
            <a:r>
              <a:rPr lang="en-US" sz="1600" dirty="0" err="1">
                <a:latin typeface="Consolas"/>
                <a:cs typeface="Consolas"/>
              </a:rPr>
              <a:t>lineitemsOfOrders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= </a:t>
            </a:r>
            <a:r>
              <a:rPr lang="en-US" sz="1600" dirty="0" err="1" smtClean="0">
                <a:latin typeface="Consolas"/>
                <a:cs typeface="Consolas"/>
              </a:rPr>
              <a:t>filteredOrders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.</a:t>
            </a:r>
            <a:r>
              <a:rPr lang="en-US" sz="1600" dirty="0" smtClean="0">
                <a:solidFill>
                  <a:srgbClr val="C0504D"/>
                </a:solidFill>
                <a:latin typeface="Consolas"/>
                <a:cs typeface="Consolas"/>
              </a:rPr>
              <a:t>join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lineitems</a:t>
            </a:r>
            <a:r>
              <a:rPr lang="en-US" sz="1600" dirty="0">
                <a:latin typeface="Consolas"/>
                <a:cs typeface="Consolas"/>
              </a:rPr>
              <a:t>)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  .</a:t>
            </a:r>
            <a:r>
              <a:rPr lang="en-US" sz="1600" dirty="0">
                <a:solidFill>
                  <a:srgbClr val="C0504D"/>
                </a:solidFill>
                <a:latin typeface="Consolas"/>
                <a:cs typeface="Consolas"/>
              </a:rPr>
              <a:t>where</a:t>
            </a:r>
            <a:r>
              <a:rPr lang="en-US" sz="1600" dirty="0">
                <a:latin typeface="Consolas"/>
                <a:cs typeface="Consolas"/>
              </a:rPr>
              <a:t>(0).</a:t>
            </a:r>
            <a:r>
              <a:rPr lang="en-US" sz="1600" dirty="0" err="1">
                <a:solidFill>
                  <a:srgbClr val="C0504D"/>
                </a:solidFill>
                <a:latin typeface="Consolas"/>
                <a:cs typeface="Consolas"/>
              </a:rPr>
              <a:t>equalTo</a:t>
            </a:r>
            <a:r>
              <a:rPr lang="en-US" sz="1600" dirty="0">
                <a:latin typeface="Consolas"/>
                <a:cs typeface="Consolas"/>
              </a:rPr>
              <a:t>(0)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  .</a:t>
            </a:r>
            <a:r>
              <a:rPr lang="en-US" sz="1600" dirty="0" err="1">
                <a:solidFill>
                  <a:srgbClr val="C0504D"/>
                </a:solidFill>
                <a:latin typeface="Consolas"/>
                <a:cs typeface="Consolas"/>
              </a:rPr>
              <a:t>projectFirst</a:t>
            </a:r>
            <a:r>
              <a:rPr lang="en-US" sz="1600" dirty="0">
                <a:latin typeface="Consolas"/>
                <a:cs typeface="Consolas"/>
              </a:rPr>
              <a:t>(0,1).</a:t>
            </a:r>
            <a:r>
              <a:rPr lang="en-US" sz="1600" dirty="0" err="1">
                <a:solidFill>
                  <a:srgbClr val="C0504D"/>
                </a:solidFill>
                <a:latin typeface="Consolas"/>
                <a:cs typeface="Consolas"/>
              </a:rPr>
              <a:t>projectSecond</a:t>
            </a:r>
            <a:r>
              <a:rPr lang="en-US" sz="1600" dirty="0">
                <a:latin typeface="Consolas"/>
                <a:cs typeface="Consolas"/>
              </a:rPr>
              <a:t>(1)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  .</a:t>
            </a:r>
            <a:r>
              <a:rPr lang="en-US" sz="1600" dirty="0">
                <a:solidFill>
                  <a:srgbClr val="C0504D"/>
                </a:solidFill>
                <a:latin typeface="Consolas"/>
                <a:cs typeface="Consolas"/>
              </a:rPr>
              <a:t>types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Integer.</a:t>
            </a:r>
            <a:r>
              <a:rPr lang="en-US" sz="1600" b="1" dirty="0" err="1">
                <a:latin typeface="Consolas"/>
                <a:cs typeface="Consolas"/>
              </a:rPr>
              <a:t>class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Integer.</a:t>
            </a:r>
            <a:r>
              <a:rPr lang="en-US" sz="1600" b="1" dirty="0" err="1">
                <a:latin typeface="Consolas"/>
                <a:cs typeface="Consolas"/>
              </a:rPr>
              <a:t>class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Double.</a:t>
            </a:r>
            <a:r>
              <a:rPr lang="en-US" sz="1600" b="1" dirty="0" err="1">
                <a:latin typeface="Consolas"/>
                <a:cs typeface="Consolas"/>
              </a:rPr>
              <a:t>class</a:t>
            </a:r>
            <a:r>
              <a:rPr lang="en-US" sz="1600" dirty="0">
                <a:latin typeface="Consolas"/>
                <a:cs typeface="Consolas"/>
              </a:rPr>
              <a:t>);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/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 err="1" smtClean="0">
                <a:solidFill>
                  <a:srgbClr val="C0504D"/>
                </a:solidFill>
                <a:latin typeface="Consolas"/>
                <a:cs typeface="Consolas"/>
              </a:rPr>
              <a:t>DataSet</a:t>
            </a:r>
            <a:r>
              <a:rPr lang="en-US" sz="1600" dirty="0">
                <a:latin typeface="Consolas"/>
                <a:cs typeface="Consolas"/>
              </a:rPr>
              <a:t>&lt;</a:t>
            </a:r>
            <a:r>
              <a:rPr lang="en-US" sz="1600" i="1" dirty="0">
                <a:latin typeface="Consolas"/>
                <a:cs typeface="Consolas"/>
              </a:rPr>
              <a:t>Tuple3&lt;Integer, Integer, Double</a:t>
            </a:r>
            <a:r>
              <a:rPr lang="en-US" sz="1600" dirty="0">
                <a:latin typeface="Consolas"/>
                <a:cs typeface="Consolas"/>
              </a:rPr>
              <a:t>&gt;&gt; </a:t>
            </a:r>
            <a:r>
              <a:rPr lang="en-US" sz="1600" dirty="0" err="1" smtClean="0">
                <a:latin typeface="Consolas"/>
                <a:cs typeface="Consolas"/>
              </a:rPr>
              <a:t>priceSums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= </a:t>
            </a:r>
            <a:r>
              <a:rPr lang="en-US" sz="1600" dirty="0" err="1" smtClean="0">
                <a:latin typeface="Consolas"/>
                <a:cs typeface="Consolas"/>
              </a:rPr>
              <a:t>lineitemsOfOrders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.</a:t>
            </a:r>
            <a:r>
              <a:rPr lang="en-US" sz="1600" dirty="0" err="1" smtClean="0">
                <a:latin typeface="Consolas"/>
                <a:cs typeface="Consolas"/>
              </a:rPr>
              <a:t>groupBy</a:t>
            </a:r>
            <a:r>
              <a:rPr lang="en-US" sz="1600" dirty="0">
                <a:latin typeface="Consolas"/>
                <a:cs typeface="Consolas"/>
              </a:rPr>
              <a:t>(0,1).aggregate(</a:t>
            </a:r>
            <a:r>
              <a:rPr lang="en-US" sz="1600" dirty="0" err="1">
                <a:latin typeface="Consolas"/>
                <a:cs typeface="Consolas"/>
              </a:rPr>
              <a:t>Aggregations.</a:t>
            </a:r>
            <a:r>
              <a:rPr lang="en-US" sz="1600" b="1" i="1" dirty="0" err="1">
                <a:latin typeface="Consolas"/>
                <a:cs typeface="Consolas"/>
              </a:rPr>
              <a:t>SUM</a:t>
            </a:r>
            <a:r>
              <a:rPr lang="en-US" sz="1600" dirty="0">
                <a:latin typeface="Consolas"/>
                <a:cs typeface="Consolas"/>
              </a:rPr>
              <a:t>, 2);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/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 err="1" smtClean="0">
                <a:latin typeface="Consolas"/>
                <a:cs typeface="Consolas"/>
              </a:rPr>
              <a:t>priceSums.writeAsCsv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i="1" dirty="0" err="1">
                <a:latin typeface="Consolas"/>
                <a:cs typeface="Consolas"/>
              </a:rPr>
              <a:t>outputPath</a:t>
            </a:r>
            <a:r>
              <a:rPr lang="en-US" sz="1600" dirty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49629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DataSet</a:t>
            </a:r>
            <a:r>
              <a:rPr lang="en-US" dirty="0" smtClean="0"/>
              <a:t> and transformations</a:t>
            </a:r>
            <a:endParaRPr lang="en-US" dirty="0"/>
          </a:p>
        </p:txBody>
      </p:sp>
      <p:sp>
        <p:nvSpPr>
          <p:cNvPr id="4" name="Parallelogram 12"/>
          <p:cNvSpPr/>
          <p:nvPr/>
        </p:nvSpPr>
        <p:spPr>
          <a:xfrm>
            <a:off x="611560" y="2120156"/>
            <a:ext cx="1296144" cy="576064"/>
          </a:xfrm>
          <a:prstGeom prst="parallelogram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>
                <a:latin typeface="Avenir Book"/>
                <a:cs typeface="Avenir Book"/>
              </a:rPr>
              <a:t>Input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5" name="Parallelogram 13"/>
          <p:cNvSpPr/>
          <p:nvPr/>
        </p:nvSpPr>
        <p:spPr>
          <a:xfrm>
            <a:off x="3491880" y="2120156"/>
            <a:ext cx="1296144" cy="576064"/>
          </a:xfrm>
          <a:prstGeom prst="parallelogram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>
                <a:latin typeface="Avenir Book"/>
                <a:cs typeface="Avenir Book"/>
              </a:rPr>
              <a:t>First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6" name="Parallelogram 14"/>
          <p:cNvSpPr/>
          <p:nvPr/>
        </p:nvSpPr>
        <p:spPr>
          <a:xfrm>
            <a:off x="6300192" y="2107456"/>
            <a:ext cx="1296144" cy="576064"/>
          </a:xfrm>
          <a:prstGeom prst="parallelogram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>
                <a:latin typeface="Avenir Book"/>
                <a:cs typeface="Avenir Book"/>
              </a:rPr>
              <a:t>Second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7" name="Oval 40"/>
          <p:cNvSpPr/>
          <p:nvPr/>
        </p:nvSpPr>
        <p:spPr>
          <a:xfrm>
            <a:off x="2367384" y="2094756"/>
            <a:ext cx="622300" cy="622300"/>
          </a:xfrm>
          <a:prstGeom prst="ellipse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 smtClean="0">
                <a:solidFill>
                  <a:schemeClr val="tx1"/>
                </a:solidFill>
                <a:latin typeface="Avenir Book"/>
                <a:cs typeface="Avenir Book"/>
              </a:rPr>
              <a:t>X</a:t>
            </a:r>
            <a:endParaRPr lang="en-US" i="1" dirty="0">
              <a:solidFill>
                <a:schemeClr val="tx1"/>
              </a:solidFill>
              <a:latin typeface="Avenir Book"/>
              <a:cs typeface="Avenir Book"/>
            </a:endParaRPr>
          </a:p>
        </p:txBody>
      </p:sp>
      <p:cxnSp>
        <p:nvCxnSpPr>
          <p:cNvPr id="8" name="Straight Arrow Connector 41"/>
          <p:cNvCxnSpPr>
            <a:stCxn id="4" idx="2"/>
            <a:endCxn id="7" idx="2"/>
          </p:cNvCxnSpPr>
          <p:nvPr/>
        </p:nvCxnSpPr>
        <p:spPr>
          <a:xfrm flipV="1">
            <a:off x="1835696" y="2405906"/>
            <a:ext cx="531688" cy="228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44"/>
          <p:cNvCxnSpPr>
            <a:stCxn id="7" idx="6"/>
            <a:endCxn id="5" idx="5"/>
          </p:cNvCxnSpPr>
          <p:nvPr/>
        </p:nvCxnSpPr>
        <p:spPr>
          <a:xfrm>
            <a:off x="2989684" y="2405906"/>
            <a:ext cx="574204" cy="228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47"/>
          <p:cNvSpPr/>
          <p:nvPr/>
        </p:nvSpPr>
        <p:spPr>
          <a:xfrm>
            <a:off x="5246402" y="2086620"/>
            <a:ext cx="622300" cy="622300"/>
          </a:xfrm>
          <a:prstGeom prst="ellipse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 smtClean="0">
                <a:solidFill>
                  <a:srgbClr val="000000"/>
                </a:solidFill>
                <a:latin typeface="Avenir Book"/>
                <a:cs typeface="Avenir Book"/>
              </a:rPr>
              <a:t>Y</a:t>
            </a:r>
            <a:endParaRPr lang="en-US" i="1" dirty="0">
              <a:solidFill>
                <a:srgbClr val="000000"/>
              </a:solidFill>
              <a:latin typeface="Avenir Book"/>
              <a:cs typeface="Avenir Book"/>
            </a:endParaRPr>
          </a:p>
        </p:txBody>
      </p:sp>
      <p:cxnSp>
        <p:nvCxnSpPr>
          <p:cNvPr id="11" name="Straight Arrow Connector 48"/>
          <p:cNvCxnSpPr>
            <a:stCxn id="5" idx="2"/>
            <a:endCxn id="10" idx="2"/>
          </p:cNvCxnSpPr>
          <p:nvPr/>
        </p:nvCxnSpPr>
        <p:spPr>
          <a:xfrm flipV="1">
            <a:off x="4716016" y="2397770"/>
            <a:ext cx="530386" cy="10418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50"/>
          <p:cNvCxnSpPr>
            <a:stCxn id="10" idx="6"/>
            <a:endCxn id="6" idx="5"/>
          </p:cNvCxnSpPr>
          <p:nvPr/>
        </p:nvCxnSpPr>
        <p:spPr>
          <a:xfrm flipV="1">
            <a:off x="5868702" y="2395488"/>
            <a:ext cx="503498" cy="228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53"/>
          <p:cNvSpPr txBox="1"/>
          <p:nvPr/>
        </p:nvSpPr>
        <p:spPr>
          <a:xfrm>
            <a:off x="1977424" y="2765869"/>
            <a:ext cx="1342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Avenir Book"/>
                <a:cs typeface="Avenir Book"/>
              </a:rPr>
              <a:t>Operator X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14" name="TextBox 56"/>
          <p:cNvSpPr txBox="1"/>
          <p:nvPr/>
        </p:nvSpPr>
        <p:spPr>
          <a:xfrm>
            <a:off x="4923527" y="2823324"/>
            <a:ext cx="1342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Avenir Book"/>
                <a:cs typeface="Avenir Book"/>
              </a:rPr>
              <a:t>Operator Y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8279" y="3297317"/>
            <a:ext cx="8283782" cy="3416320"/>
          </a:xfrm>
          <a:prstGeom prst="rect">
            <a:avLst/>
          </a:prstGeom>
          <a:ln w="12700" cmpd="sng">
            <a:noFill/>
          </a:ln>
        </p:spPr>
        <p:txBody>
          <a:bodyPr wrap="square">
            <a:spAutoFit/>
          </a:bodyPr>
          <a:lstStyle/>
          <a:p>
            <a:r>
              <a:rPr lang="de-DE" dirty="0" err="1" smtClean="0">
                <a:solidFill>
                  <a:schemeClr val="accent2"/>
                </a:solidFill>
                <a:latin typeface="Consolas"/>
                <a:cs typeface="Consolas"/>
              </a:rPr>
              <a:t>ExecutionEnvironment</a:t>
            </a:r>
            <a:r>
              <a:rPr lang="de-DE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de-DE" dirty="0" err="1" smtClean="0">
                <a:latin typeface="Consolas"/>
                <a:cs typeface="Consolas"/>
              </a:rPr>
              <a:t>env</a:t>
            </a:r>
            <a:r>
              <a:rPr lang="de-DE" dirty="0" smtClean="0">
                <a:latin typeface="Consolas"/>
                <a:cs typeface="Consolas"/>
              </a:rPr>
              <a:t> </a:t>
            </a:r>
            <a:r>
              <a:rPr lang="de-DE" dirty="0" smtClean="0">
                <a:solidFill>
                  <a:schemeClr val="accent2"/>
                </a:solidFill>
                <a:latin typeface="Consolas"/>
                <a:cs typeface="Consolas"/>
              </a:rPr>
              <a:t>= </a:t>
            </a:r>
          </a:p>
          <a:p>
            <a:r>
              <a:rPr lang="de-DE" dirty="0">
                <a:solidFill>
                  <a:schemeClr val="accent2"/>
                </a:solidFill>
                <a:latin typeface="Consolas"/>
                <a:cs typeface="Consolas"/>
              </a:rPr>
              <a:t>	</a:t>
            </a:r>
            <a:r>
              <a:rPr lang="de-DE" dirty="0" err="1" smtClean="0">
                <a:solidFill>
                  <a:schemeClr val="accent2"/>
                </a:solidFill>
                <a:latin typeface="Consolas"/>
                <a:cs typeface="Consolas"/>
              </a:rPr>
              <a:t>ExecutionEnvironment.getExecutionEnvironment</a:t>
            </a:r>
            <a:r>
              <a:rPr lang="de-DE" dirty="0" smtClean="0">
                <a:solidFill>
                  <a:schemeClr val="accent2"/>
                </a:solidFill>
                <a:latin typeface="Consolas"/>
                <a:cs typeface="Consolas"/>
              </a:rPr>
              <a:t>()</a:t>
            </a:r>
            <a:r>
              <a:rPr lang="de-DE" dirty="0" smtClean="0">
                <a:latin typeface="Consolas"/>
                <a:cs typeface="Consolas"/>
              </a:rPr>
              <a:t>;</a:t>
            </a:r>
            <a:endParaRPr lang="de-DE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de-DE" dirty="0" err="1" smtClean="0">
                <a:solidFill>
                  <a:schemeClr val="accent2"/>
                </a:solidFill>
                <a:latin typeface="Consolas"/>
                <a:cs typeface="Consolas"/>
              </a:rPr>
              <a:t>DataSet</a:t>
            </a:r>
            <a:r>
              <a:rPr lang="de-DE" dirty="0" smtClean="0">
                <a:latin typeface="Consolas"/>
                <a:cs typeface="Consolas"/>
              </a:rPr>
              <a:t>&lt;</a:t>
            </a:r>
            <a:r>
              <a:rPr lang="de-DE" i="1" dirty="0" smtClean="0">
                <a:latin typeface="Consolas"/>
                <a:cs typeface="Consolas"/>
              </a:rPr>
              <a:t>String</a:t>
            </a:r>
            <a:r>
              <a:rPr lang="de-DE" dirty="0" smtClean="0">
                <a:latin typeface="Consolas"/>
                <a:cs typeface="Consolas"/>
              </a:rPr>
              <a:t>&gt; </a:t>
            </a:r>
            <a:r>
              <a:rPr lang="de-DE" dirty="0" err="1" smtClean="0">
                <a:latin typeface="Consolas"/>
                <a:cs typeface="Consolas"/>
              </a:rPr>
              <a:t>input</a:t>
            </a:r>
            <a:r>
              <a:rPr lang="de-DE" dirty="0" smtClean="0">
                <a:latin typeface="Consolas"/>
                <a:cs typeface="Consolas"/>
              </a:rPr>
              <a:t> = </a:t>
            </a:r>
            <a:r>
              <a:rPr lang="de-DE" dirty="0" err="1" smtClean="0">
                <a:latin typeface="Consolas"/>
                <a:cs typeface="Consolas"/>
              </a:rPr>
              <a:t>env.</a:t>
            </a:r>
            <a:r>
              <a:rPr lang="de-DE" dirty="0" err="1" smtClean="0">
                <a:solidFill>
                  <a:schemeClr val="accent2"/>
                </a:solidFill>
                <a:latin typeface="Consolas"/>
                <a:cs typeface="Consolas"/>
              </a:rPr>
              <a:t>readTextFile</a:t>
            </a:r>
            <a:r>
              <a:rPr lang="de-DE" dirty="0" smtClean="0">
                <a:latin typeface="Consolas"/>
                <a:cs typeface="Consolas"/>
              </a:rPr>
              <a:t>(</a:t>
            </a:r>
            <a:r>
              <a:rPr lang="de-DE" dirty="0" err="1" smtClean="0">
                <a:latin typeface="Consolas"/>
                <a:cs typeface="Consolas"/>
              </a:rPr>
              <a:t>input</a:t>
            </a:r>
            <a:r>
              <a:rPr lang="de-DE" dirty="0" smtClean="0">
                <a:latin typeface="Consolas"/>
                <a:cs typeface="Consolas"/>
              </a:rPr>
              <a:t>);</a:t>
            </a:r>
            <a:endParaRPr lang="de-DE" dirty="0">
              <a:latin typeface="Consolas"/>
              <a:cs typeface="Consolas"/>
            </a:endParaRPr>
          </a:p>
          <a:p>
            <a:endParaRPr lang="de-DE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de-DE" dirty="0" err="1" smtClean="0">
                <a:solidFill>
                  <a:schemeClr val="accent2"/>
                </a:solidFill>
                <a:latin typeface="Consolas"/>
                <a:cs typeface="Consolas"/>
              </a:rPr>
              <a:t>DataSet</a:t>
            </a:r>
            <a:r>
              <a:rPr lang="de-DE" dirty="0">
                <a:latin typeface="Consolas"/>
                <a:cs typeface="Consolas"/>
              </a:rPr>
              <a:t>&lt;</a:t>
            </a:r>
            <a:r>
              <a:rPr lang="de-DE" i="1" dirty="0">
                <a:latin typeface="Consolas"/>
                <a:cs typeface="Consolas"/>
              </a:rPr>
              <a:t>String</a:t>
            </a:r>
            <a:r>
              <a:rPr lang="de-DE" dirty="0">
                <a:latin typeface="Consolas"/>
                <a:cs typeface="Consolas"/>
              </a:rPr>
              <a:t>&gt; </a:t>
            </a:r>
            <a:r>
              <a:rPr lang="de-DE" dirty="0" err="1" smtClean="0">
                <a:latin typeface="Consolas"/>
                <a:cs typeface="Consolas"/>
              </a:rPr>
              <a:t>first</a:t>
            </a:r>
            <a:r>
              <a:rPr lang="de-DE" dirty="0" smtClean="0">
                <a:latin typeface="Consolas"/>
                <a:cs typeface="Consolas"/>
              </a:rPr>
              <a:t> </a:t>
            </a:r>
            <a:r>
              <a:rPr lang="de-DE" dirty="0">
                <a:latin typeface="Consolas"/>
                <a:cs typeface="Consolas"/>
              </a:rPr>
              <a:t>= </a:t>
            </a:r>
            <a:r>
              <a:rPr lang="de-DE" dirty="0" err="1" smtClean="0">
                <a:latin typeface="Consolas"/>
                <a:cs typeface="Consolas"/>
              </a:rPr>
              <a:t>input</a:t>
            </a:r>
            <a:endParaRPr lang="de-DE" dirty="0" smtClean="0">
              <a:latin typeface="Consolas"/>
              <a:cs typeface="Consolas"/>
            </a:endParaRPr>
          </a:p>
          <a:p>
            <a:r>
              <a:rPr lang="de-DE" dirty="0">
                <a:latin typeface="Consolas"/>
                <a:cs typeface="Consolas"/>
              </a:rPr>
              <a:t>	</a:t>
            </a:r>
            <a:r>
              <a:rPr lang="de-DE" dirty="0" smtClean="0">
                <a:latin typeface="Consolas"/>
                <a:cs typeface="Consolas"/>
              </a:rPr>
              <a:t>.</a:t>
            </a:r>
            <a:r>
              <a:rPr lang="de-DE" dirty="0" err="1" smtClean="0">
                <a:solidFill>
                  <a:schemeClr val="accent2"/>
                </a:solidFill>
                <a:latin typeface="Consolas"/>
                <a:cs typeface="Consolas"/>
              </a:rPr>
              <a:t>filter</a:t>
            </a:r>
            <a:r>
              <a:rPr lang="de-DE" dirty="0" smtClean="0">
                <a:latin typeface="Consolas"/>
                <a:cs typeface="Consolas"/>
              </a:rPr>
              <a:t> (</a:t>
            </a:r>
            <a:r>
              <a:rPr lang="de-DE" dirty="0" err="1" smtClean="0">
                <a:latin typeface="Consolas"/>
                <a:cs typeface="Consolas"/>
              </a:rPr>
              <a:t>str</a:t>
            </a:r>
            <a:r>
              <a:rPr lang="de-DE" dirty="0" smtClean="0">
                <a:latin typeface="Consolas"/>
                <a:cs typeface="Consolas"/>
              </a:rPr>
              <a:t> -&gt; </a:t>
            </a:r>
            <a:r>
              <a:rPr lang="de-DE" dirty="0" err="1" smtClean="0">
                <a:latin typeface="Consolas"/>
                <a:cs typeface="Consolas"/>
              </a:rPr>
              <a:t>str.contains</a:t>
            </a:r>
            <a:r>
              <a:rPr lang="de-DE" dirty="0" smtClean="0">
                <a:latin typeface="Consolas"/>
                <a:cs typeface="Consolas"/>
              </a:rPr>
              <a:t>(“Apache Flink“));</a:t>
            </a:r>
          </a:p>
          <a:p>
            <a:r>
              <a:rPr lang="de-DE" dirty="0" err="1">
                <a:solidFill>
                  <a:schemeClr val="accent2"/>
                </a:solidFill>
                <a:latin typeface="Consolas"/>
                <a:cs typeface="Consolas"/>
              </a:rPr>
              <a:t>DataSet</a:t>
            </a:r>
            <a:r>
              <a:rPr lang="de-DE" dirty="0">
                <a:latin typeface="Consolas"/>
                <a:cs typeface="Consolas"/>
              </a:rPr>
              <a:t>&lt;</a:t>
            </a:r>
            <a:r>
              <a:rPr lang="de-DE" i="1" dirty="0">
                <a:latin typeface="Consolas"/>
                <a:cs typeface="Consolas"/>
              </a:rPr>
              <a:t>String</a:t>
            </a:r>
            <a:r>
              <a:rPr lang="de-DE" dirty="0">
                <a:latin typeface="Consolas"/>
                <a:cs typeface="Consolas"/>
              </a:rPr>
              <a:t>&gt; </a:t>
            </a:r>
            <a:r>
              <a:rPr lang="de-DE" dirty="0" err="1" smtClean="0">
                <a:latin typeface="Consolas"/>
                <a:cs typeface="Consolas"/>
              </a:rPr>
              <a:t>second</a:t>
            </a:r>
            <a:r>
              <a:rPr lang="de-DE" dirty="0" smtClean="0">
                <a:latin typeface="Consolas"/>
                <a:cs typeface="Consolas"/>
              </a:rPr>
              <a:t> = </a:t>
            </a:r>
            <a:r>
              <a:rPr lang="de-DE" dirty="0" err="1" smtClean="0">
                <a:latin typeface="Consolas"/>
                <a:cs typeface="Consolas"/>
              </a:rPr>
              <a:t>first</a:t>
            </a:r>
            <a:endParaRPr lang="de-DE" dirty="0" smtClean="0">
              <a:latin typeface="Consolas"/>
              <a:cs typeface="Consolas"/>
            </a:endParaRPr>
          </a:p>
          <a:p>
            <a:r>
              <a:rPr lang="de-DE" dirty="0">
                <a:latin typeface="Consolas"/>
                <a:cs typeface="Consolas"/>
              </a:rPr>
              <a:t>	</a:t>
            </a:r>
            <a:r>
              <a:rPr lang="de-DE" dirty="0" smtClean="0">
                <a:latin typeface="Consolas"/>
                <a:cs typeface="Consolas"/>
              </a:rPr>
              <a:t>.</a:t>
            </a:r>
            <a:r>
              <a:rPr lang="de-DE" dirty="0" err="1">
                <a:solidFill>
                  <a:schemeClr val="accent2"/>
                </a:solidFill>
                <a:latin typeface="Consolas"/>
                <a:cs typeface="Consolas"/>
              </a:rPr>
              <a:t>filter</a:t>
            </a:r>
            <a:r>
              <a:rPr lang="de-DE" dirty="0">
                <a:latin typeface="Consolas"/>
                <a:cs typeface="Consolas"/>
              </a:rPr>
              <a:t> (</a:t>
            </a:r>
            <a:r>
              <a:rPr lang="de-DE" dirty="0" err="1">
                <a:latin typeface="Consolas"/>
                <a:cs typeface="Consolas"/>
              </a:rPr>
              <a:t>str</a:t>
            </a:r>
            <a:r>
              <a:rPr lang="de-DE" dirty="0">
                <a:latin typeface="Consolas"/>
                <a:cs typeface="Consolas"/>
              </a:rPr>
              <a:t> -&gt; </a:t>
            </a:r>
            <a:r>
              <a:rPr lang="de-DE" dirty="0" err="1" smtClean="0">
                <a:latin typeface="Consolas"/>
                <a:cs typeface="Consolas"/>
              </a:rPr>
              <a:t>str.length</a:t>
            </a:r>
            <a:r>
              <a:rPr lang="de-DE" dirty="0" smtClean="0">
                <a:latin typeface="Consolas"/>
                <a:cs typeface="Consolas"/>
              </a:rPr>
              <a:t>() &gt; 40);</a:t>
            </a:r>
            <a:endParaRPr lang="de-DE" dirty="0">
              <a:latin typeface="Consolas"/>
              <a:cs typeface="Consolas"/>
            </a:endParaRPr>
          </a:p>
          <a:p>
            <a:endParaRPr lang="de-DE" dirty="0" smtClean="0">
              <a:latin typeface="Consolas"/>
              <a:cs typeface="Consolas"/>
            </a:endParaRPr>
          </a:p>
          <a:p>
            <a:r>
              <a:rPr lang="de-DE" dirty="0" err="1" smtClean="0">
                <a:latin typeface="Consolas"/>
                <a:cs typeface="Consolas"/>
              </a:rPr>
              <a:t>second.</a:t>
            </a:r>
            <a:r>
              <a:rPr lang="de-DE" dirty="0" err="1" smtClean="0">
                <a:solidFill>
                  <a:schemeClr val="accent2"/>
                </a:solidFill>
                <a:latin typeface="Consolas"/>
                <a:cs typeface="Consolas"/>
              </a:rPr>
              <a:t>print</a:t>
            </a:r>
            <a:r>
              <a:rPr lang="de-DE" dirty="0" smtClean="0">
                <a:solidFill>
                  <a:schemeClr val="accent2"/>
                </a:solidFill>
                <a:latin typeface="Consolas"/>
                <a:cs typeface="Consolas"/>
              </a:rPr>
              <a:t>();</a:t>
            </a:r>
            <a:endParaRPr lang="de-DE" dirty="0">
              <a:latin typeface="Consolas"/>
              <a:cs typeface="Consolas"/>
            </a:endParaRPr>
          </a:p>
          <a:p>
            <a:r>
              <a:rPr lang="de-DE" dirty="0" err="1" smtClean="0">
                <a:latin typeface="Consolas"/>
                <a:cs typeface="Consolas"/>
              </a:rPr>
              <a:t>env.</a:t>
            </a:r>
            <a:r>
              <a:rPr lang="de-DE" dirty="0" err="1" smtClean="0">
                <a:solidFill>
                  <a:srgbClr val="C0504D"/>
                </a:solidFill>
                <a:latin typeface="Consolas"/>
                <a:cs typeface="Consolas"/>
              </a:rPr>
              <a:t>execute</a:t>
            </a:r>
            <a:r>
              <a:rPr lang="de-DE" dirty="0" smtClean="0">
                <a:solidFill>
                  <a:srgbClr val="C0504D"/>
                </a:solidFill>
                <a:latin typeface="Consolas"/>
                <a:cs typeface="Consolas"/>
              </a:rPr>
              <a:t>()</a:t>
            </a:r>
            <a:r>
              <a:rPr lang="de-DE" dirty="0" smtClean="0">
                <a:latin typeface="Consolas"/>
                <a:cs typeface="Consolas"/>
              </a:rPr>
              <a:t>;</a:t>
            </a:r>
            <a:endParaRPr lang="de-DE" dirty="0" smtClean="0">
              <a:solidFill>
                <a:srgbClr val="C0504D"/>
              </a:solidFill>
              <a:latin typeface="Consolas"/>
              <a:cs typeface="Consolas"/>
            </a:endParaRPr>
          </a:p>
          <a:p>
            <a:endParaRPr lang="de-DE" dirty="0" smtClean="0">
              <a:latin typeface="Consolas"/>
              <a:cs typeface="Consola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39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execution plans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50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57200" y="5878946"/>
            <a:ext cx="1536396" cy="630519"/>
          </a:xfrm>
          <a:prstGeom prst="round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venir Next Regular"/>
                <a:cs typeface="Avenir Next Regular"/>
              </a:rPr>
              <a:t>DataSource</a:t>
            </a:r>
            <a:endParaRPr lang="en-US" sz="1600" dirty="0" smtClean="0">
              <a:latin typeface="Avenir Next Regular"/>
              <a:cs typeface="Avenir Next Regular"/>
            </a:endParaRPr>
          </a:p>
          <a:p>
            <a:pPr algn="ctr"/>
            <a:r>
              <a:rPr lang="en-US" sz="1400" dirty="0" err="1" smtClean="0">
                <a:latin typeface="Avenir Next Regular"/>
                <a:cs typeface="Avenir Next Regular"/>
              </a:rPr>
              <a:t>orders.tbl</a:t>
            </a:r>
            <a:endParaRPr lang="en-US" sz="1400" dirty="0">
              <a:latin typeface="Avenir Next Regular"/>
              <a:cs typeface="Avenir Next Regular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7200" y="5442247"/>
            <a:ext cx="1536396" cy="374719"/>
          </a:xfrm>
          <a:prstGeom prst="round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Filter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" y="5016380"/>
            <a:ext cx="1536396" cy="374719"/>
          </a:xfrm>
          <a:prstGeom prst="round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Map</a:t>
            </a:r>
          </a:p>
        </p:txBody>
      </p:sp>
      <p:sp>
        <p:nvSpPr>
          <p:cNvPr id="7" name="Rectangle 6"/>
          <p:cNvSpPr/>
          <p:nvPr/>
        </p:nvSpPr>
        <p:spPr>
          <a:xfrm>
            <a:off x="412165" y="4980352"/>
            <a:ext cx="1632342" cy="156801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573055" y="4972067"/>
            <a:ext cx="1536396" cy="630519"/>
          </a:xfrm>
          <a:prstGeom prst="round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venir Next Regular"/>
                <a:cs typeface="Avenir Next Regular"/>
              </a:rPr>
              <a:t>DataSource</a:t>
            </a:r>
            <a:endParaRPr lang="en-US" sz="1600" dirty="0" smtClean="0">
              <a:latin typeface="Avenir Next Regular"/>
              <a:cs typeface="Avenir Next Regular"/>
            </a:endParaRPr>
          </a:p>
          <a:p>
            <a:pPr algn="ctr"/>
            <a:r>
              <a:rPr lang="en-US" sz="1400" dirty="0" err="1" smtClean="0">
                <a:latin typeface="Avenir Next Regular"/>
                <a:cs typeface="Avenir Next Regular"/>
              </a:rPr>
              <a:t>lineitem.tbl</a:t>
            </a:r>
            <a:endParaRPr lang="en-US" sz="1400" dirty="0">
              <a:latin typeface="Avenir Next Regular"/>
              <a:cs typeface="Avenir Next Regular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72599" y="3286954"/>
            <a:ext cx="1536396" cy="630519"/>
          </a:xfrm>
          <a:prstGeom prst="round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Join</a:t>
            </a:r>
          </a:p>
          <a:p>
            <a:pPr algn="ctr"/>
            <a:r>
              <a:rPr lang="en-US" sz="1400" dirty="0" smtClean="0">
                <a:latin typeface="Avenir Next Regular"/>
                <a:cs typeface="Avenir Next Regular"/>
              </a:rPr>
              <a:t>Hybrid Hash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300084" y="3988806"/>
            <a:ext cx="971292" cy="271674"/>
          </a:xfrm>
          <a:prstGeom prst="roundRect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  <a:latin typeface="Avenir Next Regular"/>
                <a:cs typeface="Avenir Next Regular"/>
              </a:rPr>
              <a:t>buildHT</a:t>
            </a:r>
            <a:endParaRPr lang="en-US" sz="1400" i="1" dirty="0" smtClean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423776" y="3970792"/>
            <a:ext cx="971292" cy="271674"/>
          </a:xfrm>
          <a:prstGeom prst="roundRect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probe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06850" y="4654627"/>
            <a:ext cx="1096398" cy="271674"/>
          </a:xfrm>
          <a:prstGeom prst="roundRect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broadcast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767957" y="4655357"/>
            <a:ext cx="1096398" cy="271674"/>
          </a:xfrm>
          <a:prstGeom prst="roundRect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forward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584241" y="2864333"/>
            <a:ext cx="1524754" cy="349838"/>
          </a:xfrm>
          <a:prstGeom prst="round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Combine</a:t>
            </a:r>
          </a:p>
        </p:txBody>
      </p:sp>
      <p:cxnSp>
        <p:nvCxnSpPr>
          <p:cNvPr id="19" name="Straight Arrow Connector 41"/>
          <p:cNvCxnSpPr>
            <a:stCxn id="12" idx="0"/>
            <a:endCxn id="10" idx="2"/>
          </p:cNvCxnSpPr>
          <p:nvPr/>
        </p:nvCxnSpPr>
        <p:spPr>
          <a:xfrm flipV="1">
            <a:off x="1255049" y="4260480"/>
            <a:ext cx="530681" cy="394147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41"/>
          <p:cNvCxnSpPr>
            <a:stCxn id="13" idx="0"/>
            <a:endCxn id="11" idx="2"/>
          </p:cNvCxnSpPr>
          <p:nvPr/>
        </p:nvCxnSpPr>
        <p:spPr>
          <a:xfrm flipH="1" flipV="1">
            <a:off x="2909422" y="4242466"/>
            <a:ext cx="406734" cy="41289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541125" y="2837312"/>
            <a:ext cx="1638222" cy="110646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584241" y="1508734"/>
            <a:ext cx="1524754" cy="349838"/>
          </a:xfrm>
          <a:prstGeom prst="round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venir Next Regular"/>
                <a:cs typeface="Avenir Next Regular"/>
              </a:rPr>
              <a:t>GroupRed</a:t>
            </a:r>
            <a:endParaRPr lang="en-US" sz="1600" dirty="0" smtClean="0">
              <a:latin typeface="Avenir Next Regular"/>
              <a:cs typeface="Avenir Next Regular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572599" y="1885578"/>
            <a:ext cx="1536396" cy="271674"/>
          </a:xfrm>
          <a:prstGeom prst="roundRect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sort</a:t>
            </a:r>
          </a:p>
        </p:txBody>
      </p:sp>
      <p:cxnSp>
        <p:nvCxnSpPr>
          <p:cNvPr id="32" name="Straight Arrow Connector 41"/>
          <p:cNvCxnSpPr>
            <a:stCxn id="12" idx="0"/>
          </p:cNvCxnSpPr>
          <p:nvPr/>
        </p:nvCxnSpPr>
        <p:spPr>
          <a:xfrm flipV="1">
            <a:off x="1255049" y="4260480"/>
            <a:ext cx="834493" cy="394147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41"/>
          <p:cNvCxnSpPr>
            <a:stCxn id="12" idx="0"/>
          </p:cNvCxnSpPr>
          <p:nvPr/>
        </p:nvCxnSpPr>
        <p:spPr>
          <a:xfrm flipV="1">
            <a:off x="1255049" y="4260480"/>
            <a:ext cx="286076" cy="394147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41"/>
          <p:cNvCxnSpPr/>
          <p:nvPr/>
        </p:nvCxnSpPr>
        <p:spPr>
          <a:xfrm flipH="1" flipV="1">
            <a:off x="3070829" y="4250754"/>
            <a:ext cx="406734" cy="41289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41"/>
          <p:cNvCxnSpPr/>
          <p:nvPr/>
        </p:nvCxnSpPr>
        <p:spPr>
          <a:xfrm flipH="1" flipV="1">
            <a:off x="2763872" y="4250035"/>
            <a:ext cx="406734" cy="41289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41"/>
          <p:cNvCxnSpPr/>
          <p:nvPr/>
        </p:nvCxnSpPr>
        <p:spPr>
          <a:xfrm flipV="1">
            <a:off x="2071084" y="2155071"/>
            <a:ext cx="0" cy="34606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654118" y="2157252"/>
            <a:ext cx="0" cy="34606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1"/>
          <p:cNvCxnSpPr/>
          <p:nvPr/>
        </p:nvCxnSpPr>
        <p:spPr>
          <a:xfrm flipV="1">
            <a:off x="2351278" y="2152453"/>
            <a:ext cx="0" cy="34606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1"/>
          <p:cNvCxnSpPr>
            <a:endCxn id="31" idx="2"/>
          </p:cNvCxnSpPr>
          <p:nvPr/>
        </p:nvCxnSpPr>
        <p:spPr>
          <a:xfrm flipV="1">
            <a:off x="2089542" y="2157252"/>
            <a:ext cx="251255" cy="34606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1"/>
          <p:cNvCxnSpPr/>
          <p:nvPr/>
        </p:nvCxnSpPr>
        <p:spPr>
          <a:xfrm flipV="1">
            <a:off x="2071084" y="2152453"/>
            <a:ext cx="583034" cy="35086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1"/>
          <p:cNvCxnSpPr/>
          <p:nvPr/>
        </p:nvCxnSpPr>
        <p:spPr>
          <a:xfrm flipH="1" flipV="1">
            <a:off x="2071084" y="2152453"/>
            <a:ext cx="583034" cy="34606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1" idx="2"/>
          </p:cNvCxnSpPr>
          <p:nvPr/>
        </p:nvCxnSpPr>
        <p:spPr>
          <a:xfrm flipH="1" flipV="1">
            <a:off x="2340797" y="2157252"/>
            <a:ext cx="313324" cy="34126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4851732" y="5887231"/>
            <a:ext cx="1536396" cy="630519"/>
          </a:xfrm>
          <a:prstGeom prst="round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venir Next Regular"/>
                <a:cs typeface="Avenir Next Regular"/>
              </a:rPr>
              <a:t>DataSource</a:t>
            </a:r>
            <a:endParaRPr lang="en-US" sz="1600" dirty="0" smtClean="0">
              <a:latin typeface="Avenir Next Regular"/>
              <a:cs typeface="Avenir Next Regular"/>
            </a:endParaRPr>
          </a:p>
          <a:p>
            <a:pPr algn="ctr"/>
            <a:r>
              <a:rPr lang="en-US" sz="1400" dirty="0" err="1" smtClean="0">
                <a:latin typeface="Avenir Next Regular"/>
                <a:cs typeface="Avenir Next Regular"/>
              </a:rPr>
              <a:t>orders.tbl</a:t>
            </a:r>
            <a:endParaRPr lang="en-US" sz="1400" dirty="0">
              <a:latin typeface="Avenir Next Regular"/>
              <a:cs typeface="Avenir Next Regular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4851732" y="5450532"/>
            <a:ext cx="1536396" cy="374719"/>
          </a:xfrm>
          <a:prstGeom prst="round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Filter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4851732" y="5024665"/>
            <a:ext cx="1536396" cy="374719"/>
          </a:xfrm>
          <a:prstGeom prst="round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Map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806697" y="4988637"/>
            <a:ext cx="1632342" cy="156801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6967587" y="4980352"/>
            <a:ext cx="1536396" cy="630519"/>
          </a:xfrm>
          <a:prstGeom prst="round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venir Next Regular"/>
                <a:cs typeface="Avenir Next Regular"/>
              </a:rPr>
              <a:t>DataSource</a:t>
            </a:r>
            <a:endParaRPr lang="en-US" sz="1600" dirty="0" smtClean="0">
              <a:latin typeface="Avenir Next Regular"/>
              <a:cs typeface="Avenir Next Regular"/>
            </a:endParaRPr>
          </a:p>
          <a:p>
            <a:pPr algn="ctr"/>
            <a:r>
              <a:rPr lang="en-US" sz="1400" dirty="0" err="1" smtClean="0">
                <a:latin typeface="Avenir Next Regular"/>
                <a:cs typeface="Avenir Next Regular"/>
              </a:rPr>
              <a:t>lineitem.tbl</a:t>
            </a:r>
            <a:endParaRPr lang="en-US" sz="1400" dirty="0">
              <a:latin typeface="Avenir Next Regular"/>
              <a:cs typeface="Avenir Next Regular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5967131" y="3295239"/>
            <a:ext cx="1536396" cy="630519"/>
          </a:xfrm>
          <a:prstGeom prst="round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Join</a:t>
            </a:r>
          </a:p>
          <a:p>
            <a:pPr algn="ctr"/>
            <a:r>
              <a:rPr lang="en-US" sz="1400" dirty="0" smtClean="0">
                <a:latin typeface="Avenir Next Regular"/>
                <a:cs typeface="Avenir Next Regular"/>
              </a:rPr>
              <a:t>Hybrid Hash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5694616" y="3997091"/>
            <a:ext cx="971292" cy="271674"/>
          </a:xfrm>
          <a:prstGeom prst="roundRect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  <a:latin typeface="Avenir Next Regular"/>
                <a:cs typeface="Avenir Next Regular"/>
              </a:rPr>
              <a:t>buildHT</a:t>
            </a:r>
            <a:endParaRPr lang="en-US" sz="1400" i="1" dirty="0" smtClean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818308" y="3979077"/>
            <a:ext cx="971292" cy="271674"/>
          </a:xfrm>
          <a:prstGeom prst="roundRect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probe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4851732" y="4662912"/>
            <a:ext cx="1536396" cy="271674"/>
          </a:xfrm>
          <a:prstGeom prst="roundRect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hash-part [0]</a:t>
            </a:r>
          </a:p>
        </p:txBody>
      </p:sp>
      <p:cxnSp>
        <p:nvCxnSpPr>
          <p:cNvPr id="69" name="Straight Arrow Connector 41"/>
          <p:cNvCxnSpPr>
            <a:endCxn id="64" idx="2"/>
          </p:cNvCxnSpPr>
          <p:nvPr/>
        </p:nvCxnSpPr>
        <p:spPr>
          <a:xfrm flipH="1" flipV="1">
            <a:off x="7303954" y="4250751"/>
            <a:ext cx="406734" cy="41289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935657" y="3214171"/>
            <a:ext cx="1638222" cy="73788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41"/>
          <p:cNvCxnSpPr/>
          <p:nvPr/>
        </p:nvCxnSpPr>
        <p:spPr>
          <a:xfrm flipH="1" flipV="1">
            <a:off x="7568219" y="4241736"/>
            <a:ext cx="406734" cy="41289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41"/>
          <p:cNvCxnSpPr/>
          <p:nvPr/>
        </p:nvCxnSpPr>
        <p:spPr>
          <a:xfrm flipH="1" flipV="1">
            <a:off x="7059857" y="4258320"/>
            <a:ext cx="406734" cy="41289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6942490" y="4671211"/>
            <a:ext cx="1536396" cy="271674"/>
          </a:xfrm>
          <a:prstGeom prst="roundRect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hash-part [0]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1572599" y="2501123"/>
            <a:ext cx="1536396" cy="271674"/>
          </a:xfrm>
          <a:prstGeom prst="roundRect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hash-part [0,1]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5989977" y="1508734"/>
            <a:ext cx="1524754" cy="349838"/>
          </a:xfrm>
          <a:prstGeom prst="round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venir Next Regular"/>
                <a:cs typeface="Avenir Next Regular"/>
              </a:rPr>
              <a:t>GroupRed</a:t>
            </a:r>
            <a:endParaRPr lang="en-US" sz="1600" dirty="0" smtClean="0">
              <a:latin typeface="Avenir Next Regular"/>
              <a:cs typeface="Avenir Next Regular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5978335" y="1885578"/>
            <a:ext cx="1536396" cy="271674"/>
          </a:xfrm>
          <a:prstGeom prst="roundRect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sort</a:t>
            </a:r>
          </a:p>
        </p:txBody>
      </p:sp>
      <p:cxnSp>
        <p:nvCxnSpPr>
          <p:cNvPr id="103" name="Straight Arrow Connector 41"/>
          <p:cNvCxnSpPr/>
          <p:nvPr/>
        </p:nvCxnSpPr>
        <p:spPr>
          <a:xfrm flipV="1">
            <a:off x="6476820" y="2155072"/>
            <a:ext cx="0" cy="68224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41"/>
          <p:cNvCxnSpPr>
            <a:endCxn id="64" idx="2"/>
          </p:cNvCxnSpPr>
          <p:nvPr/>
        </p:nvCxnSpPr>
        <p:spPr>
          <a:xfrm flipH="1" flipV="1">
            <a:off x="7303954" y="4250751"/>
            <a:ext cx="162637" cy="41289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41"/>
          <p:cNvCxnSpPr/>
          <p:nvPr/>
        </p:nvCxnSpPr>
        <p:spPr>
          <a:xfrm flipV="1">
            <a:off x="7466591" y="4242467"/>
            <a:ext cx="107289" cy="421178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41"/>
          <p:cNvCxnSpPr/>
          <p:nvPr/>
        </p:nvCxnSpPr>
        <p:spPr>
          <a:xfrm flipH="1" flipV="1">
            <a:off x="7059857" y="4268767"/>
            <a:ext cx="915096" cy="38586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41"/>
          <p:cNvCxnSpPr>
            <a:endCxn id="64" idx="2"/>
          </p:cNvCxnSpPr>
          <p:nvPr/>
        </p:nvCxnSpPr>
        <p:spPr>
          <a:xfrm flipH="1" flipV="1">
            <a:off x="7303954" y="4250751"/>
            <a:ext cx="670999" cy="40387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41"/>
          <p:cNvCxnSpPr/>
          <p:nvPr/>
        </p:nvCxnSpPr>
        <p:spPr>
          <a:xfrm flipV="1">
            <a:off x="5779530" y="4251481"/>
            <a:ext cx="406734" cy="41289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41"/>
          <p:cNvCxnSpPr/>
          <p:nvPr/>
        </p:nvCxnSpPr>
        <p:spPr>
          <a:xfrm flipV="1">
            <a:off x="6043795" y="4242466"/>
            <a:ext cx="406734" cy="41289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41"/>
          <p:cNvCxnSpPr/>
          <p:nvPr/>
        </p:nvCxnSpPr>
        <p:spPr>
          <a:xfrm flipV="1">
            <a:off x="5535433" y="4259050"/>
            <a:ext cx="406734" cy="41289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41"/>
          <p:cNvCxnSpPr/>
          <p:nvPr/>
        </p:nvCxnSpPr>
        <p:spPr>
          <a:xfrm flipV="1">
            <a:off x="5779530" y="4251481"/>
            <a:ext cx="162637" cy="41289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41"/>
          <p:cNvCxnSpPr/>
          <p:nvPr/>
        </p:nvCxnSpPr>
        <p:spPr>
          <a:xfrm flipH="1" flipV="1">
            <a:off x="5942167" y="4243197"/>
            <a:ext cx="107289" cy="421178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41"/>
          <p:cNvCxnSpPr/>
          <p:nvPr/>
        </p:nvCxnSpPr>
        <p:spPr>
          <a:xfrm flipV="1">
            <a:off x="5535433" y="4269497"/>
            <a:ext cx="915096" cy="38586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41"/>
          <p:cNvCxnSpPr/>
          <p:nvPr/>
        </p:nvCxnSpPr>
        <p:spPr>
          <a:xfrm flipV="1">
            <a:off x="5779530" y="4251481"/>
            <a:ext cx="670999" cy="40387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le 132"/>
          <p:cNvSpPr/>
          <p:nvPr/>
        </p:nvSpPr>
        <p:spPr>
          <a:xfrm>
            <a:off x="6198334" y="2858306"/>
            <a:ext cx="1096398" cy="271674"/>
          </a:xfrm>
          <a:prstGeom prst="roundRect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forward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656157" y="2847009"/>
            <a:ext cx="1626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Best plan </a:t>
            </a:r>
          </a:p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depends on</a:t>
            </a:r>
          </a:p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relative sizes of input files</a:t>
            </a:r>
            <a:endParaRPr lang="en-US" dirty="0">
              <a:latin typeface="Avenir Next Regular"/>
              <a:cs typeface="Avenir Next Regular"/>
            </a:endParaRPr>
          </a:p>
        </p:txBody>
      </p:sp>
      <p:cxnSp>
        <p:nvCxnSpPr>
          <p:cNvPr id="139" name="Straight Arrow Connector 41"/>
          <p:cNvCxnSpPr/>
          <p:nvPr/>
        </p:nvCxnSpPr>
        <p:spPr>
          <a:xfrm flipV="1">
            <a:off x="6714045" y="2164769"/>
            <a:ext cx="0" cy="68224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41"/>
          <p:cNvCxnSpPr/>
          <p:nvPr/>
        </p:nvCxnSpPr>
        <p:spPr>
          <a:xfrm flipV="1">
            <a:off x="6943413" y="2163217"/>
            <a:ext cx="0" cy="68224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128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90276"/>
            <a:ext cx="4426997" cy="29649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</a:t>
            </a:r>
            <a:r>
              <a:rPr lang="en-US" dirty="0" smtClean="0"/>
              <a:t> Local Runtime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51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41648" y="2148541"/>
            <a:ext cx="3736018" cy="29163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 smtClean="0"/>
              <a:t>Local</a:t>
            </a:r>
            <a:r>
              <a:rPr lang="en-US" sz="2800" dirty="0" smtClean="0"/>
              <a:t> runtime, not the distributed execution engine</a:t>
            </a:r>
          </a:p>
          <a:p>
            <a:r>
              <a:rPr lang="en-US" sz="2800" dirty="0" smtClean="0"/>
              <a:t>Aka: what happens inside every parallel task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96592" y="3378511"/>
            <a:ext cx="3545331" cy="337461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19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</a:t>
            </a:r>
            <a:r>
              <a:rPr lang="en-US" dirty="0" smtClean="0"/>
              <a:t> runtime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Sorting and hashing data</a:t>
            </a:r>
          </a:p>
          <a:p>
            <a:pPr lvl="1"/>
            <a:r>
              <a:rPr lang="en-US" dirty="0" smtClean="0"/>
              <a:t>Necessary for grouping, aggregation, reduce, join, </a:t>
            </a:r>
            <a:r>
              <a:rPr lang="en-US" dirty="0" err="1" smtClean="0"/>
              <a:t>cogroup</a:t>
            </a:r>
            <a:r>
              <a:rPr lang="en-US" dirty="0" smtClean="0"/>
              <a:t>, delta iterations</a:t>
            </a:r>
          </a:p>
          <a:p>
            <a:pPr lvl="4"/>
            <a:endParaRPr lang="en-US" dirty="0" smtClean="0"/>
          </a:p>
          <a:p>
            <a:r>
              <a:rPr lang="en-US" dirty="0" err="1" smtClean="0"/>
              <a:t>Flink</a:t>
            </a:r>
            <a:r>
              <a:rPr lang="en-US" dirty="0" smtClean="0"/>
              <a:t> contains tailored implementations of hybrid hashing and external sorting in Java </a:t>
            </a:r>
          </a:p>
          <a:p>
            <a:pPr lvl="1"/>
            <a:r>
              <a:rPr lang="en-US" dirty="0" smtClean="0"/>
              <a:t>Scale well with both abundant and restricted memory sizes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93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data representation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53</a:t>
            </a:fld>
            <a:endParaRPr lang="en-US"/>
          </a:p>
        </p:txBody>
      </p:sp>
      <p:sp>
        <p:nvSpPr>
          <p:cNvPr id="5" name="Textfeld 5"/>
          <p:cNvSpPr txBox="1"/>
          <p:nvPr/>
        </p:nvSpPr>
        <p:spPr>
          <a:xfrm>
            <a:off x="2324460" y="1850541"/>
            <a:ext cx="127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JVM Heap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6" name="Rechteck 4"/>
          <p:cNvSpPr/>
          <p:nvPr/>
        </p:nvSpPr>
        <p:spPr>
          <a:xfrm>
            <a:off x="1879540" y="2322611"/>
            <a:ext cx="2143159" cy="3322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>
              <a:latin typeface="Avenir Next Regular"/>
              <a:cs typeface="Avenir Next Regular"/>
            </a:endParaRPr>
          </a:p>
        </p:txBody>
      </p:sp>
      <p:sp>
        <p:nvSpPr>
          <p:cNvPr id="7" name="Oval 6"/>
          <p:cNvSpPr/>
          <p:nvPr/>
        </p:nvSpPr>
        <p:spPr>
          <a:xfrm>
            <a:off x="2296988" y="3086334"/>
            <a:ext cx="1297957" cy="1225145"/>
          </a:xfrm>
          <a:prstGeom prst="ellipse">
            <a:avLst/>
          </a:prstGeom>
          <a:solidFill>
            <a:srgbClr val="FEBE12"/>
          </a:solidFill>
          <a:ln>
            <a:solidFill>
              <a:srgbClr val="FEBE1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2000" i="1" dirty="0" smtClean="0">
                <a:latin typeface="Avenir Next Regular"/>
                <a:cs typeface="Avenir Next Regular"/>
              </a:rPr>
              <a:t>map</a:t>
            </a:r>
            <a:endParaRPr lang="de-DE" sz="2000" i="1" dirty="0">
              <a:latin typeface="Avenir Next Regular"/>
              <a:cs typeface="Avenir Next Regular"/>
            </a:endParaRPr>
          </a:p>
        </p:txBody>
      </p:sp>
      <p:sp>
        <p:nvSpPr>
          <p:cNvPr id="8" name="Textfeld 5"/>
          <p:cNvSpPr txBox="1"/>
          <p:nvPr/>
        </p:nvSpPr>
        <p:spPr>
          <a:xfrm>
            <a:off x="5403492" y="1850541"/>
            <a:ext cx="127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JVM Heap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9" name="Rechteck 4"/>
          <p:cNvSpPr/>
          <p:nvPr/>
        </p:nvSpPr>
        <p:spPr>
          <a:xfrm>
            <a:off x="5089180" y="2322611"/>
            <a:ext cx="2143159" cy="3322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>
              <a:latin typeface="Avenir Next Regular"/>
              <a:cs typeface="Avenir Next Regular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03492" y="2473761"/>
            <a:ext cx="1297957" cy="1225145"/>
          </a:xfrm>
          <a:prstGeom prst="ellipse">
            <a:avLst/>
          </a:prstGeom>
          <a:solidFill>
            <a:srgbClr val="FEBE12"/>
          </a:solidFill>
          <a:ln>
            <a:solidFill>
              <a:srgbClr val="FEBE1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2000" i="1" dirty="0" err="1" smtClean="0">
                <a:latin typeface="Avenir Next Regular"/>
                <a:cs typeface="Avenir Next Regular"/>
              </a:rPr>
              <a:t>reduce</a:t>
            </a:r>
            <a:endParaRPr lang="de-DE" sz="2000" i="1" dirty="0">
              <a:latin typeface="Avenir Next Regular"/>
              <a:cs typeface="Avenir Next Regular"/>
            </a:endParaRPr>
          </a:p>
        </p:txBody>
      </p:sp>
      <p:sp>
        <p:nvSpPr>
          <p:cNvPr id="11" name="Snip Diagonal Corner Rectangle 10"/>
          <p:cNvSpPr/>
          <p:nvPr/>
        </p:nvSpPr>
        <p:spPr>
          <a:xfrm>
            <a:off x="2439014" y="2629746"/>
            <a:ext cx="1128459" cy="913175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/>
                </a:solidFill>
                <a:latin typeface="Consolas"/>
                <a:cs typeface="Consolas"/>
              </a:rPr>
              <a:t>O Romeo, Romeo, wherefore art thou Romeo?</a:t>
            </a:r>
            <a:endParaRPr lang="en-US" sz="105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48916" y="5165061"/>
            <a:ext cx="923583" cy="228068"/>
          </a:xfrm>
          <a:prstGeom prst="rect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Consolas"/>
                <a:cs typeface="Consolas"/>
              </a:rPr>
              <a:t>00110011</a:t>
            </a:r>
            <a:endParaRPr lang="en-US" sz="12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28476" y="4485679"/>
            <a:ext cx="923583" cy="92726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onsolas"/>
                <a:cs typeface="Consolas"/>
              </a:rPr>
              <a:t>00110011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Consolas"/>
                <a:cs typeface="Consolas"/>
              </a:rPr>
              <a:t>00010111</a:t>
            </a:r>
            <a:endParaRPr lang="en-US" sz="1200" dirty="0">
              <a:solidFill>
                <a:schemeClr val="bg1"/>
              </a:solidFill>
              <a:latin typeface="Consolas"/>
              <a:cs typeface="Consolas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Consolas"/>
                <a:cs typeface="Consolas"/>
              </a:rPr>
              <a:t>01110001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Consolas"/>
                <a:cs typeface="Consolas"/>
              </a:rPr>
              <a:t>01111010</a:t>
            </a:r>
            <a:endParaRPr lang="en-US" sz="1200" dirty="0">
              <a:solidFill>
                <a:schemeClr val="bg1"/>
              </a:solidFill>
              <a:latin typeface="Consolas"/>
              <a:cs typeface="Consolas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Consolas"/>
                <a:cs typeface="Consolas"/>
              </a:rPr>
              <a:t>00010111</a:t>
            </a:r>
            <a:endParaRPr lang="en-US" sz="12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5545518" y="3398304"/>
            <a:ext cx="1128459" cy="913175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/>
                </a:solidFill>
                <a:latin typeface="Consolas"/>
                <a:cs typeface="Consolas"/>
              </a:rPr>
              <a:t>art, 1</a:t>
            </a:r>
          </a:p>
          <a:p>
            <a:r>
              <a:rPr lang="en-US" sz="1050" dirty="0" smtClean="0">
                <a:solidFill>
                  <a:schemeClr val="tx1"/>
                </a:solidFill>
                <a:latin typeface="Consolas"/>
                <a:cs typeface="Consolas"/>
              </a:rPr>
              <a:t>O, 1</a:t>
            </a:r>
          </a:p>
          <a:p>
            <a:r>
              <a:rPr lang="en-US" sz="1050" dirty="0" smtClean="0">
                <a:solidFill>
                  <a:schemeClr val="tx1"/>
                </a:solidFill>
                <a:latin typeface="Consolas"/>
                <a:cs typeface="Consolas"/>
              </a:rPr>
              <a:t>Romeo, 1</a:t>
            </a:r>
          </a:p>
          <a:p>
            <a:r>
              <a:rPr lang="en-US" sz="1050" dirty="0" smtClean="0">
                <a:solidFill>
                  <a:schemeClr val="tx1"/>
                </a:solidFill>
                <a:latin typeface="Consolas"/>
                <a:cs typeface="Consolas"/>
              </a:rPr>
              <a:t>Romeo, 1</a:t>
            </a:r>
            <a:endParaRPr lang="en-US" sz="105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48916" y="4831062"/>
            <a:ext cx="923583" cy="228068"/>
          </a:xfrm>
          <a:prstGeom prst="rect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Consolas"/>
                <a:cs typeface="Consolas"/>
              </a:rPr>
              <a:t>00110011</a:t>
            </a:r>
            <a:endParaRPr lang="en-US" sz="12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4" name="Right Arrow 3"/>
          <p:cNvSpPr/>
          <p:nvPr/>
        </p:nvSpPr>
        <p:spPr>
          <a:xfrm rot="5400000">
            <a:off x="2642802" y="4245497"/>
            <a:ext cx="594439" cy="2852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6200000">
            <a:off x="5786556" y="5722005"/>
            <a:ext cx="594439" cy="2852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flipH="1">
            <a:off x="2936594" y="5567394"/>
            <a:ext cx="146037" cy="559641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flipH="1">
            <a:off x="2934785" y="6064576"/>
            <a:ext cx="3225974" cy="194516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06029" y="6274241"/>
            <a:ext cx="1740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venir Next Regular"/>
                <a:cs typeface="Avenir Next Regular"/>
              </a:rPr>
              <a:t>Network transfer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cxnSp>
        <p:nvCxnSpPr>
          <p:cNvPr id="26" name="Straight Arrow Connector 41"/>
          <p:cNvCxnSpPr/>
          <p:nvPr/>
        </p:nvCxnSpPr>
        <p:spPr>
          <a:xfrm flipV="1">
            <a:off x="2084389" y="5980906"/>
            <a:ext cx="713023" cy="293335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17123" y="3972925"/>
            <a:ext cx="1118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Avenir Next Regular"/>
                <a:cs typeface="Avenir Next Regular"/>
              </a:rPr>
              <a:t>Local sort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  <p:cxnSp>
        <p:nvCxnSpPr>
          <p:cNvPr id="30" name="Straight Arrow Connector 41"/>
          <p:cNvCxnSpPr/>
          <p:nvPr/>
        </p:nvCxnSpPr>
        <p:spPr>
          <a:xfrm flipH="1">
            <a:off x="6839899" y="4311479"/>
            <a:ext cx="909671" cy="51958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57200" y="1327728"/>
            <a:ext cx="6989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Avenir Next Regular"/>
                <a:cs typeface="Avenir Next Regular"/>
              </a:rPr>
              <a:t>How </a:t>
            </a:r>
            <a:r>
              <a:rPr lang="en-US" sz="2400" i="1" dirty="0" smtClean="0">
                <a:latin typeface="Avenir Next Regular"/>
                <a:cs typeface="Avenir Next Regular"/>
              </a:rPr>
              <a:t>is intermediate data internally </a:t>
            </a:r>
            <a:r>
              <a:rPr lang="en-US" sz="2400" i="1" dirty="0">
                <a:latin typeface="Avenir Next Regular"/>
                <a:cs typeface="Avenir Next Regular"/>
              </a:rPr>
              <a:t>represented? </a:t>
            </a:r>
          </a:p>
        </p:txBody>
      </p:sp>
    </p:spTree>
    <p:extLst>
      <p:ext uri="{BB962C8B-B14F-4D97-AF65-F5344CB8AC3E}">
        <p14:creationId xmlns:p14="http://schemas.microsoft.com/office/powerpoint/2010/main" val="3174935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data </a:t>
            </a:r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Two options: Java objects or raw bytes</a:t>
            </a:r>
          </a:p>
          <a:p>
            <a:r>
              <a:rPr lang="en-US" b="1" dirty="0" smtClean="0">
                <a:latin typeface="Avenir Next Demi Bold"/>
                <a:cs typeface="Avenir Next Demi Bold"/>
              </a:rPr>
              <a:t>Java objects</a:t>
            </a:r>
          </a:p>
          <a:p>
            <a:pPr lvl="1"/>
            <a:r>
              <a:rPr lang="en-US" dirty="0" smtClean="0"/>
              <a:t>Easier to program</a:t>
            </a:r>
          </a:p>
          <a:p>
            <a:pPr lvl="1"/>
            <a:r>
              <a:rPr lang="en-US" dirty="0" smtClean="0"/>
              <a:t>Can suffer from GC overhead</a:t>
            </a:r>
          </a:p>
          <a:p>
            <a:pPr lvl="1"/>
            <a:r>
              <a:rPr lang="en-US" dirty="0" smtClean="0"/>
              <a:t>Hard to de-stage data to disk, may suffer from “out of memory exceptions”</a:t>
            </a:r>
          </a:p>
          <a:p>
            <a:r>
              <a:rPr lang="en-US" b="1" dirty="0" smtClean="0">
                <a:latin typeface="Avenir Next Demi Bold"/>
                <a:cs typeface="Avenir Next Demi Bold"/>
              </a:rPr>
              <a:t>Raw bytes</a:t>
            </a:r>
          </a:p>
          <a:p>
            <a:pPr lvl="1"/>
            <a:r>
              <a:rPr lang="en-US" dirty="0" smtClean="0"/>
              <a:t>Harder to program (customer serialization stack, more involved runtime operators)</a:t>
            </a:r>
          </a:p>
          <a:p>
            <a:pPr lvl="1"/>
            <a:r>
              <a:rPr lang="en-US" dirty="0" smtClean="0"/>
              <a:t>Solves most of memory and GC problems</a:t>
            </a:r>
          </a:p>
          <a:p>
            <a:pPr lvl="1"/>
            <a:r>
              <a:rPr lang="en-US" dirty="0" smtClean="0"/>
              <a:t>Overhead from object (de)serialization</a:t>
            </a:r>
          </a:p>
          <a:p>
            <a:r>
              <a:rPr lang="en-US" dirty="0" err="1" smtClean="0"/>
              <a:t>Flink</a:t>
            </a:r>
            <a:r>
              <a:rPr lang="en-US" dirty="0" smtClean="0"/>
              <a:t> follows the </a:t>
            </a:r>
            <a:r>
              <a:rPr lang="en-US" dirty="0" smtClean="0">
                <a:latin typeface="Avenir Next Demi Bold"/>
                <a:cs typeface="Avenir Next Demi Bold"/>
              </a:rPr>
              <a:t>raw byte</a:t>
            </a:r>
            <a:r>
              <a:rPr lang="en-US" dirty="0" smtClean="0"/>
              <a:t>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57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in </a:t>
            </a:r>
            <a:r>
              <a:rPr lang="en-US" dirty="0" err="1" smtClean="0"/>
              <a:t>Flink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454507" y="3232309"/>
            <a:ext cx="21602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latin typeface="Consolas"/>
                <a:cs typeface="Consolas"/>
              </a:rPr>
              <a:t>public class </a:t>
            </a:r>
            <a:r>
              <a:rPr lang="en-US" sz="1200" dirty="0">
                <a:latin typeface="Consolas"/>
                <a:cs typeface="Consolas"/>
              </a:rPr>
              <a:t>WC {</a:t>
            </a:r>
          </a:p>
          <a:p>
            <a:r>
              <a:rPr lang="en-US" sz="1200" dirty="0" smtClean="0">
                <a:latin typeface="Consolas"/>
                <a:cs typeface="Consolas"/>
              </a:rPr>
              <a:t>  </a:t>
            </a:r>
            <a:r>
              <a:rPr lang="en-US" sz="1200" dirty="0">
                <a:solidFill>
                  <a:srgbClr val="7030A0"/>
                </a:solidFill>
                <a:latin typeface="Consolas"/>
                <a:cs typeface="Consolas"/>
              </a:rPr>
              <a:t>public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String word;</a:t>
            </a:r>
          </a:p>
          <a:p>
            <a:r>
              <a:rPr lang="en-US" sz="1200" dirty="0" smtClean="0">
                <a:latin typeface="Consolas"/>
                <a:cs typeface="Consolas"/>
              </a:rPr>
              <a:t>  </a:t>
            </a:r>
            <a:r>
              <a:rPr lang="en-US" sz="1200" dirty="0">
                <a:solidFill>
                  <a:srgbClr val="7030A0"/>
                </a:solidFill>
                <a:latin typeface="Consolas"/>
                <a:cs typeface="Consolas"/>
              </a:rPr>
              <a:t>public </a:t>
            </a:r>
            <a:r>
              <a:rPr lang="en-US" sz="1200" dirty="0" err="1">
                <a:solidFill>
                  <a:srgbClr val="7030A0"/>
                </a:solidFill>
                <a:latin typeface="Consolas"/>
                <a:cs typeface="Consolas"/>
              </a:rPr>
              <a:t>int</a:t>
            </a:r>
            <a:r>
              <a:rPr lang="en-US" sz="1200" dirty="0">
                <a:solidFill>
                  <a:srgbClr val="7030A0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count;</a:t>
            </a:r>
          </a:p>
          <a:p>
            <a:r>
              <a:rPr lang="en-US" sz="1200" dirty="0" smtClean="0">
                <a:latin typeface="Consolas"/>
                <a:cs typeface="Consolas"/>
              </a:rPr>
              <a:t>}</a:t>
            </a:r>
            <a:endParaRPr lang="de-DE" sz="1200" dirty="0" smtClean="0">
              <a:latin typeface="Consolas"/>
              <a:cs typeface="Consolas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7860866" y="3639889"/>
            <a:ext cx="4642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638458" y="3832044"/>
            <a:ext cx="4448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4453499" y="3228977"/>
            <a:ext cx="1807548" cy="1845206"/>
            <a:chOff x="323528" y="3023954"/>
            <a:chExt cx="2160240" cy="2205246"/>
          </a:xfrm>
        </p:grpSpPr>
        <p:sp>
          <p:nvSpPr>
            <p:cNvPr id="60" name="Rectangle 59"/>
            <p:cNvSpPr/>
            <p:nvPr/>
          </p:nvSpPr>
          <p:spPr>
            <a:xfrm>
              <a:off x="323528" y="3023954"/>
              <a:ext cx="2160240" cy="220524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395536" y="3095631"/>
              <a:ext cx="925131" cy="816775"/>
              <a:chOff x="459008" y="3113964"/>
              <a:chExt cx="1198342" cy="1057986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459008" y="3113964"/>
                <a:ext cx="1198342" cy="10579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515302" y="3157922"/>
                <a:ext cx="528306" cy="21602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043608" y="3157922"/>
                <a:ext cx="569292" cy="21602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515302" y="3415497"/>
                <a:ext cx="528306" cy="21602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043608" y="3415497"/>
                <a:ext cx="569292" cy="21602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515302" y="3669497"/>
                <a:ext cx="528306" cy="21602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043608" y="3669497"/>
                <a:ext cx="569292" cy="21602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15302" y="3917147"/>
                <a:ext cx="528306" cy="21602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043608" y="3917147"/>
                <a:ext cx="569292" cy="21602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1403648" y="3086802"/>
              <a:ext cx="925131" cy="816775"/>
              <a:chOff x="459008" y="3113964"/>
              <a:chExt cx="1198342" cy="1057986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459008" y="3113964"/>
                <a:ext cx="1198342" cy="10579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515302" y="3157922"/>
                <a:ext cx="528306" cy="21602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043608" y="3157922"/>
                <a:ext cx="569292" cy="21602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15302" y="3415497"/>
                <a:ext cx="528306" cy="21602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043608" y="3415497"/>
                <a:ext cx="569292" cy="21602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15302" y="3669497"/>
                <a:ext cx="528306" cy="21602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043608" y="3669497"/>
                <a:ext cx="569292" cy="21602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15302" y="3917147"/>
                <a:ext cx="528306" cy="21602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43608" y="3917147"/>
                <a:ext cx="569292" cy="21602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3" name="Rectangle 62"/>
            <p:cNvSpPr/>
            <p:nvPr/>
          </p:nvSpPr>
          <p:spPr>
            <a:xfrm>
              <a:off x="395536" y="4093353"/>
              <a:ext cx="925131" cy="816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de-DE" sz="1400" dirty="0">
                  <a:solidFill>
                    <a:schemeClr val="tx1"/>
                  </a:solidFill>
                  <a:latin typeface="Avenir Next Regular"/>
                  <a:cs typeface="Avenir Next Regular"/>
                </a:rPr>
                <a:t>e</a:t>
              </a:r>
              <a:r>
                <a:rPr lang="de-DE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mpty</a:t>
              </a:r>
            </a:p>
            <a:p>
              <a:r>
                <a:rPr lang="de-DE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page</a:t>
              </a:r>
              <a:endParaRPr lang="de-DE" sz="1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4390798" y="5143701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Book"/>
                <a:cs typeface="Avenir Book"/>
              </a:rPr>
              <a:t>Pool of Memory Pages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83" name="Textfeld 5"/>
          <p:cNvSpPr txBox="1"/>
          <p:nvPr/>
        </p:nvSpPr>
        <p:spPr>
          <a:xfrm>
            <a:off x="1645321" y="1822933"/>
            <a:ext cx="127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JVM Heap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85" name="Rechteck 4"/>
          <p:cNvSpPr/>
          <p:nvPr/>
        </p:nvSpPr>
        <p:spPr>
          <a:xfrm>
            <a:off x="1200401" y="2322611"/>
            <a:ext cx="2143159" cy="3322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>
              <a:latin typeface="Avenir Next Regular"/>
              <a:cs typeface="Avenir Next Regular"/>
            </a:endParaRPr>
          </a:p>
        </p:txBody>
      </p:sp>
      <p:sp>
        <p:nvSpPr>
          <p:cNvPr id="86" name="Rechteck 6"/>
          <p:cNvSpPr/>
          <p:nvPr/>
        </p:nvSpPr>
        <p:spPr>
          <a:xfrm>
            <a:off x="1259933" y="3741360"/>
            <a:ext cx="2024095" cy="11661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Sorting, hashing, caching</a:t>
            </a:r>
          </a:p>
        </p:txBody>
      </p:sp>
      <p:sp>
        <p:nvSpPr>
          <p:cNvPr id="87" name="Rechteck 7"/>
          <p:cNvSpPr/>
          <p:nvPr/>
        </p:nvSpPr>
        <p:spPr>
          <a:xfrm>
            <a:off x="1259933" y="4956253"/>
            <a:ext cx="2024095" cy="5916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Shuffling, broadcasts</a:t>
            </a:r>
            <a:endParaRPr lang="en-US" i="1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88" name="Rechteck 8"/>
          <p:cNvSpPr/>
          <p:nvPr/>
        </p:nvSpPr>
        <p:spPr>
          <a:xfrm>
            <a:off x="1259933" y="2398322"/>
            <a:ext cx="2024095" cy="12780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User code objects</a:t>
            </a:r>
            <a:endParaRPr lang="en-US" sz="2000" i="1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3284028" y="3228977"/>
            <a:ext cx="1169471" cy="51238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284028" y="4907490"/>
            <a:ext cx="1169471" cy="16669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Freeform 90"/>
          <p:cNvSpPr/>
          <p:nvPr/>
        </p:nvSpPr>
        <p:spPr>
          <a:xfrm>
            <a:off x="5584757" y="2783292"/>
            <a:ext cx="2552313" cy="711722"/>
          </a:xfrm>
          <a:custGeom>
            <a:avLst/>
            <a:gdLst>
              <a:gd name="connsiteX0" fmla="*/ 2552313 w 2552313"/>
              <a:gd name="connsiteY0" fmla="*/ 711722 h 711722"/>
              <a:gd name="connsiteX1" fmla="*/ 2540043 w 2552313"/>
              <a:gd name="connsiteY1" fmla="*/ 674909 h 711722"/>
              <a:gd name="connsiteX2" fmla="*/ 2533907 w 2552313"/>
              <a:gd name="connsiteY2" fmla="*/ 650367 h 711722"/>
              <a:gd name="connsiteX3" fmla="*/ 2515501 w 2552313"/>
              <a:gd name="connsiteY3" fmla="*/ 601283 h 711722"/>
              <a:gd name="connsiteX4" fmla="*/ 2497095 w 2552313"/>
              <a:gd name="connsiteY4" fmla="*/ 570605 h 711722"/>
              <a:gd name="connsiteX5" fmla="*/ 2460283 w 2552313"/>
              <a:gd name="connsiteY5" fmla="*/ 496979 h 711722"/>
              <a:gd name="connsiteX6" fmla="*/ 2441877 w 2552313"/>
              <a:gd name="connsiteY6" fmla="*/ 478572 h 711722"/>
              <a:gd name="connsiteX7" fmla="*/ 2411200 w 2552313"/>
              <a:gd name="connsiteY7" fmla="*/ 447894 h 711722"/>
              <a:gd name="connsiteX8" fmla="*/ 2398929 w 2552313"/>
              <a:gd name="connsiteY8" fmla="*/ 429488 h 711722"/>
              <a:gd name="connsiteX9" fmla="*/ 2374388 w 2552313"/>
              <a:gd name="connsiteY9" fmla="*/ 404945 h 711722"/>
              <a:gd name="connsiteX10" fmla="*/ 2349846 w 2552313"/>
              <a:gd name="connsiteY10" fmla="*/ 374268 h 711722"/>
              <a:gd name="connsiteX11" fmla="*/ 2282357 w 2552313"/>
              <a:gd name="connsiteY11" fmla="*/ 294506 h 711722"/>
              <a:gd name="connsiteX12" fmla="*/ 2257816 w 2552313"/>
              <a:gd name="connsiteY12" fmla="*/ 276099 h 711722"/>
              <a:gd name="connsiteX13" fmla="*/ 2214868 w 2552313"/>
              <a:gd name="connsiteY13" fmla="*/ 263828 h 711722"/>
              <a:gd name="connsiteX14" fmla="*/ 2135108 w 2552313"/>
              <a:gd name="connsiteY14" fmla="*/ 245421 h 711722"/>
              <a:gd name="connsiteX15" fmla="*/ 2055348 w 2552313"/>
              <a:gd name="connsiteY15" fmla="*/ 214744 h 711722"/>
              <a:gd name="connsiteX16" fmla="*/ 1938776 w 2552313"/>
              <a:gd name="connsiteY16" fmla="*/ 190202 h 711722"/>
              <a:gd name="connsiteX17" fmla="*/ 1846746 w 2552313"/>
              <a:gd name="connsiteY17" fmla="*/ 165659 h 711722"/>
              <a:gd name="connsiteX18" fmla="*/ 1760851 w 2552313"/>
              <a:gd name="connsiteY18" fmla="*/ 147253 h 711722"/>
              <a:gd name="connsiteX19" fmla="*/ 1674956 w 2552313"/>
              <a:gd name="connsiteY19" fmla="*/ 128846 h 711722"/>
              <a:gd name="connsiteX20" fmla="*/ 1533842 w 2552313"/>
              <a:gd name="connsiteY20" fmla="*/ 110440 h 711722"/>
              <a:gd name="connsiteX21" fmla="*/ 1362052 w 2552313"/>
              <a:gd name="connsiteY21" fmla="*/ 92033 h 711722"/>
              <a:gd name="connsiteX22" fmla="*/ 1325240 w 2552313"/>
              <a:gd name="connsiteY22" fmla="*/ 79762 h 711722"/>
              <a:gd name="connsiteX23" fmla="*/ 1251615 w 2552313"/>
              <a:gd name="connsiteY23" fmla="*/ 61355 h 711722"/>
              <a:gd name="connsiteX24" fmla="*/ 1220938 w 2552313"/>
              <a:gd name="connsiteY24" fmla="*/ 42949 h 711722"/>
              <a:gd name="connsiteX25" fmla="*/ 1184126 w 2552313"/>
              <a:gd name="connsiteY25" fmla="*/ 36813 h 711722"/>
              <a:gd name="connsiteX26" fmla="*/ 1110502 w 2552313"/>
              <a:gd name="connsiteY26" fmla="*/ 12271 h 711722"/>
              <a:gd name="connsiteX27" fmla="*/ 1030742 w 2552313"/>
              <a:gd name="connsiteY27" fmla="*/ 0 h 711722"/>
              <a:gd name="connsiteX28" fmla="*/ 834410 w 2552313"/>
              <a:gd name="connsiteY28" fmla="*/ 6135 h 711722"/>
              <a:gd name="connsiteX29" fmla="*/ 809869 w 2552313"/>
              <a:gd name="connsiteY29" fmla="*/ 18406 h 711722"/>
              <a:gd name="connsiteX30" fmla="*/ 723973 w 2552313"/>
              <a:gd name="connsiteY30" fmla="*/ 42949 h 711722"/>
              <a:gd name="connsiteX31" fmla="*/ 693297 w 2552313"/>
              <a:gd name="connsiteY31" fmla="*/ 49084 h 711722"/>
              <a:gd name="connsiteX32" fmla="*/ 656484 w 2552313"/>
              <a:gd name="connsiteY32" fmla="*/ 55220 h 711722"/>
              <a:gd name="connsiteX33" fmla="*/ 638078 w 2552313"/>
              <a:gd name="connsiteY33" fmla="*/ 61355 h 711722"/>
              <a:gd name="connsiteX34" fmla="*/ 564454 w 2552313"/>
              <a:gd name="connsiteY34" fmla="*/ 73626 h 711722"/>
              <a:gd name="connsiteX35" fmla="*/ 533777 w 2552313"/>
              <a:gd name="connsiteY35" fmla="*/ 79762 h 711722"/>
              <a:gd name="connsiteX36" fmla="*/ 478559 w 2552313"/>
              <a:gd name="connsiteY36" fmla="*/ 98168 h 711722"/>
              <a:gd name="connsiteX37" fmla="*/ 417205 w 2552313"/>
              <a:gd name="connsiteY37" fmla="*/ 116575 h 711722"/>
              <a:gd name="connsiteX38" fmla="*/ 368122 w 2552313"/>
              <a:gd name="connsiteY38" fmla="*/ 122711 h 711722"/>
              <a:gd name="connsiteX39" fmla="*/ 343581 w 2552313"/>
              <a:gd name="connsiteY39" fmla="*/ 134982 h 711722"/>
              <a:gd name="connsiteX40" fmla="*/ 325174 w 2552313"/>
              <a:gd name="connsiteY40" fmla="*/ 141117 h 711722"/>
              <a:gd name="connsiteX41" fmla="*/ 288362 w 2552313"/>
              <a:gd name="connsiteY41" fmla="*/ 171795 h 711722"/>
              <a:gd name="connsiteX42" fmla="*/ 269956 w 2552313"/>
              <a:gd name="connsiteY42" fmla="*/ 184066 h 711722"/>
              <a:gd name="connsiteX43" fmla="*/ 251550 w 2552313"/>
              <a:gd name="connsiteY43" fmla="*/ 202473 h 711722"/>
              <a:gd name="connsiteX44" fmla="*/ 233144 w 2552313"/>
              <a:gd name="connsiteY44" fmla="*/ 214744 h 711722"/>
              <a:gd name="connsiteX45" fmla="*/ 196332 w 2552313"/>
              <a:gd name="connsiteY45" fmla="*/ 245421 h 711722"/>
              <a:gd name="connsiteX46" fmla="*/ 177926 w 2552313"/>
              <a:gd name="connsiteY46" fmla="*/ 276099 h 711722"/>
              <a:gd name="connsiteX47" fmla="*/ 153384 w 2552313"/>
              <a:gd name="connsiteY47" fmla="*/ 294506 h 711722"/>
              <a:gd name="connsiteX48" fmla="*/ 147249 w 2552313"/>
              <a:gd name="connsiteY48" fmla="*/ 312912 h 711722"/>
              <a:gd name="connsiteX49" fmla="*/ 110437 w 2552313"/>
              <a:gd name="connsiteY49" fmla="*/ 343590 h 711722"/>
              <a:gd name="connsiteX50" fmla="*/ 104301 w 2552313"/>
              <a:gd name="connsiteY50" fmla="*/ 361997 h 711722"/>
              <a:gd name="connsiteX51" fmla="*/ 92030 w 2552313"/>
              <a:gd name="connsiteY51" fmla="*/ 380403 h 711722"/>
              <a:gd name="connsiteX52" fmla="*/ 73624 w 2552313"/>
              <a:gd name="connsiteY52" fmla="*/ 417217 h 711722"/>
              <a:gd name="connsiteX53" fmla="*/ 67489 w 2552313"/>
              <a:gd name="connsiteY53" fmla="*/ 435623 h 711722"/>
              <a:gd name="connsiteX54" fmla="*/ 42947 w 2552313"/>
              <a:gd name="connsiteY54" fmla="*/ 484707 h 711722"/>
              <a:gd name="connsiteX55" fmla="*/ 24541 w 2552313"/>
              <a:gd name="connsiteY55" fmla="*/ 521521 h 711722"/>
              <a:gd name="connsiteX56" fmla="*/ 6135 w 2552313"/>
              <a:gd name="connsiteY56" fmla="*/ 570605 h 711722"/>
              <a:gd name="connsiteX57" fmla="*/ 0 w 2552313"/>
              <a:gd name="connsiteY57" fmla="*/ 570605 h 711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552313" h="711722">
                <a:moveTo>
                  <a:pt x="2552313" y="711722"/>
                </a:moveTo>
                <a:cubicBezTo>
                  <a:pt x="2548223" y="699451"/>
                  <a:pt x="2543760" y="687298"/>
                  <a:pt x="2540043" y="674909"/>
                </a:cubicBezTo>
                <a:cubicBezTo>
                  <a:pt x="2537620" y="666832"/>
                  <a:pt x="2536224" y="658475"/>
                  <a:pt x="2533907" y="650367"/>
                </a:cubicBezTo>
                <a:cubicBezTo>
                  <a:pt x="2530365" y="637971"/>
                  <a:pt x="2519828" y="609937"/>
                  <a:pt x="2515501" y="601283"/>
                </a:cubicBezTo>
                <a:cubicBezTo>
                  <a:pt x="2510168" y="590617"/>
                  <a:pt x="2502675" y="581145"/>
                  <a:pt x="2497095" y="570605"/>
                </a:cubicBezTo>
                <a:cubicBezTo>
                  <a:pt x="2484257" y="546355"/>
                  <a:pt x="2479685" y="516382"/>
                  <a:pt x="2460283" y="496979"/>
                </a:cubicBezTo>
                <a:cubicBezTo>
                  <a:pt x="2454148" y="490843"/>
                  <a:pt x="2447432" y="485238"/>
                  <a:pt x="2441877" y="478572"/>
                </a:cubicBezTo>
                <a:cubicBezTo>
                  <a:pt x="2416314" y="447895"/>
                  <a:pt x="2444943" y="470390"/>
                  <a:pt x="2411200" y="447894"/>
                </a:cubicBezTo>
                <a:cubicBezTo>
                  <a:pt x="2407110" y="441759"/>
                  <a:pt x="2403728" y="435087"/>
                  <a:pt x="2398929" y="429488"/>
                </a:cubicBezTo>
                <a:cubicBezTo>
                  <a:pt x="2391400" y="420704"/>
                  <a:pt x="2381112" y="414359"/>
                  <a:pt x="2374388" y="404945"/>
                </a:cubicBezTo>
                <a:cubicBezTo>
                  <a:pt x="2347449" y="367229"/>
                  <a:pt x="2394693" y="404167"/>
                  <a:pt x="2349846" y="374268"/>
                </a:cubicBezTo>
                <a:cubicBezTo>
                  <a:pt x="2285124" y="285273"/>
                  <a:pt x="2326904" y="326327"/>
                  <a:pt x="2282357" y="294506"/>
                </a:cubicBezTo>
                <a:cubicBezTo>
                  <a:pt x="2274036" y="288562"/>
                  <a:pt x="2266694" y="281172"/>
                  <a:pt x="2257816" y="276099"/>
                </a:cubicBezTo>
                <a:cubicBezTo>
                  <a:pt x="2250975" y="272190"/>
                  <a:pt x="2220174" y="265155"/>
                  <a:pt x="2214868" y="263828"/>
                </a:cubicBezTo>
                <a:cubicBezTo>
                  <a:pt x="2169592" y="233643"/>
                  <a:pt x="2231029" y="270444"/>
                  <a:pt x="2135108" y="245421"/>
                </a:cubicBezTo>
                <a:cubicBezTo>
                  <a:pt x="2107545" y="238231"/>
                  <a:pt x="2082830" y="222239"/>
                  <a:pt x="2055348" y="214744"/>
                </a:cubicBezTo>
                <a:cubicBezTo>
                  <a:pt x="1971952" y="191998"/>
                  <a:pt x="2010997" y="199229"/>
                  <a:pt x="1938776" y="190202"/>
                </a:cubicBezTo>
                <a:cubicBezTo>
                  <a:pt x="1843803" y="154586"/>
                  <a:pt x="1933763" y="184306"/>
                  <a:pt x="1846746" y="165659"/>
                </a:cubicBezTo>
                <a:cubicBezTo>
                  <a:pt x="1733061" y="141297"/>
                  <a:pt x="1873737" y="163379"/>
                  <a:pt x="1760851" y="147253"/>
                </a:cubicBezTo>
                <a:cubicBezTo>
                  <a:pt x="1716171" y="124913"/>
                  <a:pt x="1749354" y="137864"/>
                  <a:pt x="1674956" y="128846"/>
                </a:cubicBezTo>
                <a:lnTo>
                  <a:pt x="1533842" y="110440"/>
                </a:lnTo>
                <a:cubicBezTo>
                  <a:pt x="1332889" y="88111"/>
                  <a:pt x="1458183" y="108054"/>
                  <a:pt x="1362052" y="92033"/>
                </a:cubicBezTo>
                <a:cubicBezTo>
                  <a:pt x="1349781" y="87943"/>
                  <a:pt x="1337788" y="82899"/>
                  <a:pt x="1325240" y="79762"/>
                </a:cubicBezTo>
                <a:cubicBezTo>
                  <a:pt x="1283180" y="69247"/>
                  <a:pt x="1292419" y="79902"/>
                  <a:pt x="1251615" y="61355"/>
                </a:cubicBezTo>
                <a:cubicBezTo>
                  <a:pt x="1240759" y="56420"/>
                  <a:pt x="1232145" y="47024"/>
                  <a:pt x="1220938" y="42949"/>
                </a:cubicBezTo>
                <a:cubicBezTo>
                  <a:pt x="1209247" y="38698"/>
                  <a:pt x="1196112" y="40143"/>
                  <a:pt x="1184126" y="36813"/>
                </a:cubicBezTo>
                <a:cubicBezTo>
                  <a:pt x="1159201" y="29889"/>
                  <a:pt x="1135868" y="17345"/>
                  <a:pt x="1110502" y="12271"/>
                </a:cubicBezTo>
                <a:cubicBezTo>
                  <a:pt x="1063657" y="2901"/>
                  <a:pt x="1090173" y="7428"/>
                  <a:pt x="1030742" y="0"/>
                </a:cubicBezTo>
                <a:cubicBezTo>
                  <a:pt x="965298" y="2045"/>
                  <a:pt x="899660" y="698"/>
                  <a:pt x="834410" y="6135"/>
                </a:cubicBezTo>
                <a:cubicBezTo>
                  <a:pt x="825296" y="6895"/>
                  <a:pt x="818361" y="15009"/>
                  <a:pt x="809869" y="18406"/>
                </a:cubicBezTo>
                <a:cubicBezTo>
                  <a:pt x="783240" y="29058"/>
                  <a:pt x="751467" y="36604"/>
                  <a:pt x="723973" y="42949"/>
                </a:cubicBezTo>
                <a:cubicBezTo>
                  <a:pt x="713812" y="45294"/>
                  <a:pt x="703557" y="47219"/>
                  <a:pt x="693297" y="49084"/>
                </a:cubicBezTo>
                <a:cubicBezTo>
                  <a:pt x="681057" y="51309"/>
                  <a:pt x="668628" y="52521"/>
                  <a:pt x="656484" y="55220"/>
                </a:cubicBezTo>
                <a:cubicBezTo>
                  <a:pt x="650171" y="56623"/>
                  <a:pt x="644420" y="60087"/>
                  <a:pt x="638078" y="61355"/>
                </a:cubicBezTo>
                <a:cubicBezTo>
                  <a:pt x="613681" y="66234"/>
                  <a:pt x="588851" y="68746"/>
                  <a:pt x="564454" y="73626"/>
                </a:cubicBezTo>
                <a:lnTo>
                  <a:pt x="533777" y="79762"/>
                </a:lnTo>
                <a:cubicBezTo>
                  <a:pt x="492953" y="100175"/>
                  <a:pt x="526136" y="86274"/>
                  <a:pt x="478559" y="98168"/>
                </a:cubicBezTo>
                <a:cubicBezTo>
                  <a:pt x="428398" y="110709"/>
                  <a:pt x="506960" y="98623"/>
                  <a:pt x="417205" y="116575"/>
                </a:cubicBezTo>
                <a:cubicBezTo>
                  <a:pt x="401037" y="119809"/>
                  <a:pt x="384483" y="120666"/>
                  <a:pt x="368122" y="122711"/>
                </a:cubicBezTo>
                <a:cubicBezTo>
                  <a:pt x="359942" y="126801"/>
                  <a:pt x="351987" y="131379"/>
                  <a:pt x="343581" y="134982"/>
                </a:cubicBezTo>
                <a:cubicBezTo>
                  <a:pt x="337636" y="137530"/>
                  <a:pt x="330959" y="138225"/>
                  <a:pt x="325174" y="141117"/>
                </a:cubicBezTo>
                <a:cubicBezTo>
                  <a:pt x="302326" y="152541"/>
                  <a:pt x="308714" y="154834"/>
                  <a:pt x="288362" y="171795"/>
                </a:cubicBezTo>
                <a:cubicBezTo>
                  <a:pt x="282697" y="176516"/>
                  <a:pt x="275621" y="179345"/>
                  <a:pt x="269956" y="184066"/>
                </a:cubicBezTo>
                <a:cubicBezTo>
                  <a:pt x="263290" y="189621"/>
                  <a:pt x="258216" y="196918"/>
                  <a:pt x="251550" y="202473"/>
                </a:cubicBezTo>
                <a:cubicBezTo>
                  <a:pt x="245885" y="207194"/>
                  <a:pt x="238358" y="209530"/>
                  <a:pt x="233144" y="214744"/>
                </a:cubicBezTo>
                <a:cubicBezTo>
                  <a:pt x="199715" y="248174"/>
                  <a:pt x="231486" y="233704"/>
                  <a:pt x="196332" y="245421"/>
                </a:cubicBezTo>
                <a:cubicBezTo>
                  <a:pt x="190197" y="255647"/>
                  <a:pt x="185779" y="267124"/>
                  <a:pt x="177926" y="276099"/>
                </a:cubicBezTo>
                <a:cubicBezTo>
                  <a:pt x="171192" y="283795"/>
                  <a:pt x="159930" y="286650"/>
                  <a:pt x="153384" y="294506"/>
                </a:cubicBezTo>
                <a:cubicBezTo>
                  <a:pt x="149244" y="299474"/>
                  <a:pt x="150836" y="307531"/>
                  <a:pt x="147249" y="312912"/>
                </a:cubicBezTo>
                <a:cubicBezTo>
                  <a:pt x="137800" y="327085"/>
                  <a:pt x="124019" y="334535"/>
                  <a:pt x="110437" y="343590"/>
                </a:cubicBezTo>
                <a:cubicBezTo>
                  <a:pt x="108392" y="349726"/>
                  <a:pt x="107193" y="356212"/>
                  <a:pt x="104301" y="361997"/>
                </a:cubicBezTo>
                <a:cubicBezTo>
                  <a:pt x="101003" y="368592"/>
                  <a:pt x="94935" y="373625"/>
                  <a:pt x="92030" y="380403"/>
                </a:cubicBezTo>
                <a:cubicBezTo>
                  <a:pt x="75068" y="419982"/>
                  <a:pt x="98323" y="392516"/>
                  <a:pt x="73624" y="417217"/>
                </a:cubicBezTo>
                <a:cubicBezTo>
                  <a:pt x="71579" y="423352"/>
                  <a:pt x="70165" y="429735"/>
                  <a:pt x="67489" y="435623"/>
                </a:cubicBezTo>
                <a:cubicBezTo>
                  <a:pt x="59920" y="452276"/>
                  <a:pt x="48731" y="467353"/>
                  <a:pt x="42947" y="484707"/>
                </a:cubicBezTo>
                <a:cubicBezTo>
                  <a:pt x="34480" y="510110"/>
                  <a:pt x="40399" y="497733"/>
                  <a:pt x="24541" y="521521"/>
                </a:cubicBezTo>
                <a:cubicBezTo>
                  <a:pt x="20151" y="543471"/>
                  <a:pt x="21934" y="554805"/>
                  <a:pt x="6135" y="570605"/>
                </a:cubicBezTo>
                <a:cubicBezTo>
                  <a:pt x="4689" y="572051"/>
                  <a:pt x="2045" y="570605"/>
                  <a:pt x="0" y="570605"/>
                </a:cubicBezTo>
              </a:path>
            </a:pathLst>
          </a:custGeom>
          <a:ln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1"/>
          <p:cNvSpPr/>
          <p:nvPr/>
        </p:nvSpPr>
        <p:spPr>
          <a:xfrm>
            <a:off x="5816947" y="3390710"/>
            <a:ext cx="2037896" cy="1031176"/>
          </a:xfrm>
          <a:custGeom>
            <a:avLst/>
            <a:gdLst>
              <a:gd name="connsiteX0" fmla="*/ 2037896 w 2037896"/>
              <a:gd name="connsiteY0" fmla="*/ 472437 h 1031176"/>
              <a:gd name="connsiteX1" fmla="*/ 2031761 w 2037896"/>
              <a:gd name="connsiteY1" fmla="*/ 644232 h 1031176"/>
              <a:gd name="connsiteX2" fmla="*/ 2025626 w 2037896"/>
              <a:gd name="connsiteY2" fmla="*/ 662639 h 1031176"/>
              <a:gd name="connsiteX3" fmla="*/ 2013355 w 2037896"/>
              <a:gd name="connsiteY3" fmla="*/ 681045 h 1031176"/>
              <a:gd name="connsiteX4" fmla="*/ 2007219 w 2037896"/>
              <a:gd name="connsiteY4" fmla="*/ 699452 h 1031176"/>
              <a:gd name="connsiteX5" fmla="*/ 1970407 w 2037896"/>
              <a:gd name="connsiteY5" fmla="*/ 742401 h 1031176"/>
              <a:gd name="connsiteX6" fmla="*/ 1952001 w 2037896"/>
              <a:gd name="connsiteY6" fmla="*/ 748536 h 1031176"/>
              <a:gd name="connsiteX7" fmla="*/ 1921324 w 2037896"/>
              <a:gd name="connsiteY7" fmla="*/ 779214 h 1031176"/>
              <a:gd name="connsiteX8" fmla="*/ 1902918 w 2037896"/>
              <a:gd name="connsiteY8" fmla="*/ 797620 h 1031176"/>
              <a:gd name="connsiteX9" fmla="*/ 1872241 w 2037896"/>
              <a:gd name="connsiteY9" fmla="*/ 816027 h 1031176"/>
              <a:gd name="connsiteX10" fmla="*/ 1835429 w 2037896"/>
              <a:gd name="connsiteY10" fmla="*/ 840569 h 1031176"/>
              <a:gd name="connsiteX11" fmla="*/ 1780211 w 2037896"/>
              <a:gd name="connsiteY11" fmla="*/ 889654 h 1031176"/>
              <a:gd name="connsiteX12" fmla="*/ 1737263 w 2037896"/>
              <a:gd name="connsiteY12" fmla="*/ 908060 h 1031176"/>
              <a:gd name="connsiteX13" fmla="*/ 835364 w 2037896"/>
              <a:gd name="connsiteY13" fmla="*/ 908060 h 1031176"/>
              <a:gd name="connsiteX14" fmla="*/ 774010 w 2037896"/>
              <a:gd name="connsiteY14" fmla="*/ 901925 h 1031176"/>
              <a:gd name="connsiteX15" fmla="*/ 681980 w 2037896"/>
              <a:gd name="connsiteY15" fmla="*/ 895789 h 1031176"/>
              <a:gd name="connsiteX16" fmla="*/ 620626 w 2037896"/>
              <a:gd name="connsiteY16" fmla="*/ 877383 h 1031176"/>
              <a:gd name="connsiteX17" fmla="*/ 596085 w 2037896"/>
              <a:gd name="connsiteY17" fmla="*/ 871247 h 1031176"/>
              <a:gd name="connsiteX18" fmla="*/ 547002 w 2037896"/>
              <a:gd name="connsiteY18" fmla="*/ 846705 h 1031176"/>
              <a:gd name="connsiteX19" fmla="*/ 522460 w 2037896"/>
              <a:gd name="connsiteY19" fmla="*/ 828298 h 1031176"/>
              <a:gd name="connsiteX20" fmla="*/ 479513 w 2037896"/>
              <a:gd name="connsiteY20" fmla="*/ 822163 h 1031176"/>
              <a:gd name="connsiteX21" fmla="*/ 412024 w 2037896"/>
              <a:gd name="connsiteY21" fmla="*/ 785349 h 1031176"/>
              <a:gd name="connsiteX22" fmla="*/ 344535 w 2037896"/>
              <a:gd name="connsiteY22" fmla="*/ 723994 h 1031176"/>
              <a:gd name="connsiteX23" fmla="*/ 301587 w 2037896"/>
              <a:gd name="connsiteY23" fmla="*/ 674910 h 1031176"/>
              <a:gd name="connsiteX24" fmla="*/ 203421 w 2037896"/>
              <a:gd name="connsiteY24" fmla="*/ 570605 h 1031176"/>
              <a:gd name="connsiteX25" fmla="*/ 197286 w 2037896"/>
              <a:gd name="connsiteY25" fmla="*/ 552199 h 1031176"/>
              <a:gd name="connsiteX26" fmla="*/ 185015 w 2037896"/>
              <a:gd name="connsiteY26" fmla="*/ 533792 h 1031176"/>
              <a:gd name="connsiteX27" fmla="*/ 166609 w 2037896"/>
              <a:gd name="connsiteY27" fmla="*/ 478572 h 1031176"/>
              <a:gd name="connsiteX28" fmla="*/ 148203 w 2037896"/>
              <a:gd name="connsiteY28" fmla="*/ 447895 h 1031176"/>
              <a:gd name="connsiteX29" fmla="*/ 142067 w 2037896"/>
              <a:gd name="connsiteY29" fmla="*/ 429488 h 1031176"/>
              <a:gd name="connsiteX30" fmla="*/ 123661 w 2037896"/>
              <a:gd name="connsiteY30" fmla="*/ 392675 h 1031176"/>
              <a:gd name="connsiteX31" fmla="*/ 111391 w 2037896"/>
              <a:gd name="connsiteY31" fmla="*/ 349726 h 1031176"/>
              <a:gd name="connsiteX32" fmla="*/ 86849 w 2037896"/>
              <a:gd name="connsiteY32" fmla="*/ 288371 h 1031176"/>
              <a:gd name="connsiteX33" fmla="*/ 74578 w 2037896"/>
              <a:gd name="connsiteY33" fmla="*/ 227015 h 1031176"/>
              <a:gd name="connsiteX34" fmla="*/ 62308 w 2037896"/>
              <a:gd name="connsiteY34" fmla="*/ 171795 h 1031176"/>
              <a:gd name="connsiteX35" fmla="*/ 50037 w 2037896"/>
              <a:gd name="connsiteY35" fmla="*/ 134982 h 1031176"/>
              <a:gd name="connsiteX36" fmla="*/ 43902 w 2037896"/>
              <a:gd name="connsiteY36" fmla="*/ 116576 h 1031176"/>
              <a:gd name="connsiteX37" fmla="*/ 31631 w 2037896"/>
              <a:gd name="connsiteY37" fmla="*/ 104304 h 1031176"/>
              <a:gd name="connsiteX38" fmla="*/ 19360 w 2037896"/>
              <a:gd name="connsiteY38" fmla="*/ 79762 h 1031176"/>
              <a:gd name="connsiteX39" fmla="*/ 7089 w 2037896"/>
              <a:gd name="connsiteY39" fmla="*/ 61356 h 1031176"/>
              <a:gd name="connsiteX40" fmla="*/ 954 w 2037896"/>
              <a:gd name="connsiteY40" fmla="*/ 0 h 1031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037896" h="1031176">
                <a:moveTo>
                  <a:pt x="2037896" y="472437"/>
                </a:moveTo>
                <a:cubicBezTo>
                  <a:pt x="2035851" y="529702"/>
                  <a:pt x="2035450" y="587049"/>
                  <a:pt x="2031761" y="644232"/>
                </a:cubicBezTo>
                <a:cubicBezTo>
                  <a:pt x="2031345" y="650686"/>
                  <a:pt x="2028518" y="656854"/>
                  <a:pt x="2025626" y="662639"/>
                </a:cubicBezTo>
                <a:cubicBezTo>
                  <a:pt x="2022328" y="669234"/>
                  <a:pt x="2016653" y="674450"/>
                  <a:pt x="2013355" y="681045"/>
                </a:cubicBezTo>
                <a:cubicBezTo>
                  <a:pt x="2010463" y="686830"/>
                  <a:pt x="2010428" y="693837"/>
                  <a:pt x="2007219" y="699452"/>
                </a:cubicBezTo>
                <a:cubicBezTo>
                  <a:pt x="2001985" y="708611"/>
                  <a:pt x="1980449" y="735706"/>
                  <a:pt x="1970407" y="742401"/>
                </a:cubicBezTo>
                <a:cubicBezTo>
                  <a:pt x="1965026" y="745988"/>
                  <a:pt x="1958136" y="746491"/>
                  <a:pt x="1952001" y="748536"/>
                </a:cubicBezTo>
                <a:cubicBezTo>
                  <a:pt x="1929505" y="782281"/>
                  <a:pt x="1952000" y="753650"/>
                  <a:pt x="1921324" y="779214"/>
                </a:cubicBezTo>
                <a:cubicBezTo>
                  <a:pt x="1914658" y="784769"/>
                  <a:pt x="1909859" y="792414"/>
                  <a:pt x="1902918" y="797620"/>
                </a:cubicBezTo>
                <a:cubicBezTo>
                  <a:pt x="1893378" y="804775"/>
                  <a:pt x="1881781" y="808872"/>
                  <a:pt x="1872241" y="816027"/>
                </a:cubicBezTo>
                <a:cubicBezTo>
                  <a:pt x="1835476" y="843602"/>
                  <a:pt x="1872342" y="828265"/>
                  <a:pt x="1835429" y="840569"/>
                </a:cubicBezTo>
                <a:cubicBezTo>
                  <a:pt x="1815662" y="860336"/>
                  <a:pt x="1804036" y="873770"/>
                  <a:pt x="1780211" y="889654"/>
                </a:cubicBezTo>
                <a:cubicBezTo>
                  <a:pt x="1765048" y="899763"/>
                  <a:pt x="1753624" y="902607"/>
                  <a:pt x="1737263" y="908060"/>
                </a:cubicBezTo>
                <a:cubicBezTo>
                  <a:pt x="1560552" y="1173155"/>
                  <a:pt x="1729358" y="931131"/>
                  <a:pt x="835364" y="908060"/>
                </a:cubicBezTo>
                <a:cubicBezTo>
                  <a:pt x="814818" y="907530"/>
                  <a:pt x="794498" y="903564"/>
                  <a:pt x="774010" y="901925"/>
                </a:cubicBezTo>
                <a:cubicBezTo>
                  <a:pt x="743363" y="899473"/>
                  <a:pt x="712657" y="897834"/>
                  <a:pt x="681980" y="895789"/>
                </a:cubicBezTo>
                <a:cubicBezTo>
                  <a:pt x="621404" y="883675"/>
                  <a:pt x="681157" y="897561"/>
                  <a:pt x="620626" y="877383"/>
                </a:cubicBezTo>
                <a:cubicBezTo>
                  <a:pt x="612627" y="874716"/>
                  <a:pt x="603868" y="874490"/>
                  <a:pt x="596085" y="871247"/>
                </a:cubicBezTo>
                <a:cubicBezTo>
                  <a:pt x="579200" y="864211"/>
                  <a:pt x="561636" y="857681"/>
                  <a:pt x="547002" y="846705"/>
                </a:cubicBezTo>
                <a:cubicBezTo>
                  <a:pt x="538821" y="840569"/>
                  <a:pt x="532070" y="831793"/>
                  <a:pt x="522460" y="828298"/>
                </a:cubicBezTo>
                <a:cubicBezTo>
                  <a:pt x="508870" y="823356"/>
                  <a:pt x="493829" y="824208"/>
                  <a:pt x="479513" y="822163"/>
                </a:cubicBezTo>
                <a:cubicBezTo>
                  <a:pt x="457017" y="809892"/>
                  <a:pt x="433346" y="799564"/>
                  <a:pt x="412024" y="785349"/>
                </a:cubicBezTo>
                <a:cubicBezTo>
                  <a:pt x="396742" y="775161"/>
                  <a:pt x="360044" y="740914"/>
                  <a:pt x="344535" y="723994"/>
                </a:cubicBezTo>
                <a:cubicBezTo>
                  <a:pt x="329845" y="707968"/>
                  <a:pt x="316539" y="690693"/>
                  <a:pt x="301587" y="674910"/>
                </a:cubicBezTo>
                <a:cubicBezTo>
                  <a:pt x="192511" y="559772"/>
                  <a:pt x="269674" y="650112"/>
                  <a:pt x="203421" y="570605"/>
                </a:cubicBezTo>
                <a:cubicBezTo>
                  <a:pt x="201376" y="564470"/>
                  <a:pt x="200178" y="557983"/>
                  <a:pt x="197286" y="552199"/>
                </a:cubicBezTo>
                <a:cubicBezTo>
                  <a:pt x="193988" y="545603"/>
                  <a:pt x="187851" y="540599"/>
                  <a:pt x="185015" y="533792"/>
                </a:cubicBezTo>
                <a:cubicBezTo>
                  <a:pt x="177553" y="515882"/>
                  <a:pt x="176591" y="495209"/>
                  <a:pt x="166609" y="478572"/>
                </a:cubicBezTo>
                <a:cubicBezTo>
                  <a:pt x="160474" y="468346"/>
                  <a:pt x="153536" y="458561"/>
                  <a:pt x="148203" y="447895"/>
                </a:cubicBezTo>
                <a:cubicBezTo>
                  <a:pt x="145311" y="442110"/>
                  <a:pt x="144959" y="435273"/>
                  <a:pt x="142067" y="429488"/>
                </a:cubicBezTo>
                <a:cubicBezTo>
                  <a:pt x="122681" y="390714"/>
                  <a:pt x="135224" y="431220"/>
                  <a:pt x="123661" y="392675"/>
                </a:cubicBezTo>
                <a:cubicBezTo>
                  <a:pt x="119383" y="378414"/>
                  <a:pt x="116346" y="363766"/>
                  <a:pt x="111391" y="349726"/>
                </a:cubicBezTo>
                <a:cubicBezTo>
                  <a:pt x="104060" y="328955"/>
                  <a:pt x="86849" y="288371"/>
                  <a:pt x="86849" y="288371"/>
                </a:cubicBezTo>
                <a:lnTo>
                  <a:pt x="74578" y="227015"/>
                </a:lnTo>
                <a:cubicBezTo>
                  <a:pt x="71076" y="209506"/>
                  <a:pt x="67505" y="189120"/>
                  <a:pt x="62308" y="171795"/>
                </a:cubicBezTo>
                <a:cubicBezTo>
                  <a:pt x="58591" y="159406"/>
                  <a:pt x="54127" y="147253"/>
                  <a:pt x="50037" y="134982"/>
                </a:cubicBezTo>
                <a:cubicBezTo>
                  <a:pt x="47992" y="128847"/>
                  <a:pt x="48475" y="121149"/>
                  <a:pt x="43902" y="116576"/>
                </a:cubicBezTo>
                <a:cubicBezTo>
                  <a:pt x="39812" y="112485"/>
                  <a:pt x="34840" y="109117"/>
                  <a:pt x="31631" y="104304"/>
                </a:cubicBezTo>
                <a:cubicBezTo>
                  <a:pt x="26558" y="96694"/>
                  <a:pt x="23898" y="87703"/>
                  <a:pt x="19360" y="79762"/>
                </a:cubicBezTo>
                <a:cubicBezTo>
                  <a:pt x="15702" y="73360"/>
                  <a:pt x="11179" y="67491"/>
                  <a:pt x="7089" y="61356"/>
                </a:cubicBezTo>
                <a:cubicBezTo>
                  <a:pt x="-3573" y="29367"/>
                  <a:pt x="954" y="49416"/>
                  <a:pt x="954" y="0"/>
                </a:cubicBezTo>
              </a:path>
            </a:pathLst>
          </a:cu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feld 5"/>
          <p:cNvSpPr txBox="1"/>
          <p:nvPr/>
        </p:nvSpPr>
        <p:spPr>
          <a:xfrm rot="16200000">
            <a:off x="253300" y="5059436"/>
            <a:ext cx="99257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Network</a:t>
            </a:r>
          </a:p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buffers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94" name="Textfeld 5"/>
          <p:cNvSpPr txBox="1"/>
          <p:nvPr/>
        </p:nvSpPr>
        <p:spPr>
          <a:xfrm rot="16200000">
            <a:off x="218624" y="4027064"/>
            <a:ext cx="108254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Managed</a:t>
            </a:r>
          </a:p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heap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95" name="Textfeld 5"/>
          <p:cNvSpPr txBox="1"/>
          <p:nvPr/>
        </p:nvSpPr>
        <p:spPr>
          <a:xfrm rot="16200000">
            <a:off x="98280" y="2793835"/>
            <a:ext cx="13468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Unmanaged</a:t>
            </a:r>
          </a:p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heap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96" name="Slide Number Placeholder 9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5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in </a:t>
            </a:r>
            <a:r>
              <a:rPr lang="en-US" dirty="0" err="1" smtClean="0"/>
              <a:t>Flink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Internal memory management</a:t>
            </a:r>
          </a:p>
          <a:p>
            <a:pPr lvl="1"/>
            <a:r>
              <a:rPr lang="en-US" dirty="0" err="1" smtClean="0"/>
              <a:t>Flink</a:t>
            </a:r>
            <a:r>
              <a:rPr lang="en-US" dirty="0" smtClean="0"/>
              <a:t> initially allocates 70% of the free heap as byte[] </a:t>
            </a:r>
            <a:r>
              <a:rPr lang="en-US" i="1" dirty="0" smtClean="0"/>
              <a:t>segments</a:t>
            </a:r>
          </a:p>
          <a:p>
            <a:pPr lvl="1"/>
            <a:r>
              <a:rPr lang="en-US" dirty="0" smtClean="0"/>
              <a:t>Internal operators allocate() and release() these segments</a:t>
            </a:r>
          </a:p>
          <a:p>
            <a:pPr lvl="4"/>
            <a:endParaRPr lang="en-US" dirty="0" smtClean="0"/>
          </a:p>
          <a:p>
            <a:r>
              <a:rPr lang="en-US" dirty="0" err="1" smtClean="0"/>
              <a:t>Flink</a:t>
            </a:r>
            <a:r>
              <a:rPr lang="en-US" dirty="0" smtClean="0"/>
              <a:t> has its own serialization stack </a:t>
            </a:r>
          </a:p>
          <a:p>
            <a:pPr lvl="1"/>
            <a:r>
              <a:rPr lang="en-US" dirty="0" smtClean="0"/>
              <a:t>All accepted data types serialized to data segments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Easy to reason about memory, (almost) no </a:t>
            </a:r>
            <a:r>
              <a:rPr lang="en-US" dirty="0" err="1" smtClean="0"/>
              <a:t>OutOfMemory</a:t>
            </a:r>
            <a:r>
              <a:rPr lang="en-US" dirty="0" smtClean="0"/>
              <a:t> errors, reduces the pressure to the GC (smooth performance)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26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Operating on serialized data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Microbenchmark</a:t>
            </a:r>
            <a:endParaRPr lang="en-US" sz="2400" dirty="0"/>
          </a:p>
          <a:p>
            <a:r>
              <a:rPr lang="en-US" sz="2400" dirty="0" smtClean="0"/>
              <a:t>Sorting 1GB worth of (long, double) tuples</a:t>
            </a:r>
          </a:p>
          <a:p>
            <a:r>
              <a:rPr lang="en-US" sz="2400" dirty="0" smtClean="0"/>
              <a:t>67,108,864 elements</a:t>
            </a:r>
          </a:p>
          <a:p>
            <a:r>
              <a:rPr lang="en-US" sz="2400" dirty="0" smtClean="0"/>
              <a:t>Simple quicksort</a:t>
            </a:r>
            <a:endParaRPr lang="en-US" sz="24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5A86-6E35-4B8D-A406-2F7D8AFE2A45}" type="slidenum">
              <a:rPr lang="de-DE" smtClean="0"/>
              <a:t>57</a:t>
            </a:fld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389" y="3213107"/>
            <a:ext cx="5000411" cy="30572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5090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81" y="1953486"/>
            <a:ext cx="4426997" cy="29649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</a:t>
            </a:r>
            <a:r>
              <a:rPr lang="en-US" dirty="0" smtClean="0"/>
              <a:t> distributed execution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58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858840" y="1552554"/>
            <a:ext cx="3918826" cy="440339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Pipelined</a:t>
            </a:r>
          </a:p>
          <a:p>
            <a:pPr lvl="1"/>
            <a:r>
              <a:rPr lang="en-US" sz="2400" dirty="0" smtClean="0"/>
              <a:t>Same engine for </a:t>
            </a:r>
            <a:r>
              <a:rPr lang="en-US" sz="2400" dirty="0" err="1" smtClean="0"/>
              <a:t>Flink</a:t>
            </a:r>
            <a:r>
              <a:rPr lang="en-US" sz="2400" dirty="0" smtClean="0"/>
              <a:t> and </a:t>
            </a:r>
            <a:r>
              <a:rPr lang="en-US" sz="2400" dirty="0" err="1" smtClean="0"/>
              <a:t>Flink</a:t>
            </a:r>
            <a:r>
              <a:rPr lang="en-US" sz="2400" dirty="0" smtClean="0"/>
              <a:t> streaming</a:t>
            </a:r>
          </a:p>
          <a:p>
            <a:r>
              <a:rPr lang="en-US" sz="2800" dirty="0" smtClean="0"/>
              <a:t>Pluggable</a:t>
            </a:r>
          </a:p>
          <a:p>
            <a:pPr lvl="1"/>
            <a:r>
              <a:rPr lang="en-US" sz="2400" dirty="0" smtClean="0"/>
              <a:t>Local runtime can be executed on other engines</a:t>
            </a:r>
          </a:p>
          <a:p>
            <a:pPr lvl="1"/>
            <a:r>
              <a:rPr lang="en-US" sz="2400" dirty="0" smtClean="0"/>
              <a:t>E.g., Java collections and Apache </a:t>
            </a:r>
            <a:r>
              <a:rPr lang="en-US" sz="2400" dirty="0" err="1" smtClean="0"/>
              <a:t>Tez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175723" y="3644464"/>
            <a:ext cx="1428608" cy="513889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5181" y="5248401"/>
            <a:ext cx="4917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Avenir Next Regular"/>
                <a:cs typeface="Avenir Next Regular"/>
              </a:rPr>
              <a:t>Coordination built on </a:t>
            </a:r>
            <a:r>
              <a:rPr lang="en-US" sz="2400" i="1" dirty="0" err="1" smtClean="0">
                <a:latin typeface="Avenir Next Regular"/>
                <a:cs typeface="Avenir Next Regular"/>
              </a:rPr>
              <a:t>Akka</a:t>
            </a:r>
            <a:r>
              <a:rPr lang="en-US" sz="2400" i="1" dirty="0" smtClean="0">
                <a:latin typeface="Avenir Next Regular"/>
                <a:cs typeface="Avenir Next Regular"/>
              </a:rPr>
              <a:t> library</a:t>
            </a:r>
            <a:endParaRPr lang="en-US" sz="2400" i="1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4341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Streaming and batch use same code paths in runtime</a:t>
            </a:r>
          </a:p>
          <a:p>
            <a:pPr lvl="4"/>
            <a:endParaRPr lang="en-US" dirty="0"/>
          </a:p>
          <a:p>
            <a:r>
              <a:rPr lang="en-US" dirty="0" smtClean="0"/>
              <a:t>Differences</a:t>
            </a:r>
          </a:p>
          <a:p>
            <a:pPr lvl="1"/>
            <a:r>
              <a:rPr lang="en-US" dirty="0" smtClean="0"/>
              <a:t>Streaming does not use </a:t>
            </a:r>
            <a:r>
              <a:rPr lang="en-US" dirty="0" err="1" smtClean="0"/>
              <a:t>Flink’s</a:t>
            </a:r>
            <a:r>
              <a:rPr lang="en-US" dirty="0" smtClean="0"/>
              <a:t> memory management right now</a:t>
            </a:r>
          </a:p>
          <a:p>
            <a:pPr lvl="1"/>
            <a:r>
              <a:rPr lang="en-US" dirty="0" smtClean="0"/>
              <a:t>Streaming uses its own compiler/optimizer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99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Central notion of the programming API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Files and other data sources are read into </a:t>
            </a:r>
            <a:r>
              <a:rPr lang="en-US" dirty="0" err="1" smtClean="0"/>
              <a:t>DataSets</a:t>
            </a:r>
            <a:endParaRPr lang="en-US" dirty="0" smtClean="0"/>
          </a:p>
          <a:p>
            <a:pPr lvl="1"/>
            <a:r>
              <a:rPr lang="en-US" sz="2400" dirty="0" err="1" smtClean="0">
                <a:latin typeface="Consolas"/>
                <a:cs typeface="Consolas"/>
              </a:rPr>
              <a:t>DataSet</a:t>
            </a:r>
            <a:r>
              <a:rPr lang="en-US" sz="2400" dirty="0" smtClean="0">
                <a:latin typeface="Consolas"/>
                <a:cs typeface="Consolas"/>
              </a:rPr>
              <a:t>&lt;String&gt; text = </a:t>
            </a:r>
            <a:r>
              <a:rPr lang="en-US" sz="2400" dirty="0" err="1" smtClean="0">
                <a:latin typeface="Consolas"/>
                <a:cs typeface="Consolas"/>
              </a:rPr>
              <a:t>env.readTextFile</a:t>
            </a:r>
            <a:r>
              <a:rPr lang="en-US" sz="2400" dirty="0" smtClean="0">
                <a:latin typeface="Consolas"/>
                <a:cs typeface="Consolas"/>
              </a:rPr>
              <a:t>(…)</a:t>
            </a:r>
          </a:p>
          <a:p>
            <a:pPr lvl="4"/>
            <a:endParaRPr lang="en-US" sz="1600" dirty="0">
              <a:latin typeface="Consolas"/>
              <a:cs typeface="Consolas"/>
            </a:endParaRPr>
          </a:p>
          <a:p>
            <a:r>
              <a:rPr lang="en-US" dirty="0" smtClean="0"/>
              <a:t>Transformations on </a:t>
            </a:r>
            <a:r>
              <a:rPr lang="en-US" dirty="0" err="1" smtClean="0"/>
              <a:t>DataSets</a:t>
            </a:r>
            <a:r>
              <a:rPr lang="en-US" dirty="0" smtClean="0"/>
              <a:t> produce </a:t>
            </a:r>
            <a:r>
              <a:rPr lang="en-US" dirty="0" err="1" smtClean="0"/>
              <a:t>DataSets</a:t>
            </a:r>
            <a:endParaRPr lang="en-US" dirty="0"/>
          </a:p>
          <a:p>
            <a:pPr lvl="1"/>
            <a:r>
              <a:rPr lang="en-US" sz="2400" dirty="0" err="1">
                <a:latin typeface="Consolas"/>
                <a:cs typeface="Consolas"/>
              </a:rPr>
              <a:t>DataSet</a:t>
            </a:r>
            <a:r>
              <a:rPr lang="en-US" sz="2400" dirty="0">
                <a:latin typeface="Consolas"/>
                <a:cs typeface="Consolas"/>
              </a:rPr>
              <a:t>&lt;String&gt; </a:t>
            </a:r>
            <a:r>
              <a:rPr lang="en-US" sz="2400" dirty="0" smtClean="0">
                <a:latin typeface="Consolas"/>
                <a:cs typeface="Consolas"/>
              </a:rPr>
              <a:t>first </a:t>
            </a:r>
            <a:r>
              <a:rPr lang="en-US" sz="2400" dirty="0">
                <a:latin typeface="Consolas"/>
                <a:cs typeface="Consolas"/>
              </a:rPr>
              <a:t>= </a:t>
            </a:r>
            <a:r>
              <a:rPr lang="en-US" sz="2400" dirty="0" err="1" smtClean="0">
                <a:latin typeface="Consolas"/>
                <a:cs typeface="Consolas"/>
              </a:rPr>
              <a:t>text.map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>
                <a:latin typeface="Consolas"/>
                <a:cs typeface="Consolas"/>
              </a:rPr>
              <a:t>…</a:t>
            </a:r>
            <a:r>
              <a:rPr lang="en-US" sz="2400" dirty="0" smtClean="0">
                <a:latin typeface="Consolas"/>
                <a:cs typeface="Consolas"/>
              </a:rPr>
              <a:t>)</a:t>
            </a:r>
          </a:p>
          <a:p>
            <a:pPr lvl="4"/>
            <a:endParaRPr lang="en-US" sz="1600" dirty="0">
              <a:latin typeface="Consolas"/>
              <a:cs typeface="Consolas"/>
            </a:endParaRPr>
          </a:p>
          <a:p>
            <a:r>
              <a:rPr lang="en-US" dirty="0" err="1" smtClean="0"/>
              <a:t>DataSets</a:t>
            </a:r>
            <a:r>
              <a:rPr lang="en-US" dirty="0" smtClean="0"/>
              <a:t> are printed to files or on </a:t>
            </a:r>
            <a:r>
              <a:rPr lang="en-US" dirty="0" err="1" smtClean="0"/>
              <a:t>stdout</a:t>
            </a:r>
            <a:endParaRPr lang="en-US" dirty="0"/>
          </a:p>
          <a:p>
            <a:pPr lvl="1"/>
            <a:r>
              <a:rPr lang="en-US" sz="2400" dirty="0" err="1" smtClean="0">
                <a:latin typeface="Consolas"/>
                <a:cs typeface="Consolas"/>
              </a:rPr>
              <a:t>first.writeAsCsv</a:t>
            </a:r>
            <a:r>
              <a:rPr lang="en-US" sz="2400" dirty="0" smtClean="0">
                <a:latin typeface="Consolas"/>
                <a:cs typeface="Consolas"/>
              </a:rPr>
              <a:t>(…)</a:t>
            </a:r>
          </a:p>
          <a:p>
            <a:pPr lvl="1"/>
            <a:endParaRPr lang="en-US" sz="2400" dirty="0">
              <a:latin typeface="Consolas"/>
              <a:cs typeface="Consolas"/>
            </a:endParaRPr>
          </a:p>
          <a:p>
            <a:r>
              <a:rPr lang="en-US" dirty="0" smtClean="0"/>
              <a:t>Execution is triggered </a:t>
            </a:r>
            <a:r>
              <a:rPr lang="en-US" dirty="0" smtClean="0"/>
              <a:t>with </a:t>
            </a:r>
            <a:r>
              <a:rPr lang="en-US" dirty="0" err="1" smtClean="0">
                <a:latin typeface="Consolas"/>
                <a:cs typeface="Consolas"/>
              </a:rPr>
              <a:t>env.execute</a:t>
            </a:r>
            <a:r>
              <a:rPr lang="en-US" dirty="0" smtClean="0">
                <a:latin typeface="Consolas"/>
                <a:cs typeface="Consolas"/>
              </a:rPr>
              <a:t>()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02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288" y="4618521"/>
            <a:ext cx="1465707" cy="1465707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2731933" y="1238560"/>
            <a:ext cx="5029972" cy="2933919"/>
          </a:xfrm>
          <a:prstGeom prst="cloudCallout">
            <a:avLst>
              <a:gd name="adj1" fmla="val -61408"/>
              <a:gd name="adj2" fmla="val 72304"/>
            </a:avLst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687990" y="129487"/>
            <a:ext cx="3073915" cy="15219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none">
                <a:solidFill>
                  <a:srgbClr val="FFFFFF"/>
                </a:solidFill>
                <a:latin typeface="Avenir Next Demi Bold"/>
                <a:ea typeface="+mj-ea"/>
                <a:cs typeface="Avenir Next Demi Bold"/>
              </a:defRPr>
            </a:lvl1pPr>
          </a:lstStyle>
          <a:p>
            <a:endParaRPr lang="en-US" dirty="0">
              <a:solidFill>
                <a:srgbClr val="000000"/>
              </a:solidFill>
              <a:latin typeface="Avenir Book"/>
              <a:cs typeface="Avenir Book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905691" y="2312460"/>
            <a:ext cx="2776463" cy="8259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none">
                <a:solidFill>
                  <a:srgbClr val="FFFFFF"/>
                </a:solidFill>
                <a:latin typeface="Avenir Next Demi Bold"/>
                <a:ea typeface="+mj-ea"/>
                <a:cs typeface="Avenir Next Demi Bold"/>
              </a:defRPr>
            </a:lvl1pPr>
          </a:lstStyle>
          <a:p>
            <a:r>
              <a:rPr lang="en-US" sz="4400" dirty="0" smtClean="0">
                <a:solidFill>
                  <a:srgbClr val="34AD91"/>
                </a:solidFill>
                <a:latin typeface="Avenir Black"/>
                <a:cs typeface="Avenir Black"/>
              </a:rPr>
              <a:t>Roadmap</a:t>
            </a:r>
            <a:endParaRPr lang="en-US" sz="3200" dirty="0">
              <a:solidFill>
                <a:srgbClr val="34AD91"/>
              </a:solidFill>
              <a:latin typeface="Avenir Book"/>
              <a:cs typeface="Avenir Boo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93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</a:t>
            </a:r>
            <a:r>
              <a:rPr lang="en-US" dirty="0" smtClean="0"/>
              <a:t> Roadmap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Currently being </a:t>
            </a:r>
            <a:r>
              <a:rPr lang="en-US" dirty="0" smtClean="0"/>
              <a:t>discussed by the </a:t>
            </a:r>
            <a:r>
              <a:rPr lang="en-US" dirty="0" err="1" smtClean="0"/>
              <a:t>Flink</a:t>
            </a:r>
            <a:r>
              <a:rPr lang="en-US" dirty="0" smtClean="0"/>
              <a:t> community</a:t>
            </a:r>
          </a:p>
          <a:p>
            <a:pPr lvl="4"/>
            <a:endParaRPr lang="en-US" dirty="0" smtClean="0"/>
          </a:p>
          <a:p>
            <a:r>
              <a:rPr lang="en-US" dirty="0" err="1" smtClean="0"/>
              <a:t>Flink</a:t>
            </a:r>
            <a:r>
              <a:rPr lang="en-US" dirty="0" smtClean="0"/>
              <a:t> has a major release every 3 months, and one or more bug-fixing releases between major releases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Caveat: rough roadmap, depends on volunteer </a:t>
            </a:r>
            <a:r>
              <a:rPr lang="en-US" dirty="0" smtClean="0"/>
              <a:t>work, outcome of community discussion, </a:t>
            </a:r>
            <a:r>
              <a:rPr lang="en-US" dirty="0" smtClean="0"/>
              <a:t>and Apache </a:t>
            </a:r>
            <a:r>
              <a:rPr lang="en-US" dirty="0" smtClean="0"/>
              <a:t>ope</a:t>
            </a:r>
            <a:r>
              <a:rPr lang="en-US" dirty="0" smtClean="0"/>
              <a:t>n source </a:t>
            </a:r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4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Roadmap for 2015 (highlights)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28919"/>
              </p:ext>
            </p:extLst>
          </p:nvPr>
        </p:nvGraphicFramePr>
        <p:xfrm>
          <a:off x="457200" y="1474788"/>
          <a:ext cx="7757076" cy="5193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846"/>
                <a:gridCol w="1292846"/>
                <a:gridCol w="1292846"/>
                <a:gridCol w="1292846"/>
                <a:gridCol w="1292846"/>
                <a:gridCol w="1292846"/>
              </a:tblGrid>
              <a:tr h="350419">
                <a:tc>
                  <a:txBody>
                    <a:bodyPr/>
                    <a:lstStyle/>
                    <a:p>
                      <a:endParaRPr lang="en-US" b="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solidFill>
                      <a:srgbClr val="34AD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Avenir Next Regular"/>
                          <a:cs typeface="Avenir Next Regular"/>
                        </a:rPr>
                        <a:t>Q1</a:t>
                      </a:r>
                      <a:endParaRPr lang="en-US" b="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solidFill>
                      <a:srgbClr val="34AD9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solidFill>
                      <a:srgbClr val="34AD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Avenir Next Regular"/>
                          <a:cs typeface="Avenir Next Regular"/>
                        </a:rPr>
                        <a:t>Q2</a:t>
                      </a:r>
                      <a:endParaRPr lang="en-US" b="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solidFill>
                      <a:srgbClr val="34AD9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solidFill>
                      <a:srgbClr val="34AD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Avenir Next Regular"/>
                          <a:cs typeface="Avenir Next Regular"/>
                        </a:rPr>
                        <a:t>Q3</a:t>
                      </a:r>
                      <a:endParaRPr lang="en-US" b="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solidFill>
                      <a:srgbClr val="34AD91"/>
                    </a:solidFill>
                  </a:tcPr>
                </a:tc>
              </a:tr>
              <a:tr h="489627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Avenir Next Regular"/>
                          <a:cs typeface="Avenir Next Regular"/>
                        </a:rPr>
                        <a:t>APIs</a:t>
                      </a:r>
                      <a:endParaRPr lang="en-US" sz="1600" b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venir Next Regular"/>
                          <a:cs typeface="Avenir Next Regular"/>
                        </a:rPr>
                        <a:t>Logical Query integration</a:t>
                      </a:r>
                      <a:endParaRPr lang="en-US" sz="1400" b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venir Next Regular"/>
                          <a:cs typeface="Avenir Next Regular"/>
                        </a:rPr>
                        <a:t>Additional operators</a:t>
                      </a:r>
                      <a:endParaRPr lang="en-US" sz="1400" b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venir Next Regular"/>
                          <a:cs typeface="Avenir Next Regular"/>
                        </a:rPr>
                        <a:t>Interactive programs</a:t>
                      </a:r>
                      <a:endParaRPr lang="en-US" sz="1400" b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venir Next Regular"/>
                          <a:cs typeface="Avenir Next Regular"/>
                        </a:rPr>
                        <a:t>Interactive </a:t>
                      </a:r>
                      <a:r>
                        <a:rPr lang="en-US" sz="1400" b="0" dirty="0" err="1" smtClean="0">
                          <a:latin typeface="Avenir Next Regular"/>
                          <a:cs typeface="Avenir Next Regular"/>
                        </a:rPr>
                        <a:t>Scala</a:t>
                      </a:r>
                      <a:r>
                        <a:rPr lang="en-US" sz="1400" b="0" dirty="0" smtClean="0">
                          <a:latin typeface="Avenir Next Regular"/>
                          <a:cs typeface="Avenir Next Regular"/>
                        </a:rPr>
                        <a:t> shell</a:t>
                      </a:r>
                      <a:endParaRPr lang="en-US" sz="1400" b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venir Next Regular"/>
                          <a:cs typeface="Avenir Next Regular"/>
                        </a:rPr>
                        <a:t>SQL-on-</a:t>
                      </a:r>
                      <a:r>
                        <a:rPr lang="en-US" sz="1400" b="0" dirty="0" err="1" smtClean="0">
                          <a:latin typeface="Avenir Next Regular"/>
                          <a:cs typeface="Avenir Next Regular"/>
                        </a:rPr>
                        <a:t>Flink</a:t>
                      </a:r>
                      <a:endParaRPr lang="en-US" sz="1400" b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</a:tr>
              <a:tr h="604833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Avenir Next Regular"/>
                          <a:cs typeface="Avenir Next Regular"/>
                        </a:rPr>
                        <a:t>Optimizer</a:t>
                      </a:r>
                      <a:endParaRPr lang="en-US" sz="1600" b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venir Next Regular"/>
                          <a:cs typeface="Avenir Next Regular"/>
                        </a:rPr>
                        <a:t>Semantic annotations</a:t>
                      </a:r>
                      <a:endParaRPr lang="en-US" sz="1400" b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>
                          <a:latin typeface="Avenir Next Regular"/>
                          <a:cs typeface="Avenir Next Regular"/>
                        </a:rPr>
                        <a:t>HCatalog</a:t>
                      </a:r>
                      <a:r>
                        <a:rPr lang="en-US" sz="1400" b="0" baseline="0" dirty="0" smtClean="0">
                          <a:latin typeface="Avenir Next Regular"/>
                          <a:cs typeface="Avenir Next Regular"/>
                        </a:rPr>
                        <a:t> integration</a:t>
                      </a:r>
                      <a:endParaRPr lang="en-US" sz="1400" b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venir Next Regular"/>
                          <a:cs typeface="Avenir Next Regular"/>
                        </a:rPr>
                        <a:t>Optimizer hints</a:t>
                      </a:r>
                      <a:endParaRPr lang="en-US" sz="1400" b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</a:tr>
              <a:tr h="892849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Avenir Next Regular"/>
                          <a:cs typeface="Avenir Next Regular"/>
                        </a:rPr>
                        <a:t>Runtime</a:t>
                      </a:r>
                      <a:endParaRPr lang="en-US" sz="1600" b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venir Next Regular"/>
                          <a:cs typeface="Avenir Next Regular"/>
                        </a:rPr>
                        <a:t>Dual engine</a:t>
                      </a:r>
                      <a:r>
                        <a:rPr lang="en-US" sz="1400" b="0" baseline="0" dirty="0" smtClean="0">
                          <a:latin typeface="Avenir Next Regular"/>
                          <a:cs typeface="Avenir Next Regular"/>
                        </a:rPr>
                        <a:t> (blocking &amp; pipelining)</a:t>
                      </a:r>
                      <a:endParaRPr lang="en-US" sz="1400" b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venir Next Regular"/>
                          <a:cs typeface="Avenir Next Regular"/>
                        </a:rPr>
                        <a:t>Fine-grained</a:t>
                      </a:r>
                      <a:r>
                        <a:rPr lang="en-US" sz="1400" b="0" baseline="0" dirty="0" smtClean="0">
                          <a:latin typeface="Avenir Next Regular"/>
                          <a:cs typeface="Avenir Next Regular"/>
                        </a:rPr>
                        <a:t> fault tolerance</a:t>
                      </a:r>
                      <a:endParaRPr lang="en-US" sz="1400" b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venir Next Regular"/>
                          <a:cs typeface="Avenir Next Regular"/>
                        </a:rPr>
                        <a:t>Dynamic memory allocation</a:t>
                      </a:r>
                      <a:endParaRPr lang="en-US" sz="1400" b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</a:tr>
              <a:tr h="784472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Avenir Next Regular"/>
                          <a:cs typeface="Avenir Next Regular"/>
                        </a:rPr>
                        <a:t>Streaming</a:t>
                      </a:r>
                      <a:endParaRPr lang="en-US" sz="1600" b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venir Next Regular"/>
                          <a:cs typeface="Avenir Next Regular"/>
                        </a:rPr>
                        <a:t>Better memory</a:t>
                      </a:r>
                      <a:r>
                        <a:rPr lang="en-US" sz="1400" b="0" baseline="0" dirty="0" smtClean="0">
                          <a:latin typeface="Avenir Next Regular"/>
                          <a:cs typeface="Avenir Next Regular"/>
                        </a:rPr>
                        <a:t> management</a:t>
                      </a:r>
                      <a:endParaRPr lang="en-US" sz="1400" b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venir Next Regular"/>
                          <a:cs typeface="Avenir Next Regular"/>
                        </a:rPr>
                        <a:t>More operators in API</a:t>
                      </a:r>
                      <a:endParaRPr lang="en-US" sz="1400" b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venir Next Regular"/>
                          <a:cs typeface="Avenir Next Regular"/>
                        </a:rPr>
                        <a:t>At-least-once processing guarantees</a:t>
                      </a:r>
                      <a:endParaRPr lang="en-US" sz="1400" b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venir Next Regular"/>
                          <a:cs typeface="Avenir Next Regular"/>
                        </a:rPr>
                        <a:t>Unify batch and streaming </a:t>
                      </a:r>
                      <a:endParaRPr lang="en-US" sz="1400" b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venir Next Regular"/>
                          <a:cs typeface="Avenir Next Regular"/>
                        </a:rPr>
                        <a:t>Exactly-once</a:t>
                      </a:r>
                      <a:r>
                        <a:rPr lang="en-US" sz="1400" b="0" baseline="0" dirty="0" smtClean="0">
                          <a:latin typeface="Avenir Next Regular"/>
                          <a:cs typeface="Avenir Next Regular"/>
                        </a:rPr>
                        <a:t> processing guarantees</a:t>
                      </a:r>
                      <a:endParaRPr lang="en-US" sz="1400" b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</a:tr>
              <a:tr h="604833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Avenir Next Regular"/>
                          <a:cs typeface="Avenir Next Regular"/>
                        </a:rPr>
                        <a:t>ML library</a:t>
                      </a:r>
                      <a:endParaRPr lang="en-US" sz="1600" b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venir Next Regular"/>
                          <a:cs typeface="Avenir Next Regular"/>
                        </a:rPr>
                        <a:t>First version</a:t>
                      </a:r>
                      <a:endParaRPr lang="en-US" sz="1400" b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venir Next Regular"/>
                          <a:cs typeface="Avenir Next Regular"/>
                        </a:rPr>
                        <a:t>Additional algorithms</a:t>
                      </a:r>
                      <a:endParaRPr lang="en-US" sz="1400" b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venir Next Regular"/>
                          <a:cs typeface="Avenir Next Regular"/>
                        </a:rPr>
                        <a:t>Mahout integration</a:t>
                      </a:r>
                      <a:endParaRPr lang="en-US" sz="1400" b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</a:tr>
              <a:tr h="604833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Avenir Next Regular"/>
                          <a:cs typeface="Avenir Next Regular"/>
                        </a:rPr>
                        <a:t>Graph library</a:t>
                      </a:r>
                      <a:endParaRPr lang="en-US" sz="1600" b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venir Next Regular"/>
                          <a:cs typeface="Avenir Next Regular"/>
                        </a:rPr>
                        <a:t>First version</a:t>
                      </a:r>
                      <a:endParaRPr lang="en-US" sz="1400" b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</a:tr>
              <a:tr h="604833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Avenir Next Regular"/>
                          <a:cs typeface="Avenir Next Regular"/>
                        </a:rPr>
                        <a:t>Integration</a:t>
                      </a:r>
                      <a:endParaRPr lang="en-US" sz="1600" b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>
                          <a:latin typeface="Avenir Next Regular"/>
                          <a:cs typeface="Avenir Next Regular"/>
                        </a:rPr>
                        <a:t>Tez</a:t>
                      </a:r>
                      <a:r>
                        <a:rPr lang="en-US" sz="1400" b="0" dirty="0" smtClean="0">
                          <a:latin typeface="Avenir Next Regular"/>
                          <a:cs typeface="Avenir Next Regular"/>
                        </a:rPr>
                        <a:t>, Samoa</a:t>
                      </a:r>
                      <a:endParaRPr lang="en-US" sz="1400" b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venir Next Regular"/>
                          <a:cs typeface="Avenir Next Regular"/>
                        </a:rPr>
                        <a:t>Mahout</a:t>
                      </a:r>
                      <a:endParaRPr lang="en-US" sz="1400" b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11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Dual streaming and batch engine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Runtime will support</a:t>
            </a:r>
          </a:p>
          <a:p>
            <a:pPr lvl="1"/>
            <a:r>
              <a:rPr lang="en-US" dirty="0" smtClean="0"/>
              <a:t>Current pipelined execution mode</a:t>
            </a:r>
          </a:p>
          <a:p>
            <a:pPr lvl="1"/>
            <a:r>
              <a:rPr lang="en-US" dirty="0" smtClean="0"/>
              <a:t>Blocking (RDD-like) execution</a:t>
            </a:r>
          </a:p>
          <a:p>
            <a:r>
              <a:rPr lang="en-US" dirty="0" smtClean="0"/>
              <a:t>Batch programs use a combination</a:t>
            </a:r>
          </a:p>
          <a:p>
            <a:r>
              <a:rPr lang="en-US" dirty="0" smtClean="0"/>
              <a:t>Stream programs use pipelining</a:t>
            </a:r>
          </a:p>
          <a:p>
            <a:r>
              <a:rPr lang="en-US" dirty="0" smtClean="0"/>
              <a:t>Interactive programs need blocking</a:t>
            </a:r>
          </a:p>
          <a:p>
            <a:r>
              <a:rPr lang="en-US" dirty="0" smtClean="0"/>
              <a:t>Expected </a:t>
            </a:r>
            <a:r>
              <a:rPr lang="en-US" dirty="0" smtClean="0"/>
              <a:t>Q1 2015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37992131"/>
              </p:ext>
            </p:extLst>
          </p:nvPr>
        </p:nvGraphicFramePr>
        <p:xfrm>
          <a:off x="4648200" y="1946255"/>
          <a:ext cx="4038600" cy="364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569"/>
                <a:gridCol w="1250462"/>
                <a:gridCol w="1203569"/>
              </a:tblGrid>
              <a:tr h="1159179">
                <a:tc>
                  <a:txBody>
                    <a:bodyPr/>
                    <a:lstStyle/>
                    <a:p>
                      <a:endParaRPr lang="en-US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solidFill>
                      <a:srgbClr val="34AD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Avenir Next Regular"/>
                          <a:cs typeface="Avenir Next Regular"/>
                        </a:rPr>
                        <a:t>Blocking </a:t>
                      </a:r>
                    </a:p>
                    <a:p>
                      <a:r>
                        <a:rPr lang="en-US" b="0" dirty="0" smtClean="0">
                          <a:latin typeface="Avenir Next Regular"/>
                          <a:cs typeface="Avenir Next Regular"/>
                        </a:rPr>
                        <a:t>runtime</a:t>
                      </a:r>
                    </a:p>
                    <a:p>
                      <a:r>
                        <a:rPr lang="en-US" b="0" dirty="0" smtClean="0">
                          <a:latin typeface="Avenir Next Regular"/>
                          <a:cs typeface="Avenir Next Regular"/>
                        </a:rPr>
                        <a:t>execution</a:t>
                      </a:r>
                      <a:endParaRPr lang="en-US" b="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solidFill>
                      <a:srgbClr val="34AD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Avenir Next Regular"/>
                          <a:cs typeface="Avenir Next Regular"/>
                        </a:rPr>
                        <a:t>Pipelined</a:t>
                      </a:r>
                    </a:p>
                    <a:p>
                      <a:r>
                        <a:rPr lang="en-US" b="0" dirty="0" smtClean="0">
                          <a:latin typeface="Avenir Next Regular"/>
                          <a:cs typeface="Avenir Next Regular"/>
                        </a:rPr>
                        <a:t>runtime execution</a:t>
                      </a:r>
                      <a:endParaRPr lang="en-US" b="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solidFill>
                      <a:srgbClr val="34AD91"/>
                    </a:solidFill>
                  </a:tcPr>
                </a:tc>
              </a:tr>
              <a:tr h="124128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 Regular"/>
                          <a:cs typeface="Avenir Next Regular"/>
                        </a:rPr>
                        <a:t>Batch API (</a:t>
                      </a:r>
                      <a:r>
                        <a:rPr lang="en-US" dirty="0" err="1" smtClean="0">
                          <a:latin typeface="Avenir Next Regular"/>
                          <a:cs typeface="Avenir Next Regular"/>
                        </a:rPr>
                        <a:t>DataSet</a:t>
                      </a:r>
                      <a:r>
                        <a:rPr lang="en-US" dirty="0" smtClean="0">
                          <a:latin typeface="Avenir Next Regular"/>
                          <a:cs typeface="Avenir Next Regular"/>
                        </a:rPr>
                        <a:t>)</a:t>
                      </a:r>
                      <a:endParaRPr lang="en-US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3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venir Next Regular"/>
                        <a:ea typeface="+mn-ea"/>
                        <a:cs typeface="Avenir Next Regular"/>
                      </a:endParaRPr>
                    </a:p>
                    <a:p>
                      <a:endParaRPr lang="en-US" b="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3600" b="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241283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Avenir Next Regular"/>
                          <a:cs typeface="Avenir Next Regular"/>
                        </a:rPr>
                        <a:t>Stream API (DataStream)</a:t>
                      </a:r>
                      <a:endParaRPr lang="en-US" b="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3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venir Next Regular"/>
                        <a:ea typeface="+mn-ea"/>
                        <a:cs typeface="Avenir Next Regular"/>
                      </a:endParaRPr>
                    </a:p>
                    <a:p>
                      <a:endParaRPr lang="en-US" b="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11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Fault tolerance improvements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Fine-grained fault tolerance for batch programs</a:t>
            </a:r>
          </a:p>
          <a:p>
            <a:pPr lvl="1"/>
            <a:r>
              <a:rPr lang="en-US" dirty="0" smtClean="0"/>
              <a:t>Currently lineage goes back to sources unless user explicitly persists intermediate data set</a:t>
            </a:r>
          </a:p>
          <a:p>
            <a:pPr lvl="1"/>
            <a:r>
              <a:rPr lang="en-US" dirty="0" smtClean="0"/>
              <a:t>In the future replay will restart from automatically </a:t>
            </a:r>
            <a:r>
              <a:rPr lang="en-US" dirty="0" err="1" smtClean="0"/>
              <a:t>checkpointed</a:t>
            </a:r>
            <a:r>
              <a:rPr lang="en-US" dirty="0" smtClean="0"/>
              <a:t> intermediate data </a:t>
            </a:r>
            <a:r>
              <a:rPr lang="en-US" dirty="0" smtClean="0"/>
              <a:t>set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Expected </a:t>
            </a:r>
            <a:r>
              <a:rPr lang="en-US" dirty="0" smtClean="0"/>
              <a:t>Q1 </a:t>
            </a:r>
            <a:r>
              <a:rPr lang="en-US" dirty="0" smtClean="0"/>
              <a:t>2015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83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At-least-once guarantees</a:t>
            </a:r>
          </a:p>
          <a:p>
            <a:pPr lvl="1"/>
            <a:r>
              <a:rPr lang="en-US" dirty="0" smtClean="0"/>
              <a:t>Reset of operator state</a:t>
            </a:r>
          </a:p>
          <a:p>
            <a:pPr lvl="1"/>
            <a:r>
              <a:rPr lang="en-US" dirty="0" smtClean="0"/>
              <a:t>Source in-memory replication</a:t>
            </a:r>
          </a:p>
          <a:p>
            <a:pPr lvl="1"/>
            <a:r>
              <a:rPr lang="en-US" dirty="0" smtClean="0"/>
              <a:t>Expected </a:t>
            </a:r>
            <a:r>
              <a:rPr lang="en-US" dirty="0" smtClean="0"/>
              <a:t>Q1 </a:t>
            </a:r>
            <a:r>
              <a:rPr lang="en-US" dirty="0" smtClean="0"/>
              <a:t>2015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Exactly-once guarantees</a:t>
            </a:r>
          </a:p>
          <a:p>
            <a:pPr lvl="1"/>
            <a:r>
              <a:rPr lang="en-US" dirty="0" smtClean="0"/>
              <a:t>Checkpoint operator state</a:t>
            </a:r>
          </a:p>
          <a:p>
            <a:pPr lvl="1"/>
            <a:r>
              <a:rPr lang="en-US" dirty="0" smtClean="0"/>
              <a:t>Rest similar to batch fine-grained recovery</a:t>
            </a:r>
          </a:p>
          <a:p>
            <a:pPr lvl="1"/>
            <a:r>
              <a:rPr lang="en-US" dirty="0" smtClean="0"/>
              <a:t>Expected </a:t>
            </a:r>
            <a:r>
              <a:rPr lang="en-US" dirty="0" smtClean="0"/>
              <a:t>Q2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24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Interactive programs &amp; shells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Support interactive ad-hoc data analysis</a:t>
            </a:r>
          </a:p>
          <a:p>
            <a:pPr lvl="4"/>
            <a:endParaRPr lang="en-US" dirty="0" smtClean="0"/>
          </a:p>
          <a:p>
            <a:r>
              <a:rPr lang="en-US" dirty="0"/>
              <a:t>Programs that are executed partially in the cluster and partially in the client </a:t>
            </a:r>
          </a:p>
          <a:p>
            <a:pPr lvl="1"/>
            <a:r>
              <a:rPr lang="en-US" dirty="0" smtClean="0"/>
              <a:t>Needs same runtime code as fine-grained batch fault tolerance</a:t>
            </a:r>
          </a:p>
          <a:p>
            <a:pPr lvl="1"/>
            <a:r>
              <a:rPr lang="en-US" dirty="0" smtClean="0"/>
              <a:t>Expected </a:t>
            </a:r>
            <a:r>
              <a:rPr lang="en-US" dirty="0" smtClean="0"/>
              <a:t>Q1 </a:t>
            </a:r>
            <a:r>
              <a:rPr lang="en-US" dirty="0" smtClean="0"/>
              <a:t>2015</a:t>
            </a:r>
          </a:p>
          <a:p>
            <a:pPr lvl="4"/>
            <a:endParaRPr lang="en-US" dirty="0"/>
          </a:p>
          <a:p>
            <a:r>
              <a:rPr lang="en-US" dirty="0" smtClean="0"/>
              <a:t>Interactive </a:t>
            </a:r>
            <a:r>
              <a:rPr lang="en-US" dirty="0" err="1" smtClean="0"/>
              <a:t>Scala</a:t>
            </a:r>
            <a:r>
              <a:rPr lang="en-US" dirty="0" smtClean="0"/>
              <a:t> shell</a:t>
            </a:r>
          </a:p>
          <a:p>
            <a:pPr lvl="1"/>
            <a:r>
              <a:rPr lang="en-US" dirty="0" smtClean="0"/>
              <a:t>Needs to transfer class files between shell </a:t>
            </a:r>
            <a:r>
              <a:rPr lang="en-US" dirty="0" smtClean="0">
                <a:sym typeface="Wingdings"/>
              </a:rPr>
              <a:t>and master</a:t>
            </a:r>
          </a:p>
          <a:p>
            <a:pPr lvl="1"/>
            <a:r>
              <a:rPr lang="en-US" dirty="0" smtClean="0">
                <a:sym typeface="Wingdings"/>
              </a:rPr>
              <a:t>Expected Q2 </a:t>
            </a:r>
            <a:r>
              <a:rPr lang="en-US" dirty="0" smtClean="0">
                <a:sym typeface="Wingdings"/>
              </a:rPr>
              <a:t>2015</a:t>
            </a:r>
          </a:p>
          <a:p>
            <a:pPr lvl="1"/>
            <a:r>
              <a:rPr lang="en-US" dirty="0" smtClean="0">
                <a:sym typeface="Wingdings"/>
              </a:rPr>
              <a:t>Want to contribute?</a:t>
            </a:r>
            <a:endParaRPr lang="en-US" dirty="0" smtClean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89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Machine learning capabilities on </a:t>
            </a:r>
            <a:r>
              <a:rPr lang="en-US" dirty="0" err="1" smtClean="0"/>
              <a:t>Flink</a:t>
            </a:r>
            <a:r>
              <a:rPr lang="en-US" dirty="0" smtClean="0"/>
              <a:t> will stand on two legs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Dedicated Machine Learning library</a:t>
            </a:r>
          </a:p>
          <a:p>
            <a:pPr lvl="1"/>
            <a:r>
              <a:rPr lang="en-US" dirty="0" smtClean="0"/>
              <a:t>Optimized algorithms</a:t>
            </a:r>
          </a:p>
          <a:p>
            <a:pPr lvl="1"/>
            <a:r>
              <a:rPr lang="en-US" dirty="0" smtClean="0"/>
              <a:t>First version </a:t>
            </a:r>
            <a:r>
              <a:rPr lang="en-US" dirty="0" smtClean="0"/>
              <a:t>(with infrastructure </a:t>
            </a:r>
            <a:r>
              <a:rPr lang="en-US" dirty="0" smtClean="0"/>
              <a:t>code, ALS, k-means, logistic regression) </a:t>
            </a:r>
            <a:r>
              <a:rPr lang="en-US" dirty="0" smtClean="0"/>
              <a:t>open for contributions in Q1 2015</a:t>
            </a:r>
            <a:endParaRPr lang="en-US" dirty="0" smtClean="0"/>
          </a:p>
          <a:p>
            <a:pPr lvl="4"/>
            <a:endParaRPr lang="en-US" dirty="0" smtClean="0"/>
          </a:p>
          <a:p>
            <a:r>
              <a:rPr lang="en-US" dirty="0" smtClean="0"/>
              <a:t>Mahout linear algebra DSL integration</a:t>
            </a:r>
          </a:p>
          <a:p>
            <a:pPr lvl="1"/>
            <a:r>
              <a:rPr lang="en-US" dirty="0" smtClean="0"/>
              <a:t>Expected </a:t>
            </a:r>
            <a:r>
              <a:rPr lang="en-US" dirty="0" smtClean="0"/>
              <a:t>Q2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26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Codename “</a:t>
            </a:r>
            <a:r>
              <a:rPr lang="en-US" dirty="0" err="1" smtClean="0"/>
              <a:t>Gelly</a:t>
            </a:r>
            <a:r>
              <a:rPr lang="en-US" dirty="0" smtClean="0"/>
              <a:t>”</a:t>
            </a:r>
          </a:p>
          <a:p>
            <a:pPr lvl="4"/>
            <a:endParaRPr lang="en-US" dirty="0"/>
          </a:p>
          <a:p>
            <a:r>
              <a:rPr lang="en-US" dirty="0" smtClean="0"/>
              <a:t>Library with graph operations</a:t>
            </a:r>
          </a:p>
          <a:p>
            <a:pPr lvl="1"/>
            <a:r>
              <a:rPr lang="en-US" dirty="0" smtClean="0"/>
              <a:t>Common graph stats, PageRank, SSSP, Connected Components, label propagation</a:t>
            </a:r>
          </a:p>
          <a:p>
            <a:pPr lvl="1"/>
            <a:r>
              <a:rPr lang="en-US" dirty="0" smtClean="0"/>
              <a:t>Vertex-centric API</a:t>
            </a:r>
          </a:p>
          <a:p>
            <a:pPr lvl="1"/>
            <a:r>
              <a:rPr lang="en-US" dirty="0" smtClean="0"/>
              <a:t>Gather-apply-scatter API</a:t>
            </a:r>
          </a:p>
          <a:p>
            <a:pPr lvl="4"/>
            <a:endParaRPr lang="en-US" dirty="0"/>
          </a:p>
          <a:p>
            <a:r>
              <a:rPr lang="en-US" dirty="0" smtClean="0"/>
              <a:t>Expected Q1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3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Query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3692"/>
            <a:ext cx="8229600" cy="2472471"/>
          </a:xfrm>
        </p:spPr>
        <p:txBody>
          <a:bodyPr/>
          <a:lstStyle/>
          <a:p>
            <a:r>
              <a:rPr lang="en-US" dirty="0" smtClean="0"/>
              <a:t>Define queries in SQL style inside </a:t>
            </a:r>
            <a:r>
              <a:rPr lang="en-US" dirty="0" err="1" smtClean="0"/>
              <a:t>Scala</a:t>
            </a:r>
            <a:r>
              <a:rPr lang="en-US" dirty="0" smtClean="0"/>
              <a:t>/Java similar to Microsoft LINQ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Expected </a:t>
            </a:r>
            <a:r>
              <a:rPr lang="en-US" dirty="0" smtClean="0"/>
              <a:t>Q1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69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205784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DataSet</a:t>
            </a:r>
            <a:r>
              <a:rPr lang="en-US" dirty="0">
                <a:latin typeface="Consolas"/>
                <a:cs typeface="Consolas"/>
              </a:rPr>
              <a:t>&lt;</a:t>
            </a:r>
            <a:r>
              <a:rPr lang="en-US" i="1" dirty="0">
                <a:latin typeface="Consolas"/>
                <a:cs typeface="Consolas"/>
              </a:rPr>
              <a:t>Row</a:t>
            </a:r>
            <a:r>
              <a:rPr lang="en-US" dirty="0">
                <a:latin typeface="Consolas"/>
                <a:cs typeface="Consolas"/>
              </a:rPr>
              <a:t>&gt; dates = </a:t>
            </a:r>
            <a:r>
              <a:rPr lang="en-US" dirty="0" err="1">
                <a:latin typeface="Consolas"/>
                <a:cs typeface="Consolas"/>
              </a:rPr>
              <a:t>env.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readCsv</a:t>
            </a:r>
            <a:r>
              <a:rPr lang="en-US" dirty="0">
                <a:latin typeface="Consolas"/>
                <a:cs typeface="Consolas"/>
              </a:rPr>
              <a:t>(...).as(</a:t>
            </a:r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"</a:t>
            </a:r>
            <a:r>
              <a:rPr lang="en-US" dirty="0" err="1">
                <a:solidFill>
                  <a:schemeClr val="accent3"/>
                </a:solidFill>
                <a:latin typeface="Consolas"/>
                <a:cs typeface="Consolas"/>
              </a:rPr>
              <a:t>order_id</a:t>
            </a:r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"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>
                <a:solidFill>
                  <a:srgbClr val="9BBB59"/>
                </a:solidFill>
                <a:latin typeface="Consolas"/>
                <a:cs typeface="Consolas"/>
              </a:rPr>
              <a:t>"date"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r>
              <a:rPr lang="en-US" dirty="0" err="1">
                <a:latin typeface="Consolas"/>
                <a:cs typeface="Consolas"/>
              </a:rPr>
              <a:t>dates.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filter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"date &lt; 2010-7-14"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     .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join</a:t>
            </a:r>
            <a:r>
              <a:rPr lang="en-US" dirty="0">
                <a:latin typeface="Consolas"/>
                <a:cs typeface="Consolas"/>
              </a:rPr>
              <a:t>(other).</a:t>
            </a:r>
            <a:r>
              <a:rPr lang="en-US" dirty="0">
                <a:solidFill>
                  <a:srgbClr val="C0504D"/>
                </a:solidFill>
                <a:latin typeface="Consolas"/>
                <a:cs typeface="Consolas"/>
              </a:rPr>
              <a:t>where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"</a:t>
            </a:r>
            <a:r>
              <a:rPr lang="en-US" dirty="0" err="1">
                <a:solidFill>
                  <a:schemeClr val="accent3"/>
                </a:solidFill>
                <a:latin typeface="Consolas"/>
                <a:cs typeface="Consolas"/>
              </a:rPr>
              <a:t>order_id</a:t>
            </a:r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"</a:t>
            </a:r>
            <a:r>
              <a:rPr lang="en-US" dirty="0">
                <a:latin typeface="Consolas"/>
                <a:cs typeface="Consolas"/>
              </a:rPr>
              <a:t>).</a:t>
            </a:r>
            <a:r>
              <a:rPr lang="en-US" dirty="0" err="1">
                <a:solidFill>
                  <a:srgbClr val="C0504D"/>
                </a:solidFill>
                <a:latin typeface="Consolas"/>
                <a:cs typeface="Consolas"/>
              </a:rPr>
              <a:t>equalto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9BBB59"/>
                </a:solidFill>
                <a:latin typeface="Consolas"/>
                <a:cs typeface="Consolas"/>
              </a:rPr>
              <a:t>"id"</a:t>
            </a:r>
            <a:r>
              <a:rPr lang="en-US" dirty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91407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2241018"/>
            <a:ext cx="86216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text</a:t>
            </a:r>
          </a:p>
          <a:p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	</a:t>
            </a:r>
            <a:r>
              <a:rPr lang="en-US" dirty="0">
                <a:latin typeface="Consolas"/>
                <a:cs typeface="Consolas"/>
              </a:rPr>
              <a:t>.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flatMap</a:t>
            </a:r>
            <a:r>
              <a:rPr lang="en-US" dirty="0" smtClean="0">
                <a:latin typeface="Consolas"/>
                <a:cs typeface="Consolas"/>
              </a:rPr>
              <a:t>((</a:t>
            </a:r>
            <a:r>
              <a:rPr lang="en-US" dirty="0" err="1" smtClean="0">
                <a:latin typeface="Consolas"/>
                <a:cs typeface="Consolas"/>
              </a:rPr>
              <a:t>line,out</a:t>
            </a:r>
            <a:r>
              <a:rPr lang="en-US" dirty="0" smtClean="0">
                <a:latin typeface="Consolas"/>
                <a:cs typeface="Consolas"/>
              </a:rPr>
              <a:t>) -&gt; {</a:t>
            </a:r>
          </a:p>
          <a:p>
            <a:r>
              <a:rPr lang="en-US" dirty="0">
                <a:latin typeface="Consolas"/>
                <a:cs typeface="Consolas"/>
              </a:rPr>
              <a:t>		String[] tokens = </a:t>
            </a:r>
            <a:r>
              <a:rPr lang="en-US" dirty="0" err="1">
                <a:latin typeface="Consolas"/>
                <a:cs typeface="Consolas"/>
              </a:rPr>
              <a:t>value.toLowerCase</a:t>
            </a:r>
            <a:r>
              <a:rPr lang="en-US" dirty="0">
                <a:latin typeface="Consolas"/>
                <a:cs typeface="Consolas"/>
              </a:rPr>
              <a:t>().split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b="1" dirty="0" smtClean="0">
                <a:latin typeface="Consolas"/>
                <a:cs typeface="Consolas"/>
              </a:rPr>
              <a:t>“ “</a:t>
            </a:r>
            <a:r>
              <a:rPr lang="en-US" dirty="0" smtClean="0">
                <a:latin typeface="Consolas"/>
                <a:cs typeface="Consolas"/>
              </a:rPr>
              <a:t>)</a:t>
            </a:r>
            <a:r>
              <a:rPr lang="en-US" dirty="0">
                <a:latin typeface="Consolas"/>
                <a:cs typeface="Consolas"/>
              </a:rPr>
              <a:t>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solidFill>
                  <a:srgbClr val="9BBB59"/>
                </a:solidFill>
                <a:latin typeface="Consolas"/>
                <a:cs typeface="Consolas"/>
              </a:rPr>
              <a:t>for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(String token : tokens) {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</a:t>
            </a:r>
            <a:r>
              <a:rPr lang="en-US" dirty="0" smtClean="0">
                <a:latin typeface="Consolas"/>
                <a:cs typeface="Consolas"/>
              </a:rPr>
              <a:t>			</a:t>
            </a:r>
            <a:r>
              <a:rPr lang="en-US" b="1" dirty="0" smtClean="0">
                <a:solidFill>
                  <a:srgbClr val="9BBB59"/>
                </a:solidFill>
                <a:latin typeface="Consolas"/>
                <a:cs typeface="Consolas"/>
              </a:rPr>
              <a:t>if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token.length</a:t>
            </a:r>
            <a:r>
              <a:rPr lang="en-US" dirty="0">
                <a:latin typeface="Consolas"/>
                <a:cs typeface="Consolas"/>
              </a:rPr>
              <a:t>() &gt; 0) {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</a:t>
            </a:r>
            <a:r>
              <a:rPr lang="en-US" dirty="0" smtClean="0">
                <a:latin typeface="Consolas"/>
                <a:cs typeface="Consolas"/>
              </a:rPr>
              <a:t>			</a:t>
            </a:r>
            <a:r>
              <a:rPr lang="en-US" dirty="0" err="1" smtClean="0">
                <a:latin typeface="Consolas"/>
                <a:cs typeface="Consolas"/>
              </a:rPr>
              <a:t>out.collect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solidFill>
                  <a:srgbClr val="9BBB59"/>
                </a:solidFill>
                <a:latin typeface="Consolas"/>
                <a:cs typeface="Consolas"/>
              </a:rPr>
              <a:t>new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Tuple2&lt;String, Integer&gt;(token, 1));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</a:t>
            </a:r>
            <a:r>
              <a:rPr lang="en-US" dirty="0" smtClean="0">
                <a:latin typeface="Consolas"/>
                <a:cs typeface="Consolas"/>
              </a:rPr>
              <a:t>			}</a:t>
            </a: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		}  </a:t>
            </a:r>
          </a:p>
          <a:p>
            <a:r>
              <a:rPr lang="en-US" dirty="0" smtClean="0">
                <a:latin typeface="Consolas"/>
                <a:cs typeface="Consolas"/>
              </a:rPr>
              <a:t>	})</a:t>
            </a: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	.</a:t>
            </a:r>
            <a:r>
              <a:rPr lang="en-US" dirty="0" err="1">
                <a:solidFill>
                  <a:srgbClr val="C0504D"/>
                </a:solidFill>
                <a:latin typeface="Consolas"/>
                <a:cs typeface="Consolas"/>
              </a:rPr>
              <a:t>groupBy</a:t>
            </a:r>
            <a:r>
              <a:rPr lang="en-US" dirty="0">
                <a:latin typeface="Consolas"/>
                <a:cs typeface="Consolas"/>
              </a:rPr>
              <a:t>(0)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	.</a:t>
            </a:r>
            <a:r>
              <a:rPr lang="en-US" dirty="0">
                <a:solidFill>
                  <a:srgbClr val="C0504D"/>
                </a:solidFill>
                <a:latin typeface="Consolas"/>
                <a:cs typeface="Consolas"/>
              </a:rPr>
              <a:t>sum</a:t>
            </a:r>
            <a:r>
              <a:rPr lang="en-US" dirty="0">
                <a:latin typeface="Consolas"/>
                <a:cs typeface="Consolas"/>
              </a:rPr>
              <a:t>(1</a:t>
            </a:r>
            <a:r>
              <a:rPr lang="en-US" dirty="0" smtClean="0">
                <a:latin typeface="Consolas"/>
                <a:cs typeface="Consolas"/>
              </a:rPr>
              <a:t>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57403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on </a:t>
            </a:r>
            <a:r>
              <a:rPr lang="en-US" dirty="0" err="1" smtClean="0"/>
              <a:t>Flink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Allow </a:t>
            </a:r>
            <a:r>
              <a:rPr lang="en-US" dirty="0" err="1" smtClean="0"/>
              <a:t>HiveQL</a:t>
            </a:r>
            <a:r>
              <a:rPr lang="en-US" dirty="0" smtClean="0"/>
              <a:t> queries to run on </a:t>
            </a:r>
            <a:r>
              <a:rPr lang="en-US" dirty="0" err="1" smtClean="0"/>
              <a:t>Flink</a:t>
            </a:r>
            <a:r>
              <a:rPr lang="en-US" dirty="0" smtClean="0"/>
              <a:t> directly, both standalone and embedded in batch programs</a:t>
            </a:r>
          </a:p>
          <a:p>
            <a:pPr lvl="4"/>
            <a:endParaRPr lang="en-US" dirty="0"/>
          </a:p>
          <a:p>
            <a:r>
              <a:rPr lang="en-US" dirty="0" smtClean="0"/>
              <a:t>Approach: translate SQL to Logical Query Interface</a:t>
            </a:r>
          </a:p>
          <a:p>
            <a:pPr lvl="1"/>
            <a:r>
              <a:rPr lang="en-US" dirty="0" smtClean="0"/>
              <a:t>Hey, </a:t>
            </a:r>
            <a:r>
              <a:rPr lang="en-US" dirty="0" err="1" smtClean="0"/>
              <a:t>Flink</a:t>
            </a:r>
            <a:r>
              <a:rPr lang="en-US" dirty="0" smtClean="0"/>
              <a:t> already has an optimizer </a:t>
            </a:r>
            <a:r>
              <a:rPr lang="en-US" dirty="0" smtClean="0">
                <a:sym typeface="Wingdings"/>
              </a:rPr>
              <a:t> </a:t>
            </a:r>
          </a:p>
          <a:p>
            <a:pPr lvl="4"/>
            <a:endParaRPr lang="en-US" dirty="0" smtClean="0">
              <a:sym typeface="Wingdings"/>
            </a:endParaRPr>
          </a:p>
          <a:p>
            <a:r>
              <a:rPr lang="en-US" dirty="0" smtClean="0"/>
              <a:t>Currently in design phase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Expected Q3/Q4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7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Integration with other projects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Tez</a:t>
            </a:r>
            <a:endParaRPr lang="en-US" dirty="0" smtClean="0"/>
          </a:p>
          <a:p>
            <a:pPr lvl="1"/>
            <a:r>
              <a:rPr lang="en-US" dirty="0" smtClean="0"/>
              <a:t>Expected Q1 2015</a:t>
            </a:r>
          </a:p>
          <a:p>
            <a:r>
              <a:rPr lang="en-US" dirty="0" smtClean="0"/>
              <a:t>Apache Mahout</a:t>
            </a:r>
          </a:p>
          <a:p>
            <a:pPr lvl="1"/>
            <a:r>
              <a:rPr lang="en-US" dirty="0" smtClean="0"/>
              <a:t>Expected Q2 2015</a:t>
            </a:r>
          </a:p>
          <a:p>
            <a:r>
              <a:rPr lang="en-US" dirty="0" smtClean="0"/>
              <a:t>Tachyon</a:t>
            </a:r>
          </a:p>
          <a:p>
            <a:pPr lvl="1"/>
            <a:r>
              <a:rPr lang="en-US" dirty="0" smtClean="0"/>
              <a:t>Basic integration available, waiting for Tachyon API</a:t>
            </a:r>
          </a:p>
          <a:p>
            <a:r>
              <a:rPr lang="en-US" dirty="0" smtClean="0"/>
              <a:t>Apache </a:t>
            </a:r>
            <a:r>
              <a:rPr lang="en-US" dirty="0" err="1" smtClean="0"/>
              <a:t>Zepelin</a:t>
            </a:r>
            <a:r>
              <a:rPr lang="en-US" dirty="0" smtClean="0"/>
              <a:t> (</a:t>
            </a:r>
            <a:r>
              <a:rPr lang="en-US" dirty="0" err="1" smtClean="0"/>
              <a:t>inc.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Interest from both communities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Apache Samoa (</a:t>
            </a:r>
            <a:r>
              <a:rPr lang="en-US" dirty="0" err="1"/>
              <a:t>inc.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Expected Q1 2015</a:t>
            </a:r>
          </a:p>
          <a:p>
            <a:pPr lvl="1"/>
            <a:r>
              <a:rPr lang="en-US" dirty="0" smtClean="0"/>
              <a:t>Interest from both communities</a:t>
            </a:r>
            <a:endParaRPr lang="en-US" dirty="0"/>
          </a:p>
          <a:p>
            <a:r>
              <a:rPr lang="en-US" dirty="0" smtClean="0"/>
              <a:t>H2O</a:t>
            </a:r>
          </a:p>
          <a:p>
            <a:pPr lvl="1"/>
            <a:r>
              <a:rPr lang="en-US" dirty="0" smtClean="0"/>
              <a:t>In consideration</a:t>
            </a:r>
          </a:p>
          <a:p>
            <a:r>
              <a:rPr lang="en-US" dirty="0" smtClean="0"/>
              <a:t>Apache Hive</a:t>
            </a:r>
          </a:p>
          <a:p>
            <a:pPr lvl="1"/>
            <a:r>
              <a:rPr lang="en-US" dirty="0" smtClean="0"/>
              <a:t>Expected Q3/Q4 2015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60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many 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Runtime: even better performance and robustness</a:t>
            </a:r>
          </a:p>
          <a:p>
            <a:pPr lvl="1"/>
            <a:r>
              <a:rPr lang="en-US" dirty="0" smtClean="0"/>
              <a:t>Using off-heap memory, dynamic memory allocation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Improvements to the </a:t>
            </a:r>
            <a:r>
              <a:rPr lang="en-US" dirty="0" err="1" smtClean="0"/>
              <a:t>Flink</a:t>
            </a:r>
            <a:r>
              <a:rPr lang="en-US" dirty="0" smtClean="0"/>
              <a:t> optimizer</a:t>
            </a:r>
          </a:p>
          <a:p>
            <a:pPr lvl="1"/>
            <a:r>
              <a:rPr lang="en-US" dirty="0" smtClean="0"/>
              <a:t>Integration with </a:t>
            </a:r>
            <a:r>
              <a:rPr lang="en-US" dirty="0" err="1" smtClean="0"/>
              <a:t>HCatalog</a:t>
            </a:r>
            <a:r>
              <a:rPr lang="en-US" dirty="0" smtClean="0"/>
              <a:t>, better statistics</a:t>
            </a:r>
          </a:p>
          <a:p>
            <a:pPr lvl="1"/>
            <a:r>
              <a:rPr lang="en-US" dirty="0" smtClean="0"/>
              <a:t>Runtime optimization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Streaming graph and ML pipeline libraries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44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288" y="4618521"/>
            <a:ext cx="1465707" cy="1465707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2731933" y="1238560"/>
            <a:ext cx="5029972" cy="2933919"/>
          </a:xfrm>
          <a:prstGeom prst="cloudCallout">
            <a:avLst>
              <a:gd name="adj1" fmla="val -61408"/>
              <a:gd name="adj2" fmla="val 72304"/>
            </a:avLst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687990" y="129487"/>
            <a:ext cx="3073915" cy="15219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none">
                <a:solidFill>
                  <a:srgbClr val="FFFFFF"/>
                </a:solidFill>
                <a:latin typeface="Avenir Next Demi Bold"/>
                <a:ea typeface="+mj-ea"/>
                <a:cs typeface="Avenir Next Demi Bold"/>
              </a:defRPr>
            </a:lvl1pPr>
          </a:lstStyle>
          <a:p>
            <a:endParaRPr lang="en-US" dirty="0">
              <a:solidFill>
                <a:srgbClr val="000000"/>
              </a:solidFill>
              <a:latin typeface="Avenir Book"/>
              <a:cs typeface="Avenir Book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032691" y="2312460"/>
            <a:ext cx="2316943" cy="8259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none">
                <a:solidFill>
                  <a:srgbClr val="FFFFFF"/>
                </a:solidFill>
                <a:latin typeface="Avenir Next Demi Bold"/>
                <a:ea typeface="+mj-ea"/>
                <a:cs typeface="Avenir Next Demi Bold"/>
              </a:defRPr>
            </a:lvl1pPr>
          </a:lstStyle>
          <a:p>
            <a:r>
              <a:rPr lang="en-US" sz="4400" dirty="0" smtClean="0">
                <a:solidFill>
                  <a:srgbClr val="34AD91"/>
                </a:solidFill>
                <a:latin typeface="Avenir Black"/>
                <a:cs typeface="Avenir Black"/>
              </a:rPr>
              <a:t>Closing</a:t>
            </a:r>
            <a:endParaRPr lang="en-US" sz="3200" dirty="0">
              <a:solidFill>
                <a:srgbClr val="34AD91"/>
              </a:solidFill>
              <a:latin typeface="Avenir Book"/>
              <a:cs typeface="Avenir Boo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05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 informed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flink</a:t>
            </a:r>
            <a:r>
              <a:rPr lang="en-US" dirty="0" smtClean="0"/>
              <a:t>. </a:t>
            </a:r>
            <a:r>
              <a:rPr lang="en-US" dirty="0" err="1" smtClean="0"/>
              <a:t>apache.org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Subscribe to the mailing lists!</a:t>
            </a:r>
          </a:p>
          <a:p>
            <a:pPr lvl="1"/>
            <a:r>
              <a:rPr lang="en-US" sz="2200" dirty="0"/>
              <a:t>http://</a:t>
            </a:r>
            <a:r>
              <a:rPr lang="en-US" sz="2200" dirty="0" err="1" smtClean="0"/>
              <a:t>flink.apache.org</a:t>
            </a:r>
            <a:r>
              <a:rPr lang="en-US" sz="2200" dirty="0"/>
              <a:t>/</a:t>
            </a:r>
            <a:r>
              <a:rPr lang="en-US" sz="2200" dirty="0" err="1"/>
              <a:t>community.html#mailing-lists</a:t>
            </a:r>
            <a:endParaRPr lang="en-US" sz="2200" dirty="0" smtClean="0"/>
          </a:p>
          <a:p>
            <a:pPr lvl="4"/>
            <a:endParaRPr lang="en-US" dirty="0"/>
          </a:p>
          <a:p>
            <a:r>
              <a:rPr lang="en-US" dirty="0" smtClean="0"/>
              <a:t>Blogs</a:t>
            </a:r>
          </a:p>
          <a:p>
            <a:pPr lvl="1"/>
            <a:r>
              <a:rPr lang="en-US" dirty="0" err="1" smtClean="0"/>
              <a:t>flink.apache.org</a:t>
            </a:r>
            <a:r>
              <a:rPr lang="en-US" dirty="0"/>
              <a:t>/</a:t>
            </a:r>
            <a:r>
              <a:rPr lang="en-US" dirty="0" smtClean="0"/>
              <a:t>blog</a:t>
            </a:r>
          </a:p>
          <a:p>
            <a:pPr lvl="1"/>
            <a:r>
              <a:rPr lang="en-US" dirty="0" smtClean="0"/>
              <a:t>data-</a:t>
            </a:r>
            <a:r>
              <a:rPr lang="en-US" dirty="0" err="1" smtClean="0"/>
              <a:t>artisans.com</a:t>
            </a:r>
            <a:r>
              <a:rPr lang="en-US" dirty="0" smtClean="0"/>
              <a:t>/blog</a:t>
            </a:r>
          </a:p>
          <a:p>
            <a:pPr lvl="4"/>
            <a:endParaRPr lang="en-US" dirty="0"/>
          </a:p>
          <a:p>
            <a:r>
              <a:rPr lang="en-US" dirty="0" smtClean="0"/>
              <a:t>Twitter</a:t>
            </a:r>
          </a:p>
          <a:p>
            <a:pPr lvl="1"/>
            <a:r>
              <a:rPr lang="en-US" dirty="0" smtClean="0"/>
              <a:t>follow @</a:t>
            </a:r>
            <a:r>
              <a:rPr lang="en-US" dirty="0" err="1" smtClean="0"/>
              <a:t>ApacheFlink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16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01530"/>
            <a:ext cx="7772400" cy="1470025"/>
          </a:xfrm>
        </p:spPr>
        <p:txBody>
          <a:bodyPr/>
          <a:lstStyle/>
          <a:p>
            <a:r>
              <a:rPr lang="en-US" dirty="0" err="1" smtClean="0"/>
              <a:t>flink.apache.org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0562" y="951127"/>
            <a:ext cx="3550403" cy="355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73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Transitive Closure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8270" y="2482939"/>
            <a:ext cx="86946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C0504D"/>
                </a:solidFill>
                <a:latin typeface="Consolas"/>
                <a:cs typeface="Consolas"/>
              </a:rPr>
              <a:t>IterativeDataSet</a:t>
            </a:r>
            <a:r>
              <a:rPr lang="en-US" sz="1600" dirty="0">
                <a:latin typeface="Consolas"/>
                <a:cs typeface="Consolas"/>
              </a:rPr>
              <a:t>&lt;Tuple2&lt;</a:t>
            </a:r>
            <a:r>
              <a:rPr lang="en-US" sz="1600" dirty="0" err="1">
                <a:latin typeface="Consolas"/>
                <a:cs typeface="Consolas"/>
              </a:rPr>
              <a:t>Long,Long</a:t>
            </a:r>
            <a:r>
              <a:rPr lang="en-US" sz="1600" dirty="0">
                <a:latin typeface="Consolas"/>
                <a:cs typeface="Consolas"/>
              </a:rPr>
              <a:t>&gt;&gt; paths = </a:t>
            </a:r>
            <a:r>
              <a:rPr lang="en-US" sz="1600" dirty="0" err="1">
                <a:latin typeface="Consolas"/>
                <a:cs typeface="Consolas"/>
              </a:rPr>
              <a:t>edges.</a:t>
            </a:r>
            <a:r>
              <a:rPr lang="en-US" sz="1600" dirty="0" err="1">
                <a:solidFill>
                  <a:srgbClr val="C0504D"/>
                </a:solidFill>
                <a:latin typeface="Consolas"/>
                <a:cs typeface="Consolas"/>
              </a:rPr>
              <a:t>iterate</a:t>
            </a:r>
            <a:r>
              <a:rPr lang="en-US" sz="1600" dirty="0">
                <a:latin typeface="Consolas"/>
                <a:cs typeface="Consolas"/>
              </a:rPr>
              <a:t> (10);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/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 err="1">
                <a:solidFill>
                  <a:srgbClr val="C0504D"/>
                </a:solidFill>
                <a:latin typeface="Consolas"/>
                <a:cs typeface="Consolas"/>
              </a:rPr>
              <a:t>DataSet</a:t>
            </a:r>
            <a:r>
              <a:rPr lang="en-US" sz="1600" dirty="0">
                <a:latin typeface="Consolas"/>
                <a:cs typeface="Consolas"/>
              </a:rPr>
              <a:t>&lt;Tuple2&lt;</a:t>
            </a:r>
            <a:r>
              <a:rPr lang="en-US" sz="1600" dirty="0" err="1">
                <a:latin typeface="Consolas"/>
                <a:cs typeface="Consolas"/>
              </a:rPr>
              <a:t>Long,Long</a:t>
            </a:r>
            <a:r>
              <a:rPr lang="en-US" sz="1600" dirty="0">
                <a:latin typeface="Consolas"/>
                <a:cs typeface="Consolas"/>
              </a:rPr>
              <a:t>&gt;&gt; </a:t>
            </a:r>
            <a:r>
              <a:rPr lang="en-US" sz="1600" dirty="0" err="1">
                <a:latin typeface="Consolas"/>
                <a:cs typeface="Consolas"/>
              </a:rPr>
              <a:t>nextPaths</a:t>
            </a:r>
            <a:r>
              <a:rPr lang="en-US" sz="1600" dirty="0">
                <a:latin typeface="Consolas"/>
                <a:cs typeface="Consolas"/>
              </a:rPr>
              <a:t> = paths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  .</a:t>
            </a:r>
            <a:r>
              <a:rPr lang="en-US" sz="1600" dirty="0">
                <a:solidFill>
                  <a:srgbClr val="C0504D"/>
                </a:solidFill>
                <a:latin typeface="Consolas"/>
                <a:cs typeface="Consolas"/>
              </a:rPr>
              <a:t>join</a:t>
            </a:r>
            <a:r>
              <a:rPr lang="en-US" sz="1600" dirty="0">
                <a:latin typeface="Consolas"/>
                <a:cs typeface="Consolas"/>
              </a:rPr>
              <a:t>(edges).</a:t>
            </a:r>
            <a:r>
              <a:rPr lang="en-US" sz="1600" dirty="0">
                <a:solidFill>
                  <a:srgbClr val="C0504D"/>
                </a:solidFill>
                <a:latin typeface="Consolas"/>
                <a:cs typeface="Consolas"/>
              </a:rPr>
              <a:t>where</a:t>
            </a:r>
            <a:r>
              <a:rPr lang="en-US" sz="1600" dirty="0">
                <a:latin typeface="Consolas"/>
                <a:cs typeface="Consolas"/>
              </a:rPr>
              <a:t>(1).</a:t>
            </a:r>
            <a:r>
              <a:rPr lang="en-US" sz="1600" dirty="0" err="1">
                <a:solidFill>
                  <a:srgbClr val="C0504D"/>
                </a:solidFill>
                <a:latin typeface="Consolas"/>
                <a:cs typeface="Consolas"/>
              </a:rPr>
              <a:t>equalTo</a:t>
            </a:r>
            <a:r>
              <a:rPr lang="en-US" sz="1600" dirty="0">
                <a:latin typeface="Consolas"/>
                <a:cs typeface="Consolas"/>
              </a:rPr>
              <a:t>(0)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  .</a:t>
            </a:r>
            <a:r>
              <a:rPr lang="en-US" sz="1600" dirty="0">
                <a:solidFill>
                  <a:srgbClr val="C0504D"/>
                </a:solidFill>
                <a:latin typeface="Consolas"/>
                <a:cs typeface="Consolas"/>
              </a:rPr>
              <a:t>with</a:t>
            </a:r>
            <a:r>
              <a:rPr lang="en-US" sz="1600" dirty="0" smtClean="0">
                <a:latin typeface="Consolas"/>
                <a:cs typeface="Consolas"/>
              </a:rPr>
              <a:t>((left, right) -&gt;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b="1" dirty="0" smtClean="0">
                <a:solidFill>
                  <a:schemeClr val="accent3"/>
                </a:solidFill>
                <a:latin typeface="Consolas"/>
                <a:cs typeface="Consolas"/>
              </a:rPr>
              <a:t>return </a:t>
            </a:r>
            <a:r>
              <a:rPr lang="en-US" sz="1600" b="1" dirty="0">
                <a:solidFill>
                  <a:schemeClr val="accent3"/>
                </a:solidFill>
                <a:latin typeface="Consolas"/>
                <a:cs typeface="Consolas"/>
              </a:rPr>
              <a:t>new</a:t>
            </a:r>
            <a:r>
              <a:rPr lang="en-US" sz="1600" b="1" dirty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Tuple2&lt;Long, Long&gt;(left.</a:t>
            </a:r>
            <a:r>
              <a:rPr lang="en-US" sz="1600" b="1" dirty="0">
                <a:latin typeface="Consolas"/>
                <a:cs typeface="Consolas"/>
              </a:rPr>
              <a:t>f0</a:t>
            </a:r>
            <a:r>
              <a:rPr lang="en-US" sz="1600" dirty="0">
                <a:latin typeface="Consolas"/>
                <a:cs typeface="Consolas"/>
              </a:rPr>
              <a:t>, right.</a:t>
            </a:r>
            <a:r>
              <a:rPr lang="en-US" sz="1600" b="1" dirty="0">
                <a:latin typeface="Consolas"/>
                <a:cs typeface="Consolas"/>
              </a:rPr>
              <a:t>f1</a:t>
            </a:r>
            <a:r>
              <a:rPr lang="en-US" sz="1600" dirty="0">
                <a:latin typeface="Consolas"/>
                <a:cs typeface="Consolas"/>
              </a:rPr>
              <a:t>)</a:t>
            </a:r>
            <a:r>
              <a:rPr lang="en-US" sz="1600" dirty="0" smtClean="0">
                <a:latin typeface="Consolas"/>
                <a:cs typeface="Consolas"/>
              </a:rPr>
              <a:t>;)</a:t>
            </a:r>
            <a:r>
              <a:rPr lang="en-US" sz="1600" dirty="0">
                <a:latin typeface="Consolas"/>
                <a:cs typeface="Consolas"/>
              </a:rPr>
              <a:t/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  .</a:t>
            </a:r>
            <a:r>
              <a:rPr lang="en-US" sz="1600" dirty="0">
                <a:solidFill>
                  <a:srgbClr val="C0504D"/>
                </a:solidFill>
                <a:latin typeface="Consolas"/>
                <a:cs typeface="Consolas"/>
              </a:rPr>
              <a:t>union</a:t>
            </a:r>
            <a:r>
              <a:rPr lang="en-US" sz="1600" dirty="0">
                <a:latin typeface="Consolas"/>
                <a:cs typeface="Consolas"/>
              </a:rPr>
              <a:t>(paths)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  .</a:t>
            </a:r>
            <a:r>
              <a:rPr lang="en-US" sz="1600" dirty="0">
                <a:solidFill>
                  <a:srgbClr val="C0504D"/>
                </a:solidFill>
                <a:latin typeface="Consolas"/>
                <a:cs typeface="Consolas"/>
              </a:rPr>
              <a:t>distinct</a:t>
            </a:r>
            <a:r>
              <a:rPr lang="en-US" sz="1600" dirty="0">
                <a:latin typeface="Consolas"/>
                <a:cs typeface="Consolas"/>
              </a:rPr>
              <a:t>();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/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 err="1">
                <a:solidFill>
                  <a:srgbClr val="C0504D"/>
                </a:solidFill>
                <a:latin typeface="Consolas"/>
                <a:cs typeface="Consolas"/>
              </a:rPr>
              <a:t>DataSet</a:t>
            </a:r>
            <a:r>
              <a:rPr lang="en-US" sz="1600" dirty="0">
                <a:latin typeface="Consolas"/>
                <a:cs typeface="Consolas"/>
              </a:rPr>
              <a:t>&lt;Tuple2&lt;Long, Long&gt;&gt; </a:t>
            </a:r>
            <a:r>
              <a:rPr lang="en-US" sz="1600" dirty="0" err="1">
                <a:latin typeface="Consolas"/>
                <a:cs typeface="Consolas"/>
              </a:rPr>
              <a:t>tc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dirty="0" err="1">
                <a:latin typeface="Consolas"/>
                <a:cs typeface="Consolas"/>
              </a:rPr>
              <a:t>paths.</a:t>
            </a:r>
            <a:r>
              <a:rPr lang="en-US" sz="1600" dirty="0" err="1">
                <a:solidFill>
                  <a:srgbClr val="C0504D"/>
                </a:solidFill>
                <a:latin typeface="Consolas"/>
                <a:cs typeface="Consolas"/>
              </a:rPr>
              <a:t>closeWith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nextPaths</a:t>
            </a:r>
            <a:r>
              <a:rPr lang="en-US" sz="1600" dirty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31614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997951"/>
            <a:ext cx="7926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text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.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flatMap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{line =&gt; </a:t>
            </a:r>
            <a:r>
              <a:rPr lang="en-US" dirty="0" err="1">
                <a:latin typeface="Consolas"/>
                <a:cs typeface="Consolas"/>
              </a:rPr>
              <a:t>line.split</a:t>
            </a:r>
            <a:r>
              <a:rPr lang="en-US" dirty="0">
                <a:latin typeface="Consolas"/>
                <a:cs typeface="Consolas"/>
              </a:rPr>
              <a:t>(" ").map(word =&gt; Word(word,1)}  </a:t>
            </a:r>
          </a:p>
          <a:p>
            <a:r>
              <a:rPr lang="en-US" dirty="0">
                <a:latin typeface="Consolas"/>
                <a:cs typeface="Consolas"/>
              </a:rPr>
              <a:t>  .</a:t>
            </a:r>
            <a:r>
              <a:rPr lang="en-US" dirty="0" err="1">
                <a:solidFill>
                  <a:srgbClr val="C0504D"/>
                </a:solidFill>
                <a:latin typeface="Consolas"/>
                <a:cs typeface="Consolas"/>
              </a:rPr>
              <a:t>groupBy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C0504D"/>
                </a:solidFill>
                <a:latin typeface="Consolas"/>
                <a:cs typeface="Consolas"/>
              </a:rPr>
              <a:t>"word"</a:t>
            </a:r>
            <a:r>
              <a:rPr lang="en-US" dirty="0">
                <a:latin typeface="Consolas"/>
                <a:cs typeface="Consolas"/>
              </a:rPr>
              <a:t>).</a:t>
            </a:r>
            <a:r>
              <a:rPr lang="en-US" dirty="0">
                <a:solidFill>
                  <a:srgbClr val="C0504D"/>
                </a:solidFill>
                <a:latin typeface="Consolas"/>
                <a:cs typeface="Consolas"/>
              </a:rPr>
              <a:t>sum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C0504D"/>
                </a:solidFill>
                <a:latin typeface="Consolas"/>
                <a:cs typeface="Consolas"/>
              </a:rPr>
              <a:t>"frequency"</a:t>
            </a:r>
            <a:r>
              <a:rPr lang="en-US" dirty="0">
                <a:latin typeface="Consolas"/>
                <a:cs typeface="Consolas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870719"/>
            <a:ext cx="82945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BBB59"/>
                </a:solidFill>
                <a:latin typeface="Consolas"/>
                <a:cs typeface="Consolas"/>
              </a:rPr>
              <a:t>case class</a:t>
            </a:r>
            <a:r>
              <a:rPr lang="en-US" dirty="0">
                <a:latin typeface="Consolas"/>
                <a:cs typeface="Consolas"/>
              </a:rPr>
              <a:t> Path (from: Long, to: Long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err="1">
                <a:solidFill>
                  <a:srgbClr val="9BBB59"/>
                </a:solidFill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tc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edges.iterate</a:t>
            </a:r>
            <a:r>
              <a:rPr lang="en-US" dirty="0">
                <a:latin typeface="Consolas"/>
                <a:cs typeface="Consolas"/>
              </a:rPr>
              <a:t>(10) { paths: </a:t>
            </a:r>
            <a:r>
              <a:rPr lang="en-US" dirty="0" err="1">
                <a:latin typeface="Consolas"/>
                <a:cs typeface="Consolas"/>
              </a:rPr>
              <a:t>DataSet</a:t>
            </a:r>
            <a:r>
              <a:rPr lang="en-US" dirty="0">
                <a:latin typeface="Consolas"/>
                <a:cs typeface="Consolas"/>
              </a:rPr>
              <a:t>[Path] =&gt;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>
                <a:solidFill>
                  <a:srgbClr val="9BBB59"/>
                </a:solidFill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 next = paths</a:t>
            </a:r>
          </a:p>
          <a:p>
            <a:r>
              <a:rPr lang="en-US" dirty="0">
                <a:latin typeface="Consolas"/>
                <a:cs typeface="Consolas"/>
              </a:rPr>
              <a:t>    .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join</a:t>
            </a:r>
            <a:r>
              <a:rPr lang="en-US" dirty="0">
                <a:latin typeface="Consolas"/>
                <a:cs typeface="Consolas"/>
              </a:rPr>
              <a:t>(edges).</a:t>
            </a:r>
            <a:r>
              <a:rPr lang="en-US" dirty="0">
                <a:solidFill>
                  <a:srgbClr val="C0504D"/>
                </a:solidFill>
                <a:latin typeface="Consolas"/>
                <a:cs typeface="Consolas"/>
              </a:rPr>
              <a:t>where</a:t>
            </a:r>
            <a:r>
              <a:rPr lang="en-US" dirty="0">
                <a:latin typeface="Consolas"/>
                <a:cs typeface="Consolas"/>
              </a:rPr>
              <a:t>("to").</a:t>
            </a:r>
            <a:r>
              <a:rPr lang="en-US" dirty="0" err="1">
                <a:solidFill>
                  <a:srgbClr val="C0504D"/>
                </a:solidFill>
                <a:latin typeface="Consolas"/>
                <a:cs typeface="Consolas"/>
              </a:rPr>
              <a:t>equalTo</a:t>
            </a:r>
            <a:r>
              <a:rPr lang="en-US" dirty="0">
                <a:latin typeface="Consolas"/>
                <a:cs typeface="Consolas"/>
              </a:rPr>
              <a:t>("from") {</a:t>
            </a:r>
          </a:p>
          <a:p>
            <a:r>
              <a:rPr lang="en-US" dirty="0">
                <a:latin typeface="Consolas"/>
                <a:cs typeface="Consolas"/>
              </a:rPr>
              <a:t>      (path, edge) =&gt; Path(</a:t>
            </a:r>
            <a:r>
              <a:rPr lang="en-US" dirty="0" err="1">
                <a:latin typeface="Consolas"/>
                <a:cs typeface="Consolas"/>
              </a:rPr>
              <a:t>path.from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edge.to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    }</a:t>
            </a:r>
          </a:p>
          <a:p>
            <a:r>
              <a:rPr lang="en-US" dirty="0">
                <a:latin typeface="Consolas"/>
                <a:cs typeface="Consolas"/>
              </a:rPr>
              <a:t>    .</a:t>
            </a:r>
            <a:r>
              <a:rPr lang="en-US" dirty="0">
                <a:solidFill>
                  <a:srgbClr val="C0504D"/>
                </a:solidFill>
                <a:latin typeface="Consolas"/>
                <a:cs typeface="Consolas"/>
              </a:rPr>
              <a:t>union</a:t>
            </a:r>
            <a:r>
              <a:rPr lang="en-US" dirty="0">
                <a:latin typeface="Consolas"/>
                <a:cs typeface="Consolas"/>
              </a:rPr>
              <a:t>(paths).</a:t>
            </a:r>
            <a:r>
              <a:rPr lang="en-US" dirty="0">
                <a:solidFill>
                  <a:srgbClr val="C0504D"/>
                </a:solidFill>
                <a:latin typeface="Consolas"/>
                <a:cs typeface="Consolas"/>
              </a:rPr>
              <a:t>distinct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r>
              <a:rPr lang="en-US" dirty="0">
                <a:latin typeface="Consolas"/>
                <a:cs typeface="Consolas"/>
              </a:rPr>
              <a:t>  next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449354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Avenir Next Regular"/>
                <a:cs typeface="Avenir Next Regular"/>
              </a:rPr>
              <a:t>WordCount</a:t>
            </a:r>
            <a:endParaRPr lang="en-US" sz="2400" b="1" dirty="0">
              <a:latin typeface="Avenir Next Regular"/>
              <a:cs typeface="Avenir Next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3333460"/>
            <a:ext cx="2827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venir Next Regular"/>
                <a:cs typeface="Avenir Next Regular"/>
              </a:rPr>
              <a:t>Transitive Closure</a:t>
            </a:r>
            <a:endParaRPr lang="en-US" sz="2400" b="1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83443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46110</TotalTime>
  <Words>3361</Words>
  <Application>Microsoft Macintosh PowerPoint</Application>
  <PresentationFormat>On-screen Show (4:3)</PresentationFormat>
  <Paragraphs>839</Paragraphs>
  <Slides>75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75</vt:i4>
      </vt:variant>
    </vt:vector>
  </HeadingPairs>
  <TitlesOfParts>
    <vt:vector size="77" baseType="lpstr">
      <vt:lpstr>Office Theme</vt:lpstr>
      <vt:lpstr>3_Office Theme</vt:lpstr>
      <vt:lpstr>Apache Flink</vt:lpstr>
      <vt:lpstr>Apache Flink</vt:lpstr>
      <vt:lpstr>The Flink Community</vt:lpstr>
      <vt:lpstr>PowerPoint Presentation</vt:lpstr>
      <vt:lpstr>DataSet and transformations</vt:lpstr>
      <vt:lpstr>DataSet</vt:lpstr>
      <vt:lpstr>WordCount</vt:lpstr>
      <vt:lpstr>Transitive Closure</vt:lpstr>
      <vt:lpstr>Scala API</vt:lpstr>
      <vt:lpstr>Data sources</vt:lpstr>
      <vt:lpstr>Available transformations</vt:lpstr>
      <vt:lpstr>Data types and grouping</vt:lpstr>
      <vt:lpstr>Real-time stream processing</vt:lpstr>
      <vt:lpstr>Streaming operators</vt:lpstr>
      <vt:lpstr>Windowing</vt:lpstr>
      <vt:lpstr>Windowing example</vt:lpstr>
      <vt:lpstr>Window Join example</vt:lpstr>
      <vt:lpstr>Iterative processing example</vt:lpstr>
      <vt:lpstr>Spargel: Flink’s Graph API</vt:lpstr>
      <vt:lpstr>Other API elements &amp; tools</vt:lpstr>
      <vt:lpstr>Hadoop Compatibility</vt:lpstr>
      <vt:lpstr>Visualization tools</vt:lpstr>
      <vt:lpstr>Visualization tools</vt:lpstr>
      <vt:lpstr>Visualization tools</vt:lpstr>
      <vt:lpstr>PowerPoint Presentation</vt:lpstr>
      <vt:lpstr>PowerPoint Presentation</vt:lpstr>
      <vt:lpstr>PowerPoint Presentation</vt:lpstr>
      <vt:lpstr>Philosophy</vt:lpstr>
      <vt:lpstr>Recap: DataSet</vt:lpstr>
      <vt:lpstr>Common misconception</vt:lpstr>
      <vt:lpstr>DataSet&lt;String&gt;</vt:lpstr>
      <vt:lpstr>Example: grep</vt:lpstr>
      <vt:lpstr>Staged (batch) execution</vt:lpstr>
      <vt:lpstr>Pipelined execution</vt:lpstr>
      <vt:lpstr>Benefits of pipelining</vt:lpstr>
      <vt:lpstr>PowerPoint Presentation</vt:lpstr>
      <vt:lpstr>Drawbacks of pipelining</vt:lpstr>
      <vt:lpstr>Example: Iterative processing</vt:lpstr>
      <vt:lpstr>Iterate by unrolling</vt:lpstr>
      <vt:lpstr>Iterate natively</vt:lpstr>
      <vt:lpstr>Iterate natively with deltas</vt:lpstr>
      <vt:lpstr>Native, unrolling, and delta</vt:lpstr>
      <vt:lpstr>Optimization of iterative algorithms</vt:lpstr>
      <vt:lpstr>PowerPoint Presentation</vt:lpstr>
      <vt:lpstr>PowerPoint Presentation</vt:lpstr>
      <vt:lpstr>The growing Flink stack</vt:lpstr>
      <vt:lpstr>Program lifecycle</vt:lpstr>
      <vt:lpstr>Flink Optimizer</vt:lpstr>
      <vt:lpstr>A simple program</vt:lpstr>
      <vt:lpstr>Two execution plans</vt:lpstr>
      <vt:lpstr>Flink Local Runtime</vt:lpstr>
      <vt:lpstr>Flink runtime operators</vt:lpstr>
      <vt:lpstr>Internal data representation</vt:lpstr>
      <vt:lpstr>Internal data representation</vt:lpstr>
      <vt:lpstr>Memory in Flink</vt:lpstr>
      <vt:lpstr>Memory in Flink (2)</vt:lpstr>
      <vt:lpstr>Operating on serialized data</vt:lpstr>
      <vt:lpstr>Flink distributed execution</vt:lpstr>
      <vt:lpstr>Streaming overview</vt:lpstr>
      <vt:lpstr>PowerPoint Presentation</vt:lpstr>
      <vt:lpstr>Flink Roadmap</vt:lpstr>
      <vt:lpstr>Roadmap for 2015 (highlights)</vt:lpstr>
      <vt:lpstr>Dual streaming and batch engine</vt:lpstr>
      <vt:lpstr>Fault tolerance improvements</vt:lpstr>
      <vt:lpstr>Streaming fault tolerance</vt:lpstr>
      <vt:lpstr>Interactive programs &amp; shells</vt:lpstr>
      <vt:lpstr>Machine Learning</vt:lpstr>
      <vt:lpstr>Graph Library</vt:lpstr>
      <vt:lpstr>Logical Query Integration</vt:lpstr>
      <vt:lpstr>SQL on Flink</vt:lpstr>
      <vt:lpstr>Integration with other projects</vt:lpstr>
      <vt:lpstr>And many more…</vt:lpstr>
      <vt:lpstr>PowerPoint Presentation</vt:lpstr>
      <vt:lpstr>Stay informed</vt:lpstr>
      <vt:lpstr>flink.apache.org</vt:lpstr>
    </vt:vector>
  </TitlesOfParts>
  <Manager/>
  <Company>Data Artisans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Kostas Tzoumas</dc:creator>
  <cp:keywords/>
  <dc:description/>
  <cp:lastModifiedBy>Kostas Tzoumas</cp:lastModifiedBy>
  <cp:revision>1881</cp:revision>
  <dcterms:created xsi:type="dcterms:W3CDTF">2014-10-18T15:55:10Z</dcterms:created>
  <dcterms:modified xsi:type="dcterms:W3CDTF">2015-01-13T16:06:01Z</dcterms:modified>
  <cp:category/>
</cp:coreProperties>
</file>