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300" r:id="rId15"/>
    <p:sldId id="271" r:id="rId16"/>
    <p:sldId id="272" r:id="rId17"/>
    <p:sldId id="273" r:id="rId18"/>
    <p:sldId id="274" r:id="rId19"/>
    <p:sldId id="275" r:id="rId20"/>
    <p:sldId id="29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07E"/>
    <a:srgbClr val="FDB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2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4027-0A5D-354A-BE82-A67FCB0F535E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E78DA-A159-934A-B4D0-89D2B18A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37A29-3AB3-F049-8197-C6203677B2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4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technologies that enable streaming? The open source leaders in this space is Apache Kafka (that solves the integration problem), and Apache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(that solves the analytics problem, removing the final barrier). Kafka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combined can remove the batch barriers from the infrastructure, creating a truly real-time analytics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37A29-3AB3-F049-8197-C6203677B2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96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data points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Google (cloud dataflow)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Hortonworks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Cloudera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Adatao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Concurrent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Confluent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been part of this open source movement with Apache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streaming dataflow engine that can run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clusters.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grown a lot over the past year both in terms of code and community. We have added domain-specific libraries, a streaming API with streaming backend support,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 Tremendous growth.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also grown in community. The project is by now a very established Apache project, it has more than 140 contributors (placing it at the top 5 of Apache big data projects), and several companies are starting to experiment with it. At data Artisans we are supporting two production installations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ResearchGate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Bouygues Telecom), and are helping a number of companies that are testing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(e.g.,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Spotify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King.com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Amadeus, and a group at Yahoo). Huawei and Intel have started contributing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interest in vendors is picking up (e.g.,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Adatao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Huawei,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vendors). All of this is the result of purely organic growth with very little marketing investment from data Artisans.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8D2A0-90C0-CB4C-9AFF-12C4E7BF6A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E78DA-A159-934A-B4D0-89D2B18AA1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63712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5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1997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672" y="205978"/>
            <a:ext cx="600856" cy="5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vatar_white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73" y="205978"/>
            <a:ext cx="600856" cy="597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91997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672" y="205978"/>
            <a:ext cx="600856" cy="5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1997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672" y="205978"/>
            <a:ext cx="600856" cy="5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672" y="205978"/>
            <a:ext cx="600856" cy="5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63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19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20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79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00B6-C193-6C4D-B7F7-99D6B541A43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A2E9-7E1F-EA45-A95F-907817E7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3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8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32083" y="1545767"/>
            <a:ext cx="6692474" cy="102529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Stream processing with </a:t>
            </a:r>
            <a:b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</a:br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Apache </a:t>
            </a:r>
            <a:r>
              <a:rPr lang="en-US" sz="4000" dirty="0" err="1" smtClean="0">
                <a:solidFill>
                  <a:srgbClr val="FFFFFF"/>
                </a:solidFill>
                <a:latin typeface="Avenir Black"/>
                <a:cs typeface="Avenir Black"/>
              </a:rPr>
              <a:t>Flink</a:t>
            </a:r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™  </a:t>
            </a:r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0225" y="3017556"/>
            <a:ext cx="6400800" cy="8216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Kostas Tzoumas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kostas_tzoumas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3" y="1545767"/>
            <a:ext cx="1031393" cy="1031393"/>
          </a:xfrm>
          <a:prstGeom prst="rect">
            <a:avLst/>
          </a:prstGeom>
        </p:spPr>
      </p:pic>
      <p:pic>
        <p:nvPicPr>
          <p:cNvPr id="9" name="Picture 8" descr="ew8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9" y="4130871"/>
            <a:ext cx="3730515" cy="5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1024391" y="157609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452299" y="1584549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1576819" y="1576096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89417" y="1567639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8285" y="2749813"/>
            <a:ext cx="428831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63649" y="2749813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-70109" y="1590425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00123" y="4492408"/>
            <a:ext cx="196980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8994" y="4492407"/>
            <a:ext cx="2132334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Cluster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71552" y="4492407"/>
            <a:ext cx="1957633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82488" y="3891634"/>
            <a:ext cx="160794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427259" y="3891633"/>
            <a:ext cx="160794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2136047" y="1584549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5556319" y="1561489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2696861" y="1567639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4387916" y="1561489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3248978" y="1561488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600125" y="3290862"/>
            <a:ext cx="6331761" cy="1069272"/>
            <a:chOff x="511496" y="4496626"/>
            <a:chExt cx="6809398" cy="1069272"/>
          </a:xfrm>
        </p:grpSpPr>
        <p:sp>
          <p:nvSpPr>
            <p:cNvPr id="73" name="Rectangle 72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47757" y="4546554"/>
              <a:ext cx="31357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75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4"/>
            <p:cNvCxnSpPr>
              <a:stCxn id="75" idx="6"/>
              <a:endCxn id="76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"/>
            <p:cNvCxnSpPr>
              <a:stCxn id="78" idx="6"/>
              <a:endCxn id="80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86" idx="6"/>
              <a:endCxn id="93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17"/>
            <p:cNvCxnSpPr>
              <a:stCxn id="82" idx="6"/>
              <a:endCxn id="83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20"/>
            <p:cNvCxnSpPr>
              <a:stCxn id="85" idx="6"/>
              <a:endCxn id="96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1"/>
            <p:cNvCxnSpPr>
              <a:stCxn id="76" idx="6"/>
              <a:endCxn id="85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22"/>
            <p:cNvCxnSpPr>
              <a:stCxn id="83" idx="6"/>
              <a:endCxn id="86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23"/>
            <p:cNvCxnSpPr>
              <a:stCxn id="76" idx="6"/>
              <a:endCxn id="86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24"/>
            <p:cNvCxnSpPr>
              <a:stCxn id="83" idx="7"/>
              <a:endCxn id="85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7"/>
            <p:cNvCxnSpPr>
              <a:stCxn id="93" idx="6"/>
              <a:endCxn id="92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12"/>
            <p:cNvCxnSpPr>
              <a:stCxn id="96" idx="6"/>
              <a:endCxn id="95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13"/>
            <p:cNvCxnSpPr>
              <a:stCxn id="96" idx="5"/>
              <a:endCxn id="92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14"/>
            <p:cNvCxnSpPr>
              <a:stCxn id="93" idx="7"/>
              <a:endCxn id="95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21"/>
            <p:cNvCxnSpPr>
              <a:stCxn id="80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21"/>
            <p:cNvCxnSpPr>
              <a:endCxn id="96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 rot="16200000">
            <a:off x="6179357" y="1561487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Storm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03" name="Rectangle 102"/>
          <p:cNvSpPr/>
          <p:nvPr/>
        </p:nvSpPr>
        <p:spPr>
          <a:xfrm rot="16200000">
            <a:off x="3807778" y="1561487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Zeppeli</a:t>
            </a:r>
            <a:r>
              <a:rPr lang="en-US" dirty="0">
                <a:solidFill>
                  <a:schemeClr val="tx1"/>
                </a:solidFill>
                <a:latin typeface="Avenir Next Regular"/>
                <a:cs typeface="Avenir Next Regular"/>
              </a:rPr>
              <a:t>n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37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2804" y="4578630"/>
            <a:ext cx="679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venir Next Regular"/>
                <a:cs typeface="Avenir Next Regular"/>
              </a:rPr>
              <a:t>An engine that can </a:t>
            </a:r>
            <a:r>
              <a:rPr lang="en-US" sz="2000" b="1" dirty="0">
                <a:solidFill>
                  <a:prstClr val="black"/>
                </a:solidFill>
                <a:latin typeface="Avenir Next Regular"/>
                <a:cs typeface="Avenir Next Regular"/>
              </a:rPr>
              <a:t>natively</a:t>
            </a:r>
            <a:r>
              <a:rPr lang="en-US" sz="2000" dirty="0">
                <a:solidFill>
                  <a:prstClr val="black"/>
                </a:solidFill>
                <a:latin typeface="Avenir Next Regular"/>
                <a:cs typeface="Avenir Next Regular"/>
              </a:rPr>
              <a:t> support all these </a:t>
            </a:r>
            <a:r>
              <a:rPr lang="en-US" sz="2000" dirty="0" smtClean="0">
                <a:solidFill>
                  <a:prstClr val="black"/>
                </a:solidFill>
                <a:latin typeface="Avenir Next Regular"/>
                <a:cs typeface="Avenir Next Regular"/>
              </a:rPr>
              <a:t>workloads.</a:t>
            </a:r>
            <a:endParaRPr lang="en-US" sz="20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19003" y="3928646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21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4" y="1274713"/>
            <a:ext cx="2613979" cy="1310885"/>
          </a:xfrm>
          <a:prstGeom prst="rect">
            <a:avLst/>
          </a:prstGeom>
        </p:spPr>
      </p:pic>
      <p:pic>
        <p:nvPicPr>
          <p:cNvPr id="24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494951"/>
            <a:ext cx="2647692" cy="1182083"/>
          </a:xfrm>
          <a:prstGeom prst="rect">
            <a:avLst/>
          </a:prstGeom>
        </p:spPr>
      </p:pic>
      <p:pic>
        <p:nvPicPr>
          <p:cNvPr id="26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8" y="3105074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8" y="2667897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3015261" y="3444418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44825" y="2585598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615016" y="2293306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336095" y="3928647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082" y="2030703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30264" y="1022782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83307" y="1125618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683307" y="3034858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317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processing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5" y="1320801"/>
            <a:ext cx="4014845" cy="16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is a stream processor?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Pipelining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replay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Backup and restore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High-level APIs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Integration with batch</a:t>
            </a:r>
          </a:p>
          <a:p>
            <a:pPr marL="3600450" lvl="7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availability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Scale-in and scale-out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097995" y="1105784"/>
            <a:ext cx="247535" cy="645713"/>
          </a:xfrm>
          <a:prstGeom prst="rightBrac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097995" y="2872228"/>
            <a:ext cx="247535" cy="661855"/>
          </a:xfrm>
          <a:prstGeom prst="rightBrac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097995" y="3734084"/>
            <a:ext cx="247535" cy="661855"/>
          </a:xfrm>
          <a:prstGeom prst="rightBrac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1179" y="120825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  <a:latin typeface="Avenir Next Demi Bold"/>
                <a:cs typeface="Avenir Next Demi Bold"/>
              </a:rPr>
              <a:t>Basics</a:t>
            </a:r>
            <a:endParaRPr lang="en-US" sz="2000" i="1" dirty="0">
              <a:solidFill>
                <a:prstClr val="black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1179" y="206084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  <a:latin typeface="Avenir Next Demi Bold"/>
                <a:cs typeface="Avenir Next Demi Bold"/>
              </a:rPr>
              <a:t>State</a:t>
            </a:r>
            <a:endParaRPr lang="en-US" sz="2000" i="1" dirty="0">
              <a:solidFill>
                <a:prstClr val="black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1180" y="299333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  <a:latin typeface="Avenir Next Demi Bold"/>
                <a:cs typeface="Avenir Next Demi Bold"/>
              </a:rPr>
              <a:t>App development</a:t>
            </a:r>
            <a:endParaRPr lang="en-US" sz="2000" i="1" dirty="0">
              <a:solidFill>
                <a:prstClr val="black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1177" y="3860764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  <a:latin typeface="Avenir Next Demi Bold"/>
                <a:cs typeface="Avenir Next Demi Bold"/>
              </a:rPr>
              <a:t>Large deployments</a:t>
            </a:r>
            <a:endParaRPr lang="en-US" sz="2000" i="1" dirty="0">
              <a:solidFill>
                <a:prstClr val="black"/>
              </a:solidFill>
              <a:latin typeface="Avenir Next Demi Bold"/>
              <a:cs typeface="Avenir Next Demi Bold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4097995" y="1962652"/>
            <a:ext cx="247535" cy="645713"/>
          </a:xfrm>
          <a:prstGeom prst="rightBrac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3" y="4615824"/>
            <a:ext cx="731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venir Next Regular"/>
                <a:cs typeface="Avenir Next Regular"/>
              </a:rPr>
              <a:t>See http</a:t>
            </a:r>
            <a:r>
              <a:rPr lang="en-US" dirty="0">
                <a:solidFill>
                  <a:prstClr val="black"/>
                </a:solidFill>
                <a:latin typeface="Avenir Next Regular"/>
                <a:cs typeface="Avenir Next Regular"/>
              </a:rPr>
              <a:t>://data-</a:t>
            </a:r>
            <a:r>
              <a:rPr lang="en-US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artisans.com</a:t>
            </a:r>
            <a:r>
              <a:rPr lang="en-US" dirty="0">
                <a:solidFill>
                  <a:prstClr val="black"/>
                </a:solidFill>
                <a:latin typeface="Avenir Next Regular"/>
                <a:cs typeface="Avenir Next Regular"/>
              </a:rPr>
              <a:t>/stream-processing-with-</a:t>
            </a:r>
            <a:r>
              <a:rPr lang="en-US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flink.html</a:t>
            </a:r>
            <a:endParaRPr lang="en-US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1694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464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venir Next Regular"/>
                <a:cs typeface="Avenir Next Regular"/>
              </a:rPr>
              <a:t>Basic building block to “keep the data moving”</a:t>
            </a:r>
            <a:endParaRPr lang="en-US" sz="2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5658" y="2378368"/>
            <a:ext cx="426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venir Next Regular"/>
                <a:cs typeface="Avenir Next Regular"/>
              </a:rPr>
              <a:t>Note: pipelined systems do not usually transfer individual tuples, but buffers that batch several tuples!</a:t>
            </a:r>
            <a:endParaRPr lang="en-US" sz="20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1" y="1676309"/>
            <a:ext cx="3923400" cy="28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User-defined state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transformations (map/reduce/</a:t>
            </a:r>
            <a:r>
              <a:rPr lang="en-US" dirty="0" err="1" smtClean="0"/>
              <a:t>etc</a:t>
            </a:r>
            <a:r>
              <a:rPr lang="en-US" dirty="0" smtClean="0"/>
              <a:t>) are long-running operators, feel free to keep around objects</a:t>
            </a:r>
          </a:p>
          <a:p>
            <a:pPr lvl="1"/>
            <a:r>
              <a:rPr lang="en-US" dirty="0" smtClean="0"/>
              <a:t>Hooks to include in system's checkpoint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Windowed streams</a:t>
            </a:r>
          </a:p>
          <a:p>
            <a:pPr lvl="1"/>
            <a:r>
              <a:rPr lang="en-US" dirty="0" smtClean="0"/>
              <a:t>Time, count, data-driven windows</a:t>
            </a:r>
          </a:p>
          <a:p>
            <a:pPr lvl="1"/>
            <a:r>
              <a:rPr lang="en-US" dirty="0" smtClean="0"/>
              <a:t>Managed by the system (currently </a:t>
            </a:r>
            <a:r>
              <a:rPr lang="en-US" i="1" dirty="0" err="1" smtClean="0"/>
              <a:t>WiP</a:t>
            </a:r>
            <a:r>
              <a:rPr lang="en-US" dirty="0" smtClean="0"/>
              <a:t>)</a:t>
            </a:r>
          </a:p>
          <a:p>
            <a:pPr lvl="7"/>
            <a:endParaRPr lang="en-US" dirty="0" smtClean="0"/>
          </a:p>
          <a:p>
            <a:r>
              <a:rPr lang="en-US" dirty="0"/>
              <a:t>Managed state (</a:t>
            </a:r>
            <a:r>
              <a:rPr lang="en-US" i="1" dirty="0" err="1"/>
              <a:t>WiP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State interface for operators</a:t>
            </a:r>
          </a:p>
          <a:p>
            <a:pPr lvl="1"/>
            <a:r>
              <a:rPr lang="en-US" dirty="0"/>
              <a:t>Backed up and restored by the system with pluggable state backend (HDFS, Ignite, Cassandra, 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0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Streaming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Ensure that operators see all events</a:t>
            </a:r>
          </a:p>
          <a:p>
            <a:pPr lvl="1"/>
            <a:r>
              <a:rPr lang="en-US" dirty="0" smtClean="0"/>
              <a:t>“At least once”</a:t>
            </a:r>
          </a:p>
          <a:p>
            <a:pPr lvl="1"/>
            <a:r>
              <a:rPr lang="en-US" dirty="0" smtClean="0"/>
              <a:t>Solved by replaying a stream from a checkpoint, e.g., from a past Kafka offset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Ensure that operators do not perform </a:t>
            </a:r>
            <a:r>
              <a:rPr lang="en-US" dirty="0" smtClean="0"/>
              <a:t>duplicate updates </a:t>
            </a:r>
            <a:r>
              <a:rPr lang="en-US" dirty="0" smtClean="0"/>
              <a:t>to their state</a:t>
            </a:r>
          </a:p>
          <a:p>
            <a:pPr lvl="1"/>
            <a:r>
              <a:rPr lang="en-US" dirty="0" smtClean="0"/>
              <a:t>“Exactly once”</a:t>
            </a:r>
          </a:p>
          <a:p>
            <a:pPr lvl="1"/>
            <a:r>
              <a:rPr lang="en-US" dirty="0" smtClean="0"/>
              <a:t>Several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0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Exactly once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Discretized streams (Spark Streaming)</a:t>
            </a:r>
          </a:p>
          <a:p>
            <a:pPr lvl="1"/>
            <a:r>
              <a:rPr lang="en-US" dirty="0" smtClean="0"/>
              <a:t>Treat streaming as a series of small </a:t>
            </a:r>
            <a:r>
              <a:rPr lang="en-US" dirty="0" smtClean="0"/>
              <a:t>atomic computations</a:t>
            </a:r>
            <a:endParaRPr lang="en-US" dirty="0" smtClean="0"/>
          </a:p>
          <a:p>
            <a:pPr lvl="1"/>
            <a:r>
              <a:rPr lang="en-US" dirty="0" smtClean="0"/>
              <a:t>“Fast track” to fault </a:t>
            </a:r>
            <a:r>
              <a:rPr lang="en-US" dirty="0" smtClean="0"/>
              <a:t>tolerance, but does not separate business logic from recovery</a:t>
            </a:r>
          </a:p>
          <a:p>
            <a:pPr lvl="7"/>
            <a:endParaRPr lang="en-US" dirty="0" smtClean="0"/>
          </a:p>
          <a:p>
            <a:r>
              <a:rPr lang="en-US" dirty="0" err="1" smtClean="0"/>
              <a:t>MillWheel</a:t>
            </a:r>
            <a:r>
              <a:rPr lang="en-US" dirty="0" smtClean="0"/>
              <a:t> </a:t>
            </a:r>
            <a:r>
              <a:rPr lang="en-US" dirty="0" smtClean="0"/>
              <a:t>(Google Cloud Dataflow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State update and derived events committed as atomic transaction to a high-throughput transactional store</a:t>
            </a:r>
            <a:endParaRPr lang="en-US" dirty="0" smtClean="0"/>
          </a:p>
          <a:p>
            <a:pPr lvl="1"/>
            <a:r>
              <a:rPr lang="en-US" dirty="0" smtClean="0"/>
              <a:t>Needs a very high-throughput transactional store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err="1" smtClean="0"/>
              <a:t>Chandy-Lamport</a:t>
            </a:r>
            <a:r>
              <a:rPr lang="en-US" dirty="0" smtClean="0"/>
              <a:t> distributed snapshots (</a:t>
            </a:r>
            <a:r>
              <a:rPr lang="en-US" dirty="0" err="1" smtClean="0"/>
              <a:t>Flink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8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snapshots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0424"/>
            <a:ext cx="8229600" cy="1486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Super-impose </a:t>
            </a:r>
            <a:r>
              <a:rPr lang="en-US" sz="2800" dirty="0" err="1" smtClean="0"/>
              <a:t>checkpointing</a:t>
            </a:r>
            <a:r>
              <a:rPr lang="en-US" sz="2800" dirty="0" smtClean="0"/>
              <a:t> mechanism </a:t>
            </a:r>
            <a:r>
              <a:rPr lang="en-US" sz="2800" dirty="0" smtClean="0"/>
              <a:t>on execution </a:t>
            </a:r>
            <a:r>
              <a:rPr lang="en-US" sz="2800" dirty="0" smtClean="0"/>
              <a:t>instead of using execution as the </a:t>
            </a:r>
            <a:r>
              <a:rPr lang="en-US" sz="2800" dirty="0" err="1" smtClean="0"/>
              <a:t>checkpointing</a:t>
            </a:r>
            <a:r>
              <a:rPr lang="en-US" sz="2800" dirty="0" smtClean="0"/>
              <a:t>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45" y="1217971"/>
            <a:ext cx="4007927" cy="17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3945518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6" name="Oval 2"/>
          <p:cNvSpPr/>
          <p:nvPr/>
        </p:nvSpPr>
        <p:spPr>
          <a:xfrm>
            <a:off x="5433092" y="2723377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3"/>
          <p:cNvSpPr/>
          <p:nvPr/>
        </p:nvSpPr>
        <p:spPr>
          <a:xfrm>
            <a:off x="5433092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4471198" y="3776137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5881789" y="2440705"/>
            <a:ext cx="1148099" cy="44751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3945518" y="272338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4471198" y="2920508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5433092" y="2104183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1"/>
          <p:cNvSpPr/>
          <p:nvPr/>
        </p:nvSpPr>
        <p:spPr>
          <a:xfrm>
            <a:off x="3945518" y="210418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4471198" y="2301314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4394214" y="2440708"/>
            <a:ext cx="1115862" cy="34040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4394214" y="2440705"/>
            <a:ext cx="1115862" cy="340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3945518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18" name="Oval 16"/>
          <p:cNvSpPr/>
          <p:nvPr/>
        </p:nvSpPr>
        <p:spPr>
          <a:xfrm>
            <a:off x="5433092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4471198" y="4392290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952904" y="2830485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19"/>
          <p:cNvSpPr/>
          <p:nvPr/>
        </p:nvSpPr>
        <p:spPr>
          <a:xfrm>
            <a:off x="6952904" y="3464349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5881789" y="3059899"/>
            <a:ext cx="1148099" cy="46218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5881789" y="3027616"/>
            <a:ext cx="1071115" cy="6091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5958774" y="3800871"/>
            <a:ext cx="1071115" cy="59141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5958774" y="3661480"/>
            <a:ext cx="994131" cy="1146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5881789" y="3167007"/>
            <a:ext cx="1148099" cy="108589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 rot="5400000">
            <a:off x="2108756" y="1766619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 rot="5400000">
            <a:off x="2108756" y="2385810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 rot="5400000">
            <a:off x="2108756" y="3243045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 rot="5400000">
            <a:off x="2108756" y="3859198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7"/>
          <p:cNvCxnSpPr>
            <a:stCxn id="38" idx="1"/>
            <a:endCxn id="13" idx="2"/>
          </p:cNvCxnSpPr>
          <p:nvPr/>
        </p:nvCxnSpPr>
        <p:spPr>
          <a:xfrm>
            <a:off x="2782846" y="2299711"/>
            <a:ext cx="1162673" cy="160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7"/>
          <p:cNvCxnSpPr>
            <a:stCxn id="39" idx="1"/>
            <a:endCxn id="10" idx="2"/>
          </p:cNvCxnSpPr>
          <p:nvPr/>
        </p:nvCxnSpPr>
        <p:spPr>
          <a:xfrm>
            <a:off x="2782846" y="2918902"/>
            <a:ext cx="1162673" cy="16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"/>
          <p:cNvCxnSpPr>
            <a:stCxn id="40" idx="1"/>
            <a:endCxn id="5" idx="2"/>
          </p:cNvCxnSpPr>
          <p:nvPr/>
        </p:nvCxnSpPr>
        <p:spPr>
          <a:xfrm flipV="1">
            <a:off x="2782846" y="3776136"/>
            <a:ext cx="1162673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"/>
          <p:cNvCxnSpPr>
            <a:stCxn id="41" idx="1"/>
            <a:endCxn id="17" idx="2"/>
          </p:cNvCxnSpPr>
          <p:nvPr/>
        </p:nvCxnSpPr>
        <p:spPr>
          <a:xfrm>
            <a:off x="2782846" y="4392290"/>
            <a:ext cx="116267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08579" y="541456"/>
            <a:ext cx="1725238" cy="453348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JobManager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27" name="Gerader Verbinder 29"/>
          <p:cNvCxnSpPr/>
          <p:nvPr/>
        </p:nvCxnSpPr>
        <p:spPr>
          <a:xfrm>
            <a:off x="2264299" y="2047952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29"/>
          <p:cNvCxnSpPr/>
          <p:nvPr/>
        </p:nvCxnSpPr>
        <p:spPr>
          <a:xfrm>
            <a:off x="2264299" y="2634859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29"/>
          <p:cNvCxnSpPr/>
          <p:nvPr/>
        </p:nvCxnSpPr>
        <p:spPr>
          <a:xfrm>
            <a:off x="2420398" y="3520834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9"/>
          <p:cNvCxnSpPr/>
          <p:nvPr/>
        </p:nvCxnSpPr>
        <p:spPr>
          <a:xfrm>
            <a:off x="2415843" y="4138925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54" idx="1"/>
          </p:cNvCxnSpPr>
          <p:nvPr/>
        </p:nvCxnSpPr>
        <p:spPr>
          <a:xfrm rot="5400000" flipH="1" flipV="1">
            <a:off x="2296528" y="735901"/>
            <a:ext cx="1279823" cy="1344280"/>
          </a:xfrm>
          <a:prstGeom prst="curvedConnector2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8185" y="768130"/>
            <a:ext cx="180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Register checkpoint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barrier </a:t>
            </a:r>
            <a:r>
              <a:rPr lang="en-US" sz="1400" dirty="0" smtClean="0">
                <a:latin typeface="Avenir Next Regular"/>
                <a:cs typeface="Avenir Next Regular"/>
              </a:rPr>
              <a:t>on master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08580" y="1300234"/>
            <a:ext cx="2290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Replay will start from here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cxnSp>
        <p:nvCxnSpPr>
          <p:cNvPr id="62" name="Curved Connector 61"/>
          <p:cNvCxnSpPr>
            <a:stCxn id="61" idx="2"/>
          </p:cNvCxnSpPr>
          <p:nvPr/>
        </p:nvCxnSpPr>
        <p:spPr>
          <a:xfrm rot="5400000">
            <a:off x="3336687" y="687173"/>
            <a:ext cx="496175" cy="2337851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1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stream processing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4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3945518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2"/>
          <p:cNvSpPr/>
          <p:nvPr/>
        </p:nvSpPr>
        <p:spPr>
          <a:xfrm>
            <a:off x="5433092" y="2723377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3"/>
          <p:cNvSpPr/>
          <p:nvPr/>
        </p:nvSpPr>
        <p:spPr>
          <a:xfrm>
            <a:off x="5433092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4471198" y="3776137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5881793" y="2440705"/>
            <a:ext cx="1148099" cy="44751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3945518" y="272338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4471198" y="2920508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5433092" y="2104183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3945518" y="210418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4471198" y="2301314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4394214" y="2440709"/>
            <a:ext cx="1115862" cy="34040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4394214" y="2440706"/>
            <a:ext cx="1115862" cy="340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3945518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5433092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4471198" y="4392290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952904" y="2830485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19"/>
          <p:cNvSpPr/>
          <p:nvPr/>
        </p:nvSpPr>
        <p:spPr>
          <a:xfrm>
            <a:off x="6952904" y="3464349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5881793" y="3059899"/>
            <a:ext cx="1148099" cy="46218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5881793" y="3027616"/>
            <a:ext cx="1071115" cy="6091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5958778" y="3800873"/>
            <a:ext cx="1071115" cy="59141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5958777" y="3661481"/>
            <a:ext cx="994131" cy="1146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5881793" y="3167009"/>
            <a:ext cx="1148099" cy="108589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 rot="5400000">
            <a:off x="2108756" y="1766619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Can 38"/>
          <p:cNvSpPr/>
          <p:nvPr/>
        </p:nvSpPr>
        <p:spPr>
          <a:xfrm rot="5400000">
            <a:off x="2108756" y="2385810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Can 39"/>
          <p:cNvSpPr/>
          <p:nvPr/>
        </p:nvSpPr>
        <p:spPr>
          <a:xfrm rot="5400000">
            <a:off x="2108756" y="3243045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Can 40"/>
          <p:cNvSpPr/>
          <p:nvPr/>
        </p:nvSpPr>
        <p:spPr>
          <a:xfrm rot="5400000">
            <a:off x="2108756" y="3859198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Straight Arrow Connector 7"/>
          <p:cNvCxnSpPr>
            <a:stCxn id="38" idx="1"/>
            <a:endCxn id="13" idx="2"/>
          </p:cNvCxnSpPr>
          <p:nvPr/>
        </p:nvCxnSpPr>
        <p:spPr>
          <a:xfrm>
            <a:off x="2782850" y="2299712"/>
            <a:ext cx="1162673" cy="160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7"/>
          <p:cNvCxnSpPr>
            <a:stCxn id="39" idx="1"/>
            <a:endCxn id="10" idx="2"/>
          </p:cNvCxnSpPr>
          <p:nvPr/>
        </p:nvCxnSpPr>
        <p:spPr>
          <a:xfrm>
            <a:off x="2782850" y="2918902"/>
            <a:ext cx="1162673" cy="16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"/>
          <p:cNvCxnSpPr>
            <a:stCxn id="40" idx="1"/>
            <a:endCxn id="5" idx="2"/>
          </p:cNvCxnSpPr>
          <p:nvPr/>
        </p:nvCxnSpPr>
        <p:spPr>
          <a:xfrm flipV="1">
            <a:off x="2782850" y="3776138"/>
            <a:ext cx="1162673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"/>
          <p:cNvCxnSpPr>
            <a:stCxn id="41" idx="1"/>
            <a:endCxn id="17" idx="2"/>
          </p:cNvCxnSpPr>
          <p:nvPr/>
        </p:nvCxnSpPr>
        <p:spPr>
          <a:xfrm>
            <a:off x="2782850" y="4392290"/>
            <a:ext cx="116267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08579" y="541456"/>
            <a:ext cx="1725238" cy="453348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Avenir Next Regular"/>
                <a:cs typeface="Avenir Next Regular"/>
              </a:rPr>
              <a:t>JobManager</a:t>
            </a:r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7" name="Gerader Verbinder 29"/>
          <p:cNvCxnSpPr/>
          <p:nvPr/>
        </p:nvCxnSpPr>
        <p:spPr>
          <a:xfrm>
            <a:off x="3780829" y="2047954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29"/>
          <p:cNvCxnSpPr/>
          <p:nvPr/>
        </p:nvCxnSpPr>
        <p:spPr>
          <a:xfrm>
            <a:off x="3138357" y="2649821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29"/>
          <p:cNvCxnSpPr/>
          <p:nvPr/>
        </p:nvCxnSpPr>
        <p:spPr>
          <a:xfrm>
            <a:off x="4205869" y="3522089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9"/>
          <p:cNvCxnSpPr/>
          <p:nvPr/>
        </p:nvCxnSpPr>
        <p:spPr>
          <a:xfrm>
            <a:off x="4586869" y="4126278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31327" y="2632865"/>
            <a:ext cx="541320" cy="510717"/>
          </a:xfrm>
          <a:prstGeom prst="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8376" y="702174"/>
            <a:ext cx="2507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Barriers “push” prior events (assumes in-order delivery in individual channels)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49" name="Curved Connector 48"/>
          <p:cNvCxnSpPr>
            <a:stCxn id="47" idx="2"/>
            <a:endCxn id="46" idx="1"/>
          </p:cNvCxnSpPr>
          <p:nvPr/>
        </p:nvCxnSpPr>
        <p:spPr>
          <a:xfrm rot="16200000" flipH="1">
            <a:off x="1718079" y="1374976"/>
            <a:ext cx="1447386" cy="1579109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58963" y="1371165"/>
            <a:ext cx="250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Operator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checkpointing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starting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53" name="Curved Connector 52"/>
          <p:cNvCxnSpPr>
            <a:stCxn id="52" idx="1"/>
            <a:endCxn id="13" idx="0"/>
          </p:cNvCxnSpPr>
          <p:nvPr/>
        </p:nvCxnSpPr>
        <p:spPr>
          <a:xfrm rot="10800000" flipV="1">
            <a:off x="4208359" y="1632774"/>
            <a:ext cx="950605" cy="471411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10081" y="4648691"/>
            <a:ext cx="250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Operator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checkpointing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finished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2801" y="1907296"/>
            <a:ext cx="250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Operator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checkpointing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in progress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4" name="Curved Connector 63"/>
          <p:cNvCxnSpPr>
            <a:stCxn id="63" idx="1"/>
            <a:endCxn id="5" idx="0"/>
          </p:cNvCxnSpPr>
          <p:nvPr/>
        </p:nvCxnSpPr>
        <p:spPr>
          <a:xfrm rot="10800000" flipV="1">
            <a:off x="4208359" y="2168906"/>
            <a:ext cx="2204443" cy="1410100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8" idx="1"/>
            <a:endCxn id="17" idx="4"/>
          </p:cNvCxnSpPr>
          <p:nvPr/>
        </p:nvCxnSpPr>
        <p:spPr>
          <a:xfrm rot="10800000">
            <a:off x="4208359" y="4589421"/>
            <a:ext cx="1301723" cy="320881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3945518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2"/>
          <p:cNvSpPr/>
          <p:nvPr/>
        </p:nvSpPr>
        <p:spPr>
          <a:xfrm>
            <a:off x="5433092" y="2723377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3"/>
          <p:cNvSpPr/>
          <p:nvPr/>
        </p:nvSpPr>
        <p:spPr>
          <a:xfrm>
            <a:off x="5433092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4471198" y="3776137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5881793" y="2440705"/>
            <a:ext cx="1148099" cy="44751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3945518" y="272338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4471198" y="2920508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5433092" y="2104183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3945518" y="210418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4471198" y="2301314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4394214" y="2440709"/>
            <a:ext cx="1115862" cy="34040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4394214" y="2440706"/>
            <a:ext cx="1115862" cy="340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3945518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5433092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4471198" y="4392290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952904" y="2830485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19"/>
          <p:cNvSpPr/>
          <p:nvPr/>
        </p:nvSpPr>
        <p:spPr>
          <a:xfrm>
            <a:off x="6952904" y="3464349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5881793" y="3059899"/>
            <a:ext cx="1148099" cy="46218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5881793" y="3027616"/>
            <a:ext cx="1071115" cy="6091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5958778" y="3800873"/>
            <a:ext cx="1071115" cy="59141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5958777" y="3661481"/>
            <a:ext cx="994131" cy="1146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5881793" y="3167009"/>
            <a:ext cx="1148099" cy="108589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 rot="5400000">
            <a:off x="2108756" y="1766619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Can 38"/>
          <p:cNvSpPr/>
          <p:nvPr/>
        </p:nvSpPr>
        <p:spPr>
          <a:xfrm rot="5400000">
            <a:off x="2108756" y="2385810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Can 39"/>
          <p:cNvSpPr/>
          <p:nvPr/>
        </p:nvSpPr>
        <p:spPr>
          <a:xfrm rot="5400000">
            <a:off x="2108756" y="3243045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Can 40"/>
          <p:cNvSpPr/>
          <p:nvPr/>
        </p:nvSpPr>
        <p:spPr>
          <a:xfrm rot="5400000">
            <a:off x="2108756" y="3859198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Straight Arrow Connector 7"/>
          <p:cNvCxnSpPr>
            <a:stCxn id="38" idx="1"/>
            <a:endCxn id="13" idx="2"/>
          </p:cNvCxnSpPr>
          <p:nvPr/>
        </p:nvCxnSpPr>
        <p:spPr>
          <a:xfrm>
            <a:off x="2782850" y="2299712"/>
            <a:ext cx="1162673" cy="160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7"/>
          <p:cNvCxnSpPr>
            <a:stCxn id="39" idx="1"/>
            <a:endCxn id="10" idx="2"/>
          </p:cNvCxnSpPr>
          <p:nvPr/>
        </p:nvCxnSpPr>
        <p:spPr>
          <a:xfrm>
            <a:off x="2782850" y="2918902"/>
            <a:ext cx="1162673" cy="16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"/>
          <p:cNvCxnSpPr>
            <a:stCxn id="40" idx="1"/>
            <a:endCxn id="5" idx="2"/>
          </p:cNvCxnSpPr>
          <p:nvPr/>
        </p:nvCxnSpPr>
        <p:spPr>
          <a:xfrm flipV="1">
            <a:off x="2782850" y="3776138"/>
            <a:ext cx="1162673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"/>
          <p:cNvCxnSpPr>
            <a:stCxn id="41" idx="1"/>
            <a:endCxn id="17" idx="2"/>
          </p:cNvCxnSpPr>
          <p:nvPr/>
        </p:nvCxnSpPr>
        <p:spPr>
          <a:xfrm>
            <a:off x="2782850" y="4392290"/>
            <a:ext cx="116267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08579" y="541456"/>
            <a:ext cx="1725238" cy="453348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Avenir Next Regular"/>
                <a:cs typeface="Avenir Next Regular"/>
              </a:rPr>
              <a:t>JobManager</a:t>
            </a:r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7" name="Gerader Verbinder 29"/>
          <p:cNvCxnSpPr/>
          <p:nvPr/>
        </p:nvCxnSpPr>
        <p:spPr>
          <a:xfrm>
            <a:off x="3780829" y="2047954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29"/>
          <p:cNvCxnSpPr/>
          <p:nvPr/>
        </p:nvCxnSpPr>
        <p:spPr>
          <a:xfrm>
            <a:off x="4205869" y="2649821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29"/>
          <p:cNvCxnSpPr/>
          <p:nvPr/>
        </p:nvCxnSpPr>
        <p:spPr>
          <a:xfrm>
            <a:off x="4205869" y="3522089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9"/>
          <p:cNvCxnSpPr/>
          <p:nvPr/>
        </p:nvCxnSpPr>
        <p:spPr>
          <a:xfrm>
            <a:off x="4586869" y="4126278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16209" y="2642633"/>
            <a:ext cx="541320" cy="510717"/>
          </a:xfrm>
          <a:prstGeom prst="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58778" y="553533"/>
            <a:ext cx="25076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Operator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checkpointing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takes snapshot of state after </a:t>
            </a:r>
            <a:r>
              <a:rPr lang="en-US" sz="1400" dirty="0" smtClean="0">
                <a:solidFill>
                  <a:prstClr val="black"/>
                </a:solidFill>
                <a:latin typeface="Avenir Next Regular"/>
                <a:cs typeface="Avenir Next Regular"/>
              </a:rPr>
              <a:t>data prior to barrier 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have updated the state. 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Checkpoints currently one-off and synchronous,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for incremental and asynchronous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53" name="Curved Connector 52"/>
          <p:cNvCxnSpPr>
            <a:stCxn id="52" idx="1"/>
            <a:endCxn id="10" idx="0"/>
          </p:cNvCxnSpPr>
          <p:nvPr/>
        </p:nvCxnSpPr>
        <p:spPr>
          <a:xfrm rot="10800000" flipV="1">
            <a:off x="4208358" y="1461474"/>
            <a:ext cx="1750420" cy="1261906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54042" y="1150978"/>
            <a:ext cx="1725238" cy="453348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Avenir Next Regular"/>
                <a:cs typeface="Avenir Next Regular"/>
              </a:rPr>
              <a:t>State backup</a:t>
            </a:r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59" name="Curved Connector 58"/>
          <p:cNvCxnSpPr>
            <a:endCxn id="50" idx="2"/>
          </p:cNvCxnSpPr>
          <p:nvPr/>
        </p:nvCxnSpPr>
        <p:spPr>
          <a:xfrm rot="10800000">
            <a:off x="1716661" y="1604326"/>
            <a:ext cx="2489208" cy="1314576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4354" y="174777"/>
            <a:ext cx="319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Pluggable mechanism. Currently either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JobManager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(for small state) or file system (HDFS/Tachyon).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for in-memory grids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57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3945518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2"/>
          <p:cNvSpPr/>
          <p:nvPr/>
        </p:nvSpPr>
        <p:spPr>
          <a:xfrm>
            <a:off x="5433092" y="2723377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3"/>
          <p:cNvSpPr/>
          <p:nvPr/>
        </p:nvSpPr>
        <p:spPr>
          <a:xfrm>
            <a:off x="5433092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4471198" y="3776137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5881793" y="2440705"/>
            <a:ext cx="1148099" cy="44751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3945518" y="272338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4471198" y="2920508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5433092" y="2104183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3945518" y="210418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4471198" y="2301314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4394214" y="2440709"/>
            <a:ext cx="1115862" cy="34040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4394214" y="2440706"/>
            <a:ext cx="1115862" cy="340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3945518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5433092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4471198" y="4392290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952904" y="2830485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19"/>
          <p:cNvSpPr/>
          <p:nvPr/>
        </p:nvSpPr>
        <p:spPr>
          <a:xfrm>
            <a:off x="6952904" y="3464349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5881793" y="3059899"/>
            <a:ext cx="1148099" cy="46218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5881793" y="3027616"/>
            <a:ext cx="1071115" cy="6091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5958778" y="3800873"/>
            <a:ext cx="1071115" cy="59141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5958777" y="3661481"/>
            <a:ext cx="994131" cy="1146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5881793" y="3167009"/>
            <a:ext cx="1148099" cy="108589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 rot="5400000">
            <a:off x="2108756" y="1766619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Can 38"/>
          <p:cNvSpPr/>
          <p:nvPr/>
        </p:nvSpPr>
        <p:spPr>
          <a:xfrm rot="5400000">
            <a:off x="2108756" y="2385810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Can 39"/>
          <p:cNvSpPr/>
          <p:nvPr/>
        </p:nvSpPr>
        <p:spPr>
          <a:xfrm rot="5400000">
            <a:off x="2108756" y="3243045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Can 40"/>
          <p:cNvSpPr/>
          <p:nvPr/>
        </p:nvSpPr>
        <p:spPr>
          <a:xfrm rot="5400000">
            <a:off x="2108756" y="3859198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Straight Arrow Connector 7"/>
          <p:cNvCxnSpPr>
            <a:stCxn id="38" idx="1"/>
            <a:endCxn id="13" idx="2"/>
          </p:cNvCxnSpPr>
          <p:nvPr/>
        </p:nvCxnSpPr>
        <p:spPr>
          <a:xfrm>
            <a:off x="2782850" y="2299712"/>
            <a:ext cx="1162673" cy="160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7"/>
          <p:cNvCxnSpPr>
            <a:stCxn id="39" idx="1"/>
            <a:endCxn id="10" idx="2"/>
          </p:cNvCxnSpPr>
          <p:nvPr/>
        </p:nvCxnSpPr>
        <p:spPr>
          <a:xfrm>
            <a:off x="2782850" y="2918902"/>
            <a:ext cx="1162673" cy="16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"/>
          <p:cNvCxnSpPr>
            <a:stCxn id="40" idx="1"/>
            <a:endCxn id="5" idx="2"/>
          </p:cNvCxnSpPr>
          <p:nvPr/>
        </p:nvCxnSpPr>
        <p:spPr>
          <a:xfrm flipV="1">
            <a:off x="2782850" y="3776138"/>
            <a:ext cx="1162673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"/>
          <p:cNvCxnSpPr>
            <a:stCxn id="41" idx="1"/>
            <a:endCxn id="17" idx="2"/>
          </p:cNvCxnSpPr>
          <p:nvPr/>
        </p:nvCxnSpPr>
        <p:spPr>
          <a:xfrm>
            <a:off x="2782850" y="4392290"/>
            <a:ext cx="116267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08579" y="541456"/>
            <a:ext cx="1725238" cy="453348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Avenir Next Regular"/>
                <a:cs typeface="Avenir Next Regular"/>
              </a:rPr>
              <a:t>JobManager</a:t>
            </a:r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7" name="Gerader Verbinder 29"/>
          <p:cNvCxnSpPr/>
          <p:nvPr/>
        </p:nvCxnSpPr>
        <p:spPr>
          <a:xfrm>
            <a:off x="5139692" y="1979974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29"/>
          <p:cNvCxnSpPr/>
          <p:nvPr/>
        </p:nvCxnSpPr>
        <p:spPr>
          <a:xfrm>
            <a:off x="4879346" y="2397317"/>
            <a:ext cx="260351" cy="43317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29"/>
          <p:cNvCxnSpPr/>
          <p:nvPr/>
        </p:nvCxnSpPr>
        <p:spPr>
          <a:xfrm>
            <a:off x="4205869" y="3522089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9"/>
          <p:cNvCxnSpPr/>
          <p:nvPr/>
        </p:nvCxnSpPr>
        <p:spPr>
          <a:xfrm>
            <a:off x="4586869" y="4126278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79121" y="1186668"/>
            <a:ext cx="2507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Operators with many inputs need to wait for all barriers to pass before they checkpoint their state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44" name="Curved Connector 43"/>
          <p:cNvCxnSpPr>
            <a:stCxn id="52" idx="1"/>
            <a:endCxn id="12" idx="0"/>
          </p:cNvCxnSpPr>
          <p:nvPr/>
        </p:nvCxnSpPr>
        <p:spPr>
          <a:xfrm rot="10800000" flipV="1">
            <a:off x="5695933" y="1663721"/>
            <a:ext cx="483189" cy="440461"/>
          </a:xfrm>
          <a:prstGeom prst="curvedConnector2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2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3945518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2"/>
          <p:cNvSpPr/>
          <p:nvPr/>
        </p:nvSpPr>
        <p:spPr>
          <a:xfrm>
            <a:off x="5433092" y="2723377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3"/>
          <p:cNvSpPr/>
          <p:nvPr/>
        </p:nvSpPr>
        <p:spPr>
          <a:xfrm>
            <a:off x="5433092" y="357900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4471198" y="3776137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5881793" y="2440705"/>
            <a:ext cx="1148099" cy="44751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3945518" y="272338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4471198" y="2920508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5433092" y="2104183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3945518" y="2104186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4471198" y="2301314"/>
            <a:ext cx="961894" cy="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4394214" y="2440709"/>
            <a:ext cx="1115862" cy="34040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4394214" y="2440706"/>
            <a:ext cx="1115862" cy="340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3945518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5433092" y="4195160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4471198" y="4392290"/>
            <a:ext cx="9618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952904" y="2830485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19"/>
          <p:cNvSpPr/>
          <p:nvPr/>
        </p:nvSpPr>
        <p:spPr>
          <a:xfrm>
            <a:off x="6952904" y="3464349"/>
            <a:ext cx="525680" cy="394260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5881793" y="3059899"/>
            <a:ext cx="1148099" cy="46218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5881793" y="3027616"/>
            <a:ext cx="1071115" cy="6091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5958778" y="3800873"/>
            <a:ext cx="1071115" cy="59141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5958777" y="3661481"/>
            <a:ext cx="994131" cy="1146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5881793" y="3167009"/>
            <a:ext cx="1148099" cy="108589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 rot="5400000">
            <a:off x="2108756" y="1766619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Can 38"/>
          <p:cNvSpPr/>
          <p:nvPr/>
        </p:nvSpPr>
        <p:spPr>
          <a:xfrm rot="5400000">
            <a:off x="2108756" y="2385810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Can 39"/>
          <p:cNvSpPr/>
          <p:nvPr/>
        </p:nvSpPr>
        <p:spPr>
          <a:xfrm rot="5400000">
            <a:off x="2108756" y="3243045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Can 40"/>
          <p:cNvSpPr/>
          <p:nvPr/>
        </p:nvSpPr>
        <p:spPr>
          <a:xfrm rot="5400000">
            <a:off x="2108756" y="3859198"/>
            <a:ext cx="281994" cy="1066184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Straight Arrow Connector 7"/>
          <p:cNvCxnSpPr>
            <a:stCxn id="38" idx="1"/>
            <a:endCxn id="13" idx="2"/>
          </p:cNvCxnSpPr>
          <p:nvPr/>
        </p:nvCxnSpPr>
        <p:spPr>
          <a:xfrm>
            <a:off x="2782850" y="2299712"/>
            <a:ext cx="1162673" cy="160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7"/>
          <p:cNvCxnSpPr>
            <a:stCxn id="39" idx="1"/>
            <a:endCxn id="10" idx="2"/>
          </p:cNvCxnSpPr>
          <p:nvPr/>
        </p:nvCxnSpPr>
        <p:spPr>
          <a:xfrm>
            <a:off x="2782850" y="2918902"/>
            <a:ext cx="1162673" cy="16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"/>
          <p:cNvCxnSpPr>
            <a:stCxn id="40" idx="1"/>
            <a:endCxn id="5" idx="2"/>
          </p:cNvCxnSpPr>
          <p:nvPr/>
        </p:nvCxnSpPr>
        <p:spPr>
          <a:xfrm flipV="1">
            <a:off x="2782850" y="3776138"/>
            <a:ext cx="1162673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"/>
          <p:cNvCxnSpPr>
            <a:stCxn id="41" idx="1"/>
            <a:endCxn id="17" idx="2"/>
          </p:cNvCxnSpPr>
          <p:nvPr/>
        </p:nvCxnSpPr>
        <p:spPr>
          <a:xfrm>
            <a:off x="2782850" y="4392290"/>
            <a:ext cx="116267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08579" y="541456"/>
            <a:ext cx="1725238" cy="453348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Avenir Next Regular"/>
                <a:cs typeface="Avenir Next Regular"/>
              </a:rPr>
              <a:t>JobManager</a:t>
            </a:r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7" name="Gerader Verbinder 29"/>
          <p:cNvCxnSpPr/>
          <p:nvPr/>
        </p:nvCxnSpPr>
        <p:spPr>
          <a:xfrm>
            <a:off x="7253869" y="2783903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9"/>
          <p:cNvCxnSpPr/>
          <p:nvPr/>
        </p:nvCxnSpPr>
        <p:spPr>
          <a:xfrm>
            <a:off x="7253869" y="3408117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8777" y="1184816"/>
            <a:ext cx="2507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State snapshots at sinks signal successful end of this checkpoint 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46" name="Curved Connector 45"/>
          <p:cNvCxnSpPr>
            <a:stCxn id="43" idx="2"/>
            <a:endCxn id="20" idx="0"/>
          </p:cNvCxnSpPr>
          <p:nvPr/>
        </p:nvCxnSpPr>
        <p:spPr>
          <a:xfrm rot="16200000" flipH="1">
            <a:off x="6760679" y="2375419"/>
            <a:ext cx="907005" cy="312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0" idx="0"/>
            <a:endCxn id="54" idx="3"/>
          </p:cNvCxnSpPr>
          <p:nvPr/>
        </p:nvCxnSpPr>
        <p:spPr>
          <a:xfrm rot="16200000" flipV="1">
            <a:off x="5243609" y="858346"/>
            <a:ext cx="2062355" cy="1881927"/>
          </a:xfrm>
          <a:prstGeom prst="curvedConnector2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4476" y="1917311"/>
            <a:ext cx="1344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At failure, recover last </a:t>
            </a:r>
            <a:r>
              <a:rPr lang="en-US" sz="14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checkpointed</a:t>
            </a:r>
            <a:r>
              <a:rPr lang="en-US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 state and restart sources from last barrier guarantees at least once 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50" name="Gerader Verbinder 29"/>
          <p:cNvCxnSpPr/>
          <p:nvPr/>
        </p:nvCxnSpPr>
        <p:spPr>
          <a:xfrm>
            <a:off x="2264299" y="2634861"/>
            <a:ext cx="0" cy="5067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17680" y="2634860"/>
            <a:ext cx="541320" cy="510717"/>
          </a:xfrm>
          <a:prstGeom prst="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4042" y="981078"/>
            <a:ext cx="1725238" cy="453348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Avenir Next Regular"/>
                <a:cs typeface="Avenir Next Regular"/>
              </a:rPr>
              <a:t>State backup</a:t>
            </a:r>
            <a:endParaRPr lang="en-US" dirty="0">
              <a:solidFill>
                <a:prstClr val="white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59" name="Curved Connector 58"/>
          <p:cNvCxnSpPr>
            <a:stCxn id="49" idx="2"/>
            <a:endCxn id="53" idx="2"/>
          </p:cNvCxnSpPr>
          <p:nvPr/>
        </p:nvCxnSpPr>
        <p:spPr>
          <a:xfrm rot="5400000" flipH="1" flipV="1">
            <a:off x="945968" y="3006265"/>
            <a:ext cx="803059" cy="1081684"/>
          </a:xfrm>
          <a:prstGeom prst="curvedConnector3">
            <a:avLst>
              <a:gd name="adj1" fmla="val -28466"/>
            </a:avLst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9" idx="0"/>
            <a:endCxn id="58" idx="2"/>
          </p:cNvCxnSpPr>
          <p:nvPr/>
        </p:nvCxnSpPr>
        <p:spPr>
          <a:xfrm rot="5400000" flipH="1" flipV="1">
            <a:off x="1020216" y="1220867"/>
            <a:ext cx="482885" cy="91000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3"/>
            <a:endCxn id="10" idx="0"/>
          </p:cNvCxnSpPr>
          <p:nvPr/>
        </p:nvCxnSpPr>
        <p:spPr>
          <a:xfrm>
            <a:off x="2579280" y="1207752"/>
            <a:ext cx="1629078" cy="1515628"/>
          </a:xfrm>
          <a:prstGeom prst="curvedConnector2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1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Flink’s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 processing does </a:t>
            </a:r>
            <a:r>
              <a:rPr lang="en-US" dirty="0" smtClean="0"/>
              <a:t>not </a:t>
            </a:r>
            <a:r>
              <a:rPr lang="en-US" dirty="0" smtClean="0"/>
              <a:t>block</a:t>
            </a:r>
            <a:endParaRPr lang="en-US" dirty="0" smtClean="0"/>
          </a:p>
          <a:p>
            <a:pPr lvl="1"/>
            <a:r>
              <a:rPr lang="en-US" dirty="0" smtClean="0"/>
              <a:t>Can checkpoint at any interval you like to balance overhead/recovery time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Separates business logic from recovery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interval is a </a:t>
            </a:r>
            <a:r>
              <a:rPr lang="en-US" dirty="0" err="1" smtClean="0"/>
              <a:t>config</a:t>
            </a:r>
            <a:r>
              <a:rPr lang="en-US" dirty="0" smtClean="0"/>
              <a:t> parameter, not a variable in the program (as in discretization)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Can support richer windows</a:t>
            </a:r>
          </a:p>
          <a:p>
            <a:pPr lvl="1"/>
            <a:r>
              <a:rPr lang="en-US" dirty="0" smtClean="0"/>
              <a:t>Session windows, event time,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smtClean="0"/>
              <a:t>Best of all worlds: true streaming latency, exactly-once semantics, and low overhead for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9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DataStream API</a:t>
            </a:r>
            <a:endParaRPr lang="en-US" sz="4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33271" y="1198094"/>
            <a:ext cx="516103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>case class 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Word</a:t>
            </a:r>
            <a:r>
              <a:rPr lang="en-US" sz="12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word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: String, 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: Int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33272" y="3444536"/>
            <a:ext cx="5161035" cy="12618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val lines: </a:t>
            </a:r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>DataStream[String]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env.fromSocketStream(...)</a:t>
            </a:r>
          </a:p>
          <a:p>
            <a:endParaRPr lang="en-US" sz="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lines.</a:t>
            </a:r>
            <a:r>
              <a:rPr lang="en-US" sz="1200" b="1" dirty="0">
                <a:solidFill>
                  <a:srgbClr val="C0504D"/>
                </a:solidFill>
                <a:latin typeface="Consolas"/>
                <a:cs typeface="Consolas"/>
              </a:rPr>
              <a:t>flatMap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{line =&gt; line.split(" ")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               .map(word =&gt; 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Word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(word,1))} 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.</a:t>
            </a:r>
            <a:r>
              <a:rPr lang="en-US" sz="1200" b="1" dirty="0">
                <a:solidFill>
                  <a:srgbClr val="C0504D"/>
                </a:solidFill>
                <a:latin typeface="Consolas"/>
                <a:cs typeface="Consolas"/>
              </a:rPr>
              <a:t>window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Time.of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(5,SECONDS)).</a:t>
            </a:r>
            <a:r>
              <a:rPr lang="en-US" sz="1200" b="1" dirty="0">
                <a:solidFill>
                  <a:srgbClr val="C0504D"/>
                </a:solidFill>
                <a:latin typeface="Consolas"/>
                <a:cs typeface="Consolas"/>
              </a:rPr>
              <a:t>every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Time.of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(1,SECONDS))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.</a:t>
            </a:r>
            <a:r>
              <a:rPr lang="en-US" sz="1200" b="1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"word"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).</a:t>
            </a:r>
            <a:r>
              <a:rPr lang="en-US" sz="1200" b="1" dirty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"frequency"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.print()</a:t>
            </a:r>
          </a:p>
        </p:txBody>
      </p:sp>
      <p:sp>
        <p:nvSpPr>
          <p:cNvPr id="10" name="Rectangle 6"/>
          <p:cNvSpPr/>
          <p:nvPr/>
        </p:nvSpPr>
        <p:spPr>
          <a:xfrm>
            <a:off x="433271" y="1892547"/>
            <a:ext cx="516103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val lines: </a:t>
            </a:r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>DataSet[String]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= env.readTextFile(...)</a:t>
            </a:r>
          </a:p>
          <a:p>
            <a:endParaRPr lang="en-US" sz="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lines.</a:t>
            </a:r>
            <a:r>
              <a:rPr lang="en-US" sz="1200" b="1" dirty="0">
                <a:solidFill>
                  <a:srgbClr val="C0504D"/>
                </a:solidFill>
                <a:latin typeface="Consolas"/>
                <a:cs typeface="Consolas"/>
              </a:rPr>
              <a:t>flatMap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{line =&gt; line.split(" 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")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              .map(word =&gt; 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Word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(word,1))} 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.</a:t>
            </a:r>
            <a:r>
              <a:rPr lang="en-US" sz="1200" b="1" dirty="0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"word"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).</a:t>
            </a:r>
            <a:r>
              <a:rPr lang="en-US" sz="1200" b="1" dirty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"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frequency</a:t>
            </a:r>
            <a:r>
              <a:rPr lang="en-US" sz="1200" b="1" dirty="0">
                <a:solidFill>
                  <a:srgbClr val="4F81BD"/>
                </a:solidFill>
                <a:latin typeface="Consolas"/>
                <a:cs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.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print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()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337024" y="1575088"/>
            <a:ext cx="181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DataSet API (batch):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337019" y="3126432"/>
            <a:ext cx="2483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prstClr val="black"/>
                </a:solidFill>
                <a:latin typeface="Avenir Next Regular"/>
                <a:cs typeface="Avenir Next Regular"/>
              </a:rPr>
              <a:t>DataStream API (streaming):</a:t>
            </a:r>
            <a:endParaRPr lang="en-US" sz="1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684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Short-term </a:t>
            </a:r>
            <a:r>
              <a:rPr lang="en-US" dirty="0" smtClean="0"/>
              <a:t>(3-6 </a:t>
            </a:r>
            <a:r>
              <a:rPr lang="en-US" dirty="0" smtClean="0"/>
              <a:t>months)</a:t>
            </a:r>
          </a:p>
          <a:p>
            <a:pPr lvl="1"/>
            <a:r>
              <a:rPr lang="en-US" dirty="0" smtClean="0"/>
              <a:t>Graduate DataStream API from beta</a:t>
            </a:r>
          </a:p>
          <a:p>
            <a:pPr lvl="1"/>
            <a:r>
              <a:rPr lang="en-US" dirty="0" smtClean="0"/>
              <a:t>Fully managed </a:t>
            </a:r>
            <a:r>
              <a:rPr lang="en-US" dirty="0" smtClean="0"/>
              <a:t>window </a:t>
            </a:r>
            <a:r>
              <a:rPr lang="en-US" dirty="0" smtClean="0"/>
              <a:t>and user-defined state with pluggable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Table API for streams (towards </a:t>
            </a:r>
            <a:r>
              <a:rPr lang="en-US" dirty="0" err="1" smtClean="0"/>
              <a:t>StreamSQL</a:t>
            </a:r>
            <a:r>
              <a:rPr lang="en-US" dirty="0" smtClean="0"/>
              <a:t>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Long-term </a:t>
            </a:r>
            <a:r>
              <a:rPr lang="en-US" dirty="0" smtClean="0"/>
              <a:t>(6</a:t>
            </a:r>
            <a:r>
              <a:rPr lang="en-US" dirty="0" smtClean="0"/>
              <a:t>+ months)</a:t>
            </a:r>
          </a:p>
          <a:p>
            <a:pPr lvl="1"/>
            <a:r>
              <a:rPr lang="en-US" dirty="0" smtClean="0"/>
              <a:t>Highly available master</a:t>
            </a:r>
          </a:p>
          <a:p>
            <a:pPr lvl="1"/>
            <a:r>
              <a:rPr lang="en-US" dirty="0" smtClean="0"/>
              <a:t>Dynamic scale in/out</a:t>
            </a:r>
          </a:p>
          <a:p>
            <a:pPr lvl="1"/>
            <a:r>
              <a:rPr lang="en-US" dirty="0" err="1" smtClean="0"/>
              <a:t>FlinkML</a:t>
            </a:r>
            <a:r>
              <a:rPr lang="en-US" dirty="0" smtClean="0"/>
              <a:t> and </a:t>
            </a:r>
            <a:r>
              <a:rPr lang="en-US" dirty="0" err="1" smtClean="0"/>
              <a:t>Gelly</a:t>
            </a:r>
            <a:r>
              <a:rPr lang="en-US" dirty="0" smtClean="0"/>
              <a:t> for </a:t>
            </a:r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Full batch + stream unification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0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tl;dr</a:t>
            </a:r>
            <a:r>
              <a:rPr lang="en-US" dirty="0" smtClean="0"/>
              <a:t>: what was this about?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Streaming is the next logical step in data infrastructure</a:t>
            </a:r>
          </a:p>
          <a:p>
            <a:pPr lvl="6"/>
            <a:endParaRPr lang="en-US" dirty="0"/>
          </a:p>
          <a:p>
            <a:r>
              <a:rPr lang="en-US" dirty="0" smtClean="0"/>
              <a:t>Many new "fast data" platforms </a:t>
            </a:r>
            <a:r>
              <a:rPr lang="en-US" dirty="0" smtClean="0"/>
              <a:t>are being built next </a:t>
            </a:r>
            <a:r>
              <a:rPr lang="en-US" dirty="0" smtClean="0"/>
              <a:t>to or inside </a:t>
            </a:r>
            <a:r>
              <a:rPr lang="en-US" dirty="0" err="1" smtClean="0"/>
              <a:t>Hadoop</a:t>
            </a:r>
            <a:r>
              <a:rPr lang="en-US" dirty="0" smtClean="0"/>
              <a:t> – will need a stream processor</a:t>
            </a:r>
          </a:p>
          <a:p>
            <a:pPr lvl="7"/>
            <a:endParaRPr lang="en-US" dirty="0"/>
          </a:p>
          <a:p>
            <a:r>
              <a:rPr lang="en-US" dirty="0" smtClean="0"/>
              <a:t>The case for </a:t>
            </a:r>
            <a:r>
              <a:rPr lang="en-US" dirty="0" err="1" smtClean="0"/>
              <a:t>Flink</a:t>
            </a:r>
            <a:r>
              <a:rPr lang="en-US" dirty="0" smtClean="0"/>
              <a:t> as a stream processor</a:t>
            </a:r>
          </a:p>
          <a:p>
            <a:pPr lvl="1"/>
            <a:r>
              <a:rPr lang="en-US" dirty="0" smtClean="0"/>
              <a:t>Proper engine foundation</a:t>
            </a:r>
          </a:p>
          <a:p>
            <a:pPr lvl="1"/>
            <a:r>
              <a:rPr lang="en-US" dirty="0" smtClean="0"/>
              <a:t>Attractive APIs and libraries</a:t>
            </a:r>
          </a:p>
          <a:p>
            <a:pPr lvl="1"/>
            <a:r>
              <a:rPr lang="en-US" dirty="0" smtClean="0"/>
              <a:t>Integration with batch</a:t>
            </a:r>
          </a:p>
          <a:p>
            <a:pPr lvl="1"/>
            <a:r>
              <a:rPr lang="en-US" dirty="0" smtClean="0"/>
              <a:t>Large (and growing!)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r>
              <a:rPr lang="en-US" dirty="0" smtClean="0"/>
              <a:t>: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1108" y="1992656"/>
            <a:ext cx="3981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venir Next Regular"/>
                <a:cs typeface="Avenir Next Regular"/>
              </a:rPr>
              <a:t>One of the most active </a:t>
            </a:r>
            <a:r>
              <a:rPr lang="en-US" sz="2400" dirty="0">
                <a:solidFill>
                  <a:prstClr val="black"/>
                </a:solidFill>
                <a:latin typeface="Avenir Next Regular"/>
                <a:cs typeface="Avenir Next Regular"/>
              </a:rPr>
              <a:t>big data </a:t>
            </a:r>
            <a:r>
              <a:rPr lang="en-US" sz="2400" dirty="0" smtClean="0">
                <a:solidFill>
                  <a:prstClr val="black"/>
                </a:solidFill>
                <a:latin typeface="Avenir Next Regular"/>
                <a:cs typeface="Avenir Next Regular"/>
              </a:rPr>
              <a:t>projects after </a:t>
            </a:r>
            <a:r>
              <a:rPr lang="en-US" sz="2400" dirty="0">
                <a:solidFill>
                  <a:prstClr val="black"/>
                </a:solidFill>
                <a:latin typeface="Avenir Next Regular"/>
                <a:cs typeface="Avenir Next Regular"/>
              </a:rPr>
              <a:t>one year in the Apache Software Foundation</a:t>
            </a:r>
            <a:endParaRPr lang="en-US" sz="24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6902"/>
            <a:ext cx="3522041" cy="41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41447" y="1282757"/>
            <a:ext cx="1135" cy="32282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1447" y="4511032"/>
            <a:ext cx="749555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0488" y="3042055"/>
            <a:ext cx="1585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Avenir Next Regular"/>
                <a:cs typeface="Avenir Next Regular"/>
              </a:rPr>
              <a:t>Data </a:t>
            </a:r>
          </a:p>
          <a:p>
            <a:r>
              <a:rPr lang="en-US" sz="2000" b="1" dirty="0">
                <a:solidFill>
                  <a:prstClr val="black"/>
                </a:solidFill>
                <a:latin typeface="Avenir Next Regular"/>
                <a:cs typeface="Avenir Next Regular"/>
              </a:rPr>
              <a:t>Warehouse</a:t>
            </a:r>
            <a:endParaRPr lang="en-US" sz="2000" b="1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4281" y="2276025"/>
            <a:ext cx="880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Avenir Next Regular"/>
                <a:cs typeface="Avenir Next Regular"/>
              </a:rPr>
              <a:t>Batch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1056" y="1179744"/>
            <a:ext cx="2758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50000"/>
                  </a:prstClr>
                </a:solidFill>
                <a:latin typeface="Avenir Next Regular"/>
                <a:cs typeface="Avenir Next Regular"/>
              </a:rPr>
              <a:t>Data availability</a:t>
            </a:r>
            <a:endParaRPr lang="en-US" sz="2000" b="1" dirty="0">
              <a:solidFill>
                <a:prstClr val="white">
                  <a:lumMod val="50000"/>
                </a:prstClr>
              </a:solidFill>
              <a:latin typeface="Avenir Next Regular"/>
              <a:cs typeface="Avenir Next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1055" y="1187185"/>
            <a:ext cx="146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Avenir Next Regular"/>
                <a:cs typeface="Avenir Next Regular"/>
              </a:rPr>
              <a:t>Streaming</a:t>
            </a:r>
          </a:p>
        </p:txBody>
      </p:sp>
      <p:cxnSp>
        <p:nvCxnSpPr>
          <p:cNvPr id="22" name="Straight Arrow Connector 4"/>
          <p:cNvCxnSpPr/>
          <p:nvPr/>
        </p:nvCxnSpPr>
        <p:spPr>
          <a:xfrm flipV="1">
            <a:off x="2214401" y="2726149"/>
            <a:ext cx="1167646" cy="617612"/>
          </a:xfrm>
          <a:prstGeom prst="straightConnector1">
            <a:avLst/>
          </a:prstGeom>
          <a:ln w="38100" cmpd="sng">
            <a:solidFill>
              <a:srgbClr val="2DA07E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"/>
          <p:cNvCxnSpPr/>
          <p:nvPr/>
        </p:nvCxnSpPr>
        <p:spPr>
          <a:xfrm flipV="1">
            <a:off x="4423409" y="1579444"/>
            <a:ext cx="1167646" cy="617612"/>
          </a:xfrm>
          <a:prstGeom prst="straightConnector1">
            <a:avLst/>
          </a:prstGeom>
          <a:ln w="38100" cmpd="sng">
            <a:solidFill>
              <a:srgbClr val="2DA07E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21533" y="3695945"/>
            <a:ext cx="1546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Strict schema</a:t>
            </a:r>
          </a:p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Load rate</a:t>
            </a:r>
          </a:p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BI access</a:t>
            </a:r>
            <a:endParaRPr lang="en-US" sz="16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4286" y="2565002"/>
            <a:ext cx="1688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Some schema</a:t>
            </a:r>
          </a:p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Load rate</a:t>
            </a:r>
          </a:p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Programmable</a:t>
            </a:r>
            <a:endParaRPr lang="en-US" sz="16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1060" y="1487270"/>
            <a:ext cx="1688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Some schema</a:t>
            </a:r>
          </a:p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Ingestion rate</a:t>
            </a:r>
          </a:p>
          <a:p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- Programmable</a:t>
            </a:r>
            <a:endParaRPr lang="en-US" sz="1600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3414" y="4617221"/>
            <a:ext cx="99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venir Next Regular"/>
                <a:cs typeface="Avenir Next Regular"/>
              </a:rPr>
              <a:t>2008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venir Next Regular"/>
              <a:cs typeface="Avenir Next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5528" y="4633024"/>
            <a:ext cx="99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venir Next Regular"/>
                <a:cs typeface="Avenir Next Regular"/>
              </a:rPr>
              <a:t>2015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14676" y="4617221"/>
            <a:ext cx="99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venir Next Regular"/>
                <a:cs typeface="Avenir Next Regular"/>
              </a:rPr>
              <a:t>2000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5687" y="1495792"/>
            <a:ext cx="1454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  <a:latin typeface="Avenir Next Regular"/>
                <a:cs typeface="Avenir Next Regular"/>
              </a:rPr>
              <a:t>- Which data?</a:t>
            </a:r>
          </a:p>
          <a:p>
            <a:r>
              <a:rPr lang="en-US" sz="1600" dirty="0">
                <a:solidFill>
                  <a:srgbClr val="7F7F7F"/>
                </a:solidFill>
                <a:latin typeface="Avenir Next Regular"/>
                <a:cs typeface="Avenir Next Regular"/>
              </a:rPr>
              <a:t>- When?</a:t>
            </a:r>
          </a:p>
          <a:p>
            <a:r>
              <a:rPr lang="en-US" sz="1600" dirty="0">
                <a:solidFill>
                  <a:srgbClr val="7F7F7F"/>
                </a:solidFill>
                <a:latin typeface="Avenir Next Regular"/>
                <a:cs typeface="Avenir Next Regular"/>
              </a:rPr>
              <a:t>- Who?</a:t>
            </a:r>
            <a:endParaRPr lang="en-US" sz="1600" dirty="0">
              <a:solidFill>
                <a:srgbClr val="7F7F7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8610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</a:t>
            </a:r>
            <a:r>
              <a:rPr lang="en-US" dirty="0" err="1" smtClean="0"/>
              <a:t>Flink</a:t>
            </a:r>
            <a:r>
              <a:rPr lang="en-US" dirty="0" smtClean="0"/>
              <a:t>, do you?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1520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de-DE" dirty="0" err="1" smtClean="0"/>
              <a:t>If</a:t>
            </a:r>
            <a:r>
              <a:rPr lang="de-DE" dirty="0" smtClean="0"/>
              <a:t> you find this exciting,</a:t>
            </a:r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dirty="0"/>
              <a:t>g</a:t>
            </a:r>
            <a:r>
              <a:rPr lang="de-DE" dirty="0" smtClean="0"/>
              <a:t>et involved and start a discussion on </a:t>
            </a:r>
            <a:r>
              <a:rPr lang="de-DE" dirty="0" err="1" smtClean="0"/>
              <a:t>Flink‘s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,</a:t>
            </a:r>
            <a:endParaRPr lang="de-DE" dirty="0" smtClean="0"/>
          </a:p>
          <a:p>
            <a:pPr marL="0" indent="0" algn="ctr">
              <a:buNone/>
            </a:pPr>
            <a:endParaRPr lang="de-DE" sz="1200" dirty="0"/>
          </a:p>
          <a:p>
            <a:pPr marL="0" indent="0" algn="ctr">
              <a:buNone/>
            </a:pPr>
            <a:r>
              <a:rPr lang="de-DE" dirty="0" smtClean="0"/>
              <a:t> or stay tuned by</a:t>
            </a:r>
          </a:p>
          <a:p>
            <a:pPr marL="0" indent="0" algn="ctr">
              <a:buNone/>
            </a:pPr>
            <a:endParaRPr lang="de-DE" sz="1200" dirty="0"/>
          </a:p>
          <a:p>
            <a:pPr marL="0" indent="0" algn="ctr">
              <a:buNone/>
            </a:pPr>
            <a:r>
              <a:rPr lang="de-DE" dirty="0" smtClean="0"/>
              <a:t>subscribing </a:t>
            </a:r>
            <a:r>
              <a:rPr lang="de-DE" dirty="0"/>
              <a:t>to </a:t>
            </a:r>
            <a:r>
              <a:rPr lang="de-DE" dirty="0">
                <a:solidFill>
                  <a:srgbClr val="2DA07E"/>
                </a:solidFill>
              </a:rPr>
              <a:t>news@</a:t>
            </a:r>
            <a:r>
              <a:rPr lang="de-DE" dirty="0" smtClean="0">
                <a:solidFill>
                  <a:srgbClr val="2DA07E"/>
                </a:solidFill>
              </a:rPr>
              <a:t>flink.apache.org</a:t>
            </a:r>
            <a:r>
              <a:rPr lang="de-DE" dirty="0" smtClean="0"/>
              <a:t>,</a:t>
            </a:r>
          </a:p>
          <a:p>
            <a:pPr marL="0" indent="0" algn="ctr">
              <a:buNone/>
            </a:pP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2DA07E"/>
                </a:solidFill>
              </a:rPr>
              <a:t>flink.apache.org</a:t>
            </a:r>
            <a:r>
              <a:rPr lang="de-DE" dirty="0" smtClean="0">
                <a:solidFill>
                  <a:srgbClr val="2DA07E"/>
                </a:solidFill>
              </a:rPr>
              <a:t>/</a:t>
            </a:r>
            <a:r>
              <a:rPr lang="de-DE" dirty="0" err="1" smtClean="0">
                <a:solidFill>
                  <a:srgbClr val="2DA07E"/>
                </a:solidFill>
              </a:rPr>
              <a:t>blog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endParaRPr lang="de-DE" dirty="0"/>
          </a:p>
          <a:p>
            <a:pPr marL="0" indent="0" algn="ctr">
              <a:buNone/>
            </a:pPr>
            <a:r>
              <a:rPr lang="de-DE" dirty="0" smtClean="0">
                <a:solidFill>
                  <a:srgbClr val="2DA07E"/>
                </a:solidFill>
              </a:rPr>
              <a:t>@</a:t>
            </a:r>
            <a:r>
              <a:rPr lang="de-DE" dirty="0">
                <a:solidFill>
                  <a:srgbClr val="2DA07E"/>
                </a:solidFill>
              </a:rPr>
              <a:t>ApacheFlink</a:t>
            </a:r>
            <a:r>
              <a:rPr lang="de-DE" i="1" dirty="0">
                <a:solidFill>
                  <a:srgbClr val="2DA07E"/>
                </a:solidFill>
              </a:rPr>
              <a:t> </a:t>
            </a:r>
            <a:r>
              <a:rPr lang="de-DE" dirty="0"/>
              <a:t>on Twitter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2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5229" y="1880960"/>
            <a:ext cx="3231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flink-forward.org</a:t>
            </a:r>
            <a:endParaRPr lang="en-US" sz="2800" b="1" i="1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0688" y="2689686"/>
            <a:ext cx="2719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prstClr val="black"/>
                </a:solidFill>
                <a:latin typeface="Avenir Next Regular"/>
                <a:cs typeface="Avenir Next Regular"/>
              </a:rPr>
              <a:t>Spark &amp; </a:t>
            </a:r>
            <a:r>
              <a:rPr lang="de-DE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Friends</a:t>
            </a:r>
            <a:r>
              <a:rPr lang="de-DE" dirty="0">
                <a:solidFill>
                  <a:prstClr val="black"/>
                </a:solidFill>
                <a:latin typeface="Avenir Next Regular"/>
                <a:cs typeface="Avenir Next Regular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meetup</a:t>
            </a:r>
            <a:endParaRPr lang="de-DE" dirty="0">
              <a:solidFill>
                <a:prstClr val="black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b="1" dirty="0">
                <a:solidFill>
                  <a:prstClr val="black"/>
                </a:solidFill>
                <a:latin typeface="Avenir Next Regular"/>
                <a:cs typeface="Avenir Next Regular"/>
              </a:rPr>
              <a:t>June 16</a:t>
            </a:r>
            <a:endParaRPr lang="en-US" b="1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0799" y="2689686"/>
            <a:ext cx="2549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prstClr val="black"/>
                </a:solidFill>
                <a:latin typeface="Avenir Next Regular"/>
                <a:cs typeface="Avenir Next Regular"/>
              </a:rPr>
              <a:t>Bay Area Flink </a:t>
            </a:r>
            <a:r>
              <a:rPr lang="de-DE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meetup</a:t>
            </a:r>
            <a:endParaRPr lang="de-DE" dirty="0">
              <a:solidFill>
                <a:prstClr val="black"/>
              </a:solidFill>
              <a:latin typeface="Avenir Next Regular"/>
              <a:cs typeface="Avenir Next Regular"/>
            </a:endParaRPr>
          </a:p>
          <a:p>
            <a:pPr algn="ctr"/>
            <a:r>
              <a:rPr lang="de-DE" b="1" dirty="0">
                <a:solidFill>
                  <a:prstClr val="black"/>
                </a:solidFill>
                <a:latin typeface="Avenir Next Regular"/>
                <a:cs typeface="Avenir Next Regular"/>
              </a:rPr>
              <a:t>June 17</a:t>
            </a:r>
            <a:endParaRPr lang="en-US" b="1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196" y="481943"/>
            <a:ext cx="5945998" cy="13897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58" y="3366891"/>
            <a:ext cx="1699941" cy="11937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20" y="3366891"/>
            <a:ext cx="1783480" cy="1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does streaming enable?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Data integration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2. Low </a:t>
            </a:r>
            <a:r>
              <a:rPr lang="en-US" dirty="0" smtClean="0"/>
              <a:t>latency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0195" y="1830872"/>
            <a:ext cx="3885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Next Regular"/>
                <a:cs typeface="Avenir Next Regular"/>
              </a:rPr>
              <a:t>Fresh recommendations, fraud detection, </a:t>
            </a:r>
            <a:r>
              <a:rPr lang="en-US" sz="2000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etc</a:t>
            </a:r>
            <a:endParaRPr lang="en-US" sz="2000" dirty="0">
              <a:solidFill>
                <a:prstClr val="black"/>
              </a:solidFill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Next Regular"/>
                <a:cs typeface="Avenir Next Regular"/>
              </a:rPr>
              <a:t>Internet of Things, intelligent manufacturing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Next Regular"/>
                <a:cs typeface="Avenir Next Regular"/>
              </a:rPr>
              <a:t>Results “right here, right now”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996922"/>
            <a:ext cx="388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Avenir Next Regular"/>
                <a:cs typeface="Avenir Next Regular"/>
              </a:rPr>
              <a:t>cf. </a:t>
            </a:r>
            <a:r>
              <a:rPr lang="en-US" i="1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Kleppmann</a:t>
            </a:r>
            <a:r>
              <a:rPr lang="en-US" i="1" dirty="0">
                <a:solidFill>
                  <a:prstClr val="black"/>
                </a:solidFill>
                <a:latin typeface="Avenir Next Regular"/>
                <a:cs typeface="Avenir Next Regular"/>
              </a:rPr>
              <a:t>: "Turning the DB inside out with </a:t>
            </a:r>
            <a:r>
              <a:rPr lang="en-US" i="1" dirty="0" err="1">
                <a:solidFill>
                  <a:prstClr val="black"/>
                </a:solidFill>
                <a:latin typeface="Avenir Next Regular"/>
                <a:cs typeface="Avenir Next Regular"/>
              </a:rPr>
              <a:t>Samza</a:t>
            </a:r>
            <a:r>
              <a:rPr lang="en-US" i="1" dirty="0">
                <a:solidFill>
                  <a:prstClr val="black"/>
                </a:solidFill>
                <a:latin typeface="Avenir Next Regular"/>
                <a:cs typeface="Avenir Next Regular"/>
              </a:rPr>
              <a:t>" </a:t>
            </a:r>
          </a:p>
          <a:p>
            <a:endParaRPr lang="en-US" i="1" dirty="0">
              <a:solidFill>
                <a:prstClr val="black"/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4645030" y="3933877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None/>
              <a:defRPr sz="24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None/>
              <a:defRPr sz="20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3. Batch &lt; Streaming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9" y="1773897"/>
            <a:ext cx="3304489" cy="21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4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stack next to/inside </a:t>
            </a:r>
            <a:r>
              <a:rPr lang="en-US" sz="3600" dirty="0" err="1" smtClean="0"/>
              <a:t>Hadoop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3034" y="3634158"/>
            <a:ext cx="1873343" cy="664529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Files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43034" y="2725101"/>
            <a:ext cx="1873343" cy="664529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Batch processors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3034" y="1806568"/>
            <a:ext cx="1873343" cy="664529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High-latency apps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9369" y="3634158"/>
            <a:ext cx="1873343" cy="664529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Event streams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9369" y="2725101"/>
            <a:ext cx="1873343" cy="664529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Stream processors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9369" y="1806568"/>
            <a:ext cx="1873343" cy="664529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Low-latency apps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246192" y="2671058"/>
            <a:ext cx="853029" cy="71857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data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platform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2970" y="3577451"/>
            <a:ext cx="340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Gather and backup streams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Offer streams for consumption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Provide stream recovery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59094" y="3577451"/>
            <a:ext cx="3719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Analyze and correlate streams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Create derived streams and state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prstClr val="black"/>
                </a:solidFill>
                <a:latin typeface="Avenir Next Regular"/>
                <a:cs typeface="Avenir Next Regular"/>
              </a:rPr>
              <a:t>Provide these to upstream systems</a:t>
            </a:r>
          </a:p>
        </p:txBody>
      </p:sp>
      <p:sp>
        <p:nvSpPr>
          <p:cNvPr id="37" name="Can 36"/>
          <p:cNvSpPr/>
          <p:nvPr/>
        </p:nvSpPr>
        <p:spPr>
          <a:xfrm rot="5400000">
            <a:off x="2926502" y="1510736"/>
            <a:ext cx="375992" cy="2086879"/>
          </a:xfrm>
          <a:prstGeom prst="can">
            <a:avLst/>
          </a:prstGeom>
          <a:solidFill>
            <a:srgbClr val="FDB212"/>
          </a:solidFill>
          <a:ln>
            <a:solidFill>
              <a:srgbClr val="FDB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47534" y="1689340"/>
            <a:ext cx="547280" cy="3592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47534" y="2375314"/>
            <a:ext cx="547280" cy="3592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59093" y="2382873"/>
            <a:ext cx="547280" cy="35929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59093" y="1689340"/>
            <a:ext cx="547280" cy="35929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80461" y="2382873"/>
            <a:ext cx="547280" cy="35929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4"/>
          <p:cNvCxnSpPr>
            <a:stCxn id="50" idx="3"/>
          </p:cNvCxnSpPr>
          <p:nvPr/>
        </p:nvCxnSpPr>
        <p:spPr>
          <a:xfrm>
            <a:off x="1594816" y="1868990"/>
            <a:ext cx="476243" cy="5556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"/>
          <p:cNvCxnSpPr>
            <a:stCxn id="51" idx="3"/>
            <a:endCxn id="37" idx="3"/>
          </p:cNvCxnSpPr>
          <p:nvPr/>
        </p:nvCxnSpPr>
        <p:spPr>
          <a:xfrm flipV="1">
            <a:off x="1594814" y="2554176"/>
            <a:ext cx="476244" cy="7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"/>
          <p:cNvCxnSpPr>
            <a:endCxn id="53" idx="1"/>
          </p:cNvCxnSpPr>
          <p:nvPr/>
        </p:nvCxnSpPr>
        <p:spPr>
          <a:xfrm flipV="1">
            <a:off x="4157937" y="1868990"/>
            <a:ext cx="501156" cy="5556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"/>
          <p:cNvCxnSpPr>
            <a:stCxn id="37" idx="1"/>
            <a:endCxn id="52" idx="1"/>
          </p:cNvCxnSpPr>
          <p:nvPr/>
        </p:nvCxnSpPr>
        <p:spPr>
          <a:xfrm>
            <a:off x="4157937" y="2554176"/>
            <a:ext cx="501156" cy="83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"/>
          <p:cNvCxnSpPr>
            <a:stCxn id="52" idx="3"/>
            <a:endCxn id="54" idx="1"/>
          </p:cNvCxnSpPr>
          <p:nvPr/>
        </p:nvCxnSpPr>
        <p:spPr>
          <a:xfrm>
            <a:off x="5206373" y="2562522"/>
            <a:ext cx="4740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4"/>
          <p:cNvCxnSpPr>
            <a:stCxn id="53" idx="3"/>
          </p:cNvCxnSpPr>
          <p:nvPr/>
        </p:nvCxnSpPr>
        <p:spPr>
          <a:xfrm>
            <a:off x="5206373" y="1868990"/>
            <a:ext cx="474088" cy="5556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http://hortonworks.com/wp-content/uploads/2014/08/kafka-logo-wi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76" y="1430538"/>
            <a:ext cx="1780000" cy="9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4"/>
          <p:cNvCxnSpPr/>
          <p:nvPr/>
        </p:nvCxnSpPr>
        <p:spPr>
          <a:xfrm>
            <a:off x="6227741" y="2562522"/>
            <a:ext cx="4740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n 62"/>
          <p:cNvSpPr/>
          <p:nvPr/>
        </p:nvSpPr>
        <p:spPr>
          <a:xfrm>
            <a:off x="6701831" y="2366179"/>
            <a:ext cx="597935" cy="375993"/>
          </a:xfrm>
          <a:prstGeom prst="can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4"/>
          <p:cNvCxnSpPr>
            <a:stCxn id="63" idx="4"/>
          </p:cNvCxnSpPr>
          <p:nvPr/>
        </p:nvCxnSpPr>
        <p:spPr>
          <a:xfrm flipV="1">
            <a:off x="7299766" y="2545828"/>
            <a:ext cx="519643" cy="83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240" y="1567466"/>
            <a:ext cx="7829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venir Next Regular"/>
                <a:cs typeface="Avenir Next Regular"/>
              </a:rPr>
              <a:t>Server </a:t>
            </a:r>
          </a:p>
          <a:p>
            <a:pPr algn="r"/>
            <a:r>
              <a:rPr lang="en-US" sz="1600" dirty="0" smtClean="0">
                <a:latin typeface="Avenir Next Regular"/>
                <a:cs typeface="Avenir Next Regular"/>
              </a:rPr>
              <a:t>logs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47533" y="2941111"/>
            <a:ext cx="547280" cy="3592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4"/>
          <p:cNvCxnSpPr>
            <a:stCxn id="66" idx="3"/>
          </p:cNvCxnSpPr>
          <p:nvPr/>
        </p:nvCxnSpPr>
        <p:spPr>
          <a:xfrm flipV="1">
            <a:off x="1594813" y="2725476"/>
            <a:ext cx="476244" cy="3952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9701" y="2262575"/>
            <a:ext cx="5825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>
                <a:latin typeface="Avenir Next Regular"/>
                <a:cs typeface="Avenir Next Regular"/>
              </a:rPr>
              <a:t>Trxn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r"/>
            <a:r>
              <a:rPr lang="en-US" sz="1600" dirty="0" smtClean="0">
                <a:latin typeface="Avenir Next Regular"/>
                <a:cs typeface="Avenir Next Regular"/>
              </a:rPr>
              <a:t>logs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918" y="2823940"/>
            <a:ext cx="8272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venir Next Regular"/>
                <a:cs typeface="Avenir Next Regular"/>
              </a:rPr>
              <a:t>Sensor</a:t>
            </a:r>
          </a:p>
          <a:p>
            <a:pPr algn="r"/>
            <a:r>
              <a:rPr lang="en-US" sz="1600" dirty="0" smtClean="0">
                <a:latin typeface="Avenir Next Regular"/>
                <a:cs typeface="Avenir Next Regular"/>
              </a:rPr>
              <a:t>logs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cxnSp>
        <p:nvCxnSpPr>
          <p:cNvPr id="70" name="Straight Arrow Connector 4"/>
          <p:cNvCxnSpPr>
            <a:endCxn id="37" idx="4"/>
          </p:cNvCxnSpPr>
          <p:nvPr/>
        </p:nvCxnSpPr>
        <p:spPr>
          <a:xfrm flipV="1">
            <a:off x="3114497" y="2742171"/>
            <a:ext cx="0" cy="5582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4"/>
          <p:cNvCxnSpPr/>
          <p:nvPr/>
        </p:nvCxnSpPr>
        <p:spPr>
          <a:xfrm>
            <a:off x="3114499" y="3300409"/>
            <a:ext cx="28530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"/>
          <p:cNvCxnSpPr>
            <a:endCxn id="54" idx="2"/>
          </p:cNvCxnSpPr>
          <p:nvPr/>
        </p:nvCxnSpPr>
        <p:spPr>
          <a:xfrm flipV="1">
            <a:off x="5954101" y="2742171"/>
            <a:ext cx="0" cy="5582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819407" y="2366178"/>
            <a:ext cx="547280" cy="3592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819407" y="2941111"/>
            <a:ext cx="547280" cy="3592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4"/>
          <p:cNvCxnSpPr>
            <a:endCxn id="74" idx="1"/>
          </p:cNvCxnSpPr>
          <p:nvPr/>
        </p:nvCxnSpPr>
        <p:spPr>
          <a:xfrm>
            <a:off x="6227741" y="2725478"/>
            <a:ext cx="1591666" cy="3952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47091" y="1567466"/>
            <a:ext cx="10938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Next Regular"/>
                <a:cs typeface="Avenir Next Regular"/>
              </a:rPr>
              <a:t>Upstream</a:t>
            </a:r>
          </a:p>
          <a:p>
            <a:r>
              <a:rPr lang="en-US" sz="1600" dirty="0" smtClean="0">
                <a:latin typeface="Avenir Next Regular"/>
                <a:cs typeface="Avenir Next Regular"/>
              </a:rPr>
              <a:t>systems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pic>
        <p:nvPicPr>
          <p:cNvPr id="77" name="Picture 76" descr="flink2_200_color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62" y="1245601"/>
            <a:ext cx="1723258" cy="8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Bouygues Telecom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69" y="1053234"/>
            <a:ext cx="6140878" cy="385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69" y="3662705"/>
            <a:ext cx="2474212" cy="11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r>
              <a:rPr lang="en-US" dirty="0" smtClean="0"/>
              <a:t> primer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1460</Words>
  <Application>Microsoft Macintosh PowerPoint</Application>
  <PresentationFormat>On-screen Show (16:9)</PresentationFormat>
  <Paragraphs>271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1_Office Theme</vt:lpstr>
      <vt:lpstr>Stream processing with  Apache Flink™  </vt:lpstr>
      <vt:lpstr>The rise of stream processing</vt:lpstr>
      <vt:lpstr>Why streaming</vt:lpstr>
      <vt:lpstr>What does streaming enable?</vt:lpstr>
      <vt:lpstr>New stack next to/inside Hadoop</vt:lpstr>
      <vt:lpstr>Streaming data architectures</vt:lpstr>
      <vt:lpstr>Stream platform architecture</vt:lpstr>
      <vt:lpstr>Example: Bouygues Telecom</vt:lpstr>
      <vt:lpstr>Apache Flink primer</vt:lpstr>
      <vt:lpstr>What is Flink</vt:lpstr>
      <vt:lpstr>Motivation for Flink</vt:lpstr>
      <vt:lpstr>Stream processing in Flink</vt:lpstr>
      <vt:lpstr>What is a stream processor?</vt:lpstr>
      <vt:lpstr>Pipelining</vt:lpstr>
      <vt:lpstr>Operator state</vt:lpstr>
      <vt:lpstr>Streaming fault tolerance</vt:lpstr>
      <vt:lpstr>Exactly once approaches</vt:lpstr>
      <vt:lpstr>Distributed snapshots in Flink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Flink’s approach</vt:lpstr>
      <vt:lpstr>DataStream API</vt:lpstr>
      <vt:lpstr>Roadmap</vt:lpstr>
      <vt:lpstr>Closing</vt:lpstr>
      <vt:lpstr>tl;dr: what was this about?</vt:lpstr>
      <vt:lpstr>Apache Flink: community</vt:lpstr>
      <vt:lpstr>I Flink, do you? 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Kostas Tzoumas</cp:lastModifiedBy>
  <cp:revision>133</cp:revision>
  <dcterms:created xsi:type="dcterms:W3CDTF">2015-06-10T17:34:51Z</dcterms:created>
  <dcterms:modified xsi:type="dcterms:W3CDTF">2015-06-12T01:05:26Z</dcterms:modified>
</cp:coreProperties>
</file>