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4" r:id="rId3"/>
    <p:sldId id="321" r:id="rId4"/>
    <p:sldId id="278" r:id="rId5"/>
    <p:sldId id="279" r:id="rId6"/>
    <p:sldId id="275" r:id="rId7"/>
    <p:sldId id="276" r:id="rId8"/>
    <p:sldId id="277" r:id="rId9"/>
    <p:sldId id="280" r:id="rId10"/>
    <p:sldId id="281" r:id="rId11"/>
    <p:sldId id="282" r:id="rId12"/>
    <p:sldId id="316" r:id="rId13"/>
    <p:sldId id="331" r:id="rId14"/>
    <p:sldId id="283" r:id="rId15"/>
    <p:sldId id="284" r:id="rId16"/>
    <p:sldId id="317" r:id="rId17"/>
    <p:sldId id="285" r:id="rId18"/>
    <p:sldId id="286" r:id="rId19"/>
    <p:sldId id="298" r:id="rId20"/>
    <p:sldId id="318" r:id="rId21"/>
    <p:sldId id="320" r:id="rId22"/>
    <p:sldId id="288" r:id="rId23"/>
    <p:sldId id="287" r:id="rId24"/>
    <p:sldId id="289" r:id="rId25"/>
    <p:sldId id="290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293" r:id="rId35"/>
    <p:sldId id="291" r:id="rId36"/>
    <p:sldId id="292" r:id="rId37"/>
    <p:sldId id="295" r:id="rId38"/>
    <p:sldId id="300" r:id="rId39"/>
    <p:sldId id="299" r:id="rId40"/>
    <p:sldId id="296" r:id="rId41"/>
    <p:sldId id="330" r:id="rId42"/>
    <p:sldId id="311" r:id="rId43"/>
    <p:sldId id="312" r:id="rId44"/>
    <p:sldId id="314" r:id="rId45"/>
    <p:sldId id="313" r:id="rId46"/>
    <p:sldId id="27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2" autoAdjust="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22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E72E6-FAC3-EF4D-ABFE-EB9FC9F177BE}" type="datetime1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D794D-125D-F34A-B322-A07EC47B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49E16-C47C-9441-9BB5-B3124573A1F4}" type="datetime1">
              <a:rPr lang="en-US" smtClean="0"/>
              <a:t>5/28/2015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5E825-F074-784A-BFA8-BE51CEC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6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5E825-F074-784A-BFA8-BE51CEC59F5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goal: Everybody finds a new, useful feature of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in this talk!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5E825-F074-784A-BFA8-BE51CEC59F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scripts, no typing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5E825-F074-784A-BFA8-BE51CEC59F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entire slide about cloud computing without having “cloud” on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5E825-F074-784A-BFA8-BE51CEC59F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1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bin/start-cluster.sh is also the option for those with </a:t>
            </a:r>
            <a:r>
              <a:rPr lang="en-US" dirty="0" err="1" smtClean="0"/>
              <a:t>Flink</a:t>
            </a:r>
            <a:r>
              <a:rPr lang="en-US" dirty="0" smtClean="0"/>
              <a:t> “on premise”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5E825-F074-784A-BFA8-BE51CEC59F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0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way you can also start multiple threads per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5E825-F074-784A-BFA8-BE51CEC59F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7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0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3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924B-F068-9243-ABA8-A76BA380D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8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5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flink.apache.org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6BB84-7954-3141-B52E-48CA0F13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0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hyperlink" Target="mailto:trohrmann@apache.org?subject=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kkam-nano-2.okkam.it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flink.apache.org" TargetMode="External"/><Relationship Id="rId2" Type="http://schemas.openxmlformats.org/officeDocument/2006/relationships/hyperlink" Target="mailto:user-subscribe@flink.apache.org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i.apache.org/projects/flink/flink-docs-master/setup/gce_setu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.apache.org/projects/flink/flink-docs-master/setup/yarn_setu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795584"/>
            <a:ext cx="8072436" cy="139039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Hands on Apache </a:t>
            </a:r>
            <a:r>
              <a:rPr lang="en-US" b="1" dirty="0" err="1" smtClean="0">
                <a:solidFill>
                  <a:schemeClr val="tx1"/>
                </a:solidFill>
              </a:rPr>
              <a:t>Flink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to run, debug and speed up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Flink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applications </a:t>
            </a:r>
          </a:p>
        </p:txBody>
      </p:sp>
      <p:pic>
        <p:nvPicPr>
          <p:cNvPr id="4" name="Picture 3" descr="flink_squirrel_1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06" y="697489"/>
            <a:ext cx="2006023" cy="2006023"/>
          </a:xfrm>
          <a:prstGeom prst="rect">
            <a:avLst/>
          </a:prstGeom>
        </p:spPr>
      </p:pic>
      <p:sp>
        <p:nvSpPr>
          <p:cNvPr id="5" name="Shape 37"/>
          <p:cNvSpPr/>
          <p:nvPr/>
        </p:nvSpPr>
        <p:spPr>
          <a:xfrm>
            <a:off x="3239241" y="5485973"/>
            <a:ext cx="296555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de-DE" sz="3200" dirty="0" smtClean="0"/>
              <a:t>Robert Metzger</a:t>
            </a:r>
            <a:endParaRPr sz="3200" dirty="0"/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de-DE" sz="2000" dirty="0" err="1" smtClean="0"/>
              <a:t>rmetzger</a:t>
            </a:r>
            <a:r>
              <a:rPr sz="2000" dirty="0" smtClean="0"/>
              <a:t>@apache.org</a:t>
            </a:r>
            <a:endParaRPr lang="de-DE" sz="2000" dirty="0" smtClean="0">
              <a:hlinkClick r:id="rId4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2000" i="1" dirty="0" smtClean="0">
                <a:latin typeface="Avenir Next Regular"/>
              </a:rPr>
              <a:t>	@</a:t>
            </a:r>
            <a:r>
              <a:rPr lang="en-US" sz="2000" i="1" dirty="0" err="1">
                <a:latin typeface="Avenir Next Regular"/>
              </a:rPr>
              <a:t>rmetzger</a:t>
            </a:r>
            <a:r>
              <a:rPr lang="en-US" sz="2000" i="1" dirty="0" smtClean="0">
                <a:latin typeface="Avenir Next Regular"/>
              </a:rPr>
              <a:t>_</a:t>
            </a:r>
            <a:endParaRPr lang="en-US" sz="2000" i="1" dirty="0">
              <a:latin typeface="Avenir Next Regular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844834" y="4263614"/>
            <a:ext cx="2998077" cy="130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 smtClean="0">
              <a:solidFill>
                <a:schemeClr val="bg1">
                  <a:lumMod val="85000"/>
                </a:schemeClr>
              </a:solidFill>
              <a:latin typeface="Avenir Next Regular"/>
            </a:endParaRPr>
          </a:p>
        </p:txBody>
      </p:sp>
      <p:pic>
        <p:nvPicPr>
          <p:cNvPr id="8" name="Picture 2" descr="http://numbers.fm/img/Twitter_logo_whi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927" y="5263531"/>
            <a:ext cx="245310" cy="1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467" y="6409559"/>
            <a:ext cx="260146" cy="21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8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no money?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Listen closely to this talk and become a freelance “Big Data Consultant”</a:t>
            </a:r>
          </a:p>
          <a:p>
            <a:r>
              <a:rPr lang="en-US" dirty="0" smtClean="0"/>
              <a:t>Start a cluster locally in the meantime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833" y="3420659"/>
            <a:ext cx="7945967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nsolas" panose="020B0609020204030204" pitchFamily="49" charset="0"/>
              </a:rPr>
              <a:t>$ tar 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xzf</a:t>
            </a:r>
            <a:r>
              <a:rPr lang="en-US" sz="2400" dirty="0">
                <a:latin typeface="+mj-lt"/>
                <a:cs typeface="Consolas" panose="020B0609020204030204" pitchFamily="49" charset="0"/>
              </a:rPr>
              <a:t> flink-*.tgz</a:t>
            </a:r>
          </a:p>
          <a:p>
            <a:r>
              <a:rPr lang="en-US" sz="2400" dirty="0">
                <a:latin typeface="+mj-lt"/>
                <a:cs typeface="Consolas" panose="020B0609020204030204" pitchFamily="49" charset="0"/>
              </a:rPr>
              <a:t>$ cd 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flink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+mj-lt"/>
                <a:cs typeface="Consolas" panose="020B0609020204030204" pitchFamily="49" charset="0"/>
              </a:rPr>
              <a:t>$ bin/start-cluster.sh</a:t>
            </a:r>
          </a:p>
          <a:p>
            <a:r>
              <a:rPr lang="en-US" sz="2400" dirty="0" smtClean="0">
                <a:latin typeface="+mj-lt"/>
                <a:cs typeface="Consolas" panose="020B0609020204030204" pitchFamily="49" charset="0"/>
              </a:rPr>
              <a:t>Starting Job Manager</a:t>
            </a:r>
          </a:p>
          <a:p>
            <a:r>
              <a:rPr lang="en-US" sz="2400" dirty="0" smtClean="0">
                <a:latin typeface="+mj-lt"/>
                <a:cs typeface="Consolas" panose="020B0609020204030204" pitchFamily="49" charset="0"/>
              </a:rPr>
              <a:t>Starting </a:t>
            </a:r>
            <a:r>
              <a:rPr lang="en-US" sz="2400" dirty="0">
                <a:latin typeface="+mj-lt"/>
                <a:cs typeface="Consolas" panose="020B0609020204030204" pitchFamily="49" charset="0"/>
              </a:rPr>
              <a:t>task manager on host </a:t>
            </a:r>
            <a:endParaRPr lang="en-US" sz="2400" dirty="0" smtClean="0">
              <a:latin typeface="+mj-lt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+mj-lt"/>
                <a:cs typeface="Consolas" panose="020B0609020204030204" pitchFamily="49" charset="0"/>
              </a:rPr>
              <a:t>$ </a:t>
            </a:r>
            <a:r>
              <a:rPr lang="en-US" sz="2400" dirty="0" err="1" smtClean="0">
                <a:latin typeface="+mj-lt"/>
                <a:cs typeface="Consolas" panose="020B0609020204030204" pitchFamily="49" charset="0"/>
              </a:rPr>
              <a:t>jps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+mj-lt"/>
                <a:cs typeface="Consolas" panose="020B0609020204030204" pitchFamily="49" charset="0"/>
              </a:rPr>
              <a:t>5158 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JobManager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+mj-lt"/>
                <a:cs typeface="Consolas" panose="020B0609020204030204" pitchFamily="49" charset="0"/>
              </a:rPr>
              <a:t>5262 </a:t>
            </a:r>
            <a:r>
              <a:rPr lang="en-US" sz="2400" dirty="0" err="1" smtClean="0">
                <a:latin typeface="+mj-lt"/>
                <a:cs typeface="Consolas" panose="020B0609020204030204" pitchFamily="49" charset="0"/>
              </a:rPr>
              <a:t>TaskManager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assert</a:t>
            </a:r>
            <a:r>
              <a:rPr lang="en-US" dirty="0" smtClean="0"/>
              <a:t> </a:t>
            </a:r>
            <a:r>
              <a:rPr lang="en-US" dirty="0" err="1" smtClean="0"/>
              <a:t>hasCluster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Submitting a job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bin/</a:t>
            </a:r>
            <a:r>
              <a:rPr lang="en-US" dirty="0" err="1" smtClean="0"/>
              <a:t>flink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(Command Line)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 smtClean="0"/>
              <a:t>RemoteExecutionEnvironment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(From a local or remote java app)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Web </a:t>
            </a:r>
            <a:r>
              <a:rPr lang="en-US" dirty="0" smtClean="0"/>
              <a:t>Frontend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(GUI)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Per job on </a:t>
            </a:r>
            <a:r>
              <a:rPr lang="en-US" dirty="0" smtClean="0"/>
              <a:t>YARN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(Command Line, directly to YARN)</a:t>
            </a:r>
          </a:p>
          <a:p>
            <a:pPr lvl="1"/>
            <a:r>
              <a:rPr lang="en-US" dirty="0" smtClean="0"/>
              <a:t>Scala Shell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Frontends – Web Job Client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8" y="1566858"/>
            <a:ext cx="4314422" cy="2822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3" y="4388890"/>
            <a:ext cx="7003203" cy="1919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681470" y="1566858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jobs and preview plan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248853" y="3978060"/>
            <a:ext cx="522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Understand Optimizer choices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333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Frontends – Job Manager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9" y="1252854"/>
            <a:ext cx="6329966" cy="2513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212" y="3306286"/>
            <a:ext cx="5546226" cy="1383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7" y="4229578"/>
            <a:ext cx="5689514" cy="2371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6465195" y="1382192"/>
            <a:ext cx="238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system status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94442" y="2936954"/>
            <a:ext cx="332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execution details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94443" y="5194934"/>
            <a:ext cx="28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Manager resource</a:t>
            </a:r>
          </a:p>
          <a:p>
            <a:r>
              <a:rPr lang="en-US" dirty="0" smtClean="0"/>
              <a:t>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5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on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old system out debugging</a:t>
            </a:r>
          </a:p>
          <a:p>
            <a:pPr lvl="1"/>
            <a:r>
              <a:rPr lang="en-US" dirty="0" smtClean="0"/>
              <a:t>Get a logger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Start logging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You can also use </a:t>
            </a:r>
            <a:r>
              <a:rPr lang="en-US" dirty="0" err="1" smtClean="0"/>
              <a:t>System.out.println</a:t>
            </a:r>
            <a:r>
              <a:rPr lang="en-US" dirty="0" smtClean="0"/>
              <a:t>().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59217" y="2804604"/>
            <a:ext cx="825773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 </a:t>
            </a:r>
            <a:r>
              <a:rPr kumimoji="0" lang="de-DE" altLang="de-DE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LoggerFactory.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getLogger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YourJob.</a:t>
            </a:r>
            <a:r>
              <a:rPr kumimoji="0" lang="de-DE" altLang="de-DE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59217" y="4840004"/>
            <a:ext cx="825773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elementCount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{}"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elementCount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logs on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144962"/>
          </a:xfrm>
        </p:spPr>
        <p:txBody>
          <a:bodyPr>
            <a:normAutofit/>
          </a:bodyPr>
          <a:lstStyle/>
          <a:p>
            <a:r>
              <a:rPr lang="en-US" dirty="0" smtClean="0"/>
              <a:t>Non-YARN (=bare metal installation)</a:t>
            </a:r>
          </a:p>
          <a:p>
            <a:pPr lvl="1"/>
            <a:r>
              <a:rPr lang="en-US" dirty="0" smtClean="0"/>
              <a:t>The logs are located in each </a:t>
            </a:r>
            <a:r>
              <a:rPr lang="en-US" dirty="0" err="1" smtClean="0"/>
              <a:t>TaskManager’s</a:t>
            </a:r>
            <a:r>
              <a:rPr lang="en-US" dirty="0" smtClean="0"/>
              <a:t> log/ directory.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there and read the logs.</a:t>
            </a:r>
          </a:p>
          <a:p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Make sure YARN log aggregation is enabled</a:t>
            </a:r>
          </a:p>
          <a:p>
            <a:pPr lvl="1"/>
            <a:r>
              <a:rPr lang="en-US" dirty="0" smtClean="0"/>
              <a:t>Retrieve logs from YARN (once app is finished)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0420" y="5674768"/>
            <a:ext cx="832638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Consolas" panose="020B0609020204030204" pitchFamily="49" charset="0"/>
              </a:rPr>
              <a:t>$ yarn </a:t>
            </a:r>
            <a:r>
              <a:rPr lang="en-US" sz="2400" dirty="0">
                <a:cs typeface="Consolas" panose="020B0609020204030204" pitchFamily="49" charset="0"/>
              </a:rPr>
              <a:t>logs -</a:t>
            </a:r>
            <a:r>
              <a:rPr lang="en-US" sz="2400" dirty="0" err="1">
                <a:cs typeface="Consolas" panose="020B0609020204030204" pitchFamily="49" charset="0"/>
              </a:rPr>
              <a:t>applicationId</a:t>
            </a:r>
            <a:r>
              <a:rPr lang="en-US" sz="2400" dirty="0">
                <a:cs typeface="Consolas" panose="020B0609020204030204" pitchFamily="49" charset="0"/>
              </a:rPr>
              <a:t> &lt;application ID&gt;</a:t>
            </a:r>
          </a:p>
        </p:txBody>
      </p:sp>
    </p:spTree>
    <p:extLst>
      <p:ext uri="{BB962C8B-B14F-4D97-AF65-F5344CB8AC3E}">
        <p14:creationId xmlns:p14="http://schemas.microsoft.com/office/powerpoint/2010/main" val="12167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349"/>
            <a:ext cx="8229600" cy="5091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Starting </a:t>
            </a:r>
            <a:r>
              <a:rPr lang="en-US" sz="700" dirty="0" err="1"/>
              <a:t>JobManager</a:t>
            </a:r>
            <a:r>
              <a:rPr lang="en-US" sz="700" dirty="0"/>
              <a:t> (Version: 0.9-SNAPSHOT, Rev:2e515fc, Date:27.05.2015 @ 11:24:23 CEST)</a:t>
            </a:r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Current user: </a:t>
            </a:r>
            <a:r>
              <a:rPr lang="en-US" sz="700" dirty="0" err="1"/>
              <a:t>robert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JVM: </a:t>
            </a:r>
            <a:r>
              <a:rPr lang="en-US" sz="700" dirty="0" err="1"/>
              <a:t>OpenJDK</a:t>
            </a:r>
            <a:r>
              <a:rPr lang="en-US" sz="700" dirty="0"/>
              <a:t> 64-Bit Server VM - Oracle Corporation - 1.7/24.75-b04</a:t>
            </a:r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Maximum heap size: 736 </a:t>
            </a:r>
            <a:r>
              <a:rPr lang="en-US" sz="700" dirty="0" err="1"/>
              <a:t>MiBytes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JAVA_HOME: (not set)</a:t>
            </a:r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JVM Options:</a:t>
            </a:r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   -</a:t>
            </a:r>
            <a:r>
              <a:rPr lang="en-US" sz="700" dirty="0" err="1"/>
              <a:t>XX:MaxPermSize</a:t>
            </a:r>
            <a:r>
              <a:rPr lang="en-US" sz="700" dirty="0"/>
              <a:t>=256m</a:t>
            </a:r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   -Xms768m</a:t>
            </a:r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   -Xmx768m</a:t>
            </a:r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   -</a:t>
            </a:r>
            <a:r>
              <a:rPr lang="en-US" sz="700" dirty="0" err="1"/>
              <a:t>Dlog.file</a:t>
            </a:r>
            <a:r>
              <a:rPr lang="en-US" sz="700" dirty="0"/>
              <a:t>=/home/</a:t>
            </a:r>
            <a:r>
              <a:rPr lang="en-US" sz="700" dirty="0" err="1"/>
              <a:t>robert</a:t>
            </a:r>
            <a:r>
              <a:rPr lang="en-US" sz="700" dirty="0"/>
              <a:t>/incubator-</a:t>
            </a:r>
            <a:r>
              <a:rPr lang="en-US" sz="700" dirty="0" err="1"/>
              <a:t>flink</a:t>
            </a:r>
            <a:r>
              <a:rPr lang="en-US" sz="700" dirty="0"/>
              <a:t>/build-target/bin/../log/flink-robert-jobmanager-robert-da.log</a:t>
            </a:r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   -Dlog4j.configuration=file:/home/robert/incubator-flink/build-target/bin/../conf/log4j.properties</a:t>
            </a:r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   -</a:t>
            </a:r>
            <a:r>
              <a:rPr lang="en-US" sz="700" dirty="0" err="1"/>
              <a:t>Dlogback.configurationFile</a:t>
            </a:r>
            <a:r>
              <a:rPr lang="en-US" sz="700" dirty="0"/>
              <a:t>=file:/home/robert/incubator-flink/build-target/bin/../conf/logback.xml</a:t>
            </a:r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Program Arguments:</a:t>
            </a:r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   --</a:t>
            </a:r>
            <a:r>
              <a:rPr lang="en-US" sz="700" dirty="0" err="1"/>
              <a:t>configDir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11:42:39,233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   /home/</a:t>
            </a:r>
            <a:r>
              <a:rPr lang="en-US" sz="700" dirty="0" err="1"/>
              <a:t>robert</a:t>
            </a:r>
            <a:r>
              <a:rPr lang="en-US" sz="700" dirty="0"/>
              <a:t>/incubator-</a:t>
            </a:r>
            <a:r>
              <a:rPr lang="en-US" sz="700" dirty="0" err="1"/>
              <a:t>flink</a:t>
            </a:r>
            <a:r>
              <a:rPr lang="en-US" sz="700" dirty="0"/>
              <a:t>/build-target/bin/../</a:t>
            </a:r>
            <a:r>
              <a:rPr lang="en-US" sz="700" dirty="0" err="1"/>
              <a:t>conf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11:42:39,234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   --</a:t>
            </a:r>
            <a:r>
              <a:rPr lang="en-US" sz="700" dirty="0" err="1"/>
              <a:t>executionMode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11:42:39,234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   local</a:t>
            </a:r>
          </a:p>
          <a:p>
            <a:pPr marL="0" indent="0">
              <a:buNone/>
            </a:pPr>
            <a:r>
              <a:rPr lang="en-US" sz="700" dirty="0"/>
              <a:t>11:42:39,234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   --</a:t>
            </a:r>
            <a:r>
              <a:rPr lang="en-US" sz="700" dirty="0" err="1"/>
              <a:t>streamingMode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11:42:39,234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    batch</a:t>
            </a:r>
          </a:p>
          <a:p>
            <a:pPr marL="0" indent="0">
              <a:buNone/>
            </a:pPr>
            <a:r>
              <a:rPr lang="en-US" sz="700" dirty="0"/>
              <a:t>11:42:39,234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700" dirty="0"/>
              <a:t>11:42:39,469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Loading configuration from /home/</a:t>
            </a:r>
            <a:r>
              <a:rPr lang="en-US" sz="700" dirty="0" err="1"/>
              <a:t>robert</a:t>
            </a:r>
            <a:r>
              <a:rPr lang="en-US" sz="700" dirty="0"/>
              <a:t>/incubator-</a:t>
            </a:r>
            <a:r>
              <a:rPr lang="en-US" sz="700" dirty="0" err="1"/>
              <a:t>flink</a:t>
            </a:r>
            <a:r>
              <a:rPr lang="en-US" sz="700" dirty="0"/>
              <a:t>/build-target/bin/../</a:t>
            </a:r>
            <a:r>
              <a:rPr lang="en-US" sz="700" dirty="0" err="1"/>
              <a:t>conf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11:42:39,525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Security is not enabled. Starting non-authenticated </a:t>
            </a:r>
            <a:r>
              <a:rPr lang="en-US" sz="700" dirty="0" err="1"/>
              <a:t>JobManager</a:t>
            </a:r>
            <a:r>
              <a:rPr lang="en-US" sz="700" dirty="0"/>
              <a:t>.</a:t>
            </a:r>
          </a:p>
          <a:p>
            <a:pPr marL="0" indent="0">
              <a:buNone/>
            </a:pPr>
            <a:r>
              <a:rPr lang="en-US" sz="700" dirty="0"/>
              <a:t>11:42:39,525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Starting </a:t>
            </a:r>
            <a:r>
              <a:rPr lang="en-US" sz="700" dirty="0" err="1"/>
              <a:t>JobManager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11:42:39,527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Starting </a:t>
            </a:r>
            <a:r>
              <a:rPr lang="en-US" sz="700" dirty="0" err="1"/>
              <a:t>JobManager</a:t>
            </a:r>
            <a:r>
              <a:rPr lang="en-US" sz="700" dirty="0"/>
              <a:t> actor system at localhost:6123.</a:t>
            </a:r>
          </a:p>
          <a:p>
            <a:pPr marL="0" indent="0">
              <a:buNone/>
            </a:pPr>
            <a:r>
              <a:rPr lang="en-US" sz="700" dirty="0"/>
              <a:t>11:42:40,189 INFO  akka.event.slf4j.Slf4jLogger                                  - Slf4jLogger started</a:t>
            </a:r>
          </a:p>
          <a:p>
            <a:pPr marL="0" indent="0">
              <a:buNone/>
            </a:pPr>
            <a:r>
              <a:rPr lang="en-US" sz="700" dirty="0"/>
              <a:t>11:42:40,316 INFO  </a:t>
            </a:r>
            <a:r>
              <a:rPr lang="en-US" sz="700" dirty="0" err="1"/>
              <a:t>Remoting</a:t>
            </a:r>
            <a:r>
              <a:rPr lang="en-US" sz="700" dirty="0"/>
              <a:t>                                                      - Starting </a:t>
            </a:r>
            <a:r>
              <a:rPr lang="en-US" sz="700" dirty="0" err="1"/>
              <a:t>remoting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11:42:40,569 INFO  </a:t>
            </a:r>
            <a:r>
              <a:rPr lang="en-US" sz="700" dirty="0" err="1"/>
              <a:t>Remoting</a:t>
            </a:r>
            <a:r>
              <a:rPr lang="en-US" sz="700" dirty="0"/>
              <a:t>                                                      - </a:t>
            </a:r>
            <a:r>
              <a:rPr lang="en-US" sz="700" dirty="0" err="1"/>
              <a:t>Remoting</a:t>
            </a:r>
            <a:r>
              <a:rPr lang="en-US" sz="700" dirty="0"/>
              <a:t> started; listening on addresses :[</a:t>
            </a:r>
            <a:r>
              <a:rPr lang="en-US" sz="700" dirty="0" err="1"/>
              <a:t>akka.tcp</a:t>
            </a:r>
            <a:r>
              <a:rPr lang="en-US" sz="700" dirty="0"/>
              <a:t>://flink@127.0.0.1:6123]</a:t>
            </a:r>
          </a:p>
          <a:p>
            <a:pPr marL="0" indent="0">
              <a:buNone/>
            </a:pPr>
            <a:r>
              <a:rPr lang="en-US" sz="700" dirty="0"/>
              <a:t>11:42:40,573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Starting </a:t>
            </a:r>
            <a:r>
              <a:rPr lang="en-US" sz="700" dirty="0" err="1"/>
              <a:t>JobManager</a:t>
            </a:r>
            <a:r>
              <a:rPr lang="en-US" sz="700" dirty="0"/>
              <a:t> actor</a:t>
            </a:r>
          </a:p>
          <a:p>
            <a:pPr marL="0" indent="0">
              <a:buNone/>
            </a:pPr>
            <a:r>
              <a:rPr lang="en-US" sz="700" dirty="0"/>
              <a:t>11:42:40,580 INFO  </a:t>
            </a:r>
            <a:r>
              <a:rPr lang="en-US" sz="700" dirty="0" err="1"/>
              <a:t>org.apache.flink.runtime.blob.BlobServer</a:t>
            </a:r>
            <a:r>
              <a:rPr lang="en-US" sz="700" dirty="0"/>
              <a:t>                      - Created BLOB server storage directory /</a:t>
            </a:r>
            <a:r>
              <a:rPr lang="en-US" sz="700" dirty="0" err="1"/>
              <a:t>tmp</a:t>
            </a:r>
            <a:r>
              <a:rPr lang="en-US" sz="700" dirty="0"/>
              <a:t>/blobStore-50f75dc9-3001-4c1b-bc2a-6658ac21322b</a:t>
            </a:r>
          </a:p>
          <a:p>
            <a:pPr marL="0" indent="0">
              <a:buNone/>
            </a:pPr>
            <a:r>
              <a:rPr lang="en-US" sz="700" dirty="0"/>
              <a:t>11:42:40,581 INFO  </a:t>
            </a:r>
            <a:r>
              <a:rPr lang="en-US" sz="700" dirty="0" err="1"/>
              <a:t>org.apache.flink.runtime.blob.BlobServer</a:t>
            </a:r>
            <a:r>
              <a:rPr lang="en-US" sz="700" dirty="0"/>
              <a:t>                      - Started BLOB server at 0.0.0.0:51194 - max concurrent requests: 50 - max backlog: 1000</a:t>
            </a:r>
          </a:p>
          <a:p>
            <a:pPr marL="0" indent="0">
              <a:buNone/>
            </a:pPr>
            <a:r>
              <a:rPr lang="en-US" sz="700" dirty="0"/>
              <a:t>11:42:40,613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Starting embedded </a:t>
            </a:r>
            <a:r>
              <a:rPr lang="en-US" sz="700" dirty="0" err="1"/>
              <a:t>TaskManager</a:t>
            </a:r>
            <a:r>
              <a:rPr lang="en-US" sz="700" dirty="0"/>
              <a:t> for </a:t>
            </a:r>
            <a:r>
              <a:rPr lang="en-US" sz="700" dirty="0" err="1"/>
              <a:t>JobManager's</a:t>
            </a:r>
            <a:r>
              <a:rPr lang="en-US" sz="700" dirty="0"/>
              <a:t> LOCAL execution mode</a:t>
            </a:r>
          </a:p>
          <a:p>
            <a:pPr marL="0" indent="0">
              <a:buNone/>
            </a:pPr>
            <a:r>
              <a:rPr lang="en-US" sz="700" dirty="0"/>
              <a:t>11:42:40,615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Starting </a:t>
            </a:r>
            <a:r>
              <a:rPr lang="en-US" sz="700" dirty="0" err="1"/>
              <a:t>JobManager</a:t>
            </a:r>
            <a:r>
              <a:rPr lang="en-US" sz="700" dirty="0"/>
              <a:t> at akka://flink/user/jobmanager#205521910.</a:t>
            </a:r>
          </a:p>
          <a:p>
            <a:pPr marL="0" indent="0">
              <a:buNone/>
            </a:pPr>
            <a:r>
              <a:rPr lang="en-US" sz="700" dirty="0"/>
              <a:t>11:42:40,663 INFO  </a:t>
            </a:r>
            <a:r>
              <a:rPr lang="en-US" sz="700" dirty="0" err="1"/>
              <a:t>org.apache.flink.runtime.taskmanager.TaskManager</a:t>
            </a:r>
            <a:r>
              <a:rPr lang="en-US" sz="700" dirty="0"/>
              <a:t>              - Messages between </a:t>
            </a:r>
            <a:r>
              <a:rPr lang="en-US" sz="700" dirty="0" err="1"/>
              <a:t>TaskManager</a:t>
            </a:r>
            <a:r>
              <a:rPr lang="en-US" sz="700" dirty="0"/>
              <a:t> and </a:t>
            </a:r>
            <a:r>
              <a:rPr lang="en-US" sz="700" dirty="0" err="1"/>
              <a:t>JobManager</a:t>
            </a:r>
            <a:r>
              <a:rPr lang="en-US" sz="700" dirty="0"/>
              <a:t> have a max timeout of 100000 milliseconds</a:t>
            </a:r>
          </a:p>
          <a:p>
            <a:pPr marL="0" indent="0">
              <a:buNone/>
            </a:pPr>
            <a:r>
              <a:rPr lang="en-US" sz="700" dirty="0"/>
              <a:t>11:42:40,666 INFO  </a:t>
            </a:r>
            <a:r>
              <a:rPr lang="en-US" sz="700" dirty="0" err="1"/>
              <a:t>org.apache.flink.runtime.taskmanager.TaskManager</a:t>
            </a:r>
            <a:r>
              <a:rPr lang="en-US" sz="700" dirty="0"/>
              <a:t>              - Temporary file directory '/</a:t>
            </a:r>
            <a:r>
              <a:rPr lang="en-US" sz="700" dirty="0" err="1"/>
              <a:t>tmp</a:t>
            </a:r>
            <a:r>
              <a:rPr lang="en-US" sz="700" dirty="0"/>
              <a:t>': total 7 GB, usable 7 GB (100.00% usable)</a:t>
            </a:r>
          </a:p>
          <a:p>
            <a:pPr marL="0" indent="0">
              <a:buNone/>
            </a:pPr>
            <a:r>
              <a:rPr lang="en-US" sz="700" dirty="0"/>
              <a:t>11:42:41,092 INFO  </a:t>
            </a:r>
            <a:r>
              <a:rPr lang="en-US" sz="700" dirty="0" err="1"/>
              <a:t>org.apache.flink.runtime.io.network.buffer.NetworkBufferPool</a:t>
            </a:r>
            <a:r>
              <a:rPr lang="en-US" sz="700" dirty="0"/>
              <a:t>  - Allocated 64 MB for network buffer pool (number of memory segments: 2048, bytes per segment: 32768).</a:t>
            </a:r>
          </a:p>
          <a:p>
            <a:pPr marL="0" indent="0">
              <a:buNone/>
            </a:pPr>
            <a:r>
              <a:rPr lang="en-US" sz="700" dirty="0"/>
              <a:t>11:42:41,511 INFO  </a:t>
            </a:r>
            <a:r>
              <a:rPr lang="en-US" sz="700" dirty="0" err="1"/>
              <a:t>org.apache.flink.runtime.taskmanager.TaskManager</a:t>
            </a:r>
            <a:r>
              <a:rPr lang="en-US" sz="700" dirty="0"/>
              <a:t>              - Using 0.7 of the currently free heap space for </a:t>
            </a:r>
            <a:r>
              <a:rPr lang="en-US" sz="700" dirty="0" err="1"/>
              <a:t>Flink</a:t>
            </a:r>
            <a:r>
              <a:rPr lang="en-US" sz="700" dirty="0"/>
              <a:t> managed memory (461 MB).</a:t>
            </a:r>
          </a:p>
          <a:p>
            <a:pPr marL="0" indent="0">
              <a:buNone/>
            </a:pPr>
            <a:r>
              <a:rPr lang="en-US" sz="700" dirty="0"/>
              <a:t>11:42:42,520 INFO  </a:t>
            </a:r>
            <a:r>
              <a:rPr lang="en-US" sz="700" dirty="0" err="1"/>
              <a:t>org.apache.flink.runtime.io.disk.iomanager.IOManager</a:t>
            </a:r>
            <a:r>
              <a:rPr lang="en-US" sz="700" dirty="0"/>
              <a:t>          - I/O manager uses directory /</a:t>
            </a:r>
            <a:r>
              <a:rPr lang="en-US" sz="700" dirty="0" err="1"/>
              <a:t>tmp</a:t>
            </a:r>
            <a:r>
              <a:rPr lang="en-US" sz="700" dirty="0"/>
              <a:t>/flink-io-4c6f4364-1975-48b7-99d9-a74e4edb7103 for spill files.</a:t>
            </a:r>
          </a:p>
          <a:p>
            <a:pPr marL="0" indent="0">
              <a:buNone/>
            </a:pPr>
            <a:r>
              <a:rPr lang="en-US" sz="700" dirty="0"/>
              <a:t>11:42:42,523 INFO  </a:t>
            </a:r>
            <a:r>
              <a:rPr lang="en-US" sz="700" dirty="0" err="1"/>
              <a:t>org.apache.flink.runtime.jobmanager.JobManager</a:t>
            </a:r>
            <a:r>
              <a:rPr lang="en-US" sz="700" dirty="0"/>
              <a:t>                - Starting </a:t>
            </a:r>
            <a:r>
              <a:rPr lang="en-US" sz="700" dirty="0" err="1"/>
              <a:t>JobManger</a:t>
            </a:r>
            <a:r>
              <a:rPr lang="en-US" sz="700" dirty="0"/>
              <a:t> web frontend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1688" y="1319486"/>
            <a:ext cx="2256615" cy="3483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30345" y="1043189"/>
            <a:ext cx="19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Build Information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91655" y="1650529"/>
            <a:ext cx="3392103" cy="4358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2090" y="1868452"/>
            <a:ext cx="19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JVM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07942" y="5036268"/>
            <a:ext cx="4087562" cy="9251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23149" y="4641316"/>
            <a:ext cx="19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 messages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7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logs of a running YARN application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42"/>
            <a:ext cx="8229600" cy="22607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642"/>
            <a:ext cx="9144000" cy="1064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42" y="4869177"/>
            <a:ext cx="6762750" cy="12668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0" y="1710625"/>
            <a:ext cx="747538" cy="196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43489" y="2427349"/>
            <a:ext cx="1676400" cy="196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0" y="4294750"/>
            <a:ext cx="1083486" cy="196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499152" y="4185214"/>
            <a:ext cx="481324" cy="196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37869" y="5404437"/>
            <a:ext cx="1633779" cy="196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0" idx="6"/>
          </p:cNvCxnSpPr>
          <p:nvPr/>
        </p:nvCxnSpPr>
        <p:spPr>
          <a:xfrm>
            <a:off x="747538" y="1808777"/>
            <a:ext cx="3195951" cy="716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</p:cNvCxnSpPr>
          <p:nvPr/>
        </p:nvCxnSpPr>
        <p:spPr>
          <a:xfrm flipH="1">
            <a:off x="1083486" y="2594905"/>
            <a:ext cx="3105506" cy="1699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1083486" y="4283366"/>
            <a:ext cx="7415666" cy="109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4" idx="6"/>
          </p:cNvCxnSpPr>
          <p:nvPr/>
        </p:nvCxnSpPr>
        <p:spPr>
          <a:xfrm flipH="1">
            <a:off x="4271648" y="4352770"/>
            <a:ext cx="4297992" cy="1149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5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on a cluster - 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6419"/>
          </a:xfrm>
        </p:spPr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seful  to verify your assumptions about the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737" y="3100437"/>
            <a:ext cx="8832525" cy="2954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class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Tokenizer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extends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RichFlatMapFunction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&lt;String, String&gt;&gt;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 smtClean="0">
                <a:solidFill>
                  <a:srgbClr val="333333"/>
                </a:solidFill>
                <a:cs typeface="Consolas" panose="020B0609020204030204" pitchFamily="49" charset="0"/>
              </a:rPr>
              <a:t>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@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Override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 smtClean="0">
                <a:solidFill>
                  <a:srgbClr val="333333"/>
                </a:solidFill>
                <a:cs typeface="Consolas" panose="020B0609020204030204" pitchFamily="49" charset="0"/>
              </a:rPr>
              <a:t> 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public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void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flatMap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(String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,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Collector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&lt;String&gt; out)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333333"/>
                </a:solidFill>
                <a:cs typeface="Consolas" panose="020B0609020204030204" pitchFamily="49" charset="0"/>
              </a:rPr>
              <a:t>    	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getRuntimeContext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rgbClr val="333333"/>
                </a:solidFill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getLongCounter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("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elementCount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").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add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(1L);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de-DE" altLang="de-DE" sz="2400" dirty="0" smtClean="0">
                <a:solidFill>
                  <a:srgbClr val="333333"/>
                </a:solidFill>
                <a:cs typeface="Consolas" panose="020B0609020204030204" pitchFamily="49" charset="0"/>
              </a:rPr>
              <a:t>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// do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more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stuff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de-DE" altLang="de-DE" sz="2400" dirty="0" smtClean="0">
                <a:solidFill>
                  <a:srgbClr val="333333"/>
                </a:solidFill>
                <a:cs typeface="Consolas" panose="020B0609020204030204" pitchFamily="49" charset="0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} }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871182" y="3749092"/>
            <a:ext cx="5032538" cy="360420"/>
          </a:xfrm>
          <a:prstGeom prst="wedgeRectCallout">
            <a:avLst>
              <a:gd name="adj1" fmla="val -29477"/>
              <a:gd name="adj2" fmla="val -1410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“Rich*Functions” to get </a:t>
            </a:r>
            <a:r>
              <a:rPr lang="en-US" dirty="0" err="1" smtClean="0"/>
              <a:t>RuntimeContext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Debugging on a cluster - Accumulators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29376"/>
          </a:xfrm>
        </p:spPr>
        <p:txBody>
          <a:bodyPr/>
          <a:lstStyle/>
          <a:p>
            <a:r>
              <a:rPr lang="en-US" dirty="0"/>
              <a:t>Where can I get the accumulator results?</a:t>
            </a:r>
          </a:p>
          <a:p>
            <a:pPr lvl="1"/>
            <a:r>
              <a:rPr lang="en-US" dirty="0"/>
              <a:t>returned by </a:t>
            </a:r>
            <a:r>
              <a:rPr lang="en-US" dirty="0" err="1"/>
              <a:t>env.execute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displayed when executed with /bin/</a:t>
            </a:r>
            <a:r>
              <a:rPr lang="en-US" dirty="0" err="1"/>
              <a:t>flink</a:t>
            </a:r>
            <a:endParaRPr lang="en-US" dirty="0"/>
          </a:p>
          <a:p>
            <a:pPr lvl="1"/>
            <a:r>
              <a:rPr lang="en-US" dirty="0"/>
              <a:t>in the </a:t>
            </a:r>
            <a:r>
              <a:rPr lang="en-US" dirty="0" err="1"/>
              <a:t>JobManager</a:t>
            </a:r>
            <a:r>
              <a:rPr lang="en-US" dirty="0"/>
              <a:t> web frontend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671" y="2837783"/>
            <a:ext cx="799265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JobExecutionResult</a:t>
            </a:r>
            <a:r>
              <a:rPr lang="en-US" sz="2400" dirty="0"/>
              <a:t> result = </a:t>
            </a:r>
            <a:r>
              <a:rPr lang="en-US" sz="2400" dirty="0" err="1"/>
              <a:t>env.execute</a:t>
            </a:r>
            <a:r>
              <a:rPr lang="en-US" sz="2400" dirty="0"/>
              <a:t>("</a:t>
            </a:r>
            <a:r>
              <a:rPr lang="en-US" sz="2400" dirty="0" err="1" smtClean="0"/>
              <a:t>WordCount</a:t>
            </a:r>
            <a:r>
              <a:rPr lang="en-US" sz="2400" dirty="0" smtClean="0"/>
              <a:t>");</a:t>
            </a:r>
            <a:endParaRPr lang="en-US" sz="2400" dirty="0"/>
          </a:p>
          <a:p>
            <a:r>
              <a:rPr lang="en-US" sz="2400" dirty="0" smtClean="0"/>
              <a:t>long </a:t>
            </a:r>
            <a:r>
              <a:rPr lang="en-US" sz="2400" dirty="0" err="1"/>
              <a:t>ec</a:t>
            </a:r>
            <a:r>
              <a:rPr lang="en-US" sz="2400" dirty="0"/>
              <a:t> = </a:t>
            </a:r>
            <a:r>
              <a:rPr lang="en-US" sz="2400" dirty="0" err="1"/>
              <a:t>result.getAccumulatorResult</a:t>
            </a:r>
            <a:r>
              <a:rPr lang="en-US" sz="2400" dirty="0"/>
              <a:t>("</a:t>
            </a:r>
            <a:r>
              <a:rPr lang="en-US" sz="2400" dirty="0" err="1"/>
              <a:t>elementCount</a:t>
            </a:r>
            <a:r>
              <a:rPr lang="en-US" sz="2400" dirty="0"/>
              <a:t>");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1" y="4831052"/>
            <a:ext cx="7675808" cy="12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asked </a:t>
            </a:r>
            <a:r>
              <a:rPr lang="en-US" b="1" dirty="0" smtClean="0"/>
              <a:t>questions</a:t>
            </a:r>
            <a:r>
              <a:rPr lang="en-US" dirty="0" smtClean="0"/>
              <a:t> + their </a:t>
            </a:r>
            <a:r>
              <a:rPr lang="en-US" b="1" dirty="0" smtClean="0"/>
              <a:t>answers</a:t>
            </a:r>
          </a:p>
          <a:p>
            <a:r>
              <a:rPr lang="en-US" dirty="0" smtClean="0"/>
              <a:t>An overview over the </a:t>
            </a:r>
            <a:r>
              <a:rPr lang="en-US" b="1" dirty="0" smtClean="0"/>
              <a:t>tooling</a:t>
            </a:r>
            <a:r>
              <a:rPr lang="en-US" dirty="0" smtClean="0"/>
              <a:t>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outlook</a:t>
            </a:r>
            <a:r>
              <a:rPr lang="en-US" dirty="0" smtClean="0"/>
              <a:t> into the future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</a:t>
            </a:r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functions are SAMs (Single abstract method). Interfaces with one method (for Java8 Lambdas)</a:t>
            </a:r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dirty="0" err="1" smtClean="0"/>
              <a:t>Rich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open(Configuration c)</a:t>
            </a:r>
            <a:r>
              <a:rPr lang="en-US" dirty="0"/>
              <a:t> </a:t>
            </a:r>
            <a:r>
              <a:rPr lang="en-US" dirty="0" smtClean="0"/>
              <a:t>&amp; close()</a:t>
            </a:r>
          </a:p>
          <a:p>
            <a:pPr lvl="2"/>
            <a:r>
              <a:rPr lang="en-US" dirty="0" err="1" smtClean="0"/>
              <a:t>getRuntimeContext</a:t>
            </a:r>
            <a:r>
              <a:rPr lang="en-US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2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Excursion: </a:t>
            </a:r>
            <a:r>
              <a:rPr lang="en-US" dirty="0" err="1" smtClean="0"/>
              <a:t>RichFunctions</a:t>
            </a:r>
            <a:r>
              <a:rPr lang="en-US" dirty="0" smtClean="0"/>
              <a:t> &amp; </a:t>
            </a:r>
            <a:r>
              <a:rPr lang="en-US" dirty="0" err="1" smtClean="0"/>
              <a:t>RuntimeContext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RuntimeContext</a:t>
            </a:r>
            <a:r>
              <a:rPr lang="en-US" dirty="0" smtClean="0"/>
              <a:t> provides some useful methods</a:t>
            </a:r>
          </a:p>
          <a:p>
            <a:r>
              <a:rPr lang="en-US" dirty="0" err="1"/>
              <a:t>getIndexOfThisSubtask</a:t>
            </a:r>
            <a:r>
              <a:rPr lang="en-US" dirty="0"/>
              <a:t> </a:t>
            </a:r>
            <a:r>
              <a:rPr lang="en-US" dirty="0" smtClean="0"/>
              <a:t>() / </a:t>
            </a:r>
            <a:r>
              <a:rPr lang="en-US" dirty="0" err="1" smtClean="0"/>
              <a:t>getNumberOfParallelSubtasks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– who am I, and if yes how many?</a:t>
            </a:r>
          </a:p>
          <a:p>
            <a:r>
              <a:rPr lang="en-US" dirty="0" err="1"/>
              <a:t>getExecutionConfig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Accumulators</a:t>
            </a:r>
          </a:p>
          <a:p>
            <a:r>
              <a:rPr lang="en-US" dirty="0" err="1" smtClean="0"/>
              <a:t>DistributedCache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5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Attaching a remote debugger to </a:t>
            </a:r>
            <a:r>
              <a:rPr lang="en-US" dirty="0" err="1" smtClean="0"/>
              <a:t>Flink</a:t>
            </a:r>
            <a:r>
              <a:rPr lang="en-US" dirty="0" smtClean="0"/>
              <a:t> in a Cluster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15" y="1624012"/>
            <a:ext cx="645336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Attaching a debugger to </a:t>
            </a:r>
            <a:r>
              <a:rPr lang="en-US" dirty="0" err="1" smtClean="0"/>
              <a:t>Flink</a:t>
            </a:r>
            <a:r>
              <a:rPr lang="en-US" dirty="0" smtClean="0"/>
              <a:t> 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JVM start option in </a:t>
            </a:r>
            <a:r>
              <a:rPr lang="en-US" dirty="0" err="1" smtClean="0"/>
              <a:t>flink-conf.yaml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env.java.opts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“-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agentlib:jdwp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=….”</a:t>
            </a:r>
          </a:p>
          <a:p>
            <a:r>
              <a:rPr lang="en-US" dirty="0" smtClean="0"/>
              <a:t>Open an SSH tunnel to the machine: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ssh -</a:t>
            </a:r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f -N -L 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5005:127.0.0.1:5005 user@host</a:t>
            </a:r>
          </a:p>
          <a:p>
            <a:r>
              <a:rPr lang="en-US" sz="2800" dirty="0" smtClean="0"/>
              <a:t>Use your IDE to start a remote debugging session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Tuning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it run faster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options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Processing slots, threads, </a:t>
            </a:r>
            <a:r>
              <a:rPr lang="en-US" dirty="0" smtClean="0"/>
              <a:t>… 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How to adjust memory usage on the </a:t>
            </a:r>
            <a:r>
              <a:rPr lang="en-US" dirty="0" err="1" smtClean="0"/>
              <a:t>TaskManager</a:t>
            </a:r>
            <a:endParaRPr lang="en-US" dirty="0" smtClean="0"/>
          </a:p>
          <a:p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Specifying temporary directories for spilling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Tell </a:t>
            </a:r>
            <a:r>
              <a:rPr lang="en-US" dirty="0" err="1" smtClean="0"/>
              <a:t>Flink</a:t>
            </a:r>
            <a:r>
              <a:rPr lang="en-US" dirty="0" smtClean="0"/>
              <a:t> how many CPUs you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 smtClean="0"/>
              <a:t>taskmanager.numberOfTaskSlots</a:t>
            </a:r>
            <a:r>
              <a:rPr lang="de-DE" i="1" dirty="0" smtClean="0"/>
              <a:t> </a:t>
            </a:r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parallel </a:t>
            </a:r>
            <a:r>
              <a:rPr lang="de-DE" dirty="0" err="1" smtClean="0"/>
              <a:t>job</a:t>
            </a:r>
            <a:r>
              <a:rPr lang="de-DE" dirty="0" smtClean="0"/>
              <a:t> </a:t>
            </a:r>
            <a:r>
              <a:rPr lang="de-DE" dirty="0" err="1" smtClean="0"/>
              <a:t>instances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pipelines</a:t>
            </a:r>
            <a:r>
              <a:rPr lang="de-DE" dirty="0" smtClean="0"/>
              <a:t> per </a:t>
            </a:r>
            <a:r>
              <a:rPr lang="de-DE" dirty="0" err="1" smtClean="0"/>
              <a:t>TaskManager</a:t>
            </a:r>
            <a:endParaRPr lang="de-DE" dirty="0" smtClean="0"/>
          </a:p>
          <a:p>
            <a:r>
              <a:rPr lang="de-DE" dirty="0" err="1" smtClean="0"/>
              <a:t>recommended</a:t>
            </a:r>
            <a:r>
              <a:rPr lang="de-DE" dirty="0" smtClean="0"/>
              <a:t>: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CPU </a:t>
            </a:r>
            <a:r>
              <a:rPr lang="de-DE" dirty="0" err="1" smtClean="0"/>
              <a:t>cores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70883" y="5488632"/>
            <a:ext cx="765912" cy="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72238" y="4419408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36795" y="4425549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70883" y="4580906"/>
            <a:ext cx="765912" cy="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24638" y="4571808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89195" y="4577949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3623283" y="4733306"/>
            <a:ext cx="765912" cy="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77038" y="4724208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41595" y="4730349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3775683" y="4885706"/>
            <a:ext cx="765912" cy="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9438" y="4876608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93995" y="4882749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3928083" y="5038106"/>
            <a:ext cx="765912" cy="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81838" y="5029008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46395" y="5035149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  <a:endCxn id="22" idx="1"/>
          </p:cNvCxnSpPr>
          <p:nvPr/>
        </p:nvCxnSpPr>
        <p:spPr>
          <a:xfrm>
            <a:off x="4080483" y="5190506"/>
            <a:ext cx="765912" cy="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34238" y="5181408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998795" y="5187549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>
            <a:off x="4232883" y="5342906"/>
            <a:ext cx="765912" cy="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86638" y="5333808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51195" y="5339949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4385283" y="5495306"/>
            <a:ext cx="765912" cy="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9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38"/>
          <p:cNvGrpSpPr/>
          <p:nvPr/>
        </p:nvGrpSpPr>
        <p:grpSpPr>
          <a:xfrm>
            <a:off x="1790400" y="3402137"/>
            <a:ext cx="2316125" cy="2518800"/>
            <a:chOff x="2913225" y="809200"/>
            <a:chExt cx="2316125" cy="2518800"/>
          </a:xfrm>
        </p:grpSpPr>
        <p:sp>
          <p:nvSpPr>
            <p:cNvPr id="5" name="Shape 39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0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1</a:t>
              </a:r>
            </a:p>
          </p:txBody>
        </p:sp>
        <p:sp>
          <p:nvSpPr>
            <p:cNvPr id="7" name="Shape 41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1</a:t>
              </a:r>
            </a:p>
          </p:txBody>
        </p:sp>
        <p:sp>
          <p:nvSpPr>
            <p:cNvPr id="8" name="Shape 42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9" name="Shape 43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grpSp>
        <p:nvGrpSpPr>
          <p:cNvPr id="10" name="Shape 44"/>
          <p:cNvGrpSpPr/>
          <p:nvPr/>
        </p:nvGrpSpPr>
        <p:grpSpPr>
          <a:xfrm>
            <a:off x="4249025" y="3402137"/>
            <a:ext cx="2316125" cy="2518800"/>
            <a:chOff x="2913225" y="809200"/>
            <a:chExt cx="2316125" cy="2518800"/>
          </a:xfrm>
        </p:grpSpPr>
        <p:sp>
          <p:nvSpPr>
            <p:cNvPr id="11" name="Shape 45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6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2</a:t>
              </a:r>
            </a:p>
          </p:txBody>
        </p:sp>
        <p:sp>
          <p:nvSpPr>
            <p:cNvPr id="13" name="Shape 47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1</a:t>
              </a:r>
            </a:p>
          </p:txBody>
        </p:sp>
        <p:sp>
          <p:nvSpPr>
            <p:cNvPr id="14" name="Shape 48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15" name="Shape 49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grpSp>
        <p:nvGrpSpPr>
          <p:cNvPr id="16" name="Shape 50"/>
          <p:cNvGrpSpPr/>
          <p:nvPr/>
        </p:nvGrpSpPr>
        <p:grpSpPr>
          <a:xfrm>
            <a:off x="6707650" y="3402137"/>
            <a:ext cx="2316125" cy="2518800"/>
            <a:chOff x="2913225" y="809200"/>
            <a:chExt cx="2316125" cy="2518800"/>
          </a:xfrm>
        </p:grpSpPr>
        <p:sp>
          <p:nvSpPr>
            <p:cNvPr id="17" name="Shape 51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2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3</a:t>
              </a:r>
            </a:p>
          </p:txBody>
        </p:sp>
        <p:sp>
          <p:nvSpPr>
            <p:cNvPr id="19" name="Shape 53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1</a:t>
              </a:r>
            </a:p>
          </p:txBody>
        </p:sp>
        <p:sp>
          <p:nvSpPr>
            <p:cNvPr id="20" name="Shape 54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21" name="Shape 55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sp>
        <p:nvSpPr>
          <p:cNvPr id="22" name="Shape 56"/>
          <p:cNvSpPr txBox="1"/>
          <p:nvPr/>
        </p:nvSpPr>
        <p:spPr>
          <a:xfrm>
            <a:off x="0" y="3402137"/>
            <a:ext cx="1790400" cy="84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Task Managers: 3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/>
              <a:t>Total number of processing slots: 9</a:t>
            </a:r>
          </a:p>
        </p:txBody>
      </p:sp>
      <p:sp>
        <p:nvSpPr>
          <p:cNvPr id="23" name="Shape 57"/>
          <p:cNvSpPr/>
          <p:nvPr/>
        </p:nvSpPr>
        <p:spPr>
          <a:xfrm>
            <a:off x="1266275" y="1575171"/>
            <a:ext cx="5680499" cy="1613904"/>
          </a:xfrm>
          <a:prstGeom prst="wedgeRectCallout">
            <a:avLst>
              <a:gd name="adj1" fmla="val -21993"/>
              <a:gd name="adj2" fmla="val 82326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flink-config.yaml: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taskmanager.numberOfTaskSlots: 3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(Recommended value: Number of CPU cores</a:t>
            </a:r>
            <a:r>
              <a:rPr lang="en" dirty="0" smtClean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/bin/yarn-session.sh –slots 3 –n 3</a:t>
            </a:r>
            <a:endParaRPr lang="en" dirty="0"/>
          </a:p>
        </p:txBody>
      </p:sp>
      <p:sp>
        <p:nvSpPr>
          <p:cNvPr id="167" name="Title 1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Slots – </a:t>
            </a:r>
            <a:r>
              <a:rPr lang="en-US" dirty="0" err="1" smtClean="0"/>
              <a:t>Wordcount</a:t>
            </a:r>
            <a:r>
              <a:rPr lang="en-US" dirty="0" smtClean="0"/>
              <a:t> with parallelism=1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Shape 58"/>
          <p:cNvGrpSpPr/>
          <p:nvPr/>
        </p:nvGrpSpPr>
        <p:grpSpPr>
          <a:xfrm>
            <a:off x="1026899" y="2692225"/>
            <a:ext cx="2316125" cy="2518800"/>
            <a:chOff x="2913225" y="809200"/>
            <a:chExt cx="2316125" cy="2518800"/>
          </a:xfrm>
        </p:grpSpPr>
        <p:sp>
          <p:nvSpPr>
            <p:cNvPr id="7" name="Shape 59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0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1</a:t>
              </a:r>
            </a:p>
          </p:txBody>
        </p:sp>
        <p:sp>
          <p:nvSpPr>
            <p:cNvPr id="9" name="Shape 61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Slot 1</a:t>
              </a:r>
            </a:p>
          </p:txBody>
        </p:sp>
        <p:sp>
          <p:nvSpPr>
            <p:cNvPr id="10" name="Shape 62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11" name="Shape 63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grpSp>
        <p:nvGrpSpPr>
          <p:cNvPr id="12" name="Shape 64"/>
          <p:cNvGrpSpPr/>
          <p:nvPr/>
        </p:nvGrpSpPr>
        <p:grpSpPr>
          <a:xfrm>
            <a:off x="3485524" y="2692225"/>
            <a:ext cx="2316125" cy="2518800"/>
            <a:chOff x="2913225" y="809200"/>
            <a:chExt cx="2316125" cy="2518800"/>
          </a:xfrm>
        </p:grpSpPr>
        <p:sp>
          <p:nvSpPr>
            <p:cNvPr id="13" name="Shape 65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6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2</a:t>
              </a:r>
            </a:p>
          </p:txBody>
        </p:sp>
        <p:sp>
          <p:nvSpPr>
            <p:cNvPr id="15" name="Shape 67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1</a:t>
              </a:r>
            </a:p>
          </p:txBody>
        </p:sp>
        <p:sp>
          <p:nvSpPr>
            <p:cNvPr id="16" name="Shape 68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17" name="Shape 69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grpSp>
        <p:nvGrpSpPr>
          <p:cNvPr id="18" name="Shape 70"/>
          <p:cNvGrpSpPr/>
          <p:nvPr/>
        </p:nvGrpSpPr>
        <p:grpSpPr>
          <a:xfrm>
            <a:off x="5944149" y="2692225"/>
            <a:ext cx="2316125" cy="2518800"/>
            <a:chOff x="2913225" y="809200"/>
            <a:chExt cx="2316125" cy="2518800"/>
          </a:xfrm>
        </p:grpSpPr>
        <p:sp>
          <p:nvSpPr>
            <p:cNvPr id="19" name="Shape 71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2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3</a:t>
              </a:r>
            </a:p>
          </p:txBody>
        </p:sp>
        <p:sp>
          <p:nvSpPr>
            <p:cNvPr id="21" name="Shape 73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1</a:t>
              </a:r>
            </a:p>
          </p:txBody>
        </p:sp>
        <p:sp>
          <p:nvSpPr>
            <p:cNvPr id="22" name="Shape 74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23" name="Shape 75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sp>
        <p:nvSpPr>
          <p:cNvPr id="25" name="Shape 78"/>
          <p:cNvSpPr/>
          <p:nvPr/>
        </p:nvSpPr>
        <p:spPr>
          <a:xfrm>
            <a:off x="1310024" y="3207400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26" name="Shape 79"/>
          <p:cNvSpPr/>
          <p:nvPr/>
        </p:nvSpPr>
        <p:spPr>
          <a:xfrm>
            <a:off x="1938374" y="3207400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27" name="Shape 80"/>
          <p:cNvSpPr/>
          <p:nvPr/>
        </p:nvSpPr>
        <p:spPr>
          <a:xfrm>
            <a:off x="2516874" y="3207400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Sink</a:t>
            </a:r>
          </a:p>
        </p:txBody>
      </p:sp>
      <p:sp>
        <p:nvSpPr>
          <p:cNvPr id="28" name="Shape 154"/>
          <p:cNvSpPr/>
          <p:nvPr/>
        </p:nvSpPr>
        <p:spPr>
          <a:xfrm>
            <a:off x="1938374" y="4683839"/>
            <a:ext cx="3576608" cy="1466040"/>
          </a:xfrm>
          <a:prstGeom prst="wedgeRectCallout">
            <a:avLst>
              <a:gd name="adj1" fmla="val -37580"/>
              <a:gd name="adj2" fmla="val -127758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When no argument given,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parallelism.default</a:t>
            </a:r>
            <a:r>
              <a:rPr lang="en" dirty="0"/>
              <a:t> from flink-config.yaml is used.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Default value = 1</a:t>
            </a:r>
          </a:p>
        </p:txBody>
      </p:sp>
    </p:spTree>
    <p:extLst>
      <p:ext uri="{BB962C8B-B14F-4D97-AF65-F5344CB8AC3E}">
        <p14:creationId xmlns:p14="http://schemas.microsoft.com/office/powerpoint/2010/main" val="1547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Slots – </a:t>
            </a:r>
            <a:r>
              <a:rPr lang="en-US" dirty="0" err="1"/>
              <a:t>Wordcount</a:t>
            </a:r>
            <a:r>
              <a:rPr lang="en-US" dirty="0"/>
              <a:t> </a:t>
            </a:r>
            <a:r>
              <a:rPr lang="en-US" dirty="0" smtClean="0"/>
              <a:t>with higher parallelism (= 2 here)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7011" y="6348068"/>
            <a:ext cx="2133600" cy="365125"/>
          </a:xfrm>
        </p:spPr>
        <p:txBody>
          <a:bodyPr/>
          <a:lstStyle/>
          <a:p>
            <a:r>
              <a:rPr lang="en-US" dirty="0" smtClean="0"/>
              <a:t>flink.apache.org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74525" y="1810431"/>
            <a:ext cx="2133600" cy="365125"/>
          </a:xfrm>
        </p:spPr>
        <p:txBody>
          <a:bodyPr/>
          <a:lstStyle/>
          <a:p>
            <a:fld id="{FEF55C6F-1FFF-7148-9B9B-C9BD5AC435A4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Shape 82"/>
          <p:cNvGrpSpPr/>
          <p:nvPr/>
        </p:nvGrpSpPr>
        <p:grpSpPr>
          <a:xfrm>
            <a:off x="928612" y="1757106"/>
            <a:ext cx="2316125" cy="2518800"/>
            <a:chOff x="2913225" y="809200"/>
            <a:chExt cx="2316125" cy="2518800"/>
          </a:xfrm>
        </p:grpSpPr>
        <p:sp>
          <p:nvSpPr>
            <p:cNvPr id="7" name="Shape 83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4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1</a:t>
              </a:r>
            </a:p>
          </p:txBody>
        </p:sp>
        <p:sp>
          <p:nvSpPr>
            <p:cNvPr id="9" name="Shape 85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Slot 1</a:t>
              </a:r>
            </a:p>
          </p:txBody>
        </p:sp>
        <p:sp>
          <p:nvSpPr>
            <p:cNvPr id="10" name="Shape 86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11" name="Shape 87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grpSp>
        <p:nvGrpSpPr>
          <p:cNvPr id="12" name="Shape 88"/>
          <p:cNvGrpSpPr/>
          <p:nvPr/>
        </p:nvGrpSpPr>
        <p:grpSpPr>
          <a:xfrm>
            <a:off x="3387237" y="1757106"/>
            <a:ext cx="2316125" cy="2518800"/>
            <a:chOff x="2913225" y="809200"/>
            <a:chExt cx="2316125" cy="2518800"/>
          </a:xfrm>
        </p:grpSpPr>
        <p:sp>
          <p:nvSpPr>
            <p:cNvPr id="13" name="Shape 89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90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2</a:t>
              </a:r>
            </a:p>
          </p:txBody>
        </p:sp>
        <p:sp>
          <p:nvSpPr>
            <p:cNvPr id="15" name="Shape 91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1</a:t>
              </a:r>
            </a:p>
          </p:txBody>
        </p:sp>
        <p:sp>
          <p:nvSpPr>
            <p:cNvPr id="16" name="Shape 92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17" name="Shape 93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grpSp>
        <p:nvGrpSpPr>
          <p:cNvPr id="18" name="Shape 94"/>
          <p:cNvGrpSpPr/>
          <p:nvPr/>
        </p:nvGrpSpPr>
        <p:grpSpPr>
          <a:xfrm>
            <a:off x="5845862" y="1757106"/>
            <a:ext cx="2316125" cy="2518800"/>
            <a:chOff x="2913225" y="809200"/>
            <a:chExt cx="2316125" cy="2518800"/>
          </a:xfrm>
        </p:grpSpPr>
        <p:sp>
          <p:nvSpPr>
            <p:cNvPr id="19" name="Shape 95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96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3</a:t>
              </a:r>
            </a:p>
          </p:txBody>
        </p:sp>
        <p:sp>
          <p:nvSpPr>
            <p:cNvPr id="21" name="Shape 97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1</a:t>
              </a:r>
            </a:p>
          </p:txBody>
        </p:sp>
        <p:sp>
          <p:nvSpPr>
            <p:cNvPr id="22" name="Shape 98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23" name="Shape 99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sp>
        <p:nvSpPr>
          <p:cNvPr id="25" name="Shape 101"/>
          <p:cNvSpPr/>
          <p:nvPr/>
        </p:nvSpPr>
        <p:spPr>
          <a:xfrm>
            <a:off x="1211737" y="2272281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26" name="Shape 102"/>
          <p:cNvSpPr/>
          <p:nvPr/>
        </p:nvSpPr>
        <p:spPr>
          <a:xfrm>
            <a:off x="1840087" y="2272281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27" name="Shape 103"/>
          <p:cNvSpPr/>
          <p:nvPr/>
        </p:nvSpPr>
        <p:spPr>
          <a:xfrm>
            <a:off x="2418587" y="2272281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Sink</a:t>
            </a:r>
          </a:p>
        </p:txBody>
      </p:sp>
      <p:sp>
        <p:nvSpPr>
          <p:cNvPr id="28" name="Shape 104"/>
          <p:cNvSpPr/>
          <p:nvPr/>
        </p:nvSpPr>
        <p:spPr>
          <a:xfrm>
            <a:off x="3655525" y="2272281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29" name="Shape 105"/>
          <p:cNvSpPr/>
          <p:nvPr/>
        </p:nvSpPr>
        <p:spPr>
          <a:xfrm>
            <a:off x="4283875" y="2272281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30" name="Shape 106"/>
          <p:cNvSpPr/>
          <p:nvPr/>
        </p:nvSpPr>
        <p:spPr>
          <a:xfrm>
            <a:off x="4862375" y="2272281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Sink</a:t>
            </a:r>
          </a:p>
        </p:txBody>
      </p:sp>
      <p:sp>
        <p:nvSpPr>
          <p:cNvPr id="31" name="Shape 195"/>
          <p:cNvSpPr/>
          <p:nvPr/>
        </p:nvSpPr>
        <p:spPr>
          <a:xfrm>
            <a:off x="1326100" y="3632328"/>
            <a:ext cx="4220687" cy="2769649"/>
          </a:xfrm>
          <a:prstGeom prst="wedgeRectCallout">
            <a:avLst>
              <a:gd name="adj1" fmla="val -29106"/>
              <a:gd name="adj2" fmla="val -87689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Places to set parallelism for a job</a:t>
            </a:r>
          </a:p>
          <a:p>
            <a:pPr lvl="0" rtl="0">
              <a:spcBef>
                <a:spcPts val="0"/>
              </a:spcBef>
              <a:buNone/>
            </a:pP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flink-config.yaml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parallelism.default: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or Flink Client: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./bin/flink -p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or ExecutionEnvironment: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env.setParallelism(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3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“One week of trials and errors can save up to half an hour of reading the documentation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</a:p>
          <a:p>
            <a:pPr marL="0" indent="0" algn="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Paris Hilton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87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Slots – </a:t>
            </a:r>
            <a:r>
              <a:rPr lang="en-US" dirty="0" err="1" smtClean="0"/>
              <a:t>Wordcount</a:t>
            </a:r>
            <a:r>
              <a:rPr lang="en-US" dirty="0" smtClean="0"/>
              <a:t> using all resources (parallelism = 9)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Shape 108"/>
          <p:cNvGrpSpPr/>
          <p:nvPr/>
        </p:nvGrpSpPr>
        <p:grpSpPr>
          <a:xfrm>
            <a:off x="1014610" y="3053211"/>
            <a:ext cx="2316125" cy="2518800"/>
            <a:chOff x="2913225" y="809200"/>
            <a:chExt cx="2316125" cy="2518800"/>
          </a:xfrm>
        </p:grpSpPr>
        <p:sp>
          <p:nvSpPr>
            <p:cNvPr id="7" name="Shape 109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0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1</a:t>
              </a:r>
            </a:p>
          </p:txBody>
        </p:sp>
        <p:sp>
          <p:nvSpPr>
            <p:cNvPr id="9" name="Shape 111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Slot 1</a:t>
              </a:r>
            </a:p>
          </p:txBody>
        </p:sp>
        <p:sp>
          <p:nvSpPr>
            <p:cNvPr id="10" name="Shape 112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11" name="Shape 113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grpSp>
        <p:nvGrpSpPr>
          <p:cNvPr id="12" name="Shape 114"/>
          <p:cNvGrpSpPr/>
          <p:nvPr/>
        </p:nvGrpSpPr>
        <p:grpSpPr>
          <a:xfrm>
            <a:off x="3473235" y="3053211"/>
            <a:ext cx="2316125" cy="2518800"/>
            <a:chOff x="2913225" y="809200"/>
            <a:chExt cx="2316125" cy="2518800"/>
          </a:xfrm>
        </p:grpSpPr>
        <p:sp>
          <p:nvSpPr>
            <p:cNvPr id="13" name="Shape 115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16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2</a:t>
              </a:r>
            </a:p>
          </p:txBody>
        </p:sp>
        <p:sp>
          <p:nvSpPr>
            <p:cNvPr id="15" name="Shape 117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1</a:t>
              </a:r>
            </a:p>
          </p:txBody>
        </p:sp>
        <p:sp>
          <p:nvSpPr>
            <p:cNvPr id="16" name="Shape 118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17" name="Shape 119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grpSp>
        <p:nvGrpSpPr>
          <p:cNvPr id="18" name="Shape 120"/>
          <p:cNvGrpSpPr/>
          <p:nvPr/>
        </p:nvGrpSpPr>
        <p:grpSpPr>
          <a:xfrm>
            <a:off x="5931860" y="3053211"/>
            <a:ext cx="2316125" cy="2518800"/>
            <a:chOff x="2913225" y="809200"/>
            <a:chExt cx="2316125" cy="2518800"/>
          </a:xfrm>
        </p:grpSpPr>
        <p:sp>
          <p:nvSpPr>
            <p:cNvPr id="19" name="Shape 121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22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3</a:t>
              </a:r>
            </a:p>
          </p:txBody>
        </p:sp>
        <p:sp>
          <p:nvSpPr>
            <p:cNvPr id="21" name="Shape 123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1</a:t>
              </a:r>
            </a:p>
          </p:txBody>
        </p:sp>
        <p:sp>
          <p:nvSpPr>
            <p:cNvPr id="22" name="Shape 124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23" name="Shape 125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sp>
        <p:nvSpPr>
          <p:cNvPr id="25" name="Shape 127"/>
          <p:cNvSpPr/>
          <p:nvPr/>
        </p:nvSpPr>
        <p:spPr>
          <a:xfrm>
            <a:off x="1297735" y="3568386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26" name="Shape 128"/>
          <p:cNvSpPr/>
          <p:nvPr/>
        </p:nvSpPr>
        <p:spPr>
          <a:xfrm>
            <a:off x="1926085" y="3568386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27" name="Shape 129"/>
          <p:cNvSpPr/>
          <p:nvPr/>
        </p:nvSpPr>
        <p:spPr>
          <a:xfrm>
            <a:off x="2504585" y="3568386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Sink</a:t>
            </a:r>
          </a:p>
        </p:txBody>
      </p:sp>
      <p:sp>
        <p:nvSpPr>
          <p:cNvPr id="28" name="Shape 130"/>
          <p:cNvSpPr/>
          <p:nvPr/>
        </p:nvSpPr>
        <p:spPr>
          <a:xfrm>
            <a:off x="3741522" y="3568386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29" name="Shape 131"/>
          <p:cNvSpPr/>
          <p:nvPr/>
        </p:nvSpPr>
        <p:spPr>
          <a:xfrm>
            <a:off x="4369872" y="3568386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30" name="Shape 132"/>
          <p:cNvSpPr/>
          <p:nvPr/>
        </p:nvSpPr>
        <p:spPr>
          <a:xfrm>
            <a:off x="4948372" y="3568386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Sink</a:t>
            </a:r>
          </a:p>
        </p:txBody>
      </p:sp>
      <p:sp>
        <p:nvSpPr>
          <p:cNvPr id="31" name="Shape 133"/>
          <p:cNvSpPr/>
          <p:nvPr/>
        </p:nvSpPr>
        <p:spPr>
          <a:xfrm>
            <a:off x="6185297" y="3568386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32" name="Shape 134"/>
          <p:cNvSpPr/>
          <p:nvPr/>
        </p:nvSpPr>
        <p:spPr>
          <a:xfrm>
            <a:off x="6813647" y="3568386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33" name="Shape 135"/>
          <p:cNvSpPr/>
          <p:nvPr/>
        </p:nvSpPr>
        <p:spPr>
          <a:xfrm>
            <a:off x="7392147" y="3568386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Sink</a:t>
            </a:r>
          </a:p>
        </p:txBody>
      </p:sp>
      <p:sp>
        <p:nvSpPr>
          <p:cNvPr id="34" name="Shape 136"/>
          <p:cNvSpPr/>
          <p:nvPr/>
        </p:nvSpPr>
        <p:spPr>
          <a:xfrm>
            <a:off x="6175335" y="4229161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 b="1"/>
              <a:t>Source -&gt; flatMap</a:t>
            </a:r>
          </a:p>
        </p:txBody>
      </p:sp>
      <p:sp>
        <p:nvSpPr>
          <p:cNvPr id="35" name="Shape 137"/>
          <p:cNvSpPr/>
          <p:nvPr/>
        </p:nvSpPr>
        <p:spPr>
          <a:xfrm>
            <a:off x="6803685" y="4229161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 b="1"/>
              <a:t>Reduce</a:t>
            </a:r>
          </a:p>
        </p:txBody>
      </p:sp>
      <p:sp>
        <p:nvSpPr>
          <p:cNvPr id="36" name="Shape 138"/>
          <p:cNvSpPr/>
          <p:nvPr/>
        </p:nvSpPr>
        <p:spPr>
          <a:xfrm>
            <a:off x="7382185" y="4229161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 b="1"/>
              <a:t>Sink</a:t>
            </a:r>
          </a:p>
        </p:txBody>
      </p:sp>
      <p:sp>
        <p:nvSpPr>
          <p:cNvPr id="37" name="Shape 139"/>
          <p:cNvSpPr/>
          <p:nvPr/>
        </p:nvSpPr>
        <p:spPr>
          <a:xfrm>
            <a:off x="6175335" y="4889936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38" name="Shape 140"/>
          <p:cNvSpPr/>
          <p:nvPr/>
        </p:nvSpPr>
        <p:spPr>
          <a:xfrm>
            <a:off x="6803685" y="4889936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39" name="Shape 141"/>
          <p:cNvSpPr/>
          <p:nvPr/>
        </p:nvSpPr>
        <p:spPr>
          <a:xfrm>
            <a:off x="7382185" y="4889936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Sink</a:t>
            </a:r>
          </a:p>
        </p:txBody>
      </p:sp>
      <p:sp>
        <p:nvSpPr>
          <p:cNvPr id="40" name="Shape 142"/>
          <p:cNvSpPr/>
          <p:nvPr/>
        </p:nvSpPr>
        <p:spPr>
          <a:xfrm>
            <a:off x="3741522" y="4229161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41" name="Shape 143"/>
          <p:cNvSpPr/>
          <p:nvPr/>
        </p:nvSpPr>
        <p:spPr>
          <a:xfrm>
            <a:off x="4369872" y="4229161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42" name="Shape 144"/>
          <p:cNvSpPr/>
          <p:nvPr/>
        </p:nvSpPr>
        <p:spPr>
          <a:xfrm>
            <a:off x="4948372" y="4229161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Sink</a:t>
            </a:r>
          </a:p>
        </p:txBody>
      </p:sp>
      <p:sp>
        <p:nvSpPr>
          <p:cNvPr id="43" name="Shape 145"/>
          <p:cNvSpPr/>
          <p:nvPr/>
        </p:nvSpPr>
        <p:spPr>
          <a:xfrm>
            <a:off x="3741510" y="4889936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44" name="Shape 146"/>
          <p:cNvSpPr/>
          <p:nvPr/>
        </p:nvSpPr>
        <p:spPr>
          <a:xfrm>
            <a:off x="4369860" y="4889936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45" name="Shape 147"/>
          <p:cNvSpPr/>
          <p:nvPr/>
        </p:nvSpPr>
        <p:spPr>
          <a:xfrm>
            <a:off x="4948360" y="4889936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Sink</a:t>
            </a:r>
          </a:p>
        </p:txBody>
      </p:sp>
      <p:sp>
        <p:nvSpPr>
          <p:cNvPr id="46" name="Shape 148"/>
          <p:cNvSpPr/>
          <p:nvPr/>
        </p:nvSpPr>
        <p:spPr>
          <a:xfrm>
            <a:off x="1258085" y="4229161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47" name="Shape 149"/>
          <p:cNvSpPr/>
          <p:nvPr/>
        </p:nvSpPr>
        <p:spPr>
          <a:xfrm>
            <a:off x="1886435" y="4229161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48" name="Shape 150"/>
          <p:cNvSpPr/>
          <p:nvPr/>
        </p:nvSpPr>
        <p:spPr>
          <a:xfrm>
            <a:off x="2464935" y="4229161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Sink</a:t>
            </a:r>
          </a:p>
        </p:txBody>
      </p:sp>
      <p:sp>
        <p:nvSpPr>
          <p:cNvPr id="49" name="Shape 151"/>
          <p:cNvSpPr/>
          <p:nvPr/>
        </p:nvSpPr>
        <p:spPr>
          <a:xfrm>
            <a:off x="1258085" y="4889936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50" name="Shape 152"/>
          <p:cNvSpPr/>
          <p:nvPr/>
        </p:nvSpPr>
        <p:spPr>
          <a:xfrm>
            <a:off x="1886435" y="4889936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51" name="Shape 153"/>
          <p:cNvSpPr/>
          <p:nvPr/>
        </p:nvSpPr>
        <p:spPr>
          <a:xfrm>
            <a:off x="2464935" y="4889936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Sink</a:t>
            </a:r>
          </a:p>
        </p:txBody>
      </p:sp>
    </p:spTree>
    <p:extLst>
      <p:ext uri="{BB962C8B-B14F-4D97-AF65-F5344CB8AC3E}">
        <p14:creationId xmlns:p14="http://schemas.microsoft.com/office/powerpoint/2010/main" val="24014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Slots – Setting parallelism on a per operator basis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Shape 156"/>
          <p:cNvGrpSpPr/>
          <p:nvPr/>
        </p:nvGrpSpPr>
        <p:grpSpPr>
          <a:xfrm>
            <a:off x="1119470" y="2887608"/>
            <a:ext cx="2316125" cy="2518800"/>
            <a:chOff x="2913225" y="809200"/>
            <a:chExt cx="2316125" cy="2518800"/>
          </a:xfrm>
        </p:grpSpPr>
        <p:sp>
          <p:nvSpPr>
            <p:cNvPr id="7" name="Shape 157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58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1</a:t>
              </a:r>
            </a:p>
          </p:txBody>
        </p:sp>
        <p:sp>
          <p:nvSpPr>
            <p:cNvPr id="9" name="Shape 159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Slot 1</a:t>
              </a:r>
            </a:p>
          </p:txBody>
        </p:sp>
        <p:sp>
          <p:nvSpPr>
            <p:cNvPr id="10" name="Shape 160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11" name="Shape 161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grpSp>
        <p:nvGrpSpPr>
          <p:cNvPr id="12" name="Shape 162"/>
          <p:cNvGrpSpPr/>
          <p:nvPr/>
        </p:nvGrpSpPr>
        <p:grpSpPr>
          <a:xfrm>
            <a:off x="3578095" y="2887608"/>
            <a:ext cx="2316125" cy="2518800"/>
            <a:chOff x="2913225" y="809200"/>
            <a:chExt cx="2316125" cy="2518800"/>
          </a:xfrm>
        </p:grpSpPr>
        <p:sp>
          <p:nvSpPr>
            <p:cNvPr id="13" name="Shape 163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64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2</a:t>
              </a:r>
            </a:p>
          </p:txBody>
        </p:sp>
        <p:sp>
          <p:nvSpPr>
            <p:cNvPr id="15" name="Shape 165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1</a:t>
              </a:r>
            </a:p>
          </p:txBody>
        </p:sp>
        <p:sp>
          <p:nvSpPr>
            <p:cNvPr id="16" name="Shape 166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17" name="Shape 167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grpSp>
        <p:nvGrpSpPr>
          <p:cNvPr id="18" name="Shape 168"/>
          <p:cNvGrpSpPr/>
          <p:nvPr/>
        </p:nvGrpSpPr>
        <p:grpSpPr>
          <a:xfrm>
            <a:off x="6036720" y="2887608"/>
            <a:ext cx="2316125" cy="2518800"/>
            <a:chOff x="2913225" y="809200"/>
            <a:chExt cx="2316125" cy="2518800"/>
          </a:xfrm>
        </p:grpSpPr>
        <p:sp>
          <p:nvSpPr>
            <p:cNvPr id="19" name="Shape 169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70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3</a:t>
              </a:r>
            </a:p>
          </p:txBody>
        </p:sp>
        <p:sp>
          <p:nvSpPr>
            <p:cNvPr id="21" name="Shape 171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1</a:t>
              </a:r>
            </a:p>
          </p:txBody>
        </p:sp>
        <p:sp>
          <p:nvSpPr>
            <p:cNvPr id="22" name="Shape 172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23" name="Shape 173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sp>
        <p:nvSpPr>
          <p:cNvPr id="25" name="Shape 175"/>
          <p:cNvSpPr/>
          <p:nvPr/>
        </p:nvSpPr>
        <p:spPr>
          <a:xfrm>
            <a:off x="1402595" y="3402783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26" name="Shape 176"/>
          <p:cNvSpPr/>
          <p:nvPr/>
        </p:nvSpPr>
        <p:spPr>
          <a:xfrm>
            <a:off x="2030945" y="3402783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27" name="Shape 177"/>
          <p:cNvSpPr/>
          <p:nvPr/>
        </p:nvSpPr>
        <p:spPr>
          <a:xfrm>
            <a:off x="3846383" y="3402783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28" name="Shape 178"/>
          <p:cNvSpPr/>
          <p:nvPr/>
        </p:nvSpPr>
        <p:spPr>
          <a:xfrm>
            <a:off x="4474733" y="3402783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29" name="Shape 179"/>
          <p:cNvSpPr/>
          <p:nvPr/>
        </p:nvSpPr>
        <p:spPr>
          <a:xfrm>
            <a:off x="6290158" y="3402783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30" name="Shape 180"/>
          <p:cNvSpPr/>
          <p:nvPr/>
        </p:nvSpPr>
        <p:spPr>
          <a:xfrm>
            <a:off x="6918508" y="3402783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31" name="Shape 181"/>
          <p:cNvSpPr/>
          <p:nvPr/>
        </p:nvSpPr>
        <p:spPr>
          <a:xfrm>
            <a:off x="6280195" y="4063558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 b="1"/>
              <a:t>Source -&gt; flatMap</a:t>
            </a:r>
          </a:p>
        </p:txBody>
      </p:sp>
      <p:sp>
        <p:nvSpPr>
          <p:cNvPr id="32" name="Shape 182"/>
          <p:cNvSpPr/>
          <p:nvPr/>
        </p:nvSpPr>
        <p:spPr>
          <a:xfrm>
            <a:off x="6908545" y="4063558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 b="1"/>
              <a:t>Reduce</a:t>
            </a:r>
          </a:p>
        </p:txBody>
      </p:sp>
      <p:sp>
        <p:nvSpPr>
          <p:cNvPr id="33" name="Shape 183"/>
          <p:cNvSpPr/>
          <p:nvPr/>
        </p:nvSpPr>
        <p:spPr>
          <a:xfrm>
            <a:off x="6280195" y="4724333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34" name="Shape 184"/>
          <p:cNvSpPr/>
          <p:nvPr/>
        </p:nvSpPr>
        <p:spPr>
          <a:xfrm>
            <a:off x="6908545" y="4724333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35" name="Shape 185"/>
          <p:cNvSpPr/>
          <p:nvPr/>
        </p:nvSpPr>
        <p:spPr>
          <a:xfrm>
            <a:off x="3846383" y="4063558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36" name="Shape 186"/>
          <p:cNvSpPr/>
          <p:nvPr/>
        </p:nvSpPr>
        <p:spPr>
          <a:xfrm>
            <a:off x="4474733" y="4063558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37" name="Shape 187"/>
          <p:cNvSpPr/>
          <p:nvPr/>
        </p:nvSpPr>
        <p:spPr>
          <a:xfrm>
            <a:off x="3846370" y="4724333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38" name="Shape 188"/>
          <p:cNvSpPr/>
          <p:nvPr/>
        </p:nvSpPr>
        <p:spPr>
          <a:xfrm>
            <a:off x="4474720" y="4724333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39" name="Shape 189"/>
          <p:cNvSpPr/>
          <p:nvPr/>
        </p:nvSpPr>
        <p:spPr>
          <a:xfrm>
            <a:off x="1362945" y="4063558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40" name="Shape 190"/>
          <p:cNvSpPr/>
          <p:nvPr/>
        </p:nvSpPr>
        <p:spPr>
          <a:xfrm>
            <a:off x="1991295" y="4063558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41" name="Shape 191"/>
          <p:cNvSpPr/>
          <p:nvPr/>
        </p:nvSpPr>
        <p:spPr>
          <a:xfrm>
            <a:off x="1362945" y="4724333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42" name="Shape 192"/>
          <p:cNvSpPr/>
          <p:nvPr/>
        </p:nvSpPr>
        <p:spPr>
          <a:xfrm>
            <a:off x="1991295" y="4724333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43" name="Shape 193"/>
          <p:cNvSpPr/>
          <p:nvPr/>
        </p:nvSpPr>
        <p:spPr>
          <a:xfrm>
            <a:off x="457200" y="1661477"/>
            <a:ext cx="8255850" cy="1110765"/>
          </a:xfrm>
          <a:prstGeom prst="wedgeRectCallout">
            <a:avLst>
              <a:gd name="adj1" fmla="val 10197"/>
              <a:gd name="adj2" fmla="val 124259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The parallelism of each operator can be set individually in the APIs</a:t>
            </a:r>
            <a:br>
              <a:rPr lang="en" dirty="0"/>
            </a:b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counts.writeAsCsv(outputPath, "\n", " ").setParallelism(1);</a:t>
            </a:r>
          </a:p>
        </p:txBody>
      </p:sp>
      <p:sp>
        <p:nvSpPr>
          <p:cNvPr id="44" name="Shape 194"/>
          <p:cNvSpPr/>
          <p:nvPr/>
        </p:nvSpPr>
        <p:spPr>
          <a:xfrm>
            <a:off x="7573170" y="3385645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Sink</a:t>
            </a:r>
          </a:p>
        </p:txBody>
      </p:sp>
    </p:spTree>
    <p:extLst>
      <p:ext uri="{BB962C8B-B14F-4D97-AF65-F5344CB8AC3E}">
        <p14:creationId xmlns:p14="http://schemas.microsoft.com/office/powerpoint/2010/main" val="11448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Slots – Setting parallelism on a per operator basis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Shape 156"/>
          <p:cNvGrpSpPr/>
          <p:nvPr/>
        </p:nvGrpSpPr>
        <p:grpSpPr>
          <a:xfrm>
            <a:off x="1119470" y="2887608"/>
            <a:ext cx="2316125" cy="2518800"/>
            <a:chOff x="2913225" y="809200"/>
            <a:chExt cx="2316125" cy="2518800"/>
          </a:xfrm>
        </p:grpSpPr>
        <p:sp>
          <p:nvSpPr>
            <p:cNvPr id="7" name="Shape 157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58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1</a:t>
              </a:r>
            </a:p>
          </p:txBody>
        </p:sp>
        <p:sp>
          <p:nvSpPr>
            <p:cNvPr id="9" name="Shape 159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Slot 1</a:t>
              </a:r>
            </a:p>
          </p:txBody>
        </p:sp>
        <p:sp>
          <p:nvSpPr>
            <p:cNvPr id="10" name="Shape 160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11" name="Shape 161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grpSp>
        <p:nvGrpSpPr>
          <p:cNvPr id="12" name="Shape 162"/>
          <p:cNvGrpSpPr/>
          <p:nvPr/>
        </p:nvGrpSpPr>
        <p:grpSpPr>
          <a:xfrm>
            <a:off x="3578095" y="2887608"/>
            <a:ext cx="2316125" cy="2518800"/>
            <a:chOff x="2913225" y="809200"/>
            <a:chExt cx="2316125" cy="2518800"/>
          </a:xfrm>
        </p:grpSpPr>
        <p:sp>
          <p:nvSpPr>
            <p:cNvPr id="13" name="Shape 163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64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2</a:t>
              </a:r>
            </a:p>
          </p:txBody>
        </p:sp>
        <p:sp>
          <p:nvSpPr>
            <p:cNvPr id="15" name="Shape 165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1</a:t>
              </a:r>
            </a:p>
          </p:txBody>
        </p:sp>
        <p:sp>
          <p:nvSpPr>
            <p:cNvPr id="16" name="Shape 166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17" name="Shape 167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grpSp>
        <p:nvGrpSpPr>
          <p:cNvPr id="18" name="Shape 168"/>
          <p:cNvGrpSpPr/>
          <p:nvPr/>
        </p:nvGrpSpPr>
        <p:grpSpPr>
          <a:xfrm>
            <a:off x="6036720" y="2887608"/>
            <a:ext cx="2316125" cy="2518800"/>
            <a:chOff x="2913225" y="809200"/>
            <a:chExt cx="2316125" cy="2518800"/>
          </a:xfrm>
        </p:grpSpPr>
        <p:sp>
          <p:nvSpPr>
            <p:cNvPr id="19" name="Shape 169"/>
            <p:cNvSpPr/>
            <p:nvPr/>
          </p:nvSpPr>
          <p:spPr>
            <a:xfrm>
              <a:off x="2923250" y="809200"/>
              <a:ext cx="2306100" cy="2518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70"/>
            <p:cNvSpPr txBox="1"/>
            <p:nvPr/>
          </p:nvSpPr>
          <p:spPr>
            <a:xfrm>
              <a:off x="2913225" y="819325"/>
              <a:ext cx="2306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Task Manager 3</a:t>
              </a:r>
            </a:p>
          </p:txBody>
        </p:sp>
        <p:sp>
          <p:nvSpPr>
            <p:cNvPr id="21" name="Shape 171"/>
            <p:cNvSpPr/>
            <p:nvPr/>
          </p:nvSpPr>
          <p:spPr>
            <a:xfrm>
              <a:off x="3074975" y="12441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1</a:t>
              </a:r>
            </a:p>
          </p:txBody>
        </p:sp>
        <p:sp>
          <p:nvSpPr>
            <p:cNvPr id="22" name="Shape 172"/>
            <p:cNvSpPr/>
            <p:nvPr/>
          </p:nvSpPr>
          <p:spPr>
            <a:xfrm>
              <a:off x="3069800" y="191240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2</a:t>
              </a:r>
            </a:p>
          </p:txBody>
        </p:sp>
        <p:sp>
          <p:nvSpPr>
            <p:cNvPr id="23" name="Shape 173"/>
            <p:cNvSpPr/>
            <p:nvPr/>
          </p:nvSpPr>
          <p:spPr>
            <a:xfrm>
              <a:off x="3059775" y="2580650"/>
              <a:ext cx="2013000" cy="617099"/>
            </a:xfrm>
            <a:prstGeom prst="bevel">
              <a:avLst>
                <a:gd name="adj" fmla="val 12500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Slot 3</a:t>
              </a:r>
            </a:p>
          </p:txBody>
        </p:sp>
      </p:grpSp>
      <p:sp>
        <p:nvSpPr>
          <p:cNvPr id="25" name="Shape 175"/>
          <p:cNvSpPr/>
          <p:nvPr/>
        </p:nvSpPr>
        <p:spPr>
          <a:xfrm>
            <a:off x="1402595" y="3402783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26" name="Shape 176"/>
          <p:cNvSpPr/>
          <p:nvPr/>
        </p:nvSpPr>
        <p:spPr>
          <a:xfrm>
            <a:off x="2030945" y="3402783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27" name="Shape 177"/>
          <p:cNvSpPr/>
          <p:nvPr/>
        </p:nvSpPr>
        <p:spPr>
          <a:xfrm>
            <a:off x="3846383" y="3402783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28" name="Shape 178"/>
          <p:cNvSpPr/>
          <p:nvPr/>
        </p:nvSpPr>
        <p:spPr>
          <a:xfrm>
            <a:off x="4474733" y="3402783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29" name="Shape 179"/>
          <p:cNvSpPr/>
          <p:nvPr/>
        </p:nvSpPr>
        <p:spPr>
          <a:xfrm>
            <a:off x="6290158" y="3402783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30" name="Shape 180"/>
          <p:cNvSpPr/>
          <p:nvPr/>
        </p:nvSpPr>
        <p:spPr>
          <a:xfrm>
            <a:off x="6918508" y="3402783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31" name="Shape 181"/>
          <p:cNvSpPr/>
          <p:nvPr/>
        </p:nvSpPr>
        <p:spPr>
          <a:xfrm>
            <a:off x="6280195" y="4063558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 b="1"/>
              <a:t>Source -&gt; flatMap</a:t>
            </a:r>
          </a:p>
        </p:txBody>
      </p:sp>
      <p:sp>
        <p:nvSpPr>
          <p:cNvPr id="32" name="Shape 182"/>
          <p:cNvSpPr/>
          <p:nvPr/>
        </p:nvSpPr>
        <p:spPr>
          <a:xfrm>
            <a:off x="6908545" y="4063558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 b="1"/>
              <a:t>Reduce</a:t>
            </a:r>
          </a:p>
        </p:txBody>
      </p:sp>
      <p:sp>
        <p:nvSpPr>
          <p:cNvPr id="33" name="Shape 183"/>
          <p:cNvSpPr/>
          <p:nvPr/>
        </p:nvSpPr>
        <p:spPr>
          <a:xfrm>
            <a:off x="6280195" y="4724333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34" name="Shape 184"/>
          <p:cNvSpPr/>
          <p:nvPr/>
        </p:nvSpPr>
        <p:spPr>
          <a:xfrm>
            <a:off x="6908545" y="4724333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35" name="Shape 185"/>
          <p:cNvSpPr/>
          <p:nvPr/>
        </p:nvSpPr>
        <p:spPr>
          <a:xfrm>
            <a:off x="3846383" y="4063558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36" name="Shape 186"/>
          <p:cNvSpPr/>
          <p:nvPr/>
        </p:nvSpPr>
        <p:spPr>
          <a:xfrm>
            <a:off x="4474733" y="4063558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37" name="Shape 187"/>
          <p:cNvSpPr/>
          <p:nvPr/>
        </p:nvSpPr>
        <p:spPr>
          <a:xfrm>
            <a:off x="3846370" y="4724333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38" name="Shape 188"/>
          <p:cNvSpPr/>
          <p:nvPr/>
        </p:nvSpPr>
        <p:spPr>
          <a:xfrm>
            <a:off x="4474720" y="4724333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39" name="Shape 189"/>
          <p:cNvSpPr/>
          <p:nvPr/>
        </p:nvSpPr>
        <p:spPr>
          <a:xfrm>
            <a:off x="1362945" y="4063558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40" name="Shape 190"/>
          <p:cNvSpPr/>
          <p:nvPr/>
        </p:nvSpPr>
        <p:spPr>
          <a:xfrm>
            <a:off x="1991295" y="4063558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41" name="Shape 191"/>
          <p:cNvSpPr/>
          <p:nvPr/>
        </p:nvSpPr>
        <p:spPr>
          <a:xfrm>
            <a:off x="1362945" y="4724333"/>
            <a:ext cx="810900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Source -&gt; flatMap</a:t>
            </a:r>
          </a:p>
        </p:txBody>
      </p:sp>
      <p:sp>
        <p:nvSpPr>
          <p:cNvPr id="42" name="Shape 192"/>
          <p:cNvSpPr/>
          <p:nvPr/>
        </p:nvSpPr>
        <p:spPr>
          <a:xfrm>
            <a:off x="1991295" y="4724333"/>
            <a:ext cx="7127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Reduce</a:t>
            </a:r>
          </a:p>
        </p:txBody>
      </p:sp>
      <p:sp>
        <p:nvSpPr>
          <p:cNvPr id="44" name="Shape 194"/>
          <p:cNvSpPr/>
          <p:nvPr/>
        </p:nvSpPr>
        <p:spPr>
          <a:xfrm>
            <a:off x="7573170" y="3385645"/>
            <a:ext cx="572699" cy="4551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00"/>
              <a:t>Sink</a:t>
            </a:r>
          </a:p>
        </p:txBody>
      </p:sp>
      <p:cxnSp>
        <p:nvCxnSpPr>
          <p:cNvPr id="24" name="Straight Arrow Connector 23"/>
          <p:cNvCxnSpPr>
            <a:stCxn id="26" idx="6"/>
            <a:endCxn id="44" idx="2"/>
          </p:cNvCxnSpPr>
          <p:nvPr/>
        </p:nvCxnSpPr>
        <p:spPr>
          <a:xfrm flipV="1">
            <a:off x="2743744" y="3613195"/>
            <a:ext cx="4829426" cy="17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6"/>
            <a:endCxn id="44" idx="2"/>
          </p:cNvCxnSpPr>
          <p:nvPr/>
        </p:nvCxnSpPr>
        <p:spPr>
          <a:xfrm flipV="1">
            <a:off x="2704094" y="3613195"/>
            <a:ext cx="4869076" cy="677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6"/>
            <a:endCxn id="30" idx="6"/>
          </p:cNvCxnSpPr>
          <p:nvPr/>
        </p:nvCxnSpPr>
        <p:spPr>
          <a:xfrm flipV="1">
            <a:off x="2704094" y="3630333"/>
            <a:ext cx="4927213" cy="132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2"/>
          </p:cNvCxnSpPr>
          <p:nvPr/>
        </p:nvCxnSpPr>
        <p:spPr>
          <a:xfrm flipV="1">
            <a:off x="5820123" y="3613195"/>
            <a:ext cx="1753047" cy="8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6"/>
            <a:endCxn id="30" idx="6"/>
          </p:cNvCxnSpPr>
          <p:nvPr/>
        </p:nvCxnSpPr>
        <p:spPr>
          <a:xfrm flipV="1">
            <a:off x="5187532" y="3630333"/>
            <a:ext cx="2443775" cy="660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6"/>
            <a:endCxn id="44" idx="2"/>
          </p:cNvCxnSpPr>
          <p:nvPr/>
        </p:nvCxnSpPr>
        <p:spPr>
          <a:xfrm flipV="1">
            <a:off x="5187519" y="3613195"/>
            <a:ext cx="2385651" cy="1338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0" idx="6"/>
          </p:cNvCxnSpPr>
          <p:nvPr/>
        </p:nvCxnSpPr>
        <p:spPr>
          <a:xfrm flipV="1">
            <a:off x="7573170" y="3630333"/>
            <a:ext cx="58137" cy="660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4" idx="2"/>
          </p:cNvCxnSpPr>
          <p:nvPr/>
        </p:nvCxnSpPr>
        <p:spPr>
          <a:xfrm flipV="1">
            <a:off x="7573170" y="3613195"/>
            <a:ext cx="0" cy="1338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hape 196"/>
          <p:cNvSpPr/>
          <p:nvPr/>
        </p:nvSpPr>
        <p:spPr>
          <a:xfrm>
            <a:off x="4965049" y="5514507"/>
            <a:ext cx="3601500" cy="1202832"/>
          </a:xfrm>
          <a:prstGeom prst="wedgeRectCallout">
            <a:avLst>
              <a:gd name="adj1" fmla="val 29143"/>
              <a:gd name="adj2" fmla="val -199771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The data is streamed to this Sink from all the other slots on the other TaskManagers</a:t>
            </a:r>
          </a:p>
        </p:txBody>
      </p:sp>
    </p:spTree>
    <p:extLst>
      <p:ext uri="{BB962C8B-B14F-4D97-AF65-F5344CB8AC3E}">
        <p14:creationId xmlns:p14="http://schemas.microsoft.com/office/powerpoint/2010/main" val="380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options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Processing slots, threads,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 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How to adjust memory usage on the </a:t>
            </a:r>
            <a:r>
              <a:rPr lang="en-US" dirty="0" err="1" smtClean="0"/>
              <a:t>TaskManager</a:t>
            </a:r>
            <a:endParaRPr lang="en-US" dirty="0" smtClean="0"/>
          </a:p>
          <a:p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Specifying temporary directories for spilling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33</a:t>
            </a:fld>
            <a:endParaRPr lang="en-US"/>
          </a:p>
        </p:txBody>
      </p:sp>
      <p:pic>
        <p:nvPicPr>
          <p:cNvPr id="6" name="image10.png" descr="heap-memory-pools.png"/>
          <p:cNvPicPr/>
          <p:nvPr/>
        </p:nvPicPr>
        <p:blipFill>
          <a:blip r:embed="rId2"/>
          <a:srcRect l="39595" t="14278" r="6183" b="3876"/>
          <a:stretch>
            <a:fillRect/>
          </a:stretch>
        </p:blipFill>
        <p:spPr>
          <a:xfrm>
            <a:off x="-49664" y="884637"/>
            <a:ext cx="6546850" cy="5368370"/>
          </a:xfrm>
          <a:prstGeom prst="rect">
            <a:avLst/>
          </a:prstGeom>
          <a:ln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in </a:t>
            </a:r>
            <a:r>
              <a:rPr lang="en-US" dirty="0" err="1" smtClean="0"/>
              <a:t>Flink</a:t>
            </a:r>
            <a:r>
              <a:rPr lang="en-US" dirty="0" smtClean="0"/>
              <a:t> -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5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34</a:t>
            </a:fld>
            <a:endParaRPr lang="en-US"/>
          </a:p>
        </p:txBody>
      </p:sp>
      <p:pic>
        <p:nvPicPr>
          <p:cNvPr id="6" name="image10.png" descr="heap-memory-pools.png"/>
          <p:cNvPicPr/>
          <p:nvPr/>
        </p:nvPicPr>
        <p:blipFill>
          <a:blip r:embed="rId2"/>
          <a:srcRect l="39595" t="14278" r="6183" b="3876"/>
          <a:stretch>
            <a:fillRect/>
          </a:stretch>
        </p:blipFill>
        <p:spPr>
          <a:xfrm>
            <a:off x="-49664" y="884637"/>
            <a:ext cx="6546850" cy="5368370"/>
          </a:xfrm>
          <a:prstGeom prst="rect">
            <a:avLst/>
          </a:prstGeom>
          <a:ln/>
        </p:spPr>
      </p:pic>
      <p:sp>
        <p:nvSpPr>
          <p:cNvPr id="7" name="Rectangular Callout 6"/>
          <p:cNvSpPr/>
          <p:nvPr/>
        </p:nvSpPr>
        <p:spPr>
          <a:xfrm>
            <a:off x="3002391" y="4765490"/>
            <a:ext cx="5092608" cy="636344"/>
          </a:xfrm>
          <a:prstGeom prst="wedgeRectCallout">
            <a:avLst>
              <a:gd name="adj1" fmla="val -23785"/>
              <a:gd name="adj2" fmla="val -979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taskmanager.network.numberOfBuffers</a:t>
            </a:r>
            <a:endParaRPr lang="en-US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3002391" y="2689996"/>
            <a:ext cx="5092608" cy="636344"/>
          </a:xfrm>
          <a:prstGeom prst="wedgeRectCallout">
            <a:avLst>
              <a:gd name="adj1" fmla="val -23785"/>
              <a:gd name="adj2" fmla="val -979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relative: </a:t>
            </a:r>
            <a:r>
              <a:rPr lang="de-DE" sz="1400" dirty="0" err="1" smtClean="0"/>
              <a:t>taskmanager.memory.fraction</a:t>
            </a:r>
            <a:endParaRPr lang="de-DE" sz="1400" dirty="0" smtClean="0"/>
          </a:p>
          <a:p>
            <a:pPr algn="ctr"/>
            <a:r>
              <a:rPr lang="de-DE" sz="1400" dirty="0" smtClean="0"/>
              <a:t>absolute: </a:t>
            </a:r>
            <a:r>
              <a:rPr lang="de-DE" sz="1400" dirty="0" err="1"/>
              <a:t>taskmanager.memory.size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in </a:t>
            </a:r>
            <a:r>
              <a:rPr lang="en-US" dirty="0" err="1" smtClean="0"/>
              <a:t>Flink</a:t>
            </a:r>
            <a:r>
              <a:rPr lang="en-US" dirty="0" smtClean="0"/>
              <a:t> - Configuration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460592" y="6093921"/>
            <a:ext cx="5092608" cy="636344"/>
          </a:xfrm>
          <a:prstGeom prst="wedgeRectCallout">
            <a:avLst>
              <a:gd name="adj1" fmla="val -37546"/>
              <a:gd name="adj2" fmla="val -1000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taskmanager.heap.mb</a:t>
            </a:r>
            <a:r>
              <a:rPr lang="de-DE" sz="1400" dirty="0" smtClean="0"/>
              <a:t> </a:t>
            </a:r>
          </a:p>
          <a:p>
            <a:pPr algn="ctr"/>
            <a:r>
              <a:rPr lang="de-DE" sz="1400" dirty="0" err="1" smtClean="0"/>
              <a:t>or</a:t>
            </a:r>
            <a:r>
              <a:rPr lang="de-DE" sz="1400" dirty="0" smtClean="0"/>
              <a:t> „-</a:t>
            </a:r>
            <a:r>
              <a:rPr lang="de-DE" sz="1400" dirty="0" err="1" smtClean="0"/>
              <a:t>tm</a:t>
            </a:r>
            <a:r>
              <a:rPr lang="de-DE" sz="1400" dirty="0" smtClean="0"/>
              <a:t>“ </a:t>
            </a:r>
            <a:r>
              <a:rPr lang="de-DE" sz="1400" dirty="0" err="1" smtClean="0"/>
              <a:t>argument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bin/yarn-session.sh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40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0" cy="1143000"/>
          </a:xfrm>
        </p:spPr>
        <p:txBody>
          <a:bodyPr/>
          <a:lstStyle/>
          <a:p>
            <a:r>
              <a:rPr lang="en-US" dirty="0" smtClean="0"/>
              <a:t>Memory in </a:t>
            </a:r>
            <a:r>
              <a:rPr lang="en-US" dirty="0" err="1" smtClean="0"/>
              <a:t>Flink</a:t>
            </a:r>
            <a:r>
              <a:rPr lang="en-US" dirty="0" smtClean="0"/>
              <a:t> - OOM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3456" y="1829157"/>
            <a:ext cx="6540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2015-02-20 11:22:54 INFO  JobClient:345 - </a:t>
            </a:r>
            <a:r>
              <a:rPr lang="en-US" sz="900" dirty="0" err="1"/>
              <a:t>java.lang.OutOfMemoryError</a:t>
            </a:r>
            <a:r>
              <a:rPr lang="en-US" sz="900" dirty="0"/>
              <a:t>: Java heap space</a:t>
            </a:r>
          </a:p>
          <a:p>
            <a:r>
              <a:rPr lang="en-US" sz="900" dirty="0"/>
              <a:t>        at org.apache.flink.runtime.io.network.serialization.DataOutputSerializer.resize(DataOutputSerializer.java:249)</a:t>
            </a:r>
          </a:p>
          <a:p>
            <a:r>
              <a:rPr lang="en-US" sz="900" dirty="0"/>
              <a:t>        at org.apache.flink.runtime.io.network.serialization.DataOutputSerializer.write(DataOutputSerializer.java:93)</a:t>
            </a:r>
          </a:p>
          <a:p>
            <a:r>
              <a:rPr lang="en-US" sz="900" dirty="0"/>
              <a:t>        at org.apache.flink.api.java.typeutils.runtime.DataOutputViewStream.write(DataOutputViewStream.java:39)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com.esotericsoftware.kryo.io.Output.flush</a:t>
            </a:r>
            <a:r>
              <a:rPr lang="en-US" sz="900" dirty="0"/>
              <a:t>(Output.java:163)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com.esotericsoftware.kryo.io.Output.require</a:t>
            </a:r>
            <a:r>
              <a:rPr lang="en-US" sz="900" dirty="0"/>
              <a:t>(Output.java:142)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com.esotericsoftware.kryo.io.Output.writeBoolean</a:t>
            </a:r>
            <a:r>
              <a:rPr lang="en-US" sz="900" dirty="0"/>
              <a:t>(Output.java:613)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com.twitter.chill.java.BitSetSerializer.write</a:t>
            </a:r>
            <a:r>
              <a:rPr lang="en-US" sz="900" dirty="0"/>
              <a:t>(BitSetSerializer.java:42)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com.twitter.chill.java.BitSetSerializer.write</a:t>
            </a:r>
            <a:r>
              <a:rPr lang="en-US" sz="900" dirty="0"/>
              <a:t>(BitSetSerializer.java:29)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com.esotericsoftware.kryo.Kryo.writeClassAndObject</a:t>
            </a:r>
            <a:r>
              <a:rPr lang="en-US" sz="900" dirty="0"/>
              <a:t>(Kryo.java:599)</a:t>
            </a:r>
          </a:p>
          <a:p>
            <a:r>
              <a:rPr lang="en-US" sz="900" dirty="0"/>
              <a:t>        at org.apache.flink.api.java.typeutils.runtime.KryoSerializer.serialize(KryoSerializer.java:155)</a:t>
            </a:r>
          </a:p>
          <a:p>
            <a:r>
              <a:rPr lang="en-US" sz="900" dirty="0"/>
              <a:t>        at org.apache.flink.api.scala.typeutils.CaseClassSerializer.serialize(CaseClassSerializer.scala:91)</a:t>
            </a:r>
          </a:p>
          <a:p>
            <a:r>
              <a:rPr lang="en-US" sz="900" dirty="0"/>
              <a:t>        at org.apache.flink.api.scala.typeutils.CaseClassSerializer.serialize(CaseClassSerializer.scala:30)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org.apache.flink.runtime.plugable.SerializationDelegate.write</a:t>
            </a:r>
            <a:r>
              <a:rPr lang="en-US" sz="900" dirty="0"/>
              <a:t>(SerializationDelegate.java:51)</a:t>
            </a:r>
          </a:p>
          <a:p>
            <a:r>
              <a:rPr lang="en-US" sz="900" dirty="0"/>
              <a:t>        at org.apache.flink.runtime.io.network.serialization.SpanningRecordSerializer.addRecord(SpanningRecordSerializer.java:76)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org.apache.flink.runtime.io.network.api.RecordWriter.emit</a:t>
            </a:r>
            <a:r>
              <a:rPr lang="en-US" sz="900" dirty="0"/>
              <a:t>(RecordWriter.java:82)</a:t>
            </a:r>
          </a:p>
          <a:p>
            <a:r>
              <a:rPr lang="en-US" sz="900" dirty="0"/>
              <a:t>        at org.apache.flink.runtime.operators.shipping.OutputCollector.collect(OutputCollector.java:88)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org.apache.flink.api.scala.GroupedDataSet</a:t>
            </a:r>
            <a:r>
              <a:rPr lang="en-US" sz="900" dirty="0"/>
              <a:t>$$anon$2.reduce(GroupedDataSet.scala:262)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org.apache.flink.runtime.operators.GroupReduceDriver.run</a:t>
            </a:r>
            <a:r>
              <a:rPr lang="en-US" sz="900" dirty="0"/>
              <a:t>(GroupReduceDriver.java:124)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org.apache.flink.runtime.operators.RegularPactTask.run</a:t>
            </a:r>
            <a:r>
              <a:rPr lang="en-US" sz="900" dirty="0"/>
              <a:t>(RegularPactTask.java:493)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org.apache.flink.runtime.operators.RegularPactTask.invoke</a:t>
            </a:r>
            <a:r>
              <a:rPr lang="en-US" sz="900" dirty="0"/>
              <a:t>(RegularPactTask.java:360)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org.apache.flink.runtime.execution.RuntimeEnvironment.run</a:t>
            </a:r>
            <a:r>
              <a:rPr lang="en-US" sz="900" dirty="0"/>
              <a:t>(RuntimeEnvironment.java:257)</a:t>
            </a:r>
          </a:p>
          <a:p>
            <a:r>
              <a:rPr lang="en-US" sz="900" dirty="0"/>
              <a:t>        at </a:t>
            </a:r>
            <a:r>
              <a:rPr lang="en-US" sz="900" dirty="0" err="1"/>
              <a:t>java.lang.Thread.run</a:t>
            </a:r>
            <a:r>
              <a:rPr lang="en-US" sz="900" dirty="0"/>
              <a:t>(Thread.java:745)</a:t>
            </a:r>
          </a:p>
        </p:txBody>
      </p:sp>
      <p:pic>
        <p:nvPicPr>
          <p:cNvPr id="7" name="image10.png" descr="heap-memory-pools.png"/>
          <p:cNvPicPr/>
          <p:nvPr/>
        </p:nvPicPr>
        <p:blipFill rotWithShape="1">
          <a:blip r:embed="rId2"/>
          <a:srcRect l="41403" t="13134" r="35522" b="19805"/>
          <a:stretch/>
        </p:blipFill>
        <p:spPr>
          <a:xfrm>
            <a:off x="271143" y="1338021"/>
            <a:ext cx="2786040" cy="4398591"/>
          </a:xfrm>
          <a:prstGeom prst="rect">
            <a:avLst/>
          </a:prstGeom>
          <a:ln/>
        </p:spPr>
      </p:pic>
      <p:sp>
        <p:nvSpPr>
          <p:cNvPr id="9" name="Rectangle 8"/>
          <p:cNvSpPr/>
          <p:nvPr/>
        </p:nvSpPr>
        <p:spPr>
          <a:xfrm>
            <a:off x="457200" y="1829157"/>
            <a:ext cx="2352745" cy="486878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is missing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927" y="2727554"/>
            <a:ext cx="2352745" cy="1917865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managed memory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reduce</a:t>
            </a:r>
            <a:r>
              <a:rPr lang="en-US" sz="2800" dirty="0" smtClean="0"/>
              <a:t> </a:t>
            </a:r>
            <a:r>
              <a:rPr lang="de-DE" i="1" dirty="0" err="1"/>
              <a:t>taskmanager</a:t>
            </a:r>
            <a:r>
              <a:rPr lang="de-DE" i="1" dirty="0" smtClean="0"/>
              <a:t>.</a:t>
            </a:r>
          </a:p>
          <a:p>
            <a:pPr algn="ctr"/>
            <a:r>
              <a:rPr lang="de-DE" i="1" dirty="0" err="1" smtClean="0"/>
              <a:t>memory.fraction</a:t>
            </a:r>
            <a:endParaRPr lang="de-DE" i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in </a:t>
            </a:r>
            <a:r>
              <a:rPr lang="en-US" dirty="0" err="1" smtClean="0"/>
              <a:t>Flink</a:t>
            </a:r>
            <a:r>
              <a:rPr lang="en-US" dirty="0" smtClean="0"/>
              <a:t> – Network buffers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36</a:t>
            </a:fld>
            <a:endParaRPr lang="en-US"/>
          </a:p>
        </p:txBody>
      </p:sp>
      <p:pic>
        <p:nvPicPr>
          <p:cNvPr id="7" name="image10.png" descr="heap-memory-pools.png"/>
          <p:cNvPicPr/>
          <p:nvPr/>
        </p:nvPicPr>
        <p:blipFill rotWithShape="1">
          <a:blip r:embed="rId2"/>
          <a:srcRect l="41403" t="13134" r="35522" b="19805"/>
          <a:stretch/>
        </p:blipFill>
        <p:spPr>
          <a:xfrm>
            <a:off x="271143" y="1338021"/>
            <a:ext cx="2786040" cy="4398591"/>
          </a:xfrm>
          <a:prstGeom prst="rect">
            <a:avLst/>
          </a:prstGeom>
          <a:ln/>
        </p:spPr>
      </p:pic>
      <p:sp>
        <p:nvSpPr>
          <p:cNvPr id="9" name="Rectangle 8"/>
          <p:cNvSpPr/>
          <p:nvPr/>
        </p:nvSpPr>
        <p:spPr>
          <a:xfrm>
            <a:off x="440926" y="4947576"/>
            <a:ext cx="2352745" cy="486878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is missing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927" y="2727554"/>
            <a:ext cx="2352745" cy="1917865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Managed memory will shrink automatically</a:t>
            </a:r>
            <a:endParaRPr lang="en-US" dirty="0"/>
          </a:p>
        </p:txBody>
      </p:sp>
      <p:pic>
        <p:nvPicPr>
          <p:cNvPr id="2050" name="Picture 2" descr="https://camo.githubusercontent.com/2f8c7ea5e2b9e25a3e9995c573e5666b6baf920a/68747470733a2f2f662e636c6f75642e6769746875622e636f6d2f6173736574732f3635393536342f313238383836372f31393939366533652d333031382d313165332d393362622d646436626663613465643165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" b="50417"/>
          <a:stretch/>
        </p:blipFill>
        <p:spPr bwMode="auto">
          <a:xfrm>
            <a:off x="3410876" y="4801005"/>
            <a:ext cx="5275923" cy="142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684297" y="2190202"/>
            <a:ext cx="470548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Error: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java.lang.Exception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CHAIN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(org.okkam.flink.maintenance.deduplication.blocking.RemoveDuplicateReduceGroupFunction) -&gt; Combine(org.apache.flink.api.java.operators.DistinctOperator$DistinctFunction) (15/28) -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#0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SubSlot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 (cab978f80c0cb7071136cd755e971be9 (5) - ALLOCATED/ALIVE): org.apache.flink.runtime.io.network.InsufficientResourcesException: 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okkam-nano-2.okkam.it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9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kumimoji="0" lang="de-DE" altLang="de-DE" sz="9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not </a:t>
            </a:r>
            <a:r>
              <a:rPr kumimoji="0" lang="de-DE" altLang="de-DE" sz="9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enough</a:t>
            </a:r>
            <a:r>
              <a:rPr kumimoji="0" lang="de-DE" altLang="de-DE" sz="9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de-DE" altLang="de-DE" sz="9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buffers</a:t>
            </a:r>
            <a:r>
              <a:rPr kumimoji="0" lang="de-DE" altLang="de-DE" sz="9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de-DE" altLang="de-DE" sz="9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de-DE" altLang="de-DE" sz="9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de-DE" altLang="de-DE" sz="9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safely</a:t>
            </a:r>
            <a:r>
              <a:rPr kumimoji="0" lang="de-DE" altLang="de-DE" sz="9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de-DE" altLang="de-DE" sz="9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CHAIN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(org.okkam.flink.maintenance.deduplication.blocking.RemoveDuplicateReduceGroupFunction) -&gt; Combine(org.apache.flink.api.java.operators.DistinctOperator$DistinctFunction) </a:t>
            </a:r>
            <a:r>
              <a:rPr kumimoji="0" lang="de-DE" altLang="de-DE" sz="9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(36 </a:t>
            </a:r>
            <a:r>
              <a:rPr kumimoji="0" lang="de-DE" altLang="de-DE" sz="9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buffers</a:t>
            </a:r>
            <a:r>
              <a:rPr kumimoji="0" lang="de-DE" altLang="de-DE" sz="9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de-DE" altLang="de-DE" sz="9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missing</a:t>
            </a:r>
            <a:r>
              <a:rPr kumimoji="0" lang="de-DE" altLang="de-DE" sz="9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)</a:t>
            </a:r>
            <a:r>
              <a:rPr kumimoji="0" lang="de-DE" altLang="de-DE" sz="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410876" y="4164661"/>
            <a:ext cx="5092608" cy="414013"/>
          </a:xfrm>
          <a:prstGeom prst="wedgeRectCallout">
            <a:avLst>
              <a:gd name="adj1" fmla="val 593"/>
              <a:gd name="adj2" fmla="val 2239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increase</a:t>
            </a:r>
            <a:r>
              <a:rPr lang="de-DE" sz="1400" dirty="0" smtClean="0"/>
              <a:t> „</a:t>
            </a:r>
            <a:r>
              <a:rPr lang="de-DE" sz="1400" dirty="0" err="1" smtClean="0"/>
              <a:t>taskmanager.network.numberOfBuffers</a:t>
            </a:r>
            <a:r>
              <a:rPr lang="de-DE" sz="1400" dirty="0" smtClean="0"/>
              <a:t>“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42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these buffers needed for?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13056" y="3797276"/>
            <a:ext cx="1848572" cy="2005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45521" y="5845927"/>
            <a:ext cx="218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TaskManager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17" name="Straight Connector 16"/>
          <p:cNvCxnSpPr>
            <a:stCxn id="11" idx="1"/>
            <a:endCxn id="11" idx="3"/>
          </p:cNvCxnSpPr>
          <p:nvPr/>
        </p:nvCxnSpPr>
        <p:spPr>
          <a:xfrm>
            <a:off x="2013056" y="4800112"/>
            <a:ext cx="18485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1642" y="5147642"/>
            <a:ext cx="81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Slot 2</a:t>
            </a:r>
            <a:endParaRPr lang="en-US" sz="1400" dirty="0"/>
          </a:p>
        </p:txBody>
      </p:sp>
      <p:sp>
        <p:nvSpPr>
          <p:cNvPr id="160" name="Rectangle 159"/>
          <p:cNvSpPr/>
          <p:nvPr/>
        </p:nvSpPr>
        <p:spPr>
          <a:xfrm>
            <a:off x="2919332" y="2414333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4783889" y="2420474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6" name="Straight Arrow Connector 5"/>
          <p:cNvCxnSpPr>
            <a:stCxn id="160" idx="3"/>
            <a:endCxn id="161" idx="1"/>
          </p:cNvCxnSpPr>
          <p:nvPr/>
        </p:nvCxnSpPr>
        <p:spPr>
          <a:xfrm>
            <a:off x="4017977" y="2575831"/>
            <a:ext cx="765912" cy="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477332" y="4144806"/>
            <a:ext cx="81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Slot 1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4890999" y="3797276"/>
            <a:ext cx="1848572" cy="2005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4723464" y="5845927"/>
            <a:ext cx="218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TaskManager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170" name="Straight Connector 169"/>
          <p:cNvCxnSpPr>
            <a:stCxn id="168" idx="1"/>
            <a:endCxn id="168" idx="3"/>
          </p:cNvCxnSpPr>
          <p:nvPr/>
        </p:nvCxnSpPr>
        <p:spPr>
          <a:xfrm>
            <a:off x="4890999" y="4800112"/>
            <a:ext cx="18485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59585" y="5147642"/>
            <a:ext cx="81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Slot 2</a:t>
            </a:r>
            <a:endParaRPr 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355275" y="4144806"/>
            <a:ext cx="81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Slot 1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2983469"/>
            <a:ext cx="686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small </a:t>
            </a:r>
            <a:r>
              <a:rPr lang="en-US" dirty="0" err="1" smtClean="0"/>
              <a:t>Flink</a:t>
            </a:r>
            <a:r>
              <a:rPr lang="en-US" dirty="0" smtClean="0"/>
              <a:t> cluster with 4 processing slots (on 2 Task Managers)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609600" y="1859160"/>
            <a:ext cx="686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simple </a:t>
            </a:r>
            <a:r>
              <a:rPr lang="en-US" dirty="0" err="1" smtClean="0"/>
              <a:t>MapReduce</a:t>
            </a:r>
            <a:r>
              <a:rPr lang="en-US" dirty="0" smtClean="0"/>
              <a:t> Job in </a:t>
            </a:r>
            <a:r>
              <a:rPr lang="en-US" dirty="0" err="1" smtClean="0"/>
              <a:t>Flink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these buffers needed for?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0747" y="1359888"/>
            <a:ext cx="786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Reduce job with a parallelism of 2 and 2 processing slots per Machine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747" y="2063086"/>
            <a:ext cx="3549116" cy="3473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42848" y="2057398"/>
            <a:ext cx="3570466" cy="3473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5950" y="5604780"/>
            <a:ext cx="218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TaskManager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62236" y="5574219"/>
            <a:ext cx="218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TaskManager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17" name="Straight Connector 16"/>
          <p:cNvCxnSpPr>
            <a:stCxn id="11" idx="1"/>
            <a:endCxn id="11" idx="3"/>
          </p:cNvCxnSpPr>
          <p:nvPr/>
        </p:nvCxnSpPr>
        <p:spPr>
          <a:xfrm>
            <a:off x="640747" y="3799764"/>
            <a:ext cx="35491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1"/>
          </p:cNvCxnSpPr>
          <p:nvPr/>
        </p:nvCxnSpPr>
        <p:spPr>
          <a:xfrm flipV="1">
            <a:off x="5042848" y="3788388"/>
            <a:ext cx="3570465" cy="5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21080" y="4389743"/>
            <a:ext cx="81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Slot 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27905" y="2774335"/>
            <a:ext cx="81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Slot 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852984" y="2283265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52984" y="3244968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04614" y="2286889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04614" y="3244397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006222" y="229282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06222" y="245887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06221" y="212677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06221" y="261536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71755" y="229450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71755" y="246055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171754" y="212846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71754" y="261705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98366" y="326831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98366" y="343436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98365" y="310227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998365" y="359085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63899" y="327000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63899" y="343604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63898" y="310395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63898" y="359254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06332" y="229576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06332" y="246181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506331" y="212972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506331" y="261831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71865" y="229745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671865" y="246349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671864" y="213140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671864" y="261999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06333" y="327254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06333" y="343859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06332" y="310650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06332" y="359508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671866" y="327423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71866" y="344027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671865" y="310818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671865" y="359677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52984" y="4051785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852984" y="5013488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2804614" y="4055409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2804614" y="5012917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006222" y="406134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006222" y="422739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006221" y="389529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006221" y="438388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171755" y="406302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171755" y="422907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171754" y="389698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171754" y="438557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998366" y="503683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998366" y="520288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998365" y="487079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998365" y="535937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163899" y="503852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163899" y="520456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163898" y="487247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163898" y="536106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506332" y="406428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06332" y="423033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06331" y="389824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06331" y="438683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671865" y="406597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671865" y="423201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671864" y="389992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71864" y="438851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06333" y="504106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06333" y="520711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06332" y="487502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506332" y="536360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671866" y="504275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671866" y="520879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671865" y="487670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671865" y="536529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5297057" y="2282269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5297057" y="3243972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7248687" y="2285893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7248687" y="3243401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450295" y="229182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450295" y="245787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6450294" y="212578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6450294" y="261437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6615828" y="229351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6615828" y="245955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6615827" y="212746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6615827" y="261605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6442439" y="326732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6442439" y="343336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442438" y="310127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6442438" y="358986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6607972" y="326900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607972" y="343505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6607971" y="310295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607971" y="359154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950405" y="229477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950405" y="246081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950404" y="212872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950404" y="261731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115938" y="229645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7115938" y="246250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7115937" y="213041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7115937" y="261899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950406" y="327155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950406" y="343759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950405" y="310550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6950405" y="359409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7115939" y="327323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7115939" y="343928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7115938" y="310718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115938" y="359577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5297057" y="4018128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35" name="Rectangle 234"/>
          <p:cNvSpPr/>
          <p:nvPr/>
        </p:nvSpPr>
        <p:spPr>
          <a:xfrm>
            <a:off x="5297057" y="4979831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36" name="Rectangle 235"/>
          <p:cNvSpPr/>
          <p:nvPr/>
        </p:nvSpPr>
        <p:spPr>
          <a:xfrm>
            <a:off x="7248687" y="4021752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7248687" y="4979260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38" name="Rectangle 237"/>
          <p:cNvSpPr/>
          <p:nvPr/>
        </p:nvSpPr>
        <p:spPr>
          <a:xfrm>
            <a:off x="6450295" y="402768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450295" y="419373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450294" y="386164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450294" y="435022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615828" y="402937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615828" y="419541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615827" y="386332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6615827" y="435191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6442439" y="500317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6442439" y="516922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6442438" y="483713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6442438" y="532572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6607972" y="500486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6607972" y="517090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6607971" y="483881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6607971" y="532740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6950405" y="403063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6950405" y="419667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6950404" y="386458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6950404" y="435317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7115938" y="403231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7115938" y="419836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7115937" y="386627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115937" y="435485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6950406" y="500741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6950406" y="517345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6950405" y="484136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6950405" y="532995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115939" y="500909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7115939" y="517514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7115938" y="484304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7115938" y="533163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 rot="16200000">
            <a:off x="4523015" y="4368786"/>
            <a:ext cx="81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Slot 1</a:t>
            </a:r>
            <a:endParaRPr lang="en-US" sz="1400" dirty="0"/>
          </a:p>
        </p:txBody>
      </p:sp>
      <p:sp>
        <p:nvSpPr>
          <p:cNvPr id="276" name="TextBox 275"/>
          <p:cNvSpPr txBox="1"/>
          <p:nvPr/>
        </p:nvSpPr>
        <p:spPr>
          <a:xfrm rot="16200000">
            <a:off x="4529840" y="2753378"/>
            <a:ext cx="81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Slot 2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4612047" y="1682130"/>
            <a:ext cx="2503892" cy="253462"/>
          </a:xfrm>
          <a:prstGeom prst="wedgeRectCallout">
            <a:avLst>
              <a:gd name="adj1" fmla="val 26082"/>
              <a:gd name="adj2" fmla="val 1501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buffer</a:t>
            </a:r>
            <a:endParaRPr lang="en-US" dirty="0"/>
          </a:p>
        </p:txBody>
      </p:sp>
      <p:sp>
        <p:nvSpPr>
          <p:cNvPr id="278" name="Rectangular Callout 277"/>
          <p:cNvSpPr/>
          <p:nvPr/>
        </p:nvSpPr>
        <p:spPr>
          <a:xfrm>
            <a:off x="381954" y="5912193"/>
            <a:ext cx="2503892" cy="562026"/>
          </a:xfrm>
          <a:prstGeom prst="wedgeRectCallout">
            <a:avLst>
              <a:gd name="adj1" fmla="val 4757"/>
              <a:gd name="adj2" fmla="val -1742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buffers for outgoing data</a:t>
            </a:r>
            <a:endParaRPr lang="en-US" dirty="0"/>
          </a:p>
        </p:txBody>
      </p:sp>
      <p:sp>
        <p:nvSpPr>
          <p:cNvPr id="280" name="Rectangular Callout 279"/>
          <p:cNvSpPr/>
          <p:nvPr/>
        </p:nvSpPr>
        <p:spPr>
          <a:xfrm>
            <a:off x="3038246" y="6093102"/>
            <a:ext cx="2503892" cy="562026"/>
          </a:xfrm>
          <a:prstGeom prst="wedgeRectCallout">
            <a:avLst>
              <a:gd name="adj1" fmla="val -38426"/>
              <a:gd name="adj2" fmla="val -2015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buffers for incoming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and test your JOB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step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these buffers needed for?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0747" y="1359888"/>
            <a:ext cx="786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Reduce job with a parallelism of 2 and 2 processing slots per Machine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747" y="2063086"/>
            <a:ext cx="3549116" cy="3473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42848" y="2057398"/>
            <a:ext cx="3570466" cy="3473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5950" y="5604780"/>
            <a:ext cx="218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TaskManager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62236" y="5574219"/>
            <a:ext cx="218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TaskManager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17" name="Straight Connector 16"/>
          <p:cNvCxnSpPr>
            <a:stCxn id="11" idx="1"/>
            <a:endCxn id="11" idx="3"/>
          </p:cNvCxnSpPr>
          <p:nvPr/>
        </p:nvCxnSpPr>
        <p:spPr>
          <a:xfrm>
            <a:off x="640747" y="3799764"/>
            <a:ext cx="35491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1"/>
          </p:cNvCxnSpPr>
          <p:nvPr/>
        </p:nvCxnSpPr>
        <p:spPr>
          <a:xfrm flipV="1">
            <a:off x="5042848" y="3788388"/>
            <a:ext cx="3570465" cy="5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21080" y="4389743"/>
            <a:ext cx="81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Slot 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27905" y="2774335"/>
            <a:ext cx="81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Slot 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852984" y="2283265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52984" y="3244968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04614" y="2286889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04614" y="3244397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006222" y="229282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06222" y="245887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06221" y="212677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06221" y="261536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71755" y="229450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71755" y="246055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171754" y="212846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71754" y="261705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98366" y="326831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98366" y="343436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98365" y="310227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998365" y="359085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63899" y="327000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63899" y="343604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63898" y="310395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63898" y="359254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06332" y="229576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06332" y="246181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506331" y="212972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506331" y="261831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71865" y="229745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671865" y="246349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671864" y="213140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671864" y="261999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06333" y="327254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06333" y="343859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06332" y="310650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06332" y="359508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671866" y="327423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71866" y="344027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671865" y="310818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671865" y="359677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30" idx="3"/>
            <a:endCxn id="50" idx="1"/>
          </p:cNvCxnSpPr>
          <p:nvPr/>
        </p:nvCxnSpPr>
        <p:spPr>
          <a:xfrm>
            <a:off x="2114883" y="2188193"/>
            <a:ext cx="391448" cy="2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8" idx="3"/>
            <a:endCxn id="58" idx="1"/>
          </p:cNvCxnSpPr>
          <p:nvPr/>
        </p:nvCxnSpPr>
        <p:spPr>
          <a:xfrm>
            <a:off x="2114884" y="2354239"/>
            <a:ext cx="391448" cy="81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1" idx="3"/>
            <a:endCxn id="54" idx="1"/>
          </p:cNvCxnSpPr>
          <p:nvPr/>
        </p:nvCxnSpPr>
        <p:spPr>
          <a:xfrm flipV="1">
            <a:off x="2107027" y="2192822"/>
            <a:ext cx="564837" cy="970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9" idx="3"/>
            <a:endCxn id="62" idx="1"/>
          </p:cNvCxnSpPr>
          <p:nvPr/>
        </p:nvCxnSpPr>
        <p:spPr>
          <a:xfrm flipV="1">
            <a:off x="2107028" y="3169600"/>
            <a:ext cx="564837" cy="16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852984" y="4051785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852984" y="5013488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2804614" y="4055409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2804614" y="5012917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006222" y="406134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006222" y="422739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006221" y="389529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006221" y="438388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171755" y="406302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171755" y="422907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171754" y="389698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171754" y="438557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998366" y="503683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998366" y="520288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998365" y="487079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998365" y="535937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163899" y="503852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163899" y="520456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163898" y="487247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163898" y="536106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506332" y="406428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06332" y="423033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06331" y="389824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06331" y="438683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671865" y="406597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671865" y="423201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671864" y="389992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71864" y="438851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06333" y="504106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06333" y="520711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06332" y="487502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506332" y="536360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671866" y="504275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671866" y="520879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671865" y="487670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671865" y="536529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>
            <a:stCxn id="120" idx="3"/>
            <a:endCxn id="136" idx="1"/>
          </p:cNvCxnSpPr>
          <p:nvPr/>
        </p:nvCxnSpPr>
        <p:spPr>
          <a:xfrm>
            <a:off x="2114883" y="3956713"/>
            <a:ext cx="391448" cy="2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8" idx="3"/>
            <a:endCxn id="144" idx="1"/>
          </p:cNvCxnSpPr>
          <p:nvPr/>
        </p:nvCxnSpPr>
        <p:spPr>
          <a:xfrm>
            <a:off x="2114884" y="4122759"/>
            <a:ext cx="391448" cy="81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8" idx="3"/>
            <a:endCxn id="140" idx="1"/>
          </p:cNvCxnSpPr>
          <p:nvPr/>
        </p:nvCxnSpPr>
        <p:spPr>
          <a:xfrm flipV="1">
            <a:off x="2107027" y="3961342"/>
            <a:ext cx="564837" cy="970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6" idx="3"/>
            <a:endCxn id="148" idx="1"/>
          </p:cNvCxnSpPr>
          <p:nvPr/>
        </p:nvCxnSpPr>
        <p:spPr>
          <a:xfrm flipV="1">
            <a:off x="2107028" y="4938120"/>
            <a:ext cx="564837" cy="16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5297057" y="2282269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5297057" y="3243972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7248687" y="2285893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7248687" y="3243401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450295" y="229182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450295" y="245787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6450294" y="212578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6450294" y="261437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6615828" y="229351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6615828" y="245955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6615827" y="212746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6615827" y="261605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6442439" y="326732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6442439" y="343336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442438" y="310127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6442438" y="358986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6607972" y="326900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607972" y="343505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6607971" y="310295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607971" y="359154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950405" y="229477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950405" y="246081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950404" y="212872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950404" y="261731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115938" y="229645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7115938" y="246250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7115937" y="213041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7115937" y="261899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950406" y="327155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950406" y="343759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950405" y="310550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6950405" y="359409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7115939" y="327323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7115939" y="343928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7115938" y="310718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115938" y="359577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Arrow Connector 229"/>
          <p:cNvCxnSpPr>
            <a:stCxn id="200" idx="3"/>
            <a:endCxn id="216" idx="1"/>
          </p:cNvCxnSpPr>
          <p:nvPr/>
        </p:nvCxnSpPr>
        <p:spPr>
          <a:xfrm>
            <a:off x="6558956" y="2187197"/>
            <a:ext cx="391448" cy="2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98" idx="3"/>
            <a:endCxn id="224" idx="1"/>
          </p:cNvCxnSpPr>
          <p:nvPr/>
        </p:nvCxnSpPr>
        <p:spPr>
          <a:xfrm>
            <a:off x="6558957" y="2353243"/>
            <a:ext cx="391448" cy="81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08" idx="3"/>
            <a:endCxn id="220" idx="1"/>
          </p:cNvCxnSpPr>
          <p:nvPr/>
        </p:nvCxnSpPr>
        <p:spPr>
          <a:xfrm flipV="1">
            <a:off x="6551100" y="2191826"/>
            <a:ext cx="564837" cy="970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206" idx="3"/>
            <a:endCxn id="228" idx="1"/>
          </p:cNvCxnSpPr>
          <p:nvPr/>
        </p:nvCxnSpPr>
        <p:spPr>
          <a:xfrm flipV="1">
            <a:off x="6551101" y="3168604"/>
            <a:ext cx="564837" cy="16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5297057" y="4018128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35" name="Rectangle 234"/>
          <p:cNvSpPr/>
          <p:nvPr/>
        </p:nvSpPr>
        <p:spPr>
          <a:xfrm>
            <a:off x="5297057" y="4979831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36" name="Rectangle 235"/>
          <p:cNvSpPr/>
          <p:nvPr/>
        </p:nvSpPr>
        <p:spPr>
          <a:xfrm>
            <a:off x="7248687" y="4021752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7248687" y="4979260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38" name="Rectangle 237"/>
          <p:cNvSpPr/>
          <p:nvPr/>
        </p:nvSpPr>
        <p:spPr>
          <a:xfrm>
            <a:off x="6450295" y="402768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450295" y="419373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450294" y="386164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450294" y="435022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615828" y="402937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615828" y="419541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615827" y="386332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6615827" y="435191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6442439" y="500317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6442439" y="516922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6442438" y="483713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6442438" y="5325721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6607972" y="5004863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6607972" y="5170909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6607971" y="4838817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6607971" y="5327405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6950405" y="403063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6950405" y="419667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6950404" y="386458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6950404" y="435317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7115938" y="403231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7115938" y="419836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7115937" y="386627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115937" y="435485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6950406" y="500741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6950406" y="517345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6950405" y="484136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6950405" y="5329952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115939" y="5009094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7115939" y="5175140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7115938" y="4843048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7115938" y="5331636"/>
            <a:ext cx="108662" cy="1228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" name="Straight Arrow Connector 269"/>
          <p:cNvCxnSpPr>
            <a:stCxn id="240" idx="3"/>
            <a:endCxn id="256" idx="1"/>
          </p:cNvCxnSpPr>
          <p:nvPr/>
        </p:nvCxnSpPr>
        <p:spPr>
          <a:xfrm>
            <a:off x="6558956" y="3923056"/>
            <a:ext cx="391448" cy="2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38" idx="3"/>
            <a:endCxn id="264" idx="1"/>
          </p:cNvCxnSpPr>
          <p:nvPr/>
        </p:nvCxnSpPr>
        <p:spPr>
          <a:xfrm>
            <a:off x="6558957" y="4089102"/>
            <a:ext cx="391448" cy="81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48" idx="3"/>
            <a:endCxn id="260" idx="1"/>
          </p:cNvCxnSpPr>
          <p:nvPr/>
        </p:nvCxnSpPr>
        <p:spPr>
          <a:xfrm flipV="1">
            <a:off x="6551100" y="3927685"/>
            <a:ext cx="564837" cy="970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46" idx="3"/>
            <a:endCxn id="268" idx="1"/>
          </p:cNvCxnSpPr>
          <p:nvPr/>
        </p:nvCxnSpPr>
        <p:spPr>
          <a:xfrm flipV="1">
            <a:off x="6551101" y="4904463"/>
            <a:ext cx="564837" cy="16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9" idx="3"/>
            <a:endCxn id="134" idx="1"/>
          </p:cNvCxnSpPr>
          <p:nvPr/>
        </p:nvCxnSpPr>
        <p:spPr>
          <a:xfrm>
            <a:off x="2114884" y="2520285"/>
            <a:ext cx="391448" cy="160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34" idx="3"/>
            <a:endCxn id="142" idx="1"/>
          </p:cNvCxnSpPr>
          <p:nvPr/>
        </p:nvCxnSpPr>
        <p:spPr>
          <a:xfrm>
            <a:off x="2114883" y="2676781"/>
            <a:ext cx="391450" cy="2425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35" idx="3"/>
            <a:endCxn id="214" idx="1"/>
          </p:cNvCxnSpPr>
          <p:nvPr/>
        </p:nvCxnSpPr>
        <p:spPr>
          <a:xfrm>
            <a:off x="2280417" y="2355923"/>
            <a:ext cx="4669988" cy="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36" idx="3"/>
            <a:endCxn id="222" idx="1"/>
          </p:cNvCxnSpPr>
          <p:nvPr/>
        </p:nvCxnSpPr>
        <p:spPr>
          <a:xfrm>
            <a:off x="2280417" y="2521969"/>
            <a:ext cx="4669989" cy="81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38" idx="3"/>
            <a:endCxn id="254" idx="1"/>
          </p:cNvCxnSpPr>
          <p:nvPr/>
        </p:nvCxnSpPr>
        <p:spPr>
          <a:xfrm>
            <a:off x="2280416" y="2678465"/>
            <a:ext cx="4669989" cy="1413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40" idx="3"/>
            <a:endCxn id="138" idx="1"/>
          </p:cNvCxnSpPr>
          <p:nvPr/>
        </p:nvCxnSpPr>
        <p:spPr>
          <a:xfrm>
            <a:off x="2107028" y="3495777"/>
            <a:ext cx="564837" cy="631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42" idx="3"/>
            <a:endCxn id="146" idx="1"/>
          </p:cNvCxnSpPr>
          <p:nvPr/>
        </p:nvCxnSpPr>
        <p:spPr>
          <a:xfrm>
            <a:off x="2107027" y="3652273"/>
            <a:ext cx="564839" cy="1451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45" idx="3"/>
            <a:endCxn id="215" idx="1"/>
          </p:cNvCxnSpPr>
          <p:nvPr/>
        </p:nvCxnSpPr>
        <p:spPr>
          <a:xfrm flipV="1">
            <a:off x="2272560" y="2522234"/>
            <a:ext cx="4677845" cy="64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43" idx="3"/>
            <a:endCxn id="223" idx="1"/>
          </p:cNvCxnSpPr>
          <p:nvPr/>
        </p:nvCxnSpPr>
        <p:spPr>
          <a:xfrm>
            <a:off x="2272561" y="3331415"/>
            <a:ext cx="4677845" cy="167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122" idx="3"/>
            <a:endCxn id="262" idx="1"/>
          </p:cNvCxnSpPr>
          <p:nvPr/>
        </p:nvCxnSpPr>
        <p:spPr>
          <a:xfrm>
            <a:off x="2280417" y="4124443"/>
            <a:ext cx="4669989" cy="944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127" idx="3"/>
            <a:endCxn id="51" idx="2"/>
          </p:cNvCxnSpPr>
          <p:nvPr/>
        </p:nvCxnSpPr>
        <p:spPr>
          <a:xfrm flipV="1">
            <a:off x="2107028" y="2741141"/>
            <a:ext cx="453634" cy="2523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129" idx="3"/>
            <a:endCxn id="56" idx="2"/>
          </p:cNvCxnSpPr>
          <p:nvPr/>
        </p:nvCxnSpPr>
        <p:spPr>
          <a:xfrm flipV="1">
            <a:off x="2107027" y="3395377"/>
            <a:ext cx="453637" cy="2025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123" idx="3"/>
            <a:endCxn id="255" idx="1"/>
          </p:cNvCxnSpPr>
          <p:nvPr/>
        </p:nvCxnSpPr>
        <p:spPr>
          <a:xfrm flipV="1">
            <a:off x="2280417" y="4258093"/>
            <a:ext cx="4669988" cy="32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125" idx="1"/>
            <a:endCxn id="225" idx="1"/>
          </p:cNvCxnSpPr>
          <p:nvPr/>
        </p:nvCxnSpPr>
        <p:spPr>
          <a:xfrm flipV="1">
            <a:off x="2171754" y="3655508"/>
            <a:ext cx="4778651" cy="791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119" idx="3"/>
            <a:endCxn id="217" idx="1"/>
          </p:cNvCxnSpPr>
          <p:nvPr/>
        </p:nvCxnSpPr>
        <p:spPr>
          <a:xfrm flipV="1">
            <a:off x="2114884" y="2678730"/>
            <a:ext cx="4835520" cy="161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132" idx="3"/>
            <a:endCxn id="218" idx="1"/>
          </p:cNvCxnSpPr>
          <p:nvPr/>
        </p:nvCxnSpPr>
        <p:spPr>
          <a:xfrm flipV="1">
            <a:off x="2272560" y="2357872"/>
            <a:ext cx="4843378" cy="2576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130" idx="3"/>
            <a:endCxn id="226" idx="1"/>
          </p:cNvCxnSpPr>
          <p:nvPr/>
        </p:nvCxnSpPr>
        <p:spPr>
          <a:xfrm flipV="1">
            <a:off x="2272561" y="3334650"/>
            <a:ext cx="4843378" cy="1765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131" idx="3"/>
            <a:endCxn id="258" idx="1"/>
          </p:cNvCxnSpPr>
          <p:nvPr/>
        </p:nvCxnSpPr>
        <p:spPr>
          <a:xfrm flipV="1">
            <a:off x="2272561" y="4093731"/>
            <a:ext cx="4843377" cy="1172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stCxn id="133" idx="3"/>
            <a:endCxn id="266" idx="1"/>
          </p:cNvCxnSpPr>
          <p:nvPr/>
        </p:nvCxnSpPr>
        <p:spPr>
          <a:xfrm flipV="1">
            <a:off x="2272560" y="5070509"/>
            <a:ext cx="4843379" cy="351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44" idx="3"/>
            <a:endCxn id="263" idx="1"/>
          </p:cNvCxnSpPr>
          <p:nvPr/>
        </p:nvCxnSpPr>
        <p:spPr>
          <a:xfrm>
            <a:off x="2272561" y="3497461"/>
            <a:ext cx="4677845" cy="1737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stCxn id="204" idx="3"/>
            <a:endCxn id="259" idx="1"/>
          </p:cNvCxnSpPr>
          <p:nvPr/>
        </p:nvCxnSpPr>
        <p:spPr>
          <a:xfrm>
            <a:off x="6724489" y="2188881"/>
            <a:ext cx="391449" cy="207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202" idx="3"/>
            <a:endCxn id="267" idx="1"/>
          </p:cNvCxnSpPr>
          <p:nvPr/>
        </p:nvCxnSpPr>
        <p:spPr>
          <a:xfrm>
            <a:off x="6724490" y="2354927"/>
            <a:ext cx="391449" cy="2881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209" idx="1"/>
            <a:endCxn id="147" idx="3"/>
          </p:cNvCxnSpPr>
          <p:nvPr/>
        </p:nvCxnSpPr>
        <p:spPr>
          <a:xfrm flipH="1">
            <a:off x="2780528" y="3651277"/>
            <a:ext cx="3661910" cy="1618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stCxn id="241" idx="1"/>
            <a:endCxn id="149" idx="3"/>
          </p:cNvCxnSpPr>
          <p:nvPr/>
        </p:nvCxnSpPr>
        <p:spPr>
          <a:xfrm flipH="1">
            <a:off x="2780527" y="4411644"/>
            <a:ext cx="3669767" cy="101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 rot="1836343">
            <a:off x="1445888" y="3391263"/>
            <a:ext cx="6331188" cy="830997"/>
          </a:xfrm>
          <a:prstGeom prst="rect">
            <a:avLst/>
          </a:prstGeom>
          <a:solidFill>
            <a:schemeClr val="bg1">
              <a:alpha val="72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Each mapper has a logical connection to a reducer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67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options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Processing slots, threads,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to adjust memory usage on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TaskManager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Specifying temporary directories for spilling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options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Memory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to adjust memory usage on the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TaskManager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CPU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Processing slots, threads, …</a:t>
            </a:r>
          </a:p>
          <a:p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Specifying temporary directories for spilling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your data doesn’t fit into main memory, so we have to spill to disk</a:t>
            </a:r>
          </a:p>
          <a:p>
            <a:pPr lvl="1"/>
            <a:r>
              <a:rPr lang="de-DE" dirty="0" err="1" smtClean="0"/>
              <a:t>taskmanager.tmp.dirs</a:t>
            </a:r>
            <a:r>
              <a:rPr lang="de-DE" dirty="0" smtClean="0"/>
              <a:t>: /</a:t>
            </a:r>
            <a:r>
              <a:rPr lang="de-DE" dirty="0" err="1" smtClean="0"/>
              <a:t>mnt</a:t>
            </a:r>
            <a:r>
              <a:rPr lang="de-DE" dirty="0" smtClean="0"/>
              <a:t>/disk1,/</a:t>
            </a:r>
            <a:r>
              <a:rPr lang="de-DE" dirty="0" err="1" smtClean="0"/>
              <a:t>mnt</a:t>
            </a:r>
            <a:r>
              <a:rPr lang="de-DE" dirty="0" smtClean="0"/>
              <a:t>/disk2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real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disks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tmpfs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NAS)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09460" y="6356350"/>
            <a:ext cx="577340" cy="365125"/>
          </a:xfrm>
        </p:spPr>
        <p:txBody>
          <a:bodyPr/>
          <a:lstStyle/>
          <a:p>
            <a:fld id="{FEF55C6F-1FFF-7148-9B9B-C9BD5AC435A4}" type="slidenum">
              <a:rPr lang="en-US" smtClean="0"/>
              <a:t>42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893426" y="4385115"/>
            <a:ext cx="5357148" cy="13241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lded Corner 22"/>
          <p:cNvSpPr/>
          <p:nvPr/>
        </p:nvSpPr>
        <p:spPr>
          <a:xfrm>
            <a:off x="2057850" y="4959118"/>
            <a:ext cx="954447" cy="674120"/>
          </a:xfrm>
          <a:prstGeom prst="foldedCorner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 Thread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2471824" y="6081782"/>
            <a:ext cx="1318205" cy="58594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1</a:t>
            </a:r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3099383" y="4959118"/>
            <a:ext cx="954447" cy="674120"/>
          </a:xfrm>
          <a:prstGeom prst="foldedCorner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 Thread</a:t>
            </a:r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4953450" y="4948041"/>
            <a:ext cx="954447" cy="674120"/>
          </a:xfrm>
          <a:prstGeom prst="foldedCorner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 Thread</a:t>
            </a:r>
            <a:endParaRPr lang="en-US" dirty="0"/>
          </a:p>
        </p:txBody>
      </p:sp>
      <p:sp>
        <p:nvSpPr>
          <p:cNvPr id="28" name="Folded Corner 27"/>
          <p:cNvSpPr/>
          <p:nvPr/>
        </p:nvSpPr>
        <p:spPr>
          <a:xfrm>
            <a:off x="5994983" y="4948041"/>
            <a:ext cx="954447" cy="674120"/>
          </a:xfrm>
          <a:prstGeom prst="foldedCorner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 Thread</a:t>
            </a:r>
            <a:endParaRPr lang="en-US" dirty="0"/>
          </a:p>
        </p:txBody>
      </p:sp>
      <p:sp>
        <p:nvSpPr>
          <p:cNvPr id="29" name="Up-Down Arrow 28"/>
          <p:cNvSpPr/>
          <p:nvPr/>
        </p:nvSpPr>
        <p:spPr>
          <a:xfrm>
            <a:off x="2685248" y="5709249"/>
            <a:ext cx="891358" cy="451271"/>
          </a:xfrm>
          <a:prstGeom prst="upDownArrow">
            <a:avLst>
              <a:gd name="adj1" fmla="val 55990"/>
              <a:gd name="adj2" fmla="val 239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gnetic Disk 29"/>
          <p:cNvSpPr/>
          <p:nvPr/>
        </p:nvSpPr>
        <p:spPr>
          <a:xfrm>
            <a:off x="5335880" y="6081782"/>
            <a:ext cx="1318205" cy="58594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2</a:t>
            </a:r>
            <a:endParaRPr lang="en-US" dirty="0"/>
          </a:p>
        </p:txBody>
      </p:sp>
      <p:sp>
        <p:nvSpPr>
          <p:cNvPr id="31" name="Up-Down Arrow 30"/>
          <p:cNvSpPr/>
          <p:nvPr/>
        </p:nvSpPr>
        <p:spPr>
          <a:xfrm>
            <a:off x="5549304" y="5709249"/>
            <a:ext cx="891358" cy="451271"/>
          </a:xfrm>
          <a:prstGeom prst="upDownArrow">
            <a:avLst>
              <a:gd name="adj1" fmla="val 55990"/>
              <a:gd name="adj2" fmla="val 239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69206" y="4390841"/>
            <a:ext cx="220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job monitoring &amp; metrics</a:t>
            </a:r>
          </a:p>
          <a:p>
            <a:r>
              <a:rPr lang="en-US" dirty="0" smtClean="0"/>
              <a:t>Less configuration values with dynamic memory management</a:t>
            </a:r>
          </a:p>
          <a:p>
            <a:r>
              <a:rPr lang="en-US" dirty="0"/>
              <a:t>D</a:t>
            </a:r>
            <a:r>
              <a:rPr lang="en-US" dirty="0" smtClean="0"/>
              <a:t>ownload operator results to debug them locally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66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our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RTFM (= read the documentation)</a:t>
            </a:r>
          </a:p>
          <a:p>
            <a:r>
              <a:rPr lang="en-US" dirty="0" smtClean="0"/>
              <a:t>Mailing lists</a:t>
            </a:r>
          </a:p>
          <a:p>
            <a:pPr lvl="1"/>
            <a:r>
              <a:rPr lang="en-US" dirty="0" smtClean="0"/>
              <a:t>Subscribe: </a:t>
            </a:r>
            <a:r>
              <a:rPr lang="en-US" dirty="0" smtClean="0">
                <a:hlinkClick r:id="rId2"/>
              </a:rPr>
              <a:t>user-subscribe@flink.apache.org</a:t>
            </a:r>
            <a:endParaRPr lang="en-US" dirty="0" smtClean="0"/>
          </a:p>
          <a:p>
            <a:pPr lvl="1"/>
            <a:r>
              <a:rPr lang="en-US" dirty="0" smtClean="0"/>
              <a:t>Ask: </a:t>
            </a:r>
            <a:r>
              <a:rPr lang="en-US" dirty="0" smtClean="0">
                <a:hlinkClick r:id="rId3"/>
              </a:rPr>
              <a:t>user@flink.apache.org</a:t>
            </a:r>
            <a:endParaRPr lang="en-US" dirty="0" smtClean="0"/>
          </a:p>
          <a:p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tag with “</a:t>
            </a:r>
            <a:r>
              <a:rPr lang="en-US" dirty="0" err="1" smtClean="0"/>
              <a:t>flink</a:t>
            </a:r>
            <a:r>
              <a:rPr lang="en-US" dirty="0" smtClean="0"/>
              <a:t>” so that we get an email notification ;)</a:t>
            </a:r>
          </a:p>
          <a:p>
            <a:r>
              <a:rPr lang="en-US" dirty="0" smtClean="0"/>
              <a:t>IRC: </a:t>
            </a:r>
            <a:r>
              <a:rPr lang="en-US" dirty="0" err="1" smtClean="0"/>
              <a:t>freenode#flink</a:t>
            </a:r>
            <a:endParaRPr lang="en-US" dirty="0" smtClean="0"/>
          </a:p>
          <a:p>
            <a:r>
              <a:rPr lang="en-US" dirty="0" smtClean="0"/>
              <a:t>Read the code, its open source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2132"/>
            <a:ext cx="8229600" cy="1261222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Flink</a:t>
            </a:r>
            <a:r>
              <a:rPr lang="en-US" sz="3600" b="1" dirty="0" smtClean="0"/>
              <a:t> Forward registration &amp; call for abstracts is open now</a:t>
            </a:r>
            <a:endParaRPr lang="en-US" sz="36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4989"/>
            <a:ext cx="6572250" cy="2828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5356" y="4924900"/>
            <a:ext cx="7433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12/13 October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/>
              <a:t>Kulturbrauerei</a:t>
            </a:r>
            <a:r>
              <a:rPr lang="en-US" sz="3200" dirty="0" smtClean="0"/>
              <a:t> Berlin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With </a:t>
            </a:r>
            <a:r>
              <a:rPr lang="en-US" sz="3200" dirty="0" err="1" smtClean="0"/>
              <a:t>Flink</a:t>
            </a:r>
            <a:r>
              <a:rPr lang="en-US" sz="3200" dirty="0" smtClean="0"/>
              <a:t> Workshops / Trainings!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43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started with an empty project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5000"/>
          </a:xfrm>
        </p:spPr>
        <p:txBody>
          <a:bodyPr/>
          <a:lstStyle/>
          <a:p>
            <a:r>
              <a:rPr lang="en-US" dirty="0" smtClean="0"/>
              <a:t>Generate a skeleton project with Maven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80533" y="2260768"/>
            <a:ext cx="7213599" cy="153982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189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mvn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archetype:generate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-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DarchetypeGroupId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org.apache.flink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-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DarchetypeArtifactId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flink-quickstart-java 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-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DarchetypeVersion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0.9-SNAPSHOT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366934" y="2172170"/>
            <a:ext cx="2777066" cy="550333"/>
          </a:xfrm>
          <a:prstGeom prst="wedgeRectCallout">
            <a:avLst>
              <a:gd name="adj1" fmla="val -47116"/>
              <a:gd name="adj2" fmla="val 1176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also put “</a:t>
            </a:r>
            <a:r>
              <a:rPr lang="en-US" dirty="0" err="1" smtClean="0"/>
              <a:t>quickstart-scala</a:t>
            </a:r>
            <a:r>
              <a:rPr lang="en-US" dirty="0" smtClean="0"/>
              <a:t>” here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047116" y="3779494"/>
            <a:ext cx="1634066" cy="550333"/>
          </a:xfrm>
          <a:prstGeom prst="wedgeRectCallout">
            <a:avLst>
              <a:gd name="adj1" fmla="val -65136"/>
              <a:gd name="adj2" fmla="val -849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 “0.8.1”</a:t>
            </a:r>
            <a:endParaRPr lang="en-US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372533" y="4346311"/>
            <a:ext cx="8229600" cy="127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need for manually downloading any .</a:t>
            </a:r>
            <a:r>
              <a:rPr lang="en-US" dirty="0" err="1" smtClean="0"/>
              <a:t>tgz</a:t>
            </a:r>
            <a:r>
              <a:rPr lang="en-US" dirty="0" smtClean="0"/>
              <a:t> or .jar files for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417639"/>
            <a:ext cx="8229600" cy="1283228"/>
          </a:xfrm>
        </p:spPr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Flink</a:t>
            </a:r>
            <a:r>
              <a:rPr lang="en-US" dirty="0" smtClean="0"/>
              <a:t> in your IDE for local development &amp; debugging.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flink.apache.org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2631101"/>
            <a:ext cx="8546636" cy="801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6189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final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ExecutionEnvironment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env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de-DE" altLang="de-DE" sz="24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ExecutionEnvironment</a:t>
            </a:r>
            <a:r>
              <a:rPr kumimoji="0" lang="de-DE" alt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createLocalEnvironment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639607"/>
            <a:ext cx="8229600" cy="668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our testing framework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163658"/>
            <a:ext cx="854663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t">
              <a:defRPr/>
            </a:pPr>
            <a:r>
              <a:rPr lang="de-DE" sz="2400" dirty="0">
                <a:solidFill>
                  <a:srgbClr val="333333"/>
                </a:solidFill>
                <a:latin typeface="Consolas" panose="020B0609020204030204" pitchFamily="49" charset="0"/>
              </a:rPr>
              <a:t>@</a:t>
            </a:r>
            <a:r>
              <a:rPr lang="de-DE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RunWith</a:t>
            </a:r>
            <a:r>
              <a:rPr lang="de-DE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Parameterized</a:t>
            </a:r>
            <a:r>
              <a:rPr lang="de-DE" sz="24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de-DE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class</a:t>
            </a:r>
            <a:r>
              <a:rPr lang="de-DE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sz="2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795DA3"/>
                </a:solidFill>
                <a:latin typeface="Consolas" panose="020B0609020204030204" pitchFamily="49" charset="0"/>
              </a:rPr>
              <a:t>YourTest</a:t>
            </a:r>
            <a:r>
              <a:rPr lang="en-US" sz="2400" dirty="0" smtClean="0">
                <a:solidFill>
                  <a:srgbClr val="795DA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extends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DA3"/>
                </a:solidFill>
                <a:latin typeface="Consolas" panose="020B0609020204030204" pitchFamily="49" charset="0"/>
              </a:rPr>
              <a:t>MultipleProgramsTestBase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pPr fontAlgn="t"/>
            <a:r>
              <a:rPr lang="de-DE" sz="2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	@Test</a:t>
            </a:r>
            <a:endParaRPr lang="en-US" sz="24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sz="2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	public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DA3"/>
                </a:solidFill>
                <a:latin typeface="Consolas" panose="020B0609020204030204" pitchFamily="49" charset="0"/>
              </a:rPr>
              <a:t>testRunWithConfiguration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(){</a:t>
            </a:r>
          </a:p>
          <a:p>
            <a:pPr fontAlgn="t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de-DE" sz="2400" dirty="0" err="1"/>
              <a:t>expectedResult</a:t>
            </a:r>
            <a:r>
              <a:rPr lang="de-DE" sz="2400" dirty="0"/>
              <a:t> = "1 </a:t>
            </a:r>
            <a:r>
              <a:rPr lang="de-DE" sz="2400" dirty="0" smtClean="0"/>
              <a:t>11\n“;</a:t>
            </a:r>
            <a:endParaRPr lang="en-US" sz="24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9952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the IDE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1437979"/>
            <a:ext cx="8974666" cy="485040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your JOB on a (FAKE) Cluster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your hands dirty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Got no cluster? – Renting options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Compute Engine </a:t>
            </a:r>
            <a:r>
              <a:rPr lang="en-US" sz="1400" dirty="0" smtClean="0"/>
              <a:t>[1]</a:t>
            </a:r>
          </a:p>
          <a:p>
            <a:pPr lvl="1"/>
            <a:endParaRPr lang="en-US" dirty="0"/>
          </a:p>
          <a:p>
            <a:r>
              <a:rPr lang="en-US" dirty="0" smtClean="0"/>
              <a:t>Amazon EMR</a:t>
            </a:r>
            <a:r>
              <a:rPr lang="en-US" dirty="0"/>
              <a:t> </a:t>
            </a:r>
            <a:r>
              <a:rPr lang="en-US" dirty="0" smtClean="0"/>
              <a:t>or any other cloud provider with preinstalled Hadoop YARN </a:t>
            </a:r>
            <a:r>
              <a:rPr lang="en-US" sz="1400" dirty="0" smtClean="0"/>
              <a:t>[2]</a:t>
            </a:r>
            <a:endParaRPr lang="en-US" sz="14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Flink</a:t>
            </a:r>
            <a:r>
              <a:rPr lang="en-US" dirty="0" smtClean="0"/>
              <a:t> yourself on the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flink.apache.org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12641" y="2329192"/>
            <a:ext cx="7751265" cy="43182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/>
        </p:spPr>
        <p:txBody>
          <a:bodyPr vert="horz" wrap="square" lIns="0" tIns="0" rIns="0" bIns="6189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./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bdutil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-e extensions/flink/flink_env.sh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deploy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832" y="5834121"/>
            <a:ext cx="4969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[1] 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ci.apache.org/projects/flink/flink-docs-master/setup/gce_setup.html</a:t>
            </a:r>
            <a:endParaRPr lang="en-US" sz="1100" dirty="0" smtClean="0"/>
          </a:p>
          <a:p>
            <a:r>
              <a:rPr lang="en-US" sz="1100" dirty="0"/>
              <a:t>[2]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ci.apache.org/projects/flink/flink-docs-master/setup/yarn_setup.html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312641" y="3743573"/>
            <a:ext cx="7751265" cy="1107996"/>
          </a:xfrm>
          <a:prstGeom prst="rect">
            <a:avLst/>
          </a:prstGeom>
          <a:solidFill>
            <a:srgbClr val="F5F5F5"/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wget</a:t>
            </a:r>
            <a:r>
              <a:rPr lang="en-US" sz="1600" dirty="0"/>
              <a:t> http://</a:t>
            </a:r>
            <a:r>
              <a:rPr lang="en-US" sz="1600" dirty="0" smtClean="0"/>
              <a:t>stratosphere-bin.amazonaws.com/flink-0.9-SNAPSHOT-bin-hadoop2.tgz</a:t>
            </a:r>
            <a:endParaRPr lang="en-US" sz="1600" dirty="0"/>
          </a:p>
          <a:p>
            <a:r>
              <a:rPr lang="en-US" sz="1600" dirty="0"/>
              <a:t>tar </a:t>
            </a:r>
            <a:r>
              <a:rPr lang="en-US" sz="1600" dirty="0" err="1"/>
              <a:t>xvzf</a:t>
            </a:r>
            <a:r>
              <a:rPr lang="en-US" sz="1600" dirty="0"/>
              <a:t> flink-0.9-SNAPSHOT-bin-hadoop2.tgz</a:t>
            </a:r>
          </a:p>
          <a:p>
            <a:r>
              <a:rPr lang="en-US" sz="1600" dirty="0"/>
              <a:t>cd flink-0.9-SNAPSHOT/</a:t>
            </a:r>
          </a:p>
          <a:p>
            <a:r>
              <a:rPr lang="en-US" sz="1600" dirty="0"/>
              <a:t>./bin/yarn-session.sh -n 4 -</a:t>
            </a:r>
            <a:r>
              <a:rPr lang="en-US" sz="1600" dirty="0" err="1"/>
              <a:t>jm</a:t>
            </a:r>
            <a:r>
              <a:rPr lang="en-US" sz="1600" dirty="0"/>
              <a:t> 1024 -tm 4096</a:t>
            </a:r>
          </a:p>
        </p:txBody>
      </p:sp>
    </p:spTree>
    <p:extLst>
      <p:ext uri="{BB962C8B-B14F-4D97-AF65-F5344CB8AC3E}">
        <p14:creationId xmlns:p14="http://schemas.microsoft.com/office/powerpoint/2010/main" val="1839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2271</Words>
  <Application>Microsoft Office PowerPoint</Application>
  <PresentationFormat>On-screen Show (4:3)</PresentationFormat>
  <Paragraphs>631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Avenir Next Regular</vt:lpstr>
      <vt:lpstr>Calibri</vt:lpstr>
      <vt:lpstr>Consolas</vt:lpstr>
      <vt:lpstr>Courier New</vt:lpstr>
      <vt:lpstr>Gill Sans MT</vt:lpstr>
      <vt:lpstr>Menlo</vt:lpstr>
      <vt:lpstr>Times New Roman</vt:lpstr>
      <vt:lpstr>Wingdings</vt:lpstr>
      <vt:lpstr>Office Theme</vt:lpstr>
      <vt:lpstr>PowerPoint Presentation</vt:lpstr>
      <vt:lpstr>This talk</vt:lpstr>
      <vt:lpstr>PowerPoint Presentation</vt:lpstr>
      <vt:lpstr>Write and test your JOB</vt:lpstr>
      <vt:lpstr>Get started with an empty project</vt:lpstr>
      <vt:lpstr>Local Development</vt:lpstr>
      <vt:lpstr>Debugging with the IDE</vt:lpstr>
      <vt:lpstr>Run your JOB on a (FAKE) Cluster</vt:lpstr>
      <vt:lpstr>Got no cluster? – Renting options</vt:lpstr>
      <vt:lpstr>Got no money?</vt:lpstr>
      <vt:lpstr>assert hasCluster;</vt:lpstr>
      <vt:lpstr>Web Frontends – Web Job Client</vt:lpstr>
      <vt:lpstr>Web Frontends – Job Manager</vt:lpstr>
      <vt:lpstr>Debugging on a cluster</vt:lpstr>
      <vt:lpstr>Getting logs on a cluster</vt:lpstr>
      <vt:lpstr>Flink Logs</vt:lpstr>
      <vt:lpstr>Get logs of a running YARN application</vt:lpstr>
      <vt:lpstr>Debugging on a cluster - Accumulators</vt:lpstr>
      <vt:lpstr>Debugging on a cluster - Accumulators</vt:lpstr>
      <vt:lpstr>Excursion: RichFunctions</vt:lpstr>
      <vt:lpstr>Excursion: RichFunctions &amp; RuntimeContext</vt:lpstr>
      <vt:lpstr>Attaching a remote debugger to Flink in a Cluster</vt:lpstr>
      <vt:lpstr>Attaching a debugger to Flink in a cluster</vt:lpstr>
      <vt:lpstr>Job Tuning</vt:lpstr>
      <vt:lpstr>Tuning options</vt:lpstr>
      <vt:lpstr>Tell Flink how many CPUs you have</vt:lpstr>
      <vt:lpstr>Processing slots</vt:lpstr>
      <vt:lpstr>Slots – Wordcount with parallelism=1</vt:lpstr>
      <vt:lpstr>Slots – Wordcount with higher parallelism (= 2 here)</vt:lpstr>
      <vt:lpstr>Slots – Wordcount using all resources (parallelism = 9)</vt:lpstr>
      <vt:lpstr>Slots – Setting parallelism on a per operator basis</vt:lpstr>
      <vt:lpstr>Slots – Setting parallelism on a per operator basis</vt:lpstr>
      <vt:lpstr>Tuning options</vt:lpstr>
      <vt:lpstr>Memory in Flink - Theory</vt:lpstr>
      <vt:lpstr>Memory in Flink - Configuration</vt:lpstr>
      <vt:lpstr>Memory in Flink - OOM</vt:lpstr>
      <vt:lpstr>Memory in Flink – Network buffers</vt:lpstr>
      <vt:lpstr>What are these buffers needed for?</vt:lpstr>
      <vt:lpstr>What are these buffers needed for?</vt:lpstr>
      <vt:lpstr>What are these buffers needed for?</vt:lpstr>
      <vt:lpstr>Tuning options</vt:lpstr>
      <vt:lpstr>Tuning options</vt:lpstr>
      <vt:lpstr>Disk I/O</vt:lpstr>
      <vt:lpstr>Outlook</vt:lpstr>
      <vt:lpstr>Join our community</vt:lpstr>
      <vt:lpstr>Flink Forward registration &amp; call for abstracts is open now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Flink</dc:title>
  <dc:creator>Aljoscha</dc:creator>
  <cp:lastModifiedBy>robert-da-win7</cp:lastModifiedBy>
  <cp:revision>118</cp:revision>
  <dcterms:created xsi:type="dcterms:W3CDTF">2015-01-27T14:07:46Z</dcterms:created>
  <dcterms:modified xsi:type="dcterms:W3CDTF">2015-05-28T08:23:03Z</dcterms:modified>
</cp:coreProperties>
</file>