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73" r:id="rId12"/>
    <p:sldId id="265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8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60" autoAdjust="0"/>
  </p:normalViewPr>
  <p:slideViewPr>
    <p:cSldViewPr snapToGrid="0" snapToObjects="1">
      <p:cViewPr varScale="1">
        <p:scale>
          <a:sx n="83" d="100"/>
          <a:sy n="83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09BF0-C84C-DF4E-BC6C-D2F42E2FACF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83E23-1A52-274C-AAC9-1509394A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7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 is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3E23-1A52-274C-AAC9-1509394A03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9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05/15/13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D8E511-306B-4449-8F7F-BDAE5D75AF1C}" type="slidenum">
              <a:rPr lang="en-US"/>
              <a:pPr/>
              <a:t>17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charset="0"/>
              </a:rPr>
              <a:t>05/15/13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fld id="{641F4255-A358-E74A-948F-56C8752BD1BD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SzPct val="45000"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2" name="Text Box 4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GB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05/15/13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793266-FBEB-5542-91ED-710C786060B5}" type="slidenum">
              <a:rPr lang="en-US"/>
              <a:pPr/>
              <a:t>18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charset="0"/>
              </a:rPr>
              <a:t>05/15/13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fld id="{BF3C9D51-E6CF-6349-880D-663596566323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SzPct val="45000"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40" name="Text Box 4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GB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05/15/13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4CDA4F-7342-2A43-B852-AB71B0ABDAD2}" type="slidenum">
              <a:rPr lang="en-US"/>
              <a:pPr/>
              <a:t>19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charset="0"/>
              </a:rPr>
              <a:t>05/15/13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fld id="{E9D39648-5187-304A-B413-DC76CC2B7D8A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SzPct val="45000"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4" name="Text Box 4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GB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05/15/13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5990F1-781A-664A-BCD4-088E9D562E12}" type="slidenum">
              <a:rPr lang="en-US"/>
              <a:pPr/>
              <a:t>20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Times New Roman" charset="0"/>
              </a:rPr>
              <a:t>05/15/13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SzPct val="45000"/>
              <a:buFontTx/>
              <a:buNone/>
            </a:pPr>
            <a:fld id="{554E26B2-CDB6-5D40-971E-062DD6043F91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algn="r" eaLnBrk="1" hangingPunct="1">
                <a:buClrTx/>
                <a:buSzPct val="45000"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6" name="Text Box 4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GB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0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5C14-A094-B340-BF10-C55F934C1318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8BB0-F980-BB45-910F-915F2432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6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+ SDN</a:t>
            </a:r>
            <a:br>
              <a:rPr lang="en-US" dirty="0" smtClean="0"/>
            </a:br>
            <a:r>
              <a:rPr lang="en-US" dirty="0" smtClean="0"/>
              <a:t>SDN Abstractions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2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getting information</a:t>
            </a:r>
            <a:br>
              <a:rPr lang="en-US" dirty="0" smtClean="0"/>
            </a:br>
            <a:r>
              <a:rPr lang="en-US" dirty="0" smtClean="0"/>
              <a:t>:Flow start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specific details obscure the start time</a:t>
            </a:r>
          </a:p>
          <a:p>
            <a:pPr lvl="1"/>
            <a:r>
              <a:rPr lang="en-US" dirty="0" smtClean="0"/>
              <a:t>Reducer transfers data from only 5 map at at time</a:t>
            </a:r>
          </a:p>
          <a:p>
            <a:pPr lvl="2"/>
            <a:r>
              <a:rPr lang="en-US" dirty="0" smtClean="0"/>
              <a:t>Tries to reduce unfairness</a:t>
            </a:r>
          </a:p>
          <a:p>
            <a:pPr lvl="1"/>
            <a:r>
              <a:rPr lang="en-US" dirty="0" smtClean="0"/>
              <a:t>Reducers randomly pick the mappers to start from</a:t>
            </a:r>
          </a:p>
          <a:p>
            <a:pPr lvl="1"/>
            <a:r>
              <a:rPr lang="en-US" dirty="0" smtClean="0"/>
              <a:t>Reducers start transfer at random times</a:t>
            </a:r>
          </a:p>
          <a:p>
            <a:pPr lvl="2"/>
            <a:r>
              <a:rPr lang="en-US" dirty="0" smtClean="0"/>
              <a:t>Tries to reduce </a:t>
            </a:r>
            <a:r>
              <a:rPr lang="en-US" dirty="0" err="1" smtClean="0"/>
              <a:t>incast</a:t>
            </a:r>
            <a:r>
              <a:rPr lang="en-US" dirty="0" smtClean="0"/>
              <a:t> – and synchronization between flows</a:t>
            </a:r>
          </a:p>
          <a:p>
            <a:r>
              <a:rPr lang="en-US" dirty="0" smtClean="0"/>
              <a:t>Logs store when transfer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1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FloxBox</a:t>
            </a:r>
            <a:r>
              <a:rPr lang="en-US" dirty="0" smtClean="0"/>
              <a:t>: Simple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Insight: many types of traffic exist in N/W</a:t>
            </a:r>
          </a:p>
          <a:p>
            <a:pPr lvl="1"/>
            <a:r>
              <a:rPr lang="en-US" dirty="0" smtClean="0"/>
              <a:t>We only care about map-reduce more than other traffic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Solution: prioritize map-reduce traffic</a:t>
            </a:r>
          </a:p>
          <a:p>
            <a:pPr lvl="1"/>
            <a:r>
              <a:rPr lang="en-US" dirty="0" smtClean="0"/>
              <a:t>Place them highest priority queue</a:t>
            </a:r>
          </a:p>
          <a:p>
            <a:pPr lvl="1"/>
            <a:r>
              <a:rPr lang="en-US" dirty="0" smtClean="0"/>
              <a:t>Other traffic can’t interfere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about control messages?</a:t>
            </a:r>
          </a:p>
          <a:p>
            <a:pPr lvl="1"/>
            <a:r>
              <a:rPr lang="en-US" dirty="0" smtClean="0"/>
              <a:t>Should prioritize those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6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Approach: </a:t>
            </a:r>
            <a:r>
              <a:rPr lang="en-US" dirty="0" err="1" smtClean="0"/>
              <a:t>FlowComb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attempt to integrate </a:t>
            </a:r>
            <a:r>
              <a:rPr lang="en-US" dirty="0" err="1" smtClean="0"/>
              <a:t>bigdata</a:t>
            </a:r>
            <a:r>
              <a:rPr lang="en-US" dirty="0" smtClean="0"/>
              <a:t> + SDN</a:t>
            </a:r>
          </a:p>
          <a:p>
            <a:pPr lvl="1"/>
            <a:r>
              <a:rPr lang="en-US" dirty="0" smtClean="0"/>
              <a:t>No changes to application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Learn information by looking at logs and determine file size and end-points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Learn information by running agents on the </a:t>
            </a:r>
            <a:r>
              <a:rPr lang="en-US" dirty="0" err="1" smtClean="0"/>
              <a:t>endhost</a:t>
            </a:r>
            <a:r>
              <a:rPr lang="en-US" dirty="0" smtClean="0"/>
              <a:t> that determines start times</a:t>
            </a:r>
          </a:p>
        </p:txBody>
      </p:sp>
    </p:spTree>
    <p:extLst>
      <p:ext uri="{BB962C8B-B14F-4D97-AF65-F5344CB8AC3E}">
        <p14:creationId xmlns:p14="http://schemas.microsoft.com/office/powerpoint/2010/main" val="343133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FlowComb</a:t>
            </a:r>
            <a:r>
              <a:rPr lang="en-US" dirty="0" smtClean="0"/>
              <a:t>: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26" r="-526"/>
          <a:stretch>
            <a:fillRect/>
          </a:stretch>
        </p:blipFill>
        <p:spPr>
          <a:xfrm>
            <a:off x="457200" y="1600200"/>
            <a:ext cx="4244975" cy="45259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02175" y="1655902"/>
            <a:ext cx="43121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Agents on servers</a:t>
            </a:r>
          </a:p>
          <a:p>
            <a:pPr lvl="1"/>
            <a:r>
              <a:rPr lang="en-US" dirty="0" smtClean="0"/>
              <a:t>Detect start/end of map</a:t>
            </a:r>
          </a:p>
          <a:p>
            <a:pPr lvl="1"/>
            <a:r>
              <a:rPr lang="en-US" dirty="0" smtClean="0"/>
              <a:t>Detect start/end transfer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Predictor</a:t>
            </a:r>
          </a:p>
          <a:p>
            <a:pPr lvl="1"/>
            <a:r>
              <a:rPr lang="en-US" dirty="0" smtClean="0"/>
              <a:t>Determines size of intermediate data</a:t>
            </a:r>
          </a:p>
          <a:p>
            <a:pPr lvl="2"/>
            <a:r>
              <a:rPr lang="en-US" dirty="0" smtClean="0"/>
              <a:t>Queries Map Via API</a:t>
            </a:r>
          </a:p>
          <a:p>
            <a:pPr lvl="1"/>
            <a:r>
              <a:rPr lang="en-US" dirty="0" smtClean="0"/>
              <a:t>Aggregates information from agents sends to scheduler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879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FlowComb</a:t>
            </a:r>
            <a:r>
              <a:rPr lang="en-US" dirty="0" smtClean="0"/>
              <a:t>: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26" r="-526"/>
          <a:stretch>
            <a:fillRect/>
          </a:stretch>
        </p:blipFill>
        <p:spPr>
          <a:xfrm>
            <a:off x="457200" y="1600200"/>
            <a:ext cx="4244975" cy="45259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02175" y="1655902"/>
            <a:ext cx="43121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Examines each flow that has started</a:t>
            </a:r>
          </a:p>
          <a:p>
            <a:pPr lvl="1"/>
            <a:r>
              <a:rPr lang="en-US" dirty="0" smtClean="0"/>
              <a:t>For each flow what is the ideal rate</a:t>
            </a:r>
          </a:p>
          <a:p>
            <a:pPr lvl="1"/>
            <a:r>
              <a:rPr lang="en-US" dirty="0" smtClean="0"/>
              <a:t>Is the flow currently bottlenecked?</a:t>
            </a:r>
          </a:p>
          <a:p>
            <a:pPr lvl="2"/>
            <a:r>
              <a:rPr lang="en-US" dirty="0" smtClean="0"/>
              <a:t>Move to the next shortest path with available capacity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37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about non map-reduce traffic?</a:t>
            </a:r>
          </a:p>
          <a:p>
            <a:pPr lvl="1"/>
            <a:r>
              <a:rPr lang="en-US" dirty="0" smtClean="0"/>
              <a:t>Only focus on the active transfers ignores control </a:t>
            </a:r>
            <a:r>
              <a:rPr lang="en-US" dirty="0" err="1" smtClean="0"/>
              <a:t>msgs</a:t>
            </a:r>
            <a:r>
              <a:rPr lang="en-US" dirty="0" smtClean="0"/>
              <a:t> and background</a:t>
            </a:r>
          </a:p>
          <a:p>
            <a:endParaRPr lang="en-US" dirty="0"/>
          </a:p>
          <a:p>
            <a:r>
              <a:rPr lang="en-US" dirty="0" smtClean="0"/>
              <a:t>How about HDFS reads and writes</a:t>
            </a:r>
          </a:p>
          <a:p>
            <a:pPr lvl="1"/>
            <a:r>
              <a:rPr lang="en-US" dirty="0" smtClean="0"/>
              <a:t>Only focus on intermediate data</a:t>
            </a:r>
          </a:p>
          <a:p>
            <a:pPr lvl="1"/>
            <a:endParaRPr lang="en-US" dirty="0"/>
          </a:p>
          <a:p>
            <a:r>
              <a:rPr lang="en-US" dirty="0" smtClean="0"/>
              <a:t>Sub optimal control loop</a:t>
            </a:r>
          </a:p>
          <a:p>
            <a:endParaRPr lang="en-US" dirty="0"/>
          </a:p>
          <a:p>
            <a:r>
              <a:rPr lang="en-US" dirty="0" smtClean="0"/>
              <a:t>Benefits for small jobs?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9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CoFlows</a:t>
            </a:r>
            <a:r>
              <a:rPr lang="en-US" dirty="0" smtClean="0"/>
              <a:t> : Proactive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applications</a:t>
            </a:r>
          </a:p>
          <a:p>
            <a:pPr lvl="1"/>
            <a:r>
              <a:rPr lang="en-US" dirty="0" smtClean="0"/>
              <a:t>Have them directly inform network of intent	</a:t>
            </a:r>
          </a:p>
          <a:p>
            <a:r>
              <a:rPr lang="en-US" dirty="0" smtClean="0"/>
              <a:t>Application inform network of co-flow</a:t>
            </a:r>
          </a:p>
          <a:p>
            <a:pPr lvl="1"/>
            <a:r>
              <a:rPr lang="en-US" dirty="0" smtClean="0"/>
              <a:t>Co-flow: Group of flows bound by app level semantics</a:t>
            </a:r>
          </a:p>
          <a:p>
            <a:pPr lvl="1"/>
            <a:r>
              <a:rPr lang="en-US" dirty="0" smtClean="0"/>
              <a:t>Challenges:</a:t>
            </a:r>
          </a:p>
          <a:p>
            <a:pPr lvl="2"/>
            <a:r>
              <a:rPr lang="en-US" dirty="0" smtClean="0"/>
              <a:t>End-points not known at the beginning of transfer</a:t>
            </a:r>
          </a:p>
          <a:p>
            <a:pPr lvl="2"/>
            <a:r>
              <a:rPr lang="en-US" dirty="0" smtClean="0"/>
              <a:t>Start times of the different flows not know</a:t>
            </a:r>
          </a:p>
          <a:p>
            <a:pPr lvl="2"/>
            <a:r>
              <a:rPr lang="en-US" dirty="0" smtClean="0"/>
              <a:t>File-sizes not known but can be estimated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92075" y="363538"/>
            <a:ext cx="8594725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i="1">
                <a:solidFill>
                  <a:srgbClr val="000000"/>
                </a:solidFill>
                <a:latin typeface="Gill Sans" charset="0"/>
              </a:rPr>
              <a:t>Interactions between Coflows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2576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F6F354-5E7B-AC49-B7BA-7401FB02DCB4}" type="slidenum">
              <a:rPr lang="en-US" sz="1200">
                <a:solidFill>
                  <a:srgbClr val="000000"/>
                </a:solidFill>
                <a:latin typeface="Gill Sans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latin typeface="Gill Sans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74638" y="1600200"/>
            <a:ext cx="86868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2438" indent="-2238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1413" indent="-22701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Gill Sans Light" charset="0"/>
              </a:rPr>
              <a:t>Sharing:</a:t>
            </a:r>
          </a:p>
          <a:p>
            <a:pPr lvl="1" eaLnBrk="1" hangingPunct="1">
              <a:buFont typeface="Lucida Grande" charset="0"/>
              <a:buChar char="»"/>
            </a:pPr>
            <a:r>
              <a:rPr lang="en-US" dirty="0">
                <a:solidFill>
                  <a:srgbClr val="000000"/>
                </a:solidFill>
                <a:latin typeface="Gill Sans Light" charset="0"/>
              </a:rPr>
              <a:t>Sharing the cluster network among multiple </a:t>
            </a:r>
            <a:r>
              <a:rPr lang="en-US" dirty="0" err="1">
                <a:solidFill>
                  <a:srgbClr val="000000"/>
                </a:solidFill>
                <a:latin typeface="Gill Sans Light" charset="0"/>
              </a:rPr>
              <a:t>coflows</a:t>
            </a:r>
            <a:r>
              <a:rPr lang="en-US" dirty="0">
                <a:solidFill>
                  <a:srgbClr val="000000"/>
                </a:solidFill>
                <a:latin typeface="Gill Sans Light" charset="0"/>
              </a:rPr>
              <a:t>: How to allocate</a:t>
            </a:r>
          </a:p>
          <a:p>
            <a:pPr lvl="2" eaLnBrk="1" hangingPunct="1">
              <a:buFont typeface="Lucida Grande" charset="0"/>
              <a:buChar char="»"/>
            </a:pPr>
            <a:r>
              <a:rPr lang="en-US" dirty="0">
                <a:solidFill>
                  <a:srgbClr val="000000"/>
                </a:solidFill>
                <a:latin typeface="Gill Sans Light" charset="0"/>
              </a:rPr>
              <a:t>Reservation</a:t>
            </a:r>
          </a:p>
          <a:p>
            <a:pPr lvl="2" eaLnBrk="1" hangingPunct="1">
              <a:buFont typeface="Lucida Grande" charset="0"/>
              <a:buChar char="»"/>
            </a:pPr>
            <a:r>
              <a:rPr lang="en-US" dirty="0">
                <a:solidFill>
                  <a:srgbClr val="000000"/>
                </a:solidFill>
                <a:latin typeface="Gill Sans Light" charset="0"/>
              </a:rPr>
              <a:t>Max-min </a:t>
            </a:r>
            <a:r>
              <a:rPr lang="en-US" dirty="0" err="1">
                <a:solidFill>
                  <a:srgbClr val="000000"/>
                </a:solidFill>
                <a:latin typeface="Gill Sans Light" charset="0"/>
              </a:rPr>
              <a:t>faireness</a:t>
            </a:r>
            <a:endParaRPr lang="en-US" dirty="0">
              <a:solidFill>
                <a:srgbClr val="000000"/>
              </a:solidFill>
              <a:latin typeface="Gill Sans Light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Gill Sans Light" charset="0"/>
              </a:rPr>
              <a:t>Prioritization:</a:t>
            </a:r>
          </a:p>
          <a:p>
            <a:pPr lvl="1" eaLnBrk="1" hangingPunct="1">
              <a:buFont typeface="Lucida Grande" charset="0"/>
              <a:buChar char="»"/>
            </a:pPr>
            <a:r>
              <a:rPr lang="en-US" dirty="0">
                <a:solidFill>
                  <a:srgbClr val="000000"/>
                </a:solidFill>
                <a:latin typeface="Gill Sans Light" charset="0"/>
              </a:rPr>
              <a:t>Using priorities as weights</a:t>
            </a:r>
          </a:p>
          <a:p>
            <a:pPr lvl="1" eaLnBrk="1" hangingPunct="1">
              <a:buFont typeface="Lucida Grande" charset="0"/>
              <a:buChar char="»"/>
            </a:pPr>
            <a:r>
              <a:rPr lang="en-US" dirty="0">
                <a:solidFill>
                  <a:srgbClr val="000000"/>
                </a:solidFill>
                <a:latin typeface="Gill Sans Light" charset="0"/>
              </a:rPr>
              <a:t>Per job/application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921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i="1">
                <a:solidFill>
                  <a:srgbClr val="000000"/>
                </a:solidFill>
                <a:latin typeface="Gill Sans" charset="0"/>
              </a:rPr>
              <a:t>We Want To…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2573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2438" indent="-2238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Light" charset="0"/>
              </a:rPr>
              <a:t>Better schedule the network</a:t>
            </a:r>
          </a:p>
          <a:p>
            <a:pPr lvl="1" eaLnBrk="1" hangingPunct="1">
              <a:buFont typeface="Lucida Grande" charset="0"/>
              <a:buChar char="»"/>
            </a:pPr>
            <a:r>
              <a:rPr lang="en-US">
                <a:solidFill>
                  <a:srgbClr val="000000"/>
                </a:solidFill>
                <a:latin typeface="Gill Sans" charset="0"/>
              </a:rPr>
              <a:t>Intra-coflow</a:t>
            </a:r>
          </a:p>
          <a:p>
            <a:pPr lvl="1" eaLnBrk="1" hangingPunct="1">
              <a:buFont typeface="Lucida Grande" charset="0"/>
              <a:buChar char="»"/>
            </a:pPr>
            <a:r>
              <a:rPr lang="en-US">
                <a:solidFill>
                  <a:srgbClr val="000000"/>
                </a:solidFill>
                <a:latin typeface="Gill Sans" charset="0"/>
              </a:rPr>
              <a:t>Inter-coflow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  <a:latin typeface="Gill Sans Light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Light" charset="0"/>
              </a:rPr>
              <a:t>Write the communication layer of a new application</a:t>
            </a:r>
          </a:p>
          <a:p>
            <a:pPr lvl="1" eaLnBrk="1" hangingPunct="1">
              <a:buFont typeface="Lucida Grande" charset="0"/>
              <a:buChar char="»"/>
            </a:pPr>
            <a:r>
              <a:rPr lang="en-US">
                <a:solidFill>
                  <a:srgbClr val="000000"/>
                </a:solidFill>
                <a:latin typeface="Gill Sans" charset="0"/>
              </a:rPr>
              <a:t>Without reinventing the wheel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Light" charset="0"/>
              </a:rPr>
              <a:t>Add unsupported coflows to an application, or</a:t>
            </a:r>
          </a:p>
          <a:p>
            <a:pPr eaLnBrk="1" hangingPunct="1">
              <a:lnSpc>
                <a:spcPct val="3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Light" charset="0"/>
              </a:rPr>
              <a:t>Replace an existing coflow implementation</a:t>
            </a:r>
          </a:p>
          <a:p>
            <a:pPr lvl="1" eaLnBrk="1" hangingPunct="1">
              <a:buFont typeface="Lucida Grande" charset="0"/>
              <a:buChar char="»"/>
            </a:pPr>
            <a:r>
              <a:rPr lang="en-US">
                <a:solidFill>
                  <a:srgbClr val="000000"/>
                </a:solidFill>
                <a:latin typeface="Gill Sans" charset="0"/>
              </a:rPr>
              <a:t>Independent of applications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51182BA-F70E-1B44-9E3E-E75CD91CD1F3}" type="slidenum">
              <a:rPr lang="en-US" sz="1200">
                <a:solidFill>
                  <a:srgbClr val="000000"/>
                </a:solidFill>
                <a:latin typeface="Gill Sans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63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i="1">
                <a:solidFill>
                  <a:srgbClr val="000000"/>
                </a:solidFill>
                <a:latin typeface="Gill Sans" charset="0"/>
              </a:rPr>
              <a:t>Coflow APIs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C787CE6-D8A1-2041-8196-F68CBE76DB53}" type="slidenum">
              <a:rPr lang="en-US" sz="1200">
                <a:solidFill>
                  <a:srgbClr val="000000"/>
                </a:solidFill>
                <a:latin typeface="Gill Sans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latin typeface="Gill Sans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279525"/>
            <a:ext cx="6313488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189038" y="3840163"/>
            <a:ext cx="7772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5613" indent="-2238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Gill Sans Light" charset="0"/>
            </a:endParaRPr>
          </a:p>
          <a:p>
            <a:pPr lvl="1" eaLnBrk="1" hangingPunct="1">
              <a:buClrTx/>
              <a:buFontTx/>
              <a:buNone/>
            </a:pPr>
            <a:endParaRPr lang="en-US">
              <a:solidFill>
                <a:srgbClr val="000000"/>
              </a:solidFill>
              <a:latin typeface="Gill Sans Light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65125" y="3743325"/>
            <a:ext cx="81375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dirty="0" err="1" smtClean="0">
                <a:solidFill>
                  <a:srgbClr val="000000"/>
                </a:solidFill>
                <a:latin typeface="Gill Sans Light" charset="0"/>
              </a:rPr>
              <a:t>Get+put</a:t>
            </a:r>
            <a:r>
              <a:rPr lang="en-US" dirty="0" smtClean="0">
                <a:solidFill>
                  <a:srgbClr val="000000"/>
                </a:solidFill>
                <a:latin typeface="Gill Sans Light" charset="0"/>
              </a:rPr>
              <a:t> operations allow you to overcome the limitation of unknown start times.  The network determines when to do the transfer.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Gill Sans Light" charset="0"/>
              </a:rPr>
              <a:t>You can call put, without specifying an endpoint. The network determines where to temporarily store.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Gill Sans Light" charset="0"/>
              </a:rPr>
              <a:t>When the receiver calls a get, the network determines when to transfer the file, what rate and which replica.</a:t>
            </a:r>
            <a:endParaRPr lang="en-US" dirty="0">
              <a:solidFill>
                <a:srgbClr val="000000"/>
              </a:solidFill>
              <a:latin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300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Thus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types of traffic in clusters</a:t>
            </a:r>
          </a:p>
          <a:p>
            <a:endParaRPr lang="en-US" dirty="0"/>
          </a:p>
          <a:p>
            <a:r>
              <a:rPr lang="en-US" dirty="0" smtClean="0"/>
              <a:t>Background Traffic</a:t>
            </a:r>
          </a:p>
          <a:p>
            <a:pPr lvl="1"/>
            <a:r>
              <a:rPr lang="en-US" dirty="0" smtClean="0"/>
              <a:t>Bulk transfers</a:t>
            </a:r>
          </a:p>
          <a:p>
            <a:pPr lvl="1"/>
            <a:r>
              <a:rPr lang="en-US" dirty="0" smtClean="0"/>
              <a:t>Control messages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Active Traffic (used by jobs)</a:t>
            </a:r>
          </a:p>
          <a:p>
            <a:pPr lvl="1"/>
            <a:r>
              <a:rPr lang="en-US" dirty="0" smtClean="0"/>
              <a:t>HDFS read/writes</a:t>
            </a:r>
          </a:p>
          <a:p>
            <a:pPr lvl="1"/>
            <a:r>
              <a:rPr lang="en-US" dirty="0" smtClean="0"/>
              <a:t>Partition-Aggregate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9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878138" y="1344613"/>
            <a:ext cx="2765425" cy="4584700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63500" dist="38184" dir="2700000" algn="ctr" rotWithShape="0">
              <a:srgbClr val="808080">
                <a:alpha val="40033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350250" y="6356350"/>
            <a:ext cx="3444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1D6298-478C-7445-9F6D-C2BA7335F67D}" type="slidenum">
              <a:rPr lang="en-US" sz="1200">
                <a:solidFill>
                  <a:srgbClr val="000000"/>
                </a:solidFill>
                <a:latin typeface="Gill Sans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latin typeface="Gill Sans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0825" y="2592388"/>
            <a:ext cx="2601913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5400">
                <a:latin typeface="Gill Sans" charset="0"/>
              </a:rPr>
              <a:t>Coflow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500">
                <a:latin typeface="Gill Sans" charset="0"/>
              </a:rPr>
              <a:t>API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6267450" y="4297363"/>
            <a:ext cx="234950" cy="234950"/>
          </a:xfrm>
          <a:prstGeom prst="ellipse">
            <a:avLst/>
          </a:prstGeom>
          <a:solidFill>
            <a:srgbClr val="40404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6688138" y="4297363"/>
            <a:ext cx="234950" cy="234950"/>
          </a:xfrm>
          <a:prstGeom prst="ellipse">
            <a:avLst/>
          </a:prstGeom>
          <a:solidFill>
            <a:srgbClr val="40404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7108825" y="4297363"/>
            <a:ext cx="234950" cy="234950"/>
          </a:xfrm>
          <a:prstGeom prst="ellipse">
            <a:avLst/>
          </a:prstGeom>
          <a:solidFill>
            <a:srgbClr val="40404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7531100" y="4297363"/>
            <a:ext cx="234950" cy="234950"/>
          </a:xfrm>
          <a:prstGeom prst="ellipse">
            <a:avLst/>
          </a:prstGeom>
          <a:solidFill>
            <a:srgbClr val="40404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7945438" y="4297363"/>
            <a:ext cx="233362" cy="234950"/>
          </a:xfrm>
          <a:prstGeom prst="ellipse">
            <a:avLst/>
          </a:prstGeom>
          <a:solidFill>
            <a:srgbClr val="40404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716713" y="2466975"/>
            <a:ext cx="233362" cy="23495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7521575" y="2857500"/>
            <a:ext cx="234950" cy="234950"/>
          </a:xfrm>
          <a:prstGeom prst="ellipse">
            <a:avLst/>
          </a:prstGeom>
          <a:solidFill>
            <a:srgbClr val="00800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5" name="AutoShape 11"/>
          <p:cNvCxnSpPr>
            <a:cxnSpLocks noChangeShapeType="1"/>
            <a:stCxn id="26628" idx="0"/>
            <a:endCxn id="26633" idx="2"/>
          </p:cNvCxnSpPr>
          <p:nvPr/>
        </p:nvCxnSpPr>
        <p:spPr bwMode="auto">
          <a:xfrm flipV="1">
            <a:off x="6384925" y="2584450"/>
            <a:ext cx="331788" cy="1712913"/>
          </a:xfrm>
          <a:prstGeom prst="straightConnector1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36" name="AutoShape 12"/>
          <p:cNvCxnSpPr>
            <a:cxnSpLocks noChangeShapeType="1"/>
            <a:stCxn id="26629" idx="0"/>
            <a:endCxn id="26633" idx="3"/>
          </p:cNvCxnSpPr>
          <p:nvPr/>
        </p:nvCxnSpPr>
        <p:spPr bwMode="auto">
          <a:xfrm flipH="1" flipV="1">
            <a:off x="6751638" y="2667000"/>
            <a:ext cx="53975" cy="1628775"/>
          </a:xfrm>
          <a:prstGeom prst="straightConnector1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37" name="AutoShape 13"/>
          <p:cNvCxnSpPr>
            <a:cxnSpLocks noChangeShapeType="1"/>
            <a:stCxn id="26628" idx="0"/>
            <a:endCxn id="26634" idx="2"/>
          </p:cNvCxnSpPr>
          <p:nvPr/>
        </p:nvCxnSpPr>
        <p:spPr bwMode="auto">
          <a:xfrm flipV="1">
            <a:off x="6384925" y="2974975"/>
            <a:ext cx="1136650" cy="1322388"/>
          </a:xfrm>
          <a:prstGeom prst="straightConnector1">
            <a:avLst/>
          </a:prstGeom>
          <a:noFill/>
          <a:ln w="1908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38" name="AutoShape 14"/>
          <p:cNvCxnSpPr>
            <a:cxnSpLocks noChangeShapeType="1"/>
            <a:stCxn id="26629" idx="0"/>
            <a:endCxn id="26634" idx="3"/>
          </p:cNvCxnSpPr>
          <p:nvPr/>
        </p:nvCxnSpPr>
        <p:spPr bwMode="auto">
          <a:xfrm flipV="1">
            <a:off x="6805613" y="3057525"/>
            <a:ext cx="750887" cy="1238250"/>
          </a:xfrm>
          <a:prstGeom prst="straightConnector1">
            <a:avLst/>
          </a:prstGeom>
          <a:noFill/>
          <a:ln w="1908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39" name="AutoShape 15"/>
          <p:cNvCxnSpPr>
            <a:cxnSpLocks noChangeShapeType="1"/>
            <a:stCxn id="26630" idx="0"/>
            <a:endCxn id="26633" idx="4"/>
          </p:cNvCxnSpPr>
          <p:nvPr/>
        </p:nvCxnSpPr>
        <p:spPr bwMode="auto">
          <a:xfrm flipH="1" flipV="1">
            <a:off x="6834188" y="2701925"/>
            <a:ext cx="392112" cy="1595438"/>
          </a:xfrm>
          <a:prstGeom prst="straightConnector1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40" name="AutoShape 16"/>
          <p:cNvCxnSpPr>
            <a:cxnSpLocks noChangeShapeType="1"/>
            <a:stCxn id="26630" idx="0"/>
            <a:endCxn id="26634" idx="4"/>
          </p:cNvCxnSpPr>
          <p:nvPr/>
        </p:nvCxnSpPr>
        <p:spPr bwMode="auto">
          <a:xfrm flipV="1">
            <a:off x="7226300" y="3092450"/>
            <a:ext cx="412750" cy="1204913"/>
          </a:xfrm>
          <a:prstGeom prst="straightConnector1">
            <a:avLst/>
          </a:prstGeom>
          <a:noFill/>
          <a:ln w="1908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41" name="AutoShape 17"/>
          <p:cNvCxnSpPr>
            <a:cxnSpLocks noChangeShapeType="1"/>
            <a:stCxn id="26631" idx="0"/>
            <a:endCxn id="26633" idx="5"/>
          </p:cNvCxnSpPr>
          <p:nvPr/>
        </p:nvCxnSpPr>
        <p:spPr bwMode="auto">
          <a:xfrm flipH="1" flipV="1">
            <a:off x="6916738" y="2667000"/>
            <a:ext cx="731837" cy="1628775"/>
          </a:xfrm>
          <a:prstGeom prst="straightConnector1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42" name="AutoShape 18"/>
          <p:cNvCxnSpPr>
            <a:cxnSpLocks noChangeShapeType="1"/>
            <a:stCxn id="26632" idx="0"/>
            <a:endCxn id="26634" idx="6"/>
          </p:cNvCxnSpPr>
          <p:nvPr/>
        </p:nvCxnSpPr>
        <p:spPr bwMode="auto">
          <a:xfrm flipH="1" flipV="1">
            <a:off x="7756525" y="2974975"/>
            <a:ext cx="304800" cy="1322388"/>
          </a:xfrm>
          <a:prstGeom prst="straightConnector1">
            <a:avLst/>
          </a:prstGeom>
          <a:noFill/>
          <a:ln w="1908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43" name="AutoShape 19"/>
          <p:cNvCxnSpPr>
            <a:cxnSpLocks noChangeShapeType="1"/>
            <a:stCxn id="26631" idx="0"/>
            <a:endCxn id="26634" idx="5"/>
          </p:cNvCxnSpPr>
          <p:nvPr/>
        </p:nvCxnSpPr>
        <p:spPr bwMode="auto">
          <a:xfrm flipV="1">
            <a:off x="7648575" y="3057525"/>
            <a:ext cx="74613" cy="1238250"/>
          </a:xfrm>
          <a:prstGeom prst="straightConnector1">
            <a:avLst/>
          </a:prstGeom>
          <a:noFill/>
          <a:ln w="1908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44" name="AutoShape 20"/>
          <p:cNvCxnSpPr>
            <a:cxnSpLocks noChangeShapeType="1"/>
            <a:stCxn id="26632" idx="0"/>
            <a:endCxn id="26633" idx="6"/>
          </p:cNvCxnSpPr>
          <p:nvPr/>
        </p:nvCxnSpPr>
        <p:spPr bwMode="auto">
          <a:xfrm flipH="1" flipV="1">
            <a:off x="6950075" y="2584450"/>
            <a:ext cx="1111250" cy="1712913"/>
          </a:xfrm>
          <a:prstGeom prst="straightConnector1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6267450" y="4819650"/>
            <a:ext cx="234950" cy="260350"/>
          </a:xfrm>
          <a:prstGeom prst="can">
            <a:avLst>
              <a:gd name="adj" fmla="val 24932"/>
            </a:avLst>
          </a:prstGeom>
          <a:solidFill>
            <a:srgbClr val="40404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6688138" y="4819650"/>
            <a:ext cx="234950" cy="260350"/>
          </a:xfrm>
          <a:prstGeom prst="can">
            <a:avLst>
              <a:gd name="adj" fmla="val 24932"/>
            </a:avLst>
          </a:prstGeom>
          <a:solidFill>
            <a:srgbClr val="40404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7108825" y="4819650"/>
            <a:ext cx="234950" cy="260350"/>
          </a:xfrm>
          <a:prstGeom prst="can">
            <a:avLst>
              <a:gd name="adj" fmla="val 24932"/>
            </a:avLst>
          </a:prstGeom>
          <a:solidFill>
            <a:srgbClr val="40404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7937500" y="4819650"/>
            <a:ext cx="234950" cy="260350"/>
          </a:xfrm>
          <a:prstGeom prst="can">
            <a:avLst>
              <a:gd name="adj" fmla="val 24932"/>
            </a:avLst>
          </a:prstGeom>
          <a:solidFill>
            <a:srgbClr val="40404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AutoShape 25"/>
          <p:cNvSpPr>
            <a:spLocks noChangeArrowheads="1"/>
          </p:cNvSpPr>
          <p:nvPr/>
        </p:nvSpPr>
        <p:spPr bwMode="auto">
          <a:xfrm>
            <a:off x="7527925" y="4819650"/>
            <a:ext cx="234950" cy="260350"/>
          </a:xfrm>
          <a:prstGeom prst="can">
            <a:avLst>
              <a:gd name="adj" fmla="val 24932"/>
            </a:avLst>
          </a:prstGeom>
          <a:solidFill>
            <a:srgbClr val="40404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50" name="AutoShape 26"/>
          <p:cNvCxnSpPr>
            <a:cxnSpLocks noChangeShapeType="1"/>
            <a:endCxn id="26628" idx="4"/>
          </p:cNvCxnSpPr>
          <p:nvPr/>
        </p:nvCxnSpPr>
        <p:spPr bwMode="auto">
          <a:xfrm flipV="1">
            <a:off x="6384925" y="4532313"/>
            <a:ext cx="1588" cy="287337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51" name="AutoShape 27"/>
          <p:cNvCxnSpPr>
            <a:cxnSpLocks noChangeShapeType="1"/>
            <a:endCxn id="26629" idx="4"/>
          </p:cNvCxnSpPr>
          <p:nvPr/>
        </p:nvCxnSpPr>
        <p:spPr bwMode="auto">
          <a:xfrm flipV="1">
            <a:off x="6805613" y="4532313"/>
            <a:ext cx="1587" cy="287337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52" name="AutoShape 28"/>
          <p:cNvCxnSpPr>
            <a:cxnSpLocks noChangeShapeType="1"/>
            <a:stCxn id="26649" idx="1"/>
            <a:endCxn id="26631" idx="4"/>
          </p:cNvCxnSpPr>
          <p:nvPr/>
        </p:nvCxnSpPr>
        <p:spPr bwMode="auto">
          <a:xfrm flipV="1">
            <a:off x="7645400" y="4532313"/>
            <a:ext cx="3175" cy="287337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53" name="AutoShape 29"/>
          <p:cNvCxnSpPr>
            <a:cxnSpLocks noChangeShapeType="1"/>
            <a:stCxn id="26648" idx="1"/>
            <a:endCxn id="26632" idx="4"/>
          </p:cNvCxnSpPr>
          <p:nvPr/>
        </p:nvCxnSpPr>
        <p:spPr bwMode="auto">
          <a:xfrm flipV="1">
            <a:off x="8054975" y="4532313"/>
            <a:ext cx="7938" cy="287337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654" name="AutoShape 30"/>
          <p:cNvCxnSpPr>
            <a:cxnSpLocks noChangeShapeType="1"/>
            <a:endCxn id="26630" idx="4"/>
          </p:cNvCxnSpPr>
          <p:nvPr/>
        </p:nvCxnSpPr>
        <p:spPr bwMode="auto">
          <a:xfrm flipV="1">
            <a:off x="7226300" y="4532313"/>
            <a:ext cx="1588" cy="287337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6334125" y="2727325"/>
            <a:ext cx="1827213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8070850" y="2479675"/>
            <a:ext cx="892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600">
                <a:solidFill>
                  <a:srgbClr val="C6D9F1"/>
                </a:solidFill>
                <a:latin typeface="Gill Sans" charset="0"/>
              </a:rPr>
              <a:t>Shuffle finishes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6334125" y="5237163"/>
            <a:ext cx="163353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000">
                <a:solidFill>
                  <a:srgbClr val="C6D9F1"/>
                </a:solidFill>
                <a:latin typeface="Gill Sans" charset="0"/>
              </a:rPr>
              <a:t>MapReduce</a:t>
            </a:r>
          </a:p>
        </p:txBody>
      </p:sp>
      <p:sp>
        <p:nvSpPr>
          <p:cNvPr id="26658" name="AutoShape 34"/>
          <p:cNvSpPr>
            <a:spLocks noChangeArrowheads="1"/>
          </p:cNvSpPr>
          <p:nvPr/>
        </p:nvSpPr>
        <p:spPr bwMode="auto">
          <a:xfrm>
            <a:off x="6715125" y="1936750"/>
            <a:ext cx="234950" cy="260350"/>
          </a:xfrm>
          <a:prstGeom prst="can">
            <a:avLst>
              <a:gd name="adj" fmla="val 24932"/>
            </a:avLst>
          </a:prstGeom>
          <a:solidFill>
            <a:srgbClr val="FF000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59" name="AutoShape 35"/>
          <p:cNvCxnSpPr>
            <a:cxnSpLocks noChangeShapeType="1"/>
            <a:endCxn id="26658" idx="3"/>
          </p:cNvCxnSpPr>
          <p:nvPr/>
        </p:nvCxnSpPr>
        <p:spPr bwMode="auto">
          <a:xfrm flipH="1" flipV="1">
            <a:off x="6832600" y="2197100"/>
            <a:ext cx="1588" cy="269875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6660" name="AutoShape 36"/>
          <p:cNvSpPr>
            <a:spLocks noChangeArrowheads="1"/>
          </p:cNvSpPr>
          <p:nvPr/>
        </p:nvSpPr>
        <p:spPr bwMode="auto">
          <a:xfrm>
            <a:off x="7523163" y="2249488"/>
            <a:ext cx="234950" cy="260350"/>
          </a:xfrm>
          <a:prstGeom prst="can">
            <a:avLst>
              <a:gd name="adj" fmla="val 24932"/>
            </a:avLst>
          </a:prstGeom>
          <a:solidFill>
            <a:srgbClr val="00800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61" name="AutoShape 37"/>
          <p:cNvCxnSpPr>
            <a:cxnSpLocks noChangeShapeType="1"/>
            <a:endCxn id="26660" idx="3"/>
          </p:cNvCxnSpPr>
          <p:nvPr/>
        </p:nvCxnSpPr>
        <p:spPr bwMode="auto">
          <a:xfrm flipV="1">
            <a:off x="7639050" y="2509838"/>
            <a:ext cx="1588" cy="347662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6334125" y="1844675"/>
            <a:ext cx="1827213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8070850" y="1604963"/>
            <a:ext cx="9477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600">
                <a:solidFill>
                  <a:srgbClr val="C6D9F1"/>
                </a:solidFill>
                <a:latin typeface="Gill Sans" charset="0"/>
              </a:rPr>
              <a:t>Job finishes</a:t>
            </a: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2930525" y="5272088"/>
            <a:ext cx="3263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800">
                <a:solidFill>
                  <a:srgbClr val="C6D9F1"/>
                </a:solidFill>
                <a:latin typeface="Gill Sans" charset="0"/>
              </a:rPr>
              <a:t>create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(</a:t>
            </a:r>
            <a:r>
              <a:rPr lang="en-US" sz="1800" i="1">
                <a:solidFill>
                  <a:srgbClr val="C6D9F1"/>
                </a:solidFill>
                <a:latin typeface="Gill Sans" charset="0"/>
              </a:rPr>
              <a:t>SHUFFLE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) </a:t>
            </a:r>
            <a:r>
              <a:rPr lang="en-US" sz="1800">
                <a:solidFill>
                  <a:srgbClr val="C6D9F1"/>
                </a:solidFill>
                <a:latin typeface="Wingdings" charset="0"/>
              </a:rPr>
              <a:t>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 </a:t>
            </a:r>
            <a:r>
              <a:rPr lang="en-US" sz="1800" i="1">
                <a:solidFill>
                  <a:srgbClr val="C6D9F1"/>
                </a:solidFill>
                <a:latin typeface="Gill Sans Light" charset="0"/>
              </a:rPr>
              <a:t>handle</a:t>
            </a: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2843213" y="4244975"/>
            <a:ext cx="28940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800">
                <a:solidFill>
                  <a:srgbClr val="C6D9F1"/>
                </a:solidFill>
                <a:latin typeface="Gill Sans" charset="0"/>
              </a:rPr>
              <a:t>put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(</a:t>
            </a:r>
            <a:r>
              <a:rPr lang="en-US" sz="1800" i="1">
                <a:solidFill>
                  <a:srgbClr val="C6D9F1"/>
                </a:solidFill>
                <a:latin typeface="Gill Sans Light" charset="0"/>
              </a:rPr>
              <a:t>handle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, </a:t>
            </a:r>
            <a:r>
              <a:rPr lang="en-US" sz="1800" i="1">
                <a:solidFill>
                  <a:srgbClr val="C6D9F1"/>
                </a:solidFill>
                <a:latin typeface="Gill Sans Light" charset="0"/>
              </a:rPr>
              <a:t>id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, </a:t>
            </a:r>
            <a:r>
              <a:rPr lang="en-US" sz="1800" i="1">
                <a:solidFill>
                  <a:srgbClr val="C6D9F1"/>
                </a:solidFill>
                <a:latin typeface="Gill Sans Light" charset="0"/>
              </a:rPr>
              <a:t>content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)</a:t>
            </a: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2900363" y="2767013"/>
            <a:ext cx="31194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800">
                <a:solidFill>
                  <a:srgbClr val="C6D9F1"/>
                </a:solidFill>
                <a:latin typeface="Gill Sans" charset="0"/>
              </a:rPr>
              <a:t>get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(</a:t>
            </a:r>
            <a:r>
              <a:rPr lang="en-US" sz="1800" i="1">
                <a:solidFill>
                  <a:srgbClr val="C6D9F1"/>
                </a:solidFill>
                <a:latin typeface="Gill Sans Light" charset="0"/>
              </a:rPr>
              <a:t>handle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, </a:t>
            </a:r>
            <a:r>
              <a:rPr lang="en-US" sz="1800" i="1">
                <a:solidFill>
                  <a:srgbClr val="C6D9F1"/>
                </a:solidFill>
                <a:latin typeface="Gill Sans Light" charset="0"/>
              </a:rPr>
              <a:t>id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) </a:t>
            </a:r>
            <a:r>
              <a:rPr lang="en-US" sz="1800">
                <a:solidFill>
                  <a:srgbClr val="C6D9F1"/>
                </a:solidFill>
                <a:latin typeface="Wingdings" charset="0"/>
              </a:rPr>
              <a:t>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 </a:t>
            </a:r>
            <a:r>
              <a:rPr lang="en-US" sz="1800" i="1">
                <a:solidFill>
                  <a:srgbClr val="C6D9F1"/>
                </a:solidFill>
                <a:latin typeface="Gill Sans Light" charset="0"/>
              </a:rPr>
              <a:t>content</a:t>
            </a:r>
          </a:p>
        </p:txBody>
      </p: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2994025" y="1679575"/>
            <a:ext cx="22653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800">
                <a:solidFill>
                  <a:srgbClr val="C6D9F1"/>
                </a:solidFill>
                <a:latin typeface="Gill Sans" charset="0"/>
              </a:rPr>
              <a:t>terminate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(</a:t>
            </a:r>
            <a:r>
              <a:rPr lang="en-US" sz="1800" i="1">
                <a:solidFill>
                  <a:srgbClr val="C6D9F1"/>
                </a:solidFill>
                <a:latin typeface="Gill Sans Light" charset="0"/>
              </a:rPr>
              <a:t>handle</a:t>
            </a:r>
            <a:r>
              <a:rPr lang="en-US" sz="1800">
                <a:solidFill>
                  <a:srgbClr val="C6D9F1"/>
                </a:solidFill>
                <a:latin typeface="Gill Sans Light" charset="0"/>
              </a:rPr>
              <a:t>)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8142288" y="3444875"/>
            <a:ext cx="808037" cy="347663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FFFFFF"/>
                </a:solidFill>
                <a:latin typeface="Gill Sans" charset="0"/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29793005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6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0" dur="2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3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6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9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86" dur="2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89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9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95" dur="2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98" dur="1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4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7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4" grpId="0" animBg="1"/>
      <p:bldP spid="26645" grpId="0" animBg="1"/>
      <p:bldP spid="26646" grpId="0" animBg="1"/>
      <p:bldP spid="26647" grpId="0" animBg="1"/>
      <p:bldP spid="26648" grpId="0" animBg="1"/>
      <p:bldP spid="26649" grpId="0" animBg="1"/>
      <p:bldP spid="26655" grpId="0" animBg="1"/>
      <p:bldP spid="26658" grpId="0" animBg="1"/>
      <p:bldP spid="26660" grpId="0" animBg="1"/>
      <p:bldP spid="266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01713"/>
          </a:xfrm>
        </p:spPr>
        <p:txBody>
          <a:bodyPr/>
          <a:lstStyle/>
          <a:p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24578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Applications know a lot about the transfers</a:t>
            </a: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We can reactively learn by using logs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Or modify the application to inform us of these things</a:t>
            </a:r>
          </a:p>
          <a:p>
            <a:pPr lvl="1"/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Tricky information to obtain include: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Transfer start time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Transfer end-points</a:t>
            </a:r>
          </a:p>
          <a:p>
            <a:pPr lvl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 smtClean="0">
                <a:latin typeface="Corbel" charset="0"/>
                <a:ea typeface="ＭＳ Ｐゴシック" charset="0"/>
                <a:cs typeface="ＭＳ Ｐゴシック" charset="0"/>
              </a:rPr>
              <a:t>CoFlows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: proactive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Controls network path, transfer times, and transfer rate</a:t>
            </a: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 smtClean="0">
                <a:latin typeface="Corbel" charset="0"/>
                <a:ea typeface="ＭＳ Ｐゴシック" charset="0"/>
                <a:cs typeface="ＭＳ Ｐゴシック" charset="0"/>
              </a:rPr>
              <a:t>FlowComb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: reactive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Controls network paths based on app knowledge</a:t>
            </a:r>
          </a:p>
          <a:p>
            <a:pPr marL="457200" lvl="1" indent="0">
              <a:buNone/>
            </a:pP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95852D-5772-8D42-9FBC-405614B59D48}" type="slidenum">
              <a:rPr lang="en-US" sz="1200">
                <a:solidFill>
                  <a:srgbClr val="898989"/>
                </a:solidFill>
                <a:latin typeface="Cambria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4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more images from the </a:t>
            </a:r>
            <a:r>
              <a:rPr lang="en-US" dirty="0" err="1" smtClean="0"/>
              <a:t>infobox</a:t>
            </a:r>
            <a:r>
              <a:rPr lang="en-US" dirty="0" smtClean="0"/>
              <a:t> guys</a:t>
            </a:r>
          </a:p>
          <a:p>
            <a:pPr lvl="1"/>
            <a:r>
              <a:rPr lang="en-US" dirty="0" smtClean="0"/>
              <a:t>Maybe improvements and why </a:t>
            </a:r>
            <a:r>
              <a:rPr lang="en-US" dirty="0" err="1" smtClean="0"/>
              <a:t>skethcy</a:t>
            </a:r>
            <a:endParaRPr lang="en-US" dirty="0" smtClean="0"/>
          </a:p>
          <a:p>
            <a:pPr lvl="1"/>
            <a:r>
              <a:rPr lang="en-US" dirty="0" smtClean="0"/>
              <a:t>Maybe graphs from </a:t>
            </a:r>
            <a:r>
              <a:rPr lang="en-US" dirty="0" err="1" smtClean="0"/>
              <a:t>flowcomb</a:t>
            </a:r>
            <a:r>
              <a:rPr lang="en-US" dirty="0" smtClean="0"/>
              <a:t> also</a:t>
            </a:r>
          </a:p>
          <a:p>
            <a:pPr lvl="1"/>
            <a:endParaRPr lang="en-US" dirty="0"/>
          </a:p>
          <a:p>
            <a:r>
              <a:rPr lang="en-US" dirty="0" smtClean="0"/>
              <a:t>Extensive discussion of pro-active versus reactive.</a:t>
            </a:r>
          </a:p>
          <a:p>
            <a:endParaRPr lang="en-US" dirty="0"/>
          </a:p>
          <a:p>
            <a:r>
              <a:rPr lang="en-US" dirty="0" smtClean="0"/>
              <a:t>Discussion on </a:t>
            </a:r>
            <a:r>
              <a:rPr lang="en-US" dirty="0" err="1" smtClean="0"/>
              <a:t>orchester</a:t>
            </a:r>
            <a:r>
              <a:rPr lang="en-US" dirty="0" smtClean="0"/>
              <a:t> should also include patterns from co-flow</a:t>
            </a:r>
          </a:p>
          <a:p>
            <a:endParaRPr lang="en-US" dirty="0"/>
          </a:p>
          <a:p>
            <a:r>
              <a:rPr lang="en-US" dirty="0" smtClean="0"/>
              <a:t>Add IBM talk.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0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Study Thus Far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communication patterns in clusters</a:t>
            </a:r>
          </a:p>
          <a:p>
            <a:pPr lvl="1"/>
            <a:r>
              <a:rPr lang="en-US" dirty="0" smtClean="0"/>
              <a:t>Patterns used by Big Data Analytics</a:t>
            </a:r>
          </a:p>
          <a:p>
            <a:pPr lvl="1"/>
            <a:r>
              <a:rPr lang="en-US" dirty="0" smtClean="0"/>
              <a:t>You can optimize specifically for theses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86124" y="4897256"/>
            <a:ext cx="631825" cy="630238"/>
          </a:xfrm>
          <a:prstGeom prst="ellipse">
            <a:avLst/>
          </a:prstGeom>
          <a:ln w="12700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 baseline="-25000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7111474" y="4513081"/>
            <a:ext cx="468312" cy="47625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7"/>
          </p:cNvCxnSpPr>
          <p:nvPr/>
        </p:nvCxnSpPr>
        <p:spPr>
          <a:xfrm flipH="1">
            <a:off x="8025874" y="4513081"/>
            <a:ext cx="477837" cy="47625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40353" y="4513081"/>
            <a:ext cx="1373187" cy="16510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21303" y="4513081"/>
            <a:ext cx="1411287" cy="16510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22978" y="4525781"/>
            <a:ext cx="690562" cy="1638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13540" y="4513081"/>
            <a:ext cx="19050" cy="16510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21303" y="4513081"/>
            <a:ext cx="19050" cy="16510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21304" y="4525781"/>
            <a:ext cx="701674" cy="1638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94122" y="4040006"/>
            <a:ext cx="571919" cy="47307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Map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7237" y="4040006"/>
            <a:ext cx="543093" cy="47307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Map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09934" y="4052706"/>
            <a:ext cx="571919" cy="47307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Map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7440" y="4051119"/>
            <a:ext cx="909968" cy="47466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Reduce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96300" y="4051119"/>
            <a:ext cx="909968" cy="47466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Reduce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5505" y="5007736"/>
            <a:ext cx="6908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latin typeface="+mn-lt"/>
                <a:ea typeface="ＭＳ Ｐゴシック" charset="-128"/>
                <a:cs typeface="ＭＳ Ｐゴシック" charset="-128"/>
              </a:rPr>
              <a:t>HDFS</a:t>
            </a:r>
            <a:endParaRPr lang="en-US" b="1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310567" y="4897256"/>
            <a:ext cx="692150" cy="735013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4"/>
            <a:endCxn id="39" idx="0"/>
          </p:cNvCxnSpPr>
          <p:nvPr/>
        </p:nvCxnSpPr>
        <p:spPr>
          <a:xfrm>
            <a:off x="2025888" y="5212375"/>
            <a:ext cx="33110" cy="407194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02717" y="4897256"/>
            <a:ext cx="700087" cy="735013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684575" y="4582137"/>
            <a:ext cx="682625" cy="630238"/>
          </a:xfrm>
          <a:prstGeom prst="ellipse">
            <a:avLst/>
          </a:prstGeom>
          <a:ln w="12700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1064336" y="5619569"/>
            <a:ext cx="571919" cy="47307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Map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87451" y="5619569"/>
            <a:ext cx="543093" cy="47307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Map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80148" y="5632269"/>
            <a:ext cx="571919" cy="473075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Map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66167" y="4712590"/>
            <a:ext cx="6908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latin typeface="+mn-lt"/>
                <a:ea typeface="ＭＳ Ｐゴシック" charset="-128"/>
                <a:cs typeface="ＭＳ Ｐゴシック" charset="-128"/>
              </a:rPr>
              <a:t>HDFS</a:t>
            </a:r>
            <a:endParaRPr lang="en-US" b="1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84856" y="6193611"/>
            <a:ext cx="909968" cy="47466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Reduce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83716" y="6193611"/>
            <a:ext cx="909968" cy="47466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Reduce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28437" y="3407762"/>
            <a:ext cx="2248601" cy="5029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Shuffle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3150" y="3549767"/>
            <a:ext cx="2248601" cy="5029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Broadcast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83107" y="3438246"/>
            <a:ext cx="2248601" cy="5029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Incast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8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Thus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Helios, </a:t>
            </a:r>
            <a:r>
              <a:rPr lang="en-US" dirty="0" err="1" smtClean="0"/>
              <a:t>Hedera</a:t>
            </a:r>
            <a:r>
              <a:rPr lang="en-US" dirty="0" smtClean="0"/>
              <a:t>, </a:t>
            </a:r>
            <a:r>
              <a:rPr lang="en-US" dirty="0" err="1" smtClean="0"/>
              <a:t>MicroTE</a:t>
            </a:r>
            <a:r>
              <a:rPr lang="en-US" dirty="0" smtClean="0"/>
              <a:t>, c-thru improve utilization</a:t>
            </a:r>
          </a:p>
          <a:p>
            <a:pPr lvl="1"/>
            <a:r>
              <a:rPr lang="en-US" dirty="0" smtClean="0"/>
              <a:t>Congestion leads to bad performance</a:t>
            </a:r>
          </a:p>
          <a:p>
            <a:pPr lvl="1"/>
            <a:r>
              <a:rPr lang="en-US" dirty="0" smtClean="0"/>
              <a:t>Eliminate congestion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64" y="4098983"/>
            <a:ext cx="2248601" cy="115535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Gather Network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Demand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27616" y="4098983"/>
            <a:ext cx="2665794" cy="115535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Determine paths with minimal congestion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3474" y="4098983"/>
            <a:ext cx="2248601" cy="115535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Install New paths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10" descr="Draw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1014" y="6019138"/>
            <a:ext cx="751595" cy="531683"/>
          </a:xfrm>
          <a:prstGeom prst="rect">
            <a:avLst/>
          </a:prstGeom>
        </p:spPr>
      </p:pic>
      <p:pic>
        <p:nvPicPr>
          <p:cNvPr id="8" name="Picture 10" descr="Draw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6811" y="6171538"/>
            <a:ext cx="751595" cy="531683"/>
          </a:xfrm>
          <a:prstGeom prst="rect">
            <a:avLst/>
          </a:prstGeom>
        </p:spPr>
      </p:pic>
      <p:pic>
        <p:nvPicPr>
          <p:cNvPr id="9" name="Picture 10" descr="Draw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7616" y="6284979"/>
            <a:ext cx="751595" cy="53168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2942775" flipV="1">
            <a:off x="2012408" y="5739566"/>
            <a:ext cx="2065712" cy="2299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8758924" flipV="1">
            <a:off x="4965974" y="5762692"/>
            <a:ext cx="2065712" cy="2299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gather at network is ineffective</a:t>
            </a:r>
          </a:p>
          <a:p>
            <a:pPr lvl="1"/>
            <a:r>
              <a:rPr lang="en-US" dirty="0" smtClean="0"/>
              <a:t>Assumes that past demand will predict future</a:t>
            </a:r>
          </a:p>
          <a:p>
            <a:pPr lvl="1"/>
            <a:r>
              <a:rPr lang="en-US" dirty="0" smtClean="0"/>
              <a:t>Many small jobs in cluster so ineffective</a:t>
            </a:r>
          </a:p>
          <a:p>
            <a:pPr lvl="1"/>
            <a:endParaRPr lang="en-US" dirty="0"/>
          </a:p>
          <a:p>
            <a:r>
              <a:rPr lang="en-US" dirty="0" smtClean="0"/>
              <a:t>May Require expensive instrumentation to gather</a:t>
            </a:r>
          </a:p>
          <a:p>
            <a:pPr lvl="1"/>
            <a:r>
              <a:rPr lang="en-US" dirty="0" smtClean="0"/>
              <a:t>Switch modifications</a:t>
            </a:r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endhost</a:t>
            </a:r>
            <a:r>
              <a:rPr lang="en-US" dirty="0" smtClean="0"/>
              <a:t> modification to gather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9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Aware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</a:p>
          <a:p>
            <a:pPr lvl="1"/>
            <a:r>
              <a:rPr lang="en-US" dirty="0" smtClean="0"/>
              <a:t>Application knows every the network need</a:t>
            </a:r>
          </a:p>
          <a:p>
            <a:pPr lvl="2"/>
            <a:r>
              <a:rPr lang="en-US" dirty="0" smtClean="0"/>
              <a:t>So application can in fact instruct the network</a:t>
            </a:r>
          </a:p>
          <a:p>
            <a:pPr lvl="1"/>
            <a:r>
              <a:rPr lang="en-US" dirty="0" smtClean="0"/>
              <a:t>Small number of big data paradigms</a:t>
            </a:r>
          </a:p>
          <a:p>
            <a:pPr lvl="2"/>
            <a:r>
              <a:rPr lang="en-US" dirty="0" smtClean="0"/>
              <a:t>So only a small number of applications need to be changed</a:t>
            </a:r>
          </a:p>
          <a:p>
            <a:pPr lvl="2"/>
            <a:r>
              <a:rPr lang="en-US" dirty="0" smtClean="0"/>
              <a:t>Map-reduce/</a:t>
            </a:r>
            <a:r>
              <a:rPr lang="en-US" dirty="0" err="1" smtClean="0"/>
              <a:t>hadoop</a:t>
            </a:r>
            <a:r>
              <a:rPr lang="en-US" dirty="0" smtClean="0"/>
              <a:t>, sharp, </a:t>
            </a:r>
            <a:r>
              <a:rPr lang="en-US" dirty="0" err="1" smtClean="0"/>
              <a:t>dyrad</a:t>
            </a:r>
            <a:endParaRPr lang="en-US" dirty="0" smtClean="0"/>
          </a:p>
          <a:p>
            <a:pPr lvl="1"/>
            <a:r>
              <a:rPr lang="en-US" dirty="0" smtClean="0"/>
              <a:t>Application has a central entity controlling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9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information do you need?</a:t>
            </a:r>
          </a:p>
          <a:p>
            <a:pPr lvl="1"/>
            <a:r>
              <a:rPr lang="en-US" dirty="0" smtClean="0"/>
              <a:t>Size of a flow</a:t>
            </a:r>
          </a:p>
          <a:p>
            <a:pPr lvl="1"/>
            <a:r>
              <a:rPr lang="en-US" dirty="0" err="1" smtClean="0"/>
              <a:t>Source+destination</a:t>
            </a:r>
            <a:r>
              <a:rPr lang="en-US" dirty="0" smtClean="0"/>
              <a:t> of the flow</a:t>
            </a:r>
          </a:p>
          <a:p>
            <a:pPr lvl="1"/>
            <a:r>
              <a:rPr lang="en-US" dirty="0" smtClean="0"/>
              <a:t>Start time of the flow</a:t>
            </a:r>
          </a:p>
          <a:p>
            <a:pPr lvl="1"/>
            <a:r>
              <a:rPr lang="en-US" dirty="0" smtClean="0"/>
              <a:t>Deadline of the flow</a:t>
            </a:r>
          </a:p>
          <a:p>
            <a:pPr lvl="1"/>
            <a:endParaRPr lang="en-US" dirty="0"/>
          </a:p>
          <a:p>
            <a:r>
              <a:rPr lang="en-US" dirty="0" smtClean="0"/>
              <a:t>How should the application inform the network?</a:t>
            </a:r>
          </a:p>
          <a:p>
            <a:pPr lvl="1"/>
            <a:r>
              <a:rPr lang="en-US" dirty="0" smtClean="0"/>
              <a:t>Reactively or proactively</a:t>
            </a:r>
          </a:p>
          <a:p>
            <a:pPr lvl="1"/>
            <a:r>
              <a:rPr lang="en-US" dirty="0" smtClean="0"/>
              <a:t>Modified applications or unmodified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7396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Getting Information</a:t>
            </a:r>
            <a:br>
              <a:rPr lang="en-US" dirty="0" smtClean="0"/>
            </a:br>
            <a:r>
              <a:rPr lang="en-US" dirty="0" smtClean="0"/>
              <a:t>Flow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Insight</a:t>
            </a:r>
          </a:p>
          <a:p>
            <a:pPr lvl="1"/>
            <a:r>
              <a:rPr lang="en-US" dirty="0" smtClean="0"/>
              <a:t>Data that is transferred is data that is stored in a file</a:t>
            </a:r>
          </a:p>
          <a:p>
            <a:r>
              <a:rPr lang="en-US" dirty="0" smtClean="0"/>
              <a:t>Input data</a:t>
            </a:r>
          </a:p>
          <a:p>
            <a:pPr lvl="1"/>
            <a:r>
              <a:rPr lang="en-US" dirty="0" smtClean="0"/>
              <a:t>Query HDFS for file size</a:t>
            </a:r>
          </a:p>
          <a:p>
            <a:endParaRPr lang="en-US" dirty="0"/>
          </a:p>
          <a:p>
            <a:r>
              <a:rPr lang="en-US" dirty="0" smtClean="0"/>
              <a:t>Intermediate data/Output Data</a:t>
            </a:r>
          </a:p>
          <a:p>
            <a:pPr lvl="1"/>
            <a:r>
              <a:rPr lang="en-US" dirty="0" smtClean="0"/>
              <a:t>Reactive methods: wait for map to finish writing to temp file</a:t>
            </a:r>
          </a:p>
          <a:p>
            <a:pPr lvl="2"/>
            <a:r>
              <a:rPr lang="en-US" dirty="0" smtClean="0"/>
              <a:t>Asking the file system for size</a:t>
            </a:r>
          </a:p>
          <a:p>
            <a:pPr lvl="2"/>
            <a:r>
              <a:rPr lang="en-US" dirty="0" smtClean="0"/>
              <a:t>Checking the </a:t>
            </a:r>
            <a:r>
              <a:rPr lang="en-US" dirty="0" err="1" smtClean="0"/>
              <a:t>Hadoop</a:t>
            </a:r>
            <a:r>
              <a:rPr lang="en-US" dirty="0" smtClean="0"/>
              <a:t> logs for file size</a:t>
            </a:r>
          </a:p>
          <a:p>
            <a:pPr lvl="2"/>
            <a:r>
              <a:rPr lang="en-US" dirty="0" smtClean="0"/>
              <a:t>Checking the </a:t>
            </a:r>
            <a:r>
              <a:rPr lang="en-US" dirty="0" err="1" smtClean="0"/>
              <a:t>Hadoop</a:t>
            </a:r>
            <a:r>
              <a:rPr lang="en-US" dirty="0" smtClean="0"/>
              <a:t> web-API</a:t>
            </a:r>
          </a:p>
          <a:p>
            <a:pPr lvl="1"/>
            <a:r>
              <a:rPr lang="en-US" dirty="0" smtClean="0"/>
              <a:t>Proactive methods: predict size using prior history</a:t>
            </a:r>
          </a:p>
          <a:p>
            <a:pPr lvl="2"/>
            <a:r>
              <a:rPr lang="en-US" dirty="0" smtClean="0"/>
              <a:t>Jobs run the same code over and over</a:t>
            </a:r>
          </a:p>
          <a:p>
            <a:pPr lvl="2"/>
            <a:r>
              <a:rPr lang="en-US" dirty="0" smtClean="0"/>
              <a:t>Learn the ratio between input data and intermediate data</a:t>
            </a:r>
          </a:p>
          <a:p>
            <a:pPr lvl="2"/>
            <a:r>
              <a:rPr lang="en-US" dirty="0" smtClean="0"/>
              <a:t>Learn the ratio between intermediate data and output data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8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Getting Information</a:t>
            </a:r>
            <a:br>
              <a:rPr lang="en-US" dirty="0" smtClean="0"/>
            </a:br>
            <a:r>
              <a:rPr lang="en-US" dirty="0" smtClean="0"/>
              <a:t>End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Reactively</a:t>
            </a:r>
          </a:p>
          <a:p>
            <a:pPr lvl="1"/>
            <a:r>
              <a:rPr lang="en-US" dirty="0" smtClean="0"/>
              <a:t>Job tracker places the task; it knows the locations</a:t>
            </a:r>
          </a:p>
          <a:p>
            <a:pPr lvl="2"/>
            <a:r>
              <a:rPr lang="en-US" dirty="0" smtClean="0"/>
              <a:t>Check the </a:t>
            </a:r>
            <a:r>
              <a:rPr lang="en-US" dirty="0" err="1" smtClean="0"/>
              <a:t>hadoop</a:t>
            </a:r>
            <a:r>
              <a:rPr lang="en-US" dirty="0" smtClean="0"/>
              <a:t> logs for the locations</a:t>
            </a:r>
          </a:p>
          <a:p>
            <a:pPr lvl="2"/>
            <a:r>
              <a:rPr lang="en-US" dirty="0" smtClean="0"/>
              <a:t>Modify the job tracker to directly inform you of location</a:t>
            </a:r>
          </a:p>
          <a:p>
            <a:r>
              <a:rPr lang="en-US" dirty="0" smtClean="0"/>
              <a:t>Proactively</a:t>
            </a:r>
          </a:p>
          <a:p>
            <a:pPr lvl="1"/>
            <a:r>
              <a:rPr lang="en-US" dirty="0" smtClean="0"/>
              <a:t>Have the SDN controller tell the job tracker where to place the end-points</a:t>
            </a:r>
          </a:p>
          <a:p>
            <a:pPr lvl="2"/>
            <a:r>
              <a:rPr lang="en-US" dirty="0" smtClean="0"/>
              <a:t>Rack aware placement: reduce inter-rack transfers</a:t>
            </a:r>
          </a:p>
          <a:p>
            <a:pPr lvl="2"/>
            <a:r>
              <a:rPr lang="en-US" dirty="0" smtClean="0"/>
              <a:t>Congestion aware placement: reduce loss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0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990</Words>
  <Application>Microsoft Macintosh PowerPoint</Application>
  <PresentationFormat>On-screen Show (4:3)</PresentationFormat>
  <Paragraphs>226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Big Data + SDN SDN Abstractions</vt:lpstr>
      <vt:lpstr>The Story Thus Far</vt:lpstr>
      <vt:lpstr>The Study Thus Far </vt:lpstr>
      <vt:lpstr>The Story Thus Far</vt:lpstr>
      <vt:lpstr>Draw Backs</vt:lpstr>
      <vt:lpstr>Application Aware Networking</vt:lpstr>
      <vt:lpstr>Important Questions</vt:lpstr>
      <vt:lpstr>Challenges Getting Information Flow Size</vt:lpstr>
      <vt:lpstr>Challenges Getting Information End points</vt:lpstr>
      <vt:lpstr>Challenges getting information :Flow start time</vt:lpstr>
      <vt:lpstr>FloxBox: Simple Approach</vt:lpstr>
      <vt:lpstr>Reactive Approach: FlowComb</vt:lpstr>
      <vt:lpstr>FlowComb: Architecture</vt:lpstr>
      <vt:lpstr>FlowComb: Architecture</vt:lpstr>
      <vt:lpstr>Open Questions</vt:lpstr>
      <vt:lpstr>CoFlows : Proactive Approach</vt:lpstr>
      <vt:lpstr>PowerPoint Presentation</vt:lpstr>
      <vt:lpstr>PowerPoint Presentation</vt:lpstr>
      <vt:lpstr>PowerPoint Presentation</vt:lpstr>
      <vt:lpstr>PowerPoint Presentation</vt:lpstr>
      <vt:lpstr>Summary</vt:lpstr>
      <vt:lpstr>ToDo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+ SDN SDN Abstractions</dc:title>
  <dc:creator>Theophilus Benson</dc:creator>
  <cp:lastModifiedBy>Theophilus Benson</cp:lastModifiedBy>
  <cp:revision>23</cp:revision>
  <dcterms:created xsi:type="dcterms:W3CDTF">2013-11-06T19:02:18Z</dcterms:created>
  <dcterms:modified xsi:type="dcterms:W3CDTF">2013-11-06T21:10:05Z</dcterms:modified>
</cp:coreProperties>
</file>