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1" r:id="rId2"/>
    <p:sldId id="496" r:id="rId3"/>
    <p:sldId id="486" r:id="rId4"/>
    <p:sldId id="498" r:id="rId5"/>
    <p:sldId id="487" r:id="rId6"/>
    <p:sldId id="318" r:id="rId7"/>
    <p:sldId id="321" r:id="rId8"/>
    <p:sldId id="497" r:id="rId9"/>
    <p:sldId id="488" r:id="rId10"/>
    <p:sldId id="477" r:id="rId11"/>
    <p:sldId id="479" r:id="rId12"/>
    <p:sldId id="499" r:id="rId13"/>
    <p:sldId id="500" r:id="rId14"/>
    <p:sldId id="503" r:id="rId15"/>
    <p:sldId id="502" r:id="rId16"/>
    <p:sldId id="504" r:id="rId17"/>
    <p:sldId id="491" r:id="rId18"/>
    <p:sldId id="492" r:id="rId19"/>
    <p:sldId id="493" r:id="rId20"/>
    <p:sldId id="494" r:id="rId21"/>
    <p:sldId id="495" r:id="rId22"/>
    <p:sldId id="485" r:id="rId23"/>
    <p:sldId id="489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2" autoAdjust="0"/>
    <p:restoredTop sz="95833" autoAdjust="0"/>
  </p:normalViewPr>
  <p:slideViewPr>
    <p:cSldViewPr snapToGrid="0" snapToObjects="1">
      <p:cViewPr>
        <p:scale>
          <a:sx n="100" d="100"/>
          <a:sy n="100" d="100"/>
        </p:scale>
        <p:origin x="-1168" y="-13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7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2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2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7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9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1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776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223838" indent="-223838">
              <a:spcBef>
                <a:spcPts val="776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31825" indent="-166688">
              <a:spcBef>
                <a:spcPts val="776"/>
              </a:spcBef>
              <a:spcAft>
                <a:spcPts val="0"/>
              </a:spcAft>
              <a:buFont typeface="Lucida Grande"/>
              <a:buChar char="–"/>
              <a:tabLst/>
              <a:defRPr sz="1800">
                <a:solidFill>
                  <a:srgbClr val="818A8F"/>
                </a:solidFill>
              </a:defRPr>
            </a:lvl3pPr>
            <a:lvl4pPr marL="914400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44588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Calibri" panose="020F0502020204030204" pitchFamily="34" charset="0"/>
                <a:cs typeface="Arial"/>
              </a:defRPr>
            </a:lvl1pPr>
            <a:lvl2pPr marL="566738" indent="-168275">
              <a:buFont typeface="Lucida Grande"/>
              <a:buChar char="–"/>
              <a:defRPr sz="2000">
                <a:latin typeface="Calibri" panose="020F0502020204030204" pitchFamily="34" charset="0"/>
              </a:defRPr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>
                <a:latin typeface="Calibri" panose="020F0502020204030204" pitchFamily="34" charset="0"/>
              </a:defRPr>
            </a:lvl3pPr>
            <a:lvl4pPr marL="1543050" indent="-171450">
              <a:spcAft>
                <a:spcPts val="0"/>
              </a:spcAft>
              <a:defRPr sz="1600">
                <a:latin typeface="Calibri" panose="020F0502020204030204" pitchFamily="34" charset="0"/>
              </a:defRPr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87968" y="6545264"/>
            <a:ext cx="8166089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jpeg"/><Relationship Id="rId3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0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3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2014.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blog/extending-spark-yarn-enterprise-hadoop/" TargetMode="External"/><Relationship Id="rId4" Type="http://schemas.openxmlformats.org/officeDocument/2006/relationships/hyperlink" Target="http://hortonworks.com/kb/spark-1-1-0-technical-preview-hdp-2-1-5/" TargetMode="External"/><Relationship Id="rId5" Type="http://schemas.openxmlformats.org/officeDocument/2006/relationships/hyperlink" Target="http://hortonworks.com/community/forums/forum/spark/" TargetMode="External"/><Relationship Id="rId6" Type="http://schemas.openxmlformats.org/officeDocument/2006/relationships/hyperlink" Target="https://issues.apache.org/jira/browse/SPARK-3561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ortonworks.com/hadoop/spark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Webinar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October 2</a:t>
            </a:r>
            <a:r>
              <a:rPr lang="en-US" baseline="30000" dirty="0"/>
              <a:t>nd</a:t>
            </a:r>
            <a:r>
              <a:rPr lang="en-US" dirty="0"/>
              <a:t>, 2014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Vinay Shukla &amp; Ram </a:t>
            </a:r>
            <a:r>
              <a:rPr lang="en-US" dirty="0" err="1" smtClean="0"/>
              <a:t>Venkatesh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Investment Phases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979434"/>
            <a:ext cx="10969943" cy="510386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Phase 1</a:t>
            </a:r>
          </a:p>
          <a:p>
            <a:pPr marL="509588" lvl="2" indent="-342900"/>
            <a:r>
              <a:rPr lang="en-US" sz="1600" strike="sngStrike" dirty="0" smtClean="0"/>
              <a:t>Hive 0.13 support</a:t>
            </a:r>
          </a:p>
          <a:p>
            <a:pPr marL="509588" lvl="2" indent="-342900"/>
            <a:r>
              <a:rPr lang="en-US" sz="1600" strike="sngStrike" dirty="0" smtClean="0"/>
              <a:t>Limited ORC support</a:t>
            </a:r>
          </a:p>
          <a:p>
            <a:pPr marL="509588" lvl="2" indent="-342900"/>
            <a:r>
              <a:rPr lang="en-US" sz="1600" dirty="0"/>
              <a:t>Security: Spark certification on </a:t>
            </a:r>
            <a:r>
              <a:rPr lang="en-US" sz="1600" dirty="0" err="1"/>
              <a:t>Kerberized</a:t>
            </a:r>
            <a:r>
              <a:rPr lang="en-US" sz="1600" dirty="0"/>
              <a:t> Cluster</a:t>
            </a:r>
          </a:p>
          <a:p>
            <a:pPr marL="509588" lvl="2" indent="-342900"/>
            <a:r>
              <a:rPr lang="en-US" sz="1600" dirty="0"/>
              <a:t>Security:  Authentication in Spark UI against </a:t>
            </a:r>
            <a:r>
              <a:rPr lang="en-US" sz="1600" dirty="0" smtClean="0"/>
              <a:t>LDAP/AD </a:t>
            </a:r>
          </a:p>
          <a:p>
            <a:pPr marL="509588" lvl="2" indent="-342900"/>
            <a:r>
              <a:rPr lang="en-US" sz="1600" dirty="0"/>
              <a:t>Operations: Ambari Stack Definition: Install/Start/Stop/</a:t>
            </a:r>
            <a:r>
              <a:rPr lang="en-US" sz="1600" dirty="0" err="1"/>
              <a:t>Config</a:t>
            </a:r>
            <a:r>
              <a:rPr lang="en-US" sz="1600" dirty="0"/>
              <a:t>/Quick links to Spark </a:t>
            </a:r>
            <a:r>
              <a:rPr lang="en-US" sz="1600" dirty="0" smtClean="0"/>
              <a:t>UI</a:t>
            </a:r>
            <a:endParaRPr lang="en-US" sz="1600" dirty="0"/>
          </a:p>
          <a:p>
            <a:pPr marL="509588" lvl="2" indent="-342900"/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Phase 2</a:t>
            </a:r>
          </a:p>
          <a:p>
            <a:pPr marL="509588" lvl="2" indent="-342900"/>
            <a:r>
              <a:rPr lang="en-US" sz="1600" dirty="0" smtClean="0"/>
              <a:t>Improve reliability &amp; Scale of Spark-on-YARN</a:t>
            </a:r>
          </a:p>
          <a:p>
            <a:pPr marL="509588" lvl="2" indent="-342900"/>
            <a:r>
              <a:rPr lang="en-US" sz="1600" dirty="0" smtClean="0"/>
              <a:t>Enhance </a:t>
            </a:r>
            <a:r>
              <a:rPr lang="en-US" sz="1600" dirty="0"/>
              <a:t>ORC support</a:t>
            </a:r>
            <a:endParaRPr lang="en-US" sz="1600" dirty="0" smtClean="0"/>
          </a:p>
          <a:p>
            <a:pPr marL="509588" lvl="2" indent="-342900"/>
            <a:r>
              <a:rPr lang="en-US" sz="1600" dirty="0" smtClean="0"/>
              <a:t>Improve Debug Capabilities</a:t>
            </a:r>
          </a:p>
          <a:p>
            <a:pPr marL="509588" lvl="2" indent="-342900"/>
            <a:r>
              <a:rPr lang="en-US" sz="1600" dirty="0"/>
              <a:t>Security: Wire Encryption and Authorization with XA/</a:t>
            </a:r>
            <a:r>
              <a:rPr lang="en-US" sz="1600" dirty="0" smtClean="0"/>
              <a:t>Argus</a:t>
            </a:r>
          </a:p>
          <a:p>
            <a:pPr marL="509588" lvl="2" indent="-342900"/>
            <a:r>
              <a:rPr lang="en-US" sz="1600" dirty="0"/>
              <a:t>Operations: Spark logs published to YARN Application Timeline Service (ATS)</a:t>
            </a:r>
          </a:p>
          <a:p>
            <a:pPr marL="509588" lvl="2" indent="-342900"/>
            <a:r>
              <a:rPr lang="en-US" sz="1600" dirty="0" smtClean="0"/>
              <a:t>Operations: Enhanced workload management</a:t>
            </a:r>
          </a:p>
          <a:p>
            <a:pPr marL="509588" lvl="2" indent="-342900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16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on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2</a:t>
            </a:r>
            <a:r>
              <a:rPr lang="en-US" baseline="30000" dirty="0" smtClean="0"/>
              <a:t>nd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 Venkatesh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Spark-on-</a:t>
            </a:r>
            <a:r>
              <a:rPr lang="en-US" dirty="0" err="1" smtClean="0"/>
              <a:t>Hadoop</a:t>
            </a:r>
            <a:r>
              <a:rPr lang="en-US" dirty="0" smtClean="0"/>
              <a:t> – End User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39825"/>
            <a:ext cx="10969943" cy="4954588"/>
          </a:xfrm>
        </p:spPr>
        <p:txBody>
          <a:bodyPr/>
          <a:lstStyle/>
          <a:p>
            <a:r>
              <a:rPr lang="en-US" dirty="0" smtClean="0"/>
              <a:t>Developer 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Simple, easy to use 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Direct and elegant representation of the data processing </a:t>
            </a:r>
            <a:r>
              <a:rPr lang="en-US" dirty="0" smtClean="0"/>
              <a:t>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on application business logic rather than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internals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Integrated develop-deploy-debug experience through the </a:t>
            </a:r>
            <a:r>
              <a:rPr lang="en-US" dirty="0" smtClean="0"/>
              <a:t>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Multi-tenancy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Shared infrastructure across workloads – interactive queries by day, batch ETL at night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Better utilization of compute capacity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Move the execution to the data tier instead of the other way around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Reduced load on distributed </a:t>
            </a:r>
            <a:r>
              <a:rPr lang="en-US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(HDFS)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Reduce unnecessary replicated reads and writes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network </a:t>
            </a:r>
            <a:r>
              <a:rPr lang="en-US" dirty="0" smtClean="0"/>
              <a:t>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Eliminates the need for data transfer in and out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Spark-on-</a:t>
            </a:r>
            <a:r>
              <a:rPr lang="en-US" dirty="0" err="1" smtClean="0"/>
              <a:t>Hadoop</a:t>
            </a:r>
            <a:r>
              <a:rPr lang="en-US" dirty="0" smtClean="0"/>
              <a:t> – Design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0312" y="2626557"/>
            <a:ext cx="10969943" cy="3714423"/>
          </a:xfrm>
        </p:spPr>
        <p:txBody>
          <a:bodyPr/>
          <a:lstStyle/>
          <a:p>
            <a:r>
              <a:rPr lang="en-US" dirty="0" smtClean="0"/>
              <a:t>Don’t solve problems that have already been solved.</a:t>
            </a:r>
          </a:p>
          <a:p>
            <a:pPr lvl="1"/>
            <a:r>
              <a:rPr lang="en-US" dirty="0" smtClean="0"/>
              <a:t>Leverage discrete task based compute model for elasticity, scalability and fault tolerance</a:t>
            </a:r>
          </a:p>
          <a:p>
            <a:pPr lvl="1"/>
            <a:r>
              <a:rPr lang="en-US" dirty="0"/>
              <a:t>Leverage several man years of work in Hadoop Map-Reduce data shuffling operations</a:t>
            </a:r>
          </a:p>
          <a:p>
            <a:pPr lvl="1"/>
            <a:r>
              <a:rPr lang="en-US" dirty="0" smtClean="0"/>
              <a:t>Leverage proven resource sharing and multi-tenancy model for Hadoop and YARN</a:t>
            </a:r>
          </a:p>
          <a:p>
            <a:pPr lvl="1"/>
            <a:r>
              <a:rPr lang="en-US" dirty="0" smtClean="0"/>
              <a:t>Leverage built-in security mechanisms in Hadoop for privacy and isolation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create new problems</a:t>
            </a:r>
          </a:p>
          <a:p>
            <a:pPr lvl="1"/>
            <a:r>
              <a:rPr lang="en-US" dirty="0" smtClean="0"/>
              <a:t>Preserve the simple developer experience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changes to Spark programs, all programs run </a:t>
            </a:r>
            <a:r>
              <a:rPr lang="en-US" dirty="0" smtClean="0"/>
              <a:t>unmodified</a:t>
            </a:r>
          </a:p>
          <a:p>
            <a:pPr lvl="1"/>
            <a:r>
              <a:rPr lang="en-US" dirty="0" smtClean="0"/>
              <a:t>Propose </a:t>
            </a:r>
            <a:r>
              <a:rPr lang="en-US" dirty="0"/>
              <a:t>simple, mainstream in-the-community extension to the Apache Spark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1185" y="1204957"/>
            <a:ext cx="10292152" cy="11878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Look to the Future with an eye on the Past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</a:t>
            </a:r>
            <a:r>
              <a:rPr lang="en-US" dirty="0" err="1" smtClean="0"/>
              <a:t>Hadoop</a:t>
            </a:r>
            <a:r>
              <a:rPr lang="en-US" dirty="0" smtClean="0"/>
              <a:t> – From service model to app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2588" y="2914117"/>
            <a:ext cx="10665222" cy="345249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636928" y="5551916"/>
            <a:ext cx="6333014" cy="685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		     Aggregate Stage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70809" y="4480845"/>
            <a:ext cx="6399134" cy="6045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		  Partition Stage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02294" y="3051564"/>
            <a:ext cx="6467649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                               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Preprocessor Stage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15736" y="3822108"/>
            <a:ext cx="2133044" cy="6096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18882" y="3898308"/>
            <a:ext cx="1726752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Sampler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27343" y="3127764"/>
            <a:ext cx="142203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Task-1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264980" y="3127764"/>
            <a:ext cx="142203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Task-2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73956" y="4633244"/>
            <a:ext cx="1422030" cy="381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Task-1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97559" y="4633244"/>
            <a:ext cx="1422030" cy="381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Task-2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773956" y="5704316"/>
            <a:ext cx="1422030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Task-1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99133" y="5704316"/>
            <a:ext cx="1422030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Task-2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82257" y="4279308"/>
            <a:ext cx="3402714" cy="353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082258" y="3508764"/>
            <a:ext cx="33561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38359" y="5014244"/>
            <a:ext cx="1570215" cy="69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082258" y="3508764"/>
            <a:ext cx="4893737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82257" y="4279308"/>
            <a:ext cx="4926317" cy="353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38359" y="3508764"/>
            <a:ext cx="46613" cy="112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75995" y="3508764"/>
            <a:ext cx="32580" cy="112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08574" y="5014244"/>
            <a:ext cx="101574" cy="69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84971" y="5014244"/>
            <a:ext cx="0" cy="69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84971" y="5014244"/>
            <a:ext cx="1625177" cy="69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36192" y="3356364"/>
            <a:ext cx="1424116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Samples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01690" y="4550637"/>
            <a:ext cx="1322542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Ranges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162" y="5452218"/>
            <a:ext cx="3250353" cy="45292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Distributed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Sort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207955"/>
            <a:ext cx="10969943" cy="158723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Spark jobs compile down to a Directed Acyclic Graph (DAG). </a:t>
            </a:r>
          </a:p>
          <a:p>
            <a:pPr algn="just"/>
            <a:r>
              <a:rPr lang="en-US" sz="2000" dirty="0" smtClean="0"/>
              <a:t>Vertices in the graph represent user logic</a:t>
            </a:r>
          </a:p>
          <a:p>
            <a:pPr algn="just"/>
            <a:r>
              <a:rPr lang="en-US" sz="2000" dirty="0" smtClean="0"/>
              <a:t>Edges represent data movement from producers to consumers</a:t>
            </a:r>
          </a:p>
          <a:p>
            <a:pPr algn="just"/>
            <a:r>
              <a:rPr lang="en-US" sz="2000" dirty="0" smtClean="0"/>
              <a:t>Spark DAG executed using Apache </a:t>
            </a:r>
            <a:r>
              <a:rPr lang="en-US" sz="2000" dirty="0" err="1" smtClean="0"/>
              <a:t>Tez</a:t>
            </a:r>
            <a:r>
              <a:rPr lang="en-US" sz="2000" dirty="0" smtClean="0"/>
              <a:t> at runtime</a:t>
            </a:r>
          </a:p>
        </p:txBody>
      </p:sp>
    </p:spTree>
    <p:extLst>
      <p:ext uri="{BB962C8B-B14F-4D97-AF65-F5344CB8AC3E}">
        <p14:creationId xmlns:p14="http://schemas.microsoft.com/office/powerpoint/2010/main" val="12620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320456" y="3657600"/>
            <a:ext cx="9547913" cy="266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Spark-on-</a:t>
            </a:r>
            <a:r>
              <a:rPr lang="en-US" dirty="0" err="1" smtClean="0"/>
              <a:t>Hadoop</a:t>
            </a:r>
            <a:r>
              <a:rPr lang="en-US" dirty="0" smtClean="0"/>
              <a:t> – </a:t>
            </a:r>
            <a:r>
              <a:rPr lang="en-US" dirty="0"/>
              <a:t>Simplifying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65226"/>
            <a:ext cx="10969943" cy="22637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deployments to </a:t>
            </a:r>
            <a:r>
              <a:rPr lang="en-US" sz="2000" dirty="0" smtClean="0"/>
              <a:t>do. No side effects. </a:t>
            </a:r>
            <a:r>
              <a:rPr lang="en-US" sz="2000" dirty="0"/>
              <a:t>Easy and safe to try it out!</a:t>
            </a:r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Completely client side application.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Simply upload to any accessible </a:t>
            </a:r>
            <a:r>
              <a:rPr lang="en-US" sz="2000" b="0" dirty="0" err="1" smtClean="0"/>
              <a:t>FileSystem</a:t>
            </a:r>
            <a:r>
              <a:rPr lang="en-US" sz="2000" b="0" dirty="0" smtClean="0"/>
              <a:t> and point to the cluster through configuration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Enables running different versions concurrently. Easy to test new functionality while keeping stable versions for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Leverages YARN local resources.</a:t>
            </a:r>
          </a:p>
          <a:p>
            <a:pPr marL="398463" lvl="1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25177" y="4953000"/>
            <a:ext cx="1828324" cy="1295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Client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7662" y="4953000"/>
            <a:ext cx="1625177" cy="1295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Node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Manager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69236" y="5029200"/>
            <a:ext cx="142203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 panose="020F0502020204030204" pitchFamily="34" charset="0"/>
              </a:rPr>
              <a:t>TezTask</a:t>
            </a: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95986" y="4953000"/>
            <a:ext cx="1625177" cy="1295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Node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7559" y="5029200"/>
            <a:ext cx="142203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 panose="020F0502020204030204" pitchFamily="34" charset="0"/>
              </a:rPr>
              <a:t>TezTask</a:t>
            </a: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01357" y="5105400"/>
            <a:ext cx="1675963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Spark Client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1368" y="3810000"/>
            <a:ext cx="4164515" cy="76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HDFS</a:t>
            </a:r>
          </a:p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64515" y="4191000"/>
            <a:ext cx="1625177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 pitchFamily="34" charset="0"/>
              </a:rPr>
              <a:t>Spark-v1</a:t>
            </a: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64732" y="4495800"/>
            <a:ext cx="2412372" cy="533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7104" y="4495800"/>
            <a:ext cx="203147" cy="533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008574" y="4495800"/>
            <a:ext cx="101574" cy="533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97559" y="4191000"/>
            <a:ext cx="1625177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 pitchFamily="34" charset="0"/>
              </a:rPr>
              <a:t>Spark-v2</a:t>
            </a: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3751" y="4953000"/>
            <a:ext cx="1828324" cy="1295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Client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09931" y="5094288"/>
            <a:ext cx="1675963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Spark Client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110148" y="4495800"/>
            <a:ext cx="2437765" cy="4572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native </a:t>
            </a:r>
            <a:r>
              <a:rPr lang="en-US" dirty="0" err="1" smtClean="0"/>
              <a:t>Hadoop</a:t>
            </a:r>
            <a:r>
              <a:rPr lang="en-US" dirty="0" smtClean="0"/>
              <a:t> execution of Spark DAGs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Elastic resource management - dynamic acquisition and release of containers</a:t>
            </a:r>
          </a:p>
          <a:p>
            <a:r>
              <a:rPr lang="en-US" b="0" dirty="0" smtClean="0"/>
              <a:t>Works with YARN pre-emption, reservation and headroom calculations</a:t>
            </a:r>
          </a:p>
          <a:p>
            <a:r>
              <a:rPr lang="en-US" b="0" dirty="0" smtClean="0"/>
              <a:t>Auto-parallelism based on sampling – you no longer need to guess no. of reducers</a:t>
            </a:r>
          </a:p>
          <a:p>
            <a:r>
              <a:rPr lang="en-US" b="0" dirty="0"/>
              <a:t>Efficient data movement between stages using the </a:t>
            </a:r>
            <a:r>
              <a:rPr lang="en-US" b="0" dirty="0" err="1"/>
              <a:t>Hadoop</a:t>
            </a:r>
            <a:r>
              <a:rPr lang="en-US" b="0" dirty="0"/>
              <a:t> </a:t>
            </a:r>
            <a:r>
              <a:rPr lang="en-US" b="0" dirty="0" smtClean="0"/>
              <a:t>shuffle</a:t>
            </a:r>
          </a:p>
          <a:p>
            <a:r>
              <a:rPr lang="en-US" b="0" dirty="0" smtClean="0"/>
              <a:t>Integrates with resource isolation and governance mechanisms in </a:t>
            </a:r>
            <a:r>
              <a:rPr lang="en-US" b="0" dirty="0" err="1" smtClean="0"/>
              <a:t>Hadoop</a:t>
            </a:r>
            <a:endParaRPr lang="en-US" b="0" dirty="0" smtClean="0"/>
          </a:p>
          <a:p>
            <a:r>
              <a:rPr lang="en-US" b="0" dirty="0" err="1" smtClean="0"/>
              <a:t>Classpath</a:t>
            </a:r>
            <a:r>
              <a:rPr lang="en-US" b="0" dirty="0" smtClean="0"/>
              <a:t> and </a:t>
            </a:r>
            <a:r>
              <a:rPr lang="en-US" b="0" dirty="0" err="1" smtClean="0"/>
              <a:t>jarfile</a:t>
            </a:r>
            <a:r>
              <a:rPr lang="en-US" b="0" dirty="0" smtClean="0"/>
              <a:t> management through local resources</a:t>
            </a:r>
          </a:p>
          <a:p>
            <a:r>
              <a:rPr lang="en-US" b="0" dirty="0" smtClean="0"/>
              <a:t>Detailed job-level metrics through integration with the YARN 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i="1" u="sng" dirty="0" smtClean="0"/>
              <a:t>Enables large-scale, multi-tenant batch ETL Spark programs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1 at 6.0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931891"/>
            <a:ext cx="10617199" cy="509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SPARK-3561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SPARK-3561 in 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SPARK-3561 under the hood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 program:</a:t>
            </a:r>
          </a:p>
          <a:p>
            <a:endParaRPr lang="en-US" dirty="0"/>
          </a:p>
        </p:txBody>
      </p:sp>
      <p:pic>
        <p:nvPicPr>
          <p:cNvPr id="6" name="Picture 5" descr="Screen Shot 2014-10-01 at 9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727200"/>
            <a:ext cx="7543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928634"/>
            <a:ext cx="10969943" cy="510386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What is Spark?</a:t>
            </a:r>
            <a:endParaRPr lang="en-US" dirty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What have we done with Spark so far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Tech Previews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Brief on Spark 1.1.0 Tech Preview</a:t>
            </a:r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Multi tenant &amp; multi workload with YARN 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Introducing Spark-3561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Get Involved</a:t>
            </a:r>
          </a:p>
          <a:p>
            <a:pPr marL="285750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9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SPARK-3561 Demo – contd.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Execute program using spark-submit</a:t>
            </a:r>
          </a:p>
          <a:p>
            <a:r>
              <a:rPr lang="en-US" sz="1800" b="0" dirty="0">
                <a:latin typeface="Consolas"/>
                <a:cs typeface="Consolas"/>
              </a:rPr>
              <a:t>spark-submit --class </a:t>
            </a:r>
            <a:r>
              <a:rPr lang="en-US" sz="1800" b="0" dirty="0" err="1">
                <a:latin typeface="Consolas"/>
                <a:cs typeface="Consolas"/>
              </a:rPr>
              <a:t>dev.demo.WordCount</a:t>
            </a:r>
            <a:r>
              <a:rPr lang="en-US" sz="1800" b="0" dirty="0">
                <a:latin typeface="Consolas"/>
                <a:cs typeface="Consolas"/>
              </a:rPr>
              <a:t> </a:t>
            </a:r>
            <a:endParaRPr lang="en-US" sz="1800" b="0" dirty="0" smtClean="0">
              <a:latin typeface="Consolas"/>
              <a:cs typeface="Consolas"/>
            </a:endParaRPr>
          </a:p>
          <a:p>
            <a:r>
              <a:rPr lang="en-US" sz="1800" b="0" dirty="0">
                <a:latin typeface="Consolas"/>
                <a:cs typeface="Consolas"/>
              </a:rPr>
              <a:t>	</a:t>
            </a:r>
            <a:r>
              <a:rPr lang="en-US" sz="1800" b="0" dirty="0" smtClean="0">
                <a:latin typeface="Consolas"/>
                <a:cs typeface="Consolas"/>
              </a:rPr>
              <a:t>-</a:t>
            </a:r>
            <a:r>
              <a:rPr lang="en-US" sz="1800" b="0" dirty="0">
                <a:latin typeface="Consolas"/>
                <a:cs typeface="Consolas"/>
              </a:rPr>
              <a:t>-master </a:t>
            </a:r>
            <a:r>
              <a:rPr lang="en-US" sz="1800" b="0" dirty="0" err="1" smtClean="0">
                <a:latin typeface="Consolas"/>
                <a:cs typeface="Consolas"/>
              </a:rPr>
              <a:t>execution-context:org.apache.spark.tez.TezJobExecutionContext</a:t>
            </a:r>
            <a:r>
              <a:rPr lang="en-US" sz="1800" b="0" dirty="0" smtClean="0">
                <a:latin typeface="Consolas"/>
                <a:cs typeface="Consolas"/>
              </a:rPr>
              <a:t> </a:t>
            </a:r>
          </a:p>
          <a:p>
            <a:r>
              <a:rPr lang="en-US" sz="1800" b="0" dirty="0">
                <a:latin typeface="Consolas"/>
                <a:cs typeface="Consolas"/>
              </a:rPr>
              <a:t>	</a:t>
            </a:r>
            <a:r>
              <a:rPr lang="en-US" sz="1800" b="0" dirty="0" smtClean="0">
                <a:latin typeface="Consolas"/>
                <a:cs typeface="Consolas"/>
              </a:rPr>
              <a:t>spark</a:t>
            </a:r>
            <a:r>
              <a:rPr lang="en-US" sz="1800" b="0" dirty="0">
                <a:latin typeface="Consolas"/>
                <a:cs typeface="Consolas"/>
              </a:rPr>
              <a:t>-on-hadoop-1.0.jar 1 </a:t>
            </a:r>
            <a:r>
              <a:rPr lang="en-US" sz="1800" b="0" dirty="0" err="1">
                <a:latin typeface="Consolas"/>
                <a:cs typeface="Consolas"/>
              </a:rPr>
              <a:t>test.txt</a:t>
            </a:r>
            <a:endParaRPr lang="en-US" sz="1800" b="0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Execute interactive Spark commands through spark-shell</a:t>
            </a:r>
          </a:p>
          <a:p>
            <a:r>
              <a:rPr lang="en-US" sz="1800" b="0" dirty="0">
                <a:latin typeface="Consolas"/>
                <a:cs typeface="Consolas"/>
              </a:rPr>
              <a:t>spark-shell --master </a:t>
            </a:r>
            <a:r>
              <a:rPr lang="en-US" sz="1800" b="0" dirty="0" err="1">
                <a:latin typeface="Consolas"/>
                <a:cs typeface="Consolas"/>
              </a:rPr>
              <a:t>execution-context:org.apache.spark.tez.TezJobExecutionContext</a:t>
            </a:r>
            <a:endParaRPr lang="en-US" sz="1800" b="0" dirty="0">
              <a:latin typeface="Consolas"/>
              <a:cs typeface="Consolas"/>
            </a:endParaRPr>
          </a:p>
          <a:p>
            <a:r>
              <a:rPr lang="en-US" sz="1200" b="0" dirty="0" smtClean="0">
                <a:latin typeface="Consolas"/>
                <a:cs typeface="Consolas"/>
              </a:rPr>
              <a:t>INFO </a:t>
            </a:r>
            <a:r>
              <a:rPr lang="en-US" sz="1200" b="0" dirty="0">
                <a:latin typeface="Consolas"/>
                <a:cs typeface="Consolas"/>
              </a:rPr>
              <a:t>main spark.SparkContext:59 - Will use custom job execution context </a:t>
            </a:r>
            <a:r>
              <a:rPr lang="en-US" sz="1200" b="0" dirty="0" err="1">
                <a:latin typeface="Consolas"/>
                <a:cs typeface="Consolas"/>
              </a:rPr>
              <a:t>org.apache.spark.tez.TezJobExecutionContext</a:t>
            </a:r>
            <a:endParaRPr lang="en-US" sz="1200" b="0" dirty="0">
              <a:latin typeface="Consolas"/>
              <a:cs typeface="Consolas"/>
            </a:endParaRPr>
          </a:p>
          <a:p>
            <a:r>
              <a:rPr lang="en-US" sz="1200" b="0" dirty="0" smtClean="0">
                <a:latin typeface="Consolas"/>
                <a:cs typeface="Consolas"/>
              </a:rPr>
              <a:t>INFO </a:t>
            </a:r>
            <a:r>
              <a:rPr lang="en-US" sz="1200" b="0" dirty="0">
                <a:latin typeface="Consolas"/>
                <a:cs typeface="Consolas"/>
              </a:rPr>
              <a:t>main adapter.SparkToTezAdapter:59 - Adapting </a:t>
            </a:r>
            <a:r>
              <a:rPr lang="en-US" sz="1200" b="0" dirty="0" err="1">
                <a:latin typeface="Consolas"/>
                <a:cs typeface="Consolas"/>
              </a:rPr>
              <a:t>PairRDDFunctions.saveAsNewAPIHadoopDataset</a:t>
            </a:r>
            <a:r>
              <a:rPr lang="en-US" sz="1200" b="0" dirty="0">
                <a:latin typeface="Consolas"/>
                <a:cs typeface="Consolas"/>
              </a:rPr>
              <a:t> for </a:t>
            </a:r>
            <a:r>
              <a:rPr lang="en-US" sz="1200" b="0" dirty="0" err="1">
                <a:latin typeface="Consolas"/>
                <a:cs typeface="Consolas"/>
              </a:rPr>
              <a:t>Tez</a:t>
            </a:r>
            <a:endParaRPr lang="en-US" sz="1200" b="0" dirty="0">
              <a:latin typeface="Consolas"/>
              <a:cs typeface="Consolas"/>
            </a:endParaRPr>
          </a:p>
          <a:p>
            <a:r>
              <a:rPr lang="en-US" sz="1200" b="0" dirty="0" smtClean="0">
                <a:latin typeface="Consolas"/>
                <a:cs typeface="Consolas"/>
              </a:rPr>
              <a:t>INFO </a:t>
            </a:r>
            <a:r>
              <a:rPr lang="en-US" sz="1200" b="0" dirty="0">
                <a:latin typeface="Consolas"/>
                <a:cs typeface="Consolas"/>
              </a:rPr>
              <a:t>main repl.SparkILoop:59 - Created spark context..</a:t>
            </a:r>
          </a:p>
          <a:p>
            <a:r>
              <a:rPr lang="en-US" sz="1200" b="0" dirty="0">
                <a:latin typeface="Consolas"/>
                <a:cs typeface="Consolas"/>
              </a:rPr>
              <a:t>Spark context available as sc</a:t>
            </a:r>
            <a:r>
              <a:rPr lang="en-US" sz="1200" b="0" dirty="0" smtClean="0">
                <a:latin typeface="Consolas"/>
                <a:cs typeface="Consolas"/>
              </a:rPr>
              <a:t>.</a:t>
            </a:r>
            <a:endParaRPr lang="en-US" sz="1200" b="0" dirty="0">
              <a:latin typeface="Consolas"/>
              <a:cs typeface="Consolas"/>
            </a:endParaRPr>
          </a:p>
          <a:p>
            <a:r>
              <a:rPr lang="en-US" sz="1200" b="0" dirty="0" err="1">
                <a:latin typeface="Consolas"/>
                <a:cs typeface="Consolas"/>
              </a:rPr>
              <a:t>scala</a:t>
            </a:r>
            <a:r>
              <a:rPr lang="en-US" sz="1200" b="0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49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SPARK-3561 – feedback requested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 smtClean="0"/>
              <a:t>Provide feedback on your ETL/batch scenarios </a:t>
            </a:r>
          </a:p>
          <a:p>
            <a:r>
              <a:rPr lang="en-US" sz="3200" dirty="0" smtClean="0"/>
              <a:t>Participate in the discussion on the JIRA</a:t>
            </a:r>
          </a:p>
          <a:p>
            <a:r>
              <a:rPr lang="en-US" sz="3200" dirty="0" smtClean="0"/>
              <a:t>Try it out when it becomes available</a:t>
            </a:r>
          </a:p>
          <a:p>
            <a:r>
              <a:rPr lang="en-US" sz="3200" dirty="0" smtClean="0"/>
              <a:t>Looking for early adopters to run and validate at scale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928634"/>
            <a:ext cx="10969943" cy="510386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Spark </a:t>
            </a:r>
            <a:r>
              <a:rPr lang="en-US" dirty="0"/>
              <a:t>Labs Page 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http://hortonworks.com/hadoop/spark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Spark Roadmap Blog :  </a:t>
            </a:r>
            <a:r>
              <a:rPr lang="en-US" dirty="0">
                <a:hlinkClick r:id="rId3"/>
              </a:rPr>
              <a:t>http://hortonworks.com/blog/extending-spark-yarn-enterprise-hadoop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Spark 1.1.0 </a:t>
            </a:r>
            <a:r>
              <a:rPr lang="en-US" dirty="0"/>
              <a:t>Tech Preview : </a:t>
            </a:r>
            <a:r>
              <a:rPr lang="en-US" dirty="0">
                <a:hlinkClick r:id="rId4"/>
              </a:rPr>
              <a:t>http://hortonworks.com/kb/spark-1-1-0-technical-preview-hdp-2-1-5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Public Spark Forums</a:t>
            </a:r>
            <a:r>
              <a:rPr lang="en-US" dirty="0"/>
              <a:t>	: </a:t>
            </a:r>
            <a:r>
              <a:rPr lang="en-US" dirty="0">
                <a:hlinkClick r:id="rId5"/>
              </a:rPr>
              <a:t>http://hortonworks.com/community/forums/forum/spark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Spark-3561 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>
                <a:hlinkClick r:id="rId6"/>
              </a:rPr>
              <a:t>issues.apache.org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jira</a:t>
            </a:r>
            <a:r>
              <a:rPr lang="en-US" dirty="0">
                <a:hlinkClick r:id="rId6"/>
              </a:rPr>
              <a:t>/browse/SPARK-3561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8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Apache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</a:p>
          <a:p>
            <a:pPr marL="509588" lvl="2" indent="-342900"/>
            <a:r>
              <a:rPr lang="en-US" dirty="0" smtClean="0"/>
              <a:t>Spark </a:t>
            </a:r>
            <a:r>
              <a:rPr lang="en-US" dirty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general</a:t>
            </a:r>
            <a:r>
              <a:rPr lang="en-US" dirty="0">
                <a:solidFill>
                  <a:srgbClr val="FF0000"/>
                </a:solidFill>
              </a:rPr>
              <a:t>-purpose </a:t>
            </a:r>
            <a:r>
              <a:rPr lang="en-US" dirty="0" smtClean="0">
                <a:solidFill>
                  <a:srgbClr val="FF0000"/>
                </a:solidFill>
              </a:rPr>
              <a:t>big data </a:t>
            </a:r>
            <a:r>
              <a:rPr lang="en-US" dirty="0" smtClean="0"/>
              <a:t>engine that </a:t>
            </a:r>
            <a:r>
              <a:rPr lang="en-US" dirty="0"/>
              <a:t>provides </a:t>
            </a:r>
            <a:r>
              <a:rPr lang="en-US" dirty="0">
                <a:solidFill>
                  <a:srgbClr val="FF0000"/>
                </a:solidFill>
              </a:rPr>
              <a:t>simple APIs </a:t>
            </a:r>
            <a:r>
              <a:rPr lang="en-US" dirty="0">
                <a:solidFill>
                  <a:schemeClr val="tx1"/>
                </a:solidFill>
              </a:rPr>
              <a:t>for data scientists and engineers</a:t>
            </a:r>
            <a:r>
              <a:rPr lang="en-US" dirty="0"/>
              <a:t> familiar with </a:t>
            </a:r>
            <a:r>
              <a:rPr lang="en-US" dirty="0" err="1" smtClean="0"/>
              <a:t>Scala</a:t>
            </a:r>
            <a:r>
              <a:rPr lang="en-US" dirty="0" smtClean="0"/>
              <a:t>, Python and Java </a:t>
            </a:r>
            <a:r>
              <a:rPr lang="en-US" dirty="0"/>
              <a:t>to build </a:t>
            </a:r>
            <a:r>
              <a:rPr lang="en-US" dirty="0">
                <a:solidFill>
                  <a:srgbClr val="FF0000"/>
                </a:solidFill>
              </a:rPr>
              <a:t>ad-hoc interactive analytics, iterative machine-learning</a:t>
            </a:r>
            <a:r>
              <a:rPr lang="en-US" dirty="0"/>
              <a:t>, and other use cases well-suited to </a:t>
            </a:r>
            <a:r>
              <a:rPr lang="en-US" dirty="0">
                <a:solidFill>
                  <a:srgbClr val="FF0000"/>
                </a:solidFill>
              </a:rPr>
              <a:t>interactive, in-memory data processing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GB to TB sized datasets</a:t>
            </a:r>
            <a:r>
              <a:rPr lang="en-US" dirty="0" smtClean="0"/>
              <a:t>.</a:t>
            </a:r>
          </a:p>
          <a:p>
            <a:pPr marL="509588" lvl="2" indent="-342900"/>
            <a:endParaRPr lang="en-US" dirty="0" smtClean="0"/>
          </a:p>
          <a:p>
            <a:pPr marL="739775" lvl="3" indent="-34290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051" y="114297"/>
            <a:ext cx="1663221" cy="8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3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1" y="0"/>
            <a:ext cx="10969943" cy="1016000"/>
          </a:xfrm>
        </p:spPr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4663" y="778309"/>
            <a:ext cx="10623059" cy="5411671"/>
            <a:chOff x="199916" y="802911"/>
            <a:chExt cx="11313279" cy="5873660"/>
          </a:xfrm>
        </p:grpSpPr>
        <p:sp>
          <p:nvSpPr>
            <p:cNvPr id="62" name="Rectangle 61"/>
            <p:cNvSpPr/>
            <p:nvPr/>
          </p:nvSpPr>
          <p:spPr>
            <a:xfrm>
              <a:off x="4231446" y="2581983"/>
              <a:ext cx="7226808" cy="136395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31446" y="4367980"/>
              <a:ext cx="7226808" cy="136395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1446" y="881172"/>
              <a:ext cx="7226808" cy="36328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31446" y="1800277"/>
              <a:ext cx="7226808" cy="2521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(</a:t>
              </a:r>
              <a:r>
                <a:rPr lang="en-US" sz="1100" b="1" dirty="0" err="1" smtClean="0">
                  <a:solidFill>
                    <a:schemeClr val="bg2"/>
                  </a:solidFill>
                  <a:latin typeface="Courier New"/>
                  <a:cs typeface="Courier New"/>
                </a:rPr>
                <a:t>Hadoop|FlatMapped|Filter|MapPartitions|Shuffled</a:t>
              </a:r>
              <a:r>
                <a:rPr lang="en-US" sz="11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)RDD</a:t>
              </a:r>
              <a:endParaRPr lang="en-US" sz="1100" b="1" dirty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8484" y="2689043"/>
              <a:ext cx="5942196" cy="1180229"/>
              <a:chOff x="2938940" y="5180986"/>
              <a:chExt cx="184517" cy="84050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938940" y="5180986"/>
                <a:ext cx="184517" cy="1795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stage0: (</a:t>
                </a:r>
                <a:r>
                  <a:rPr lang="en-US" sz="1100" b="1" dirty="0" err="1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Hadoop|FlatMapped|Filter|MapPartitions</a:t>
                </a:r>
                <a:r>
                  <a:rPr lang="en-US" sz="1100" b="1" dirty="0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)RDD</a:t>
                </a:r>
                <a:endParaRPr lang="en-US" sz="1100" b="1" dirty="0">
                  <a:solidFill>
                    <a:schemeClr val="bg2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38940" y="5841892"/>
                <a:ext cx="184517" cy="17959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stage1: </a:t>
                </a:r>
                <a:r>
                  <a:rPr lang="en-US" sz="1100" b="1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ShuffledRDD</a:t>
                </a:r>
                <a:endParaRPr lang="en-US" sz="1100" b="1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</p:txBody>
          </p:sp>
          <p:cxnSp>
            <p:nvCxnSpPr>
              <p:cNvPr id="28" name="Straight Connector 27"/>
              <p:cNvCxnSpPr>
                <a:stCxn id="26" idx="2"/>
                <a:endCxn id="27" idx="0"/>
              </p:cNvCxnSpPr>
              <p:nvPr/>
            </p:nvCxnSpPr>
            <p:spPr>
              <a:xfrm>
                <a:off x="3031199" y="5360583"/>
                <a:ext cx="0" cy="481309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903756" y="4512754"/>
              <a:ext cx="5726924" cy="1207423"/>
              <a:chOff x="4856716" y="5153789"/>
              <a:chExt cx="4315771" cy="120742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56716" y="5153789"/>
                <a:ext cx="1447192" cy="4548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900" b="1" dirty="0" err="1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ShuffleMapTask</a:t>
                </a:r>
                <a:r>
                  <a:rPr lang="en-US" sz="900" b="1" dirty="0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: (</a:t>
                </a:r>
                <a:r>
                  <a:rPr lang="en-US" sz="900" b="1" dirty="0" err="1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flatMap</a:t>
                </a:r>
                <a:r>
                  <a:rPr lang="en-US" sz="900" b="1" dirty="0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 | map)</a:t>
                </a:r>
                <a:endParaRPr lang="en-US" sz="900" b="1" dirty="0">
                  <a:solidFill>
                    <a:schemeClr val="bg2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32433" y="5908759"/>
                <a:ext cx="1234357" cy="452453"/>
              </a:xfrm>
              <a:prstGeom prst="rect">
                <a:avLst/>
              </a:prstGeom>
              <a:solidFill>
                <a:srgbClr val="1991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ResultTask</a:t>
                </a:r>
                <a:r>
                  <a:rPr lang="en-US" sz="800" b="1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: (</a:t>
                </a:r>
                <a:r>
                  <a:rPr lang="en-US" sz="800" b="1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reduceByKey</a:t>
                </a:r>
                <a:r>
                  <a:rPr lang="en-US" sz="800" b="1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)</a:t>
                </a:r>
                <a:endParaRPr lang="en-US" sz="800" b="1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</p:txBody>
          </p:sp>
          <p:cxnSp>
            <p:nvCxnSpPr>
              <p:cNvPr id="33" name="Straight Connector 32"/>
              <p:cNvCxnSpPr>
                <a:stCxn id="30" idx="2"/>
                <a:endCxn id="32" idx="0"/>
              </p:cNvCxnSpPr>
              <p:nvPr/>
            </p:nvCxnSpPr>
            <p:spPr>
              <a:xfrm>
                <a:off x="5580312" y="5608686"/>
                <a:ext cx="1469299" cy="300073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51" idx="2"/>
                <a:endCxn id="32" idx="0"/>
              </p:cNvCxnSpPr>
              <p:nvPr/>
            </p:nvCxnSpPr>
            <p:spPr>
              <a:xfrm flipH="1">
                <a:off x="7049611" y="5608686"/>
                <a:ext cx="1405304" cy="300073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7737342" y="5153789"/>
                <a:ext cx="1435145" cy="4548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900" b="1" dirty="0" err="1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ShuffleMapTask</a:t>
                </a:r>
                <a:r>
                  <a:rPr lang="en-US" sz="900" b="1" dirty="0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: (</a:t>
                </a:r>
                <a:r>
                  <a:rPr lang="en-US" sz="900" b="1" dirty="0" err="1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flatMap</a:t>
                </a:r>
                <a:r>
                  <a:rPr lang="en-US" sz="900" b="1" dirty="0" smtClean="0">
                    <a:solidFill>
                      <a:schemeClr val="bg2"/>
                    </a:solidFill>
                    <a:latin typeface="Courier New"/>
                    <a:cs typeface="Courier New"/>
                  </a:rPr>
                  <a:t> | map)</a:t>
                </a:r>
                <a:endParaRPr lang="en-US" sz="900" b="1" dirty="0">
                  <a:solidFill>
                    <a:schemeClr val="bg2"/>
                  </a:solidFill>
                  <a:latin typeface="Courier New"/>
                  <a:cs typeface="Courier New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049382" y="851292"/>
              <a:ext cx="1237500" cy="43088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ctr"/>
              <a:r>
                <a:rPr lang="en-US" sz="1600" dirty="0" smtClean="0"/>
                <a:t>Spark API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37416" y="2489160"/>
              <a:ext cx="2290381" cy="67710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ctr"/>
              <a:r>
                <a:rPr lang="en-US" sz="1600" dirty="0" smtClean="0"/>
                <a:t>Spark </a:t>
              </a:r>
            </a:p>
            <a:p>
              <a:pPr algn="ctr"/>
              <a:r>
                <a:rPr lang="en-US" sz="1600" dirty="0" smtClean="0"/>
                <a:t>Compiler / Optimizer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81799" y="4711995"/>
              <a:ext cx="2669429" cy="67710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ctr"/>
              <a:r>
                <a:rPr lang="en-US" sz="1600" dirty="0" smtClean="0"/>
                <a:t>DAG Runtime</a:t>
              </a:r>
            </a:p>
            <a:p>
              <a:pPr algn="ctr"/>
              <a:r>
                <a:rPr lang="en-US" sz="1600" dirty="0" smtClean="0"/>
                <a:t>Execution Engine</a:t>
              </a:r>
            </a:p>
          </p:txBody>
        </p:sp>
        <p:sp>
          <p:nvSpPr>
            <p:cNvPr id="66" name="Left Brace 65"/>
            <p:cNvSpPr/>
            <p:nvPr/>
          </p:nvSpPr>
          <p:spPr>
            <a:xfrm>
              <a:off x="3697883" y="802912"/>
              <a:ext cx="599740" cy="575946"/>
            </a:xfrm>
            <a:prstGeom prst="leftBrace">
              <a:avLst/>
            </a:prstGeom>
            <a:ln w="127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/>
            <p:cNvSpPr/>
            <p:nvPr/>
          </p:nvSpPr>
          <p:spPr>
            <a:xfrm>
              <a:off x="3686647" y="1616549"/>
              <a:ext cx="599740" cy="2433958"/>
            </a:xfrm>
            <a:prstGeom prst="leftBrace">
              <a:avLst/>
            </a:prstGeom>
            <a:ln w="127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/>
            <p:cNvSpPr/>
            <p:nvPr/>
          </p:nvSpPr>
          <p:spPr>
            <a:xfrm>
              <a:off x="3692181" y="4133627"/>
              <a:ext cx="599740" cy="2542944"/>
            </a:xfrm>
            <a:prstGeom prst="leftBrace">
              <a:avLst/>
            </a:prstGeom>
            <a:ln w="127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86387" y="6117271"/>
              <a:ext cx="7226808" cy="4970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430211" y="6186400"/>
              <a:ext cx="2171697" cy="3384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Spark Cluster</a:t>
              </a:r>
              <a:endParaRPr lang="en-US" sz="1100" b="1" dirty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5765" y="6186400"/>
              <a:ext cx="2305636" cy="338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YARN</a:t>
              </a:r>
              <a:endParaRPr lang="en-US" sz="1100" b="1" dirty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33802" y="6178227"/>
              <a:ext cx="2000056" cy="346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1100" b="1" dirty="0" err="1" smtClean="0">
                  <a:solidFill>
                    <a:schemeClr val="bg2"/>
                  </a:solidFill>
                  <a:latin typeface="Courier New"/>
                  <a:cs typeface="Courier New"/>
                </a:rPr>
                <a:t>Mesos</a:t>
              </a:r>
              <a:endParaRPr lang="en-US" sz="1100" b="1" dirty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1515" y="2224062"/>
              <a:ext cx="1237500" cy="43088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ctr"/>
              <a:r>
                <a:rPr lang="en-US" sz="1600" b="1" dirty="0" smtClean="0"/>
                <a:t>Client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9916" y="5181411"/>
              <a:ext cx="1237500" cy="43088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ctr"/>
              <a:r>
                <a:rPr lang="en-US" sz="1600" b="1" dirty="0" smtClean="0"/>
                <a:t>Cluster</a:t>
              </a:r>
            </a:p>
          </p:txBody>
        </p:sp>
        <p:sp>
          <p:nvSpPr>
            <p:cNvPr id="75" name="Left Brace 74"/>
            <p:cNvSpPr/>
            <p:nvPr/>
          </p:nvSpPr>
          <p:spPr>
            <a:xfrm>
              <a:off x="1249736" y="802911"/>
              <a:ext cx="599740" cy="3330715"/>
            </a:xfrm>
            <a:prstGeom prst="leftBrace">
              <a:avLst/>
            </a:prstGeom>
            <a:ln w="127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Left Brace 75"/>
            <p:cNvSpPr/>
            <p:nvPr/>
          </p:nvSpPr>
          <p:spPr>
            <a:xfrm>
              <a:off x="1249736" y="4159416"/>
              <a:ext cx="599740" cy="2517155"/>
            </a:xfrm>
            <a:prstGeom prst="leftBrace">
              <a:avLst/>
            </a:prstGeom>
            <a:ln w="127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973237" y="5447893"/>
              <a:ext cx="2507581" cy="338554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r"/>
              <a:r>
                <a:rPr lang="en-US" sz="1000" b="1" dirty="0" err="1" smtClean="0">
                  <a:latin typeface="Courier New"/>
                  <a:cs typeface="Courier New"/>
                </a:rPr>
                <a:t>DAGScheduler</a:t>
              </a:r>
              <a:r>
                <a:rPr lang="en-US" sz="1000" b="1" dirty="0" smtClean="0">
                  <a:latin typeface="Courier New"/>
                  <a:cs typeface="Courier New"/>
                </a:rPr>
                <a:t>, </a:t>
              </a:r>
              <a:r>
                <a:rPr lang="en-US" sz="1000" b="1" dirty="0" err="1" smtClean="0">
                  <a:latin typeface="Courier New"/>
                  <a:cs typeface="Courier New"/>
                </a:rPr>
                <a:t>ActiveJob</a:t>
              </a:r>
              <a:endParaRPr lang="en-US" sz="1000" b="1" dirty="0" smtClean="0">
                <a:latin typeface="Courier New"/>
                <a:cs typeface="Courier New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22753" y="4723753"/>
              <a:ext cx="961299" cy="30777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r"/>
              <a:r>
                <a:rPr lang="en-US" sz="800" b="1" dirty="0" smtClean="0">
                  <a:latin typeface="Courier New"/>
                  <a:cs typeface="Courier New"/>
                </a:rPr>
                <a:t>Task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3760" y="4730422"/>
              <a:ext cx="961299" cy="30777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r"/>
              <a:r>
                <a:rPr lang="en-US" sz="800" b="1" dirty="0" smtClean="0">
                  <a:latin typeface="Courier New"/>
                  <a:cs typeface="Courier New"/>
                </a:rPr>
                <a:t>Task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46604" y="5501387"/>
              <a:ext cx="961299" cy="30777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r"/>
              <a:r>
                <a:rPr lang="en-US" sz="800" b="1" dirty="0" smtClean="0">
                  <a:latin typeface="Courier New"/>
                  <a:cs typeface="Courier New"/>
                </a:rPr>
                <a:t>Task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90662" y="6287661"/>
              <a:ext cx="961299" cy="30777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algn="r"/>
              <a:r>
                <a:rPr lang="en-US" sz="800" b="1" dirty="0" err="1" smtClean="0">
                  <a:latin typeface="Courier New"/>
                  <a:cs typeface="Courier New"/>
                </a:rPr>
                <a:t>SparkAM</a:t>
              </a:r>
              <a:endParaRPr lang="en-US" sz="800" b="1" dirty="0" smtClean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Apache </a:t>
            </a:r>
            <a:r>
              <a:rPr lang="en-US" dirty="0" smtClean="0"/>
              <a:t>Spark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What’s Our Spark Strategy?</a:t>
            </a:r>
          </a:p>
          <a:p>
            <a:pPr marL="509588" lvl="2" indent="-342900"/>
            <a:r>
              <a:rPr lang="en-US" dirty="0"/>
              <a:t>Hortonworks is focused on </a:t>
            </a:r>
            <a:r>
              <a:rPr lang="en-US" dirty="0">
                <a:solidFill>
                  <a:srgbClr val="FF0000"/>
                </a:solidFill>
              </a:rPr>
              <a:t>enabling Spark for Enterprise Hadoop </a:t>
            </a:r>
            <a:r>
              <a:rPr lang="en-US" dirty="0"/>
              <a:t>so users can deploy Spark-based applications along with their other Hadoop workloads in a consistent, predictable, and robust way.</a:t>
            </a:r>
          </a:p>
          <a:p>
            <a:pPr marL="739775" lvl="3" indent="-342900"/>
            <a:r>
              <a:rPr lang="en-US" dirty="0" smtClean="0">
                <a:solidFill>
                  <a:srgbClr val="FF0000"/>
                </a:solidFill>
              </a:rPr>
              <a:t>Leverage Scale, Multi-tenancy provided by “YARN” </a:t>
            </a:r>
            <a:r>
              <a:rPr lang="en-US" dirty="0" smtClean="0"/>
              <a:t>so </a:t>
            </a:r>
            <a:r>
              <a:rPr lang="en-US" dirty="0"/>
              <a:t>its memory and CPU intensive apps can work with predictable performance</a:t>
            </a:r>
          </a:p>
          <a:p>
            <a:pPr marL="739775" lvl="3" indent="-342900"/>
            <a:r>
              <a:rPr lang="en-US" dirty="0">
                <a:solidFill>
                  <a:srgbClr val="FF0000"/>
                </a:solidFill>
              </a:rPr>
              <a:t>Integrate it with HDP</a:t>
            </a:r>
            <a:r>
              <a:rPr lang="en-US" dirty="0"/>
              <a:t>’s operations, security, governance, scalability, availability, and multi-tenancy </a:t>
            </a:r>
            <a:r>
              <a:rPr lang="en-US" dirty="0" smtClean="0"/>
              <a:t>capabilities</a:t>
            </a:r>
          </a:p>
          <a:p>
            <a:endParaRPr lang="en-US" dirty="0" smtClean="0"/>
          </a:p>
          <a:p>
            <a:r>
              <a:rPr lang="en-US" dirty="0" smtClean="0"/>
              <a:t>Do We Have a Plan to Support Spark? Yes.</a:t>
            </a:r>
          </a:p>
          <a:p>
            <a:pPr marL="509588" lvl="2" indent="-342900"/>
            <a:r>
              <a:rPr lang="en-US" dirty="0" smtClean="0"/>
              <a:t>Spark is available </a:t>
            </a:r>
            <a:r>
              <a:rPr lang="en-US" b="1" i="1" dirty="0" smtClean="0"/>
              <a:t>now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FF0000"/>
                </a:solidFill>
              </a:rPr>
              <a:t>Technology Preview. </a:t>
            </a:r>
          </a:p>
          <a:p>
            <a:pPr marL="509588" lvl="2" indent="-342900"/>
            <a:r>
              <a:rPr lang="en-US" dirty="0" smtClean="0"/>
              <a:t>We are working our standard process of </a:t>
            </a:r>
            <a:r>
              <a:rPr lang="en-US" dirty="0" smtClean="0">
                <a:solidFill>
                  <a:srgbClr val="FF0000"/>
                </a:solidFill>
              </a:rPr>
              <a:t>Tech Preview -&gt; GA</a:t>
            </a:r>
            <a:r>
              <a:rPr lang="en-US" dirty="0" smtClean="0">
                <a:solidFill>
                  <a:schemeClr val="tx1"/>
                </a:solidFill>
              </a:rPr>
              <a:t>. We did this for Storm, Falcon, etc.</a:t>
            </a:r>
            <a:endParaRPr lang="en-US" dirty="0" smtClean="0"/>
          </a:p>
          <a:p>
            <a:pPr marL="509588" lvl="2" indent="-342900"/>
            <a:r>
              <a:rPr lang="en-US" dirty="0" smtClean="0"/>
              <a:t>Spark will be added to our </a:t>
            </a:r>
            <a:r>
              <a:rPr lang="en-US" dirty="0" smtClean="0">
                <a:solidFill>
                  <a:srgbClr val="FF0000"/>
                </a:solidFill>
              </a:rPr>
              <a:t>HDP Enterprise Plus</a:t>
            </a:r>
            <a:r>
              <a:rPr lang="en-US" dirty="0" smtClean="0"/>
              <a:t> subscription when it’s GA ready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051" y="114297"/>
            <a:ext cx="1663221" cy="8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Timeline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Roadmap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6"/>
          </p:cNvCxnSpPr>
          <p:nvPr/>
        </p:nvCxnSpPr>
        <p:spPr>
          <a:xfrm>
            <a:off x="660081" y="1857811"/>
            <a:ext cx="11201719" cy="10285"/>
          </a:xfrm>
          <a:prstGeom prst="straightConnector1">
            <a:avLst/>
          </a:prstGeom>
          <a:ln w="57150" cmpd="sng">
            <a:solidFill>
              <a:srgbClr val="69BE2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1481" y="1743511"/>
            <a:ext cx="228600" cy="228600"/>
          </a:xfrm>
          <a:prstGeom prst="ellipse">
            <a:avLst/>
          </a:prstGeom>
          <a:solidFill>
            <a:srgbClr val="FFFFFF"/>
          </a:solidFill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62938" y="1734346"/>
            <a:ext cx="0" cy="223118"/>
          </a:xfrm>
          <a:prstGeom prst="line">
            <a:avLst/>
          </a:prstGeom>
          <a:ln w="38100" cmpd="sng">
            <a:solidFill>
              <a:srgbClr val="44697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91421" y="1752386"/>
            <a:ext cx="0" cy="223118"/>
          </a:xfrm>
          <a:prstGeom prst="line">
            <a:avLst/>
          </a:prstGeom>
          <a:ln w="38100" cmpd="sng">
            <a:solidFill>
              <a:srgbClr val="44697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0537" y="1278620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rPr>
              <a:t>JULY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461" y="1279332"/>
            <a:ext cx="704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rPr>
              <a:t>2014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974299" y="1249005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rPr>
              <a:t>SEPT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5681" y="2283958"/>
            <a:ext cx="1694514" cy="1425084"/>
            <a:chOff x="1436954" y="2283958"/>
            <a:chExt cx="1694514" cy="142508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4861" y="2283958"/>
              <a:ext cx="1546607" cy="72158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436954" y="3001156"/>
              <a:ext cx="16481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Calibri"/>
                  <a:cs typeface="Calibri"/>
                </a:rPr>
                <a:t>1.0.1 TP Refresh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67367" y="2292999"/>
            <a:ext cx="1648108" cy="1425084"/>
            <a:chOff x="8737227" y="2283958"/>
            <a:chExt cx="1648108" cy="142508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7978" y="2283958"/>
              <a:ext cx="1546607" cy="72158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8737227" y="3001156"/>
              <a:ext cx="16481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Calibri"/>
                  <a:cs typeface="Calibri"/>
                </a:rPr>
                <a:t>1.1.0 TP Refresh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9358081" y="1742007"/>
            <a:ext cx="0" cy="223118"/>
          </a:xfrm>
          <a:prstGeom prst="line">
            <a:avLst/>
          </a:prstGeom>
          <a:ln w="38100" cmpd="sng">
            <a:solidFill>
              <a:srgbClr val="44697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54481" y="1216435"/>
            <a:ext cx="607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rPr>
              <a:t>DEC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518266" y="2283958"/>
            <a:ext cx="1648108" cy="1117308"/>
            <a:chOff x="8737227" y="2283958"/>
            <a:chExt cx="1648108" cy="111730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7978" y="2283958"/>
              <a:ext cx="1546607" cy="721583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8737227" y="3001156"/>
              <a:ext cx="164810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Calibri"/>
                  <a:cs typeface="Calibri"/>
                </a:rPr>
                <a:t>1.2.0 GA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94421" y="3866782"/>
            <a:ext cx="2794000" cy="15367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Hive 13 support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Limited ORC support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96099" y="3866782"/>
            <a:ext cx="5013325" cy="15367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Spark on YARN: Deployment Best Practices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Ambari</a:t>
            </a:r>
            <a:r>
              <a:rPr lang="en-US" dirty="0"/>
              <a:t> Support for Spark Install/Stop/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Spark on </a:t>
            </a:r>
            <a:r>
              <a:rPr lang="en-US" dirty="0" err="1" smtClean="0"/>
              <a:t>Kerberized</a:t>
            </a:r>
            <a:r>
              <a:rPr lang="en-US" dirty="0" smtClean="0"/>
              <a:t> Cluster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Authentication against LDAP in Spark UI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Spark 1.1.0 Tech Preview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Upgrades Spark to Hive .13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j-lt"/>
              </a:rPr>
              <a:t>Provides Hive .13 features (new Hive UDFs) in Spark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Limited ORC support</a:t>
            </a:r>
          </a:p>
          <a:p>
            <a:pPr marL="509588" lvl="2" indent="-342900"/>
            <a:r>
              <a:rPr lang="en-US" dirty="0" smtClean="0"/>
              <a:t>Ability to manipulate ORC as </a:t>
            </a:r>
            <a:r>
              <a:rPr lang="en-US" dirty="0" err="1" smtClean="0"/>
              <a:t>HadoopRDD</a:t>
            </a: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…..</a:t>
            </a:r>
          </a:p>
          <a:p>
            <a:pPr lvl="2" indent="0">
              <a:buNone/>
            </a:pP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inputRead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hdfs</a:t>
            </a:r>
            <a:r>
              <a:rPr lang="en-US" dirty="0">
                <a:latin typeface="Consolas"/>
                <a:cs typeface="Consolas"/>
              </a:rPr>
              <a:t>://sandbox.hortonworks.com:8020/apps/hive/warehouse/orc_table",</a:t>
            </a:r>
            <a:r>
              <a:rPr lang="en-US" dirty="0" err="1">
                <a:latin typeface="Consolas"/>
                <a:cs typeface="Consolas"/>
              </a:rPr>
              <a:t>classOf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org.apache.hadoop.hive.ql.io.orc.OrcInputFormat</a:t>
            </a:r>
            <a:r>
              <a:rPr lang="en-US" dirty="0">
                <a:latin typeface="Consolas"/>
                <a:cs typeface="Consolas"/>
              </a:rPr>
              <a:t>],</a:t>
            </a:r>
            <a:r>
              <a:rPr lang="en-US" dirty="0" err="1">
                <a:latin typeface="Consolas"/>
                <a:cs typeface="Consolas"/>
              </a:rPr>
              <a:t>classOf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org.apache.hadoop.io.NullWritable</a:t>
            </a:r>
            <a:r>
              <a:rPr lang="en-US" dirty="0">
                <a:latin typeface="Consolas"/>
                <a:cs typeface="Consolas"/>
              </a:rPr>
              <a:t>],</a:t>
            </a:r>
            <a:r>
              <a:rPr lang="en-US" dirty="0" err="1">
                <a:latin typeface="Consolas"/>
                <a:cs typeface="Consolas"/>
              </a:rPr>
              <a:t>classOf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org.apache.hadoop.hive.ql.io.orc.OrcStruct</a:t>
            </a:r>
            <a:r>
              <a:rPr lang="en-US" dirty="0">
                <a:latin typeface="Consolas"/>
                <a:cs typeface="Consolas"/>
              </a:rPr>
              <a:t>])</a:t>
            </a:r>
          </a:p>
          <a:p>
            <a:pPr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k = </a:t>
            </a:r>
            <a:r>
              <a:rPr lang="en-US" dirty="0" err="1">
                <a:latin typeface="Consolas"/>
                <a:cs typeface="Consolas"/>
              </a:rPr>
              <a:t>inputRead.map</a:t>
            </a:r>
            <a:r>
              <a:rPr lang="en-US" dirty="0">
                <a:latin typeface="Consolas"/>
                <a:cs typeface="Consolas"/>
              </a:rPr>
              <a:t>(pair =&amp;</a:t>
            </a:r>
            <a:r>
              <a:rPr lang="en-US" dirty="0" err="1">
                <a:latin typeface="Consolas"/>
                <a:cs typeface="Consolas"/>
              </a:rPr>
              <a:t>gt</a:t>
            </a:r>
            <a:r>
              <a:rPr lang="en-US" dirty="0">
                <a:latin typeface="Consolas"/>
                <a:cs typeface="Consolas"/>
              </a:rPr>
              <a:t>; pair._2.toString)</a:t>
            </a:r>
          </a:p>
          <a:p>
            <a:pPr lvl="2" indent="0">
              <a:buNone/>
            </a:pP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c = </a:t>
            </a:r>
            <a:r>
              <a:rPr lang="en-US" dirty="0" err="1" smtClean="0">
                <a:latin typeface="Consolas"/>
                <a:cs typeface="Consolas"/>
              </a:rPr>
              <a:t>k.collect</a:t>
            </a:r>
            <a:endParaRPr lang="en-US" dirty="0" smtClean="0">
              <a:latin typeface="Consolas"/>
              <a:cs typeface="Consolas"/>
            </a:endParaRPr>
          </a:p>
          <a:p>
            <a:pPr lvl="2" indent="0">
              <a:buNone/>
            </a:pPr>
            <a:r>
              <a:rPr lang="en-US" dirty="0" smtClean="0">
                <a:latin typeface="Courier"/>
                <a:cs typeface="Courier"/>
              </a:rPr>
              <a:t>…..</a:t>
            </a:r>
            <a:endParaRPr lang="en-US" dirty="0">
              <a:latin typeface="Courier"/>
              <a:cs typeface="Courier"/>
            </a:endParaRPr>
          </a:p>
          <a:p>
            <a:pPr marL="509588" lvl="2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9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Enterprise Readiness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CorpDeckSpring2014(1)">
  <a:themeElements>
    <a:clrScheme name="Custom 1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2A52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HortonworksCorpDeckSpring2014(1)</Template>
  <TotalTime>39493</TotalTime>
  <Words>1172</Words>
  <Application>Microsoft Macintosh PowerPoint</Application>
  <PresentationFormat>Custom</PresentationFormat>
  <Paragraphs>211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HortonworksCorpDeckSpring2014(1)</vt:lpstr>
      <vt:lpstr>Spark Webinar</vt:lpstr>
      <vt:lpstr>Agenda</vt:lpstr>
      <vt:lpstr>Let’s Talk About Apache Spark</vt:lpstr>
      <vt:lpstr>What is Spark?</vt:lpstr>
      <vt:lpstr>Let’s Talk About Apache Spark (cont’d)</vt:lpstr>
      <vt:lpstr>Spark Timeline</vt:lpstr>
      <vt:lpstr>Spark Roadmap</vt:lpstr>
      <vt:lpstr>What’s in Spark 1.1.0 Tech Preview</vt:lpstr>
      <vt:lpstr>Spark Enterprise Readiness</vt:lpstr>
      <vt:lpstr>Spark Investment Phases</vt:lpstr>
      <vt:lpstr>Spark on Hadoop</vt:lpstr>
      <vt:lpstr>Spark-on-Hadoop – End User Benefits</vt:lpstr>
      <vt:lpstr>Spark-on-Hadoop – Design considerations</vt:lpstr>
      <vt:lpstr>Spark on Hadoop – From service model to app model</vt:lpstr>
      <vt:lpstr>Spark-on-Hadoop – Simplifying Operations</vt:lpstr>
      <vt:lpstr>Benefits of native Hadoop execution of Spark DAGs</vt:lpstr>
      <vt:lpstr>Introducing SPARK-3561</vt:lpstr>
      <vt:lpstr>DEMO: SPARK-3561 in action </vt:lpstr>
      <vt:lpstr>SPARK-3561 under the hood</vt:lpstr>
      <vt:lpstr>SPARK-3561 Demo – contd.</vt:lpstr>
      <vt:lpstr>SPARK-3561 – feedback requested</vt:lpstr>
      <vt:lpstr>Resources</vt:lpstr>
      <vt:lpstr>Q&amp;A…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Content Development Proposal Tech Docs and Curriculum</dc:title>
  <dc:creator>Jason</dc:creator>
  <cp:lastModifiedBy>Lisa Sensmeier</cp:lastModifiedBy>
  <cp:revision>350</cp:revision>
  <dcterms:created xsi:type="dcterms:W3CDTF">2014-05-27T15:23:41Z</dcterms:created>
  <dcterms:modified xsi:type="dcterms:W3CDTF">2014-10-02T20:18:04Z</dcterms:modified>
</cp:coreProperties>
</file>