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672" r:id="rId2"/>
    <p:sldId id="1355" r:id="rId3"/>
    <p:sldId id="1412" r:id="rId4"/>
    <p:sldId id="1356" r:id="rId5"/>
    <p:sldId id="1357" r:id="rId6"/>
    <p:sldId id="1345" r:id="rId7"/>
    <p:sldId id="1359" r:id="rId8"/>
    <p:sldId id="1360" r:id="rId9"/>
    <p:sldId id="1361" r:id="rId10"/>
    <p:sldId id="1405" r:id="rId11"/>
    <p:sldId id="1397" r:id="rId12"/>
    <p:sldId id="1363" r:id="rId13"/>
    <p:sldId id="1364" r:id="rId14"/>
    <p:sldId id="1400" r:id="rId15"/>
    <p:sldId id="1399" r:id="rId16"/>
    <p:sldId id="1365" r:id="rId17"/>
    <p:sldId id="1366" r:id="rId18"/>
    <p:sldId id="1367" r:id="rId19"/>
    <p:sldId id="1368" r:id="rId20"/>
    <p:sldId id="1369" r:id="rId21"/>
    <p:sldId id="1370" r:id="rId22"/>
    <p:sldId id="1371" r:id="rId23"/>
    <p:sldId id="1373" r:id="rId24"/>
    <p:sldId id="1374" r:id="rId25"/>
    <p:sldId id="1375" r:id="rId26"/>
    <p:sldId id="1376" r:id="rId27"/>
    <p:sldId id="1377" r:id="rId28"/>
    <p:sldId id="1378" r:id="rId29"/>
    <p:sldId id="1401" r:id="rId30"/>
    <p:sldId id="1398" r:id="rId31"/>
    <p:sldId id="1380" r:id="rId32"/>
    <p:sldId id="1381" r:id="rId33"/>
    <p:sldId id="1403" r:id="rId34"/>
    <p:sldId id="1382" r:id="rId35"/>
    <p:sldId id="1383" r:id="rId36"/>
    <p:sldId id="1384" r:id="rId37"/>
    <p:sldId id="1385" r:id="rId38"/>
    <p:sldId id="1402" r:id="rId39"/>
    <p:sldId id="1387" r:id="rId40"/>
    <p:sldId id="1388" r:id="rId41"/>
    <p:sldId id="1389" r:id="rId42"/>
    <p:sldId id="1406" r:id="rId43"/>
    <p:sldId id="1410" r:id="rId44"/>
    <p:sldId id="1390" r:id="rId45"/>
    <p:sldId id="1391" r:id="rId46"/>
    <p:sldId id="1392" r:id="rId47"/>
    <p:sldId id="1393" r:id="rId48"/>
    <p:sldId id="1404" r:id="rId49"/>
    <p:sldId id="1395" r:id="rId50"/>
    <p:sldId id="1408" r:id="rId51"/>
    <p:sldId id="1396" r:id="rId52"/>
    <p:sldId id="1411" r:id="rId53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00"/>
    <a:srgbClr val="33CC33"/>
    <a:srgbClr val="66FFFF"/>
    <a:srgbClr val="FF66CC"/>
    <a:srgbClr val="FF6600"/>
    <a:srgbClr val="FFCC00"/>
    <a:srgbClr val="99FF99"/>
    <a:srgbClr val="66FF99"/>
    <a:srgbClr val="008000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73" autoAdjust="0"/>
    <p:restoredTop sz="81717" autoAdjust="0"/>
  </p:normalViewPr>
  <p:slideViewPr>
    <p:cSldViewPr snapToGrid="0">
      <p:cViewPr>
        <p:scale>
          <a:sx n="95" d="100"/>
          <a:sy n="95" d="100"/>
        </p:scale>
        <p:origin x="-1998" y="-294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600200"/>
            <a:ext cx="4013200" cy="4457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8AFF0-E85B-46D8-BECF-1DB966856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University of Pennsylvania</a:t>
            </a:r>
            <a:endParaRPr lang="en-GB"/>
          </a:p>
        </p:txBody>
      </p:sp>
      <p:pic>
        <p:nvPicPr>
          <p:cNvPr id="9" name="Picture 8" descr="Penn shield.gif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41116" y="629979"/>
            <a:ext cx="659107" cy="740196"/>
          </a:xfrm>
          <a:prstGeom prst="rect">
            <a:avLst/>
          </a:prstGeom>
        </p:spPr>
      </p:pic>
      <p:sp>
        <p:nvSpPr>
          <p:cNvPr id="11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smtClean="0"/>
              <a:t>© 2013 A. Haeberlen, Z. Ives</a:t>
            </a:r>
            <a:endParaRPr lang="en-GB" sz="9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7" r:id="rId3"/>
    <p:sldLayoutId id="2147483659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smtClean="0"/>
              <a:t>NETS 212: Scalable and Cloud Computing</a:t>
            </a:r>
            <a:endParaRPr lang="en-US" sz="3000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fld id="{8E567325-2963-4A7A-BA2E-40008A41508F}" type="slidenum">
              <a:rPr lang="en-GB"/>
              <a:pPr/>
              <a:t>1</a:t>
            </a:fld>
            <a:endParaRPr lang="en-GB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smtClean="0"/>
              <a:t>Beyond MapReduce</a:t>
            </a:r>
          </a:p>
          <a:p>
            <a:endParaRPr lang="en-US" sz="2000" smtClean="0"/>
          </a:p>
          <a:p>
            <a:r>
              <a:rPr lang="en-US" sz="2000" smtClean="0"/>
              <a:t>November 19, 2013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The database-vs-MapReduce controversy</a:t>
            </a:r>
            <a:endParaRPr lang="en-US" sz="3200"/>
          </a:p>
        </p:txBody>
      </p:sp>
      <p:pic>
        <p:nvPicPr>
          <p:cNvPr id="6" name="Content Placeholder 5" descr="dbm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10726" y="1567299"/>
            <a:ext cx="4438746" cy="3326249"/>
          </a:xfr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5148" y="1557494"/>
            <a:ext cx="2260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"Parallel Database Primer"</a:t>
            </a:r>
            <a:br>
              <a:rPr lang="en-US" sz="1400" smtClean="0"/>
            </a:br>
            <a:r>
              <a:rPr lang="en-US" sz="1400" smtClean="0"/>
              <a:t>(Joe Hellerstein)</a:t>
            </a:r>
            <a:endParaRPr lang="en-US" sz="1400"/>
          </a:p>
        </p:txBody>
      </p:sp>
      <p:sp>
        <p:nvSpPr>
          <p:cNvPr id="9" name="Rounded Rectangle 8"/>
          <p:cNvSpPr/>
          <p:nvPr/>
        </p:nvSpPr>
        <p:spPr bwMode="auto">
          <a:xfrm>
            <a:off x="1446963" y="2351314"/>
            <a:ext cx="3717890" cy="143691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majorste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79632" y="3902519"/>
            <a:ext cx="4501662" cy="23023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59599" y="5628751"/>
            <a:ext cx="213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DeWitt and Stonebraker </a:t>
            </a:r>
            <a:br>
              <a:rPr lang="en-US" sz="1400" smtClean="0"/>
            </a:br>
            <a:r>
              <a:rPr lang="en-US" sz="1400" smtClean="0"/>
              <a:t>blog post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174037" cy="990600"/>
          </a:xfrm>
        </p:spPr>
        <p:txBody>
          <a:bodyPr/>
          <a:lstStyle/>
          <a:p>
            <a:r>
              <a:rPr lang="en-US" smtClean="0"/>
              <a:t>Recall: Our (simplistic) social network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00169" y="3765176"/>
            <a:ext cx="3302598" cy="2689412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(Alice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0.5,</a:t>
            </a:r>
            <a:r>
              <a:rPr lang="en-US" sz="1600" smtClean="0"/>
              <a:t> 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(Alice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0.9, </a:t>
            </a:r>
            <a:r>
              <a:rPr lang="en-US" sz="1600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0.5,</a:t>
            </a:r>
            <a:r>
              <a:rPr lang="en-US" sz="1600" smtClean="0">
                <a:solidFill>
                  <a:srgbClr val="33CC33"/>
                </a:solidFill>
              </a:rPr>
              <a:t> </a:t>
            </a:r>
            <a:r>
              <a:rPr lang="en-US" sz="1600" smtClean="0"/>
              <a:t>Magna </a:t>
            </a:r>
            <a:r>
              <a:rPr lang="en-US" sz="1600" dirty="0" err="1" smtClean="0"/>
              <a:t>Carta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(Jose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 </a:t>
            </a:r>
            <a:r>
              <a:rPr lang="en-US" sz="1600" smtClean="0">
                <a:solidFill>
                  <a:srgbClr val="FF0000"/>
                </a:solidFill>
              </a:rPr>
              <a:t>0.3,</a:t>
            </a:r>
            <a:r>
              <a:rPr lang="en-US" sz="1600" smtClean="0">
                <a:solidFill>
                  <a:srgbClr val="33CC33"/>
                </a:solidFill>
              </a:rPr>
              <a:t> </a:t>
            </a:r>
            <a:r>
              <a:rPr lang="en-US" sz="1600" smtClean="0"/>
              <a:t>Sunita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(Mikhail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 </a:t>
            </a:r>
            <a:r>
              <a:rPr lang="en-US" sz="1600" smtClean="0">
                <a:solidFill>
                  <a:srgbClr val="FF0000"/>
                </a:solidFill>
              </a:rPr>
              <a:t>0.8, </a:t>
            </a:r>
            <a:r>
              <a:rPr lang="en-US" sz="1600" smtClean="0"/>
              <a:t>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smtClean="0"/>
              <a:t>(Mikhail, </a:t>
            </a:r>
            <a:r>
              <a:rPr lang="en-US" sz="1600" smtClean="0">
                <a:solidFill>
                  <a:srgbClr val="33CC33"/>
                </a:solidFill>
              </a:rPr>
              <a:t>fan-of,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0.7, </a:t>
            </a:r>
            <a:r>
              <a:rPr lang="en-US" sz="1600" smtClean="0"/>
              <a:t>Magna </a:t>
            </a:r>
            <a:r>
              <a:rPr lang="en-US" sz="1600" dirty="0" err="1" smtClean="0"/>
              <a:t>Carta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fan-of,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0.7, </a:t>
            </a:r>
            <a:r>
              <a:rPr lang="en-US" sz="1600" smtClean="0"/>
              <a:t>Facebook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</a:t>
            </a:r>
            <a:r>
              <a:rPr lang="en-US" sz="1600" smtClean="0"/>
              <a:t> </a:t>
            </a:r>
            <a:r>
              <a:rPr lang="en-US" sz="1600" smtClean="0">
                <a:solidFill>
                  <a:srgbClr val="FF0000"/>
                </a:solidFill>
              </a:rPr>
              <a:t>0.9, </a:t>
            </a:r>
            <a:r>
              <a:rPr lang="en-US" sz="1600" smtClean="0"/>
              <a:t>Alice</a:t>
            </a:r>
            <a:r>
              <a:rPr lang="en-US" sz="1600" dirty="0" smtClean="0"/>
              <a:t>)</a:t>
            </a:r>
          </a:p>
          <a:p>
            <a:pPr>
              <a:buNone/>
            </a:pPr>
            <a:r>
              <a:rPr lang="en-US" sz="1600" dirty="0" smtClean="0"/>
              <a:t>(</a:t>
            </a:r>
            <a:r>
              <a:rPr lang="en-US" sz="1600" dirty="0" err="1" smtClean="0"/>
              <a:t>Sunita</a:t>
            </a:r>
            <a:r>
              <a:rPr lang="en-US" sz="1600" smtClean="0"/>
              <a:t>, </a:t>
            </a:r>
            <a:r>
              <a:rPr lang="en-US" sz="1600" smtClean="0">
                <a:solidFill>
                  <a:srgbClr val="33CC33"/>
                </a:solidFill>
              </a:rPr>
              <a:t>friend-of, </a:t>
            </a:r>
            <a:r>
              <a:rPr lang="en-US" sz="1600" smtClean="0">
                <a:solidFill>
                  <a:srgbClr val="FF0000"/>
                </a:solidFill>
              </a:rPr>
              <a:t>0.3, </a:t>
            </a:r>
            <a:r>
              <a:rPr lang="en-US" sz="1600" smtClean="0"/>
              <a:t>Jose</a:t>
            </a:r>
            <a:r>
              <a:rPr lang="en-US" sz="1600" dirty="0" smtClean="0"/>
              <a:t>)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004" y="2465389"/>
            <a:ext cx="462167" cy="462167"/>
          </a:xfrm>
          <a:prstGeom prst="rect">
            <a:avLst/>
          </a:prstGeom>
          <a:noFill/>
        </p:spPr>
      </p:pic>
      <p:pic>
        <p:nvPicPr>
          <p:cNvPr id="7" name="Picture 6" descr="C:\Users\zives\Downloads\client_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9349" y="1582551"/>
            <a:ext cx="408482" cy="408482"/>
          </a:xfrm>
          <a:prstGeom prst="rect">
            <a:avLst/>
          </a:prstGeom>
          <a:noFill/>
        </p:spPr>
      </p:pic>
      <p:pic>
        <p:nvPicPr>
          <p:cNvPr id="8" name="Picture 7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2950" y="1463164"/>
            <a:ext cx="645857" cy="645857"/>
          </a:xfrm>
          <a:prstGeom prst="rect">
            <a:avLst/>
          </a:prstGeom>
          <a:noFill/>
        </p:spPr>
      </p:pic>
      <p:pic>
        <p:nvPicPr>
          <p:cNvPr id="9" name="Picture 5" descr="C:\Users\zives\Downloads\client_2.png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4525497" y="2504324"/>
            <a:ext cx="408482" cy="408482"/>
          </a:xfrm>
          <a:prstGeom prst="rect">
            <a:avLst/>
          </a:prstGeom>
          <a:noFill/>
        </p:spPr>
      </p:pic>
      <p:pic>
        <p:nvPicPr>
          <p:cNvPr id="10" name="Picture 2" descr="C:\Users\zives\Downloads\office_girl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3326371" y="2480138"/>
            <a:ext cx="462167" cy="462167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>
            <a:stCxn id="7" idx="1"/>
            <a:endCxn id="8" idx="3"/>
          </p:cNvCxnSpPr>
          <p:nvPr/>
        </p:nvCxnSpPr>
        <p:spPr bwMode="auto">
          <a:xfrm rot="10800000">
            <a:off x="3888807" y="1786094"/>
            <a:ext cx="850542" cy="6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  <a:endCxn id="8" idx="1"/>
          </p:cNvCxnSpPr>
          <p:nvPr/>
        </p:nvCxnSpPr>
        <p:spPr bwMode="auto">
          <a:xfrm rot="5400000" flipH="1" flipV="1">
            <a:off x="2455871" y="1678310"/>
            <a:ext cx="679296" cy="89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10" idx="3"/>
            <a:endCxn id="9" idx="1"/>
          </p:cNvCxnSpPr>
          <p:nvPr/>
        </p:nvCxnSpPr>
        <p:spPr bwMode="auto">
          <a:xfrm flipV="1">
            <a:off x="3788538" y="2708565"/>
            <a:ext cx="736959" cy="26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10" idx="1"/>
            <a:endCxn id="6" idx="3"/>
          </p:cNvCxnSpPr>
          <p:nvPr/>
        </p:nvCxnSpPr>
        <p:spPr bwMode="auto">
          <a:xfrm rot="10800000">
            <a:off x="2579171" y="2696474"/>
            <a:ext cx="747200" cy="147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3376109" y="2290368"/>
            <a:ext cx="371117" cy="84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6" name="Picture 6" descr="C:\Users\zives\Downloads\clipboar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9563" y="2067848"/>
            <a:ext cx="645857" cy="645857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>
            <a:stCxn id="7" idx="3"/>
            <a:endCxn id="16" idx="0"/>
          </p:cNvCxnSpPr>
          <p:nvPr/>
        </p:nvCxnSpPr>
        <p:spPr bwMode="auto">
          <a:xfrm>
            <a:off x="5147831" y="1786792"/>
            <a:ext cx="814661" cy="281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9" idx="3"/>
            <a:endCxn id="16" idx="1"/>
          </p:cNvCxnSpPr>
          <p:nvPr/>
        </p:nvCxnSpPr>
        <p:spPr bwMode="auto">
          <a:xfrm flipV="1">
            <a:off x="4933979" y="2390777"/>
            <a:ext cx="705584" cy="317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2025648" y="2853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Alice</a:t>
            </a:r>
            <a:endParaRPr lang="en-US" sz="1800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016" y="28685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Sunita</a:t>
            </a:r>
            <a:endParaRPr lang="en-US" sz="1800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4382" y="2846440"/>
            <a:ext cx="56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Jose</a:t>
            </a:r>
            <a:endParaRPr lang="en-US" sz="1800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47624" y="191729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Mikhail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36314" y="2212261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Magna </a:t>
            </a:r>
            <a:r>
              <a:rPr lang="en-US" sz="1800" dirty="0" err="1" smtClean="0">
                <a:latin typeface="+mn-lt"/>
              </a:rPr>
              <a:t>Carta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68999" y="146746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Facebook</a:t>
            </a:r>
            <a:endParaRPr lang="en-US" sz="1800" dirty="0">
              <a:latin typeface="+mn-lt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991087" y="3324115"/>
            <a:ext cx="462579" cy="398032"/>
          </a:xfrm>
          <a:prstGeom prst="rightArrow">
            <a:avLst/>
          </a:prstGeom>
          <a:solidFill>
            <a:srgbClr val="33CC33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6008" y="1519178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20048" y="2411455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95933" y="2426204"/>
            <a:ext cx="86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friend-of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34637" y="2153359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88455" y="1939507"/>
            <a:ext cx="711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 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8382" y="2261801"/>
            <a:ext cx="655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03866" y="1615043"/>
            <a:ext cx="6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33CC33"/>
                </a:solidFill>
                <a:latin typeface="+mn-lt"/>
              </a:rPr>
              <a:t>fan-of</a:t>
            </a:r>
            <a:endParaRPr lang="en-US" sz="1400" dirty="0">
              <a:solidFill>
                <a:srgbClr val="33CC33"/>
              </a:solidFill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53958" y="2000922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12718" y="2723478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0.9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01789" y="217662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21163" y="270554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0.3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52047" y="1803697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0.8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0969" y="1945339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0.7 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45336" y="2571075"/>
            <a:ext cx="537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0.5 </a:t>
            </a:r>
            <a:endParaRPr 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Logical schema with entity-relationship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46484" y="1692443"/>
            <a:ext cx="1780673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User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37684" y="4771822"/>
            <a:ext cx="1780673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Organization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8146" y="4952605"/>
            <a:ext cx="1941095" cy="97856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StatusLog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50284" y="6137690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259821" y="6161754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msg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6659677" y="5934873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702413" y="5950915"/>
            <a:ext cx="810127" cy="36896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name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2506" y="2654969"/>
            <a:ext cx="2959767" cy="689810"/>
            <a:chOff x="192506" y="2654969"/>
            <a:chExt cx="2959767" cy="689810"/>
          </a:xfrm>
        </p:grpSpPr>
        <p:sp>
          <p:nvSpPr>
            <p:cNvPr id="12" name="Oval 11"/>
            <p:cNvSpPr/>
            <p:nvPr/>
          </p:nvSpPr>
          <p:spPr bwMode="auto">
            <a:xfrm>
              <a:off x="192506" y="2959768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uid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22948" y="2975810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name</a:t>
              </a: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2342146" y="2935705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bday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26" name="Straight Connector 25"/>
            <p:cNvCxnSpPr>
              <a:stCxn id="12" idx="7"/>
            </p:cNvCxnSpPr>
            <p:nvPr/>
          </p:nvCxnSpPr>
          <p:spPr bwMode="auto">
            <a:xfrm rot="5400000" flipH="1" flipV="1">
              <a:off x="876191" y="2670792"/>
              <a:ext cx="350813" cy="3352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stCxn id="13" idx="0"/>
            </p:cNvCxnSpPr>
            <p:nvPr/>
          </p:nvCxnSpPr>
          <p:spPr bwMode="auto">
            <a:xfrm rot="5400000" flipH="1" flipV="1">
              <a:off x="1397670" y="2785310"/>
              <a:ext cx="320842" cy="601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14" idx="0"/>
            </p:cNvCxnSpPr>
            <p:nvPr/>
          </p:nvCxnSpPr>
          <p:spPr bwMode="auto">
            <a:xfrm rot="16200000" flipV="1">
              <a:off x="2484521" y="2673015"/>
              <a:ext cx="272716" cy="2526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6" name="Straight Connector 35"/>
          <p:cNvCxnSpPr>
            <a:stCxn id="17" idx="7"/>
          </p:cNvCxnSpPr>
          <p:nvPr/>
        </p:nvCxnSpPr>
        <p:spPr bwMode="auto">
          <a:xfrm rot="5400000" flipH="1" flipV="1">
            <a:off x="846002" y="5932935"/>
            <a:ext cx="254559" cy="263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18" idx="0"/>
          </p:cNvCxnSpPr>
          <p:nvPr/>
        </p:nvCxnSpPr>
        <p:spPr bwMode="auto">
          <a:xfrm rot="16200000" flipV="1">
            <a:off x="2478397" y="5975265"/>
            <a:ext cx="208547" cy="1644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V="1">
            <a:off x="7076772" y="5782474"/>
            <a:ext cx="160421" cy="1363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0" idx="0"/>
          </p:cNvCxnSpPr>
          <p:nvPr/>
        </p:nvCxnSpPr>
        <p:spPr bwMode="auto">
          <a:xfrm rot="16200000" flipV="1">
            <a:off x="7985157" y="5828594"/>
            <a:ext cx="176462" cy="681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2727157" y="1435767"/>
            <a:ext cx="4243137" cy="1002632"/>
            <a:chOff x="2727157" y="1435767"/>
            <a:chExt cx="4243137" cy="1002632"/>
          </a:xfrm>
        </p:grpSpPr>
        <p:cxnSp>
          <p:nvCxnSpPr>
            <p:cNvPr id="54" name="Elbow Connector 53"/>
            <p:cNvCxnSpPr>
              <a:stCxn id="6" idx="3"/>
              <a:endCxn id="11" idx="1"/>
            </p:cNvCxnSpPr>
            <p:nvPr/>
          </p:nvCxnSpPr>
          <p:spPr bwMode="auto">
            <a:xfrm flipV="1">
              <a:off x="2727157" y="1884946"/>
              <a:ext cx="1259306" cy="2967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Diamond 10"/>
            <p:cNvSpPr/>
            <p:nvPr/>
          </p:nvSpPr>
          <p:spPr bwMode="auto">
            <a:xfrm>
              <a:off x="3986463" y="1475872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FriendOf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6160167" y="2069430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strength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112041" y="1435767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type</a:t>
              </a:r>
            </a:p>
          </p:txBody>
        </p:sp>
        <p:cxnSp>
          <p:nvCxnSpPr>
            <p:cNvPr id="46" name="Straight Connector 45"/>
            <p:cNvCxnSpPr>
              <a:stCxn id="22" idx="2"/>
            </p:cNvCxnSpPr>
            <p:nvPr/>
          </p:nvCxnSpPr>
          <p:spPr bwMode="auto">
            <a:xfrm rot="10800000">
              <a:off x="5189621" y="1604212"/>
              <a:ext cx="922420" cy="160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21" idx="2"/>
            </p:cNvCxnSpPr>
            <p:nvPr/>
          </p:nvCxnSpPr>
          <p:spPr bwMode="auto">
            <a:xfrm rot="10800000">
              <a:off x="5309937" y="2093495"/>
              <a:ext cx="850230" cy="160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hape 55"/>
            <p:cNvCxnSpPr>
              <a:stCxn id="6" idx="3"/>
              <a:endCxn id="11" idx="1"/>
            </p:cNvCxnSpPr>
            <p:nvPr/>
          </p:nvCxnSpPr>
          <p:spPr bwMode="auto">
            <a:xfrm flipV="1">
              <a:off x="2727157" y="1884946"/>
              <a:ext cx="1259306" cy="29678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529387" y="2671011"/>
            <a:ext cx="2398294" cy="2281593"/>
            <a:chOff x="529387" y="2671011"/>
            <a:chExt cx="2398294" cy="2281593"/>
          </a:xfrm>
        </p:grpSpPr>
        <p:sp>
          <p:nvSpPr>
            <p:cNvPr id="9" name="Diamond 8"/>
            <p:cNvSpPr/>
            <p:nvPr/>
          </p:nvSpPr>
          <p:spPr bwMode="auto">
            <a:xfrm>
              <a:off x="1098882" y="3657599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StatusUpdates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529387" y="4291262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when</a:t>
              </a:r>
            </a:p>
          </p:txBody>
        </p:sp>
        <p:cxnSp>
          <p:nvCxnSpPr>
            <p:cNvPr id="34" name="Straight Connector 33"/>
            <p:cNvCxnSpPr>
              <a:stCxn id="15" idx="0"/>
            </p:cNvCxnSpPr>
            <p:nvPr/>
          </p:nvCxnSpPr>
          <p:spPr bwMode="auto">
            <a:xfrm rot="5400000" flipH="1" flipV="1">
              <a:off x="1024689" y="4064668"/>
              <a:ext cx="136357" cy="3168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Elbow Connector 60"/>
            <p:cNvCxnSpPr>
              <a:stCxn id="6" idx="2"/>
              <a:endCxn id="9" idx="0"/>
            </p:cNvCxnSpPr>
            <p:nvPr/>
          </p:nvCxnSpPr>
          <p:spPr bwMode="auto">
            <a:xfrm rot="16200000" flipH="1">
              <a:off x="1431757" y="3076074"/>
              <a:ext cx="986588" cy="176461"/>
            </a:xfrm>
            <a:prstGeom prst="bentConnector3">
              <a:avLst>
                <a:gd name="adj1" fmla="val 19919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Elbow Connector 62"/>
            <p:cNvCxnSpPr>
              <a:stCxn id="9" idx="2"/>
              <a:endCxn id="8" idx="0"/>
            </p:cNvCxnSpPr>
            <p:nvPr/>
          </p:nvCxnSpPr>
          <p:spPr bwMode="auto">
            <a:xfrm rot="5400000">
              <a:off x="1662559" y="4601881"/>
              <a:ext cx="476859" cy="22458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749282" y="2590800"/>
            <a:ext cx="5600633" cy="2181022"/>
            <a:chOff x="2749282" y="2590800"/>
            <a:chExt cx="5600633" cy="2181022"/>
          </a:xfrm>
        </p:grpSpPr>
        <p:sp>
          <p:nvSpPr>
            <p:cNvPr id="10" name="Diamond 9"/>
            <p:cNvSpPr/>
            <p:nvPr/>
          </p:nvSpPr>
          <p:spPr bwMode="auto">
            <a:xfrm>
              <a:off x="5366085" y="2935705"/>
              <a:ext cx="1828799" cy="818147"/>
            </a:xfrm>
            <a:prstGeom prst="diamond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1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FanOf</a:t>
              </a:r>
              <a:endPara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65" name="Elbow Connector 64"/>
            <p:cNvCxnSpPr/>
            <p:nvPr/>
          </p:nvCxnSpPr>
          <p:spPr bwMode="auto">
            <a:xfrm rot="16200000" flipH="1">
              <a:off x="6475413" y="3589069"/>
              <a:ext cx="1017970" cy="134753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Elbow Connector 66"/>
            <p:cNvCxnSpPr/>
            <p:nvPr/>
          </p:nvCxnSpPr>
          <p:spPr bwMode="auto">
            <a:xfrm>
              <a:off x="2749282" y="2590800"/>
              <a:ext cx="2646948" cy="75397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7539788" y="3561346"/>
              <a:ext cx="810127" cy="36896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strength</a:t>
              </a:r>
            </a:p>
          </p:txBody>
        </p:sp>
        <p:cxnSp>
          <p:nvCxnSpPr>
            <p:cNvPr id="79" name="Straight Connector 78"/>
            <p:cNvCxnSpPr/>
            <p:nvPr/>
          </p:nvCxnSpPr>
          <p:spPr bwMode="auto">
            <a:xfrm rot="10800000">
              <a:off x="6719703" y="3585411"/>
              <a:ext cx="850230" cy="16042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example </a:t>
            </a:r>
            <a:r>
              <a:rPr lang="en-US" dirty="0" smtClean="0"/>
              <a:t>t</a:t>
            </a:r>
            <a:r>
              <a:rPr lang="en-US" smtClean="0"/>
              <a:t>ables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98327" y="1807816"/>
          <a:ext cx="2272665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4993"/>
                <a:gridCol w="844867"/>
                <a:gridCol w="8528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1-1-80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1-1-70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sunita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6-1-75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83183" y="5301001"/>
          <a:ext cx="219258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0069"/>
                <a:gridCol w="16025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 Rome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Drank a latte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77647" y="5343963"/>
          <a:ext cx="238717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9280"/>
                <a:gridCol w="17978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Facebook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Magna </a:t>
                      </a:r>
                      <a:r>
                        <a:rPr lang="en-US" dirty="0" err="1" smtClean="0"/>
                        <a:t>Carta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94686" y="3716173"/>
          <a:ext cx="2272665" cy="11266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4993"/>
                <a:gridCol w="844867"/>
                <a:gridCol w="852805"/>
              </a:tblGrid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when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10/1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11/1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50567" y="3389348"/>
          <a:ext cx="2700095" cy="1502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556"/>
                <a:gridCol w="682104"/>
                <a:gridCol w="1257435"/>
              </a:tblGrid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55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52730" y="1830681"/>
          <a:ext cx="3987884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01196"/>
                <a:gridCol w="1030302"/>
                <a:gridCol w="1216402"/>
                <a:gridCol w="10399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13970" y="3034456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FanOf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857" y="3383526"/>
            <a:ext cx="1811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/>
              <a:t>StatusUpdates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5482" y="495267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StatusLog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4022" y="4985581"/>
            <a:ext cx="1611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Organization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95163" y="1475065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FriendOf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5877" y="1452637"/>
            <a:ext cx="694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Databases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more abstract view of the data</a:t>
            </a:r>
          </a:p>
          <a:p>
            <a:pPr lvl="1"/>
            <a:r>
              <a:rPr lang="en-US" smtClean="0"/>
              <a:t>Schema formally describes fields, data types, and constraints</a:t>
            </a:r>
          </a:p>
          <a:p>
            <a:pPr lvl="1"/>
            <a:r>
              <a:rPr lang="en-US" smtClean="0"/>
              <a:t>Relational model: Data is stored in tables</a:t>
            </a:r>
          </a:p>
          <a:p>
            <a:pPr lvl="1"/>
            <a:r>
              <a:rPr lang="en-US" smtClean="0"/>
              <a:t>Declarative: We describe </a:t>
            </a:r>
            <a:r>
              <a:rPr lang="en-US" u="sng" smtClean="0"/>
              <a:t>what</a:t>
            </a:r>
            <a:r>
              <a:rPr lang="en-US" smtClean="0"/>
              <a:t> we want to store or compute, not </a:t>
            </a:r>
            <a:r>
              <a:rPr lang="en-US" u="sng" smtClean="0"/>
              <a:t>how</a:t>
            </a:r>
            <a:r>
              <a:rPr lang="en-US" smtClean="0"/>
              <a:t> it should be done</a:t>
            </a:r>
          </a:p>
          <a:p>
            <a:pPr lvl="1"/>
            <a:r>
              <a:rPr lang="en-US" smtClean="0"/>
              <a:t>The implementation (a database management system, or DBMS) takes care of the details</a:t>
            </a:r>
          </a:p>
          <a:p>
            <a:pPr lvl="1"/>
            <a:endParaRPr lang="en-US" smtClean="0"/>
          </a:p>
          <a:p>
            <a:r>
              <a:rPr lang="en-US" smtClean="0"/>
              <a:t>Much higher-level than MapReduce</a:t>
            </a:r>
          </a:p>
          <a:p>
            <a:pPr lvl="1"/>
            <a:r>
              <a:rPr lang="en-US" smtClean="0"/>
              <a:t>This has both pros and cons</a:t>
            </a:r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5046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Basic data processing operations</a:t>
            </a:r>
          </a:p>
          <a:p>
            <a:r>
              <a:rPr lang="en-US" smtClean="0">
                <a:solidFill>
                  <a:srgbClr val="33CC33"/>
                </a:solidFill>
              </a:rPr>
              <a:t>Databases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Overview and roles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Relational model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Querying</a:t>
            </a:r>
          </a:p>
          <a:p>
            <a:pPr lvl="1"/>
            <a:r>
              <a:rPr lang="en-US" smtClean="0"/>
              <a:t>Updates and transactions</a:t>
            </a:r>
          </a:p>
          <a:p>
            <a:pPr lvl="1"/>
            <a:r>
              <a:rPr lang="en-US" smtClean="0"/>
              <a:t>What happens 'under the covers'</a:t>
            </a:r>
          </a:p>
          <a:p>
            <a:r>
              <a:rPr lang="en-US" smtClean="0"/>
              <a:t>SQL vs. NoSQL</a:t>
            </a:r>
          </a:p>
          <a:p>
            <a:pPr lvl="1"/>
            <a:r>
              <a:rPr lang="en-US" smtClean="0"/>
              <a:t>Hive, Hbase, and intermediate models</a:t>
            </a:r>
          </a:p>
          <a:p>
            <a:r>
              <a:rPr lang="en-US" smtClean="0"/>
              <a:t>Data access</a:t>
            </a:r>
          </a:p>
          <a:p>
            <a:pPr lvl="1"/>
            <a:r>
              <a:rPr lang="en-US" smtClean="0"/>
              <a:t>JDBC, LINQ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2931371" y="3408705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783" y="1666480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6728" y="2190669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2948" y="2624422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3172" y="2987837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Basics of querying </a:t>
            </a:r>
            <a:r>
              <a:rPr lang="en-US" dirty="0" smtClean="0"/>
              <a:t>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its core, a database query language consists of manipulations of sets of tuples</a:t>
            </a:r>
          </a:p>
          <a:p>
            <a:pPr lvl="1"/>
            <a:r>
              <a:rPr lang="en-US" dirty="0" smtClean="0"/>
              <a:t>We </a:t>
            </a:r>
            <a:r>
              <a:rPr lang="en-US" dirty="0" smtClean="0">
                <a:solidFill>
                  <a:srgbClr val="FF9900"/>
                </a:solidFill>
              </a:rPr>
              <a:t>bind</a:t>
            </a:r>
            <a:r>
              <a:rPr lang="en-US" dirty="0" smtClean="0"/>
              <a:t> variables to the tuples within a table</a:t>
            </a:r>
            <a:r>
              <a:rPr lang="en-US" smtClean="0"/>
              <a:t>, perform </a:t>
            </a:r>
            <a:r>
              <a:rPr lang="en-US" dirty="0" smtClean="0"/>
              <a:t>tests on each value</a:t>
            </a:r>
            <a:r>
              <a:rPr lang="en-US" smtClean="0"/>
              <a:t>, and then construct </a:t>
            </a:r>
            <a:r>
              <a:rPr lang="en-US" dirty="0" smtClean="0"/>
              <a:t>an </a:t>
            </a:r>
            <a:r>
              <a:rPr lang="en-US" smtClean="0"/>
              <a:t>output set</a:t>
            </a:r>
            <a:br>
              <a:rPr lang="en-US" smtClean="0"/>
            </a:br>
            <a:endParaRPr lang="en-US" dirty="0" smtClean="0"/>
          </a:p>
          <a:p>
            <a:pPr lvl="1"/>
            <a:r>
              <a:rPr lang="en-US" dirty="0" smtClean="0"/>
              <a:t>Java:</a:t>
            </a:r>
          </a:p>
          <a:p>
            <a:pPr lvl="2">
              <a:buNone/>
            </a:pPr>
            <a:r>
              <a:rPr lang="en-US" dirty="0" err="1" smtClean="0">
                <a:solidFill>
                  <a:srgbClr val="7030A0"/>
                </a:solidFill>
              </a:rPr>
              <a:t>ArrayList</a:t>
            </a:r>
            <a:r>
              <a:rPr lang="en-US" dirty="0" smtClean="0">
                <a:solidFill>
                  <a:srgbClr val="7030A0"/>
                </a:solidFill>
              </a:rPr>
              <a:t>&lt;String&gt; output …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for (u </a:t>
            </a:r>
            <a:r>
              <a:rPr lang="en-US" smtClean="0">
                <a:solidFill>
                  <a:srgbClr val="7030A0"/>
                </a:solidFill>
              </a:rPr>
              <a:t>: Table&lt;User&gt;) </a:t>
            </a:r>
            <a:r>
              <a:rPr lang="en-US" dirty="0" smtClean="0">
                <a:solidFill>
                  <a:srgbClr val="7030A0"/>
                </a:solidFill>
              </a:rPr>
              <a:t>{ </a:t>
            </a:r>
            <a:r>
              <a:rPr lang="en-US" dirty="0" err="1" smtClean="0">
                <a:solidFill>
                  <a:srgbClr val="7030A0"/>
                </a:solidFill>
              </a:rPr>
              <a:t>output.add</a:t>
            </a:r>
            <a:r>
              <a:rPr lang="en-US" dirty="0" smtClean="0">
                <a:solidFill>
                  <a:srgbClr val="7030A0"/>
                </a:solidFill>
              </a:rPr>
              <a:t>(u.name); }</a:t>
            </a:r>
          </a:p>
          <a:p>
            <a:pPr lvl="1"/>
            <a:r>
              <a:rPr lang="en-US" dirty="0" smtClean="0"/>
              <a:t>Map/Reduce:</a:t>
            </a:r>
          </a:p>
          <a:p>
            <a:pPr lvl="2">
              <a:buNone/>
            </a:pPr>
            <a:r>
              <a:rPr lang="en-US" dirty="0" smtClean="0">
                <a:solidFill>
                  <a:srgbClr val="7030A0"/>
                </a:solidFill>
              </a:rPr>
              <a:t>public void map(</a:t>
            </a:r>
            <a:r>
              <a:rPr lang="en-US" dirty="0" err="1" smtClean="0">
                <a:solidFill>
                  <a:srgbClr val="7030A0"/>
                </a:solidFill>
              </a:rPr>
              <a:t>LongWritable</a:t>
            </a:r>
            <a:r>
              <a:rPr lang="en-US" dirty="0" smtClean="0">
                <a:solidFill>
                  <a:srgbClr val="7030A0"/>
                </a:solidFill>
              </a:rPr>
              <a:t> k</a:t>
            </a:r>
            <a:r>
              <a:rPr lang="en-US" smtClean="0">
                <a:solidFill>
                  <a:srgbClr val="7030A0"/>
                </a:solidFill>
              </a:rPr>
              <a:t>, User v) 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{ context.write(new </a:t>
            </a:r>
            <a:r>
              <a:rPr lang="en-US" dirty="0" smtClean="0">
                <a:solidFill>
                  <a:srgbClr val="7030A0"/>
                </a:solidFill>
              </a:rPr>
              <a:t>Text(v.name</a:t>
            </a:r>
            <a:r>
              <a:rPr lang="en-US" smtClean="0">
                <a:solidFill>
                  <a:srgbClr val="7030A0"/>
                </a:solidFill>
              </a:rPr>
              <a:t>)); }</a:t>
            </a:r>
          </a:p>
          <a:p>
            <a:pPr lvl="1"/>
            <a:r>
              <a:rPr lang="en-US" smtClean="0"/>
              <a:t>SQL:</a:t>
            </a:r>
          </a:p>
          <a:p>
            <a:pPr lvl="2">
              <a:buNone/>
            </a:pPr>
            <a:r>
              <a:rPr lang="en-US" smtClean="0">
                <a:solidFill>
                  <a:srgbClr val="7030A0"/>
                </a:solidFill>
              </a:rPr>
              <a:t>SELECT U.name FROM User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SQL standard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FF9900"/>
                </a:solidFill>
              </a:rPr>
              <a:t>block</a:t>
            </a:r>
            <a:r>
              <a:rPr lang="en-US" dirty="0" smtClean="0"/>
              <a:t> computes a set/bag </a:t>
            </a:r>
            <a:r>
              <a:rPr lang="en-US" smtClean="0"/>
              <a:t>of tuples</a:t>
            </a:r>
          </a:p>
          <a:p>
            <a:r>
              <a:rPr lang="en-US" smtClean="0"/>
              <a:t>A block looks like this: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SELECT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rgbClr val="990000"/>
                </a:solidFill>
              </a:rPr>
              <a:t>[DISTINCT]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FROM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{relation}</a:t>
            </a:r>
            <a:r>
              <a:rPr lang="en-US" dirty="0" smtClean="0">
                <a:solidFill>
                  <a:srgbClr val="006699"/>
                </a:solidFill>
              </a:rPr>
              <a:t> T</a:t>
            </a:r>
            <a:r>
              <a:rPr lang="en-US" baseline="-25000" dirty="0" smtClean="0">
                <a:solidFill>
                  <a:srgbClr val="006699"/>
                </a:solidFill>
              </a:rPr>
              <a:t>1</a:t>
            </a:r>
            <a:r>
              <a:rPr lang="en-US" dirty="0" smtClean="0">
                <a:solidFill>
                  <a:srgbClr val="006699"/>
                </a:solidFill>
              </a:rPr>
              <a:t>, </a:t>
            </a:r>
            <a:r>
              <a:rPr lang="en-US" dirty="0" smtClean="0">
                <a:solidFill>
                  <a:schemeClr val="accent1"/>
                </a:solidFill>
              </a:rPr>
              <a:t>{relation}</a:t>
            </a:r>
            <a:r>
              <a:rPr lang="en-US" dirty="0" smtClean="0">
                <a:solidFill>
                  <a:srgbClr val="006699"/>
                </a:solidFill>
              </a:rPr>
              <a:t> T</a:t>
            </a:r>
            <a:r>
              <a:rPr lang="en-US" baseline="-25000" dirty="0" smtClean="0">
                <a:solidFill>
                  <a:srgbClr val="006699"/>
                </a:solidFill>
              </a:rPr>
              <a:t>2</a:t>
            </a:r>
            <a:r>
              <a:rPr lang="en-US" dirty="0" smtClean="0">
                <a:solidFill>
                  <a:srgbClr val="006699"/>
                </a:solidFill>
              </a:rPr>
              <a:t>, …</a:t>
            </a:r>
            <a:br>
              <a:rPr lang="en-US" dirty="0" smtClean="0">
                <a:solidFill>
                  <a:srgbClr val="006699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WHERE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{predicates}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GROUP BY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HAVING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{predicates}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ORDER BY</a:t>
            </a:r>
            <a:r>
              <a:rPr lang="en-US" dirty="0" smtClean="0">
                <a:solidFill>
                  <a:srgbClr val="006699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{T</a:t>
            </a:r>
            <a:r>
              <a:rPr lang="en-US" baseline="-25000" dirty="0" smtClean="0">
                <a:solidFill>
                  <a:schemeClr val="accent1"/>
                </a:solidFill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.attrib, …, T</a:t>
            </a:r>
            <a:r>
              <a:rPr lang="en-US" baseline="-25000" dirty="0" smtClean="0">
                <a:solidFill>
                  <a:schemeClr val="accent1"/>
                </a:solidFill>
              </a:rPr>
              <a:t>2</a:t>
            </a:r>
            <a:r>
              <a:rPr lang="en-US" dirty="0" smtClean="0">
                <a:solidFill>
                  <a:schemeClr val="accent1"/>
                </a:solidFill>
              </a:rPr>
              <a:t>.attrib}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table variables in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57495"/>
            <a:ext cx="7772400" cy="4953837"/>
          </a:xfrm>
        </p:spPr>
        <p:txBody>
          <a:bodyPr/>
          <a:lstStyle/>
          <a:p>
            <a:r>
              <a:rPr lang="en-US" dirty="0" smtClean="0"/>
              <a:t>Recall from a couple of slides back: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U.name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U</a:t>
            </a:r>
            <a:endParaRPr lang="en-US" smtClean="0"/>
          </a:p>
          <a:p>
            <a:pPr lvl="1" indent="-401638">
              <a:buNone/>
            </a:pPr>
            <a:r>
              <a:rPr lang="en-US" sz="2800" smtClean="0"/>
              <a:t>returns (name) tuples</a:t>
            </a:r>
          </a:p>
          <a:p>
            <a:r>
              <a:rPr lang="en-US" smtClean="0"/>
              <a:t>We </a:t>
            </a:r>
            <a:r>
              <a:rPr lang="en-US" dirty="0" smtClean="0"/>
              <a:t>can compute all combinations of possible values (</a:t>
            </a:r>
            <a:r>
              <a:rPr lang="en-US" dirty="0" smtClean="0">
                <a:solidFill>
                  <a:srgbClr val="FF9900"/>
                </a:solidFill>
              </a:rPr>
              <a:t>Cartesian product </a:t>
            </a:r>
            <a:r>
              <a:rPr lang="en-US" dirty="0" smtClean="0"/>
              <a:t>of tuples) as:</a:t>
            </a:r>
          </a:p>
          <a:p>
            <a:pPr marL="742950" lvl="2" indent="-342900"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	SELECT U.name, U2.name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FROM User </a:t>
            </a:r>
            <a:r>
              <a:rPr lang="en-US" sz="2400" dirty="0" smtClean="0">
                <a:solidFill>
                  <a:srgbClr val="7030A0"/>
                </a:solidFill>
              </a:rPr>
              <a:t>U</a:t>
            </a:r>
            <a:r>
              <a:rPr lang="en-US" sz="2400" smtClean="0">
                <a:solidFill>
                  <a:srgbClr val="7030A0"/>
                </a:solidFill>
              </a:rPr>
              <a:t>, User </a:t>
            </a:r>
            <a:r>
              <a:rPr lang="en-US" sz="2400" dirty="0" smtClean="0">
                <a:solidFill>
                  <a:srgbClr val="7030A0"/>
                </a:solidFill>
              </a:rPr>
              <a:t>U2</a:t>
            </a:r>
          </a:p>
          <a:p>
            <a:r>
              <a:rPr lang="en-US" dirty="0" smtClean="0"/>
              <a:t>Or we can compute a </a:t>
            </a:r>
            <a:r>
              <a:rPr lang="en-US" dirty="0" smtClean="0">
                <a:solidFill>
                  <a:srgbClr val="FF9900"/>
                </a:solidFill>
              </a:rPr>
              <a:t>union</a:t>
            </a:r>
            <a:r>
              <a:rPr lang="en-US" dirty="0" smtClean="0"/>
              <a:t> of tuples as: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(SELECT </a:t>
            </a:r>
            <a:r>
              <a:rPr lang="en-US" smtClean="0">
                <a:solidFill>
                  <a:srgbClr val="7030A0"/>
                </a:solidFill>
              </a:rPr>
              <a:t>U.name FROM User </a:t>
            </a:r>
            <a:r>
              <a:rPr lang="en-US" dirty="0" smtClean="0">
                <a:solidFill>
                  <a:srgbClr val="7030A0"/>
                </a:solidFill>
              </a:rPr>
              <a:t>U)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UNION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(SELECT </a:t>
            </a:r>
            <a:r>
              <a:rPr lang="en-US" smtClean="0">
                <a:solidFill>
                  <a:srgbClr val="7030A0"/>
                </a:solidFill>
              </a:rPr>
              <a:t>O.name FROM Organization </a:t>
            </a:r>
            <a:r>
              <a:rPr lang="en-US" dirty="0" smtClean="0">
                <a:solidFill>
                  <a:srgbClr val="7030A0"/>
                </a:solidFill>
              </a:rPr>
              <a:t>O)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61998" cy="4532312"/>
          </a:xfrm>
        </p:spPr>
        <p:txBody>
          <a:bodyPr/>
          <a:lstStyle/>
          <a:p>
            <a:r>
              <a:rPr lang="en-US" smtClean="0"/>
              <a:t>So far, we’ve </a:t>
            </a:r>
            <a:r>
              <a:rPr lang="en-US" dirty="0" smtClean="0"/>
              <a:t>seen how to </a:t>
            </a:r>
            <a:r>
              <a:rPr lang="en-US" smtClean="0"/>
              <a:t>combine tables</a:t>
            </a:r>
          </a:p>
          <a:p>
            <a:endParaRPr lang="en-US" smtClean="0"/>
          </a:p>
          <a:p>
            <a:r>
              <a:rPr lang="en-US" smtClean="0"/>
              <a:t>Let’s </a:t>
            </a:r>
            <a:r>
              <a:rPr lang="en-US" dirty="0" smtClean="0"/>
              <a:t>see some more </a:t>
            </a:r>
            <a:r>
              <a:rPr lang="en-US" smtClean="0"/>
              <a:t>sophisticated operations:</a:t>
            </a:r>
            <a:endParaRPr lang="en-US" dirty="0" smtClean="0"/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Remapping / renaming / reorganizing</a:t>
            </a:r>
          </a:p>
          <a:p>
            <a:pPr lvl="1"/>
            <a:r>
              <a:rPr lang="en-US" dirty="0" smtClean="0"/>
              <a:t>Intersecting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dirty="0" smtClean="0"/>
              <a:t>Aggregating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Announcements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2095" cy="4532312"/>
          </a:xfrm>
        </p:spPr>
        <p:txBody>
          <a:bodyPr/>
          <a:lstStyle/>
          <a:p>
            <a:r>
              <a:rPr lang="en-US" smtClean="0"/>
              <a:t>HW4MS2 is due on November 25th</a:t>
            </a:r>
          </a:p>
          <a:p>
            <a:endParaRPr lang="en-US" smtClean="0"/>
          </a:p>
          <a:p>
            <a:r>
              <a:rPr lang="en-US" smtClean="0"/>
              <a:t>How is the PennBook project going?</a:t>
            </a:r>
          </a:p>
          <a:p>
            <a:pPr lvl="1"/>
            <a:r>
              <a:rPr lang="en-US" smtClean="0"/>
              <a:t>svn repositories are available</a:t>
            </a:r>
          </a:p>
          <a:p>
            <a:pPr lvl="1"/>
            <a:r>
              <a:rPr lang="en-US" smtClean="0"/>
              <a:t>Check/review sessions this week ('soft' deadline is 11/22; 'hard' deadline is the day before Thanksgiving)</a:t>
            </a:r>
          </a:p>
          <a:p>
            <a:pPr lvl="1"/>
            <a:endParaRPr lang="en-US" smtClean="0"/>
          </a:p>
          <a:p>
            <a:r>
              <a:rPr lang="en-US" smtClean="0"/>
              <a:t>Final project timeline</a:t>
            </a:r>
          </a:p>
          <a:p>
            <a:pPr lvl="1"/>
            <a:r>
              <a:rPr lang="en-US" smtClean="0"/>
              <a:t>Code 'due' on December 10th</a:t>
            </a:r>
          </a:p>
          <a:p>
            <a:pPr lvl="1"/>
            <a:r>
              <a:rPr lang="en-US" smtClean="0"/>
              <a:t>Demos between December 16th and 19th</a:t>
            </a:r>
          </a:p>
          <a:p>
            <a:pPr lvl="1"/>
            <a:r>
              <a:rPr lang="en-US" smtClean="0"/>
              <a:t>No extensions of any kind (letter grades will be due!)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</a:t>
            </a:r>
            <a:r>
              <a:rPr lang="en-US" smtClean="0"/>
              <a:t>and remapping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Filtering</a:t>
            </a:r>
            <a:r>
              <a:rPr lang="en-US" dirty="0" smtClean="0"/>
              <a:t> is very easy </a:t>
            </a:r>
            <a:r>
              <a:rPr lang="en-US" smtClean="0"/>
              <a:t>– simply add a test </a:t>
            </a:r>
            <a:r>
              <a:rPr lang="en-US" dirty="0" smtClean="0"/>
              <a:t>in the WHERE clause: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*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WHERE </a:t>
            </a:r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smtClean="0">
                <a:solidFill>
                  <a:srgbClr val="7030A0"/>
                </a:solidFill>
              </a:rPr>
              <a:t>LIKE ‘j%’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 smtClean="0"/>
              <a:t>	(Note *, LIKE, %)</a:t>
            </a:r>
          </a:p>
          <a:p>
            <a:endParaRPr lang="en-US" dirty="0" smtClean="0"/>
          </a:p>
          <a:p>
            <a:r>
              <a:rPr lang="en-US" dirty="0" smtClean="0"/>
              <a:t>We can also </a:t>
            </a:r>
            <a:r>
              <a:rPr lang="en-US" dirty="0" smtClean="0">
                <a:solidFill>
                  <a:srgbClr val="FF9900"/>
                </a:solidFill>
              </a:rPr>
              <a:t>reorder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9900"/>
                </a:solidFill>
              </a:rPr>
              <a:t>rename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9900"/>
                </a:solidFill>
              </a:rPr>
              <a:t>project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name, </a:t>
            </a:r>
            <a:r>
              <a:rPr lang="en-US" dirty="0" err="1" smtClean="0">
                <a:solidFill>
                  <a:srgbClr val="7030A0"/>
                </a:solidFill>
              </a:rPr>
              <a:t>uid</a:t>
            </a:r>
            <a:r>
              <a:rPr lang="en-US" dirty="0" smtClean="0">
                <a:solidFill>
                  <a:srgbClr val="7030A0"/>
                </a:solidFill>
              </a:rPr>
              <a:t> AS id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WHERE </a:t>
            </a:r>
            <a:r>
              <a:rPr lang="en-US" dirty="0" smtClean="0">
                <a:solidFill>
                  <a:srgbClr val="7030A0"/>
                </a:solidFill>
              </a:rPr>
              <a:t>name </a:t>
            </a:r>
            <a:r>
              <a:rPr lang="en-US" smtClean="0">
                <a:solidFill>
                  <a:srgbClr val="7030A0"/>
                </a:solidFill>
              </a:rPr>
              <a:t>LIKE ‘s%’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combine </a:t>
            </a:r>
            <a:r>
              <a:rPr lang="en-US" smtClean="0"/>
              <a:t>the FanOf and FriendOf relations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Intersection and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973934"/>
          </a:xfrm>
        </p:spPr>
        <p:txBody>
          <a:bodyPr/>
          <a:lstStyle/>
          <a:p>
            <a:r>
              <a:rPr lang="en-US" dirty="0" smtClean="0"/>
              <a:t>True </a:t>
            </a:r>
            <a:r>
              <a:rPr lang="en-US" dirty="0" smtClean="0">
                <a:solidFill>
                  <a:srgbClr val="FF9900"/>
                </a:solidFill>
              </a:rPr>
              <a:t>intersection</a:t>
            </a:r>
            <a:r>
              <a:rPr lang="en-US" dirty="0" smtClean="0"/>
              <a:t> – “same kind” of tuples: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(SELECT U.name </a:t>
            </a:r>
            <a:r>
              <a:rPr lang="en-US" smtClean="0">
                <a:solidFill>
                  <a:srgbClr val="7030A0"/>
                </a:solidFill>
              </a:rPr>
              <a:t>FROM User </a:t>
            </a:r>
            <a:r>
              <a:rPr lang="en-US" dirty="0" smtClean="0">
                <a:solidFill>
                  <a:srgbClr val="7030A0"/>
                </a:solidFill>
              </a:rPr>
              <a:t>U) 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INTERSECT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(SELECT O.name </a:t>
            </a:r>
            <a:r>
              <a:rPr lang="en-US" smtClean="0">
                <a:solidFill>
                  <a:srgbClr val="7030A0"/>
                </a:solidFill>
              </a:rPr>
              <a:t>FROM Organization O)</a:t>
            </a:r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Join</a:t>
            </a:r>
            <a:r>
              <a:rPr lang="en-US" dirty="0" smtClean="0"/>
              <a:t> – merge tuples from different table variables when they satisfy a condition: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7030A0"/>
                </a:solidFill>
              </a:rPr>
              <a:t>SELECT U.name, S.post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</a:t>
            </a:r>
            <a:r>
              <a:rPr lang="en-US" dirty="0" smtClean="0">
                <a:solidFill>
                  <a:srgbClr val="7030A0"/>
                </a:solidFill>
              </a:rPr>
              <a:t>U</a:t>
            </a:r>
            <a:r>
              <a:rPr lang="en-US" smtClean="0">
                <a:solidFill>
                  <a:srgbClr val="7030A0"/>
                </a:solidFill>
              </a:rPr>
              <a:t>, StatusUpdates </a:t>
            </a:r>
            <a:r>
              <a:rPr lang="en-US" dirty="0" smtClean="0">
                <a:solidFill>
                  <a:srgbClr val="7030A0"/>
                </a:solidFill>
              </a:rPr>
              <a:t>P</a:t>
            </a:r>
            <a:r>
              <a:rPr lang="en-US" smtClean="0">
                <a:solidFill>
                  <a:srgbClr val="7030A0"/>
                </a:solidFill>
              </a:rPr>
              <a:t>, StatusLog </a:t>
            </a:r>
            <a:r>
              <a:rPr lang="en-US" dirty="0" smtClean="0">
                <a:solidFill>
                  <a:srgbClr val="7030A0"/>
                </a:solidFill>
              </a:rPr>
              <a:t>S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WHERE U.uid = P.uid AND P.sid </a:t>
            </a:r>
            <a:r>
              <a:rPr lang="en-US" smtClean="0">
                <a:solidFill>
                  <a:srgbClr val="7030A0"/>
                </a:solidFill>
              </a:rPr>
              <a:t>= S.sid</a:t>
            </a:r>
          </a:p>
          <a:p>
            <a:r>
              <a:rPr lang="en-US" smtClean="0"/>
              <a:t>If the attribute names are the same:</a:t>
            </a:r>
            <a:endParaRPr lang="en-US" dirty="0" smtClean="0">
              <a:solidFill>
                <a:srgbClr val="7030A0"/>
              </a:solidFill>
            </a:endParaRPr>
          </a:p>
          <a:p>
            <a:pPr lvl="1" indent="0">
              <a:buNone/>
            </a:pP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SELECT U.name, S.post</a:t>
            </a:r>
            <a:br>
              <a:rPr lang="en-US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FROM User U NATURAL JOIN StatusUpdates SU </a:t>
            </a:r>
            <a:br>
              <a:rPr lang="en-US" smtClean="0">
                <a:solidFill>
                  <a:srgbClr val="7030A0"/>
                </a:solidFill>
                <a:cs typeface="Arial" pitchFamily="34" charset="0"/>
              </a:rPr>
            </a:br>
            <a:r>
              <a:rPr lang="en-US" smtClean="0">
                <a:solidFill>
                  <a:srgbClr val="7030A0"/>
                </a:solidFill>
                <a:cs typeface="Arial" pitchFamily="34" charset="0"/>
              </a:rPr>
              <a:t>NATURAL JOIN StatusLog S</a:t>
            </a:r>
            <a:endParaRPr lang="en-US" smtClean="0">
              <a:cs typeface="Arial" pitchFamily="34" charset="0"/>
            </a:endParaRPr>
          </a:p>
          <a:p>
            <a:pPr lvl="1" indent="0">
              <a:buNone/>
            </a:pPr>
            <a:endParaRPr lang="en-US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are close friends (strength &gt; 0.5)?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order is arbitrary in </a:t>
            </a:r>
            <a:r>
              <a:rPr lang="en-US" smtClean="0"/>
              <a:t>SQL </a:t>
            </a:r>
          </a:p>
          <a:p>
            <a:endParaRPr lang="en-US" smtClean="0"/>
          </a:p>
          <a:p>
            <a:r>
              <a:rPr lang="en-US" smtClean="0"/>
              <a:t>Unless you specifically ask for it:</a:t>
            </a:r>
            <a:br>
              <a:rPr lang="en-US" smtClean="0"/>
            </a:br>
            <a:endParaRPr lang="en-US" smtClean="0"/>
          </a:p>
          <a:p>
            <a:pPr lvl="1">
              <a:buNone/>
            </a:pPr>
            <a:r>
              <a:rPr lang="en-US" smtClean="0">
                <a:solidFill>
                  <a:srgbClr val="7030A0"/>
                </a:solidFill>
              </a:rPr>
              <a:t>	SELECT *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FROM USER U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ORDER </a:t>
            </a:r>
            <a:r>
              <a:rPr lang="en-US" dirty="0" smtClean="0">
                <a:solidFill>
                  <a:srgbClr val="7030A0"/>
                </a:solidFill>
              </a:rPr>
              <a:t>BY name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SELECT *</a:t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FROM </a:t>
            </a:r>
            <a:r>
              <a:rPr lang="en-US" smtClean="0">
                <a:solidFill>
                  <a:srgbClr val="7030A0"/>
                </a:solidFill>
              </a:rPr>
              <a:t>USER U</a:t>
            </a:r>
            <a:br>
              <a:rPr lang="en-US" smtClean="0">
                <a:solidFill>
                  <a:srgbClr val="7030A0"/>
                </a:solidFill>
              </a:rPr>
            </a:br>
            <a:r>
              <a:rPr lang="en-US" smtClean="0">
                <a:solidFill>
                  <a:srgbClr val="7030A0"/>
                </a:solidFill>
              </a:rPr>
              <a:t>ORDER </a:t>
            </a:r>
            <a:r>
              <a:rPr lang="en-US" dirty="0" smtClean="0">
                <a:solidFill>
                  <a:srgbClr val="7030A0"/>
                </a:solidFill>
              </a:rPr>
              <a:t>BY name DESC</a:t>
            </a:r>
            <a:br>
              <a:rPr lang="en-US" dirty="0" smtClean="0">
                <a:solidFill>
                  <a:srgbClr val="7030A0"/>
                </a:solidFill>
              </a:rPr>
            </a:b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77D10B6-484F-4B10-BE65-ADE1D24C316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Aggregating on </a:t>
            </a:r>
            <a:r>
              <a:rPr lang="en-US" smtClean="0"/>
              <a:t>a key: Group By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5464" y="1597689"/>
            <a:ext cx="7626700" cy="46839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What if we wanted to compute the average friendship strength per organization?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Need to group the tuples in FanOf by 'oid', then average</a:t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This can be done with Group By:	</a:t>
            </a:r>
          </a:p>
          <a:p>
            <a:pPr indent="-1588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7030A0"/>
                </a:solidFill>
              </a:rPr>
              <a:t>SELECT </a:t>
            </a:r>
            <a:r>
              <a:rPr lang="en-US" sz="2400" dirty="0" smtClean="0">
                <a:solidFill>
                  <a:schemeClr val="accent1"/>
                </a:solidFill>
              </a:rPr>
              <a:t>{group-</a:t>
            </a:r>
            <a:r>
              <a:rPr lang="en-US" sz="2400" dirty="0" err="1" smtClean="0">
                <a:solidFill>
                  <a:schemeClr val="accent1"/>
                </a:solidFill>
              </a:rPr>
              <a:t>attribs</a:t>
            </a:r>
            <a:r>
              <a:rPr lang="en-US" sz="2400" dirty="0" smtClean="0">
                <a:solidFill>
                  <a:schemeClr val="accent1"/>
                </a:solidFill>
              </a:rPr>
              <a:t>}</a:t>
            </a:r>
            <a:r>
              <a:rPr lang="en-US" sz="2400" dirty="0" smtClean="0"/>
              <a:t>, </a:t>
            </a:r>
            <a:r>
              <a:rPr lang="en-US" sz="2400" smtClean="0">
                <a:solidFill>
                  <a:schemeClr val="accent1"/>
                </a:solidFill>
              </a:rPr>
              <a:t>{aggregate-op} (</a:t>
            </a:r>
            <a:r>
              <a:rPr lang="en-US" sz="2400" dirty="0" smtClean="0">
                <a:solidFill>
                  <a:schemeClr val="accent1"/>
                </a:solidFill>
              </a:rPr>
              <a:t>attrib)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FROM </a:t>
            </a:r>
            <a:r>
              <a:rPr lang="en-US" sz="2400" dirty="0" smtClean="0">
                <a:solidFill>
                  <a:schemeClr val="accent1"/>
                </a:solidFill>
              </a:rPr>
              <a:t>{relation}</a:t>
            </a:r>
            <a:r>
              <a:rPr lang="en-US" sz="2400" dirty="0" smtClean="0">
                <a:solidFill>
                  <a:srgbClr val="006699"/>
                </a:solidFill>
              </a:rPr>
              <a:t> T</a:t>
            </a:r>
            <a:r>
              <a:rPr lang="en-US" sz="2400" baseline="-25000" dirty="0" smtClean="0">
                <a:solidFill>
                  <a:srgbClr val="006699"/>
                </a:solidFill>
              </a:rPr>
              <a:t>1</a:t>
            </a:r>
            <a:r>
              <a:rPr lang="en-US" sz="2400" dirty="0" smtClean="0">
                <a:solidFill>
                  <a:srgbClr val="006699"/>
                </a:solidFill>
              </a:rPr>
              <a:t>, </a:t>
            </a:r>
            <a:r>
              <a:rPr lang="en-US" sz="2400" dirty="0" smtClean="0">
                <a:solidFill>
                  <a:schemeClr val="accent1"/>
                </a:solidFill>
              </a:rPr>
              <a:t>{relation}</a:t>
            </a:r>
            <a:r>
              <a:rPr lang="en-US" sz="2400" dirty="0" smtClean="0">
                <a:solidFill>
                  <a:srgbClr val="006699"/>
                </a:solidFill>
              </a:rPr>
              <a:t> T</a:t>
            </a:r>
            <a:r>
              <a:rPr lang="en-US" sz="2400" baseline="-25000" dirty="0" smtClean="0">
                <a:solidFill>
                  <a:srgbClr val="006699"/>
                </a:solidFill>
              </a:rPr>
              <a:t>2</a:t>
            </a:r>
            <a:r>
              <a:rPr lang="en-US" sz="2400" dirty="0" smtClean="0">
                <a:solidFill>
                  <a:srgbClr val="006699"/>
                </a:solidFill>
              </a:rPr>
              <a:t>, …</a:t>
            </a:r>
            <a:br>
              <a:rPr lang="en-US" sz="2400" dirty="0" smtClean="0">
                <a:solidFill>
                  <a:srgbClr val="006699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WHERE </a:t>
            </a:r>
            <a:r>
              <a:rPr lang="en-US" sz="2400" dirty="0" smtClean="0">
                <a:solidFill>
                  <a:schemeClr val="accent1"/>
                </a:solidFill>
              </a:rPr>
              <a:t>{predicates}</a:t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GROUP BY</a:t>
            </a:r>
            <a:r>
              <a:rPr lang="en-US" sz="2400" dirty="0" smtClean="0">
                <a:solidFill>
                  <a:schemeClr val="accent1"/>
                </a:solidFill>
              </a:rPr>
              <a:t> {</a:t>
            </a:r>
            <a:r>
              <a:rPr lang="en-US" sz="2400" smtClean="0">
                <a:solidFill>
                  <a:schemeClr val="accent1"/>
                </a:solidFill>
              </a:rPr>
              <a:t>group-list}</a:t>
            </a:r>
            <a:r>
              <a:rPr lang="en-US" smtClean="0">
                <a:solidFill>
                  <a:schemeClr val="accent1"/>
                </a:solidFill>
              </a:rPr>
              <a:t/>
            </a:r>
            <a:br>
              <a:rPr lang="en-US" smtClean="0">
                <a:solidFill>
                  <a:schemeClr val="accent1"/>
                </a:solidFill>
              </a:rPr>
            </a:b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mtClean="0"/>
              <a:t>Built-in aggregation operators: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AVG, COUNT, SUM, MAX, MIN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7030A0"/>
                </a:solidFill>
              </a:rPr>
              <a:t>DISTINCT </a:t>
            </a:r>
            <a:r>
              <a:rPr lang="en-US" dirty="0" smtClean="0">
                <a:solidFill>
                  <a:schemeClr val="tx1"/>
                </a:solidFill>
              </a:rPr>
              <a:t>keyword for </a:t>
            </a:r>
            <a:r>
              <a:rPr lang="en-US" dirty="0" smtClean="0">
                <a:solidFill>
                  <a:srgbClr val="7030A0"/>
                </a:solidFill>
              </a:rPr>
              <a:t>AVG, COUNT, 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77D10B6-484F-4B10-BE65-ADE1D24C316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Group By</a:t>
            </a:r>
            <a:endParaRPr lang="en-US" dirty="0" smtClean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8937"/>
            <a:ext cx="7772400" cy="4772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Recall the k-means algorithm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Suppose we want to compute the new centroids for a set of points, and we already have the points as a table</a:t>
            </a:r>
            <a:br>
              <a:rPr lang="en-US" smtClean="0"/>
            </a:br>
            <a:r>
              <a:rPr lang="en-US" smtClean="0"/>
              <a:t>PointGroups(PointID, GroupID, X, Y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sz="2400" smtClean="0">
                <a:solidFill>
                  <a:srgbClr val="7030A0"/>
                </a:solidFill>
              </a:rPr>
              <a:t>SELECT P.GroupID</a:t>
            </a:r>
            <a:r>
              <a:rPr lang="en-US" sz="2400" dirty="0" smtClean="0">
                <a:solidFill>
                  <a:srgbClr val="7030A0"/>
                </a:solidFill>
              </a:rPr>
              <a:t>, AVG(P.X), AVG(P.Y)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FROM PointGroups </a:t>
            </a:r>
            <a:r>
              <a:rPr lang="en-US" sz="2400" dirty="0" smtClean="0">
                <a:solidFill>
                  <a:srgbClr val="7030A0"/>
                </a:solidFill>
              </a:rPr>
              <a:t>P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GROUP </a:t>
            </a:r>
            <a:r>
              <a:rPr lang="en-US" sz="2400" smtClean="0">
                <a:solidFill>
                  <a:srgbClr val="7030A0"/>
                </a:solidFill>
              </a:rPr>
              <a:t>BY P.GroupID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Can also write aggregation, e.g., in C, Java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Example: Oracle's Java Stored Procedures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Basically </a:t>
            </a:r>
            <a:r>
              <a:rPr lang="en-US" dirty="0" smtClean="0"/>
              <a:t>like the Reduce function!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But not as natural as </a:t>
            </a:r>
            <a:r>
              <a:rPr lang="en-US" smtClean="0"/>
              <a:t>in MapReduce </a:t>
            </a:r>
            <a:r>
              <a:rPr lang="en-US" dirty="0" smtClean="0"/>
              <a:t>– need to declare them </a:t>
            </a:r>
            <a:r>
              <a:rPr lang="en-US" u="sng" dirty="0" smtClean="0"/>
              <a:t>both</a:t>
            </a:r>
            <a:r>
              <a:rPr lang="en-US" dirty="0" smtClean="0"/>
              <a:t> in SQL and in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16818"/>
            <a:ext cx="7772400" cy="4953837"/>
          </a:xfrm>
        </p:spPr>
        <p:txBody>
          <a:bodyPr/>
          <a:lstStyle/>
          <a:p>
            <a:r>
              <a:rPr lang="en-US" dirty="0" smtClean="0"/>
              <a:t>The results of SQL are tables</a:t>
            </a:r>
          </a:p>
          <a:p>
            <a:pPr lvl="1"/>
            <a:r>
              <a:rPr lang="en-US" dirty="0" smtClean="0"/>
              <a:t>Hence you </a:t>
            </a:r>
            <a:r>
              <a:rPr lang="en-US" smtClean="0"/>
              <a:t>can query </a:t>
            </a:r>
            <a:r>
              <a:rPr lang="en-US" dirty="0" smtClean="0"/>
              <a:t>the results of a </a:t>
            </a:r>
            <a:r>
              <a:rPr lang="en-US" smtClean="0"/>
              <a:t>query!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Let's do k-means in SQL:</a:t>
            </a:r>
            <a:endParaRPr lang="en-US" dirty="0" smtClean="0"/>
          </a:p>
          <a:p>
            <a:pPr marL="742950" indent="0">
              <a:buNone/>
            </a:pPr>
            <a:r>
              <a:rPr lang="en-US" sz="2400" smtClean="0">
                <a:solidFill>
                  <a:srgbClr val="7030A0"/>
                </a:solidFill>
              </a:rPr>
              <a:t>SELECT PG.GroupID, AVG(PG.X), AVG(PG.Y)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FROM (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SELECT P.ID, P.X, P.Y,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   ARGMIN(dist(P.X, P.Y, G.X, G.Y), G.ID),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   MIN(dist(P.X, P.Y, G.X, G.Y))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FROM POINTS P, GROUPS G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	GROUP BY P.ID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) AS PG</a:t>
            </a:r>
            <a:br>
              <a:rPr lang="en-US" sz="240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GROUP BY PG.GroupID</a:t>
            </a:r>
            <a:endParaRPr lang="en-US" sz="2400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SQL even supports recursion until a termination condition!</a:t>
            </a:r>
          </a:p>
          <a:p>
            <a:endParaRPr lang="en-US" dirty="0" smtClean="0"/>
          </a:p>
          <a:p>
            <a:r>
              <a:rPr lang="en-US" dirty="0" smtClean="0"/>
              <a:t>… though it’s not standardized in any real-world implementations, </a:t>
            </a:r>
            <a:r>
              <a:rPr lang="en-US" smtClean="0"/>
              <a:t>so I </a:t>
            </a:r>
            <a:r>
              <a:rPr lang="en-US" dirty="0" smtClean="0"/>
              <a:t>won’t give a syntax here…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Querying with SQL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have seen SQL constructs for:</a:t>
            </a:r>
          </a:p>
          <a:p>
            <a:pPr lvl="1"/>
            <a:r>
              <a:rPr lang="en-US" smtClean="0"/>
              <a:t>Projection and remapping/renaming (SELECT)</a:t>
            </a:r>
          </a:p>
          <a:p>
            <a:pPr lvl="1"/>
            <a:r>
              <a:rPr lang="en-US" smtClean="0"/>
              <a:t>Cartesian product (FROM x, y, z, …; NATURAL JOIN)</a:t>
            </a:r>
          </a:p>
          <a:p>
            <a:pPr lvl="1"/>
            <a:r>
              <a:rPr lang="en-US" smtClean="0"/>
              <a:t>Filtering (WHERE)</a:t>
            </a:r>
          </a:p>
          <a:p>
            <a:pPr lvl="1"/>
            <a:r>
              <a:rPr lang="en-US" smtClean="0"/>
              <a:t>Set operations (UNION, INTERSECT)</a:t>
            </a:r>
          </a:p>
          <a:p>
            <a:pPr lvl="1"/>
            <a:r>
              <a:rPr lang="en-US" smtClean="0"/>
              <a:t>Aggregation (GROUP BY + MIN, MAX, AVG, …)</a:t>
            </a:r>
          </a:p>
          <a:p>
            <a:pPr lvl="1"/>
            <a:r>
              <a:rPr lang="en-US" smtClean="0"/>
              <a:t>Sorting (ORDER BY)</a:t>
            </a:r>
          </a:p>
          <a:p>
            <a:pPr lvl="1"/>
            <a:r>
              <a:rPr lang="en-US" smtClean="0"/>
              <a:t>Composition (SELECT … FROM (SELECT … FROM …))</a:t>
            </a:r>
          </a:p>
          <a:p>
            <a:pPr lvl="1"/>
            <a:endParaRPr lang="en-US" smtClean="0"/>
          </a:p>
          <a:p>
            <a:r>
              <a:rPr lang="en-US" smtClean="0"/>
              <a:t>Not a complete list - SQL has more features!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56527"/>
            <a:ext cx="7772400" cy="5114611"/>
          </a:xfrm>
        </p:spPr>
        <p:txBody>
          <a:bodyPr/>
          <a:lstStyle/>
          <a:p>
            <a:r>
              <a:rPr lang="en-US" smtClean="0"/>
              <a:t>By now you should have a </a:t>
            </a:r>
            <a:r>
              <a:rPr lang="en-US" smtClean="0">
                <a:solidFill>
                  <a:srgbClr val="FF9900"/>
                </a:solidFill>
              </a:rPr>
              <a:t>design</a:t>
            </a:r>
            <a:r>
              <a:rPr lang="en-US" smtClean="0"/>
              <a:t> and, ideally, some working code (e.g., login)</a:t>
            </a:r>
          </a:p>
          <a:p>
            <a:r>
              <a:rPr lang="en-US" smtClean="0"/>
              <a:t>What should be in the 'design'?</a:t>
            </a:r>
          </a:p>
          <a:p>
            <a:pPr lvl="1"/>
            <a:r>
              <a:rPr lang="en-US" smtClean="0"/>
              <a:t>Database schema: How many tables? What do they contain?</a:t>
            </a:r>
          </a:p>
          <a:p>
            <a:pPr lvl="2"/>
            <a:r>
              <a:rPr lang="en-US" smtClean="0"/>
              <a:t>Example: "Users"=(login,password,firstname,lastname,...), "Posts"=...</a:t>
            </a:r>
          </a:p>
          <a:p>
            <a:pPr lvl="1"/>
            <a:r>
              <a:rPr lang="en-US" smtClean="0"/>
              <a:t>Page structure: How many pages will there be? What will they contain? How does the user interact with them? </a:t>
            </a:r>
          </a:p>
          <a:p>
            <a:pPr lvl="2"/>
            <a:r>
              <a:rPr lang="en-US" smtClean="0"/>
              <a:t>Example: Login page (draw a sketch), profile page, feed page, ...</a:t>
            </a:r>
          </a:p>
          <a:p>
            <a:pPr lvl="1"/>
            <a:r>
              <a:rPr lang="en-US" smtClean="0"/>
              <a:t>Routes: What routes will you need? What will they do?</a:t>
            </a:r>
          </a:p>
          <a:p>
            <a:pPr lvl="2"/>
            <a:r>
              <a:rPr lang="en-US" smtClean="0"/>
              <a:t>Example: /, /checklogin, /profile, /getposts, /addpost, ... (parameters?)</a:t>
            </a:r>
          </a:p>
          <a:p>
            <a:pPr lvl="1"/>
            <a:r>
              <a:rPr lang="en-US" smtClean="0"/>
              <a:t>Deployment plan: Where will the server run? How about friend recommendation? How does data get back &amp; forth?</a:t>
            </a:r>
          </a:p>
          <a:p>
            <a:pPr lvl="1"/>
            <a:r>
              <a:rPr lang="en-US" smtClean="0"/>
              <a:t>Division of labor: Who will be responsible for doing what?</a:t>
            </a:r>
          </a:p>
          <a:p>
            <a:pPr lvl="2"/>
            <a:r>
              <a:rPr lang="en-US" smtClean="0"/>
              <a:t>Example: Teammate 1 will implement X, Y, and Z; teammate 2 will 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5046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Basic data processing operations</a:t>
            </a:r>
          </a:p>
          <a:p>
            <a:r>
              <a:rPr lang="en-US" smtClean="0">
                <a:solidFill>
                  <a:srgbClr val="33CC33"/>
                </a:solidFill>
              </a:rPr>
              <a:t>Databases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Overview and roles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Relational model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Querying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Updates and transactions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What happens 'under the covers'</a:t>
            </a:r>
          </a:p>
          <a:p>
            <a:r>
              <a:rPr lang="en-US" smtClean="0"/>
              <a:t>SQL vs. NoSQL</a:t>
            </a:r>
          </a:p>
          <a:p>
            <a:pPr lvl="1"/>
            <a:r>
              <a:rPr lang="en-US" smtClean="0"/>
              <a:t>Hive, Hbase, and intermediate models</a:t>
            </a:r>
          </a:p>
          <a:p>
            <a:r>
              <a:rPr lang="en-US" smtClean="0"/>
              <a:t>Data access</a:t>
            </a:r>
          </a:p>
          <a:p>
            <a:pPr lvl="1"/>
            <a:r>
              <a:rPr lang="en-US" smtClean="0"/>
              <a:t>JDBC, LINQ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4730027" y="3760397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783" y="1666480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825" y="220071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093" y="2624423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930" y="2997886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737" y="3351253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856D570-2CDC-4EA5-AA6B-80147F7476E0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Modifying </a:t>
            </a:r>
            <a:r>
              <a:rPr lang="en-US" sz="3200" smtClean="0"/>
              <a:t>the database</a:t>
            </a:r>
            <a:endParaRPr lang="en-US" sz="3200" dirty="0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Inserting a new literal tuple is easy, if wordy: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rgbClr val="7030A0"/>
                </a:solidFill>
              </a:rPr>
              <a:t>INSERT </a:t>
            </a:r>
            <a:r>
              <a:rPr lang="en-US" sz="2400" smtClean="0">
                <a:solidFill>
                  <a:srgbClr val="7030A0"/>
                </a:solidFill>
              </a:rPr>
              <a:t>INTO User(uid</a:t>
            </a:r>
            <a:r>
              <a:rPr lang="en-US" sz="2400" dirty="0" smtClean="0">
                <a:solidFill>
                  <a:srgbClr val="7030A0"/>
                </a:solidFill>
              </a:rPr>
              <a:t>, name, </a:t>
            </a:r>
            <a:r>
              <a:rPr lang="en-US" sz="2400" dirty="0" err="1" smtClean="0">
                <a:solidFill>
                  <a:srgbClr val="7030A0"/>
                </a:solidFill>
              </a:rPr>
              <a:t>bdate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smtClean="0">
                <a:solidFill>
                  <a:srgbClr val="7030A0"/>
                </a:solidFill>
              </a:rPr>
              <a:t>VALUES (5, </a:t>
            </a:r>
            <a:r>
              <a:rPr lang="en-US" sz="2400" dirty="0" smtClean="0">
                <a:solidFill>
                  <a:srgbClr val="7030A0"/>
                </a:solidFill>
              </a:rPr>
              <a:t>‘Simpson’,1/1/11)</a:t>
            </a:r>
          </a:p>
          <a:p>
            <a:endParaRPr lang="en-US" sz="2400" dirty="0" smtClean="0">
              <a:solidFill>
                <a:srgbClr val="006699"/>
              </a:solidFill>
            </a:endParaRPr>
          </a:p>
          <a:p>
            <a:r>
              <a:rPr lang="en-US" sz="2400" dirty="0" smtClean="0"/>
              <a:t>Can revise the contents of a tuple: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smtClean="0">
                <a:solidFill>
                  <a:srgbClr val="7030A0"/>
                </a:solidFill>
              </a:rPr>
              <a:t>UPDATE User </a:t>
            </a:r>
            <a:r>
              <a:rPr lang="en-US" sz="2400" dirty="0" smtClean="0">
                <a:solidFill>
                  <a:srgbClr val="7030A0"/>
                </a:solidFill>
              </a:rPr>
              <a:t>U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SET U.uid = 1 + U.uid, U.name = ‘Janet’</a:t>
            </a:r>
            <a:br>
              <a:rPr lang="en-US" sz="2400" dirty="0" smtClean="0">
                <a:solidFill>
                  <a:srgbClr val="7030A0"/>
                </a:solidFill>
              </a:rPr>
            </a:br>
            <a:r>
              <a:rPr lang="en-US" sz="2400" dirty="0" smtClean="0">
                <a:solidFill>
                  <a:srgbClr val="7030A0"/>
                </a:solidFill>
              </a:rPr>
              <a:t>WHERE U.name = ‘Jane’</a:t>
            </a:r>
          </a:p>
          <a:p>
            <a:endParaRPr lang="en-US" sz="2400" dirty="0" smtClean="0">
              <a:solidFill>
                <a:srgbClr val="0066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allow for </a:t>
            </a:r>
            <a:r>
              <a:rPr lang="en-US" smtClean="0"/>
              <a:t>atomic operations</a:t>
            </a:r>
          </a:p>
          <a:p>
            <a:pPr lvl="1"/>
            <a:r>
              <a:rPr lang="en-US" smtClean="0"/>
              <a:t>All-or-nothing semantics</a:t>
            </a:r>
          </a:p>
          <a:p>
            <a:pPr lvl="1"/>
            <a:r>
              <a:rPr lang="en-US" smtClean="0"/>
              <a:t>Even </a:t>
            </a:r>
            <a:r>
              <a:rPr lang="en-US" dirty="0" smtClean="0"/>
              <a:t>in the presence of crashes </a:t>
            </a:r>
            <a:r>
              <a:rPr lang="en-US" smtClean="0"/>
              <a:t>and concurrency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Marked via: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BEGIN TRANSACTION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{ do a series of queries, updates, … 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Followed by either: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ROLLBACK TRANSACTION</a:t>
            </a:r>
          </a:p>
          <a:p>
            <a:pPr lvl="1">
              <a:buNone/>
            </a:pPr>
            <a:r>
              <a:rPr lang="en-US" dirty="0" smtClean="0">
                <a:solidFill>
                  <a:srgbClr val="7030A0"/>
                </a:solidFill>
              </a:rPr>
              <a:t>	COMMIT TRANSACTION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12240" cy="4532312"/>
          </a:xfrm>
        </p:spPr>
        <p:txBody>
          <a:bodyPr/>
          <a:lstStyle/>
          <a:p>
            <a:r>
              <a:rPr lang="en-US" smtClean="0"/>
              <a:t>What do database transactions give you?</a:t>
            </a:r>
          </a:p>
          <a:p>
            <a:pPr lvl="1"/>
            <a:endParaRPr lang="en-US" sz="1200" smtClean="0"/>
          </a:p>
          <a:p>
            <a:r>
              <a:rPr lang="en-US" smtClean="0"/>
              <a:t>Four ACID properties:</a:t>
            </a:r>
          </a:p>
          <a:p>
            <a:pPr lvl="1"/>
            <a:r>
              <a:rPr lang="en-US" u="sng" smtClean="0">
                <a:solidFill>
                  <a:srgbClr val="FF9900"/>
                </a:solidFill>
              </a:rPr>
              <a:t>A</a:t>
            </a:r>
            <a:r>
              <a:rPr lang="en-US" smtClean="0">
                <a:solidFill>
                  <a:srgbClr val="FF9900"/>
                </a:solidFill>
              </a:rPr>
              <a:t>tomicity: </a:t>
            </a:r>
            <a:r>
              <a:rPr lang="en-US" smtClean="0"/>
              <a:t>Either all the operations in the transaction </a:t>
            </a:r>
            <a:br>
              <a:rPr lang="en-US" smtClean="0"/>
            </a:br>
            <a:r>
              <a:rPr lang="en-US" smtClean="0"/>
              <a:t>succeed, or none of the operations persist (all-or-nothing)</a:t>
            </a:r>
          </a:p>
          <a:p>
            <a:pPr lvl="1"/>
            <a:r>
              <a:rPr lang="en-US" u="sng" smtClean="0">
                <a:solidFill>
                  <a:srgbClr val="FF9900"/>
                </a:solidFill>
              </a:rPr>
              <a:t>C</a:t>
            </a:r>
            <a:r>
              <a:rPr lang="en-US" smtClean="0">
                <a:solidFill>
                  <a:srgbClr val="FF9900"/>
                </a:solidFill>
              </a:rPr>
              <a:t>onsistency:</a:t>
            </a:r>
            <a:r>
              <a:rPr lang="en-US" smtClean="0"/>
              <a:t> If the data are consistent before the transaction begins, they will be consistent after the transaction completes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Isolation: </a:t>
            </a:r>
            <a:r>
              <a:rPr lang="en-US" smtClean="0"/>
              <a:t>The effects of a transaction that is still in progress are hidden from all the other transactions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Durability: </a:t>
            </a:r>
            <a:r>
              <a:rPr lang="en-US" smtClean="0"/>
              <a:t>Once a transaction finishes, its results are persistent and will survive a system crash</a:t>
            </a:r>
          </a:p>
          <a:p>
            <a:pPr lvl="1"/>
            <a:endParaRPr lang="en-US" sz="1200" smtClean="0"/>
          </a:p>
          <a:p>
            <a:r>
              <a:rPr lang="en-US" smtClean="0"/>
              <a:t>Examples of violations for each property?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7324912" y="1603644"/>
            <a:ext cx="3422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http://msdn.microsoft.com/en-us/library/aa366402%28VS.85%29.aspx</a:t>
            </a:r>
            <a:endParaRPr 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 note: Parallel query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FF9900"/>
                </a:solidFill>
              </a:rPr>
              <a:t>distributed DBMS</a:t>
            </a:r>
            <a:r>
              <a:rPr lang="en-US" dirty="0" smtClean="0"/>
              <a:t>, data is partitioned along keys</a:t>
            </a:r>
          </a:p>
          <a:p>
            <a:pPr lvl="1"/>
            <a:r>
              <a:rPr lang="en-US" dirty="0" smtClean="0"/>
              <a:t>Think of HDFS, except that the base data’s key is usually a value, not just a line position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Filtering, renaming, projection are done at each node</a:t>
            </a:r>
          </a:p>
          <a:p>
            <a:pPr lvl="1"/>
            <a:r>
              <a:rPr lang="en-US" smtClean="0"/>
              <a:t>... just </a:t>
            </a:r>
            <a:r>
              <a:rPr lang="en-US" dirty="0" smtClean="0"/>
              <a:t>as Map </a:t>
            </a:r>
            <a:r>
              <a:rPr lang="en-US" smtClean="0"/>
              <a:t>in MapReduce</a:t>
            </a:r>
            <a:r>
              <a:rPr lang="en-US" dirty="0" smtClean="0"/>
              <a:t>!</a:t>
            </a:r>
          </a:p>
          <a:p>
            <a:r>
              <a:rPr lang="en-US" smtClean="0"/>
              <a:t>JOIN and GROUP BY </a:t>
            </a:r>
            <a:r>
              <a:rPr lang="en-US" dirty="0" smtClean="0"/>
              <a:t>require us to “shuffle” data so the same keys are at the same nodes</a:t>
            </a:r>
          </a:p>
          <a:p>
            <a:pPr lvl="1"/>
            <a:r>
              <a:rPr lang="en-US" smtClean="0"/>
              <a:t>… just </a:t>
            </a:r>
            <a:r>
              <a:rPr lang="en-US" dirty="0" smtClean="0"/>
              <a:t>as Reduce </a:t>
            </a:r>
            <a:r>
              <a:rPr lang="en-US" smtClean="0"/>
              <a:t>in MapReduce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ORCHESTRA system</a:t>
            </a:r>
            <a:endParaRPr lang="en-US" dirty="0" smtClean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4495799" y="4605136"/>
            <a:ext cx="2590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24200" y="575980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Node 1: Keys 1-12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67400" y="574813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Node 2: Keys 13-40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3000" y="1938136"/>
            <a:ext cx="4038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StatePop(</a:t>
            </a:r>
            <a:r>
              <a:rPr lang="en-US" sz="1600" b="1" u="sng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state</a:t>
            </a: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,pop,regionId)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RegionName(</a:t>
            </a:r>
            <a:r>
              <a:rPr lang="en-US" sz="1600" b="1" u="sng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regionId</a:t>
            </a: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,regionName)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" y="2021539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SELECT regionName, SUM(pop)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FROM StatePop NATURAL JOIN RegionName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noProof="1">
                <a:solidFill>
                  <a:srgbClr val="175083"/>
                </a:solidFill>
                <a:latin typeface="Courier New" pitchFamily="49" charset="0"/>
                <a:cs typeface="Courier New" pitchFamily="49" charset="0"/>
              </a:rPr>
              <a:t>GROUP BY regionName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38400" y="50740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SP(PA,12.6M,1)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38400" y="537880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SP(WA,6.7M,2)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91200" y="506233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SP(MD,5.7M,1)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537880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SP(OR,3M,2)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38600" y="53671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RN(1,Northeast)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9000" y="536713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RN(2,Northwest)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-80384" y="5144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Calibri"/>
              </a:rPr>
              <a:t>1. Scan SP&amp;RN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0" y="4928504"/>
            <a:ext cx="2590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Calibri"/>
              </a:rPr>
              <a:t>2. Rehash SP on </a:t>
            </a:r>
            <a:r>
              <a:rPr lang="en-US" sz="1800" i="1" dirty="0" err="1">
                <a:solidFill>
                  <a:srgbClr val="990000"/>
                </a:solidFill>
                <a:latin typeface="Calibri"/>
              </a:rPr>
              <a:t>regionId</a:t>
            </a:r>
            <a:endParaRPr lang="en-US" sz="1800" i="1" dirty="0">
              <a:solidFill>
                <a:srgbClr val="990000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048" y="455065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Calibri"/>
              </a:rPr>
              <a:t>3. Join SP&amp;RN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86200" y="440136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⋈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086600" y="4452736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⋈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895600" y="3919336"/>
            <a:ext cx="2427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RNSP(12.6M,Northeast)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RNSP(5.7M,Northeast)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335091" y="3919336"/>
            <a:ext cx="2361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RNSP(3M,Northwest)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RNSP(6.7M,Northwest)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0" y="4318904"/>
            <a:ext cx="2590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Calibri"/>
              </a:rPr>
              <a:t>4. Group by </a:t>
            </a:r>
            <a:r>
              <a:rPr lang="en-US" sz="1800" i="1" dirty="0" err="1">
                <a:solidFill>
                  <a:srgbClr val="990000"/>
                </a:solidFill>
                <a:latin typeface="Calibri"/>
              </a:rPr>
              <a:t>regionName</a:t>
            </a:r>
            <a:endParaRPr lang="en-US" sz="1800" i="1" dirty="0">
              <a:solidFill>
                <a:srgbClr val="99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71800" y="3548516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GROUP-BY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24600" y="3548516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prstClr val="black"/>
                </a:solidFill>
                <a:latin typeface="Arial Unicode MS"/>
                <a:ea typeface="Arial Unicode MS"/>
                <a:cs typeface="Arial Unicode MS"/>
              </a:rPr>
              <a:t>GROUP-BY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971800" y="3245204"/>
            <a:ext cx="228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Out(18.3M,Northeast)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77768" y="3233536"/>
            <a:ext cx="221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Out(9.7M,Northwest)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-110528" y="4031544"/>
            <a:ext cx="259080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Calibri"/>
              </a:rPr>
              <a:t>5. Collect at originator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" y="1709536"/>
            <a:ext cx="210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Node 1 poses query: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33963" y="6581001"/>
            <a:ext cx="2010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PhD thesis, Nicholas Taylor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7083 -0.072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" y="-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35 L -0.36701 -0.0451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" y="-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81481E-6 L -0.35503 -0.0490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" y="-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2" grpId="0" animBg="1"/>
      <p:bldP spid="36" grpId="0"/>
      <p:bldP spid="37" grpId="0"/>
      <p:bldP spid="38" grpId="0"/>
      <p:bldP spid="38" grpId="1"/>
      <p:bldP spid="39" grpId="0"/>
      <p:bldP spid="39" grpId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1" grpId="0"/>
      <p:bldP spid="52" grpId="0"/>
      <p:bldP spid="53" grpId="0"/>
      <p:bldP spid="54" grpId="0"/>
      <p:bldP spid="55" grpId="0"/>
      <p:bldP spid="55" grpId="1"/>
      <p:bldP spid="56" grpId="0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Side note: Query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“magic” of the DBMS lies </a:t>
            </a:r>
            <a:r>
              <a:rPr lang="en-US" smtClean="0"/>
              <a:t>in </a:t>
            </a:r>
            <a:br>
              <a:rPr lang="en-US" smtClean="0"/>
            </a:br>
            <a:r>
              <a:rPr lang="en-US" smtClean="0">
                <a:solidFill>
                  <a:srgbClr val="FF9900"/>
                </a:solidFill>
              </a:rPr>
              <a:t>query </a:t>
            </a:r>
            <a:r>
              <a:rPr lang="en-US" dirty="0" smtClean="0">
                <a:solidFill>
                  <a:srgbClr val="FF9900"/>
                </a:solidFill>
              </a:rPr>
              <a:t>optimization</a:t>
            </a:r>
          </a:p>
          <a:p>
            <a:pPr lvl="1"/>
            <a:r>
              <a:rPr lang="en-US" dirty="0" smtClean="0"/>
              <a:t>Here’s where Oracle, DB2 beat </a:t>
            </a: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different ways of doing </a:t>
            </a:r>
            <a:r>
              <a:rPr lang="en-US" smtClean="0"/>
              <a:t>a JOIN</a:t>
            </a:r>
            <a:endParaRPr lang="en-US" dirty="0" smtClean="0"/>
          </a:p>
          <a:p>
            <a:pPr lvl="1"/>
            <a:r>
              <a:rPr lang="en-US" dirty="0" smtClean="0"/>
              <a:t>Consider sorted data</a:t>
            </a:r>
          </a:p>
          <a:p>
            <a:pPr lvl="1"/>
            <a:r>
              <a:rPr lang="en-US" dirty="0" smtClean="0"/>
              <a:t>Consider an index on the join key</a:t>
            </a:r>
          </a:p>
          <a:p>
            <a:pPr lvl="1"/>
            <a:endParaRPr lang="en-US" dirty="0" smtClean="0"/>
          </a:p>
          <a:p>
            <a:r>
              <a:rPr lang="en-US" smtClean="0"/>
              <a:t>Doing JOINs </a:t>
            </a:r>
            <a:r>
              <a:rPr lang="en-US" dirty="0" smtClean="0"/>
              <a:t>in different orders has different costs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Advantages of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17301"/>
            <a:ext cx="8153400" cy="4933741"/>
          </a:xfrm>
        </p:spPr>
        <p:txBody>
          <a:bodyPr/>
          <a:lstStyle/>
          <a:p>
            <a:r>
              <a:rPr lang="en-US" smtClean="0"/>
              <a:t>A set-oriented </a:t>
            </a:r>
            <a:r>
              <a:rPr lang="en-US" dirty="0" smtClean="0"/>
              <a:t>language for composing</a:t>
            </a:r>
            <a:r>
              <a:rPr lang="en-US" smtClean="0"/>
              <a:t>, mani-pulating</a:t>
            </a:r>
            <a:r>
              <a:rPr lang="en-US" dirty="0" smtClean="0"/>
              <a:t>, transforming data in different forms</a:t>
            </a:r>
          </a:p>
          <a:p>
            <a:pPr lvl="1"/>
            <a:r>
              <a:rPr lang="en-US" dirty="0" smtClean="0"/>
              <a:t>Includes map and reduce-like functionality</a:t>
            </a:r>
          </a:p>
          <a:p>
            <a:r>
              <a:rPr lang="en-US" smtClean="0"/>
              <a:t>Supports composition </a:t>
            </a:r>
          </a:p>
          <a:p>
            <a:pPr lvl="1"/>
            <a:r>
              <a:rPr lang="en-US" smtClean="0"/>
              <a:t>One </a:t>
            </a:r>
            <a:r>
              <a:rPr lang="en-US" dirty="0" smtClean="0"/>
              <a:t>can treat query results as tables, and query over those</a:t>
            </a:r>
          </a:p>
          <a:p>
            <a:r>
              <a:rPr lang="en-US" dirty="0" smtClean="0"/>
              <a:t>Supports </a:t>
            </a:r>
            <a:r>
              <a:rPr lang="en-US" smtClean="0"/>
              <a:t>embedding </a:t>
            </a:r>
          </a:p>
          <a:p>
            <a:pPr lvl="1"/>
            <a:r>
              <a:rPr lang="en-US" smtClean="0"/>
              <a:t>... of </a:t>
            </a:r>
            <a:r>
              <a:rPr lang="en-US" dirty="0" smtClean="0"/>
              <a:t>Java and other functions</a:t>
            </a:r>
          </a:p>
          <a:p>
            <a:r>
              <a:rPr lang="en-US" dirty="0" smtClean="0"/>
              <a:t>Parallel computation should look similar </a:t>
            </a:r>
            <a:r>
              <a:rPr lang="en-US" smtClean="0"/>
              <a:t>to MapReduce</a:t>
            </a:r>
            <a:endParaRPr lang="en-US" dirty="0" smtClean="0"/>
          </a:p>
          <a:p>
            <a:r>
              <a:rPr lang="en-US" dirty="0" smtClean="0"/>
              <a:t>Can take advantage of a query optimizer, exploit data independence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5046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Basic data processing operations</a:t>
            </a:r>
          </a:p>
          <a:p>
            <a:r>
              <a:rPr lang="en-US" smtClean="0">
                <a:solidFill>
                  <a:srgbClr val="33CC33"/>
                </a:solidFill>
              </a:rPr>
              <a:t>Databases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Overview and roles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Relational model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Querying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Updates and transactions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What happens 'under the covers'</a:t>
            </a:r>
          </a:p>
          <a:p>
            <a:r>
              <a:rPr lang="en-US" smtClean="0">
                <a:solidFill>
                  <a:srgbClr val="FF9900"/>
                </a:solidFill>
              </a:rPr>
              <a:t>SQL vs. NoSQL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Hive, Hbase, and intermediate models</a:t>
            </a:r>
          </a:p>
          <a:p>
            <a:r>
              <a:rPr lang="en-US" smtClean="0"/>
              <a:t>Data access</a:t>
            </a:r>
          </a:p>
          <a:p>
            <a:pPr lvl="1"/>
            <a:r>
              <a:rPr lang="en-US" smtClean="0"/>
              <a:t>JDBC, LINQ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855821" y="4564265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783" y="1666480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825" y="220071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093" y="2624423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930" y="2997886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737" y="3351253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163" y="369457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754" y="4088131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not </a:t>
            </a:r>
            <a:r>
              <a:rPr lang="en-US" dirty="0" smtClean="0"/>
              <a:t>SQL </a:t>
            </a:r>
            <a:r>
              <a:rPr lang="en-US" smtClean="0"/>
              <a:t>for everything?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159" y="1436914"/>
            <a:ext cx="8279842" cy="4620986"/>
          </a:xfrm>
        </p:spPr>
        <p:txBody>
          <a:bodyPr/>
          <a:lstStyle/>
          <a:p>
            <a:r>
              <a:rPr lang="en-US" sz="2400" dirty="0" smtClean="0"/>
              <a:t>Database systems support a lot of functionality </a:t>
            </a:r>
            <a:r>
              <a:rPr lang="en-US" sz="2400" smtClean="0"/>
              <a:t>– </a:t>
            </a:r>
            <a:br>
              <a:rPr lang="en-US" sz="2400" smtClean="0"/>
            </a:br>
            <a:r>
              <a:rPr lang="en-US" sz="2400" smtClean="0"/>
              <a:t>“</a:t>
            </a:r>
            <a:r>
              <a:rPr lang="en-US" sz="2400" dirty="0" smtClean="0"/>
              <a:t>one size fits all”</a:t>
            </a:r>
          </a:p>
          <a:p>
            <a:pPr lvl="1"/>
            <a:r>
              <a:rPr lang="en-US" sz="1800" dirty="0" smtClean="0"/>
              <a:t>This leads to overhead in all sorts of computations</a:t>
            </a:r>
          </a:p>
          <a:p>
            <a:pPr lvl="1"/>
            <a:r>
              <a:rPr lang="en-US" sz="1800" dirty="0" smtClean="0"/>
              <a:t>And DBMSs </a:t>
            </a:r>
            <a:r>
              <a:rPr lang="en-US" sz="1800" u="sng" dirty="0" smtClean="0"/>
              <a:t>only</a:t>
            </a:r>
            <a:r>
              <a:rPr lang="en-US" sz="1800" dirty="0" smtClean="0"/>
              <a:t> tend to use their own storage</a:t>
            </a:r>
          </a:p>
          <a:p>
            <a:pPr lvl="1"/>
            <a:r>
              <a:rPr lang="en-US" sz="1800" dirty="0" smtClean="0">
                <a:solidFill>
                  <a:srgbClr val="990000"/>
                </a:solidFill>
              </a:rPr>
              <a:t>Hence a feeling </a:t>
            </a:r>
            <a:r>
              <a:rPr lang="en-US" sz="1800" smtClean="0">
                <a:solidFill>
                  <a:srgbClr val="990000"/>
                </a:solidFill>
              </a:rPr>
              <a:t>that DBMSes </a:t>
            </a:r>
            <a:r>
              <a:rPr lang="en-US" sz="1800" dirty="0" smtClean="0">
                <a:solidFill>
                  <a:srgbClr val="990000"/>
                </a:solidFill>
              </a:rPr>
              <a:t>can’t scale!</a:t>
            </a:r>
          </a:p>
          <a:p>
            <a:r>
              <a:rPr lang="en-US" sz="2400" dirty="0" smtClean="0"/>
              <a:t>DBMSs never tried to </a:t>
            </a:r>
            <a:r>
              <a:rPr lang="en-US" sz="2400" smtClean="0"/>
              <a:t>reach the scale of 1000s of commodity nodes</a:t>
            </a:r>
            <a:endParaRPr lang="en-US" sz="2400" dirty="0" smtClean="0"/>
          </a:p>
          <a:p>
            <a:pPr lvl="1"/>
            <a:r>
              <a:rPr lang="en-US" sz="1800" dirty="0" smtClean="0"/>
              <a:t>Parallel DBMSs used special hardware</a:t>
            </a:r>
          </a:p>
          <a:p>
            <a:pPr lvl="1"/>
            <a:r>
              <a:rPr lang="en-US" sz="1800" dirty="0" smtClean="0"/>
              <a:t>Traditional implementations couldn’t handle the failure </a:t>
            </a:r>
            <a:r>
              <a:rPr lang="en-US" sz="1800" smtClean="0"/>
              <a:t>cases </a:t>
            </a:r>
            <a:br>
              <a:rPr lang="en-US" sz="1800" smtClean="0"/>
            </a:br>
            <a:r>
              <a:rPr lang="en-US" sz="1800" smtClean="0"/>
              <a:t>as </a:t>
            </a:r>
            <a:r>
              <a:rPr lang="en-US" sz="1800" dirty="0" smtClean="0"/>
              <a:t>smoothly </a:t>
            </a:r>
            <a:r>
              <a:rPr lang="en-US" sz="1800" smtClean="0"/>
              <a:t>as MapReduce/GFS </a:t>
            </a:r>
            <a:r>
              <a:rPr lang="en-US" sz="1800" dirty="0" smtClean="0"/>
              <a:t>or Key/Value Stores</a:t>
            </a:r>
          </a:p>
          <a:p>
            <a:pPr lvl="1"/>
            <a:r>
              <a:rPr lang="en-US" sz="1800" dirty="0" smtClean="0">
                <a:solidFill>
                  <a:srgbClr val="990000"/>
                </a:solidFill>
              </a:rPr>
              <a:t>Hence a feeling </a:t>
            </a:r>
            <a:r>
              <a:rPr lang="en-US" sz="1800" smtClean="0">
                <a:solidFill>
                  <a:srgbClr val="990000"/>
                </a:solidFill>
              </a:rPr>
              <a:t>that DBMSes </a:t>
            </a:r>
            <a:r>
              <a:rPr lang="en-US" sz="1800" dirty="0" smtClean="0">
                <a:solidFill>
                  <a:srgbClr val="990000"/>
                </a:solidFill>
              </a:rPr>
              <a:t>can’t scale!</a:t>
            </a:r>
          </a:p>
          <a:p>
            <a:r>
              <a:rPr lang="en-US" sz="2400" dirty="0" smtClean="0"/>
              <a:t>Today: SQL for small clusters </a:t>
            </a:r>
            <a:r>
              <a:rPr lang="en-US" sz="2400" smtClean="0"/>
              <a:t>/ ad </a:t>
            </a:r>
            <a:r>
              <a:rPr lang="en-US" sz="2400" dirty="0" smtClean="0"/>
              <a:t>hoc queries</a:t>
            </a:r>
            <a:r>
              <a:rPr lang="en-US" sz="2400" smtClean="0"/>
              <a:t>, MapReduce for large</a:t>
            </a:r>
            <a:r>
              <a:rPr lang="en-US" sz="2400" dirty="0" smtClean="0"/>
              <a:t>, compute-intensive batch jobs</a:t>
            </a:r>
          </a:p>
          <a:p>
            <a:pPr lvl="1"/>
            <a:r>
              <a:rPr lang="en-US" sz="2000" dirty="0" smtClean="0"/>
              <a:t>But the technologies are merging!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Picture 4" descr="IBM PureData syst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0414" y="3114989"/>
            <a:ext cx="944842" cy="209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What is the 'right' programming model?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37398"/>
            <a:ext cx="7640934" cy="4653852"/>
          </a:xfrm>
        </p:spPr>
        <p:txBody>
          <a:bodyPr/>
          <a:lstStyle/>
          <a:p>
            <a:r>
              <a:rPr lang="en-US" smtClean="0"/>
              <a:t>We've </a:t>
            </a:r>
            <a:r>
              <a:rPr lang="en-US" dirty="0" smtClean="0"/>
              <a:t>now done a tour of the major </a:t>
            </a:r>
            <a:r>
              <a:rPr lang="en-US" smtClean="0"/>
              <a:t>cloud infrastructure</a:t>
            </a:r>
          </a:p>
          <a:p>
            <a:pPr lvl="1"/>
            <a:r>
              <a:rPr lang="en-US" smtClean="0"/>
              <a:t>From </a:t>
            </a:r>
            <a:r>
              <a:rPr lang="en-US" dirty="0" err="1" smtClean="0"/>
              <a:t>IaaS</a:t>
            </a:r>
            <a:r>
              <a:rPr lang="en-US" dirty="0" smtClean="0"/>
              <a:t> to </a:t>
            </a:r>
            <a:r>
              <a:rPr lang="en-US" dirty="0" err="1" smtClean="0"/>
              <a:t>PaaS</a:t>
            </a:r>
            <a:r>
              <a:rPr lang="en-US" dirty="0" smtClean="0"/>
              <a:t> (</a:t>
            </a:r>
            <a:r>
              <a:rPr lang="en-US" dirty="0" err="1" smtClean="0"/>
              <a:t>Hadoop</a:t>
            </a:r>
            <a:r>
              <a:rPr lang="en-US" dirty="0" smtClean="0"/>
              <a:t>, </a:t>
            </a:r>
            <a:r>
              <a:rPr lang="en-US" dirty="0" err="1" smtClean="0"/>
              <a:t>SimpleDB</a:t>
            </a:r>
            <a:r>
              <a:rPr lang="en-US" dirty="0" smtClean="0"/>
              <a:t>) and </a:t>
            </a:r>
            <a:r>
              <a:rPr lang="en-US" dirty="0" err="1" smtClean="0"/>
              <a:t>SaaS</a:t>
            </a:r>
            <a:r>
              <a:rPr lang="en-US" dirty="0" smtClean="0"/>
              <a:t> (</a:t>
            </a:r>
            <a:r>
              <a:rPr lang="en-US" smtClean="0"/>
              <a:t>GWT)</a:t>
            </a:r>
          </a:p>
          <a:p>
            <a:pPr lvl="1"/>
            <a:endParaRPr lang="en-US" dirty="0" smtClean="0"/>
          </a:p>
          <a:p>
            <a:r>
              <a:rPr lang="en-US" smtClean="0"/>
              <a:t>For </a:t>
            </a:r>
            <a:r>
              <a:rPr lang="en-US" dirty="0" smtClean="0"/>
              <a:t>the remainder of </a:t>
            </a:r>
            <a:r>
              <a:rPr lang="en-US" smtClean="0"/>
              <a:t>the semester:</a:t>
            </a:r>
          </a:p>
          <a:p>
            <a:pPr lvl="1"/>
            <a:r>
              <a:rPr lang="en-US" smtClean="0"/>
              <a:t>Loop </a:t>
            </a:r>
            <a:r>
              <a:rPr lang="en-US" dirty="0" smtClean="0"/>
              <a:t>back and revisit the question of the “right” programming model:</a:t>
            </a:r>
          </a:p>
          <a:p>
            <a:pPr lvl="1"/>
            <a:r>
              <a:rPr lang="en-US" smtClean="0"/>
              <a:t>MapReduce </a:t>
            </a:r>
            <a:r>
              <a:rPr lang="en-US" dirty="0" smtClean="0"/>
              <a:t>is interesting and popular, </a:t>
            </a:r>
            <a:r>
              <a:rPr lang="en-US" smtClean="0"/>
              <a:t>but </a:t>
            </a:r>
            <a:br>
              <a:rPr lang="en-US" smtClean="0"/>
            </a:br>
            <a:r>
              <a:rPr lang="en-US" smtClean="0"/>
              <a:t>by </a:t>
            </a:r>
            <a:r>
              <a:rPr lang="en-US" dirty="0" smtClean="0"/>
              <a:t>no means the last word!</a:t>
            </a:r>
          </a:p>
          <a:p>
            <a:pPr lvl="1"/>
            <a:r>
              <a:rPr lang="en-US" smtClean="0"/>
              <a:t>… especially for ad-hoc queries</a:t>
            </a:r>
          </a:p>
          <a:p>
            <a:pPr lvl="1"/>
            <a:endParaRPr lang="en-US" smtClean="0"/>
          </a:p>
          <a:p>
            <a:r>
              <a:rPr lang="en-US" smtClean="0"/>
              <a:t>"Alternative" model: 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Hive: SQL for HDFS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7640"/>
            <a:ext cx="8032821" cy="4603610"/>
          </a:xfrm>
        </p:spPr>
        <p:txBody>
          <a:bodyPr/>
          <a:lstStyle/>
          <a:p>
            <a:r>
              <a:rPr lang="en-US" dirty="0" smtClean="0"/>
              <a:t>SQL is a higher-level language </a:t>
            </a:r>
            <a:r>
              <a:rPr lang="en-US" smtClean="0"/>
              <a:t>than MapReduce</a:t>
            </a:r>
            <a:endParaRPr lang="en-US" dirty="0" smtClean="0"/>
          </a:p>
          <a:p>
            <a:pPr lvl="1"/>
            <a:r>
              <a:rPr lang="en-US" smtClean="0"/>
              <a:t>Problem: Company may have lots of people with SQL skills, </a:t>
            </a:r>
            <a:br>
              <a:rPr lang="en-US" smtClean="0"/>
            </a:br>
            <a:r>
              <a:rPr lang="en-US" smtClean="0"/>
              <a:t>but few with Java/MapReduce skills </a:t>
            </a:r>
          </a:p>
          <a:p>
            <a:pPr lvl="2"/>
            <a:r>
              <a:rPr lang="en-US" smtClean="0"/>
              <a:t>See Facebook example in White Chapter 12</a:t>
            </a:r>
          </a:p>
          <a:p>
            <a:r>
              <a:rPr lang="en-US" smtClean="0"/>
              <a:t>Can we 'bridge the gap' somehow?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Idea: </a:t>
            </a:r>
            <a:r>
              <a:rPr lang="en-US" smtClean="0"/>
              <a:t>SQL frontend for MapReduce</a:t>
            </a:r>
          </a:p>
          <a:p>
            <a:pPr lvl="1"/>
            <a:r>
              <a:rPr lang="en-US" smtClean="0"/>
              <a:t>Abstract </a:t>
            </a:r>
            <a:r>
              <a:rPr lang="en-US" dirty="0" smtClean="0"/>
              <a:t>delimited files as tables (give them schemas)</a:t>
            </a:r>
          </a:p>
          <a:p>
            <a:pPr lvl="1"/>
            <a:r>
              <a:rPr lang="en-US" dirty="0" smtClean="0"/>
              <a:t>Compile (approximately) SQL </a:t>
            </a:r>
            <a:r>
              <a:rPr lang="en-US" smtClean="0"/>
              <a:t>to MapReduce jobs!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140299" y="3727937"/>
            <a:ext cx="6079252" cy="1115367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lvl="1" algn="l"/>
            <a:r>
              <a:rPr lang="en-US" sz="1600" smtClean="0"/>
              <a:t>SELECT a.campaign_id, count(*), count(DISTINCT b.user_id)</a:t>
            </a:r>
            <a:br>
              <a:rPr lang="en-US" sz="1600" smtClean="0"/>
            </a:br>
            <a:r>
              <a:rPr lang="en-US" sz="1600" smtClean="0"/>
              <a:t>FROM dim_ads a JOIN impression_logs b ON(b.ad_id=a.ad_id)</a:t>
            </a:r>
            <a:br>
              <a:rPr lang="en-US" sz="1600" smtClean="0"/>
            </a:br>
            <a:r>
              <a:rPr lang="en-US" sz="1600" smtClean="0"/>
              <a:t>WHERE b.dateid = ‘2008-12-01’</a:t>
            </a:r>
            <a:br>
              <a:rPr lang="en-US" sz="1600" smtClean="0"/>
            </a:br>
            <a:r>
              <a:rPr lang="en-US" sz="1600" smtClean="0"/>
              <a:t>GROUP BY a.campaign_id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Hive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861998" cy="4532312"/>
          </a:xfrm>
        </p:spPr>
        <p:txBody>
          <a:bodyPr/>
          <a:lstStyle/>
          <a:p>
            <a:r>
              <a:rPr lang="en-US" dirty="0" smtClean="0"/>
              <a:t>Now an Apache subproject along </a:t>
            </a:r>
            <a:r>
              <a:rPr lang="en-US" smtClean="0"/>
              <a:t>with Hadoop</a:t>
            </a:r>
          </a:p>
          <a:p>
            <a:pPr lvl="1"/>
            <a:r>
              <a:rPr lang="en-US" smtClean="0"/>
              <a:t>Used, e.g., by Netflix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Another </a:t>
            </a:r>
            <a:r>
              <a:rPr lang="en-US" dirty="0" smtClean="0"/>
              <a:t>related project, </a:t>
            </a:r>
            <a:r>
              <a:rPr lang="en-US" dirty="0" err="1" smtClean="0"/>
              <a:t>HBase</a:t>
            </a:r>
            <a:r>
              <a:rPr lang="en-US" dirty="0" smtClean="0"/>
              <a:t>, implements a key/value store over HDFS</a:t>
            </a:r>
          </a:p>
          <a:p>
            <a:pPr lvl="1"/>
            <a:r>
              <a:rPr lang="en-US" dirty="0" smtClean="0"/>
              <a:t>Can feed these into </a:t>
            </a:r>
            <a:r>
              <a:rPr lang="en-US" err="1" smtClean="0"/>
              <a:t>Hadoop</a:t>
            </a:r>
            <a:r>
              <a:rPr lang="en-US" smtClean="0"/>
              <a:t> MapReduce</a:t>
            </a:r>
            <a:endParaRPr lang="en-US" dirty="0" smtClean="0"/>
          </a:p>
          <a:p>
            <a:pPr lvl="1"/>
            <a:r>
              <a:rPr lang="en-US" smtClean="0"/>
              <a:t>… and </a:t>
            </a:r>
            <a:r>
              <a:rPr lang="en-US" dirty="0" smtClean="0"/>
              <a:t>can easily combine with Hive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SQL </a:t>
            </a:r>
            <a:r>
              <a:rPr lang="en-US" dirty="0" smtClean="0"/>
              <a:t>vs</a:t>
            </a:r>
            <a:r>
              <a:rPr lang="en-US" smtClean="0"/>
              <a:t>. 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the discussion of SQL vs. non-SQL is really based on perceptions of DBMSs, not necessarily the language</a:t>
            </a:r>
          </a:p>
          <a:p>
            <a:pPr lvl="1"/>
            <a:r>
              <a:rPr lang="en-US" dirty="0" smtClean="0"/>
              <a:t>Dozens of different </a:t>
            </a:r>
            <a:r>
              <a:rPr lang="en-US" dirty="0" err="1" smtClean="0"/>
              <a:t>NoSQL</a:t>
            </a:r>
            <a:r>
              <a:rPr lang="en-US" dirty="0" smtClean="0"/>
              <a:t> projects, with different goals but a claim of better performance for some apps</a:t>
            </a:r>
          </a:p>
          <a:p>
            <a:pPr lvl="1"/>
            <a:r>
              <a:rPr lang="en-US" dirty="0" smtClean="0"/>
              <a:t>Over time we are seeing the gaps bridged</a:t>
            </a:r>
          </a:p>
          <a:p>
            <a:r>
              <a:rPr lang="en-US" dirty="0" smtClean="0"/>
              <a:t>SQL is very convenient for joins and cross-format operations – hence Hive</a:t>
            </a:r>
          </a:p>
          <a:p>
            <a:r>
              <a:rPr lang="en-US" dirty="0" smtClean="0"/>
              <a:t>Random access storage can be faster than flat files</a:t>
            </a:r>
          </a:p>
          <a:p>
            <a:pPr lvl="1"/>
            <a:r>
              <a:rPr lang="en-US" dirty="0" smtClean="0"/>
              <a:t>Hence Hive (and Google’s </a:t>
            </a:r>
            <a:r>
              <a:rPr lang="en-US" dirty="0" err="1" smtClean="0"/>
              <a:t>BigTable</a:t>
            </a:r>
            <a:r>
              <a:rPr lang="en-US" dirty="0" smtClean="0"/>
              <a:t>, Amazon </a:t>
            </a:r>
            <a:r>
              <a:rPr lang="en-US" dirty="0" err="1" smtClean="0"/>
              <a:t>SimpleDB</a:t>
            </a:r>
            <a:r>
              <a:rPr lang="en-US" dirty="0" smtClean="0"/>
              <a:t>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5046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Basic data processing operations</a:t>
            </a:r>
          </a:p>
          <a:p>
            <a:r>
              <a:rPr lang="en-US" smtClean="0">
                <a:solidFill>
                  <a:srgbClr val="33CC33"/>
                </a:solidFill>
              </a:rPr>
              <a:t>Databases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Overview and roles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Relational model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Querying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Updates and transactions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What happens 'under the covers'</a:t>
            </a:r>
          </a:p>
          <a:p>
            <a:r>
              <a:rPr lang="en-US" smtClean="0">
                <a:solidFill>
                  <a:srgbClr val="33CC33"/>
                </a:solidFill>
              </a:rPr>
              <a:t>SQL vs. NoSQL</a:t>
            </a:r>
          </a:p>
          <a:p>
            <a:pPr lvl="1"/>
            <a:r>
              <a:rPr lang="en-US" smtClean="0">
                <a:solidFill>
                  <a:srgbClr val="33CC33"/>
                </a:solidFill>
              </a:rPr>
              <a:t>Hive, Hbase, and intermediate models</a:t>
            </a:r>
          </a:p>
          <a:p>
            <a:r>
              <a:rPr lang="en-US" smtClean="0">
                <a:solidFill>
                  <a:srgbClr val="FF9900"/>
                </a:solidFill>
              </a:rPr>
              <a:t>Data access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JDBC, LINQ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393597" y="5448520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783" y="1666480"/>
            <a:ext cx="495300" cy="495300"/>
          </a:xfrm>
          <a:prstGeom prst="rect">
            <a:avLst/>
          </a:prstGeom>
          <a:noFill/>
        </p:spPr>
      </p:pic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6825" y="2200718"/>
            <a:ext cx="495300" cy="495300"/>
          </a:xfrm>
          <a:prstGeom prst="rect">
            <a:avLst/>
          </a:prstGeom>
          <a:noFill/>
        </p:spPr>
      </p:pic>
      <p:pic>
        <p:nvPicPr>
          <p:cNvPr id="11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093" y="2624423"/>
            <a:ext cx="495300" cy="495300"/>
          </a:xfrm>
          <a:prstGeom prst="rect">
            <a:avLst/>
          </a:prstGeom>
          <a:noFill/>
        </p:spPr>
      </p:pic>
      <p:pic>
        <p:nvPicPr>
          <p:cNvPr id="12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2930" y="2997886"/>
            <a:ext cx="495300" cy="495300"/>
          </a:xfrm>
          <a:prstGeom prst="rect">
            <a:avLst/>
          </a:prstGeom>
          <a:noFill/>
        </p:spPr>
      </p:pic>
      <p:pic>
        <p:nvPicPr>
          <p:cNvPr id="13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0737" y="3351253"/>
            <a:ext cx="495300" cy="495300"/>
          </a:xfrm>
          <a:prstGeom prst="rect">
            <a:avLst/>
          </a:prstGeom>
          <a:noFill/>
        </p:spPr>
      </p:pic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1163" y="3694571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754" y="4088131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258" y="4531933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3149" y="4955638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from </a:t>
            </a:r>
            <a:r>
              <a:rPr lang="en-US" smtClean="0"/>
              <a:t>the outside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are building </a:t>
            </a:r>
            <a:r>
              <a:rPr lang="en-US" smtClean="0"/>
              <a:t>a Java </a:t>
            </a:r>
            <a:r>
              <a:rPr lang="en-US" dirty="0" smtClean="0"/>
              <a:t>application that needs to talk to a DBMS…</a:t>
            </a:r>
          </a:p>
          <a:p>
            <a:endParaRPr lang="en-US" dirty="0" smtClean="0"/>
          </a:p>
          <a:p>
            <a:r>
              <a:rPr lang="en-US" dirty="0" smtClean="0"/>
              <a:t>How do you get data out of SQL and into (server-side) Java?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solidFill>
                  <a:srgbClr val="FF9900"/>
                </a:solidFill>
              </a:rPr>
              <a:t>embedding</a:t>
            </a:r>
            <a:r>
              <a:rPr lang="en-US" dirty="0" smtClean="0"/>
              <a:t> SQL into Java</a:t>
            </a:r>
          </a:p>
          <a:p>
            <a:pPr lvl="2"/>
            <a:r>
              <a:rPr lang="en-US" dirty="0" smtClean="0"/>
              <a:t>Various conversions, marshalling happen under the covers</a:t>
            </a:r>
          </a:p>
          <a:p>
            <a:pPr lvl="1"/>
            <a:r>
              <a:rPr lang="en-US" dirty="0" smtClean="0"/>
              <a:t>The results get returned a tuple at a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2C1566B-D81D-4343-B6FF-C19233DB4615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JDBC:  Dynamic SQL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import java.sql.*;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Connection </a:t>
            </a:r>
            <a:r>
              <a:rPr lang="en-US" sz="2000" dirty="0" err="1" smtClean="0">
                <a:solidFill>
                  <a:srgbClr val="006699"/>
                </a:solidFill>
              </a:rPr>
              <a:t>conn</a:t>
            </a:r>
            <a:r>
              <a:rPr lang="en-US" sz="2000" dirty="0" smtClean="0">
                <a:solidFill>
                  <a:srgbClr val="006699"/>
                </a:solidFill>
              </a:rPr>
              <a:t> = </a:t>
            </a:r>
            <a:r>
              <a:rPr lang="en-US" sz="2000" dirty="0" err="1" smtClean="0">
                <a:solidFill>
                  <a:srgbClr val="006699"/>
                </a:solidFill>
              </a:rPr>
              <a:t>DriverManager.getConnection</a:t>
            </a:r>
            <a:r>
              <a:rPr lang="en-US" sz="2000" dirty="0" smtClean="0">
                <a:solidFill>
                  <a:srgbClr val="006699"/>
                </a:solidFill>
              </a:rPr>
              <a:t>(…);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Statement s = </a:t>
            </a:r>
            <a:r>
              <a:rPr lang="en-US" sz="2000" dirty="0" err="1" smtClean="0">
                <a:solidFill>
                  <a:srgbClr val="006699"/>
                </a:solidFill>
              </a:rPr>
              <a:t>conn.createStatement</a:t>
            </a:r>
            <a:r>
              <a:rPr lang="en-US" sz="2000" dirty="0" smtClean="0">
                <a:solidFill>
                  <a:srgbClr val="006699"/>
                </a:solidFill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006699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6699"/>
                </a:solidFill>
              </a:rPr>
              <a:t>int</a:t>
            </a:r>
            <a:r>
              <a:rPr lang="en-US" sz="2000" dirty="0" smtClean="0">
                <a:solidFill>
                  <a:srgbClr val="006699"/>
                </a:solidFill>
              </a:rPr>
              <a:t> </a:t>
            </a:r>
            <a:r>
              <a:rPr lang="en-US" sz="2000" dirty="0" err="1" smtClean="0">
                <a:solidFill>
                  <a:srgbClr val="006699"/>
                </a:solidFill>
              </a:rPr>
              <a:t>uid</a:t>
            </a:r>
            <a:r>
              <a:rPr lang="en-US" sz="2000" dirty="0" smtClean="0">
                <a:solidFill>
                  <a:srgbClr val="006699"/>
                </a:solidFill>
              </a:rPr>
              <a:t> 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String name = "Jim";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6699"/>
                </a:solidFill>
              </a:rPr>
              <a:t>s.executeUpdate</a:t>
            </a:r>
            <a:r>
              <a:rPr lang="en-US" sz="2000" dirty="0" smtClean="0">
                <a:solidFill>
                  <a:srgbClr val="006699"/>
                </a:solidFill>
              </a:rPr>
              <a:t>("INSERT INTO USER VALUES(" + </a:t>
            </a:r>
            <a:r>
              <a:rPr lang="en-US" sz="2000" dirty="0" err="1" smtClean="0">
                <a:solidFill>
                  <a:srgbClr val="006699"/>
                </a:solidFill>
              </a:rPr>
              <a:t>uid</a:t>
            </a:r>
            <a:r>
              <a:rPr lang="en-US" sz="2000" dirty="0" smtClean="0">
                <a:solidFill>
                  <a:srgbClr val="006699"/>
                </a:solidFill>
              </a:rPr>
              <a:t> + ", '" + name + "')");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// or equivalently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006699"/>
                </a:solidFill>
              </a:rPr>
              <a:t>s.executeUpdate</a:t>
            </a:r>
            <a:r>
              <a:rPr lang="en-US" sz="2000" dirty="0" smtClean="0">
                <a:solidFill>
                  <a:srgbClr val="006699"/>
                </a:solidFill>
              </a:rPr>
              <a:t>(" INSERT INTO USER VALUES(5, 'Jim')");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FC16BAE-5F2D-421F-8A11-BD85BE74FB0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Cursors and the impedance mismatch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174" y="1600200"/>
            <a:ext cx="7948246" cy="4759325"/>
          </a:xfrm>
        </p:spPr>
        <p:txBody>
          <a:bodyPr/>
          <a:lstStyle/>
          <a:p>
            <a:r>
              <a:rPr lang="en-US" dirty="0" smtClean="0"/>
              <a:t>SQL is set-oriented – it returns relations</a:t>
            </a:r>
          </a:p>
          <a:p>
            <a:r>
              <a:rPr lang="en-US" smtClean="0"/>
              <a:t>But there’s </a:t>
            </a:r>
            <a:r>
              <a:rPr lang="en-US" dirty="0" smtClean="0"/>
              <a:t>no relation type in most languages!</a:t>
            </a:r>
          </a:p>
          <a:p>
            <a:r>
              <a:rPr lang="en-US" dirty="0" smtClean="0"/>
              <a:t>Solution: </a:t>
            </a:r>
            <a:r>
              <a:rPr lang="en-US" smtClean="0">
                <a:solidFill>
                  <a:srgbClr val="FF9900"/>
                </a:solidFill>
              </a:rPr>
              <a:t>cursor</a:t>
            </a:r>
            <a:r>
              <a:rPr lang="en-US" i="1" smtClean="0"/>
              <a:t> </a:t>
            </a:r>
            <a:r>
              <a:rPr lang="en-US" smtClean="0"/>
              <a:t>that can be opened and </a:t>
            </a:r>
            <a:r>
              <a:rPr lang="en-US" dirty="0" smtClean="0"/>
              <a:t>read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solidFill>
                <a:srgbClr val="00669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200" dirty="0" err="1" smtClean="0">
                <a:solidFill>
                  <a:srgbClr val="006699"/>
                </a:solidFill>
              </a:rPr>
              <a:t>ResultSet</a:t>
            </a:r>
            <a:r>
              <a:rPr lang="en-US" sz="2200" dirty="0" smtClean="0">
                <a:solidFill>
                  <a:srgbClr val="006699"/>
                </a:solidFill>
              </a:rPr>
              <a:t> </a:t>
            </a:r>
            <a:r>
              <a:rPr lang="en-US" sz="2200" dirty="0" err="1" smtClean="0">
                <a:solidFill>
                  <a:srgbClr val="006699"/>
                </a:solidFill>
              </a:rPr>
              <a:t>rs</a:t>
            </a:r>
            <a:r>
              <a:rPr lang="en-US" sz="2200" dirty="0" smtClean="0">
                <a:solidFill>
                  <a:srgbClr val="006699"/>
                </a:solidFill>
              </a:rPr>
              <a:t> = </a:t>
            </a:r>
            <a:r>
              <a:rPr lang="en-US" sz="2200" dirty="0" err="1" smtClean="0">
                <a:solidFill>
                  <a:srgbClr val="006699"/>
                </a:solidFill>
              </a:rPr>
              <a:t>stmt.executeQuery</a:t>
            </a:r>
            <a:r>
              <a:rPr lang="en-US" sz="2200" dirty="0" smtClean="0">
                <a:solidFill>
                  <a:srgbClr val="006699"/>
                </a:solidFill>
              </a:rPr>
              <a:t>("SELECT * FROM USER");</a:t>
            </a:r>
          </a:p>
          <a:p>
            <a:pPr>
              <a:buFont typeface="Wingdings" pitchFamily="2" charset="2"/>
              <a:buNone/>
            </a:pPr>
            <a:endParaRPr lang="en-US" sz="2200" dirty="0" smtClean="0">
              <a:solidFill>
                <a:srgbClr val="00669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solidFill>
                  <a:srgbClr val="006699"/>
                </a:solidFill>
              </a:rPr>
              <a:t>while (</a:t>
            </a:r>
            <a:r>
              <a:rPr lang="en-US" sz="2200" dirty="0" err="1" smtClean="0">
                <a:solidFill>
                  <a:srgbClr val="006699"/>
                </a:solidFill>
              </a:rPr>
              <a:t>rs.next</a:t>
            </a:r>
            <a:r>
              <a:rPr lang="en-US" sz="2200" dirty="0" smtClean="0">
                <a:solidFill>
                  <a:srgbClr val="006699"/>
                </a:solidFill>
              </a:rPr>
              <a:t>()) {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solidFill>
                  <a:srgbClr val="006699"/>
                </a:solidFill>
              </a:rPr>
              <a:t>	</a:t>
            </a:r>
            <a:r>
              <a:rPr lang="en-US" sz="2200" dirty="0" err="1" smtClean="0">
                <a:solidFill>
                  <a:srgbClr val="006699"/>
                </a:solidFill>
              </a:rPr>
              <a:t>int</a:t>
            </a:r>
            <a:r>
              <a:rPr lang="en-US" sz="2200" dirty="0" smtClean="0">
                <a:solidFill>
                  <a:srgbClr val="006699"/>
                </a:solidFill>
              </a:rPr>
              <a:t> </a:t>
            </a:r>
            <a:r>
              <a:rPr lang="en-US" sz="2200" dirty="0" err="1" smtClean="0">
                <a:solidFill>
                  <a:srgbClr val="006699"/>
                </a:solidFill>
              </a:rPr>
              <a:t>sid</a:t>
            </a:r>
            <a:r>
              <a:rPr lang="en-US" sz="2200" dirty="0" smtClean="0">
                <a:solidFill>
                  <a:srgbClr val="006699"/>
                </a:solidFill>
              </a:rPr>
              <a:t> = </a:t>
            </a:r>
            <a:r>
              <a:rPr lang="en-US" sz="2200" dirty="0" err="1" smtClean="0">
                <a:solidFill>
                  <a:srgbClr val="006699"/>
                </a:solidFill>
              </a:rPr>
              <a:t>rs.getInt</a:t>
            </a:r>
            <a:r>
              <a:rPr lang="en-US" sz="2200" dirty="0" smtClean="0">
                <a:solidFill>
                  <a:srgbClr val="006699"/>
                </a:solidFill>
              </a:rPr>
              <a:t>(“</a:t>
            </a:r>
            <a:r>
              <a:rPr lang="en-US" sz="2200" dirty="0" err="1" smtClean="0">
                <a:solidFill>
                  <a:srgbClr val="006699"/>
                </a:solidFill>
              </a:rPr>
              <a:t>uid</a:t>
            </a:r>
            <a:r>
              <a:rPr lang="en-US" sz="2200" dirty="0" smtClean="0">
                <a:solidFill>
                  <a:srgbClr val="006699"/>
                </a:solidFill>
              </a:rPr>
              <a:t>");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solidFill>
                  <a:srgbClr val="006699"/>
                </a:solidFill>
              </a:rPr>
              <a:t>	String name = </a:t>
            </a:r>
            <a:r>
              <a:rPr lang="en-US" sz="2200" dirty="0" err="1" smtClean="0">
                <a:solidFill>
                  <a:srgbClr val="006699"/>
                </a:solidFill>
              </a:rPr>
              <a:t>rs.getString</a:t>
            </a:r>
            <a:r>
              <a:rPr lang="en-US" sz="2200" dirty="0" smtClean="0">
                <a:solidFill>
                  <a:srgbClr val="006699"/>
                </a:solidFill>
              </a:rPr>
              <a:t>("name");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solidFill>
                  <a:srgbClr val="006699"/>
                </a:solidFill>
              </a:rPr>
              <a:t>	</a:t>
            </a:r>
            <a:r>
              <a:rPr lang="en-US" sz="2200" dirty="0" err="1" smtClean="0">
                <a:solidFill>
                  <a:srgbClr val="006699"/>
                </a:solidFill>
              </a:rPr>
              <a:t>System.out.println</a:t>
            </a:r>
            <a:r>
              <a:rPr lang="en-US" sz="2200" dirty="0" smtClean="0">
                <a:solidFill>
                  <a:srgbClr val="006699"/>
                </a:solidFill>
              </a:rPr>
              <a:t>(</a:t>
            </a:r>
            <a:r>
              <a:rPr lang="en-US" sz="2200" dirty="0" err="1" smtClean="0">
                <a:solidFill>
                  <a:srgbClr val="006699"/>
                </a:solidFill>
              </a:rPr>
              <a:t>uid</a:t>
            </a:r>
            <a:r>
              <a:rPr lang="en-US" sz="2200" dirty="0" smtClean="0">
                <a:solidFill>
                  <a:srgbClr val="006699"/>
                </a:solidFill>
              </a:rPr>
              <a:t> + ": " + name);</a:t>
            </a:r>
          </a:p>
          <a:p>
            <a:pPr>
              <a:buFont typeface="Wingdings" pitchFamily="2" charset="2"/>
              <a:buNone/>
            </a:pPr>
            <a:r>
              <a:rPr lang="en-US" sz="2200" dirty="0" smtClean="0">
                <a:solidFill>
                  <a:srgbClr val="006699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BAB513F-9F29-4715-A244-A197EAC23A0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JDBC: Prepared statements (1/2)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367" y="4667598"/>
            <a:ext cx="7636748" cy="1421702"/>
          </a:xfrm>
        </p:spPr>
        <p:txBody>
          <a:bodyPr/>
          <a:lstStyle/>
          <a:p>
            <a:pPr marL="347663" indent="-347663">
              <a:lnSpc>
                <a:spcPct val="90000"/>
              </a:lnSpc>
            </a:pPr>
            <a:r>
              <a:rPr lang="en-US" smtClean="0"/>
              <a:t>Why is the above example inefficient?</a:t>
            </a:r>
          </a:p>
          <a:p>
            <a:pPr marL="747713" lvl="1" indent="-347663">
              <a:lnSpc>
                <a:spcPct val="90000"/>
              </a:lnSpc>
            </a:pPr>
            <a:r>
              <a:rPr lang="en-US" smtClean="0"/>
              <a:t>Query compilation takes a (relatively) long time!</a:t>
            </a:r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487154" y="1800487"/>
            <a:ext cx="6923315" cy="2357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kumimoji="1" lang="en-US" sz="1600" b="1" dirty="0" smtClean="0">
                <a:latin typeface="Courier New" pitchFamily="49" charset="0"/>
                <a:cs typeface="Courier New" pitchFamily="49" charset="0"/>
              </a:rPr>
              <a:t>users = 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{1, 2, 4, 7, </a:t>
            </a:r>
            <a:r>
              <a:rPr kumimoji="1" lang="en-US" sz="1600" b="1">
                <a:latin typeface="Courier New" pitchFamily="49" charset="0"/>
                <a:cs typeface="Courier New" pitchFamily="49" charset="0"/>
              </a:rPr>
              <a:t>9</a:t>
            </a: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algn="l"/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 dirty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students.length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; ++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) {</a:t>
            </a:r>
            <a:r>
              <a:rPr kumimoji="1" lang="en-US" sz="1600" b="1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ResultSet 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("SELECT * </a:t>
            </a:r>
            <a:r>
              <a:rPr kumimoji="1" lang="en-US" sz="1600" b="1">
                <a:latin typeface="Courier New" pitchFamily="49" charset="0"/>
                <a:cs typeface="Courier New" pitchFamily="49" charset="0"/>
              </a:rPr>
              <a:t>" </a:t>
            </a: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  + "FROM </a:t>
            </a:r>
            <a:r>
              <a:rPr kumimoji="1" lang="en-US" sz="1600" b="1" dirty="0" smtClean="0">
                <a:latin typeface="Courier New" pitchFamily="49" charset="0"/>
                <a:cs typeface="Courier New" pitchFamily="49" charset="0"/>
              </a:rPr>
              <a:t>USER WHERE </a:t>
            </a:r>
            <a:r>
              <a:rPr kumimoji="1" lang="en-US" sz="1600" b="1" dirty="0" err="1" smtClean="0">
                <a:latin typeface="Courier New" pitchFamily="49" charset="0"/>
                <a:cs typeface="Courier New" pitchFamily="49" charset="0"/>
              </a:rPr>
              <a:t>uid</a:t>
            </a:r>
            <a:r>
              <a:rPr kumimoji="1"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= " + </a:t>
            </a:r>
            <a:r>
              <a:rPr kumimoji="1" lang="en-US" sz="1600" b="1" dirty="0" smtClean="0">
                <a:latin typeface="Courier New" pitchFamily="49" charset="0"/>
                <a:cs typeface="Courier New" pitchFamily="49" charset="0"/>
              </a:rPr>
              <a:t>users[</a:t>
            </a:r>
            <a:r>
              <a:rPr kumimoji="1" lang="en-US" sz="16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kumimoji="1" lang="en-US" sz="1600" b="1" dirty="0" smtClean="0">
                <a:latin typeface="Courier New" pitchFamily="49" charset="0"/>
                <a:cs typeface="Courier New" pitchFamily="49" charset="0"/>
              </a:rPr>
              <a:t>]);</a:t>
            </a:r>
            <a:r>
              <a:rPr kumimoji="1" lang="en-US" sz="1600" b="1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while 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sz="1600" b="1" dirty="0" err="1">
                <a:latin typeface="Courier New" pitchFamily="49" charset="0"/>
                <a:cs typeface="Courier New" pitchFamily="49" charset="0"/>
              </a:rPr>
              <a:t>rs.next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()) {</a:t>
            </a:r>
            <a:r>
              <a:rPr kumimoji="1" lang="en-US" sz="1600" b="1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  …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}</a:t>
            </a: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 dirty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BAB513F-9F29-4715-A244-A197EAC23A0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JDBC: Prepared statements (2/2)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508" y="4049489"/>
            <a:ext cx="7747283" cy="239150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To speed things up, </a:t>
            </a:r>
            <a:r>
              <a:rPr lang="en-US" sz="2400" smtClean="0">
                <a:solidFill>
                  <a:srgbClr val="FF9900"/>
                </a:solidFill>
              </a:rPr>
              <a:t>prepare</a:t>
            </a:r>
            <a:r>
              <a:rPr lang="en-US" sz="2400" smtClean="0"/>
              <a:t> statements and bind arguments to them</a:t>
            </a:r>
            <a:br>
              <a:rPr lang="en-US" sz="2400" smtClean="0"/>
            </a:br>
            <a:endParaRPr lang="en-US" sz="24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This also means you don’t have to worry about escaping strings, formatting dates, etc.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These tend to cause a lot of security holes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Remember SQL injection attack from earlier slide set?</a:t>
            </a:r>
            <a:endParaRPr lang="en-US" dirty="0" smtClean="0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1245996" y="1507253"/>
            <a:ext cx="7556360" cy="23686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rgbClr val="800000"/>
              </a:buClr>
            </a:pP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PreparedStatement stmt = 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conn.prepareStatement("SELECT * FROM USER WHERE uid = ?");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int[] users = {1, 2, 4, 7, 9};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for (int i = 0; i &lt; users.length; ++i) {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stmt.setInt(1, users[i]);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ResultSet rs = stmt.executeQuery();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while (rs.next()) {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algn="l">
              <a:lnSpc>
                <a:spcPct val="80000"/>
              </a:lnSpc>
              <a:buClr>
                <a:srgbClr val="800000"/>
              </a:buClr>
            </a:pP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  }</a:t>
            </a:r>
            <a:br>
              <a:rPr kumimoji="1"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kumimoji="1" lang="en-US" sz="1600" b="1" smtClean="0">
                <a:latin typeface="Courier New" pitchFamily="49" charset="0"/>
                <a:cs typeface="Courier New" pitchFamily="49" charset="0"/>
              </a:rPr>
              <a:t>}</a:t>
            </a:r>
            <a:endParaRPr kumimoji="1"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76141" y="1497204"/>
            <a:ext cx="2250830" cy="26125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949011" y="152400"/>
            <a:ext cx="8348663" cy="1143000"/>
          </a:xfrm>
        </p:spPr>
        <p:txBody>
          <a:bodyPr/>
          <a:lstStyle/>
          <a:p>
            <a:r>
              <a:rPr lang="en-US" smtClean="0"/>
              <a:t>Language Integrated Query (LINQ)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034980" y="1600200"/>
            <a:ext cx="7964558" cy="4457700"/>
          </a:xfrm>
        </p:spPr>
        <p:txBody>
          <a:bodyPr/>
          <a:lstStyle/>
          <a:p>
            <a:r>
              <a:rPr lang="en-US" sz="2000" smtClean="0"/>
              <a:t>Idea: Query is an integrated feature of the developer's primary programming language (here, MS .NET languages, e.g., C#)</a:t>
            </a:r>
          </a:p>
          <a:p>
            <a:r>
              <a:rPr lang="en-US" sz="2000" smtClean="0"/>
              <a:t>Represent </a:t>
            </a:r>
            <a:r>
              <a:rPr lang="en-US" sz="2000" dirty="0" smtClean="0"/>
              <a:t>a table as a collection (e.g., a </a:t>
            </a:r>
            <a:r>
              <a:rPr lang="en-US" sz="2000" smtClean="0"/>
              <a:t>list)</a:t>
            </a:r>
          </a:p>
          <a:p>
            <a:r>
              <a:rPr lang="en-US" sz="2000" smtClean="0"/>
              <a:t>Integrate </a:t>
            </a:r>
            <a:r>
              <a:rPr lang="en-US" sz="2000" dirty="0" smtClean="0"/>
              <a:t>SQL-style select-from-where and allow for </a:t>
            </a:r>
            <a:r>
              <a:rPr lang="en-US" sz="2000" dirty="0" err="1" smtClean="0"/>
              <a:t>iterators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List products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GetProductList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expensiveInStockProducts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 in products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where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p.UnitsInStock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0 &amp;&amp;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p.UnitPrice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&gt; 3.00M</a:t>
            </a:r>
          </a:p>
          <a:p>
            <a:pPr>
              <a:buFont typeface="Wingdings" pitchFamily="2" charset="2"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select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Console.WriteLine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("In-stock products costing &gt; 3.00:");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product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expensiveInStockProducts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Console.WriteLine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("{0} in stock and costs &gt; 3.00.",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product.ProductName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0B87D8C-1AE4-4F9A-8DFC-5C759A30BBFD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processing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77108"/>
            <a:ext cx="8153400" cy="4714142"/>
          </a:xfrm>
        </p:spPr>
        <p:txBody>
          <a:bodyPr/>
          <a:lstStyle/>
          <a:p>
            <a:r>
              <a:rPr lang="en-US" smtClean="0"/>
              <a:t>MapReduce processes key-(multi)value pairs</a:t>
            </a:r>
            <a:endParaRPr lang="en-US" dirty="0" smtClean="0"/>
          </a:p>
          <a:p>
            <a:pPr lvl="1"/>
            <a:r>
              <a:rPr lang="en-US" dirty="0" smtClean="0"/>
              <a:t>i.e., tuples of </a:t>
            </a:r>
            <a:r>
              <a:rPr lang="en-US" smtClean="0"/>
              <a:t>typed data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basic operations are, in some pipeline:</a:t>
            </a:r>
          </a:p>
          <a:p>
            <a:pPr lvl="1"/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Remapping / renaming / reorganizing</a:t>
            </a:r>
          </a:p>
          <a:p>
            <a:pPr lvl="1"/>
            <a:r>
              <a:rPr lang="en-US" dirty="0" smtClean="0"/>
              <a:t>Intersecting</a:t>
            </a:r>
          </a:p>
          <a:p>
            <a:pPr lvl="1"/>
            <a:r>
              <a:rPr lang="en-US" dirty="0" smtClean="0"/>
              <a:t>Sorting</a:t>
            </a:r>
          </a:p>
          <a:p>
            <a:pPr lvl="1"/>
            <a:r>
              <a:rPr lang="en-US" smtClean="0"/>
              <a:t>Aggregating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Databases have been doing these for decades!</a:t>
            </a:r>
          </a:p>
          <a:p>
            <a:pPr lvl="1"/>
            <a:r>
              <a:rPr lang="en-US" dirty="0" smtClean="0"/>
              <a:t>(… And they have a story for consistent updates, too!)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Embedding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 is generally oriented only around data access, not procedural logic, so it’s typically coupled with a </a:t>
            </a:r>
            <a:r>
              <a:rPr lang="en-US" u="sng" dirty="0" smtClean="0"/>
              <a:t>host language</a:t>
            </a:r>
          </a:p>
          <a:p>
            <a:pPr lvl="1"/>
            <a:r>
              <a:rPr lang="en-US" dirty="0" smtClean="0"/>
              <a:t>(Though refer to PL/SQL and other extensions)</a:t>
            </a:r>
          </a:p>
          <a:p>
            <a:r>
              <a:rPr lang="en-US" dirty="0" smtClean="0"/>
              <a:t>Common models:</a:t>
            </a:r>
          </a:p>
          <a:p>
            <a:pPr lvl="1"/>
            <a:r>
              <a:rPr lang="en-US" dirty="0" smtClean="0"/>
              <a:t>JDBC (and its predecessor ODBC) rely on cursors, mapping between object types</a:t>
            </a:r>
          </a:p>
          <a:p>
            <a:pPr lvl="1"/>
            <a:r>
              <a:rPr lang="en-US" dirty="0" smtClean="0"/>
              <a:t>Can “</a:t>
            </a:r>
            <a:r>
              <a:rPr lang="en-US" dirty="0" err="1" smtClean="0"/>
              <a:t>precompile</a:t>
            </a:r>
            <a:r>
              <a:rPr lang="en-US" dirty="0" smtClean="0"/>
              <a:t>” with prepared statements</a:t>
            </a:r>
          </a:p>
          <a:p>
            <a:pPr lvl="1"/>
            <a:r>
              <a:rPr lang="en-US" dirty="0" smtClean="0"/>
              <a:t>New model, LINQ, takes advantage of generics and collections to integrate a subset of SQL with host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86C14DD-35E3-45E2-B6B6-1501C7BF2740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Summary: SQL vs. MapReduce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We’ve considered the relationships </a:t>
            </a:r>
            <a:r>
              <a:rPr lang="en-US" sz="2400" smtClean="0"/>
              <a:t>between MapReduce </a:t>
            </a:r>
            <a:r>
              <a:rPr lang="en-US" sz="2400" dirty="0" smtClean="0"/>
              <a:t>and </a:t>
            </a:r>
            <a:r>
              <a:rPr lang="en-US" sz="2400" smtClean="0"/>
              <a:t>SQL-based DBMSes</a:t>
            </a:r>
            <a:endParaRPr lang="en-US" sz="2400" dirty="0" smtClean="0"/>
          </a:p>
          <a:p>
            <a:pPr lvl="1"/>
            <a:r>
              <a:rPr lang="en-US" sz="2000" dirty="0" smtClean="0"/>
              <a:t>Query languages are implemented using </a:t>
            </a:r>
            <a:r>
              <a:rPr lang="en-US" sz="2000" smtClean="0"/>
              <a:t>similar techniques</a:t>
            </a:r>
            <a:endParaRPr lang="en-US" sz="2000" dirty="0" smtClean="0"/>
          </a:p>
          <a:p>
            <a:pPr lvl="1"/>
            <a:r>
              <a:rPr lang="en-US" sz="2000" dirty="0" smtClean="0"/>
              <a:t>But SQL is compositional, higher-level</a:t>
            </a:r>
          </a:p>
          <a:p>
            <a:pPr lvl="1"/>
            <a:endParaRPr lang="en-US" sz="2000" dirty="0" smtClean="0"/>
          </a:p>
          <a:p>
            <a:r>
              <a:rPr lang="en-US" dirty="0" smtClean="0"/>
              <a:t>A variety of hybrid strategies exist between </a:t>
            </a:r>
            <a:r>
              <a:rPr lang="en-US" dirty="0" err="1" smtClean="0"/>
              <a:t>Hadoop</a:t>
            </a:r>
            <a:r>
              <a:rPr lang="en-US" dirty="0" smtClean="0"/>
              <a:t> and SQL</a:t>
            </a:r>
          </a:p>
          <a:p>
            <a:endParaRPr lang="en-US" dirty="0" smtClean="0"/>
          </a:p>
          <a:p>
            <a:r>
              <a:rPr lang="en-US" dirty="0" smtClean="0"/>
              <a:t>Interfacing between a server-side app and a DBMS requires JDBC, LINQ, or a similar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Stay tuned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5629275"/>
            <a:ext cx="7686675" cy="74295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smtClean="0"/>
              <a:t>Next time you will learn about: </a:t>
            </a:r>
            <a:br>
              <a:rPr lang="en-US" sz="2000" smtClean="0"/>
            </a:br>
            <a:r>
              <a:rPr lang="en-US" sz="2000" b="1" smtClean="0">
                <a:solidFill>
                  <a:srgbClr val="00CC00"/>
                </a:solidFill>
              </a:rPr>
              <a:t>Hierarchical data</a:t>
            </a:r>
            <a:endParaRPr lang="en-US" sz="2000" b="1">
              <a:solidFill>
                <a:srgbClr val="00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954431" y="3396344"/>
            <a:ext cx="3549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mtClean="0"/>
              <a:t>http://www.flickr.com/photos/3dking/2573905313/sizes/l/in/photostream/</a:t>
            </a:r>
          </a:p>
        </p:txBody>
      </p:sp>
      <p:pic>
        <p:nvPicPr>
          <p:cNvPr id="9" name="Picture 8" descr="2573905313_d8aff49e0c_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29876" y="1487155"/>
            <a:ext cx="5937016" cy="395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772400" cy="4450460"/>
          </a:xfrm>
        </p:spPr>
        <p:txBody>
          <a:bodyPr/>
          <a:lstStyle/>
          <a:p>
            <a:r>
              <a:rPr lang="en-US" smtClean="0">
                <a:solidFill>
                  <a:srgbClr val="33CC33"/>
                </a:solidFill>
              </a:rPr>
              <a:t>Basic data processing operations</a:t>
            </a:r>
          </a:p>
          <a:p>
            <a:r>
              <a:rPr lang="en-US" smtClean="0">
                <a:solidFill>
                  <a:srgbClr val="FF9900"/>
                </a:solidFill>
              </a:rPr>
              <a:t>Databases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Overview and roles</a:t>
            </a:r>
          </a:p>
          <a:p>
            <a:pPr lvl="1"/>
            <a:r>
              <a:rPr lang="en-US" smtClean="0">
                <a:solidFill>
                  <a:srgbClr val="FF9900"/>
                </a:solidFill>
              </a:rPr>
              <a:t>Relational model</a:t>
            </a:r>
          </a:p>
          <a:p>
            <a:pPr lvl="1"/>
            <a:r>
              <a:rPr lang="en-US" smtClean="0"/>
              <a:t>Querying</a:t>
            </a:r>
          </a:p>
          <a:p>
            <a:pPr lvl="1"/>
            <a:r>
              <a:rPr lang="en-US" smtClean="0"/>
              <a:t>Updates and transactions</a:t>
            </a:r>
          </a:p>
          <a:p>
            <a:pPr lvl="1"/>
            <a:r>
              <a:rPr lang="en-US" smtClean="0"/>
              <a:t>What happens 'under the covers'</a:t>
            </a:r>
          </a:p>
          <a:p>
            <a:r>
              <a:rPr lang="en-US" smtClean="0"/>
              <a:t>SQL vs. NoSQL</a:t>
            </a:r>
          </a:p>
          <a:p>
            <a:pPr lvl="1"/>
            <a:r>
              <a:rPr lang="en-US" smtClean="0"/>
              <a:t>Hive, Hbase, and intermediate models</a:t>
            </a:r>
          </a:p>
          <a:p>
            <a:r>
              <a:rPr lang="en-US" smtClean="0"/>
              <a:t>Data access</a:t>
            </a:r>
          </a:p>
          <a:p>
            <a:pPr lvl="1"/>
            <a:r>
              <a:rPr lang="en-US" smtClean="0"/>
              <a:t>JDBC, LINQ</a:t>
            </a:r>
          </a:p>
          <a:p>
            <a:pPr lvl="1"/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University of Pennsylvania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32339" y="2263193"/>
            <a:ext cx="698320" cy="419100"/>
            <a:chOff x="6143624" y="2514600"/>
            <a:chExt cx="698320" cy="419100"/>
          </a:xfrm>
        </p:grpSpPr>
        <p:sp>
          <p:nvSpPr>
            <p:cNvPr id="7" name="Right Arrow 6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15838" y="2600326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783" y="1666480"/>
            <a:ext cx="495300" cy="495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 in </a:t>
            </a:r>
            <a:r>
              <a:rPr lang="en-US" smtClean="0"/>
              <a:t>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87156"/>
            <a:ext cx="7772400" cy="4913643"/>
          </a:xfrm>
        </p:spPr>
        <p:txBody>
          <a:bodyPr/>
          <a:lstStyle/>
          <a:p>
            <a:r>
              <a:rPr lang="en-US" dirty="0" smtClean="0"/>
              <a:t>An abstract storage system</a:t>
            </a:r>
          </a:p>
          <a:p>
            <a:pPr lvl="1"/>
            <a:r>
              <a:rPr lang="en-US" dirty="0" smtClean="0"/>
              <a:t>Provides </a:t>
            </a:r>
            <a:r>
              <a:rPr lang="en-US" smtClean="0"/>
              <a:t>access to </a:t>
            </a:r>
            <a:r>
              <a:rPr lang="en-US" smtClean="0">
                <a:solidFill>
                  <a:srgbClr val="FF9900"/>
                </a:solidFill>
              </a:rPr>
              <a:t>tables</a:t>
            </a:r>
            <a:r>
              <a:rPr lang="en-US" dirty="0" smtClean="0"/>
              <a:t>, organized however </a:t>
            </a:r>
            <a:r>
              <a:rPr lang="en-US" smtClean="0"/>
              <a:t>the database administrator and </a:t>
            </a:r>
            <a:r>
              <a:rPr lang="en-US" dirty="0" smtClean="0"/>
              <a:t>the system have chosen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declarative</a:t>
            </a:r>
            <a:r>
              <a:rPr lang="en-US" dirty="0" smtClean="0"/>
              <a:t> processing model</a:t>
            </a:r>
          </a:p>
          <a:p>
            <a:pPr lvl="1"/>
            <a:r>
              <a:rPr lang="en-US" smtClean="0"/>
              <a:t>Query language: SQL or similar</a:t>
            </a:r>
            <a:endParaRPr lang="en-US" dirty="0" smtClean="0"/>
          </a:p>
          <a:p>
            <a:pPr lvl="1"/>
            <a:r>
              <a:rPr lang="en-US" smtClean="0"/>
              <a:t>More </a:t>
            </a:r>
            <a:r>
              <a:rPr lang="en-US" dirty="0" smtClean="0"/>
              <a:t>general </a:t>
            </a:r>
            <a:r>
              <a:rPr lang="en-US" smtClean="0"/>
              <a:t>than (single-pass) MapReduce</a:t>
            </a:r>
            <a:endParaRPr lang="en-US" dirty="0" smtClean="0"/>
          </a:p>
          <a:p>
            <a:r>
              <a:rPr lang="en-US" dirty="0" smtClean="0"/>
              <a:t>A strong </a:t>
            </a:r>
            <a:r>
              <a:rPr lang="en-US" dirty="0" smtClean="0">
                <a:solidFill>
                  <a:srgbClr val="FF9900"/>
                </a:solidFill>
              </a:rPr>
              <a:t>consistency and durability </a:t>
            </a:r>
            <a:r>
              <a:rPr lang="en-US" dirty="0" smtClean="0"/>
              <a:t>model</a:t>
            </a:r>
          </a:p>
          <a:p>
            <a:pPr lvl="1"/>
            <a:r>
              <a:rPr lang="en-US" smtClean="0"/>
              <a:t>Transactions with ACID properties (see later)</a:t>
            </a:r>
            <a:endParaRPr lang="en-US" dirty="0" smtClean="0"/>
          </a:p>
          <a:p>
            <a:r>
              <a:rPr lang="en-US" smtClean="0"/>
              <a:t>But: Not </a:t>
            </a:r>
            <a:r>
              <a:rPr lang="en-US" dirty="0" smtClean="0"/>
              <a:t>much </a:t>
            </a:r>
            <a:r>
              <a:rPr lang="en-US" smtClean="0"/>
              <a:t>thought has been given to </a:t>
            </a:r>
            <a:r>
              <a:rPr lang="en-US" dirty="0" smtClean="0"/>
              <a:t>1000s of commodity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Roles </a:t>
            </a:r>
            <a:r>
              <a:rPr lang="en-US" dirty="0" smtClean="0"/>
              <a:t>of </a:t>
            </a:r>
            <a:r>
              <a:rPr lang="en-US" smtClean="0"/>
              <a:t>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972531" cy="4532312"/>
          </a:xfrm>
        </p:spPr>
        <p:txBody>
          <a:bodyPr/>
          <a:lstStyle/>
          <a:p>
            <a:r>
              <a:rPr lang="en-US" dirty="0" smtClean="0"/>
              <a:t>Online transaction </a:t>
            </a:r>
            <a:r>
              <a:rPr lang="en-US" smtClean="0"/>
              <a:t>processing (</a:t>
            </a:r>
            <a:r>
              <a:rPr lang="en-US" smtClean="0">
                <a:solidFill>
                  <a:srgbClr val="FF9900"/>
                </a:solidFill>
              </a:rPr>
              <a:t>OLTP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Workload: Mostly </a:t>
            </a:r>
            <a:r>
              <a:rPr lang="en-US" dirty="0" smtClean="0"/>
              <a:t>updates</a:t>
            </a:r>
          </a:p>
          <a:p>
            <a:pPr lvl="1"/>
            <a:r>
              <a:rPr lang="en-US" smtClean="0"/>
              <a:t>Examples: Order </a:t>
            </a:r>
            <a:r>
              <a:rPr lang="en-US" dirty="0" smtClean="0"/>
              <a:t>processing, flight reservations, banking, …</a:t>
            </a:r>
          </a:p>
          <a:p>
            <a:r>
              <a:rPr lang="en-US" dirty="0" smtClean="0"/>
              <a:t>Online analytic </a:t>
            </a:r>
            <a:r>
              <a:rPr lang="en-US" smtClean="0"/>
              <a:t>processing (</a:t>
            </a:r>
            <a:r>
              <a:rPr lang="en-US" smtClean="0">
                <a:solidFill>
                  <a:srgbClr val="FF9900"/>
                </a:solidFill>
              </a:rPr>
              <a:t>OLAP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Workload: Mostly queries</a:t>
            </a:r>
          </a:p>
          <a:p>
            <a:pPr lvl="1"/>
            <a:r>
              <a:rPr lang="en-US" smtClean="0"/>
              <a:t>Aggregates data on different axes; often step towards mining</a:t>
            </a:r>
          </a:p>
          <a:p>
            <a:r>
              <a:rPr lang="en-US" smtClean="0"/>
              <a:t>May </a:t>
            </a:r>
            <a:r>
              <a:rPr lang="en-US" dirty="0" smtClean="0"/>
              <a:t>well have combinations </a:t>
            </a:r>
            <a:r>
              <a:rPr lang="en-US" smtClean="0"/>
              <a:t>of both</a:t>
            </a:r>
          </a:p>
          <a:p>
            <a:pPr>
              <a:buNone/>
            </a:pPr>
            <a:endParaRPr lang="en-US" smtClean="0"/>
          </a:p>
          <a:p>
            <a:r>
              <a:rPr lang="en-US" smtClean="0"/>
              <a:t>Stream / Web</a:t>
            </a:r>
          </a:p>
          <a:p>
            <a:pPr lvl="1"/>
            <a:r>
              <a:rPr lang="en-US" smtClean="0"/>
              <a:t>Today not all of the data really needs to be in a database – it can be on the network!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database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7912240" cy="4532312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Idea</a:t>
            </a:r>
            <a:r>
              <a:rPr lang="en-US" smtClean="0">
                <a:solidFill>
                  <a:srgbClr val="FF9900"/>
                </a:solidFill>
              </a:rPr>
              <a:t>:</a:t>
            </a:r>
            <a:r>
              <a:rPr lang="en-US" smtClean="0"/>
              <a:t> User </a:t>
            </a:r>
            <a:r>
              <a:rPr lang="en-US" dirty="0" smtClean="0"/>
              <a:t>should work at a level close to the specification – not the implementation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logical</a:t>
            </a:r>
            <a:r>
              <a:rPr lang="en-US" dirty="0" smtClean="0"/>
              <a:t> model of the data – a </a:t>
            </a:r>
            <a:r>
              <a:rPr lang="en-US" dirty="0" smtClean="0">
                <a:solidFill>
                  <a:srgbClr val="FF9900"/>
                </a:solidFill>
              </a:rPr>
              <a:t>schema</a:t>
            </a:r>
          </a:p>
          <a:p>
            <a:pPr lvl="2"/>
            <a:r>
              <a:rPr lang="en-US" dirty="0" smtClean="0"/>
              <a:t>Basically like class definitions, but also includes relationships, constraints</a:t>
            </a:r>
          </a:p>
          <a:p>
            <a:pPr lvl="1"/>
            <a:r>
              <a:rPr lang="en-US" dirty="0" smtClean="0"/>
              <a:t>This will help us form a </a:t>
            </a:r>
            <a:r>
              <a:rPr lang="en-US" dirty="0" smtClean="0">
                <a:solidFill>
                  <a:srgbClr val="FF9900"/>
                </a:solidFill>
              </a:rPr>
              <a:t>physical</a:t>
            </a:r>
            <a:r>
              <a:rPr lang="en-US" dirty="0" smtClean="0"/>
              <a:t> representation</a:t>
            </a:r>
            <a:r>
              <a:rPr lang="en-US" smtClean="0"/>
              <a:t>, </a:t>
            </a:r>
            <a:br>
              <a:rPr lang="en-US" smtClean="0"/>
            </a:br>
            <a:r>
              <a:rPr lang="en-US" smtClean="0"/>
              <a:t>i.e</a:t>
            </a:r>
            <a:r>
              <a:rPr lang="en-US" dirty="0" smtClean="0"/>
              <a:t>., a set of tables</a:t>
            </a:r>
          </a:p>
          <a:p>
            <a:pPr lvl="2"/>
            <a:r>
              <a:rPr lang="en-US" dirty="0" smtClean="0"/>
              <a:t>Applications stay the same even if the </a:t>
            </a:r>
            <a:r>
              <a:rPr lang="en-US" smtClean="0"/>
              <a:t>platform changes</a:t>
            </a:r>
          </a:p>
          <a:p>
            <a:r>
              <a:rPr lang="en-US" smtClean="0"/>
              <a:t>Computations are specified </a:t>
            </a:r>
            <a:r>
              <a:rPr lang="en-US" dirty="0" smtClean="0"/>
              <a:t>as </a:t>
            </a:r>
            <a:r>
              <a:rPr lang="en-US" dirty="0" smtClean="0">
                <a:solidFill>
                  <a:srgbClr val="FF9900"/>
                </a:solidFill>
              </a:rPr>
              <a:t>queries</a:t>
            </a:r>
          </a:p>
          <a:p>
            <a:pPr lvl="1"/>
            <a:r>
              <a:rPr lang="en-US" dirty="0" smtClean="0"/>
              <a:t>Again, in terms of logical operations</a:t>
            </a:r>
          </a:p>
          <a:p>
            <a:pPr lvl="1"/>
            <a:r>
              <a:rPr lang="en-US" dirty="0" smtClean="0"/>
              <a:t>Gets mapped into a </a:t>
            </a:r>
            <a:r>
              <a:rPr lang="en-US" dirty="0" smtClean="0">
                <a:solidFill>
                  <a:srgbClr val="FF9900"/>
                </a:solidFill>
              </a:rPr>
              <a:t>query </a:t>
            </a:r>
            <a:r>
              <a:rPr lang="en-US" smtClean="0">
                <a:solidFill>
                  <a:srgbClr val="FF9900"/>
                </a:solidFill>
              </a:rPr>
              <a:t>evaluation plan</a:t>
            </a:r>
          </a:p>
          <a:p>
            <a:r>
              <a:rPr lang="en-US" smtClean="0"/>
              <a:t>How does this compare to MapReduce?</a:t>
            </a:r>
          </a:p>
          <a:p>
            <a:pPr lvl="1"/>
            <a:r>
              <a:rPr lang="en-US" smtClean="0"/>
              <a:t>Pros and cons?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F5349E-1C0C-4558-9641-E0050A81F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31841</TotalTime>
  <Words>2393</Words>
  <Application>Microsoft Office PowerPoint</Application>
  <PresentationFormat>On-screen Show (4:3)</PresentationFormat>
  <Paragraphs>663</Paragraphs>
  <Slides>52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lecture</vt:lpstr>
      <vt:lpstr>NETS 212: Scalable and Cloud Computing</vt:lpstr>
      <vt:lpstr>Announcements</vt:lpstr>
      <vt:lpstr>Final project</vt:lpstr>
      <vt:lpstr>What is the 'right' programming model?</vt:lpstr>
      <vt:lpstr>Data processing and analysis</vt:lpstr>
      <vt:lpstr>Goals for today</vt:lpstr>
      <vt:lpstr>Databases in a nutshell</vt:lpstr>
      <vt:lpstr>Roles of a DBMS</vt:lpstr>
      <vt:lpstr>The database approach</vt:lpstr>
      <vt:lpstr>The database-vs-MapReduce controversy</vt:lpstr>
      <vt:lpstr>Recall: Our (simplistic) social network</vt:lpstr>
      <vt:lpstr>Logical schema with entity-relationship</vt:lpstr>
      <vt:lpstr>Some example tables</vt:lpstr>
      <vt:lpstr>Recap: Databases</vt:lpstr>
      <vt:lpstr>Goals for today</vt:lpstr>
      <vt:lpstr>Basics of querying in SQL</vt:lpstr>
      <vt:lpstr>The SQL standard form</vt:lpstr>
      <vt:lpstr>Multiple table variables in SQL</vt:lpstr>
      <vt:lpstr>The basic operations</vt:lpstr>
      <vt:lpstr>Filtering and remapping</vt:lpstr>
      <vt:lpstr>Practice</vt:lpstr>
      <vt:lpstr>Intersection and join</vt:lpstr>
      <vt:lpstr>Practice</vt:lpstr>
      <vt:lpstr>Sorting</vt:lpstr>
      <vt:lpstr>Aggregating on a key: Group By</vt:lpstr>
      <vt:lpstr>Example: Group By</vt:lpstr>
      <vt:lpstr>Composition</vt:lpstr>
      <vt:lpstr>Recursion</vt:lpstr>
      <vt:lpstr>Recap: Querying with SQL</vt:lpstr>
      <vt:lpstr>Goals for today</vt:lpstr>
      <vt:lpstr>Modifying the database</vt:lpstr>
      <vt:lpstr>Transactions</vt:lpstr>
      <vt:lpstr>ACID</vt:lpstr>
      <vt:lpstr>Side note: Parallel query execution</vt:lpstr>
      <vt:lpstr>Example: ORCHESTRA system</vt:lpstr>
      <vt:lpstr>Side note: Query optimization</vt:lpstr>
      <vt:lpstr>Summary: Advantages of SQL</vt:lpstr>
      <vt:lpstr>Goals for today</vt:lpstr>
      <vt:lpstr>Why not SQL for everything?</vt:lpstr>
      <vt:lpstr>Hive: SQL for HDFS</vt:lpstr>
      <vt:lpstr>The Hive project</vt:lpstr>
      <vt:lpstr>Recap: SQL vs. NoSQL</vt:lpstr>
      <vt:lpstr>Goals for today</vt:lpstr>
      <vt:lpstr>SQL from the outside</vt:lpstr>
      <vt:lpstr>JDBC:  Dynamic SQL</vt:lpstr>
      <vt:lpstr>Cursors and the impedance mismatch</vt:lpstr>
      <vt:lpstr>JDBC: Prepared statements (1/2)</vt:lpstr>
      <vt:lpstr>JDBC: Prepared statements (2/2)</vt:lpstr>
      <vt:lpstr>Language Integrated Query (LINQ)</vt:lpstr>
      <vt:lpstr>Recap: Embedding SQL</vt:lpstr>
      <vt:lpstr>Summary: SQL vs. MapReduce</vt:lpstr>
      <vt:lpstr>Stay tuned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Hive</dc:title>
  <dc:subject>Scalable and Cloud Computing</dc:subject>
  <dc:creator>Andreas Haeberlen</dc:creator>
  <cp:keywords>NETS 212</cp:keywords>
  <dc:description>http://www.cis.upenn.edu/~nets212/</dc:description>
  <cp:lastModifiedBy>Andreas Haeberlen</cp:lastModifiedBy>
  <cp:revision>4683</cp:revision>
  <dcterms:created xsi:type="dcterms:W3CDTF">1999-05-23T11:18:07Z</dcterms:created>
  <dcterms:modified xsi:type="dcterms:W3CDTF">2013-11-27T13:07:57Z</dcterms:modified>
  <cp:category>Lecture</cp:category>
</cp:coreProperties>
</file>