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  <p:sldMasterId id="2147483659" r:id="rId3"/>
    <p:sldMasterId id="2147483662" r:id="rId4"/>
  </p:sldMasterIdLst>
  <p:notesMasterIdLst>
    <p:notesMasterId r:id="rId11"/>
  </p:notesMasterIdLst>
  <p:handoutMasterIdLst>
    <p:handoutMasterId r:id="rId12"/>
  </p:handoutMasterIdLst>
  <p:sldIdLst>
    <p:sldId id="258" r:id="rId5"/>
    <p:sldId id="400" r:id="rId6"/>
    <p:sldId id="425" r:id="rId7"/>
    <p:sldId id="401" r:id="rId8"/>
    <p:sldId id="424" r:id="rId9"/>
    <p:sldId id="37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C535"/>
    <a:srgbClr val="343434"/>
    <a:srgbClr val="333333"/>
    <a:srgbClr val="FFFFCC"/>
    <a:srgbClr val="FFCC66"/>
    <a:srgbClr val="A7C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7" autoAdjust="0"/>
    <p:restoredTop sz="92814" autoAdjust="0"/>
  </p:normalViewPr>
  <p:slideViewPr>
    <p:cSldViewPr>
      <p:cViewPr varScale="1">
        <p:scale>
          <a:sx n="212" d="100"/>
          <a:sy n="212" d="100"/>
        </p:scale>
        <p:origin x="-120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6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7/29/14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5308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7/29/14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427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ea typeface="Rix고딕 EB" pitchFamily="18" charset="-127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ea typeface="Rix고딕 EB" pitchFamily="18" charset="-127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96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ea typeface="Rix고딕 EB" pitchFamily="18" charset="-127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ea typeface="Rix고딕 EB" pitchFamily="18" charset="-127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961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47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 txBox="1">
            <a:spLocks/>
          </p:cNvSpPr>
          <p:nvPr userDrawn="1"/>
        </p:nvSpPr>
        <p:spPr>
          <a:xfrm>
            <a:off x="6962792" y="64664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 txBox="1">
            <a:spLocks/>
          </p:cNvSpPr>
          <p:nvPr userDrawn="1"/>
        </p:nvSpPr>
        <p:spPr>
          <a:xfrm>
            <a:off x="6962792" y="64664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nhncorp\바탕 화면\nhn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"/>
            <a:ext cx="9144000" cy="6861179"/>
          </a:xfrm>
          <a:prstGeom prst="rect">
            <a:avLst/>
          </a:prstGeom>
          <a:noFill/>
        </p:spPr>
      </p:pic>
      <p:pic>
        <p:nvPicPr>
          <p:cNvPr id="4" name="Picture 4" descr="C:\Documents and Settings\nhn\바탕 화면\최종완료zip\소스파일\NBP.png"/>
          <p:cNvPicPr>
            <a:picLocks noChangeAspect="1" noChangeArrowheads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357188" y="6346624"/>
            <a:ext cx="1785950" cy="171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</p:sldLayoutIdLst>
  <p:transition xmlns:p14="http://schemas.microsoft.com/office/powerpoint/2010/main"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958029" y="63521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85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대외비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Picture 4" descr="C:\Documents and Settings\nhn\바탕 화면\최종완료zip\소스파일\NBP.pn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357188" y="6346624"/>
            <a:ext cx="1785950" cy="171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ransition xmlns:p14="http://schemas.microsoft.com/office/powerpoint/2010/main"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기밀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958029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9" name="Picture 4" descr="C:\Documents and Settings\nhn\바탕 화면\최종완료zip\소스파일\NBP.pn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357188" y="6346624"/>
            <a:ext cx="1785950" cy="171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 xmlns:p14="http://schemas.microsoft.com/office/powerpoint/2010/main"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일반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958029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9" name="Picture 4" descr="C:\Documents and Settings\nhn\바탕 화면\최종완료zip\소스파일\NBP.pn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357188" y="6346624"/>
            <a:ext cx="1785950" cy="171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 xmlns:p14="http://schemas.microsoft.com/office/powerpoint/2010/main"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hyperlink" Target="http://ko.wikipedia.org/wiki/%EC%86%8C%ED%94%84%ED%8A%B8%EC%9B%A8%EC%96%B4_%EA%B3%B5%ED%95%99" TargetMode="External"/><Relationship Id="rId6" Type="http://schemas.openxmlformats.org/officeDocument/2006/relationships/hyperlink" Target="http://en.wikipedia.org/wiki/Quality_contro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hyperlink" Target="http://ko.wikipedia.org/wiki/%EC%86%8C%ED%94%84%ED%8A%B8%EC%9B%A8%EC%96%B4_%EA%B3%B5%ED%95%99" TargetMode="External"/><Relationship Id="rId6" Type="http://schemas.openxmlformats.org/officeDocument/2006/relationships/hyperlink" Target="http://en.wikipedia.org/wiki/Quality_control" TargetMode="External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cafe.nhncorp.com/QPTalk/wiki_1/entry/hudsoncovcomplplot_%EC%97%B0%EB%8F%99" TargetMode="External"/><Relationship Id="rId4" Type="http://schemas.openxmlformats.org/officeDocument/2006/relationships/hyperlink" Target="http://devcafe.nhncorp.com/QPTalk/wiki_1/entry/hudsonjavacpd_%EC%97%B0%EB%8F%99" TargetMode="External"/><Relationship Id="rId5" Type="http://schemas.openxmlformats.org/officeDocument/2006/relationships/hyperlink" Target="http://devcafe.nhncorp.com/QPTalk/wiki_1/205916" TargetMode="External"/><Relationship Id="rId6" Type="http://schemas.openxmlformats.org/officeDocument/2006/relationships/hyperlink" Target="http://devcafe.nhncorp.com/QPTalk/wiki_1/263545" TargetMode="External"/><Relationship Id="rId7" Type="http://schemas.openxmlformats.org/officeDocument/2006/relationships/hyperlink" Target="http://dev.naver.com/projects/nsiqcollector/wiki/CodeAnalyzerPro" TargetMode="External"/><Relationship Id="rId8" Type="http://schemas.openxmlformats.org/officeDocument/2006/relationships/hyperlink" Target="http://devcafe.nhncorp.com/QPTalk/wiki_1/entry/NSIQCollector" TargetMode="External"/><Relationship Id="rId9" Type="http://schemas.openxmlformats.org/officeDocument/2006/relationships/hyperlink" Target="http://devcafe.nhncorp.com/devtool/wiki_1/332103" TargetMode="External"/><Relationship Id="rId10" Type="http://schemas.openxmlformats.org/officeDocument/2006/relationships/hyperlink" Target="http://10.101.51.117:8080/jenkins/login?from=/jenkins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357" y="287066"/>
            <a:ext cx="70723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ko-KR" sz="4500" b="1" spc="-150" dirty="0" smtClean="0">
                <a:latin typeface="나눔고딕" pitchFamily="50" charset="-127"/>
                <a:ea typeface="나눔고딕" pitchFamily="50" charset="-127"/>
              </a:rPr>
              <a:t>Jenkins?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617" y="2291708"/>
            <a:ext cx="27860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작성자</a:t>
            </a: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김성</a:t>
            </a:r>
            <a:r>
              <a:rPr lang="ko-KR" altLang="en-US" sz="1000" b="1" spc="-20" dirty="0">
                <a:latin typeface="나눔고딕" pitchFamily="50" charset="-127"/>
                <a:ea typeface="나눔고딕" pitchFamily="50" charset="-127"/>
              </a:rPr>
              <a:t>철</a:t>
            </a:r>
            <a:endParaRPr lang="en-US" altLang="ko-KR" sz="10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소속팀 </a:t>
            </a: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상위부서</a:t>
            </a: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b="1" spc="-20" dirty="0" err="1" smtClean="0">
                <a:latin typeface="나눔고딕" pitchFamily="50" charset="-127"/>
                <a:ea typeface="나눔고딕" pitchFamily="50" charset="-127"/>
              </a:rPr>
              <a:t>접근성</a:t>
            </a: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 개발실</a:t>
            </a: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작성년월일</a:t>
            </a: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: 2014-05-29</a:t>
            </a: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대외비</a:t>
            </a:r>
          </a:p>
          <a:p>
            <a:pPr>
              <a:lnSpc>
                <a:spcPct val="150000"/>
              </a:lnSpc>
            </a:pPr>
            <a:endParaRPr lang="en-US" altLang="ko-KR" sz="10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4298" y="2214554"/>
            <a:ext cx="3420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92970" y="6364288"/>
            <a:ext cx="2622834" cy="20774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>
              <a:defRPr/>
            </a:pPr>
            <a:r>
              <a:rPr lang="ko-KR" altLang="en-US" sz="750" dirty="0" smtClean="0">
                <a:latin typeface="+mn-lt"/>
              </a:rPr>
              <a:t>ⓒ</a:t>
            </a:r>
            <a:r>
              <a:rPr lang="ko-KR" altLang="en-US" sz="750" b="1" dirty="0" smtClean="0">
                <a:latin typeface="나눔고딕" pitchFamily="50" charset="-127"/>
              </a:rPr>
              <a:t> </a:t>
            </a:r>
            <a:r>
              <a:rPr lang="en-US" altLang="ko-KR" sz="750" dirty="0" smtClean="0">
                <a:latin typeface="나눔고딕" pitchFamily="50" charset="-127"/>
              </a:rPr>
              <a:t>2014 NHN TECHNOLOGY SERVICES CORPORATION</a:t>
            </a:r>
            <a:endParaRPr lang="ko-KR" altLang="en-US" sz="750" dirty="0">
              <a:latin typeface="나눔고딕" pitchFamily="50" charset="-127"/>
            </a:endParaRPr>
          </a:p>
        </p:txBody>
      </p:sp>
      <p:sp>
        <p:nvSpPr>
          <p:cNvPr id="2" name="AutoShape 2" descr="data:image/jpeg;base64,/9j/4AAQSkZJRgABAQAAAQABAAD/2wCEAAkGBhIQERUQExAVEhQSFhIWFBYQGBQVEhgRExMYFBUUFh4YGyYeFxokGhgVHy8gIycpLiwsFR8xNTAsNSYrLCkBCQoKDgwOGg8PGiwcHyQsLCkpLCwpLSkpLCwsKSwpKSwsKSosKSwpLCksLCwsKSwqLCksLCwsKSwsKSkpKSwpLP/AABEIALIBGwMBIgACEQEDEQH/xAAcAAEAAgMBAQEAAAAAAAAAAAAABgcEBQgDAgH/xABSEAABAwIDBAQHCgkJCAMAAAABAAIDBBEFEiEGBxMxIkFRcQgUMmGBkbIVIzM1QlJzsbPBYnJ0kqG0wtHSGDSCk6KjpNPjFhdUZYPh4vBTVWP/xAAZAQEAAwEBAAAAAAAAAAAAAAAAAQIEAwX/xAAlEQEBAAIBBAICAgMAAAAAAAAAAQIRAxIhMVEEQbHRMmEzcaH/2gAMAwEAAhEDEQA/ALxREQEREBanabH20UDpnanyWNOl3nkO7mT3KI73tt6zDG05pWNtKZM73sc8DKG5W6EAXuTr2Kvdpd4VVXsiE1I6nLGOdchwjeXOy5mhwuOVuZ5FU5LZjbF8JvLVWBszvEmmqGxy5C2QlvRGUtdYuBGuo0IsfMrGXMOFVr2yx5TZ2YAE2ABPRBPZzuumaaZrmgteHj5zSCDbzhceC5d+q7dOaSa09URFpcBERAREQEREBERAREQEREBERAREQEREBERAREQEREBERAREQEREEZ3ibPz11BJT08nDlJY4XcWNcGuuWEjUAj9ICpHGNlsSpDCK2XM17Xta0yGUhjD5N7dGxcCAD1rpRRDePshLiELOC5rZYXOLQ/RrmuADm3t0ToLHzLnyS3GyL4WTLuoTCMO4jzEX3u7h5nXuDfovt1ggi485Cu3dW+GON8TJbulcZQyxDWtFoyG35m415cwqdwhgjrw1w+WwEO15tLfrXQmB7JUdK4zwQCN0gucpeWjPZxytJLW38wCcc7b9md76btERdFBERAREQEREBERAREQEREBERAREQEREBERAREQEREBERAREQEREBERBzRtNHwcUmHLLNf0Nlcf3LozCJc0ETu1jPZAVA70IMuKzD51j+cGH9oq7tjKniUULvwfvKph4Wy8t2iIrqiItFtvtR7mUUtbwuNwjGMmbJfiSNj8rK61s1+XUg3qKjv5TP/LP8T/oJ/KZ/wCWf4n/AEEF4oqSpvCTzvaz3Mtmc1t/GeVza/wCm+8veT7jNgd4t4xxzIPhOHlyBp+Y6983m5IJsijuwe1vupRtrODwczpG5M/EtkdlvfK3n3KRICIodvW2pnw2gNTTlokEkbem3MMrr30v5kExRQbdBtfUYpRPqKgsL2zvjHDblGRscbhpc63cVOUBEUc3iY7LQ4bPVQlokiDC3OMzdZGtNx16EoJGirjczt1VYrHUPqSwmJ8bW8NuXRzXE3115BYW+TeLWYVLTspjGBKyQu4jM2rXNAtrpzQWoi1ey2IPqKKmqJLZ5qeCR+UWGeSJr3WHULkraICIiAiIgIiICIiAiIgIiICIiChd8sOXE2u+fGw+q38CsvdbUZsPYPmHL6mj77qA7+I7VUDu2Jw9ILx94Us3N1Gamkb815/S54+4KuK2SwURFZUUE33/ABLU99P+sxqdqCb7/iWp76f9ZjQV1uK2Moq+CpdVUzZnRyRhpcXiwLCSOi4K0P8AdFhH/AR+uT+NVPuU3gUWGQ1DKqVzHSSMc3Kx77hrSD5INlZP+/TB/wDiH/1M38KDYx7pcJaQ4UEYIII1k5jUfLWXtlgOG1Qj90BHZhdw+NLwhdwGa3SbfkFq8N3yYVUTRwRzvMkr2sYDFKAXvIa0XLbDU81EPCU/m9J9LL7DUFobMYXSU9O2OjDBBdxbw38Rly7pWdc31v1rakqDbkfiSm76j9ZlVeb5t4U9TVHCKRzsjXNjl4V88s7jbhafJBIFus3vyClC2qzeNhkLzG/EIA4aEB4dY9hy3sodvsxiCqwZz4J45mieAExOa8A9LQ2Oh71o8C8G8GNrqurc2RwuWU7W2aT1ZnXzEeYKNbxtzrsJpvGY6vixF7GPY9pY+7r5ToSHC467ILB8HP4sl/KpPsYVaiqvwc/iyX8qk+xhWm35byJY5PculeWGzTUPjJz3fq2FpGo0sTbnmA7bhZuJbf4dTPMctdCx45tzgkd+W9vSo5vN2gpqvBKx1PURzgNivwntcReZlrgG49KhOy/g7OlibLWVLoXvF+FC1pc0EaBznaZu0AelYG3m5D3NpZayGsL2RgZ2SNyuLXPa0AFpsdSNCByQqQeDV8BWfSQ+w9azwlPh6P6Ob22rZ+DT8BWfSQ+w9azwlPh6P6Ob22oLe2D+K6H8kpPsGLeOcACSbAaknkAOtaPYP4rofySk+wYqY2z2oq9ocR9y6J9qZri24JDHhh6c0pHNgPkju0uVAuCq3kYXE7K7EKe/4Lw79LbhbfC8bp6puennjmaLXMTmvtflex09KrKj8HGhDAJampe+2rozGxt/M0scR61AtsdkKnZmqhq6Woc6N5IY8ixuLF0MoGjgR67HQWUjpdYFJj1NM7JHUwyP16MckbnWHPRpusfZXaBmIUcNWwWEzASPmvByvb6HAj0LlbYzaOagrDNTxcWZzZI4m2J6cnRBsNXW7OtB1xWV8UIzSysjb2yOawetxC9YZmvaHtcHNcAQ5pBaQeRBGhC53k3OY3iTvGqqWJsj9bVUjs4HUMsbHBg/B0t2K89j8IfSUNPSyFpfDExjiwktLmixsSASPQg3CIihIiIgIiICIiCn9/UPSpXdvEH9pv71lbj6m4lZ2gO9k/trB34YmySSGBpu6HV/mMjmEDvsL+kLy3JVFpy3tjI9QA/YVMb3v+1svpdKIiuqKCb7/iWp76f9ZjU7UE33/EtT30/6zGgqfc7u2pMWjqH1BlBhfGG8JzWizmuJvdp7ArE/k8YX8+p/rGf5a03g0/A1n0kPsPV0IK7wjcXh1LPFUxuqM8L2SMzSMLczHBwuAwXFwo74Sn83pPpZfYarmVM+Er/N6T6WX2GoJRuYly4FTu+b40fVUSlVBuXh8axxkrxmLRPOeZ6ZBsT6Xq4Ny8ebAqdp+V40PXUShU3uinFHjkcUpykumpzfT3wgtaD3uAHeQpQ6hVb7/wD4od9NB9blZCrbf/8AFB+mg+tyQrE8HT4rl/KpPsYVWWzAFdtK10vSz1k0lje3vRfIwd3QaLeZWb4OnxXL+VSfYwqr8FkGHbSDiHK2OskYSdLNlc6MOPms8HuQdSKF74/iWr/Fj+2YpooXvk+Jav8AFj+2Yk8l8IX4NXwFZ9JD7D1rPCU+Ho/o5vbatn4NXwFZ9JD7D1rPCU+Ho/o5vbagsSnrjBs2yYGxZhkZaRzzeKNsfXZULu326dhEsszaXxh0jAzyi3KM2Y8mm9yB6lf2H4canZ6KBou6XDYmNHa51I0NHrsqm8HrFmQ4hLTydF1RFZmbrkidmLe/LmP9FIVuv5Rk/wD9V/ev/wAtRrb/AHry4vSildh/CyyNkDw9zyC0OFrFg5hx610rkHYEyDsCGlc7g3O9yQ1wIyzzAB1+Ryu09JKqzcW0HGm3F7R1BF+o5eYXTII6rc+rtXM+4r46b9HUeyg6aREUJEREBERAREQec87Y2l7iGtaCSTyAHMqp9s95Mhu2JzomG4aG6SuHa482jzBSbetiboaVjW6CSUB34rWl1vWB6lR1fUGWQuJ8w8wCy82V30xp4sJrqrExSufJd579dSba6k6lSTYyokjldwpDE/pZXNAJHSvyOhFiQoxWs6J7j9S3+yktp2H5wb+1+4KcP8dkVz7ZxbOze38glbTVoaDIbRTM0jc7qY8fIcfUVPVTmO0WeJ4NvJJB7CBcEecEK0Nmqp0tHTyP1c+KMuPaS0XK5fE57yTVX+RxTDvGzUI3z07pMGqGsa57iaewYC5xtURk2A1U3Wvx3GG0kPHc0uaHwtdlt0WyytjLzfqbmufMCtzKq7wc6GSKGrEkb47yQ24jXNv0X8rjVXCotPt/E11Y0RPc6jfAywI99fO8RtEd+yS7DfrC242jpuP4tx2cW+XLf5YbmyX5Z8uuW97a2QbJVB4RdDJLBSCON8hEst+G1zrdBvOw0U+2W23p69jMr2tmewvMWa7gA7K6xsA6xte3K4uvTFNo5I6kUsVK6d/C4xyvjZZnE4dhnIub+cINLuYp3R4NTMe1zHA1F2vBa4XqJCLg68lXe+TdlUR1RxOjY57ZHB8rYbmSOYamUAakEjNccjdW9FtpSGFk7pOEHmRuSQHiiSFxbKxzW3N2EEOIuBzvYgrxn27pI53QyTMY3h08schddr2Tl4DhYWDRlb0ibdMclIpOg8ITEo4xE6GCaQDKHva8PJ5XcGuAJv2WWFtXhWNYhTHEawPDA9jYYMrgTn+UyJo6LbDynanzrol+J0rS95fGDHKyF7raiaTJkYTa9zxGfnBfI2ppDP4sKhplLzHlFz74GlxZcDLmABJF7jrRGkF8HykfFhsrZI3MPjUhs9pabcKLWxHJaTffuxmnk90qSMyOLQJ42C7zkFmytA1d0QAQNeiD22tKl2uo5ZDEypY5wEjtCcuWI2kcHEZSGnmQbL8j2yonRvl8ajDI+Hnc4loAldljcbgdFx0DuR11QULhG/vEqWLgSRxTujGUOna8SjLpZ+VwzEadQOmpXztBDjmMUslbUh8dPCA6OINcxr3Oe1o4cY6T+d8zr2ANiuiKCogqWieIskab2eAD5JsbEi/MLNTZpT3g50MkUNWJI3xkyQ24jXNv0XcrjVa3wisPllnpDHE+S0ct+G1zrXe3nYaK80QaTYeMtw2ia4EEUtKCCLEEQMBBB5FVNvP3P1DKk4jhrS7M/iPiiOWWOW+YyRdoJ1sNQTpccr0RQlzxRb+sTpBwaqlZI9oGszXwy/0hyP5oXxVb2sbxT3qjpzGHaE0kb3v893uuG94y966IfEHaEA94v9a/WtAFgLDsHJTtGkU3YYNUUmGxQ1TS2bNK54Lg915JXPu4gm5IN+fWqb3JYXNHjDXPhkY3h1Gr2PaNW6akLpBE2aERFCRERAREQEREEE3xQ3oWO62zs/S17T9aox5s4hdCbf7NS1cOaKYtfC17mxkAxvdbS/WHaEA/hclzw5xJzEm5Nz3nVZOWXqauKzp086s6HuWx2els+I+e3sfxla2pGnWsnBX2DT2Ob7AP7C6cPiqcvlZe0LclPI6/yHdf4KtPAGAUsAabgRRWI5WyBVt4q2o8Wg653BpvrZgaXPPn0B9as3CsLjpomwRNysYLNFyeZuf0rF8DGzqrv8rKWRlrAx7ChVU01MdBNHIy56i5pAPoNj6FnovUYUEpt30wfQvfO1xhdJJWWB9+lMxqmFunyZyXa20WRR7GSxTkkRSw+NPqWukmqQ9he8yEcIe9OeHOID7jTmCVM0TYhmzWyNTC6kEzoQygZM1hhc9z5HzDLd2ZjRG0NvoC65sbi1lsMVwmrFb43T8A3p+ARUOkbY8XiZxkacw6rXHepGiCDf7BSxOimjkbNK0VXHDpJ6Vkj6qZs7pGOhu5lntADSHAttrcXX5NsbVCOWCIUzI6mjgpH9Kb3kMErXmIFpMgyynKHObq0XPUp0iCE1myFVnljjdDwJaqjqS6QycYeLNp2ujDQ3Kb8AHNf5RFuta2nw2o8bgo2tLoIKyqndIYamN4bK2oPSe9oid0psoLC4u0OlirIRSKsw/Z6oqjHQu6MFNQ1lKJuBUQn31sUTC4TBoc+zSS1lx0T0ukAty7YqeSNzXtgZJakbnE1VOXNgqmTuFpvg2nKbNF9Tzsp0ibBERQCIiAiIgIiICIiAiIgIiICIiAiLyqp+GxzyCcjXOs0XccovYDrKD0dyXLOJRWeQPnG3dcq3cW3yU/CLY2O4j2nUluRt9L3GpPmsFUuITte+7NGjt53WTlzmVmmrjxsl2wHvOYMyk8hfzuvb6lI8GwOMRl2RzyBcAOtctDwAO+5HpWnw0N4r8xA0jsTy1uFYmCYWGM1mpxe5HvzDpzB6N/Os3Jnlj2xdJMb/JmbMznj0JfYESzRkNvlzcN7Rz11srYVR1NE91I4xSN4kNQ6RjonBwDmuzN1HI6r73fbQ1s9eIHy2Yxr3ytJc8O0sAMxOU5nA6difD5tbw/s58OqdX9LZREXqMIiIgIiICIiAiIgIiICIiAiIgIiICIiAiIgIiICIiAiIgL5keGguPIAk9w1X0tdtHNkpKhw6oZfYKi3UI5vxVodIXAeUXO9Zv96wahrw27ACbi/K+XrtrzWTXP6XoXmwLzpezdp4xQlxJIyk20vewHK9utSPA4GtZ5ydT1nX/stFLOGhYdLjsws1pHqB7e3vU3G5xbGaqzMFp2iYSGY5QHHh20zvYGON76izWmxHMXus/ZGHg4y0jyZ45R6Q0O+4LQUtTkt078tToT5z2LdbLT8TEabW5Dnn0cJ91i4tzllaOTGXjq4ERF7zxxERAREQEREBERAREQEREBERAREQEREBERAREQEREBERAWNidHxoZIf/kY9n5zSL/pWSiDlWsY5kha4WcwlrgepzTYj1grzdJ2Kw98OxzoZjiETbxS241vkS8s57Gu016j3quVhyx6bptxy3Nsec9q/MDhzS+Ya+rVfcy99mmaud/7zCm3WNdMP5JZEApnuvw7iVMlRbowsyA//pJqbdzR/bULoKKWd7YomF73mzQPrPYB1lXhsxgLaKnZADci7pHfOkdq533DzALj8fi6sur0jn5NY69tqiIvTeeIiICIiAiIgIiICIiAiIgIiICIiAiIgIiICIiAiIg0TsWlPKw9CxavaAxAufMyMAXJcWt09Kz24Q/rIC1GObtqWuIdURMe9osHjO14F72u0g2vf1qEsSLbqKTya2P85rfrsshuMPf5FQHfiSMP1FZDNgIgA0PeABYAPksB+evg7vYfnH1u/eq6q28WDVyVT2lvSe1wIILgWkHmCCbEKvsW3fTucTDT5L/JD2ZPQCbt7lZjt3cfVI4X7HH9y+WbAuZ5FVMz8WR3L1KLjvzEyyeKqM7rcTfo2AC/W57bW9CkOzW5arabzTxxjrDAXnXzmwH6VO3bG1XViFQP+o4/cvj/AGSrx5OJS+lxP1qOj60tOSzxW/wDZuGjZaNozEDM8+Uf3DzLbKCnZfFByxJ/pP8A4r3OFYv1VjD/AEW/wq07dpFLq/aZooI7CcauSKxvdZlvs1+so8bbb3+N1u0R69/QCdV9HTPadIoHLHjvU+L0Nj+9fLJccbzDXf0Yf4gnVfX4/Z0z3P8Av6T5FXFRNtBZ2XICfJvFEQP7zVYHjW0w64T3wj7iVaXf1pWzX3tayKrxtJj8Vg+ibKLaujY6+bste571scM2lxiS5OHga26YdEf7fMedV6r6Tqe/yn6L4gc4taXDK4gZgDcB1tRfr1619q6oiIgIiICIiAiIgIiICIiA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data:image/jpeg;base64,/9j/4AAQSkZJRgABAQAAAQABAAD/2wCEAAkGBhIQERUQExAVEhQSFhIWFBYQGBQVEhgRExMYFBUUFh4YGyYeFxokGhgVHy8gIycpLiwsFR8xNTAsNSYrLCkBCQoKDgwOGg8PGiwcHyQsLCkpLCwpLSkpLCwsKSwpKSwsKSosKSwpLCksLCwsKSwqLCksLCwsKSwsKSkpKSwpLP/AABEIALIBGwMBIgACEQEDEQH/xAAcAAEAAgMBAQEAAAAAAAAAAAAABgcEBQgDAgH/xABSEAABAwIDBAQHCgkJCAMAAAABAAIDBBEFEiEGBxMxIkFRcQgUMmGBkbIVIzM1QlJzsbPBYnJ0kqG0wtHSGDSCk6KjpNPjFhdUZYPh4vBTVWP/xAAZAQEAAwEBAAAAAAAAAAAAAAAAAQIEAwX/xAAlEQEBAAIBBAICAgMAAAAAAAAAAQIRAxIhMVEEQbHRMmEzcaH/2gAMAwEAAhEDEQA/ALxREQEREBanabH20UDpnanyWNOl3nkO7mT3KI73tt6zDG05pWNtKZM73sc8DKG5W6EAXuTr2Kvdpd4VVXsiE1I6nLGOdchwjeXOy5mhwuOVuZ5FU5LZjbF8JvLVWBszvEmmqGxy5C2QlvRGUtdYuBGuo0IsfMrGXMOFVr2yx5TZ2YAE2ABPRBPZzuumaaZrmgteHj5zSCDbzhceC5d+q7dOaSa09URFpcBERAREQEREBERAREQEREBERAREQEREBERAREQEREBERAREQEREEZ3ibPz11BJT08nDlJY4XcWNcGuuWEjUAj9ICpHGNlsSpDCK2XM17Xta0yGUhjD5N7dGxcCAD1rpRRDePshLiELOC5rZYXOLQ/RrmuADm3t0ToLHzLnyS3GyL4WTLuoTCMO4jzEX3u7h5nXuDfovt1ggi485Cu3dW+GON8TJbulcZQyxDWtFoyG35m415cwqdwhgjrw1w+WwEO15tLfrXQmB7JUdK4zwQCN0gucpeWjPZxytJLW38wCcc7b9md76btERdFBERAREQEREBERAREQEREBERAREQEREBERAREQEREBERAREQEREBERBzRtNHwcUmHLLNf0Nlcf3LozCJc0ETu1jPZAVA70IMuKzD51j+cGH9oq7tjKniUULvwfvKph4Wy8t2iIrqiItFtvtR7mUUtbwuNwjGMmbJfiSNj8rK61s1+XUg3qKjv5TP/LP8T/oJ/KZ/wCWf4n/AEEF4oqSpvCTzvaz3Mtmc1t/GeVza/wCm+8veT7jNgd4t4xxzIPhOHlyBp+Y6983m5IJsijuwe1vupRtrODwczpG5M/EtkdlvfK3n3KRICIodvW2pnw2gNTTlokEkbem3MMrr30v5kExRQbdBtfUYpRPqKgsL2zvjHDblGRscbhpc63cVOUBEUc3iY7LQ4bPVQlokiDC3OMzdZGtNx16EoJGirjczt1VYrHUPqSwmJ8bW8NuXRzXE3115BYW+TeLWYVLTspjGBKyQu4jM2rXNAtrpzQWoi1ey2IPqKKmqJLZ5qeCR+UWGeSJr3WHULkraICIiAiIgIiICIiAiIgIiICIiChd8sOXE2u+fGw+q38CsvdbUZsPYPmHL6mj77qA7+I7VUDu2Jw9ILx94Us3N1Gamkb815/S54+4KuK2SwURFZUUE33/ABLU99P+sxqdqCb7/iWp76f9ZjQV1uK2Moq+CpdVUzZnRyRhpcXiwLCSOi4K0P8AdFhH/AR+uT+NVPuU3gUWGQ1DKqVzHSSMc3Kx77hrSD5INlZP+/TB/wDiH/1M38KDYx7pcJaQ4UEYIII1k5jUfLWXtlgOG1Qj90BHZhdw+NLwhdwGa3SbfkFq8N3yYVUTRwRzvMkr2sYDFKAXvIa0XLbDU81EPCU/m9J9LL7DUFobMYXSU9O2OjDBBdxbw38Rly7pWdc31v1rakqDbkfiSm76j9ZlVeb5t4U9TVHCKRzsjXNjl4V88s7jbhafJBIFus3vyClC2qzeNhkLzG/EIA4aEB4dY9hy3sodvsxiCqwZz4J45mieAExOa8A9LQ2Oh71o8C8G8GNrqurc2RwuWU7W2aT1ZnXzEeYKNbxtzrsJpvGY6vixF7GPY9pY+7r5ToSHC467ILB8HP4sl/KpPsYVaiqvwc/iyX8qk+xhWm35byJY5PculeWGzTUPjJz3fq2FpGo0sTbnmA7bhZuJbf4dTPMctdCx45tzgkd+W9vSo5vN2gpqvBKx1PURzgNivwntcReZlrgG49KhOy/g7OlibLWVLoXvF+FC1pc0EaBznaZu0AelYG3m5D3NpZayGsL2RgZ2SNyuLXPa0AFpsdSNCByQqQeDV8BWfSQ+w9azwlPh6P6Ob22rZ+DT8BWfSQ+w9azwlPh6P6Ob22oLe2D+K6H8kpPsGLeOcACSbAaknkAOtaPYP4rofySk+wYqY2z2oq9ocR9y6J9qZri24JDHhh6c0pHNgPkju0uVAuCq3kYXE7K7EKe/4Lw79LbhbfC8bp6puennjmaLXMTmvtflex09KrKj8HGhDAJampe+2rozGxt/M0scR61AtsdkKnZmqhq6Woc6N5IY8ixuLF0MoGjgR67HQWUjpdYFJj1NM7JHUwyP16MckbnWHPRpusfZXaBmIUcNWwWEzASPmvByvb6HAj0LlbYzaOagrDNTxcWZzZI4m2J6cnRBsNXW7OtB1xWV8UIzSysjb2yOawetxC9YZmvaHtcHNcAQ5pBaQeRBGhC53k3OY3iTvGqqWJsj9bVUjs4HUMsbHBg/B0t2K89j8IfSUNPSyFpfDExjiwktLmixsSASPQg3CIihIiIgIiICIiCn9/UPSpXdvEH9pv71lbj6m4lZ2gO9k/trB34YmySSGBpu6HV/mMjmEDvsL+kLy3JVFpy3tjI9QA/YVMb3v+1svpdKIiuqKCb7/iWp76f9ZjU7UE33/EtT30/6zGgqfc7u2pMWjqH1BlBhfGG8JzWizmuJvdp7ArE/k8YX8+p/rGf5a03g0/A1n0kPsPV0IK7wjcXh1LPFUxuqM8L2SMzSMLczHBwuAwXFwo74Sn83pPpZfYarmVM+Er/N6T6WX2GoJRuYly4FTu+b40fVUSlVBuXh8axxkrxmLRPOeZ6ZBsT6Xq4Ny8ebAqdp+V40PXUShU3uinFHjkcUpykumpzfT3wgtaD3uAHeQpQ6hVb7/wD4od9NB9blZCrbf/8AFB+mg+tyQrE8HT4rl/KpPsYVWWzAFdtK10vSz1k0lje3vRfIwd3QaLeZWb4OnxXL+VSfYwqr8FkGHbSDiHK2OskYSdLNlc6MOPms8HuQdSKF74/iWr/Fj+2YpooXvk+Jav8AFj+2Yk8l8IX4NXwFZ9JD7D1rPCU+Ho/o5vbatn4NXwFZ9JD7D1rPCU+Ho/o5vbagsSnrjBs2yYGxZhkZaRzzeKNsfXZULu326dhEsszaXxh0jAzyi3KM2Y8mm9yB6lf2H4canZ6KBou6XDYmNHa51I0NHrsqm8HrFmQ4hLTydF1RFZmbrkidmLe/LmP9FIVuv5Rk/wD9V/ev/wAtRrb/AHry4vSildh/CyyNkDw9zyC0OFrFg5hx610rkHYEyDsCGlc7g3O9yQ1wIyzzAB1+Ryu09JKqzcW0HGm3F7R1BF+o5eYXTII6rc+rtXM+4r46b9HUeyg6aREUJEREBERAREQec87Y2l7iGtaCSTyAHMqp9s95Mhu2JzomG4aG6SuHa482jzBSbetiboaVjW6CSUB34rWl1vWB6lR1fUGWQuJ8w8wCy82V30xp4sJrqrExSufJd579dSba6k6lSTYyokjldwpDE/pZXNAJHSvyOhFiQoxWs6J7j9S3+yktp2H5wb+1+4KcP8dkVz7ZxbOze38glbTVoaDIbRTM0jc7qY8fIcfUVPVTmO0WeJ4NvJJB7CBcEecEK0Nmqp0tHTyP1c+KMuPaS0XK5fE57yTVX+RxTDvGzUI3z07pMGqGsa57iaewYC5xtURk2A1U3Wvx3GG0kPHc0uaHwtdlt0WyytjLzfqbmufMCtzKq7wc6GSKGrEkb47yQ24jXNv0X8rjVXCotPt/E11Y0RPc6jfAywI99fO8RtEd+yS7DfrC242jpuP4tx2cW+XLf5YbmyX5Z8uuW97a2QbJVB4RdDJLBSCON8hEst+G1zrdBvOw0U+2W23p69jMr2tmewvMWa7gA7K6xsA6xte3K4uvTFNo5I6kUsVK6d/C4xyvjZZnE4dhnIub+cINLuYp3R4NTMe1zHA1F2vBa4XqJCLg68lXe+TdlUR1RxOjY57ZHB8rYbmSOYamUAakEjNccjdW9FtpSGFk7pOEHmRuSQHiiSFxbKxzW3N2EEOIuBzvYgrxn27pI53QyTMY3h08schddr2Tl4DhYWDRlb0ibdMclIpOg8ITEo4xE6GCaQDKHva8PJ5XcGuAJv2WWFtXhWNYhTHEawPDA9jYYMrgTn+UyJo6LbDynanzrol+J0rS95fGDHKyF7raiaTJkYTa9zxGfnBfI2ppDP4sKhplLzHlFz74GlxZcDLmABJF7jrRGkF8HykfFhsrZI3MPjUhs9pabcKLWxHJaTffuxmnk90qSMyOLQJ42C7zkFmytA1d0QAQNeiD22tKl2uo5ZDEypY5wEjtCcuWI2kcHEZSGnmQbL8j2yonRvl8ajDI+Hnc4loAldljcbgdFx0DuR11QULhG/vEqWLgSRxTujGUOna8SjLpZ+VwzEadQOmpXztBDjmMUslbUh8dPCA6OINcxr3Oe1o4cY6T+d8zr2ANiuiKCogqWieIskab2eAD5JsbEi/MLNTZpT3g50MkUNWJI3xkyQ24jXNv0XcrjVa3wisPllnpDHE+S0ct+G1zrXe3nYaK80QaTYeMtw2ia4EEUtKCCLEEQMBBB5FVNvP3P1DKk4jhrS7M/iPiiOWWOW+YyRdoJ1sNQTpccr0RQlzxRb+sTpBwaqlZI9oGszXwy/0hyP5oXxVb2sbxT3qjpzGHaE0kb3v893uuG94y966IfEHaEA94v9a/WtAFgLDsHJTtGkU3YYNUUmGxQ1TS2bNK54Lg915JXPu4gm5IN+fWqb3JYXNHjDXPhkY3h1Gr2PaNW6akLpBE2aERFCRERAREQEREEE3xQ3oWO62zs/S17T9aox5s4hdCbf7NS1cOaKYtfC17mxkAxvdbS/WHaEA/hclzw5xJzEm5Nz3nVZOWXqauKzp086s6HuWx2els+I+e3sfxla2pGnWsnBX2DT2Ob7AP7C6cPiqcvlZe0LclPI6/yHdf4KtPAGAUsAabgRRWI5WyBVt4q2o8Wg653BpvrZgaXPPn0B9as3CsLjpomwRNysYLNFyeZuf0rF8DGzqrv8rKWRlrAx7ChVU01MdBNHIy56i5pAPoNj6FnovUYUEpt30wfQvfO1xhdJJWWB9+lMxqmFunyZyXa20WRR7GSxTkkRSw+NPqWukmqQ9he8yEcIe9OeHOID7jTmCVM0TYhmzWyNTC6kEzoQygZM1hhc9z5HzDLd2ZjRG0NvoC65sbi1lsMVwmrFb43T8A3p+ARUOkbY8XiZxkacw6rXHepGiCDf7BSxOimjkbNK0VXHDpJ6Vkj6qZs7pGOhu5lntADSHAttrcXX5NsbVCOWCIUzI6mjgpH9Kb3kMErXmIFpMgyynKHObq0XPUp0iCE1myFVnljjdDwJaqjqS6QycYeLNp2ujDQ3Kb8AHNf5RFuta2nw2o8bgo2tLoIKyqndIYamN4bK2oPSe9oid0psoLC4u0OlirIRSKsw/Z6oqjHQu6MFNQ1lKJuBUQn31sUTC4TBoc+zSS1lx0T0ukAty7YqeSNzXtgZJakbnE1VOXNgqmTuFpvg2nKbNF9Tzsp0ibBERQCIiAiIgIiICIiAiIgIiICIiAiLyqp+GxzyCcjXOs0XccovYDrKD0dyXLOJRWeQPnG3dcq3cW3yU/CLY2O4j2nUluRt9L3GpPmsFUuITte+7NGjt53WTlzmVmmrjxsl2wHvOYMyk8hfzuvb6lI8GwOMRl2RzyBcAOtctDwAO+5HpWnw0N4r8xA0jsTy1uFYmCYWGM1mpxe5HvzDpzB6N/Os3Jnlj2xdJMb/JmbMznj0JfYESzRkNvlzcN7Rz11srYVR1NE91I4xSN4kNQ6RjonBwDmuzN1HI6r73fbQ1s9eIHy2Yxr3ytJc8O0sAMxOU5nA6difD5tbw/s58OqdX9LZREXqMIiIgIiICIiAiIgIiICIiAiIgIiICIiAiIgIiICIiAiIgL5keGguPIAk9w1X0tdtHNkpKhw6oZfYKi3UI5vxVodIXAeUXO9Zv96wahrw27ACbi/K+XrtrzWTXP6XoXmwLzpezdp4xQlxJIyk20vewHK9utSPA4GtZ5ydT1nX/stFLOGhYdLjsws1pHqB7e3vU3G5xbGaqzMFp2iYSGY5QHHh20zvYGON76izWmxHMXus/ZGHg4y0jyZ45R6Q0O+4LQUtTkt078tToT5z2LdbLT8TEabW5Dnn0cJ91i4tzllaOTGXjq4ERF7zxxERAREQEREBERAREQEREBERAREQEREBERAREQEREBERAWNidHxoZIf/kY9n5zSL/pWSiDlWsY5kha4WcwlrgepzTYj1grzdJ2Kw98OxzoZjiETbxS241vkS8s57Gu016j3quVhyx6bptxy3Nsec9q/MDhzS+Ya+rVfcy99mmaud/7zCm3WNdMP5JZEApnuvw7iVMlRbowsyA//pJqbdzR/bULoKKWd7YomF73mzQPrPYB1lXhsxgLaKnZADci7pHfOkdq533DzALj8fi6sur0jn5NY69tqiIvTeeIiICIiAiIgIiICIiAiIgIiICIiAiIgIiICIiAiIg0TsWlPKw9CxavaAxAufMyMAXJcWt09Kz24Q/rIC1GObtqWuIdURMe9osHjO14F72u0g2vf1qEsSLbqKTya2P85rfrsshuMPf5FQHfiSMP1FZDNgIgA0PeABYAPksB+evg7vYfnH1u/eq6q28WDVyVT2lvSe1wIILgWkHmCCbEKvsW3fTucTDT5L/JD2ZPQCbt7lZjt3cfVI4X7HH9y+WbAuZ5FVMz8WR3L1KLjvzEyyeKqM7rcTfo2AC/W57bW9CkOzW5arabzTxxjrDAXnXzmwH6VO3bG1XViFQP+o4/cvj/AGSrx5OJS+lxP1qOj60tOSzxW/wDZuGjZaNozEDM8+Uf3DzLbKCnZfFByxJ/pP8A4r3OFYv1VjD/AEW/wq07dpFLq/aZooI7CcauSKxvdZlvs1+so8bbb3+N1u0R69/QCdV9HTPadIoHLHjvU+L0Nj+9fLJccbzDXf0Yf4gnVfX4/Z0z3P8Av6T5FXFRNtBZ2XICfJvFEQP7zVYHjW0w64T3wj7iVaXf1pWzX3tayKrxtJj8Vg+ibKLaujY6+bste571scM2lxiS5OHga26YdEf7fMedV6r6Tqe/yn6L4gc4taXDK4gZgDcB1tRfr1619q6oiIgIiICIiAiIgIiICIiA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Jenkins</a:t>
            </a:r>
            <a:r>
              <a:rPr lang="ko-KR" altLang="en-US" dirty="0" smtClean="0"/>
              <a:t>를 이용한 지속적 통합</a:t>
            </a:r>
            <a:r>
              <a:rPr lang="en-US" altLang="ko-KR" dirty="0" smtClean="0"/>
              <a:t>(CI : Continuous Integration)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4734" y="1187460"/>
            <a:ext cx="2879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Mr</a:t>
            </a:r>
            <a:r>
              <a:rPr lang="en-US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Jenkins</a:t>
            </a:r>
            <a:r>
              <a:rPr lang="ko-KR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를 소개 합니다</a:t>
            </a:r>
            <a:r>
              <a:rPr lang="en-US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</a:p>
        </p:txBody>
      </p:sp>
      <p:pic>
        <p:nvPicPr>
          <p:cNvPr id="5" name="Picture 2" descr="https://wiki.jenkins-ci.org/download/attachments/2916393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17621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195736" y="1628800"/>
            <a:ext cx="63786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err="1" smtClean="0"/>
              <a:t>젠킨스는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Agile</a:t>
            </a:r>
            <a:r>
              <a:rPr lang="ko-KR" altLang="en-US" sz="1600" dirty="0" smtClean="0"/>
              <a:t>창시자중 한명인 </a:t>
            </a:r>
            <a:r>
              <a:rPr lang="ko-KR" altLang="en-US" sz="1600" dirty="0" err="1" smtClean="0"/>
              <a:t>마틴파울러씨가</a:t>
            </a:r>
            <a:r>
              <a:rPr lang="ko-KR" altLang="en-US" sz="1600" dirty="0" smtClean="0"/>
              <a:t> 주창한 </a:t>
            </a:r>
            <a:endParaRPr lang="en-US" altLang="ko-KR" sz="1600" dirty="0" smtClean="0"/>
          </a:p>
          <a:p>
            <a:pPr>
              <a:defRPr/>
            </a:pPr>
            <a:r>
              <a:rPr lang="ko-KR" altLang="en-US" sz="1600" dirty="0" smtClean="0"/>
              <a:t>지속적 통합</a:t>
            </a:r>
            <a:r>
              <a:rPr lang="en-US" altLang="ko-KR" sz="1600" dirty="0" smtClean="0"/>
              <a:t>(Continuous Integration)</a:t>
            </a:r>
            <a:r>
              <a:rPr lang="ko-KR" altLang="en-US" sz="1600" dirty="0" smtClean="0"/>
              <a:t>을 구현하기 위한 </a:t>
            </a:r>
            <a:endParaRPr lang="en-US" altLang="ko-KR" sz="1600" dirty="0" smtClean="0"/>
          </a:p>
          <a:p>
            <a:pPr>
              <a:defRPr/>
            </a:pPr>
            <a:r>
              <a:rPr lang="ko-KR" altLang="en-US" sz="1600" dirty="0" smtClean="0"/>
              <a:t>자바 </a:t>
            </a:r>
            <a:r>
              <a:rPr lang="ko-KR" altLang="en-US" sz="1600" dirty="0" err="1" smtClean="0"/>
              <a:t>오픈소스</a:t>
            </a:r>
            <a:r>
              <a:rPr lang="ko-KR" altLang="en-US" sz="1600" dirty="0" smtClean="0"/>
              <a:t> 소프트웨어로서 웹 어플리케이션의 형태를 하고 있다</a:t>
            </a:r>
            <a:r>
              <a:rPr lang="en-US" altLang="ko-KR" sz="1600" dirty="0" smtClean="0"/>
              <a:t>. </a:t>
            </a:r>
          </a:p>
          <a:p>
            <a:pPr>
              <a:defRPr/>
            </a:pPr>
            <a:r>
              <a:rPr lang="ko-KR" altLang="en-US" sz="1600" dirty="0" smtClean="0"/>
              <a:t>국내에서는 </a:t>
            </a:r>
            <a:r>
              <a:rPr lang="ko-KR" altLang="en-US" sz="1600" dirty="0" err="1" smtClean="0"/>
              <a:t>허드슨이란</a:t>
            </a:r>
            <a:r>
              <a:rPr lang="ko-KR" altLang="en-US" sz="1600" dirty="0" smtClean="0"/>
              <a:t> 이름으로 더 잘 알려져 있으며 </a:t>
            </a:r>
            <a:endParaRPr lang="en-US" altLang="ko-KR" sz="1600" dirty="0" smtClean="0"/>
          </a:p>
          <a:p>
            <a:pPr>
              <a:defRPr/>
            </a:pPr>
            <a:r>
              <a:rPr lang="en-US" altLang="ko-KR" sz="1600" dirty="0" smtClean="0"/>
              <a:t>2010</a:t>
            </a:r>
            <a:r>
              <a:rPr lang="ko-KR" altLang="en-US" sz="1600" dirty="0" smtClean="0"/>
              <a:t>년 </a:t>
            </a:r>
            <a:r>
              <a:rPr lang="ko-KR" altLang="en-US" sz="1600" dirty="0" err="1" smtClean="0"/>
              <a:t>오라클과의</a:t>
            </a:r>
            <a:r>
              <a:rPr lang="ko-KR" altLang="en-US" sz="1600" dirty="0" smtClean="0"/>
              <a:t> 상표권 문제로 인해 </a:t>
            </a:r>
            <a:r>
              <a:rPr lang="ko-KR" altLang="en-US" sz="1600" dirty="0" err="1" smtClean="0"/>
              <a:t>젠킨스로</a:t>
            </a:r>
            <a:r>
              <a:rPr lang="ko-KR" altLang="en-US" sz="1600" dirty="0" smtClean="0"/>
              <a:t> 이름이 바뀌게 되었다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3923764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CI : Continuous Integration </a:t>
            </a:r>
            <a:r>
              <a:rPr lang="ko-KR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지속적 통합</a:t>
            </a:r>
            <a:endParaRPr lang="en-US" altLang="ko-KR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8" name="Picture 4" descr="Photo of &#10; Martin Fowl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140968"/>
            <a:ext cx="2580432" cy="258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16216" y="5805264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(Martin Fowler)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51520" y="4307612"/>
            <a:ext cx="56886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5" tooltip="소프트웨어 공학"/>
              </a:rPr>
              <a:t>소프트웨어 공학</a:t>
            </a:r>
            <a:r>
              <a:rPr lang="ko-KR" altLang="en-US" sz="1600" dirty="0"/>
              <a:t>에서</a:t>
            </a:r>
            <a:r>
              <a:rPr lang="en-US" altLang="ko-KR" sz="1600" dirty="0"/>
              <a:t>, </a:t>
            </a:r>
            <a:r>
              <a:rPr lang="ko-KR" altLang="en-US" sz="1600" b="1" dirty="0"/>
              <a:t>지속적인 통합</a:t>
            </a:r>
            <a:r>
              <a:rPr lang="en-US" altLang="ko-KR" sz="1600" dirty="0"/>
              <a:t>(continuous </a:t>
            </a:r>
            <a:r>
              <a:rPr lang="en-US" altLang="ko-KR" sz="1600" dirty="0" smtClean="0"/>
              <a:t>integration</a:t>
            </a:r>
            <a:r>
              <a:rPr lang="en-US" altLang="ko-KR" sz="1600" dirty="0"/>
              <a:t>, CI)</a:t>
            </a:r>
            <a:r>
              <a:rPr lang="ko-KR" altLang="en-US" sz="1600" dirty="0"/>
              <a:t>은 지속적으로 </a:t>
            </a:r>
            <a:r>
              <a:rPr lang="ko-KR" altLang="en-US" sz="1600" dirty="0" err="1">
                <a:hlinkClick r:id="rId6" tooltip="en:Quality control"/>
              </a:rPr>
              <a:t>퀄리티</a:t>
            </a:r>
            <a:r>
              <a:rPr lang="ko-KR" altLang="en-US" sz="1600" dirty="0">
                <a:hlinkClick r:id="rId6" tooltip="en:Quality control"/>
              </a:rPr>
              <a:t> 컨트롤</a:t>
            </a:r>
            <a:r>
              <a:rPr lang="ko-KR" altLang="en-US" sz="1600" dirty="0"/>
              <a:t>을 적용하는 프로세스를 실행하는 것이다</a:t>
            </a:r>
            <a:r>
              <a:rPr lang="en-US" altLang="ko-KR" sz="1600" dirty="0"/>
              <a:t>. - </a:t>
            </a:r>
            <a:r>
              <a:rPr lang="ko-KR" altLang="en-US" sz="1600" dirty="0"/>
              <a:t>작은 단위의 작업</a:t>
            </a:r>
            <a:r>
              <a:rPr lang="en-US" altLang="ko-KR" sz="1600" dirty="0"/>
              <a:t>, </a:t>
            </a:r>
            <a:r>
              <a:rPr lang="ko-KR" altLang="en-US" sz="1600" dirty="0"/>
              <a:t>빈번한 적용</a:t>
            </a:r>
            <a:r>
              <a:rPr lang="en-US" altLang="ko-KR" sz="1600" dirty="0"/>
              <a:t>. </a:t>
            </a:r>
            <a:r>
              <a:rPr lang="ko-KR" altLang="en-US" sz="1600" dirty="0"/>
              <a:t>지속적인 통합은 모든 개발을 완료한 뒤에 </a:t>
            </a:r>
            <a:r>
              <a:rPr lang="ko-KR" altLang="en-US" sz="1600" dirty="0" err="1">
                <a:hlinkClick r:id="rId6" tooltip="en:Quality control"/>
              </a:rPr>
              <a:t>퀄리티</a:t>
            </a:r>
            <a:r>
              <a:rPr lang="ko-KR" altLang="en-US" sz="1600" dirty="0">
                <a:hlinkClick r:id="rId6" tooltip="en:Quality control"/>
              </a:rPr>
              <a:t> 컨트롤</a:t>
            </a:r>
            <a:r>
              <a:rPr lang="ko-KR" altLang="en-US" sz="1600" dirty="0"/>
              <a:t>을 적용하는 고전적인 방법을 대체하는 방법으로서 소프트웨어의 질적 향상과 소프트웨어를 배포하는데 걸리는 시간을 줄이는데 초점이 맞추어져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Jenkins</a:t>
            </a:r>
            <a:r>
              <a:rPr lang="ko-KR" altLang="en-US" dirty="0" smtClean="0"/>
              <a:t>를 이용한 지속적 통합</a:t>
            </a:r>
            <a:r>
              <a:rPr lang="en-US" altLang="ko-KR" dirty="0" smtClean="0"/>
              <a:t>(CI : Continuous Integration)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4734" y="1187460"/>
            <a:ext cx="2879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Mr</a:t>
            </a:r>
            <a:r>
              <a:rPr lang="en-US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Jenkins</a:t>
            </a:r>
            <a:r>
              <a:rPr lang="ko-KR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를 소개 합니다</a:t>
            </a:r>
            <a:r>
              <a:rPr lang="en-US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</a:p>
        </p:txBody>
      </p:sp>
      <p:pic>
        <p:nvPicPr>
          <p:cNvPr id="5" name="Picture 2" descr="https://wiki.jenkins-ci.org/download/attachments/2916393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17621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195736" y="1628800"/>
            <a:ext cx="63786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err="1" smtClean="0"/>
              <a:t>젠킨스는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Agile</a:t>
            </a:r>
            <a:r>
              <a:rPr lang="ko-KR" altLang="en-US" sz="1600" dirty="0" smtClean="0"/>
              <a:t>창시자중 한명인 </a:t>
            </a:r>
            <a:r>
              <a:rPr lang="ko-KR" altLang="en-US" sz="1600" dirty="0" err="1" smtClean="0"/>
              <a:t>마틴파울러씨가</a:t>
            </a:r>
            <a:r>
              <a:rPr lang="ko-KR" altLang="en-US" sz="1600" dirty="0" smtClean="0"/>
              <a:t> 주창한 </a:t>
            </a:r>
            <a:endParaRPr lang="en-US" altLang="ko-KR" sz="1600" dirty="0" smtClean="0"/>
          </a:p>
          <a:p>
            <a:pPr>
              <a:defRPr/>
            </a:pPr>
            <a:r>
              <a:rPr lang="ko-KR" altLang="en-US" sz="1600" dirty="0" smtClean="0"/>
              <a:t>지속적 통합</a:t>
            </a:r>
            <a:r>
              <a:rPr lang="en-US" altLang="ko-KR" sz="1600" dirty="0" smtClean="0"/>
              <a:t>(Continuous Integration)</a:t>
            </a:r>
            <a:r>
              <a:rPr lang="ko-KR" altLang="en-US" sz="1600" dirty="0" smtClean="0"/>
              <a:t>을 구현하기 위한 </a:t>
            </a:r>
            <a:endParaRPr lang="en-US" altLang="ko-KR" sz="1600" dirty="0" smtClean="0"/>
          </a:p>
          <a:p>
            <a:pPr>
              <a:defRPr/>
            </a:pPr>
            <a:r>
              <a:rPr lang="ko-KR" altLang="en-US" sz="1600" dirty="0" smtClean="0"/>
              <a:t>자바 </a:t>
            </a:r>
            <a:r>
              <a:rPr lang="ko-KR" altLang="en-US" sz="1600" dirty="0" err="1" smtClean="0"/>
              <a:t>오픈소스</a:t>
            </a:r>
            <a:r>
              <a:rPr lang="ko-KR" altLang="en-US" sz="1600" dirty="0" smtClean="0"/>
              <a:t> 소프트웨어로서 웹 어플리케이션의 형태를 하고 있다</a:t>
            </a:r>
            <a:r>
              <a:rPr lang="en-US" altLang="ko-KR" sz="1600" dirty="0" smtClean="0"/>
              <a:t>. </a:t>
            </a:r>
          </a:p>
          <a:p>
            <a:pPr>
              <a:defRPr/>
            </a:pPr>
            <a:r>
              <a:rPr lang="ko-KR" altLang="en-US" sz="1600" dirty="0" smtClean="0"/>
              <a:t>국내에서는 </a:t>
            </a:r>
            <a:r>
              <a:rPr lang="ko-KR" altLang="en-US" sz="1600" dirty="0" err="1" smtClean="0"/>
              <a:t>허드슨이란</a:t>
            </a:r>
            <a:r>
              <a:rPr lang="ko-KR" altLang="en-US" sz="1600" dirty="0" smtClean="0"/>
              <a:t> 이름으로 더 잘 알려져 있으며 </a:t>
            </a:r>
            <a:endParaRPr lang="en-US" altLang="ko-KR" sz="1600" dirty="0" smtClean="0"/>
          </a:p>
          <a:p>
            <a:pPr>
              <a:defRPr/>
            </a:pPr>
            <a:r>
              <a:rPr lang="en-US" altLang="ko-KR" sz="1600" dirty="0" smtClean="0"/>
              <a:t>2010</a:t>
            </a:r>
            <a:r>
              <a:rPr lang="ko-KR" altLang="en-US" sz="1600" dirty="0" smtClean="0"/>
              <a:t>년 </a:t>
            </a:r>
            <a:r>
              <a:rPr lang="ko-KR" altLang="en-US" sz="1600" dirty="0" err="1" smtClean="0"/>
              <a:t>오라클과의</a:t>
            </a:r>
            <a:r>
              <a:rPr lang="ko-KR" altLang="en-US" sz="1600" dirty="0" smtClean="0"/>
              <a:t> 상표권 문제로 인해 </a:t>
            </a:r>
            <a:r>
              <a:rPr lang="ko-KR" altLang="en-US" sz="1600" dirty="0" err="1" smtClean="0"/>
              <a:t>젠킨스로</a:t>
            </a:r>
            <a:r>
              <a:rPr lang="ko-KR" altLang="en-US" sz="1600" dirty="0" smtClean="0"/>
              <a:t> 이름이 바뀌게 되었다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3923764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CI : Continuous Integration </a:t>
            </a:r>
            <a:r>
              <a:rPr lang="ko-KR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지속적 통합</a:t>
            </a:r>
            <a:endParaRPr lang="en-US" altLang="ko-KR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8" name="Picture 4" descr="Photo of &#10; Martin Fowl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140968"/>
            <a:ext cx="2580432" cy="258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16216" y="5805264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(Martin Fowler)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51520" y="4307612"/>
            <a:ext cx="56886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5" tooltip="소프트웨어 공학"/>
              </a:rPr>
              <a:t>소프트웨어 공학</a:t>
            </a:r>
            <a:r>
              <a:rPr lang="ko-KR" altLang="en-US" sz="1600" dirty="0"/>
              <a:t>에서</a:t>
            </a:r>
            <a:r>
              <a:rPr lang="en-US" altLang="ko-KR" sz="1600" dirty="0"/>
              <a:t>, </a:t>
            </a:r>
            <a:r>
              <a:rPr lang="ko-KR" altLang="en-US" sz="1600" b="1" dirty="0"/>
              <a:t>지속적인 통합</a:t>
            </a:r>
            <a:r>
              <a:rPr lang="en-US" altLang="ko-KR" sz="1600" dirty="0"/>
              <a:t>(continuous </a:t>
            </a:r>
            <a:r>
              <a:rPr lang="en-US" altLang="ko-KR" sz="1600" dirty="0" smtClean="0"/>
              <a:t>integration</a:t>
            </a:r>
            <a:r>
              <a:rPr lang="en-US" altLang="ko-KR" sz="1600" dirty="0"/>
              <a:t>, CI)</a:t>
            </a:r>
            <a:r>
              <a:rPr lang="ko-KR" altLang="en-US" sz="1600" dirty="0"/>
              <a:t>은 지속적으로 </a:t>
            </a:r>
            <a:r>
              <a:rPr lang="ko-KR" altLang="en-US" sz="1600" dirty="0" err="1">
                <a:hlinkClick r:id="rId6" tooltip="en:Quality control"/>
              </a:rPr>
              <a:t>퀄리티</a:t>
            </a:r>
            <a:r>
              <a:rPr lang="ko-KR" altLang="en-US" sz="1600" dirty="0">
                <a:hlinkClick r:id="rId6" tooltip="en:Quality control"/>
              </a:rPr>
              <a:t> 컨트롤</a:t>
            </a:r>
            <a:r>
              <a:rPr lang="ko-KR" altLang="en-US" sz="1600" dirty="0"/>
              <a:t>을 적용하는 프로세스를 실행하는 것이다</a:t>
            </a:r>
            <a:r>
              <a:rPr lang="en-US" altLang="ko-KR" sz="1600" dirty="0"/>
              <a:t>. - </a:t>
            </a:r>
            <a:r>
              <a:rPr lang="ko-KR" altLang="en-US" sz="1600" dirty="0"/>
              <a:t>작은 단위의 작업</a:t>
            </a:r>
            <a:r>
              <a:rPr lang="en-US" altLang="ko-KR" sz="1600" dirty="0"/>
              <a:t>, </a:t>
            </a:r>
            <a:r>
              <a:rPr lang="ko-KR" altLang="en-US" sz="1600" dirty="0"/>
              <a:t>빈번한 적용</a:t>
            </a:r>
            <a:r>
              <a:rPr lang="en-US" altLang="ko-KR" sz="1600" dirty="0"/>
              <a:t>. </a:t>
            </a:r>
            <a:r>
              <a:rPr lang="ko-KR" altLang="en-US" sz="1600" dirty="0"/>
              <a:t>지속적인 통합은 모든 개발을 완료한 뒤에 </a:t>
            </a:r>
            <a:r>
              <a:rPr lang="ko-KR" altLang="en-US" sz="1600" dirty="0" err="1">
                <a:hlinkClick r:id="rId6" tooltip="en:Quality control"/>
              </a:rPr>
              <a:t>퀄리티</a:t>
            </a:r>
            <a:r>
              <a:rPr lang="ko-KR" altLang="en-US" sz="1600" dirty="0">
                <a:hlinkClick r:id="rId6" tooltip="en:Quality control"/>
              </a:rPr>
              <a:t> 컨트롤</a:t>
            </a:r>
            <a:r>
              <a:rPr lang="ko-KR" altLang="en-US" sz="1600" dirty="0"/>
              <a:t>을 적용하는 고전적인 방법을 대체하는 방법으로서 소프트웨어의 질적 향상과 소프트웨어를 배포하는데 걸리는 시간을 줄이는데 초점이 맞추어져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30" name="Picture 6" descr="http://image.slidesharecdn.com/140315ci-140316225706-phpapp02/95/slide-6-638.jpg?cb=139502866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3"/>
            <a:ext cx="7100708" cy="399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0336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3265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Jenkins</a:t>
            </a:r>
            <a:r>
              <a:rPr lang="ko-KR" altLang="en-US" dirty="0" smtClean="0"/>
              <a:t>가 제공하는 기능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3528" y="1164808"/>
            <a:ext cx="60476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미려한 </a:t>
            </a:r>
            <a:r>
              <a:rPr lang="ko-KR" altLang="en-US" dirty="0"/>
              <a:t>웹 인터페이스를 통한 간편한 설정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강력하고 </a:t>
            </a:r>
            <a:r>
              <a:rPr lang="ko-KR" altLang="en-US" dirty="0"/>
              <a:t>편리한 </a:t>
            </a:r>
            <a:r>
              <a:rPr lang="ko-KR" altLang="en-US" dirty="0" err="1"/>
              <a:t>레포팅</a:t>
            </a:r>
            <a:r>
              <a:rPr lang="ko-KR" altLang="en-US" dirty="0"/>
              <a:t> 기능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지속적인 </a:t>
            </a:r>
            <a:r>
              <a:rPr lang="ko-KR" altLang="en-US" dirty="0"/>
              <a:t>자동화 </a:t>
            </a:r>
            <a:r>
              <a:rPr lang="ko-KR" altLang="en-US" dirty="0" err="1"/>
              <a:t>빌드</a:t>
            </a:r>
            <a:endParaRPr lang="ko-KR" altLang="en-US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지속적인 </a:t>
            </a:r>
            <a:r>
              <a:rPr lang="ko-KR" altLang="en-US" dirty="0"/>
              <a:t>자동화 테스트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커버리지 </a:t>
            </a:r>
            <a:r>
              <a:rPr lang="ko-KR" altLang="en-US" dirty="0"/>
              <a:t>감시</a:t>
            </a:r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코드 </a:t>
            </a:r>
            <a:r>
              <a:rPr lang="ko-KR" altLang="en-US" dirty="0"/>
              <a:t>품질 감시</a:t>
            </a:r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다양한 </a:t>
            </a:r>
            <a:r>
              <a:rPr lang="ko-KR" altLang="en-US" dirty="0"/>
              <a:t>인증기반과 결합한 인증 및 권한관리 기능</a:t>
            </a:r>
          </a:p>
          <a:p>
            <a:r>
              <a:rPr lang="en-US" altLang="ko-KR" dirty="0" smtClean="0"/>
              <a:t>8. Groovy </a:t>
            </a:r>
            <a:r>
              <a:rPr lang="en-US" altLang="ko-KR" dirty="0"/>
              <a:t>script</a:t>
            </a:r>
            <a:r>
              <a:rPr lang="ko-KR" altLang="en-US" dirty="0"/>
              <a:t>를 이용한 고수준의 </a:t>
            </a:r>
            <a:r>
              <a:rPr lang="ko-KR" altLang="en-US" dirty="0" err="1"/>
              <a:t>잡</a:t>
            </a:r>
            <a:r>
              <a:rPr lang="ko-KR" altLang="en-US" dirty="0"/>
              <a:t> 스케줄링 기능</a:t>
            </a:r>
          </a:p>
          <a:p>
            <a:r>
              <a:rPr lang="en-US" altLang="ko-KR" dirty="0" smtClean="0"/>
              <a:t>9. </a:t>
            </a:r>
            <a:r>
              <a:rPr lang="ko-KR" altLang="en-US" dirty="0" smtClean="0"/>
              <a:t>커맨드라인 </a:t>
            </a:r>
            <a:r>
              <a:rPr lang="ko-KR" altLang="en-US" dirty="0"/>
              <a:t>인터페이스 제공</a:t>
            </a:r>
          </a:p>
          <a:p>
            <a:r>
              <a:rPr lang="en-US" altLang="ko-KR" dirty="0" smtClean="0"/>
              <a:t>10. </a:t>
            </a:r>
            <a:r>
              <a:rPr lang="ko-KR" altLang="en-US" dirty="0" smtClean="0"/>
              <a:t>자동화된 </a:t>
            </a:r>
            <a:r>
              <a:rPr lang="ko-KR" altLang="en-US" dirty="0"/>
              <a:t>배포 관리</a:t>
            </a:r>
          </a:p>
          <a:p>
            <a:r>
              <a:rPr lang="en-US" altLang="ko-KR" dirty="0" smtClean="0"/>
              <a:t>11. </a:t>
            </a:r>
            <a:r>
              <a:rPr lang="ko-KR" altLang="en-US" dirty="0" err="1" smtClean="0"/>
              <a:t>분산빌드</a:t>
            </a:r>
            <a:r>
              <a:rPr lang="ko-KR" altLang="en-US" dirty="0" smtClean="0"/>
              <a:t> </a:t>
            </a:r>
            <a:r>
              <a:rPr lang="ko-KR" altLang="en-US" dirty="0"/>
              <a:t>기능</a:t>
            </a:r>
          </a:p>
          <a:p>
            <a:r>
              <a:rPr lang="en-US" altLang="ko-KR" dirty="0" smtClean="0"/>
              <a:t>12. </a:t>
            </a:r>
            <a:r>
              <a:rPr lang="ko-KR" altLang="en-US" dirty="0" smtClean="0"/>
              <a:t>윈도우 </a:t>
            </a:r>
            <a:r>
              <a:rPr lang="ko-KR" altLang="en-US" dirty="0"/>
              <a:t>커맨드 스케줄링 실행기능</a:t>
            </a:r>
          </a:p>
        </p:txBody>
      </p:sp>
      <p:pic>
        <p:nvPicPr>
          <p:cNvPr id="8" name="Picture 2" descr="C:\Users\nhn\Pictures\짤방\우왕굳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3650773"/>
            <a:ext cx="3600400" cy="273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2279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err="1" smtClean="0"/>
              <a:t>Nwars</a:t>
            </a:r>
            <a:r>
              <a:rPr lang="en-US" altLang="ko-KR" dirty="0" smtClean="0"/>
              <a:t> Refactoring CI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093" y="1465614"/>
            <a:ext cx="828137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u="sng" dirty="0" smtClean="0"/>
          </a:p>
          <a:p>
            <a:r>
              <a:rPr lang="en-US" altLang="ko-KR" sz="1200" b="1" dirty="0" smtClean="0"/>
              <a:t>Coverage/Complexity </a:t>
            </a:r>
            <a:r>
              <a:rPr lang="en-US" altLang="ko-KR" sz="1200" b="1" dirty="0"/>
              <a:t>Scatter Plot</a:t>
            </a:r>
            <a:r>
              <a:rPr lang="ko-KR" altLang="en-US" sz="1200" dirty="0"/>
              <a:t> </a:t>
            </a:r>
            <a:r>
              <a:rPr lang="en-US" altLang="ko-KR" sz="1200" dirty="0"/>
              <a:t>: </a:t>
            </a:r>
            <a:r>
              <a:rPr lang="ko-KR" altLang="en-US" sz="1200" dirty="0"/>
              <a:t> </a:t>
            </a:r>
            <a:r>
              <a:rPr lang="en-US" altLang="ko-KR" sz="1200" dirty="0"/>
              <a:t>Test Coverage</a:t>
            </a:r>
            <a:r>
              <a:rPr lang="ko-KR" altLang="en-US" sz="1200" dirty="0"/>
              <a:t>를 측정하는 각종 </a:t>
            </a:r>
            <a:r>
              <a:rPr lang="en-US" altLang="ko-KR" sz="1200" dirty="0"/>
              <a:t>Hudson </a:t>
            </a:r>
            <a:r>
              <a:rPr lang="ko-KR" altLang="en-US" sz="1200" dirty="0"/>
              <a:t>플러그인의 결과를 활용하여 </a:t>
            </a:r>
            <a:r>
              <a:rPr lang="en-US" altLang="ko-KR" sz="1200" dirty="0"/>
              <a:t>Coverage / Complexity </a:t>
            </a:r>
            <a:r>
              <a:rPr lang="ko-KR" altLang="en-US" sz="1200" dirty="0" err="1"/>
              <a:t>관계도를</a:t>
            </a:r>
            <a:r>
              <a:rPr lang="ko-KR" altLang="en-US" sz="1200" dirty="0"/>
              <a:t> 그려주는 플러그인 입니다</a:t>
            </a:r>
          </a:p>
          <a:p>
            <a:r>
              <a:rPr lang="en-US" altLang="ko-KR" sz="1200" u="sng" dirty="0">
                <a:hlinkClick r:id="rId3"/>
              </a:rPr>
              <a:t>http://devcafe.nhncorp.com//QPTalk/wiki_1/entry/hudsoncovcomplplot_%EC%97%B0%EB%8F%99</a:t>
            </a:r>
            <a:r>
              <a:rPr lang="ko-KR" altLang="en-US" sz="1200" dirty="0"/>
              <a:t> </a:t>
            </a:r>
          </a:p>
          <a:p>
            <a:r>
              <a:rPr lang="ko-KR" altLang="en-US" sz="1200" dirty="0"/>
              <a:t> </a:t>
            </a:r>
          </a:p>
          <a:p>
            <a:r>
              <a:rPr lang="en-US" altLang="ko-KR" sz="1200" b="1" dirty="0"/>
              <a:t>Duplicate Code Trend : </a:t>
            </a:r>
            <a:r>
              <a:rPr lang="ko-KR" altLang="en-US" sz="1200" dirty="0"/>
              <a:t> </a:t>
            </a:r>
            <a:r>
              <a:rPr lang="en-US" altLang="ko-KR" sz="1200" dirty="0"/>
              <a:t>CPD (Copy/Paste Detector)</a:t>
            </a:r>
            <a:r>
              <a:rPr lang="ko-KR" altLang="en-US" sz="1200" dirty="0"/>
              <a:t>는 다양한 개발언어에 대한 중복코드를 식별해 주는 </a:t>
            </a:r>
            <a:r>
              <a:rPr lang="en-US" altLang="ko-KR" sz="1200" dirty="0"/>
              <a:t>Code Duplication Analysis </a:t>
            </a:r>
            <a:r>
              <a:rPr lang="ko-KR" altLang="en-US" sz="1200" dirty="0"/>
              <a:t>도구로 </a:t>
            </a:r>
            <a:r>
              <a:rPr lang="en-US" altLang="ko-KR" sz="1200" dirty="0"/>
              <a:t>PMD</a:t>
            </a:r>
            <a:r>
              <a:rPr lang="ko-KR" altLang="en-US" sz="1200" dirty="0"/>
              <a:t>에 포함되어 있다</a:t>
            </a:r>
            <a:r>
              <a:rPr lang="en-US" altLang="ko-KR" sz="1200" dirty="0"/>
              <a:t>. </a:t>
            </a:r>
          </a:p>
          <a:p>
            <a:r>
              <a:rPr lang="en-US" altLang="ko-KR" sz="1200" u="sng" dirty="0">
                <a:hlinkClick r:id="rId4"/>
              </a:rPr>
              <a:t>http://devcafe.nhncorp.com//QPTalk/wiki_1/entry/hudsonjavacpd_%EC%97%B0%EB%8F%99</a:t>
            </a:r>
            <a:r>
              <a:rPr lang="ko-KR" altLang="en-US" sz="1200" dirty="0"/>
              <a:t> </a:t>
            </a:r>
          </a:p>
          <a:p>
            <a:r>
              <a:rPr lang="ko-KR" altLang="en-US" sz="1200" dirty="0"/>
              <a:t> </a:t>
            </a:r>
          </a:p>
          <a:p>
            <a:r>
              <a:rPr lang="en-US" altLang="ko-KR" sz="1200" b="1" dirty="0" err="1"/>
              <a:t>Klocwork</a:t>
            </a:r>
            <a:r>
              <a:rPr lang="en-US" altLang="ko-KR" sz="1200" b="1" dirty="0"/>
              <a:t> (L1~L4:6, Total:30) - Show only L1~L4 :  </a:t>
            </a:r>
            <a:r>
              <a:rPr lang="en-US" altLang="ko-KR" sz="1200" dirty="0" err="1"/>
              <a:t>Klocwork</a:t>
            </a:r>
            <a:r>
              <a:rPr lang="ko-KR" altLang="en-US" sz="1200" dirty="0"/>
              <a:t>은 </a:t>
            </a:r>
            <a:r>
              <a:rPr lang="ko-KR" altLang="en-US" sz="1200" dirty="0" err="1"/>
              <a:t>정적분석을</a:t>
            </a:r>
            <a:r>
              <a:rPr lang="ko-KR" altLang="en-US" sz="1200" dirty="0"/>
              <a:t> 통해 소스코드의 잠재적 위험을 검출해 주는 도구입니다</a:t>
            </a:r>
            <a:r>
              <a:rPr lang="en-US" altLang="ko-KR" sz="1200" dirty="0"/>
              <a:t>. </a:t>
            </a:r>
          </a:p>
          <a:p>
            <a:r>
              <a:rPr lang="en-US" altLang="ko-KR" sz="1200" u="sng" dirty="0">
                <a:hlinkClick r:id="rId5"/>
              </a:rPr>
              <a:t>http://devcafe.nhncorp.com/QPTalk/wiki_1/205916</a:t>
            </a:r>
            <a:endParaRPr lang="ko-KR" altLang="en-US" sz="1200" dirty="0"/>
          </a:p>
          <a:p>
            <a:r>
              <a:rPr lang="en-US" altLang="ko-KR" sz="1200" dirty="0" err="1"/>
              <a:t>klocwork</a:t>
            </a:r>
            <a:r>
              <a:rPr lang="en-US" altLang="ko-KR" sz="1200" dirty="0"/>
              <a:t> </a:t>
            </a:r>
            <a:r>
              <a:rPr lang="ko-KR" altLang="en-US" sz="1200" dirty="0"/>
              <a:t>오류 유형 설명 </a:t>
            </a:r>
            <a:r>
              <a:rPr lang="en-US" altLang="ko-KR" sz="1200" dirty="0"/>
              <a:t>: </a:t>
            </a:r>
            <a:r>
              <a:rPr lang="en-US" altLang="ko-KR" sz="1200" u="sng" dirty="0">
                <a:hlinkClick r:id="rId6"/>
              </a:rPr>
              <a:t>http://devcafe.nhncorp.com/QPTalk/wiki_1/263545</a:t>
            </a:r>
            <a:endParaRPr lang="ko-KR" altLang="en-US" sz="1200" dirty="0"/>
          </a:p>
          <a:p>
            <a:r>
              <a:rPr lang="ko-KR" altLang="en-US" sz="1200" dirty="0"/>
              <a:t> </a:t>
            </a:r>
          </a:p>
          <a:p>
            <a:r>
              <a:rPr lang="en-US" altLang="ko-KR" sz="1200" b="1" dirty="0"/>
              <a:t>N'SIQ Collector (LOC) : </a:t>
            </a:r>
            <a:r>
              <a:rPr lang="en-US" altLang="ko-KR" sz="1200" dirty="0"/>
              <a:t>N'SIQ Collector</a:t>
            </a:r>
            <a:r>
              <a:rPr lang="ko-KR" altLang="en-US" sz="1200" dirty="0"/>
              <a:t>는 </a:t>
            </a:r>
            <a:r>
              <a:rPr lang="en-US" altLang="ko-KR" sz="1200" dirty="0"/>
              <a:t>NHN </a:t>
            </a:r>
            <a:r>
              <a:rPr lang="ko-KR" altLang="en-US" sz="1200" dirty="0"/>
              <a:t>내부의 소스 코드를 정량적으로 측정하기 위한 </a:t>
            </a:r>
            <a:r>
              <a:rPr lang="ko-KR" altLang="en-US" sz="1200" dirty="0" err="1"/>
              <a:t>메트릭</a:t>
            </a:r>
            <a:r>
              <a:rPr lang="ko-KR" altLang="en-US" sz="1200" dirty="0"/>
              <a:t> 분석 툴입니다</a:t>
            </a:r>
            <a:r>
              <a:rPr lang="en-US" altLang="ko-KR" sz="1200" dirty="0"/>
              <a:t>. Freeware </a:t>
            </a:r>
            <a:r>
              <a:rPr lang="ko-KR" altLang="en-US" sz="1200" dirty="0"/>
              <a:t>코드 분석도구인 </a:t>
            </a:r>
            <a:r>
              <a:rPr lang="en-US" altLang="ko-KR" sz="1200" u="sng" dirty="0" err="1">
                <a:hlinkClick r:id="rId7"/>
              </a:rPr>
              <a:t>C</a:t>
            </a:r>
            <a:r>
              <a:rPr lang="en-US" altLang="ko-KR" sz="1200" dirty="0" err="1"/>
              <a:t>odeAnalyzerPro</a:t>
            </a:r>
            <a:r>
              <a:rPr lang="ko-KR" altLang="en-US" sz="1200" dirty="0"/>
              <a:t>를 내부적으로 호출하고</a:t>
            </a:r>
            <a:r>
              <a:rPr lang="en-US" altLang="ko-KR" sz="1200" dirty="0"/>
              <a:t>, </a:t>
            </a:r>
            <a:r>
              <a:rPr lang="ko-KR" altLang="en-US" sz="1200" dirty="0"/>
              <a:t>그 결과를 정제하여 </a:t>
            </a:r>
            <a:r>
              <a:rPr lang="en-US" altLang="ko-KR" sz="1200" dirty="0"/>
              <a:t>NHN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메트릭셋인</a:t>
            </a:r>
            <a:r>
              <a:rPr lang="ko-KR" altLang="en-US" sz="1200" dirty="0"/>
              <a:t> </a:t>
            </a:r>
            <a:r>
              <a:rPr lang="en-US" altLang="ko-KR" sz="1200" dirty="0"/>
              <a:t>NSIQ</a:t>
            </a:r>
            <a:r>
              <a:rPr lang="ko-KR" altLang="en-US" sz="1200" dirty="0"/>
              <a:t>에 적합한 정보를 추출합니다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 </a:t>
            </a:r>
          </a:p>
          <a:p>
            <a:r>
              <a:rPr lang="ko-KR" altLang="en-US" sz="1200" dirty="0"/>
              <a:t> </a:t>
            </a:r>
            <a:r>
              <a:rPr lang="en-US" altLang="ko-KR" sz="1200" u="sng" dirty="0">
                <a:hlinkClick r:id="rId8"/>
              </a:rPr>
              <a:t>http://devcafe.nhncorp.com//QPTalk/wiki_1/entry/NSIQCollector</a:t>
            </a:r>
            <a:endParaRPr lang="ko-KR" altLang="en-US" sz="1200" dirty="0"/>
          </a:p>
          <a:p>
            <a:r>
              <a:rPr lang="ko-KR" altLang="en-US" sz="1200" dirty="0"/>
              <a:t> </a:t>
            </a:r>
          </a:p>
          <a:p>
            <a:r>
              <a:rPr lang="en-US" altLang="ko-KR" sz="1200" b="1" dirty="0"/>
              <a:t>Clover : </a:t>
            </a:r>
            <a:r>
              <a:rPr lang="ko-KR" altLang="en-US" sz="1200" dirty="0"/>
              <a:t>자바 환경에서 테스트 커버리지 측정을 지원하는 도구입니다</a:t>
            </a:r>
            <a:r>
              <a:rPr lang="en-US" altLang="ko-KR" sz="1200" dirty="0"/>
              <a:t>. Eclipse / </a:t>
            </a:r>
            <a:r>
              <a:rPr lang="en-US" altLang="ko-KR" sz="1200" dirty="0" err="1"/>
              <a:t>IntelliJ</a:t>
            </a:r>
            <a:r>
              <a:rPr lang="en-US" altLang="ko-KR" sz="1200" dirty="0"/>
              <a:t> / Maven / Ant </a:t>
            </a:r>
            <a:r>
              <a:rPr lang="ko-KR" altLang="en-US" sz="1200" dirty="0" err="1"/>
              <a:t>빌드를</a:t>
            </a:r>
            <a:r>
              <a:rPr lang="ko-KR" altLang="en-US" sz="1200" dirty="0"/>
              <a:t> 모두 지원하며</a:t>
            </a:r>
            <a:r>
              <a:rPr lang="en-US" altLang="ko-KR" sz="1200" dirty="0"/>
              <a:t>, </a:t>
            </a:r>
            <a:r>
              <a:rPr lang="ko-KR" altLang="en-US" sz="1200" dirty="0"/>
              <a:t>간단한 사용으로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/>
              <a:t>/ </a:t>
            </a:r>
            <a:r>
              <a:rPr lang="ko-KR" altLang="en-US" sz="1200" dirty="0"/>
              <a:t>클래스 </a:t>
            </a:r>
            <a:r>
              <a:rPr lang="en-US" altLang="ko-KR" sz="1200" dirty="0"/>
              <a:t>/ </a:t>
            </a:r>
            <a:r>
              <a:rPr lang="ko-KR" altLang="en-US" sz="1200" dirty="0"/>
              <a:t>라인 </a:t>
            </a:r>
            <a:r>
              <a:rPr lang="en-US" altLang="ko-KR" sz="1200" dirty="0"/>
              <a:t>/ </a:t>
            </a:r>
            <a:r>
              <a:rPr lang="ko-KR" altLang="en-US" sz="1200" dirty="0" err="1"/>
              <a:t>브랜치</a:t>
            </a:r>
            <a:r>
              <a:rPr lang="ko-KR" altLang="en-US" sz="1200" dirty="0"/>
              <a:t> 커버리지를 측정 가능합니다</a:t>
            </a:r>
            <a:r>
              <a:rPr lang="en-US" altLang="ko-KR" sz="1200" dirty="0"/>
              <a:t>. </a:t>
            </a:r>
            <a:r>
              <a:rPr lang="ko-KR" altLang="en-US" sz="1200" dirty="0"/>
              <a:t> </a:t>
            </a:r>
          </a:p>
          <a:p>
            <a:r>
              <a:rPr lang="ko-KR" altLang="en-US" sz="1200" dirty="0"/>
              <a:t> </a:t>
            </a:r>
            <a:r>
              <a:rPr lang="en-US" altLang="ko-KR" sz="1200" u="sng" dirty="0">
                <a:hlinkClick r:id="rId9"/>
              </a:rPr>
              <a:t>http://devcafe.nhncorp.com/devtool/wiki_1/332103</a:t>
            </a:r>
            <a:endParaRPr lang="ko-KR" altLang="en-US" sz="1200" dirty="0"/>
          </a:p>
          <a:p>
            <a:r>
              <a:rPr lang="ko-KR" altLang="en-US" sz="1200" dirty="0"/>
              <a:t> 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093" y="980728"/>
            <a:ext cx="7098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hlinkClick r:id="rId10"/>
              </a:rPr>
              <a:t>http://10.101.51.117:8080/jenkins/login?from=%2Fjenkins%2F</a:t>
            </a:r>
            <a:endParaRPr lang="en-US" altLang="ko-KR" u="sng" dirty="0"/>
          </a:p>
        </p:txBody>
      </p:sp>
    </p:spTree>
    <p:extLst>
      <p:ext uri="{BB962C8B-B14F-4D97-AF65-F5344CB8AC3E}">
        <p14:creationId xmlns:p14="http://schemas.microsoft.com/office/powerpoint/2010/main" val="40978272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770" y="2181216"/>
            <a:ext cx="521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5400" b="1" dirty="0" smtClean="0">
                <a:latin typeface="나눔고딕" pitchFamily="50" charset="-127"/>
                <a:ea typeface="나눔고딕" pitchFamily="50" charset="-127"/>
              </a:rPr>
              <a:t>Thank you.</a:t>
            </a:r>
            <a:endParaRPr lang="ko-KR" altLang="en-US" sz="54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대외비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일반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273</Words>
  <Application>Microsoft Macintosh PowerPoint</Application>
  <PresentationFormat>On-screen Show (4:3)</PresentationFormat>
  <Paragraphs>64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표지</vt:lpstr>
      <vt:lpstr>대외비</vt:lpstr>
      <vt:lpstr>기밀</vt:lpstr>
      <vt:lpstr>일반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Stevia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Sung-Soo Kim</cp:lastModifiedBy>
  <cp:revision>342</cp:revision>
  <dcterms:created xsi:type="dcterms:W3CDTF">2007-04-27T09:07:31Z</dcterms:created>
  <dcterms:modified xsi:type="dcterms:W3CDTF">2014-07-29T06:56:32Z</dcterms:modified>
</cp:coreProperties>
</file>