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361" r:id="rId2"/>
    <p:sldId id="399" r:id="rId3"/>
    <p:sldId id="400" r:id="rId4"/>
    <p:sldId id="401" r:id="rId5"/>
    <p:sldId id="402" r:id="rId6"/>
    <p:sldId id="445" r:id="rId7"/>
    <p:sldId id="403" r:id="rId8"/>
    <p:sldId id="404" r:id="rId9"/>
    <p:sldId id="437" r:id="rId10"/>
    <p:sldId id="442" r:id="rId11"/>
    <p:sldId id="443" r:id="rId12"/>
    <p:sldId id="434" r:id="rId13"/>
    <p:sldId id="428" r:id="rId14"/>
    <p:sldId id="429" r:id="rId15"/>
    <p:sldId id="430" r:id="rId16"/>
    <p:sldId id="431" r:id="rId17"/>
    <p:sldId id="432" r:id="rId18"/>
    <p:sldId id="433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4" r:id="rId27"/>
    <p:sldId id="435" r:id="rId28"/>
    <p:sldId id="405" r:id="rId29"/>
    <p:sldId id="406" r:id="rId30"/>
    <p:sldId id="436" r:id="rId31"/>
    <p:sldId id="407" r:id="rId32"/>
    <p:sldId id="410" r:id="rId33"/>
    <p:sldId id="412" r:id="rId34"/>
    <p:sldId id="413" r:id="rId35"/>
    <p:sldId id="416" r:id="rId36"/>
    <p:sldId id="415" r:id="rId37"/>
    <p:sldId id="456" r:id="rId38"/>
    <p:sldId id="455" r:id="rId39"/>
    <p:sldId id="439" r:id="rId40"/>
    <p:sldId id="438" r:id="rId41"/>
    <p:sldId id="417" r:id="rId42"/>
    <p:sldId id="440" r:id="rId43"/>
    <p:sldId id="420" r:id="rId44"/>
    <p:sldId id="421" r:id="rId45"/>
    <p:sldId id="425" r:id="rId46"/>
    <p:sldId id="469" r:id="rId47"/>
    <p:sldId id="457" r:id="rId48"/>
    <p:sldId id="458" r:id="rId49"/>
    <p:sldId id="459" r:id="rId50"/>
    <p:sldId id="460" r:id="rId51"/>
    <p:sldId id="461" r:id="rId52"/>
    <p:sldId id="462" r:id="rId53"/>
    <p:sldId id="463" r:id="rId54"/>
    <p:sldId id="464" r:id="rId55"/>
    <p:sldId id="466" r:id="rId56"/>
    <p:sldId id="471" r:id="rId57"/>
    <p:sldId id="472" r:id="rId58"/>
    <p:sldId id="473" r:id="rId59"/>
    <p:sldId id="474" r:id="rId60"/>
    <p:sldId id="475" r:id="rId61"/>
    <p:sldId id="476" r:id="rId62"/>
    <p:sldId id="477" r:id="rId63"/>
    <p:sldId id="478" r:id="rId64"/>
    <p:sldId id="479" r:id="rId65"/>
    <p:sldId id="480" r:id="rId66"/>
    <p:sldId id="481" r:id="rId67"/>
    <p:sldId id="467" r:id="rId68"/>
    <p:sldId id="470" r:id="rId6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2806" autoAdjust="0"/>
  </p:normalViewPr>
  <p:slideViewPr>
    <p:cSldViewPr>
      <p:cViewPr>
        <p:scale>
          <a:sx n="66" d="100"/>
          <a:sy n="66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D2A2-9D9C-47C9-A8BB-23B5F6EF9075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66C4E-A033-4E48-9F3B-D6F627349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8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E47CF-4AA6-4525-8208-6286690BED64}" type="slidenum">
              <a:rPr lang="ko-KR" altLang="en-US" smtClean="0"/>
              <a:pPr/>
              <a:t>1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526-13DB-4C46-9486-85B8AB66DCB9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7E90-B507-46FF-891B-97FE7F79A8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526-13DB-4C46-9486-85B8AB66DCB9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7E90-B507-46FF-891B-97FE7F79A8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526-13DB-4C46-9486-85B8AB66DCB9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7E90-B507-46FF-891B-97FE7F79A8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22800" y="1295400"/>
            <a:ext cx="4013200" cy="23050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22800" y="3752850"/>
            <a:ext cx="4013200" cy="23050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CS 561,  Lecture 1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69C37E3-E7BB-49EF-814E-51F452F9710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25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526-13DB-4C46-9486-85B8AB66DCB9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7E90-B507-46FF-891B-97FE7F79A8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526-13DB-4C46-9486-85B8AB66DCB9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7E90-B507-46FF-891B-97FE7F79A8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526-13DB-4C46-9486-85B8AB66DCB9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7E90-B507-46FF-891B-97FE7F79A8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526-13DB-4C46-9486-85B8AB66DCB9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7E90-B507-46FF-891B-97FE7F79A8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526-13DB-4C46-9486-85B8AB66DCB9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7E90-B507-46FF-891B-97FE7F79A8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526-13DB-4C46-9486-85B8AB66DCB9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7E90-B507-46FF-891B-97FE7F79A8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526-13DB-4C46-9486-85B8AB66DCB9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7E90-B507-46FF-891B-97FE7F79A8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526-13DB-4C46-9486-85B8AB66DCB9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7E90-B507-46FF-891B-97FE7F79A8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3526-13DB-4C46-9486-85B8AB66DCB9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B7E90-B507-46FF-891B-97FE7F79A8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cklee@konkuk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5.xml"/><Relationship Id="rId7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tosoft.com.au/jason/Articles/HistoryOfComputers/Pentium.gif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video" Target="file:///C:\My%20Documents\movies\honda-step.avi" TargetMode="External"/><Relationship Id="rId7" Type="http://schemas.openxmlformats.org/officeDocument/2006/relationships/image" Target="../media/image12.png"/><Relationship Id="rId2" Type="http://schemas.openxmlformats.org/officeDocument/2006/relationships/video" Target="file:///C:\My%20Documents\movies\honda-turn.avi" TargetMode="External"/><Relationship Id="rId1" Type="http://schemas.openxmlformats.org/officeDocument/2006/relationships/video" Target="file:///C:\My%20Documents\movies\honda06.avi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4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youtube.com/watch?v=P0Obm0DBvwI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7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8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9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62.wmf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10" Type="http://schemas.openxmlformats.org/officeDocument/2006/relationships/image" Target="../media/image61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11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www.youtube.com/watch?v=wxDRburxwz8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lframalpha.com/" TargetMode="External"/><Relationship Id="rId2" Type="http://schemas.openxmlformats.org/officeDocument/2006/relationships/hyperlink" Target="http://www.ai.mit.edu/projects/infolab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70C999-7225-437F-82B8-4DB831A90D1B}" type="slidenum">
              <a:rPr lang="ko-KR" altLang="en-US" smtClean="0"/>
              <a:pPr/>
              <a:t>1</a:t>
            </a:fld>
            <a:endParaRPr lang="en-US" altLang="ko-KR" sz="1400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029200"/>
            <a:ext cx="7924800" cy="990600"/>
          </a:xfrm>
          <a:solidFill>
            <a:schemeClr val="accent1"/>
          </a:solidFill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solidFill>
                  <a:schemeClr val="tx2"/>
                </a:solidFill>
                <a:ea typeface="굴림" pitchFamily="50" charset="-127"/>
              </a:rPr>
              <a:t>2015</a:t>
            </a:r>
            <a:r>
              <a:rPr lang="ko-KR" altLang="en-US" sz="1800" dirty="0" smtClean="0">
                <a:solidFill>
                  <a:schemeClr val="tx2"/>
                </a:solidFill>
                <a:ea typeface="굴림" pitchFamily="50" charset="-127"/>
              </a:rPr>
              <a:t>년 </a:t>
            </a:r>
            <a:r>
              <a:rPr lang="en-US" altLang="ko-KR" sz="1800" dirty="0" smtClean="0">
                <a:solidFill>
                  <a:schemeClr val="tx2"/>
                </a:solidFill>
                <a:ea typeface="굴림" pitchFamily="50" charset="-127"/>
              </a:rPr>
              <a:t>2</a:t>
            </a:r>
            <a:r>
              <a:rPr lang="ko-KR" altLang="en-US" sz="1800" dirty="0" smtClean="0">
                <a:solidFill>
                  <a:schemeClr val="tx2"/>
                </a:solidFill>
                <a:ea typeface="굴림" pitchFamily="50" charset="-127"/>
              </a:rPr>
              <a:t>학기</a:t>
            </a:r>
            <a:endParaRPr lang="en-US" altLang="ko-KR" sz="1800" dirty="0" smtClean="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848600" cy="25908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ko-KR" sz="3600" b="1" dirty="0" smtClean="0">
                <a:solidFill>
                  <a:srgbClr val="000099"/>
                </a:solidFill>
                <a:ea typeface="+mn-ea"/>
              </a:rPr>
              <a:t>Artificial Intelligence </a:t>
            </a:r>
            <a:br>
              <a:rPr lang="en-US" altLang="ko-KR" sz="3600" b="1" dirty="0" smtClean="0">
                <a:solidFill>
                  <a:srgbClr val="000099"/>
                </a:solidFill>
                <a:ea typeface="+mn-ea"/>
              </a:rPr>
            </a:br>
            <a:r>
              <a:rPr lang="en-US" altLang="ko-KR" sz="3600" b="1" dirty="0" smtClean="0">
                <a:solidFill>
                  <a:srgbClr val="000099"/>
                </a:solidFill>
                <a:ea typeface="+mn-ea"/>
              </a:rPr>
              <a:t>and </a:t>
            </a:r>
            <a:br>
              <a:rPr lang="en-US" altLang="ko-KR" sz="3600" b="1" dirty="0" smtClean="0">
                <a:solidFill>
                  <a:srgbClr val="000099"/>
                </a:solidFill>
                <a:ea typeface="+mn-ea"/>
              </a:rPr>
            </a:br>
            <a:r>
              <a:rPr lang="en-US" altLang="ko-KR" sz="3600" b="1" dirty="0" smtClean="0">
                <a:solidFill>
                  <a:srgbClr val="000099"/>
                </a:solidFill>
                <a:ea typeface="+mn-ea"/>
              </a:rPr>
              <a:t>Symbolic Computation</a:t>
            </a:r>
            <a:endParaRPr lang="en-US" altLang="ko-KR" sz="3600" b="1" dirty="0">
              <a:solidFill>
                <a:srgbClr val="000099"/>
              </a:solidFill>
              <a:ea typeface="+mn-ea"/>
            </a:endParaRP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762000" y="3581400"/>
            <a:ext cx="7620000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Youngwhan Lee, Ph. D.</a:t>
            </a:r>
          </a:p>
          <a:p>
            <a:pPr algn="ctr">
              <a:buFontTx/>
              <a:buNone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전화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010-7997-0345</a:t>
            </a:r>
          </a:p>
          <a:p>
            <a:pPr algn="ctr">
              <a:buFontTx/>
              <a:buNone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  <a:hlinkClick r:id="rId3"/>
              </a:rPr>
              <a:t>nicklee@konkuk.ac.kr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buFontTx/>
              <a:buNone/>
            </a:pP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Facebook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Youngwhan Lee</a:t>
            </a:r>
          </a:p>
          <a:p>
            <a:pPr algn="ctr">
              <a:buFontTx/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Twitter: nicklee002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5257800"/>
            <a:ext cx="14287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 561,  Lecture 1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229600" cy="778098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Planning</a:t>
            </a:r>
            <a:endParaRPr lang="en-US" altLang="ko-KR" dirty="0">
              <a:ea typeface="굴림" charset="-127"/>
            </a:endParaRPr>
          </a:p>
        </p:txBody>
      </p:sp>
      <p:pic>
        <p:nvPicPr>
          <p:cNvPr id="66564" name="Picture 4" descr="plan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8167481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7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Planning</a:t>
            </a:r>
            <a:endParaRPr lang="ko-KR" altLang="en-US" dirty="0"/>
          </a:p>
        </p:txBody>
      </p:sp>
      <p:pic>
        <p:nvPicPr>
          <p:cNvPr id="7" name="Picture 6" descr="rover_thu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6480720" cy="517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2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115616" y="1988840"/>
            <a:ext cx="6840760" cy="93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AI in First Order Logic </a:t>
            </a:r>
          </a:p>
          <a:p>
            <a:pPr algn="ctr"/>
            <a:r>
              <a:rPr lang="en-US" altLang="ko-KR" sz="2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Simple Logic Explained</a:t>
            </a:r>
            <a:endParaRPr lang="ko-KR" altLang="en-US" sz="2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8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Argument?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premises (assumptions), derive (calculate, prove) a conclusion.</a:t>
            </a:r>
          </a:p>
          <a:p>
            <a:r>
              <a:rPr lang="en-US" dirty="0" smtClean="0"/>
              <a:t>Example: two premises:</a:t>
            </a:r>
          </a:p>
          <a:p>
            <a:pPr lvl="1"/>
            <a:r>
              <a:rPr lang="en-US" dirty="0" smtClean="0"/>
              <a:t>“All men are mortal (eventually die).”</a:t>
            </a:r>
          </a:p>
          <a:p>
            <a:pPr lvl="1"/>
            <a:r>
              <a:rPr lang="en-US" dirty="0" smtClean="0"/>
              <a:t>“Socrates is a man.”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want to derive the conclusion: </a:t>
            </a:r>
          </a:p>
          <a:p>
            <a:pPr lvl="1"/>
            <a:r>
              <a:rPr lang="en-US" dirty="0" smtClean="0"/>
              <a:t>“Socrates is mortal.”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Argument written in Logic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Premises </a:t>
            </a:r>
            <a:r>
              <a:rPr lang="en-US" dirty="0" smtClean="0"/>
              <a:t>(above the line) and the conclusion (below the line) in </a:t>
            </a:r>
            <a:r>
              <a:rPr lang="en-US" smtClean="0"/>
              <a:t>predicate logic:</a:t>
            </a:r>
            <a:endParaRPr lang="en-US" dirty="0" smtClean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3124200"/>
            <a:ext cx="4377690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733800"/>
            <a:ext cx="2560320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62200" y="4572000"/>
            <a:ext cx="3743325" cy="3829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57400" y="4267200"/>
            <a:ext cx="45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5486400"/>
            <a:ext cx="701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Is this a correct (valid) argument?</a:t>
            </a:r>
          </a:p>
        </p:txBody>
      </p:sp>
    </p:spTree>
    <p:extLst>
      <p:ext uri="{BB962C8B-B14F-4D97-AF65-F5344CB8AC3E}">
        <p14:creationId xmlns:p14="http://schemas.microsoft.com/office/powerpoint/2010/main" val="22931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389120"/>
          </a:xfrm>
        </p:spPr>
        <p:txBody>
          <a:bodyPr>
            <a:normAutofit fontScale="92500" lnSpcReduction="10000"/>
          </a:bodyPr>
          <a:lstStyle/>
          <a:p>
            <a:pPr eaLnBrk="0" latinLnBrk="0" hangingPunct="0"/>
            <a:r>
              <a:rPr lang="en-US" dirty="0" smtClean="0"/>
              <a:t>If </a:t>
            </a:r>
            <a:r>
              <a:rPr lang="en-US" dirty="0"/>
              <a:t>the premises </a:t>
            </a:r>
            <a:r>
              <a:rPr lang="en-US" dirty="0" smtClean="0"/>
              <a:t>are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…,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/>
              <a:t>and the conclusion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/>
              <a:t>, </a:t>
            </a:r>
            <a:r>
              <a:rPr lang="en-US" dirty="0"/>
              <a:t>then a valid argument </a:t>
            </a:r>
            <a:r>
              <a:rPr lang="en-US" dirty="0" smtClean="0"/>
              <a:t>can be written as:              </a:t>
            </a:r>
            <a:endParaRPr lang="en-US" dirty="0"/>
          </a:p>
          <a:p>
            <a:pPr eaLnBrk="0" latinLnBrk="0" hangingPunct="0">
              <a:buNone/>
            </a:pPr>
            <a:r>
              <a:rPr lang="en-US" dirty="0"/>
              <a:t>        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∧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∧ … ∧ 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 )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q </a:t>
            </a:r>
            <a:r>
              <a:rPr lang="en-US" dirty="0"/>
              <a:t> </a:t>
            </a:r>
            <a:endParaRPr lang="en-US" dirty="0" smtClean="0"/>
          </a:p>
          <a:p>
            <a:pPr eaLnBrk="0" latinLnBrk="0" hangingPunct="0">
              <a:buNone/>
            </a:pPr>
            <a:endParaRPr lang="en-US" dirty="0"/>
          </a:p>
          <a:p>
            <a:pPr lvl="1" eaLnBrk="0" latinLnBrk="0" hangingPunct="0"/>
            <a:r>
              <a:rPr lang="en-US" dirty="0" smtClean="0"/>
              <a:t>This implication is called </a:t>
            </a:r>
            <a:r>
              <a:rPr lang="en-US" dirty="0"/>
              <a:t>a </a:t>
            </a:r>
            <a:r>
              <a:rPr lang="en-US" b="1" i="1" dirty="0" smtClean="0"/>
              <a:t>tautology</a:t>
            </a:r>
          </a:p>
          <a:p>
            <a:pPr lvl="1" eaLnBrk="0" latinLnBrk="0" hangingPunct="0"/>
            <a:endParaRPr lang="en-US" i="1" dirty="0"/>
          </a:p>
          <a:p>
            <a:pPr marL="514350" indent="-514350" eaLnBrk="0" latinLnBrk="0" hangingPunct="0"/>
            <a:r>
              <a:rPr lang="en-US" b="1" dirty="0"/>
              <a:t>Rules of inference</a:t>
            </a:r>
            <a:r>
              <a:rPr lang="en-US" dirty="0"/>
              <a:t> are </a:t>
            </a:r>
            <a:r>
              <a:rPr lang="en-US" dirty="0" smtClean="0"/>
              <a:t>used to build (create) a </a:t>
            </a:r>
            <a:r>
              <a:rPr lang="en-US" dirty="0"/>
              <a:t>valid </a:t>
            </a:r>
            <a:r>
              <a:rPr lang="en-US" dirty="0" smtClean="0"/>
              <a:t>argument. </a:t>
            </a:r>
            <a:endParaRPr lang="en-US" i="1" dirty="0"/>
          </a:p>
          <a:p>
            <a:pPr marL="514350" indent="-514350" eaLnBrk="0" latinLnBrk="0" hangingPunc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arguments using propositional logic:</a:t>
            </a:r>
          </a:p>
          <a:p>
            <a:pPr lvl="1"/>
            <a:r>
              <a:rPr lang="en-US" b="1" dirty="0" smtClean="0"/>
              <a:t>Modus Ponens</a:t>
            </a:r>
          </a:p>
          <a:p>
            <a:pPr lvl="1"/>
            <a:r>
              <a:rPr lang="en-US" b="1" dirty="0" smtClean="0"/>
              <a:t>Modus </a:t>
            </a:r>
            <a:r>
              <a:rPr lang="en-US" b="1" dirty="0" err="1" smtClean="0"/>
              <a:t>Tollens</a:t>
            </a:r>
            <a:endParaRPr lang="en-US" b="1" dirty="0" smtClean="0"/>
          </a:p>
          <a:p>
            <a:pPr lvl="1"/>
            <a:r>
              <a:rPr lang="en-US" dirty="0"/>
              <a:t>Hypothetical </a:t>
            </a:r>
            <a:r>
              <a:rPr lang="en-US" dirty="0" smtClean="0"/>
              <a:t>Syllogism</a:t>
            </a:r>
          </a:p>
          <a:p>
            <a:pPr lvl="1"/>
            <a:r>
              <a:rPr lang="en-US" dirty="0"/>
              <a:t>Disjunctive </a:t>
            </a:r>
            <a:r>
              <a:rPr lang="en-US" dirty="0" smtClean="0"/>
              <a:t>Syllogism</a:t>
            </a:r>
          </a:p>
          <a:p>
            <a:pPr lvl="1"/>
            <a:r>
              <a:rPr lang="en-US" dirty="0"/>
              <a:t>Disjunctive </a:t>
            </a:r>
            <a:r>
              <a:rPr lang="en-US" dirty="0" smtClean="0"/>
              <a:t>Syllogism</a:t>
            </a:r>
          </a:p>
          <a:p>
            <a:pPr lvl="1"/>
            <a:r>
              <a:rPr lang="en-US" dirty="0" smtClean="0"/>
              <a:t>Addition</a:t>
            </a:r>
          </a:p>
          <a:p>
            <a:pPr lvl="1"/>
            <a:r>
              <a:rPr lang="en-US" dirty="0" smtClean="0"/>
              <a:t>Simplification</a:t>
            </a:r>
          </a:p>
          <a:p>
            <a:pPr lvl="1"/>
            <a:r>
              <a:rPr lang="en-US" dirty="0" smtClean="0"/>
              <a:t>Conjunction</a:t>
            </a:r>
          </a:p>
          <a:p>
            <a:pPr lvl="1"/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2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5613" y="12954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Modus Ponens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19200" y="2438400"/>
            <a:ext cx="1345883" cy="119443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819399" y="3505200"/>
            <a:ext cx="6143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Example:</a:t>
            </a:r>
          </a:p>
          <a:p>
            <a:r>
              <a:rPr lang="en-US" sz="2000" dirty="0" smtClean="0"/>
              <a:t>Let </a:t>
            </a:r>
            <a:r>
              <a:rPr lang="en-US" sz="2000" i="1" dirty="0" smtClean="0"/>
              <a:t>p</a:t>
            </a:r>
            <a:r>
              <a:rPr lang="en-US" sz="2000" dirty="0" smtClean="0"/>
              <a:t> be “It is rainy.”</a:t>
            </a:r>
          </a:p>
          <a:p>
            <a:r>
              <a:rPr lang="en-US" sz="2000" dirty="0" smtClean="0"/>
              <a:t>Let </a:t>
            </a:r>
            <a:r>
              <a:rPr lang="en-US" sz="2000" i="1" dirty="0" smtClean="0"/>
              <a:t>q</a:t>
            </a:r>
            <a:r>
              <a:rPr lang="en-US" sz="2000" dirty="0" smtClean="0"/>
              <a:t> be “I will study ICTMOT.”</a:t>
            </a:r>
          </a:p>
          <a:p>
            <a:endParaRPr lang="en-US" sz="2000" dirty="0" smtClean="0"/>
          </a:p>
          <a:p>
            <a:r>
              <a:rPr lang="en-US" sz="2000" dirty="0" smtClean="0"/>
              <a:t>“If it is </a:t>
            </a:r>
            <a:r>
              <a:rPr lang="en-US" altLang="ko-KR" sz="2000" dirty="0" smtClean="0"/>
              <a:t>rainy</a:t>
            </a:r>
            <a:r>
              <a:rPr lang="en-US" sz="2000" dirty="0" smtClean="0"/>
              <a:t>, then I will study </a:t>
            </a:r>
            <a:r>
              <a:rPr lang="en-US" altLang="ko-KR" sz="2000" dirty="0" err="1"/>
              <a:t>study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ICTMOT</a:t>
            </a:r>
            <a:r>
              <a:rPr lang="en-US" sz="2000" dirty="0" smtClean="0"/>
              <a:t>.”</a:t>
            </a:r>
          </a:p>
          <a:p>
            <a:r>
              <a:rPr lang="en-US" sz="2000" dirty="0" smtClean="0"/>
              <a:t>“It is </a:t>
            </a:r>
            <a:r>
              <a:rPr lang="en-US" altLang="ko-KR" sz="2000" dirty="0"/>
              <a:t>rainy</a:t>
            </a:r>
            <a:r>
              <a:rPr lang="en-US" sz="2000" dirty="0" smtClean="0"/>
              <a:t>.”</a:t>
            </a:r>
          </a:p>
          <a:p>
            <a:endParaRPr lang="en-US" sz="2000" dirty="0" smtClean="0"/>
          </a:p>
          <a:p>
            <a:r>
              <a:rPr lang="en-US" sz="2000" dirty="0" smtClean="0"/>
              <a:t>“Therefore , I will study </a:t>
            </a:r>
            <a:r>
              <a:rPr lang="en-US" altLang="ko-KR" sz="2000" dirty="0" smtClean="0"/>
              <a:t>ICTMOT</a:t>
            </a:r>
            <a:r>
              <a:rPr lang="en-US" sz="2000" dirty="0" smtClean="0"/>
              <a:t>.”</a:t>
            </a:r>
          </a:p>
          <a:p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0" y="22098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Corresponding Tautology: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    (</a:t>
            </a:r>
            <a:r>
              <a:rPr lang="en-US" sz="2000" i="1" dirty="0" smtClean="0"/>
              <a:t>p </a:t>
            </a:r>
            <a:r>
              <a:rPr lang="en-US" sz="2000" dirty="0" smtClean="0">
                <a:latin typeface="Cambria Math"/>
                <a:ea typeface="Cambria Math"/>
              </a:rPr>
              <a:t>∧ (</a:t>
            </a:r>
            <a:r>
              <a:rPr lang="en-US" sz="2000" i="1" dirty="0" smtClean="0">
                <a:latin typeface="Cambria Math"/>
                <a:ea typeface="Cambria Math"/>
              </a:rPr>
              <a:t>p </a:t>
            </a:r>
            <a:r>
              <a:rPr lang="en-US" sz="2000" dirty="0" smtClean="0">
                <a:latin typeface="Cambria Math"/>
                <a:ea typeface="Cambria Math"/>
              </a:rPr>
              <a:t>→</a:t>
            </a:r>
            <a:r>
              <a:rPr lang="en-US" sz="2000" i="1" dirty="0" smtClean="0">
                <a:latin typeface="Cambria Math"/>
                <a:ea typeface="Cambria Math"/>
              </a:rPr>
              <a:t>q</a:t>
            </a:r>
            <a:r>
              <a:rPr lang="en-US" sz="2000" dirty="0" smtClean="0">
                <a:latin typeface="Cambria Math"/>
                <a:ea typeface="Cambria Math"/>
              </a:rPr>
              <a:t>)) → </a:t>
            </a:r>
            <a:r>
              <a:rPr lang="en-US" sz="2000" i="1" dirty="0" smtClean="0">
                <a:latin typeface="Cambria Math"/>
                <a:ea typeface="Cambria Math"/>
              </a:rPr>
              <a:t>q</a:t>
            </a:r>
            <a:endParaRPr lang="en-US" sz="20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29540"/>
            <a:ext cx="31337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1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5255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95400" y="2362200"/>
            <a:ext cx="1345883" cy="119443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667000" y="3733800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</a:t>
            </a:r>
            <a:r>
              <a:rPr lang="en-US" sz="2000" dirty="0" smtClean="0"/>
              <a:t>:</a:t>
            </a:r>
          </a:p>
          <a:p>
            <a:r>
              <a:rPr lang="en-US" altLang="ko-KR" sz="2000" dirty="0"/>
              <a:t>Let </a:t>
            </a:r>
            <a:r>
              <a:rPr lang="en-US" altLang="ko-KR" sz="2000" i="1" dirty="0"/>
              <a:t>p</a:t>
            </a:r>
            <a:r>
              <a:rPr lang="en-US" altLang="ko-KR" sz="2000" dirty="0"/>
              <a:t> be “It is rainy.”</a:t>
            </a:r>
          </a:p>
          <a:p>
            <a:r>
              <a:rPr lang="en-US" altLang="ko-KR" sz="2000" dirty="0"/>
              <a:t>Let </a:t>
            </a:r>
            <a:r>
              <a:rPr lang="en-US" altLang="ko-KR" sz="2000" i="1" dirty="0"/>
              <a:t>q</a:t>
            </a:r>
            <a:r>
              <a:rPr lang="en-US" altLang="ko-KR" sz="2000" dirty="0"/>
              <a:t> be “I will study ICT and MOT.”</a:t>
            </a:r>
          </a:p>
          <a:p>
            <a:endParaRPr lang="en-US" altLang="ko-KR" sz="2000" dirty="0"/>
          </a:p>
          <a:p>
            <a:r>
              <a:rPr lang="en-US" altLang="ko-KR" sz="2000" dirty="0"/>
              <a:t>“If it is rainy, then I will study </a:t>
            </a:r>
            <a:r>
              <a:rPr lang="en-US" altLang="ko-KR" sz="2000" dirty="0" smtClean="0"/>
              <a:t>ICT </a:t>
            </a:r>
            <a:r>
              <a:rPr lang="en-US" altLang="ko-KR" sz="2000" dirty="0"/>
              <a:t>and MOT</a:t>
            </a:r>
            <a:r>
              <a:rPr lang="en-US" altLang="ko-KR" sz="2000" dirty="0" smtClean="0"/>
              <a:t>.”</a:t>
            </a:r>
            <a:endParaRPr lang="en-US" sz="2000" dirty="0" smtClean="0"/>
          </a:p>
          <a:p>
            <a:r>
              <a:rPr lang="en-US" sz="2000" dirty="0" smtClean="0"/>
              <a:t>“I will </a:t>
            </a:r>
            <a:r>
              <a:rPr lang="en-US" sz="2000" b="1" dirty="0" smtClean="0"/>
              <a:t>not</a:t>
            </a:r>
            <a:r>
              <a:rPr lang="en-US" sz="2000" dirty="0" smtClean="0"/>
              <a:t> study </a:t>
            </a:r>
            <a:r>
              <a:rPr lang="en-US" altLang="ko-KR" sz="2000" dirty="0"/>
              <a:t>ICT and MOT</a:t>
            </a:r>
            <a:r>
              <a:rPr lang="en-US" sz="2000" dirty="0" smtClean="0"/>
              <a:t>.”</a:t>
            </a:r>
          </a:p>
          <a:p>
            <a:endParaRPr lang="en-US" sz="2000" dirty="0" smtClean="0"/>
          </a:p>
          <a:p>
            <a:r>
              <a:rPr lang="en-US" sz="2000" dirty="0" smtClean="0"/>
              <a:t>“Therefore, it is </a:t>
            </a:r>
            <a:r>
              <a:rPr lang="en-US" sz="2000" b="1" dirty="0" smtClean="0"/>
              <a:t>not</a:t>
            </a:r>
            <a:r>
              <a:rPr lang="en-US" sz="2000" dirty="0" smtClean="0"/>
              <a:t> rainy.”</a:t>
            </a:r>
          </a:p>
          <a:p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2098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Corresponding Tautology: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    </a:t>
            </a:r>
            <a:r>
              <a:rPr lang="en-US" sz="2000" smtClean="0"/>
              <a:t>(</a:t>
            </a:r>
            <a:r>
              <a:rPr lang="en-US" sz="2000" smtClean="0">
                <a:latin typeface="Cambria Math"/>
                <a:ea typeface="Cambria Math"/>
              </a:rPr>
              <a:t>¬</a:t>
            </a:r>
            <a:r>
              <a:rPr lang="en-US" sz="2000" i="1" smtClean="0"/>
              <a:t>q </a:t>
            </a:r>
            <a:r>
              <a:rPr lang="en-US" sz="2000" smtClean="0">
                <a:latin typeface="Cambria Math"/>
                <a:ea typeface="Cambria Math"/>
              </a:rPr>
              <a:t>∧ (</a:t>
            </a:r>
            <a:r>
              <a:rPr lang="en-US" sz="2000" i="1" dirty="0" smtClean="0">
                <a:latin typeface="Cambria Math"/>
                <a:ea typeface="Cambria Math"/>
              </a:rPr>
              <a:t>p </a:t>
            </a:r>
            <a:r>
              <a:rPr lang="en-US" sz="2000" dirty="0" smtClean="0">
                <a:latin typeface="Cambria Math"/>
                <a:ea typeface="Cambria Math"/>
              </a:rPr>
              <a:t>→</a:t>
            </a:r>
            <a:r>
              <a:rPr lang="en-US" sz="2000" i="1" smtClean="0">
                <a:latin typeface="Cambria Math"/>
                <a:ea typeface="Cambria Math"/>
              </a:rPr>
              <a:t>q</a:t>
            </a:r>
            <a:r>
              <a:rPr lang="en-US" sz="2000" smtClean="0">
                <a:latin typeface="Cambria Math"/>
                <a:ea typeface="Cambria Math"/>
              </a:rPr>
              <a:t>)) → ¬</a:t>
            </a:r>
            <a:r>
              <a:rPr lang="en-US" sz="2000" i="1" smtClean="0">
                <a:latin typeface="Cambria Math"/>
                <a:ea typeface="Cambria Math"/>
              </a:rPr>
              <a:t>p</a:t>
            </a:r>
            <a:endParaRPr lang="en-US" sz="20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"/>
            <a:ext cx="31337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6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Instantiation (UI)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</a:t>
            </a: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37338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smtClean="0"/>
              <a:t>Our domain consists </a:t>
            </a:r>
            <a:r>
              <a:rPr lang="en-US" sz="2400" dirty="0" smtClean="0"/>
              <a:t>of </a:t>
            </a:r>
            <a:r>
              <a:rPr lang="en-US" sz="2400" smtClean="0"/>
              <a:t>all dogs.  (x is the set of dogs)</a:t>
            </a:r>
            <a:endParaRPr lang="en-US" sz="2400" dirty="0" smtClean="0"/>
          </a:p>
          <a:p>
            <a:r>
              <a:rPr lang="en-US" sz="2400" dirty="0" smtClean="0"/>
              <a:t>“All dogs </a:t>
            </a:r>
            <a:r>
              <a:rPr lang="en-US" sz="2400" smtClean="0"/>
              <a:t>are cute.” (P() means "is cute")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“Therefore,  Fido </a:t>
            </a:r>
            <a:r>
              <a:rPr lang="en-US" sz="2400" smtClean="0"/>
              <a:t>is cute.”    ('Fido the dog' is c)</a:t>
            </a:r>
            <a:endParaRPr lang="en-US" sz="2400" dirty="0" smtClean="0"/>
          </a:p>
          <a:p>
            <a:r>
              <a:rPr lang="en-US" sz="2400" smtClean="0"/>
              <a:t> </a:t>
            </a:r>
            <a:endParaRPr lang="en-US" sz="2400" dirty="0" smtClean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1617345" cy="85439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Challenges of Artificial Intelligence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424936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Can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machines think?</a:t>
            </a:r>
          </a:p>
          <a:p>
            <a:pPr lvl="1"/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Solve math problems</a:t>
            </a:r>
          </a:p>
          <a:p>
            <a:pPr lvl="1"/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Play games</a:t>
            </a:r>
          </a:p>
          <a:p>
            <a:pPr lvl="2"/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Play chess, play go, play quiz 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games</a:t>
            </a:r>
          </a:p>
          <a:p>
            <a:pPr lvl="1"/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Understand human language</a:t>
            </a:r>
          </a:p>
          <a:p>
            <a:pPr lvl="1"/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Sense things </a:t>
            </a:r>
          </a:p>
          <a:p>
            <a:pPr lvl="1"/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Learn from experience</a:t>
            </a:r>
          </a:p>
          <a:p>
            <a:pPr lvl="1"/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Write 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 plan to achieve a goal</a:t>
            </a:r>
          </a:p>
          <a:p>
            <a:pPr marL="457200" lvl="1" indent="0">
              <a:buNone/>
            </a:pP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>
              <a:buFontTx/>
              <a:buChar char="-"/>
            </a:pPr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1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Generalization (UG)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154805" cy="85439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4038600"/>
            <a:ext cx="571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smtClean="0"/>
              <a:t>If you always choose a dog that is cute.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smtClean="0"/>
              <a:t>“Therefore, all </a:t>
            </a:r>
            <a:r>
              <a:rPr lang="en-US" sz="2400" dirty="0" smtClean="0"/>
              <a:t>dogs </a:t>
            </a:r>
            <a:r>
              <a:rPr lang="en-US" sz="2400" smtClean="0"/>
              <a:t>are cute.”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251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Instantiation (EI)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41148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“There is someone who got an A in the course.”</a:t>
            </a:r>
          </a:p>
          <a:p>
            <a:r>
              <a:rPr lang="en-US" sz="2400" dirty="0" smtClean="0"/>
              <a:t>“Let’s call her </a:t>
            </a:r>
            <a:r>
              <a:rPr lang="en-US" sz="2400" i="1" dirty="0" smtClean="0"/>
              <a:t>a</a:t>
            </a:r>
            <a:r>
              <a:rPr lang="en-US" sz="2400" dirty="0" smtClean="0"/>
              <a:t> and say that </a:t>
            </a:r>
            <a:r>
              <a:rPr lang="en-US" sz="2400" i="1" dirty="0" smtClean="0"/>
              <a:t>a</a:t>
            </a:r>
            <a:r>
              <a:rPr lang="en-US" sz="2400" dirty="0" smtClean="0"/>
              <a:t> got an A”</a:t>
            </a:r>
          </a:p>
          <a:p>
            <a:endParaRPr lang="en-US" sz="2400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2438401"/>
            <a:ext cx="4723448" cy="85439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Generalization (EG)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“Michelle got an A in the class.”</a:t>
            </a:r>
          </a:p>
          <a:p>
            <a:r>
              <a:rPr lang="en-US" sz="2400" dirty="0" smtClean="0"/>
              <a:t>“Therefore,  someone got an A in the class.”</a:t>
            </a:r>
          </a:p>
          <a:p>
            <a:endParaRPr lang="en-US" sz="2400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363403" cy="85439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</a:t>
            </a:r>
            <a:r>
              <a:rPr lang="en-US" smtClean="0"/>
              <a:t>Modus Ponens (MP)</a:t>
            </a:r>
            <a:endParaRPr lang="en-US" dirty="0"/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81200" y="3886200"/>
            <a:ext cx="5092065" cy="1765935"/>
          </a:xfrm>
          <a:ln w="38100"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0600" y="23622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Universal Modus Ponens combines universal instantiation and </a:t>
            </a:r>
            <a:r>
              <a:rPr lang="en-US" sz="2400" smtClean="0"/>
              <a:t>modus ponens.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05200" y="6324600"/>
            <a:ext cx="499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See the Socrates example , in the next few slides.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2880320"/>
          </a:xfrm>
        </p:spPr>
        <p:txBody>
          <a:bodyPr>
            <a:normAutofit fontScale="77500" lnSpcReduction="20000"/>
          </a:bodyPr>
          <a:lstStyle/>
          <a:p>
            <a:pPr eaLnBrk="0" latinLnBrk="0" hangingPunct="0">
              <a:buNone/>
            </a:pPr>
            <a:r>
              <a:rPr lang="en-US" dirty="0" smtClean="0"/>
              <a:t>Show that the conclusion</a:t>
            </a:r>
          </a:p>
          <a:p>
            <a:pPr lvl="1" eaLnBrk="0" latinLnBrk="0" hangingPunct="0">
              <a:buNone/>
            </a:pPr>
            <a:r>
              <a:rPr lang="en-US" dirty="0" smtClean="0"/>
              <a:t>“John Smith has two legs”</a:t>
            </a:r>
          </a:p>
          <a:p>
            <a:pPr eaLnBrk="0" latinLnBrk="0" hangingPunct="0">
              <a:buNone/>
            </a:pPr>
            <a:r>
              <a:rPr lang="en-US" dirty="0" smtClean="0"/>
              <a:t>is a valid argument of the premises:</a:t>
            </a:r>
          </a:p>
          <a:p>
            <a:pPr lvl="1" eaLnBrk="0" latinLnBrk="0" hangingPunct="0">
              <a:buNone/>
            </a:pPr>
            <a:r>
              <a:rPr lang="en-US" dirty="0" smtClean="0"/>
              <a:t>“Every man has two legs.”       “John Smith is a man.”</a:t>
            </a:r>
          </a:p>
          <a:p>
            <a:pPr eaLnBrk="0" latinLnBrk="0" hangingPunc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“</a:t>
            </a:r>
            <a:r>
              <a:rPr lang="en-US" i="1" dirty="0" smtClean="0"/>
              <a:t>x</a:t>
            </a:r>
            <a:r>
              <a:rPr lang="en-US" dirty="0" smtClean="0"/>
              <a:t> is a man” and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“ </a:t>
            </a:r>
            <a:r>
              <a:rPr lang="en-US" i="1" dirty="0" smtClean="0"/>
              <a:t>x</a:t>
            </a:r>
            <a:r>
              <a:rPr lang="en-US" dirty="0" smtClean="0"/>
              <a:t> has two legs” and let John Smith (J) be a member of the domain. </a:t>
            </a:r>
          </a:p>
          <a:p>
            <a:pPr lvl="1" eaLnBrk="0" latinLnBrk="0" hangingPunct="0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  <a:endParaRPr lang="en-US" b="1" dirty="0" smtClean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03648" y="4437112"/>
            <a:ext cx="5904656" cy="21216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479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3505200"/>
          </a:xfrm>
        </p:spPr>
        <p:txBody>
          <a:bodyPr>
            <a:normAutofit fontScale="77500" lnSpcReduction="20000"/>
          </a:bodyPr>
          <a:lstStyle/>
          <a:p>
            <a:pPr eaLnBrk="0" latinLnBrk="0" hangingPunct="0">
              <a:buNone/>
            </a:pPr>
            <a:r>
              <a:rPr lang="en-US" b="1" dirty="0" smtClean="0"/>
              <a:t>   </a:t>
            </a:r>
            <a:r>
              <a:rPr lang="en-US" dirty="0" smtClean="0"/>
              <a:t>Show that the conclusion</a:t>
            </a:r>
          </a:p>
          <a:p>
            <a:pPr lvl="1" eaLnBrk="0" latinLnBrk="0" hangingPunct="0">
              <a:buNone/>
            </a:pPr>
            <a:r>
              <a:rPr lang="en-US" dirty="0" smtClean="0"/>
              <a:t>“Someone who passed the first exam has not read the book.”</a:t>
            </a:r>
          </a:p>
          <a:p>
            <a:pPr eaLnBrk="0" latinLnBrk="0" hangingPunct="0">
              <a:buNone/>
            </a:pPr>
            <a:r>
              <a:rPr lang="en-US" dirty="0" smtClean="0"/>
              <a:t>    follows from the premises</a:t>
            </a:r>
          </a:p>
          <a:p>
            <a:pPr lvl="1" eaLnBrk="0" latinLnBrk="0" hangingPunct="0">
              <a:buNone/>
            </a:pPr>
            <a:r>
              <a:rPr lang="en-US" dirty="0" smtClean="0"/>
              <a:t>“A student in this class has not read the book.”</a:t>
            </a:r>
          </a:p>
          <a:p>
            <a:pPr lvl="1" eaLnBrk="0" latinLnBrk="0" hangingPunct="0">
              <a:buNone/>
            </a:pPr>
            <a:r>
              <a:rPr lang="en-US" dirty="0" smtClean="0"/>
              <a:t>“Everyone in this class passed the first exam.”</a:t>
            </a:r>
          </a:p>
          <a:p>
            <a:pPr eaLnBrk="0" latinLnBrk="0" hangingPunct="0"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“</a:t>
            </a:r>
            <a:r>
              <a:rPr lang="en-US" i="1" dirty="0" smtClean="0"/>
              <a:t>x</a:t>
            </a:r>
            <a:r>
              <a:rPr lang="en-US" dirty="0" smtClean="0"/>
              <a:t> is in this class,”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“ </a:t>
            </a:r>
            <a:r>
              <a:rPr lang="en-US" i="1" dirty="0" smtClean="0"/>
              <a:t>x</a:t>
            </a:r>
            <a:r>
              <a:rPr lang="en-US" dirty="0" smtClean="0"/>
              <a:t> has  read the book,”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“</a:t>
            </a:r>
            <a:r>
              <a:rPr lang="en-US" i="1" dirty="0" smtClean="0"/>
              <a:t>x</a:t>
            </a:r>
            <a:r>
              <a:rPr lang="en-US" dirty="0" smtClean="0"/>
              <a:t> passed the first exam.”</a:t>
            </a:r>
          </a:p>
          <a:p>
            <a:pPr lvl="1" eaLnBrk="0" latinLnBrk="0" hangingPunct="0">
              <a:buNone/>
            </a:pPr>
            <a:r>
              <a:rPr lang="en-US" dirty="0" smtClean="0"/>
              <a:t> Translate premises and conclusion into symbolic form: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654176" y="4797152"/>
            <a:ext cx="3992444" cy="132311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81800" y="6324600"/>
            <a:ext cx="13811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33147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</a:t>
            </a:r>
            <a:r>
              <a:rPr lang="en-US" dirty="0" smtClean="0"/>
              <a:t>Socrates Example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540000" y="1978958"/>
            <a:ext cx="3653643" cy="319574"/>
          </a:xfrm>
          <a:prstGeom prst="rect">
            <a:avLst/>
          </a:prstGeom>
        </p:spPr>
      </p:pic>
      <p:pic>
        <p:nvPicPr>
          <p:cNvPr id="11" name="Content Placeholder 10" descr="addin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514600" y="2423626"/>
            <a:ext cx="2136857" cy="319574"/>
          </a:xfrm>
        </p:spPr>
      </p:pic>
      <p:cxnSp>
        <p:nvCxnSpPr>
          <p:cNvPr id="9" name="Straight Connector 8"/>
          <p:cNvCxnSpPr/>
          <p:nvPr/>
        </p:nvCxnSpPr>
        <p:spPr>
          <a:xfrm>
            <a:off x="2514600" y="2804626"/>
            <a:ext cx="3679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514601" y="2880826"/>
            <a:ext cx="3124199" cy="31957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09600" y="4049821"/>
            <a:ext cx="7924800" cy="22747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3424535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Valid Argument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12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115616" y="1988840"/>
            <a:ext cx="6840760" cy="93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Some Successful Application Fields</a:t>
            </a:r>
            <a:endParaRPr lang="ko-KR" altLang="en-US" sz="3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451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Algebraic Expressions and Equations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Simplify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21 + 79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(</a:t>
            </a:r>
            <a:r>
              <a:rPr lang="en-US" altLang="ko-KR" sz="2800" dirty="0"/>
              <a:t>7</a:t>
            </a:r>
            <a:r>
              <a:rPr lang="en-US" altLang="ko-KR" sz="2800" i="1" dirty="0"/>
              <a:t>x</a:t>
            </a:r>
            <a:r>
              <a:rPr lang="en-US" altLang="ko-KR" sz="2800" baseline="30000" dirty="0"/>
              <a:t>2</a:t>
            </a:r>
            <a:r>
              <a:rPr lang="en-US" altLang="ko-KR" sz="2800" dirty="0"/>
              <a:t> – </a:t>
            </a:r>
            <a:r>
              <a:rPr lang="en-US" altLang="ko-KR" sz="2800" i="1" dirty="0"/>
              <a:t>x</a:t>
            </a:r>
            <a:r>
              <a:rPr lang="en-US" altLang="ko-KR" sz="2800" dirty="0"/>
              <a:t> – 4) + (</a:t>
            </a:r>
            <a:r>
              <a:rPr lang="en-US" altLang="ko-KR" sz="2800" i="1" dirty="0"/>
              <a:t>x</a:t>
            </a:r>
            <a:r>
              <a:rPr lang="en-US" altLang="ko-KR" sz="2800" baseline="30000" dirty="0"/>
              <a:t>2</a:t>
            </a:r>
            <a:r>
              <a:rPr lang="en-US" altLang="ko-KR" sz="2800" dirty="0"/>
              <a:t> – 2</a:t>
            </a:r>
            <a:r>
              <a:rPr lang="en-US" altLang="ko-KR" sz="2800" i="1" dirty="0"/>
              <a:t>x</a:t>
            </a:r>
            <a:r>
              <a:rPr lang="en-US" altLang="ko-KR" sz="2800" dirty="0"/>
              <a:t> – 3) + (–2</a:t>
            </a:r>
            <a:r>
              <a:rPr lang="en-US" altLang="ko-KR" sz="2800" i="1" dirty="0"/>
              <a:t>x</a:t>
            </a:r>
            <a:r>
              <a:rPr lang="en-US" altLang="ko-KR" sz="2800" baseline="30000" dirty="0"/>
              <a:t>2</a:t>
            </a:r>
            <a:r>
              <a:rPr lang="en-US" altLang="ko-KR" sz="2800" dirty="0"/>
              <a:t> + 3</a:t>
            </a:r>
            <a:r>
              <a:rPr lang="en-US" altLang="ko-KR" sz="2800" i="1" dirty="0"/>
              <a:t>x</a:t>
            </a:r>
            <a:r>
              <a:rPr lang="en-US" altLang="ko-KR" sz="2800" dirty="0"/>
              <a:t> + 5</a:t>
            </a:r>
            <a:r>
              <a:rPr lang="en-US" altLang="ko-KR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[ </a:t>
            </a:r>
            <a:r>
              <a:rPr lang="en-US" altLang="ko-KR" sz="2800" dirty="0"/>
              <a:t>x(x + 3) - 2(x + 3) ] / (x + 3) 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dirty="0" smtClean="0"/>
              <a:t>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x + 6 </a:t>
            </a:r>
            <a:r>
              <a:rPr lang="en-US" altLang="ko-KR" sz="2800"/>
              <a:t>= </a:t>
            </a:r>
            <a:r>
              <a:rPr lang="en-US" altLang="ko-KR" sz="2800" smtClean="0"/>
              <a:t>3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(x – 1)</a:t>
            </a:r>
            <a:r>
              <a:rPr lang="en-US" altLang="ko-KR" sz="2800" baseline="40000" dirty="0"/>
              <a:t>2</a:t>
            </a:r>
            <a:r>
              <a:rPr lang="en-US" altLang="ko-KR" sz="2800" dirty="0"/>
              <a:t> = 0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x – 4 &lt; </a:t>
            </a:r>
            <a:r>
              <a:rPr lang="en-US" altLang="ko-KR" sz="2800" dirty="0" smtClean="0"/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–x</a:t>
            </a:r>
            <a:r>
              <a:rPr lang="en-US" altLang="ko-KR" sz="2800" baseline="30000" dirty="0"/>
              <a:t>2</a:t>
            </a:r>
            <a:r>
              <a:rPr lang="en-US" altLang="ko-KR" sz="2800" dirty="0"/>
              <a:t> + 4 &lt; 0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800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0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0663"/>
            <a:ext cx="8229600" cy="68180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Calculus Expressions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720080"/>
          </a:xfrm>
        </p:spPr>
        <p:txBody>
          <a:bodyPr/>
          <a:lstStyle/>
          <a:p>
            <a:r>
              <a:rPr lang="en-US" altLang="ko-KR" dirty="0" smtClean="0"/>
              <a:t>Evaluate</a:t>
            </a:r>
            <a:endParaRPr lang="ko-KR" altLang="en-US" dirty="0"/>
          </a:p>
        </p:txBody>
      </p:sp>
      <p:pic>
        <p:nvPicPr>
          <p:cNvPr id="1028" name="Picture 4" descr="http://dj1hlxw0wr920.cloudfront.net/userfiles/wyzfiles/12c4bbae-90e3-44fa-b177-609fd2dd9e8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8" y="2132856"/>
            <a:ext cx="2379265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j1hlxw0wr920.cloudfront.net/userfiles/wyzfiles/05f14ffc-0525-4904-a082-b95c7546e11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3"/>
            <a:ext cx="1296144" cy="81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j1hlxw0wr920.cloudfront.net/userfiles/wyzfiles/e818b48b-e118-4543-8a6d-986c652ab99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60" y="5013177"/>
            <a:ext cx="3002144" cy="64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5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AI in the past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ko-KR" dirty="0" smtClean="0"/>
              <a:t>Many Failures.</a:t>
            </a:r>
          </a:p>
          <a:p>
            <a:r>
              <a:rPr lang="en-US" altLang="ko-KR" dirty="0" smtClean="0"/>
              <a:t>A Few Successes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0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11560" y="1988840"/>
            <a:ext cx="8136904" cy="93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Problems with First Order Logic in AI</a:t>
            </a:r>
            <a:endParaRPr lang="ko-KR" altLang="en-US" sz="3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680" y="3356992"/>
            <a:ext cx="6174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 Complexity </a:t>
            </a:r>
            <a:r>
              <a:rPr lang="en-US" altLang="ko-KR" sz="3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Issue</a:t>
            </a:r>
            <a:br>
              <a:rPr lang="en-US" altLang="ko-KR" sz="3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3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2. </a:t>
            </a:r>
            <a:r>
              <a:rPr lang="en-US" altLang="ko-KR" sz="36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Undecidability</a:t>
            </a:r>
            <a:r>
              <a:rPr lang="en-US" altLang="ko-KR" sz="3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Issue</a:t>
            </a:r>
          </a:p>
          <a:p>
            <a:r>
              <a:rPr lang="en-US" altLang="ko-KR" sz="3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3. </a:t>
            </a:r>
            <a:r>
              <a:rPr lang="en-US" altLang="ko-KR" sz="3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Uncertainty </a:t>
            </a:r>
            <a:r>
              <a:rPr lang="en-US" altLang="ko-KR" sz="3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Issue</a:t>
            </a:r>
            <a:endParaRPr lang="en-US" altLang="ko-KR" sz="3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540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838" y="2204864"/>
            <a:ext cx="8229600" cy="1296144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/>
              <a:t>Can a program write a program to solve a problem?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971600" y="332655"/>
            <a:ext cx="6264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dirty="0" smtClean="0"/>
              <a:t>Question</a:t>
            </a:r>
            <a:r>
              <a:rPr lang="en-US" altLang="ko-KR" sz="6000" dirty="0"/>
              <a:t>:</a:t>
            </a:r>
            <a:endParaRPr lang="ko-KR" altLang="en-US" sz="6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06289" y="3645024"/>
            <a:ext cx="8229600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/>
              <a:t>Can a program make a plan to change its environment to achieve a given goal and then take the series of actions in the plan?</a:t>
            </a:r>
            <a:br>
              <a:rPr lang="en-US" altLang="ko-KR" sz="3200" dirty="0" smtClean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31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F291E2-670E-4D79-9C91-2E05185F80F7}" type="slidenum">
              <a:rPr lang="en-US" altLang="ko-KR" sz="1400" smtClean="0">
                <a:solidFill>
                  <a:schemeClr val="bg2"/>
                </a:solidFill>
                <a:latin typeface="Arial" charset="0"/>
              </a:rPr>
              <a:pPr/>
              <a:t>32</a:t>
            </a:fld>
            <a:endParaRPr lang="en-US" altLang="ko-KR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>
            <a:noAutofit/>
          </a:bodyPr>
          <a:lstStyle/>
          <a:p>
            <a:r>
              <a:rPr lang="en-US" altLang="ko-KR" sz="3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 Complexity Issue</a:t>
            </a:r>
            <a:br>
              <a:rPr lang="en-US" altLang="ko-KR" sz="3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2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Example: Traveling Salesman Problem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93700" y="1384300"/>
            <a:ext cx="8304213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1"/>
              </a:buClr>
              <a:buFontTx/>
              <a:buChar char="•"/>
            </a:pPr>
            <a:r>
              <a:rPr kumimoji="1"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There are n cities, with a road of length L</a:t>
            </a:r>
            <a:r>
              <a:rPr kumimoji="1" lang="en-US" altLang="ko-KR" sz="2400" baseline="-250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ij</a:t>
            </a:r>
            <a:r>
              <a:rPr kumimoji="1"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joining </a:t>
            </a:r>
          </a:p>
          <a:p>
            <a:pPr>
              <a:buClr>
                <a:schemeClr val="tx1"/>
              </a:buClr>
            </a:pPr>
            <a:r>
              <a:rPr kumimoji="1"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	city i to city j. 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kumimoji="1"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The salesman wishes to find </a:t>
            </a:r>
            <a:r>
              <a:rPr kumimoji="1" lang="en-US" altLang="ko-KR" sz="24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a way to visit all cities that </a:t>
            </a:r>
          </a:p>
          <a:p>
            <a:pPr>
              <a:buClr>
                <a:schemeClr val="tx1"/>
              </a:buClr>
            </a:pPr>
            <a:r>
              <a:rPr kumimoji="1" lang="en-US" altLang="ko-KR" sz="24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		is</a:t>
            </a:r>
            <a:r>
              <a:rPr kumimoji="1"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</a:t>
            </a:r>
            <a:r>
              <a:rPr kumimoji="1" lang="en-US" altLang="ko-KR" sz="24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optimal in two ways</a:t>
            </a:r>
            <a:r>
              <a:rPr kumimoji="1"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:</a:t>
            </a:r>
          </a:p>
          <a:p>
            <a:pPr>
              <a:buClr>
                <a:schemeClr val="tx1"/>
              </a:buClr>
            </a:pPr>
            <a:r>
              <a:rPr kumimoji="1"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	each city is visited only once, and </a:t>
            </a:r>
          </a:p>
          <a:p>
            <a:pPr>
              <a:buClr>
                <a:schemeClr val="tx1"/>
              </a:buClr>
            </a:pPr>
            <a:r>
              <a:rPr kumimoji="1"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	the total route is as short as possible.    </a:t>
            </a:r>
          </a:p>
          <a:p>
            <a:pPr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altLang="ko-KR" sz="240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  <a:p>
            <a:pPr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altLang="ko-KR" sz="240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  <a:p>
            <a:pPr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altLang="ko-KR" sz="240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pic>
        <p:nvPicPr>
          <p:cNvPr id="24581" name="Picture 5" descr="tsp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8FCF8"/>
              </a:clrFrom>
              <a:clrTo>
                <a:srgbClr val="F8FC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59200"/>
            <a:ext cx="8194675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6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E86218-5FEF-4173-AD26-A863D5733D96}" type="slidenum">
              <a:rPr lang="en-US" altLang="ko-KR" sz="1400" smtClean="0">
                <a:solidFill>
                  <a:schemeClr val="bg2"/>
                </a:solidFill>
                <a:latin typeface="Arial" charset="0"/>
              </a:rPr>
              <a:pPr/>
              <a:t>33</a:t>
            </a:fld>
            <a:endParaRPr lang="en-US" altLang="ko-KR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ea typeface="굴림" charset="-127"/>
              </a:rPr>
              <a:t>Why is exponential complexity “hard”?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ko-KR" sz="2400" smtClean="0">
                <a:ea typeface="굴림" charset="-127"/>
              </a:rPr>
              <a:t>It means that the number of operations necessary to compute the exact solution of the problem grows exponentially with the size of the problem (here, the number of cities).</a:t>
            </a:r>
          </a:p>
          <a:p>
            <a:endParaRPr lang="en-US" altLang="ko-KR" sz="2400" smtClean="0">
              <a:ea typeface="굴림" charset="-127"/>
            </a:endParaRPr>
          </a:p>
          <a:p>
            <a:r>
              <a:rPr lang="en-US" altLang="ko-KR" sz="2400" smtClean="0">
                <a:ea typeface="굴림" charset="-127"/>
              </a:rPr>
              <a:t>exp(1) 	    = 2.72</a:t>
            </a:r>
            <a:endParaRPr lang="en-US" altLang="ko-KR" sz="1300" smtClean="0">
              <a:ea typeface="굴림" charset="-127"/>
            </a:endParaRPr>
          </a:p>
          <a:p>
            <a:r>
              <a:rPr lang="en-US" altLang="ko-KR" sz="2400" smtClean="0">
                <a:ea typeface="굴림" charset="-127"/>
              </a:rPr>
              <a:t>exp(10) 	    = 2.20 10</a:t>
            </a:r>
            <a:r>
              <a:rPr lang="en-US" altLang="ko-KR" sz="2400" baseline="30000" smtClean="0">
                <a:ea typeface="굴림" charset="-127"/>
              </a:rPr>
              <a:t>4      </a:t>
            </a:r>
            <a:r>
              <a:rPr lang="en-US" altLang="ko-KR" sz="2400" smtClean="0">
                <a:ea typeface="굴림" charset="-127"/>
              </a:rPr>
              <a:t>(daily salesman trip)</a:t>
            </a:r>
            <a:endParaRPr lang="en-US" altLang="ko-KR" sz="1300" smtClean="0">
              <a:ea typeface="굴림" charset="-127"/>
            </a:endParaRPr>
          </a:p>
          <a:p>
            <a:r>
              <a:rPr lang="en-US" altLang="ko-KR" sz="2400" smtClean="0">
                <a:ea typeface="굴림" charset="-127"/>
              </a:rPr>
              <a:t>exp(100) 	    = 2.69 10</a:t>
            </a:r>
            <a:r>
              <a:rPr lang="en-US" altLang="ko-KR" sz="2400" baseline="30000" smtClean="0">
                <a:ea typeface="굴림" charset="-127"/>
              </a:rPr>
              <a:t>43    </a:t>
            </a:r>
            <a:r>
              <a:rPr lang="en-US" altLang="ko-KR" sz="2400" smtClean="0">
                <a:ea typeface="굴림" charset="-127"/>
              </a:rPr>
              <a:t>(monthly salesman planning)</a:t>
            </a:r>
            <a:endParaRPr lang="en-US" altLang="ko-KR" sz="1300" smtClean="0">
              <a:ea typeface="굴림" charset="-127"/>
            </a:endParaRPr>
          </a:p>
          <a:p>
            <a:r>
              <a:rPr lang="en-US" altLang="ko-KR" sz="2400" smtClean="0">
                <a:ea typeface="굴림" charset="-127"/>
              </a:rPr>
              <a:t>exp(500)	    = 1.40 10</a:t>
            </a:r>
            <a:r>
              <a:rPr lang="en-US" altLang="ko-KR" sz="2400" baseline="30000" smtClean="0">
                <a:ea typeface="굴림" charset="-127"/>
              </a:rPr>
              <a:t>217   </a:t>
            </a:r>
            <a:r>
              <a:rPr lang="en-US" altLang="ko-KR" sz="2400" smtClean="0">
                <a:ea typeface="굴림" charset="-127"/>
              </a:rPr>
              <a:t>(music band worldwide tour)</a:t>
            </a:r>
            <a:endParaRPr lang="en-US" altLang="ko-KR" sz="1300" smtClean="0">
              <a:ea typeface="굴림" charset="-127"/>
            </a:endParaRPr>
          </a:p>
          <a:p>
            <a:r>
              <a:rPr lang="en-US" altLang="ko-KR" sz="2400" smtClean="0">
                <a:ea typeface="굴림" charset="-127"/>
              </a:rPr>
              <a:t>exp(250,000) = 10</a:t>
            </a:r>
            <a:r>
              <a:rPr lang="en-US" altLang="ko-KR" sz="2400" baseline="30000" smtClean="0">
                <a:ea typeface="굴림" charset="-127"/>
              </a:rPr>
              <a:t>108,573	      </a:t>
            </a:r>
            <a:r>
              <a:rPr lang="en-US" altLang="ko-KR" sz="2400" smtClean="0">
                <a:ea typeface="굴림" charset="-127"/>
              </a:rPr>
              <a:t>(fedex, postal services)</a:t>
            </a:r>
            <a:endParaRPr lang="en-US" altLang="ko-KR" sz="2400" baseline="30000" smtClean="0">
              <a:ea typeface="굴림" charset="-127"/>
            </a:endParaRPr>
          </a:p>
          <a:p>
            <a:r>
              <a:rPr lang="en-US" altLang="ko-KR" sz="2400" smtClean="0">
                <a:ea typeface="굴림" charset="-127"/>
              </a:rPr>
              <a:t>Fastest</a:t>
            </a:r>
          </a:p>
          <a:p>
            <a:pPr>
              <a:buFontTx/>
              <a:buNone/>
            </a:pPr>
            <a:r>
              <a:rPr lang="en-US" altLang="ko-KR" sz="2400" smtClean="0">
                <a:ea typeface="굴림" charset="-127"/>
              </a:rPr>
              <a:t>	computer	    = 10</a:t>
            </a:r>
            <a:r>
              <a:rPr lang="en-US" altLang="ko-KR" sz="2400" baseline="30000" smtClean="0">
                <a:ea typeface="굴림" charset="-127"/>
              </a:rPr>
              <a:t>12</a:t>
            </a:r>
            <a:r>
              <a:rPr lang="en-US" altLang="ko-KR" sz="2400" smtClean="0">
                <a:ea typeface="굴림" charset="-127"/>
              </a:rPr>
              <a:t>          operations/second</a:t>
            </a:r>
          </a:p>
        </p:txBody>
      </p:sp>
    </p:spTree>
    <p:extLst>
      <p:ext uri="{BB962C8B-B14F-4D97-AF65-F5344CB8AC3E}">
        <p14:creationId xmlns:p14="http://schemas.microsoft.com/office/powerpoint/2010/main" val="418533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9F4DFB-B5B0-454B-B0C6-2DFF9BCF9815}" type="slidenum">
              <a:rPr lang="en-US" altLang="ko-KR" sz="1400" smtClean="0">
                <a:solidFill>
                  <a:schemeClr val="bg2"/>
                </a:solidFill>
                <a:latin typeface="Arial" charset="0"/>
              </a:rPr>
              <a:pPr/>
              <a:t>34</a:t>
            </a:fld>
            <a:endParaRPr lang="en-US" altLang="ko-KR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So…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ko-KR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400" smtClean="0">
                <a:ea typeface="굴림" charset="-127"/>
              </a:rPr>
              <a:t>In general, exponential-complexity problems </a:t>
            </a:r>
            <a:r>
              <a:rPr lang="en-US" altLang="ko-KR" sz="2400" i="1" smtClean="0">
                <a:solidFill>
                  <a:srgbClr val="0066FF"/>
                </a:solidFill>
                <a:ea typeface="굴림" charset="-127"/>
              </a:rPr>
              <a:t>cannot be solved for any but the smallest instances!</a:t>
            </a:r>
          </a:p>
        </p:txBody>
      </p:sp>
    </p:spTree>
    <p:extLst>
      <p:ext uri="{BB962C8B-B14F-4D97-AF65-F5344CB8AC3E}">
        <p14:creationId xmlns:p14="http://schemas.microsoft.com/office/powerpoint/2010/main" val="3854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5636E1-56E3-4E4C-AE80-0B8FCCA611C2}" type="slidenum">
              <a:rPr lang="en-US" altLang="ko-KR" sz="1400" smtClean="0">
                <a:solidFill>
                  <a:schemeClr val="bg2"/>
                </a:solidFill>
                <a:latin typeface="Arial" charset="0"/>
              </a:rPr>
              <a:pPr/>
              <a:t>35</a:t>
            </a:fld>
            <a:endParaRPr lang="en-US" altLang="ko-KR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88427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ea typeface="굴림" charset="-127"/>
              </a:rPr>
              <a:t>Complexity and the human brain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84976" cy="525658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 smtClean="0">
                <a:ea typeface="굴림" charset="-127"/>
              </a:rPr>
              <a:t>Are computers close to human brain power?</a:t>
            </a:r>
          </a:p>
          <a:p>
            <a:pPr>
              <a:lnSpc>
                <a:spcPct val="90000"/>
              </a:lnSpc>
            </a:pPr>
            <a:endParaRPr lang="en-US" altLang="ko-KR" sz="28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 smtClean="0">
                <a:ea typeface="굴림" charset="-127"/>
              </a:rPr>
              <a:t>Current computer chip (CPU):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 smtClean="0">
                <a:ea typeface="굴림" charset="-127"/>
              </a:rPr>
              <a:t>10^3 inputs (pins)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 smtClean="0">
                <a:ea typeface="굴림" charset="-127"/>
              </a:rPr>
              <a:t>10^7 processing elements (gates)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 smtClean="0">
                <a:ea typeface="굴림" charset="-127"/>
              </a:rPr>
              <a:t>2 inputs per processing element (fan-in = 2)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 smtClean="0">
                <a:ea typeface="굴림" charset="-127"/>
              </a:rPr>
              <a:t>processing elements compute </a:t>
            </a:r>
            <a:r>
              <a:rPr lang="en-US" altLang="ko-KR" sz="1600" dirty="0" err="1" smtClean="0">
                <a:ea typeface="굴림" charset="-127"/>
              </a:rPr>
              <a:t>boolean</a:t>
            </a:r>
            <a:r>
              <a:rPr lang="en-US" altLang="ko-KR" sz="1600" dirty="0" smtClean="0">
                <a:ea typeface="굴림" charset="-127"/>
              </a:rPr>
              <a:t> logic (OR, AND, NOT, </a:t>
            </a:r>
            <a:r>
              <a:rPr lang="en-US" altLang="ko-KR" sz="1600" dirty="0" err="1" smtClean="0">
                <a:ea typeface="굴림" charset="-127"/>
              </a:rPr>
              <a:t>etc</a:t>
            </a:r>
            <a:r>
              <a:rPr lang="en-US" altLang="ko-KR" sz="1600" dirty="0" smtClean="0">
                <a:ea typeface="굴림" charset="-127"/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ko-KR" sz="28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 smtClean="0">
                <a:ea typeface="굴림" charset="-127"/>
              </a:rPr>
              <a:t>Typical human brain: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 smtClean="0">
                <a:ea typeface="굴림" charset="-127"/>
              </a:rPr>
              <a:t>10^7 inputs (sensors)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 smtClean="0">
                <a:ea typeface="굴림" charset="-127"/>
              </a:rPr>
              <a:t>10^10 processing elements (neurons)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 smtClean="0">
                <a:ea typeface="굴림" charset="-127"/>
              </a:rPr>
              <a:t>fan-in = 10^3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 smtClean="0">
                <a:ea typeface="굴림" charset="-127"/>
              </a:rPr>
              <a:t>processing elements compute complicated functions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95537" y="6381328"/>
            <a:ext cx="84153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600" dirty="0">
                <a:solidFill>
                  <a:srgbClr val="0066FF"/>
                </a:solidFill>
                <a:latin typeface="Comic Sans MS" pitchFamily="66" charset="0"/>
                <a:ea typeface="굴림" charset="-127"/>
              </a:rPr>
              <a:t>Still a lot of improvement needed for computers; </a:t>
            </a:r>
            <a:r>
              <a:rPr lang="en-US" altLang="ko-KR" sz="1600" dirty="0" smtClean="0">
                <a:solidFill>
                  <a:srgbClr val="0066FF"/>
                </a:solidFill>
                <a:latin typeface="Comic Sans MS" pitchFamily="66" charset="0"/>
                <a:ea typeface="굴림" charset="-127"/>
              </a:rPr>
              <a:t>but computer </a:t>
            </a:r>
            <a:r>
              <a:rPr lang="en-US" altLang="ko-KR" sz="1600" dirty="0">
                <a:solidFill>
                  <a:srgbClr val="0066FF"/>
                </a:solidFill>
                <a:latin typeface="Comic Sans MS" pitchFamily="66" charset="0"/>
                <a:ea typeface="굴림" charset="-127"/>
              </a:rPr>
              <a:t>clusters come close!</a:t>
            </a:r>
          </a:p>
        </p:txBody>
      </p:sp>
      <p:pic>
        <p:nvPicPr>
          <p:cNvPr id="33798" name="Picture 5" descr="neur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93613"/>
            <a:ext cx="2415301" cy="156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7" descr="Pentium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397" y="1628800"/>
            <a:ext cx="1340678" cy="176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5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bg2"/>
                </a:solidFill>
                <a:latin typeface="Arial" charset="0"/>
              </a:rPr>
              <a:t>Prof. Busch - LSU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13B1F6-29E1-4A40-9A00-023C6C6ADB54}" type="slidenum">
              <a:rPr lang="en-US" altLang="en-US" sz="1400" smtClean="0">
                <a:solidFill>
                  <a:schemeClr val="bg2"/>
                </a:solidFill>
                <a:latin typeface="Arial" charset="0"/>
              </a:rPr>
              <a:pPr/>
              <a:t>36</a:t>
            </a:fld>
            <a:endParaRPr lang="en-US" alt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179512" y="304800"/>
            <a:ext cx="87849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ko-KR" sz="40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2. </a:t>
            </a:r>
            <a:r>
              <a:rPr lang="en-US" altLang="ko-KR" sz="4000" b="1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Undecidability</a:t>
            </a:r>
            <a:r>
              <a:rPr lang="en-US" altLang="ko-KR" sz="40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Issue</a:t>
            </a:r>
            <a:endParaRPr lang="en-US" altLang="ko-KR" sz="40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4821" name="Oval 3"/>
          <p:cNvSpPr>
            <a:spLocks noChangeArrowheads="1"/>
          </p:cNvSpPr>
          <p:nvPr/>
        </p:nvSpPr>
        <p:spPr bwMode="auto">
          <a:xfrm>
            <a:off x="2438400" y="2743200"/>
            <a:ext cx="3657600" cy="2438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ko-KR" altLang="ko-KR">
              <a:ea typeface="굴림" charset="-127"/>
            </a:endParaRP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3429000" y="3400425"/>
            <a:ext cx="1636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dirty="0">
                <a:ea typeface="굴림" charset="-127"/>
              </a:rPr>
              <a:t>Decidable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876800" y="2209800"/>
            <a:ext cx="19960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dirty="0">
                <a:ea typeface="굴림" charset="-127"/>
              </a:rPr>
              <a:t>Undecidable</a:t>
            </a:r>
          </a:p>
        </p:txBody>
      </p:sp>
    </p:spTree>
    <p:extLst>
      <p:ext uri="{BB962C8B-B14F-4D97-AF65-F5344CB8AC3E}">
        <p14:creationId xmlns:p14="http://schemas.microsoft.com/office/powerpoint/2010/main" val="36143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alting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800402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6419" y="1556792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Suppose we can build a machine (program) that determines a program will halt, aka Halting Machine.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6636" y="147989"/>
            <a:ext cx="341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Halting Machine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7856" y="6367642"/>
            <a:ext cx="8241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Source from: http://www.tutorialspoint.com/automata_theory/turing_machine_halting_problem.htm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5973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6056" y="5445224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Halting machine is undecidable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46636" y="147989"/>
            <a:ext cx="341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Halting Machine</a:t>
            </a:r>
            <a:endParaRPr lang="ko-KR" altLang="en-US" sz="3200" b="1" dirty="0"/>
          </a:p>
        </p:txBody>
      </p:sp>
      <p:pic>
        <p:nvPicPr>
          <p:cNvPr id="14340" name="Picture 4" descr="Inverted Halting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3" y="1196752"/>
            <a:ext cx="8324122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1519" y="6367642"/>
            <a:ext cx="8241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Source from: http://www.tutorialspoint.com/automata_theory/turing_machine_halting_problem.htm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4098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4" descr="wumpu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27" y="1844824"/>
            <a:ext cx="4316602" cy="45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3. Uncertainty</a:t>
            </a:r>
            <a:endParaRPr lang="en-US" altLang="ko-KR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3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 561,  Lecture 1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7363916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ea typeface="굴림" charset="-127"/>
              </a:rPr>
              <a:t>AI in many different fields</a:t>
            </a:r>
            <a:endParaRPr lang="en-US" altLang="ko-KR" dirty="0">
              <a:ea typeface="굴림" charset="-127"/>
            </a:endParaRPr>
          </a:p>
        </p:txBody>
      </p:sp>
      <p:pic>
        <p:nvPicPr>
          <p:cNvPr id="29700" name="Picture 4" descr="honda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25146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 descr="rover_thum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95400"/>
            <a:ext cx="233362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3" name="Picture 7" descr="goog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52600"/>
            <a:ext cx="1524000" cy="6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4" name="Picture 8" descr="yaho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16795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172200" y="2971800"/>
            <a:ext cx="201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Search engines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219200" y="548640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Labor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3857625" y="3352800"/>
            <a:ext cx="113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Science</a:t>
            </a:r>
          </a:p>
        </p:txBody>
      </p:sp>
      <p:pic>
        <p:nvPicPr>
          <p:cNvPr id="29708" name="Picture 12" descr="medic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97275"/>
            <a:ext cx="84613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6477000" y="4587875"/>
            <a:ext cx="1417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Medicine/</a:t>
            </a:r>
          </a:p>
          <a:p>
            <a:r>
              <a:rPr lang="en-US" altLang="ko-KR">
                <a:ea typeface="굴림" charset="-127"/>
              </a:rPr>
              <a:t>Diagnosis</a:t>
            </a:r>
          </a:p>
        </p:txBody>
      </p:sp>
      <p:pic>
        <p:nvPicPr>
          <p:cNvPr id="29710" name="Picture 14" descr="miele_1918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14800"/>
            <a:ext cx="1301750" cy="13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1" name="Picture 5" descr="vacuum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029200"/>
            <a:ext cx="13716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1" name="Picture 15" descr="camer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2000" r="5000" b="5000"/>
          <a:stretch>
            <a:fillRect/>
          </a:stretch>
        </p:blipFill>
        <p:spPr bwMode="auto">
          <a:xfrm>
            <a:off x="5257800" y="43434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200400" y="5791200"/>
            <a:ext cx="155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Appliances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6781800" y="5791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>
                <a:ea typeface="굴림" charset="-127"/>
              </a:rPr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10550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39552" y="1844824"/>
            <a:ext cx="8064896" cy="93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Applying Known Tricks (a.k.a. Heuristics)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5383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 descr="tic-t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" r="3999" b="13333"/>
          <a:stretch>
            <a:fillRect/>
          </a:stretch>
        </p:blipFill>
        <p:spPr bwMode="auto">
          <a:xfrm>
            <a:off x="1115616" y="1442549"/>
            <a:ext cx="6715461" cy="474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086600" y="5410200"/>
            <a:ext cx="1360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Comic Sans MS" pitchFamily="66" charset="0"/>
                <a:ea typeface="굴림" charset="-127"/>
              </a:rPr>
              <a:t>tic-tac-toe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Game Playing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4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39552" y="1844824"/>
            <a:ext cx="8064896" cy="93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Knowledge Representation</a:t>
            </a:r>
            <a:endParaRPr lang="ko-KR" altLang="en-US" sz="3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706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ea typeface="굴림" charset="-127"/>
              </a:rPr>
              <a:t>Knowledge – Ontology </a:t>
            </a:r>
            <a:endParaRPr lang="en-US" altLang="ko-KR" dirty="0">
              <a:ea typeface="굴림" charset="-127"/>
            </a:endParaRP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055899"/>
              </p:ext>
            </p:extLst>
          </p:nvPr>
        </p:nvGraphicFramePr>
        <p:xfrm>
          <a:off x="1174242" y="1289674"/>
          <a:ext cx="5990046" cy="5291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r:id="rId3" imgW="3137405" imgH="2985123" progId="Word.Picture.8">
                  <p:embed/>
                </p:oleObj>
              </mc:Choice>
              <mc:Fallback>
                <p:oleObj r:id="rId3" imgW="3137405" imgH="298512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242" y="1289674"/>
                        <a:ext cx="5990046" cy="5291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5"/>
          <p:cNvSpPr txBox="1">
            <a:spLocks noChangeArrowheads="1"/>
          </p:cNvSpPr>
          <p:nvPr/>
        </p:nvSpPr>
        <p:spPr bwMode="auto">
          <a:xfrm rot="-5400021">
            <a:off x="194748" y="3341763"/>
            <a:ext cx="168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200" dirty="0">
                <a:latin typeface="Comic Sans MS" pitchFamily="66" charset="0"/>
                <a:ea typeface="굴림" charset="-127"/>
              </a:rPr>
              <a:t>Kahn &amp; </a:t>
            </a:r>
            <a:r>
              <a:rPr lang="en-US" altLang="ko-KR" sz="1200" dirty="0" err="1">
                <a:latin typeface="Comic Sans MS" pitchFamily="66" charset="0"/>
                <a:ea typeface="굴림" charset="-127"/>
              </a:rPr>
              <a:t>Mcleod</a:t>
            </a:r>
            <a:r>
              <a:rPr lang="en-US" altLang="ko-KR" sz="1200" dirty="0">
                <a:latin typeface="Comic Sans MS" pitchFamily="66" charset="0"/>
                <a:ea typeface="굴림" charset="-127"/>
              </a:rPr>
              <a:t>, 2000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4860032" y="6266218"/>
            <a:ext cx="3995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mic Sans MS" pitchFamily="66" charset="0"/>
                <a:ea typeface="굴림" charset="-127"/>
              </a:rPr>
              <a:t>An </a:t>
            </a:r>
            <a:r>
              <a:rPr lang="en-US" altLang="ko-KR" sz="1800" dirty="0" smtClean="0">
                <a:latin typeface="Comic Sans MS" pitchFamily="66" charset="0"/>
                <a:ea typeface="굴림" charset="-127"/>
              </a:rPr>
              <a:t>ontology for </a:t>
            </a:r>
            <a:r>
              <a:rPr lang="en-US" altLang="ko-KR" sz="1800" dirty="0">
                <a:latin typeface="Comic Sans MS" pitchFamily="66" charset="0"/>
                <a:ea typeface="굴림" charset="-127"/>
              </a:rPr>
              <a:t>the </a:t>
            </a:r>
            <a:r>
              <a:rPr lang="en-US" altLang="ko-KR" sz="1800" dirty="0" smtClean="0">
                <a:latin typeface="Comic Sans MS" pitchFamily="66" charset="0"/>
                <a:ea typeface="굴림" charset="-127"/>
              </a:rPr>
              <a:t>sports domain</a:t>
            </a:r>
            <a:endParaRPr lang="en-US" altLang="ko-KR" sz="1800" dirty="0">
              <a:latin typeface="Comic Sans MS" pitchFamily="66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3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1006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Cyc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Ontology</a:t>
            </a:r>
            <a:endParaRPr lang="ko-KR" altLang="en-US" dirty="0"/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6426200" y="5999162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dirty="0" smtClean="0">
                <a:solidFill>
                  <a:srgbClr val="938E99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altLang="ko-KR"/>
              <a:t>Cycorp © 2007</a:t>
            </a:r>
            <a:endParaRPr lang="en-NZ"/>
          </a:p>
        </p:txBody>
      </p:sp>
      <p:sp>
        <p:nvSpPr>
          <p:cNvPr id="9" name="Rectangle 105"/>
          <p:cNvSpPr>
            <a:spLocks noGrp="1" noChangeArrowheads="1"/>
          </p:cNvSpPr>
          <p:nvPr/>
        </p:nvSpPr>
        <p:spPr>
          <a:xfrm>
            <a:off x="504825" y="4873625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E8CE72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8CE7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8CE7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8CE7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8CE7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8CE7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8CE7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8CE7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8CE72"/>
                </a:solidFill>
                <a:latin typeface="Verdana" pitchFamily="34" charset="0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Cyc Knowledge Base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587" y="1196975"/>
            <a:ext cx="9140825" cy="4575175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ko-KR" altLang="ko-KR" sz="2400">
              <a:latin typeface="Times New Roman" pitchFamily="18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90500" y="1284287"/>
            <a:ext cx="8791575" cy="4400550"/>
          </a:xfrm>
          <a:prstGeom prst="triangle">
            <a:avLst>
              <a:gd name="adj" fmla="val 50000"/>
            </a:avLst>
          </a:prstGeom>
          <a:solidFill>
            <a:srgbClr val="2323B9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15156F"/>
            </a:prst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ko-KR" altLang="ko-KR" sz="2400">
              <a:latin typeface="Times New Roman" pitchFamily="18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28687" y="1284287"/>
            <a:ext cx="7315200" cy="3660775"/>
          </a:xfrm>
          <a:prstGeom prst="triangle">
            <a:avLst>
              <a:gd name="adj" fmla="val 50000"/>
            </a:avLst>
          </a:prstGeom>
          <a:solidFill>
            <a:srgbClr val="8C91D2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54577E"/>
            </a:prst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ko-KR" altLang="ko-KR" sz="2400">
              <a:latin typeface="Times New Roman" pitchFamily="18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662112" y="1284287"/>
            <a:ext cx="5848350" cy="2924175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858585"/>
            </a:prst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ko-KR" altLang="ko-KR" sz="2400">
              <a:latin typeface="Times New Roman" pitchFamily="18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119437" y="2017712"/>
            <a:ext cx="4391025" cy="2190750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37373"/>
            </a:prst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NZ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1662112" y="2017712"/>
            <a:ext cx="4387850" cy="2190750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37373"/>
            </a:prst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NZ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3852862" y="2379662"/>
            <a:ext cx="3657600" cy="1828800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NZ"/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1666875" y="2379662"/>
            <a:ext cx="3654425" cy="1828800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NZ"/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>
            <a:off x="3857625" y="2751137"/>
            <a:ext cx="4379912" cy="2193925"/>
          </a:xfrm>
          <a:prstGeom prst="triangle">
            <a:avLst>
              <a:gd name="adj" fmla="val 50000"/>
            </a:avLst>
          </a:prstGeom>
          <a:solidFill>
            <a:srgbClr val="8C91D2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54577E"/>
            </a:prst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NZ"/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5319712" y="3487737"/>
            <a:ext cx="2917825" cy="1457325"/>
          </a:xfrm>
          <a:prstGeom prst="triangle">
            <a:avLst>
              <a:gd name="adj" fmla="val 50000"/>
            </a:avLst>
          </a:prstGeom>
          <a:solidFill>
            <a:srgbClr val="6B71C5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404476"/>
            </a:prst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NZ"/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939800" y="2751137"/>
            <a:ext cx="4379912" cy="2193925"/>
          </a:xfrm>
          <a:prstGeom prst="triangle">
            <a:avLst>
              <a:gd name="adj" fmla="val 50000"/>
            </a:avLst>
          </a:prstGeom>
          <a:solidFill>
            <a:srgbClr val="8C91D2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54577E"/>
            </a:prst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NZ"/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928687" y="3487737"/>
            <a:ext cx="2924175" cy="1457325"/>
          </a:xfrm>
          <a:prstGeom prst="triangle">
            <a:avLst>
              <a:gd name="adj" fmla="val 50000"/>
            </a:avLst>
          </a:prstGeom>
          <a:solidFill>
            <a:srgbClr val="6B71C5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404476"/>
            </a:prst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NZ"/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1668462" y="3487737"/>
            <a:ext cx="2913063" cy="1457325"/>
          </a:xfrm>
          <a:prstGeom prst="triangle">
            <a:avLst>
              <a:gd name="adj" fmla="val 50000"/>
            </a:avLst>
          </a:prstGeom>
          <a:solidFill>
            <a:srgbClr val="5B62B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373B73"/>
            </a:prst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NZ"/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4586287" y="3487737"/>
            <a:ext cx="2924175" cy="1457325"/>
          </a:xfrm>
          <a:prstGeom prst="triangle">
            <a:avLst>
              <a:gd name="adj" fmla="val 50000"/>
            </a:avLst>
          </a:prstGeom>
          <a:solidFill>
            <a:srgbClr val="5B62B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373B73"/>
            </a:prst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NZ"/>
          </a:p>
        </p:txBody>
      </p:sp>
      <p:grpSp>
        <p:nvGrpSpPr>
          <p:cNvPr id="3" name="그룹 110"/>
          <p:cNvGrpSpPr/>
          <p:nvPr/>
        </p:nvGrpSpPr>
        <p:grpSpPr>
          <a:xfrm>
            <a:off x="3833814" y="1422401"/>
            <a:ext cx="1487489" cy="1230314"/>
            <a:chOff x="3833814" y="1097758"/>
            <a:chExt cx="1487489" cy="1230314"/>
          </a:xfrm>
        </p:grpSpPr>
        <p:sp>
          <p:nvSpPr>
            <p:cNvPr id="102" name="Rectangle 18"/>
            <p:cNvSpPr>
              <a:spLocks noChangeArrowheads="1"/>
            </p:cNvSpPr>
            <p:nvPr/>
          </p:nvSpPr>
          <p:spPr bwMode="auto">
            <a:xfrm>
              <a:off x="4303714" y="1097758"/>
              <a:ext cx="571501" cy="228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chemeClr val="bg1"/>
                  </a:solidFill>
                  <a:latin typeface="Arial Black" pitchFamily="34" charset="0"/>
                </a:rPr>
                <a:t>Thing</a:t>
              </a:r>
            </a:p>
          </p:txBody>
        </p:sp>
        <p:sp>
          <p:nvSpPr>
            <p:cNvPr id="103" name="Rectangle 19"/>
            <p:cNvSpPr>
              <a:spLocks noChangeArrowheads="1"/>
            </p:cNvSpPr>
            <p:nvPr/>
          </p:nvSpPr>
          <p:spPr bwMode="auto">
            <a:xfrm>
              <a:off x="4044952" y="1334296"/>
              <a:ext cx="603251" cy="257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altLang="en-US" sz="600">
                  <a:solidFill>
                    <a:schemeClr val="bg1"/>
                  </a:solidFill>
                  <a:latin typeface="Arial Black" pitchFamily="34" charset="0"/>
                </a:rPr>
                <a:t>Intangible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Thing</a:t>
              </a:r>
            </a:p>
          </p:txBody>
        </p:sp>
        <p:sp>
          <p:nvSpPr>
            <p:cNvPr id="104" name="Rectangle 20"/>
            <p:cNvSpPr>
              <a:spLocks noChangeArrowheads="1"/>
            </p:cNvSpPr>
            <p:nvPr/>
          </p:nvSpPr>
          <p:spPr bwMode="auto">
            <a:xfrm>
              <a:off x="4530727" y="1372396"/>
              <a:ext cx="590551" cy="174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Individual</a:t>
              </a:r>
            </a:p>
          </p:txBody>
        </p:sp>
        <p:sp>
          <p:nvSpPr>
            <p:cNvPr id="105" name="Rectangle 21"/>
            <p:cNvSpPr>
              <a:spLocks noChangeArrowheads="1"/>
            </p:cNvSpPr>
            <p:nvPr/>
          </p:nvSpPr>
          <p:spPr bwMode="auto">
            <a:xfrm>
              <a:off x="4743452" y="1570834"/>
              <a:ext cx="577851" cy="257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Temporal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Thing</a:t>
              </a:r>
            </a:p>
          </p:txBody>
        </p:sp>
        <p:sp>
          <p:nvSpPr>
            <p:cNvPr id="106" name="Rectangle 22"/>
            <p:cNvSpPr>
              <a:spLocks noChangeArrowheads="1"/>
            </p:cNvSpPr>
            <p:nvPr/>
          </p:nvSpPr>
          <p:spPr bwMode="auto">
            <a:xfrm>
              <a:off x="4318002" y="1570834"/>
              <a:ext cx="476250" cy="257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Spatial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Thing</a:t>
              </a:r>
            </a:p>
          </p:txBody>
        </p:sp>
        <p:sp>
          <p:nvSpPr>
            <p:cNvPr id="107" name="Rectangle 23"/>
            <p:cNvSpPr>
              <a:spLocks noChangeArrowheads="1"/>
            </p:cNvSpPr>
            <p:nvPr/>
          </p:nvSpPr>
          <p:spPr bwMode="auto">
            <a:xfrm>
              <a:off x="4491040" y="1781971"/>
              <a:ext cx="544513" cy="339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Partially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Tangible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Thing</a:t>
              </a:r>
            </a:p>
          </p:txBody>
        </p: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4122739" y="1859759"/>
              <a:ext cx="420688" cy="174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Paths</a:t>
              </a:r>
            </a:p>
          </p:txBody>
        </p:sp>
        <p:sp>
          <p:nvSpPr>
            <p:cNvPr id="109" name="Rectangle 25"/>
            <p:cNvSpPr>
              <a:spLocks noChangeArrowheads="1"/>
            </p:cNvSpPr>
            <p:nvPr/>
          </p:nvSpPr>
          <p:spPr bwMode="auto">
            <a:xfrm>
              <a:off x="3833814" y="1569246"/>
              <a:ext cx="576263" cy="257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Sets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Relations</a:t>
              </a:r>
            </a:p>
          </p:txBody>
        </p:sp>
        <p:sp>
          <p:nvSpPr>
            <p:cNvPr id="110" name="Rectangle 26"/>
            <p:cNvSpPr>
              <a:spLocks noChangeArrowheads="1"/>
            </p:cNvSpPr>
            <p:nvPr/>
          </p:nvSpPr>
          <p:spPr bwMode="auto">
            <a:xfrm>
              <a:off x="4352927" y="2070897"/>
              <a:ext cx="412750" cy="257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Logic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Math</a:t>
              </a:r>
            </a:p>
          </p:txBody>
        </p:sp>
      </p:grpSp>
      <p:grpSp>
        <p:nvGrpSpPr>
          <p:cNvPr id="4" name="그룹 111"/>
          <p:cNvGrpSpPr/>
          <p:nvPr/>
        </p:nvGrpSpPr>
        <p:grpSpPr>
          <a:xfrm>
            <a:off x="1766887" y="4030662"/>
            <a:ext cx="2705101" cy="933450"/>
            <a:chOff x="1766887" y="3706019"/>
            <a:chExt cx="2705101" cy="933450"/>
          </a:xfrm>
        </p:grpSpPr>
        <p:sp>
          <p:nvSpPr>
            <p:cNvPr id="91" name="Rectangle 28"/>
            <p:cNvSpPr>
              <a:spLocks noChangeArrowheads="1"/>
            </p:cNvSpPr>
            <p:nvPr/>
          </p:nvSpPr>
          <p:spPr bwMode="auto">
            <a:xfrm>
              <a:off x="2465387" y="3747294"/>
              <a:ext cx="546100" cy="257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Human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Artifacts</a:t>
              </a:r>
            </a:p>
          </p:txBody>
        </p:sp>
        <p:sp>
          <p:nvSpPr>
            <p:cNvPr id="92" name="Rectangle 29"/>
            <p:cNvSpPr>
              <a:spLocks noChangeArrowheads="1"/>
            </p:cNvSpPr>
            <p:nvPr/>
          </p:nvSpPr>
          <p:spPr bwMode="auto">
            <a:xfrm>
              <a:off x="3870325" y="4299744"/>
              <a:ext cx="601663" cy="339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Social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Relations,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Culture</a:t>
              </a:r>
            </a:p>
          </p:txBody>
        </p:sp>
        <p:sp>
          <p:nvSpPr>
            <p:cNvPr id="93" name="Rectangle 30"/>
            <p:cNvSpPr>
              <a:spLocks noChangeArrowheads="1"/>
            </p:cNvSpPr>
            <p:nvPr/>
          </p:nvSpPr>
          <p:spPr bwMode="auto">
            <a:xfrm>
              <a:off x="3101975" y="3706019"/>
              <a:ext cx="644525" cy="339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Human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Anatomy &amp;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Physiology</a:t>
              </a:r>
            </a:p>
          </p:txBody>
        </p:sp>
        <p:sp>
          <p:nvSpPr>
            <p:cNvPr id="94" name="Rectangle 31"/>
            <p:cNvSpPr>
              <a:spLocks noChangeArrowheads="1"/>
            </p:cNvSpPr>
            <p:nvPr/>
          </p:nvSpPr>
          <p:spPr bwMode="auto">
            <a:xfrm>
              <a:off x="3043237" y="3996532"/>
              <a:ext cx="636588" cy="339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Emotion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Perception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Belief</a:t>
              </a:r>
            </a:p>
          </p:txBody>
        </p:sp>
        <p:sp>
          <p:nvSpPr>
            <p:cNvPr id="95" name="Rectangle 32"/>
            <p:cNvSpPr>
              <a:spLocks noChangeArrowheads="1"/>
            </p:cNvSpPr>
            <p:nvPr/>
          </p:nvSpPr>
          <p:spPr bwMode="auto">
            <a:xfrm>
              <a:off x="3535362" y="3996532"/>
              <a:ext cx="644525" cy="339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Human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Behavior &amp;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Actions</a:t>
              </a:r>
            </a:p>
          </p:txBody>
        </p:sp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2087562" y="4037807"/>
              <a:ext cx="555625" cy="257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Products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Devices</a:t>
              </a:r>
            </a:p>
          </p:txBody>
        </p:sp>
        <p:sp>
          <p:nvSpPr>
            <p:cNvPr id="97" name="Rectangle 34"/>
            <p:cNvSpPr>
              <a:spLocks noChangeArrowheads="1"/>
            </p:cNvSpPr>
            <p:nvPr/>
          </p:nvSpPr>
          <p:spPr bwMode="auto">
            <a:xfrm>
              <a:off x="2520950" y="4037807"/>
              <a:ext cx="657225" cy="257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Conceptual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Works</a:t>
              </a:r>
            </a:p>
          </p:txBody>
        </p:sp>
        <p:sp>
          <p:nvSpPr>
            <p:cNvPr id="98" name="Rectangle 35"/>
            <p:cNvSpPr>
              <a:spLocks noChangeArrowheads="1"/>
            </p:cNvSpPr>
            <p:nvPr/>
          </p:nvSpPr>
          <p:spPr bwMode="auto">
            <a:xfrm>
              <a:off x="1766887" y="4298157"/>
              <a:ext cx="682625" cy="339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Vehicles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Buildings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Weapons</a:t>
              </a:r>
            </a:p>
          </p:txBody>
        </p:sp>
        <p:sp>
          <p:nvSpPr>
            <p:cNvPr id="99" name="Rectangle 36"/>
            <p:cNvSpPr>
              <a:spLocks noChangeArrowheads="1"/>
            </p:cNvSpPr>
            <p:nvPr/>
          </p:nvSpPr>
          <p:spPr bwMode="auto">
            <a:xfrm>
              <a:off x="2298700" y="4299744"/>
              <a:ext cx="679450" cy="339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Mechanical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&amp; Electrical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Devices</a:t>
              </a:r>
            </a:p>
          </p:txBody>
        </p:sp>
        <p:sp>
          <p:nvSpPr>
            <p:cNvPr id="100" name="Rectangle 37"/>
            <p:cNvSpPr>
              <a:spLocks noChangeArrowheads="1"/>
            </p:cNvSpPr>
            <p:nvPr/>
          </p:nvSpPr>
          <p:spPr bwMode="auto">
            <a:xfrm>
              <a:off x="2846387" y="4299744"/>
              <a:ext cx="698500" cy="339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Software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Literature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Works of Art</a:t>
              </a:r>
            </a:p>
          </p:txBody>
        </p:sp>
        <p:sp>
          <p:nvSpPr>
            <p:cNvPr id="101" name="Rectangle 38"/>
            <p:cNvSpPr>
              <a:spLocks noChangeArrowheads="1"/>
            </p:cNvSpPr>
            <p:nvPr/>
          </p:nvSpPr>
          <p:spPr bwMode="auto">
            <a:xfrm>
              <a:off x="3413125" y="4380707"/>
              <a:ext cx="590550" cy="174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Language</a:t>
              </a:r>
            </a:p>
          </p:txBody>
        </p:sp>
      </p:grpSp>
      <p:grpSp>
        <p:nvGrpSpPr>
          <p:cNvPr id="6" name="그룹 112"/>
          <p:cNvGrpSpPr/>
          <p:nvPr/>
        </p:nvGrpSpPr>
        <p:grpSpPr>
          <a:xfrm>
            <a:off x="4560887" y="3349625"/>
            <a:ext cx="3608388" cy="1622425"/>
            <a:chOff x="4560887" y="3024982"/>
            <a:chExt cx="3608388" cy="1622425"/>
          </a:xfrm>
        </p:grpSpPr>
        <p:grpSp>
          <p:nvGrpSpPr>
            <p:cNvPr id="24" name="Group 40"/>
            <p:cNvGrpSpPr>
              <a:grpSpLocks/>
            </p:cNvGrpSpPr>
            <p:nvPr/>
          </p:nvGrpSpPr>
          <p:grpSpPr bwMode="auto">
            <a:xfrm>
              <a:off x="4560887" y="3024982"/>
              <a:ext cx="2227263" cy="981075"/>
              <a:chOff x="2864" y="1973"/>
              <a:chExt cx="1403" cy="618"/>
            </a:xfrm>
          </p:grpSpPr>
          <p:sp>
            <p:nvSpPr>
              <p:cNvPr id="87" name="Rectangle 41"/>
              <p:cNvSpPr>
                <a:spLocks noChangeArrowheads="1"/>
              </p:cNvSpPr>
              <p:nvPr/>
            </p:nvSpPr>
            <p:spPr bwMode="auto">
              <a:xfrm>
                <a:off x="2864" y="2429"/>
                <a:ext cx="478" cy="1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Agent</a:t>
                </a:r>
              </a:p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Organizations</a:t>
                </a:r>
              </a:p>
            </p:txBody>
          </p:sp>
          <p:sp>
            <p:nvSpPr>
              <p:cNvPr id="88" name="Rectangle 42"/>
              <p:cNvSpPr>
                <a:spLocks noChangeArrowheads="1"/>
              </p:cNvSpPr>
              <p:nvPr/>
            </p:nvSpPr>
            <p:spPr bwMode="auto">
              <a:xfrm>
                <a:off x="3357" y="1973"/>
                <a:ext cx="497" cy="1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lnSpc>
                    <a:spcPct val="90000"/>
                  </a:lnSpc>
                </a:pPr>
                <a:r>
                  <a:rPr lang="en-US" altLang="ko-KR" sz="600">
                    <a:solidFill>
                      <a:schemeClr val="bg1"/>
                    </a:solidFill>
                    <a:latin typeface="Arial Black" pitchFamily="34" charset="0"/>
                  </a:rPr>
                  <a:t>Organizational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US" altLang="en-US" sz="600">
                    <a:solidFill>
                      <a:schemeClr val="bg1"/>
                    </a:solidFill>
                    <a:latin typeface="Arial Black" pitchFamily="34" charset="0"/>
                  </a:rPr>
                  <a:t>Actions</a:t>
                </a:r>
                <a:endParaRPr lang="en-US" altLang="ko-KR" sz="60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89" name="Rectangle 43"/>
              <p:cNvSpPr>
                <a:spLocks noChangeArrowheads="1"/>
              </p:cNvSpPr>
              <p:nvPr/>
            </p:nvSpPr>
            <p:spPr bwMode="auto">
              <a:xfrm>
                <a:off x="3124" y="2205"/>
                <a:ext cx="497" cy="1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Organizational</a:t>
                </a:r>
              </a:p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Plans</a:t>
                </a:r>
              </a:p>
            </p:txBody>
          </p:sp>
          <p:sp>
            <p:nvSpPr>
              <p:cNvPr id="90" name="Rectangle 44"/>
              <p:cNvSpPr>
                <a:spLocks noChangeArrowheads="1"/>
              </p:cNvSpPr>
              <p:nvPr/>
            </p:nvSpPr>
            <p:spPr bwMode="auto">
              <a:xfrm>
                <a:off x="3789" y="1973"/>
                <a:ext cx="478" cy="1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Types of</a:t>
                </a:r>
              </a:p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Organizations</a:t>
                </a:r>
              </a:p>
            </p:txBody>
          </p:sp>
        </p:grpSp>
        <p:grpSp>
          <p:nvGrpSpPr>
            <p:cNvPr id="25" name="Group 45"/>
            <p:cNvGrpSpPr>
              <a:grpSpLocks/>
            </p:cNvGrpSpPr>
            <p:nvPr/>
          </p:nvGrpSpPr>
          <p:grpSpPr bwMode="auto">
            <a:xfrm>
              <a:off x="6446837" y="3393282"/>
              <a:ext cx="1722438" cy="1254125"/>
              <a:chOff x="4052" y="2205"/>
              <a:chExt cx="1085" cy="790"/>
            </a:xfrm>
          </p:grpSpPr>
          <p:sp>
            <p:nvSpPr>
              <p:cNvPr id="83" name="Rectangle 46"/>
              <p:cNvSpPr>
                <a:spLocks noChangeArrowheads="1"/>
              </p:cNvSpPr>
              <p:nvPr/>
            </p:nvSpPr>
            <p:spPr bwMode="auto">
              <a:xfrm>
                <a:off x="4052" y="2205"/>
                <a:ext cx="478" cy="1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Human</a:t>
                </a:r>
              </a:p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Organizations</a:t>
                </a:r>
              </a:p>
            </p:txBody>
          </p:sp>
          <p:sp>
            <p:nvSpPr>
              <p:cNvPr id="84" name="Rectangle 47"/>
              <p:cNvSpPr>
                <a:spLocks noChangeArrowheads="1"/>
              </p:cNvSpPr>
              <p:nvPr/>
            </p:nvSpPr>
            <p:spPr bwMode="auto">
              <a:xfrm>
                <a:off x="4262" y="2403"/>
                <a:ext cx="464" cy="2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Nations</a:t>
                </a:r>
              </a:p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Governments</a:t>
                </a:r>
              </a:p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Geo-Politics</a:t>
                </a:r>
              </a:p>
            </p:txBody>
          </p:sp>
          <p:sp>
            <p:nvSpPr>
              <p:cNvPr id="85" name="Rectangle 48"/>
              <p:cNvSpPr>
                <a:spLocks noChangeArrowheads="1"/>
              </p:cNvSpPr>
              <p:nvPr/>
            </p:nvSpPr>
            <p:spPr bwMode="auto">
              <a:xfrm>
                <a:off x="4659" y="2781"/>
                <a:ext cx="478" cy="2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Business, </a:t>
                </a:r>
              </a:p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Military</a:t>
                </a:r>
              </a:p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Organizations</a:t>
                </a:r>
              </a:p>
            </p:txBody>
          </p:sp>
          <p:sp>
            <p:nvSpPr>
              <p:cNvPr id="86" name="Rectangle 49"/>
              <p:cNvSpPr>
                <a:spLocks noChangeArrowheads="1"/>
              </p:cNvSpPr>
              <p:nvPr/>
            </p:nvSpPr>
            <p:spPr bwMode="auto">
              <a:xfrm>
                <a:off x="4557" y="2637"/>
                <a:ext cx="225" cy="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Law</a:t>
                </a:r>
              </a:p>
            </p:txBody>
          </p:sp>
        </p:grpSp>
      </p:grpSp>
      <p:grpSp>
        <p:nvGrpSpPr>
          <p:cNvPr id="26" name="그룹 113"/>
          <p:cNvGrpSpPr/>
          <p:nvPr/>
        </p:nvGrpSpPr>
        <p:grpSpPr>
          <a:xfrm>
            <a:off x="4773617" y="4073529"/>
            <a:ext cx="2578102" cy="858838"/>
            <a:chOff x="4773617" y="3748886"/>
            <a:chExt cx="2578102" cy="858838"/>
          </a:xfrm>
        </p:grpSpPr>
        <p:sp>
          <p:nvSpPr>
            <p:cNvPr id="72" name="Rectangle 51"/>
            <p:cNvSpPr>
              <a:spLocks noChangeArrowheads="1"/>
            </p:cNvSpPr>
            <p:nvPr/>
          </p:nvSpPr>
          <p:spPr bwMode="auto">
            <a:xfrm>
              <a:off x="5419730" y="3748886"/>
              <a:ext cx="652463" cy="257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Business &amp;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Commerce</a:t>
              </a:r>
            </a:p>
          </p:txBody>
        </p:sp>
        <p:sp>
          <p:nvSpPr>
            <p:cNvPr id="73" name="Rectangle 52"/>
            <p:cNvSpPr>
              <a:spLocks noChangeArrowheads="1"/>
            </p:cNvSpPr>
            <p:nvPr/>
          </p:nvSpPr>
          <p:spPr bwMode="auto">
            <a:xfrm>
              <a:off x="6192843" y="3748886"/>
              <a:ext cx="509588" cy="257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Politics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Warfare</a:t>
              </a:r>
            </a:p>
          </p:txBody>
        </p:sp>
        <p:sp>
          <p:nvSpPr>
            <p:cNvPr id="74" name="Rectangle 53"/>
            <p:cNvSpPr>
              <a:spLocks noChangeArrowheads="1"/>
            </p:cNvSpPr>
            <p:nvPr/>
          </p:nvSpPr>
          <p:spPr bwMode="auto">
            <a:xfrm>
              <a:off x="6367468" y="4037811"/>
              <a:ext cx="708026" cy="257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Professions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Occupations</a:t>
              </a:r>
            </a:p>
          </p:txBody>
        </p:sp>
        <p:sp>
          <p:nvSpPr>
            <p:cNvPr id="75" name="Rectangle 54"/>
            <p:cNvSpPr>
              <a:spLocks noChangeArrowheads="1"/>
            </p:cNvSpPr>
            <p:nvPr/>
          </p:nvSpPr>
          <p:spPr bwMode="auto">
            <a:xfrm>
              <a:off x="5067305" y="4037811"/>
              <a:ext cx="649288" cy="257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Purchasing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Shopping</a:t>
              </a:r>
            </a:p>
          </p:txBody>
        </p:sp>
        <p:sp>
          <p:nvSpPr>
            <p:cNvPr id="76" name="Rectangle 55"/>
            <p:cNvSpPr>
              <a:spLocks noChangeArrowheads="1"/>
            </p:cNvSpPr>
            <p:nvPr/>
          </p:nvSpPr>
          <p:spPr bwMode="auto">
            <a:xfrm>
              <a:off x="6030918" y="4350549"/>
              <a:ext cx="835026" cy="257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Travel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Communication</a:t>
              </a:r>
            </a:p>
          </p:txBody>
        </p:sp>
        <p:sp>
          <p:nvSpPr>
            <p:cNvPr id="77" name="Rectangle 56"/>
            <p:cNvSpPr>
              <a:spLocks noChangeArrowheads="1"/>
            </p:cNvSpPr>
            <p:nvPr/>
          </p:nvSpPr>
          <p:spPr bwMode="auto">
            <a:xfrm>
              <a:off x="5335592" y="4350549"/>
              <a:ext cx="800101" cy="257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Transportation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&amp; Logistics</a:t>
              </a:r>
            </a:p>
          </p:txBody>
        </p:sp>
        <p:sp>
          <p:nvSpPr>
            <p:cNvPr id="78" name="Rectangle 57"/>
            <p:cNvSpPr>
              <a:spLocks noChangeArrowheads="1"/>
            </p:cNvSpPr>
            <p:nvPr/>
          </p:nvSpPr>
          <p:spPr bwMode="auto">
            <a:xfrm>
              <a:off x="4773617" y="4350549"/>
              <a:ext cx="579438" cy="257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Social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Activities</a:t>
              </a:r>
            </a:p>
          </p:txBody>
        </p:sp>
        <p:sp>
          <p:nvSpPr>
            <p:cNvPr id="79" name="Rectangle 58"/>
            <p:cNvSpPr>
              <a:spLocks noChangeArrowheads="1"/>
            </p:cNvSpPr>
            <p:nvPr/>
          </p:nvSpPr>
          <p:spPr bwMode="auto">
            <a:xfrm>
              <a:off x="6788156" y="4350549"/>
              <a:ext cx="563563" cy="257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Everyday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Living</a:t>
              </a:r>
            </a:p>
          </p:txBody>
        </p:sp>
        <p:sp>
          <p:nvSpPr>
            <p:cNvPr id="80" name="Rectangle 59"/>
            <p:cNvSpPr>
              <a:spLocks noChangeArrowheads="1"/>
            </p:cNvSpPr>
            <p:nvPr/>
          </p:nvSpPr>
          <p:spPr bwMode="auto">
            <a:xfrm>
              <a:off x="5659443" y="3999711"/>
              <a:ext cx="779463" cy="339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Sports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Recreation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Entertainment</a:t>
              </a:r>
            </a:p>
          </p:txBody>
        </p:sp>
      </p:grpSp>
      <p:grpSp>
        <p:nvGrpSpPr>
          <p:cNvPr id="27" name="그룹 114"/>
          <p:cNvGrpSpPr/>
          <p:nvPr/>
        </p:nvGrpSpPr>
        <p:grpSpPr>
          <a:xfrm>
            <a:off x="3565529" y="2373320"/>
            <a:ext cx="2070102" cy="1628780"/>
            <a:chOff x="3565529" y="2048677"/>
            <a:chExt cx="2070102" cy="1628780"/>
          </a:xfrm>
        </p:grpSpPr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595817" y="2355065"/>
              <a:ext cx="668338" cy="201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r" eaLnBrk="0" hangingPunct="0">
                <a:lnSpc>
                  <a:spcPct val="90000"/>
                </a:lnSpc>
              </a:pPr>
              <a:r>
                <a:rPr lang="en-US" altLang="en-US" sz="800">
                  <a:solidFill>
                    <a:schemeClr val="bg1"/>
                  </a:solidFill>
                  <a:latin typeface="Arial Black" pitchFamily="34" charset="0"/>
                </a:rPr>
                <a:t>Artifacts</a:t>
              </a:r>
              <a:endParaRPr lang="en-US" altLang="ko-KR" sz="6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205292" y="2701142"/>
              <a:ext cx="760413" cy="201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en-US" sz="800">
                  <a:solidFill>
                    <a:schemeClr val="bg1"/>
                  </a:solidFill>
                  <a:latin typeface="Arial Black" pitchFamily="34" charset="0"/>
                </a:rPr>
                <a:t>Movement</a:t>
              </a:r>
              <a:endParaRPr lang="en-US" altLang="ko-KR" sz="8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840167" y="3020230"/>
              <a:ext cx="746126" cy="257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ko-KR" sz="600">
                  <a:solidFill>
                    <a:schemeClr val="bg1"/>
                  </a:solidFill>
                  <a:latin typeface="Arial Black" pitchFamily="34" charset="0"/>
                </a:rPr>
                <a:t>State Change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600">
                  <a:solidFill>
                    <a:schemeClr val="bg1"/>
                  </a:solidFill>
                  <a:latin typeface="Arial Black" pitchFamily="34" charset="0"/>
                </a:rPr>
                <a:t>Dynamics</a:t>
              </a:r>
              <a:endParaRPr lang="en-US" altLang="ko-KR" sz="6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3565529" y="2618591"/>
              <a:ext cx="571501" cy="3397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Materials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Parts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Statics</a:t>
              </a: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265617" y="3366306"/>
              <a:ext cx="652463" cy="3111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800">
                  <a:solidFill>
                    <a:schemeClr val="bg1"/>
                  </a:solidFill>
                  <a:latin typeface="Arial Black" pitchFamily="34" charset="0"/>
                </a:rPr>
                <a:t>Physical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800">
                  <a:solidFill>
                    <a:schemeClr val="bg1"/>
                  </a:solidFill>
                  <a:latin typeface="Arial Black" pitchFamily="34" charset="0"/>
                </a:rPr>
                <a:t>Agents</a:t>
              </a: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916367" y="2309028"/>
              <a:ext cx="588963" cy="257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en-US" sz="600">
                  <a:solidFill>
                    <a:schemeClr val="bg1"/>
                  </a:solidFill>
                  <a:latin typeface="Arial Black" pitchFamily="34" charset="0"/>
                </a:rPr>
                <a:t>Borders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600">
                  <a:solidFill>
                    <a:schemeClr val="bg1"/>
                  </a:solidFill>
                  <a:latin typeface="Arial Black" pitchFamily="34" charset="0"/>
                </a:rPr>
                <a:t>Geometry</a:t>
              </a:r>
              <a:endParaRPr lang="en-US" altLang="ko-KR" sz="6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4881568" y="2048677"/>
              <a:ext cx="577851" cy="3111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r" eaLnBrk="0" hangingPunct="0">
                <a:lnSpc>
                  <a:spcPct val="90000"/>
                </a:lnSpc>
                <a:defRPr/>
              </a:pPr>
              <a:r>
                <a:rPr lang="en-US" altLang="en-US" sz="800">
                  <a:solidFill>
                    <a:schemeClr val="bg1"/>
                  </a:solidFill>
                  <a:latin typeface="Arial Black" pitchFamily="34" charset="0"/>
                </a:rPr>
                <a:t>Events</a:t>
              </a:r>
            </a:p>
            <a:p>
              <a:pPr algn="r" eaLnBrk="0" hangingPunct="0">
                <a:lnSpc>
                  <a:spcPct val="90000"/>
                </a:lnSpc>
                <a:defRPr/>
              </a:pPr>
              <a:r>
                <a:rPr lang="en-US" sz="800">
                  <a:solidFill>
                    <a:schemeClr val="bg1"/>
                  </a:solidFill>
                  <a:latin typeface="Arial Black" pitchFamily="34" charset="0"/>
                </a:rPr>
                <a:t>Scripts</a:t>
              </a: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3738567" y="2070902"/>
              <a:ext cx="476250" cy="257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Spatial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600">
                  <a:solidFill>
                    <a:schemeClr val="bg1"/>
                  </a:solidFill>
                  <a:latin typeface="Arial Black" pitchFamily="34" charset="0"/>
                </a:rPr>
                <a:t>Paths</a:t>
              </a: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5027618" y="2639229"/>
              <a:ext cx="608013" cy="3111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ko-KR" sz="800">
                  <a:solidFill>
                    <a:schemeClr val="bg1"/>
                  </a:solidFill>
                  <a:latin typeface="Arial Black" pitchFamily="34" charset="0"/>
                </a:rPr>
                <a:t>Actors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800">
                  <a:solidFill>
                    <a:schemeClr val="bg1"/>
                  </a:solidFill>
                  <a:latin typeface="Arial Black" pitchFamily="34" charset="0"/>
                </a:rPr>
                <a:t>Actions</a:t>
              </a:r>
              <a:endParaRPr lang="en-US" altLang="ko-KR" sz="8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706943" y="2999592"/>
              <a:ext cx="500063" cy="3111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sz="800">
                  <a:solidFill>
                    <a:schemeClr val="bg1"/>
                  </a:solidFill>
                  <a:latin typeface="Arial Black" pitchFamily="34" charset="0"/>
                </a:rPr>
                <a:t>Plans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800">
                  <a:solidFill>
                    <a:schemeClr val="bg1"/>
                  </a:solidFill>
                  <a:latin typeface="Arial Black" pitchFamily="34" charset="0"/>
                </a:rPr>
                <a:t>Goals</a:t>
              </a:r>
            </a:p>
          </p:txBody>
        </p:sp>
      </p:grpSp>
      <p:grpSp>
        <p:nvGrpSpPr>
          <p:cNvPr id="28" name="그룹 115"/>
          <p:cNvGrpSpPr/>
          <p:nvPr/>
        </p:nvGrpSpPr>
        <p:grpSpPr>
          <a:xfrm>
            <a:off x="2776540" y="2174877"/>
            <a:ext cx="3709990" cy="1854201"/>
            <a:chOff x="2776540" y="1850234"/>
            <a:chExt cx="3709990" cy="1854201"/>
          </a:xfrm>
        </p:grpSpPr>
        <p:sp>
          <p:nvSpPr>
            <p:cNvPr id="54" name="Rectangle 72"/>
            <p:cNvSpPr>
              <a:spLocks noChangeArrowheads="1"/>
            </p:cNvSpPr>
            <p:nvPr/>
          </p:nvSpPr>
          <p:spPr bwMode="auto">
            <a:xfrm>
              <a:off x="5065717" y="1850234"/>
              <a:ext cx="530225" cy="228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en-US" sz="1000">
                  <a:solidFill>
                    <a:schemeClr val="bg1"/>
                  </a:solidFill>
                  <a:latin typeface="Arial Black" pitchFamily="34" charset="0"/>
                </a:rPr>
                <a:t>Time</a:t>
              </a:r>
              <a:endParaRPr lang="en-US" altLang="ko-KR" sz="1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55" name="Rectangle 73"/>
            <p:cNvSpPr>
              <a:spLocks noChangeArrowheads="1"/>
            </p:cNvSpPr>
            <p:nvPr/>
          </p:nvSpPr>
          <p:spPr bwMode="auto">
            <a:xfrm>
              <a:off x="5365754" y="2255047"/>
              <a:ext cx="669925" cy="228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en-US" sz="1000">
                  <a:solidFill>
                    <a:schemeClr val="bg1"/>
                  </a:solidFill>
                  <a:latin typeface="Arial Black" pitchFamily="34" charset="0"/>
                </a:rPr>
                <a:t>Agents</a:t>
              </a:r>
              <a:endParaRPr lang="en-US" altLang="ko-KR" sz="1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56" name="Rectangle 74"/>
            <p:cNvSpPr>
              <a:spLocks noChangeArrowheads="1"/>
            </p:cNvSpPr>
            <p:nvPr/>
          </p:nvSpPr>
          <p:spPr bwMode="auto">
            <a:xfrm>
              <a:off x="3551241" y="1850234"/>
              <a:ext cx="612775" cy="228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en-US" sz="1000">
                  <a:solidFill>
                    <a:schemeClr val="bg1"/>
                  </a:solidFill>
                  <a:latin typeface="Arial Black" pitchFamily="34" charset="0"/>
                </a:rPr>
                <a:t>Space</a:t>
              </a:r>
              <a:endParaRPr lang="en-US" altLang="ko-KR" sz="1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57" name="Rectangle 75"/>
            <p:cNvSpPr>
              <a:spLocks noChangeArrowheads="1"/>
            </p:cNvSpPr>
            <p:nvPr/>
          </p:nvSpPr>
          <p:spPr bwMode="auto">
            <a:xfrm>
              <a:off x="3119440" y="2261397"/>
              <a:ext cx="769938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85000"/>
                </a:lnSpc>
                <a:defRPr/>
              </a:pPr>
              <a:r>
                <a:rPr lang="en-US" altLang="en-US" sz="1000">
                  <a:solidFill>
                    <a:schemeClr val="bg1"/>
                  </a:solidFill>
                  <a:latin typeface="Arial Black" pitchFamily="34" charset="0"/>
                </a:rPr>
                <a:t>Physical</a:t>
              </a:r>
            </a:p>
            <a:p>
              <a:pPr eaLnBrk="0" hangingPunct="0">
                <a:lnSpc>
                  <a:spcPct val="85000"/>
                </a:lnSpc>
                <a:defRPr/>
              </a:pPr>
              <a:r>
                <a:rPr lang="en-US" sz="1000">
                  <a:solidFill>
                    <a:schemeClr val="bg1"/>
                  </a:solidFill>
                  <a:latin typeface="Arial Black" pitchFamily="34" charset="0"/>
                </a:rPr>
                <a:t>Objects</a:t>
              </a: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787653" y="3339310"/>
              <a:ext cx="669925" cy="365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altLang="en-US" sz="1000">
                  <a:solidFill>
                    <a:schemeClr val="bg1"/>
                  </a:solidFill>
                  <a:latin typeface="Arial Black" pitchFamily="34" charset="0"/>
                </a:rPr>
                <a:t>Human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000">
                  <a:solidFill>
                    <a:schemeClr val="bg1"/>
                  </a:solidFill>
                  <a:latin typeface="Arial Black" pitchFamily="34" charset="0"/>
                </a:rPr>
                <a:t>Beings</a:t>
              </a:r>
            </a:p>
          </p:txBody>
        </p:sp>
        <p:sp>
          <p:nvSpPr>
            <p:cNvPr id="59" name="Rectangle 77"/>
            <p:cNvSpPr>
              <a:spLocks noChangeArrowheads="1"/>
            </p:cNvSpPr>
            <p:nvPr/>
          </p:nvSpPr>
          <p:spPr bwMode="auto">
            <a:xfrm>
              <a:off x="5761042" y="2616997"/>
              <a:ext cx="649288" cy="365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en-US" sz="1000">
                  <a:solidFill>
                    <a:schemeClr val="bg1"/>
                  </a:solidFill>
                  <a:latin typeface="Arial Black" pitchFamily="34" charset="0"/>
                </a:rPr>
                <a:t>Organ-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1000">
                  <a:solidFill>
                    <a:schemeClr val="bg1"/>
                  </a:solidFill>
                  <a:latin typeface="Arial Black" pitchFamily="34" charset="0"/>
                </a:rPr>
                <a:t>ization</a:t>
              </a:r>
              <a:endParaRPr lang="en-US" altLang="ko-KR" sz="1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60" name="Rectangle 78"/>
            <p:cNvSpPr>
              <a:spLocks noChangeArrowheads="1"/>
            </p:cNvSpPr>
            <p:nvPr/>
          </p:nvSpPr>
          <p:spPr bwMode="auto">
            <a:xfrm>
              <a:off x="5637217" y="3339310"/>
              <a:ext cx="849313" cy="365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altLang="en-US" sz="1000">
                  <a:solidFill>
                    <a:schemeClr val="bg1"/>
                  </a:solidFill>
                  <a:latin typeface="Arial Black" pitchFamily="34" charset="0"/>
                </a:rPr>
                <a:t>Human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000">
                  <a:solidFill>
                    <a:schemeClr val="bg1"/>
                  </a:solidFill>
                  <a:latin typeface="Arial Black" pitchFamily="34" charset="0"/>
                </a:rPr>
                <a:t>Activities</a:t>
              </a:r>
            </a:p>
          </p:txBody>
        </p:sp>
        <p:sp>
          <p:nvSpPr>
            <p:cNvPr id="61" name="Rectangle 79"/>
            <p:cNvSpPr>
              <a:spLocks noChangeArrowheads="1"/>
            </p:cNvSpPr>
            <p:nvPr/>
          </p:nvSpPr>
          <p:spPr bwMode="auto">
            <a:xfrm>
              <a:off x="2776540" y="2616997"/>
              <a:ext cx="649288" cy="365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lang="en-US" altLang="en-US" sz="1000">
                  <a:solidFill>
                    <a:schemeClr val="bg1"/>
                  </a:solidFill>
                  <a:latin typeface="Arial Black" pitchFamily="34" charset="0"/>
                </a:rPr>
                <a:t>Living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000">
                  <a:solidFill>
                    <a:schemeClr val="bg1"/>
                  </a:solidFill>
                  <a:latin typeface="Arial Black" pitchFamily="34" charset="0"/>
                </a:rPr>
                <a:t>Things</a:t>
              </a:r>
            </a:p>
          </p:txBody>
        </p:sp>
      </p:grpSp>
      <p:grpSp>
        <p:nvGrpSpPr>
          <p:cNvPr id="29" name="그룹 116"/>
          <p:cNvGrpSpPr/>
          <p:nvPr/>
        </p:nvGrpSpPr>
        <p:grpSpPr>
          <a:xfrm>
            <a:off x="996950" y="3324227"/>
            <a:ext cx="3914776" cy="1608138"/>
            <a:chOff x="996950" y="2999584"/>
            <a:chExt cx="3914776" cy="1608138"/>
          </a:xfrm>
        </p:grpSpPr>
        <p:grpSp>
          <p:nvGrpSpPr>
            <p:cNvPr id="30" name="Group 81"/>
            <p:cNvGrpSpPr>
              <a:grpSpLocks/>
            </p:cNvGrpSpPr>
            <p:nvPr/>
          </p:nvGrpSpPr>
          <p:grpSpPr bwMode="auto">
            <a:xfrm>
              <a:off x="2422525" y="2999584"/>
              <a:ext cx="2489201" cy="1323975"/>
              <a:chOff x="1517" y="1957"/>
              <a:chExt cx="1568" cy="834"/>
            </a:xfrm>
          </p:grpSpPr>
          <p:sp>
            <p:nvSpPr>
              <p:cNvPr id="49" name="Rectangle 82"/>
              <p:cNvSpPr>
                <a:spLocks noChangeArrowheads="1"/>
              </p:cNvSpPr>
              <p:nvPr/>
            </p:nvSpPr>
            <p:spPr bwMode="auto">
              <a:xfrm>
                <a:off x="2659" y="2595"/>
                <a:ext cx="426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800">
                    <a:solidFill>
                      <a:schemeClr val="bg1"/>
                    </a:solidFill>
                    <a:latin typeface="Arial Black" pitchFamily="34" charset="0"/>
                  </a:rPr>
                  <a:t>Social</a:t>
                </a:r>
              </a:p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800">
                    <a:solidFill>
                      <a:schemeClr val="bg1"/>
                    </a:solidFill>
                    <a:latin typeface="Arial Black" pitchFamily="34" charset="0"/>
                  </a:rPr>
                  <a:t>Behavior</a:t>
                </a:r>
              </a:p>
            </p:txBody>
          </p:sp>
          <p:sp>
            <p:nvSpPr>
              <p:cNvPr id="50" name="Rectangle 83"/>
              <p:cNvSpPr>
                <a:spLocks noChangeArrowheads="1"/>
              </p:cNvSpPr>
              <p:nvPr/>
            </p:nvSpPr>
            <p:spPr bwMode="auto">
              <a:xfrm>
                <a:off x="2001" y="1957"/>
                <a:ext cx="333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800">
                    <a:solidFill>
                      <a:schemeClr val="bg1"/>
                    </a:solidFill>
                    <a:latin typeface="Arial Black" pitchFamily="34" charset="0"/>
                  </a:rPr>
                  <a:t>Life</a:t>
                </a:r>
              </a:p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800">
                    <a:solidFill>
                      <a:schemeClr val="bg1"/>
                    </a:solidFill>
                    <a:latin typeface="Arial Black" pitchFamily="34" charset="0"/>
                  </a:rPr>
                  <a:t>Forms</a:t>
                </a:r>
              </a:p>
            </p:txBody>
          </p:sp>
          <p:sp>
            <p:nvSpPr>
              <p:cNvPr id="51" name="Rectangle 84"/>
              <p:cNvSpPr>
                <a:spLocks noChangeArrowheads="1"/>
              </p:cNvSpPr>
              <p:nvPr/>
            </p:nvSpPr>
            <p:spPr bwMode="auto">
              <a:xfrm>
                <a:off x="2415" y="2446"/>
                <a:ext cx="397" cy="1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800">
                    <a:solidFill>
                      <a:schemeClr val="bg1"/>
                    </a:solidFill>
                    <a:latin typeface="Arial Black" pitchFamily="34" charset="0"/>
                  </a:rPr>
                  <a:t>Animals</a:t>
                </a:r>
              </a:p>
            </p:txBody>
          </p:sp>
          <p:sp>
            <p:nvSpPr>
              <p:cNvPr id="52" name="Rectangle 85"/>
              <p:cNvSpPr>
                <a:spLocks noChangeArrowheads="1"/>
              </p:cNvSpPr>
              <p:nvPr/>
            </p:nvSpPr>
            <p:spPr bwMode="auto">
              <a:xfrm>
                <a:off x="2222" y="2221"/>
                <a:ext cx="336" cy="1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800">
                    <a:solidFill>
                      <a:schemeClr val="bg1"/>
                    </a:solidFill>
                    <a:latin typeface="Arial Black" pitchFamily="34" charset="0"/>
                  </a:rPr>
                  <a:t>Plants</a:t>
                </a:r>
              </a:p>
            </p:txBody>
          </p:sp>
          <p:sp>
            <p:nvSpPr>
              <p:cNvPr id="53" name="Rectangle 86"/>
              <p:cNvSpPr>
                <a:spLocks noChangeArrowheads="1"/>
              </p:cNvSpPr>
              <p:nvPr/>
            </p:nvSpPr>
            <p:spPr bwMode="auto">
              <a:xfrm>
                <a:off x="1517" y="1991"/>
                <a:ext cx="394" cy="1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800">
                    <a:solidFill>
                      <a:schemeClr val="bg1"/>
                    </a:solidFill>
                    <a:latin typeface="Arial Black" pitchFamily="34" charset="0"/>
                  </a:rPr>
                  <a:t>Ecology</a:t>
                </a:r>
              </a:p>
            </p:txBody>
          </p:sp>
        </p:grpSp>
        <p:grpSp>
          <p:nvGrpSpPr>
            <p:cNvPr id="37" name="Group 87"/>
            <p:cNvGrpSpPr>
              <a:grpSpLocks/>
            </p:cNvGrpSpPr>
            <p:nvPr/>
          </p:nvGrpSpPr>
          <p:grpSpPr bwMode="auto">
            <a:xfrm>
              <a:off x="996950" y="3393284"/>
              <a:ext cx="1639888" cy="1214438"/>
              <a:chOff x="619" y="2205"/>
              <a:chExt cx="1033" cy="765"/>
            </a:xfrm>
          </p:grpSpPr>
          <p:sp>
            <p:nvSpPr>
              <p:cNvPr id="45" name="Rectangle 88"/>
              <p:cNvSpPr>
                <a:spLocks noChangeArrowheads="1"/>
              </p:cNvSpPr>
              <p:nvPr/>
            </p:nvSpPr>
            <p:spPr bwMode="auto">
              <a:xfrm>
                <a:off x="1254" y="2205"/>
                <a:ext cx="398" cy="1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Natural</a:t>
                </a:r>
              </a:p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Geography</a:t>
                </a:r>
              </a:p>
            </p:txBody>
          </p:sp>
          <p:sp>
            <p:nvSpPr>
              <p:cNvPr id="46" name="Rectangle 89"/>
              <p:cNvSpPr>
                <a:spLocks noChangeArrowheads="1"/>
              </p:cNvSpPr>
              <p:nvPr/>
            </p:nvSpPr>
            <p:spPr bwMode="auto">
              <a:xfrm>
                <a:off x="619" y="2808"/>
                <a:ext cx="462" cy="1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Earth &amp;</a:t>
                </a:r>
              </a:p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Solar System</a:t>
                </a:r>
              </a:p>
            </p:txBody>
          </p:sp>
          <p:sp>
            <p:nvSpPr>
              <p:cNvPr id="47" name="Rectangle 90"/>
              <p:cNvSpPr>
                <a:spLocks noChangeArrowheads="1"/>
              </p:cNvSpPr>
              <p:nvPr/>
            </p:nvSpPr>
            <p:spPr bwMode="auto">
              <a:xfrm>
                <a:off x="1049" y="2429"/>
                <a:ext cx="398" cy="1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Political</a:t>
                </a:r>
              </a:p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Geography</a:t>
                </a:r>
              </a:p>
            </p:txBody>
          </p:sp>
          <p:sp>
            <p:nvSpPr>
              <p:cNvPr id="48" name="Rectangle 91"/>
              <p:cNvSpPr>
                <a:spLocks noChangeArrowheads="1"/>
              </p:cNvSpPr>
              <p:nvPr/>
            </p:nvSpPr>
            <p:spPr bwMode="auto">
              <a:xfrm>
                <a:off x="891" y="2637"/>
                <a:ext cx="334" cy="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2600" kern="1200">
                    <a:solidFill>
                      <a:srgbClr val="990033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600">
                    <a:solidFill>
                      <a:schemeClr val="bg1"/>
                    </a:solidFill>
                    <a:latin typeface="Arial Black" pitchFamily="34" charset="0"/>
                  </a:rPr>
                  <a:t>Weather</a:t>
                </a:r>
              </a:p>
            </p:txBody>
          </p:sp>
        </p:grpSp>
      </p:grpSp>
      <p:sp>
        <p:nvSpPr>
          <p:cNvPr id="31" name="Rectangle 92"/>
          <p:cNvSpPr>
            <a:spLocks noChangeArrowheads="1"/>
          </p:cNvSpPr>
          <p:nvPr/>
        </p:nvSpPr>
        <p:spPr bwMode="auto">
          <a:xfrm>
            <a:off x="1474787" y="5168900"/>
            <a:ext cx="62134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000">
                <a:solidFill>
                  <a:schemeClr val="bg1"/>
                </a:solidFill>
                <a:latin typeface="Arial Black" pitchFamily="34" charset="0"/>
              </a:rPr>
              <a:t>General Knowledge about Various Domains</a:t>
            </a:r>
            <a:endParaRPr lang="en-US" altLang="ko-KR" sz="160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2" name="Rectangle 93"/>
          <p:cNvSpPr>
            <a:spLocks noChangeArrowheads="1"/>
          </p:cNvSpPr>
          <p:nvPr/>
        </p:nvSpPr>
        <p:spPr bwMode="auto">
          <a:xfrm>
            <a:off x="469514" y="1322387"/>
            <a:ext cx="3006725" cy="160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10000"/>
              </a:spcBef>
              <a:tabLst>
                <a:tab pos="1255713" algn="r"/>
                <a:tab pos="1428750" algn="l"/>
              </a:tabLst>
              <a:defRPr/>
            </a:pPr>
            <a:r>
              <a:rPr lang="en-US" altLang="en-US" sz="1800" u="sng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Cyc contains:</a:t>
            </a:r>
          </a:p>
          <a:p>
            <a:pPr eaLnBrk="0" hangingPunct="0">
              <a:spcBef>
                <a:spcPct val="10000"/>
              </a:spcBef>
              <a:tabLst>
                <a:tab pos="1255713" algn="r"/>
                <a:tab pos="1428750" algn="l"/>
              </a:tabLst>
              <a:defRPr/>
            </a:pPr>
            <a:r>
              <a:rPr lang="en-US" altLang="en-US" sz="1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&gt;15,000	Predicates	</a:t>
            </a:r>
          </a:p>
          <a:p>
            <a:pPr eaLnBrk="0" hangingPunct="0">
              <a:spcBef>
                <a:spcPct val="10000"/>
              </a:spcBef>
              <a:tabLst>
                <a:tab pos="1255713" algn="r"/>
                <a:tab pos="1428750" algn="l"/>
              </a:tabLst>
              <a:defRPr/>
            </a:pPr>
            <a:r>
              <a:rPr lang="en-US" altLang="en-US" sz="1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&gt;300,000	Concepts</a:t>
            </a:r>
          </a:p>
          <a:p>
            <a:pPr eaLnBrk="0" hangingPunct="0">
              <a:spcBef>
                <a:spcPct val="10000"/>
              </a:spcBef>
              <a:tabLst>
                <a:tab pos="1255713" algn="r"/>
                <a:tab pos="1428750" algn="l"/>
              </a:tabLst>
              <a:defRPr/>
            </a:pPr>
            <a:r>
              <a:rPr lang="en-US" altLang="en-US" sz="1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&gt;3,500,000	Assertions</a:t>
            </a:r>
          </a:p>
        </p:txBody>
      </p:sp>
      <p:sp>
        <p:nvSpPr>
          <p:cNvPr id="34" name="Rectangle 95"/>
          <p:cNvSpPr>
            <a:spLocks noChangeArrowheads="1"/>
          </p:cNvSpPr>
          <p:nvPr/>
        </p:nvSpPr>
        <p:spPr bwMode="auto">
          <a:xfrm>
            <a:off x="33337" y="5753100"/>
            <a:ext cx="9086850" cy="876300"/>
          </a:xfrm>
          <a:prstGeom prst="rect">
            <a:avLst/>
          </a:prstGeom>
          <a:solidFill>
            <a:srgbClr val="000099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00005C"/>
            </a:prst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</a:pPr>
            <a:endParaRPr lang="en-US" altLang="ko-KR" sz="1400">
              <a:solidFill>
                <a:schemeClr val="bg1"/>
              </a:solidFill>
              <a:latin typeface="Arial Black" pitchFamily="34" charset="0"/>
            </a:endParaRPr>
          </a:p>
          <a:p>
            <a:pPr eaLnBrk="0" hangingPunct="0"/>
            <a:endParaRPr lang="en-US" altLang="ko-KR" sz="2400">
              <a:latin typeface="Times New Roman" pitchFamily="18" charset="0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176212" y="5794375"/>
            <a:ext cx="8816975" cy="793750"/>
          </a:xfrm>
          <a:prstGeom prst="rect">
            <a:avLst/>
          </a:prstGeom>
          <a:solidFill>
            <a:srgbClr val="000099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00005C"/>
            </a:prst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</a:pPr>
            <a:endParaRPr lang="en-US" altLang="ko-KR" sz="1400">
              <a:solidFill>
                <a:schemeClr val="bg1"/>
              </a:solidFill>
              <a:latin typeface="Arial Black" pitchFamily="34" charset="0"/>
            </a:endParaRPr>
          </a:p>
          <a:p>
            <a:pPr eaLnBrk="0" hangingPunct="0"/>
            <a:endParaRPr lang="en-US" altLang="ko-KR" sz="2400">
              <a:latin typeface="Times New Roman" pitchFamily="18" charset="0"/>
            </a:endParaRPr>
          </a:p>
        </p:txBody>
      </p:sp>
      <p:sp>
        <p:nvSpPr>
          <p:cNvPr id="36" name="Rectangle 97"/>
          <p:cNvSpPr>
            <a:spLocks noChangeArrowheads="1"/>
          </p:cNvSpPr>
          <p:nvPr/>
        </p:nvSpPr>
        <p:spPr bwMode="auto">
          <a:xfrm>
            <a:off x="1847850" y="5608637"/>
            <a:ext cx="5453062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</a:pPr>
            <a:endParaRPr lang="en-US" altLang="en-US" sz="2000">
              <a:solidFill>
                <a:schemeClr val="bg1"/>
              </a:solidFill>
              <a:latin typeface="Arial Black" pitchFamily="34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ko-KR" sz="2000">
                <a:solidFill>
                  <a:schemeClr val="bg1"/>
                </a:solidFill>
                <a:latin typeface="Arial Black" pitchFamily="34" charset="0"/>
              </a:rPr>
              <a:t>Specific data, facts, and observations</a:t>
            </a:r>
          </a:p>
        </p:txBody>
      </p:sp>
      <p:grpSp>
        <p:nvGrpSpPr>
          <p:cNvPr id="43" name="그룹 117"/>
          <p:cNvGrpSpPr/>
          <p:nvPr/>
        </p:nvGrpSpPr>
        <p:grpSpPr>
          <a:xfrm>
            <a:off x="382587" y="553244"/>
            <a:ext cx="3962400" cy="4038600"/>
            <a:chOff x="382587" y="553244"/>
            <a:chExt cx="3962400" cy="4038600"/>
          </a:xfrm>
        </p:grpSpPr>
        <p:sp>
          <p:nvSpPr>
            <p:cNvPr id="39" name="Line 99"/>
            <p:cNvSpPr>
              <a:spLocks noChangeShapeType="1"/>
            </p:cNvSpPr>
            <p:nvPr/>
          </p:nvSpPr>
          <p:spPr bwMode="auto">
            <a:xfrm flipH="1">
              <a:off x="3201987" y="705644"/>
              <a:ext cx="990600" cy="990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0" name="Line 100"/>
            <p:cNvSpPr>
              <a:spLocks noChangeShapeType="1"/>
            </p:cNvSpPr>
            <p:nvPr/>
          </p:nvSpPr>
          <p:spPr bwMode="auto">
            <a:xfrm flipH="1">
              <a:off x="534987" y="2382044"/>
              <a:ext cx="2057400" cy="20574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1" name="Line 101"/>
            <p:cNvSpPr>
              <a:spLocks noChangeShapeType="1"/>
            </p:cNvSpPr>
            <p:nvPr/>
          </p:nvSpPr>
          <p:spPr bwMode="auto">
            <a:xfrm>
              <a:off x="4040187" y="553244"/>
              <a:ext cx="304800" cy="3048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2" name="Line 102"/>
            <p:cNvSpPr>
              <a:spLocks noChangeShapeType="1"/>
            </p:cNvSpPr>
            <p:nvPr/>
          </p:nvSpPr>
          <p:spPr bwMode="auto">
            <a:xfrm>
              <a:off x="382587" y="4287044"/>
              <a:ext cx="304800" cy="3048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rgbClr val="990033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38" name="AutoShape 103"/>
          <p:cNvSpPr>
            <a:spLocks noChangeArrowheads="1"/>
          </p:cNvSpPr>
          <p:nvPr/>
        </p:nvSpPr>
        <p:spPr bwMode="auto">
          <a:xfrm>
            <a:off x="534987" y="1106487"/>
            <a:ext cx="8077200" cy="4114800"/>
          </a:xfrm>
          <a:prstGeom prst="triangle">
            <a:avLst>
              <a:gd name="adj" fmla="val 50000"/>
            </a:avLst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rgbClr val="990033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36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 561,  Lecture 1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3581400" y="6400800"/>
            <a:ext cx="2286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Expert Systems</a:t>
            </a:r>
            <a:endParaRPr lang="en-US" altLang="ko-KR" dirty="0">
              <a:ea typeface="굴림" charset="-127"/>
            </a:endParaRPr>
          </a:p>
        </p:txBody>
      </p:sp>
      <p:pic>
        <p:nvPicPr>
          <p:cNvPr id="67588" name="Picture 4" descr="cl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88583"/>
            <a:ext cx="7679010" cy="477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661729" y="6324600"/>
            <a:ext cx="270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mic Sans MS" pitchFamily="66" charset="0"/>
                <a:ea typeface="굴림" charset="-127"/>
              </a:rPr>
              <a:t>CLIPS expert system shell</a:t>
            </a:r>
          </a:p>
        </p:txBody>
      </p:sp>
    </p:spTree>
    <p:extLst>
      <p:ext uri="{BB962C8B-B14F-4D97-AF65-F5344CB8AC3E}">
        <p14:creationId xmlns:p14="http://schemas.microsoft.com/office/powerpoint/2010/main" val="27248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Financial Expert System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R4: if</a:t>
            </a:r>
          </a:p>
          <a:p>
            <a:pPr>
              <a:buFontTx/>
              <a:buNone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		amount of risk is medium or high and</a:t>
            </a:r>
          </a:p>
          <a:p>
            <a:pPr>
              <a:buFontTx/>
              <a:buNone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		6 month outlook is up </a:t>
            </a:r>
          </a:p>
          <a:p>
            <a:pPr>
              <a:buFontTx/>
              <a:buNone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 then</a:t>
            </a:r>
          </a:p>
          <a:p>
            <a:pPr>
              <a:buFontTx/>
              <a:buNone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		buy aggressive money market fund</a:t>
            </a:r>
          </a:p>
          <a:p>
            <a:pPr>
              <a:buFontTx/>
              <a:buNone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R5: if</a:t>
            </a:r>
          </a:p>
          <a:p>
            <a:pPr>
              <a:buFontTx/>
              <a:buNone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		amount of risk is medium or high and</a:t>
            </a:r>
          </a:p>
          <a:p>
            <a:pPr>
              <a:buFontTx/>
              <a:buNone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		6 month outlook is down </a:t>
            </a:r>
          </a:p>
          <a:p>
            <a:pPr>
              <a:buFontTx/>
              <a:buNone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 then</a:t>
            </a:r>
          </a:p>
          <a:p>
            <a:pPr>
              <a:buFontTx/>
              <a:buNone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		invest mostly in stocks and bonds and</a:t>
            </a:r>
          </a:p>
          <a:p>
            <a:pPr>
              <a:buFontTx/>
              <a:buNone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		small amount in money market fund</a:t>
            </a:r>
          </a:p>
        </p:txBody>
      </p:sp>
    </p:spTree>
    <p:extLst>
      <p:ext uri="{BB962C8B-B14F-4D97-AF65-F5344CB8AC3E}">
        <p14:creationId xmlns:p14="http://schemas.microsoft.com/office/powerpoint/2010/main" val="697458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63688" y="1916832"/>
            <a:ext cx="6120680" cy="93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Fuzzy Logic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633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9A21-26BC-47A9-A0B2-3B86D1D7A931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Tipping example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ea typeface="굴림" charset="-127"/>
              </a:rPr>
              <a:t>The Basic Tipping Problem:</a:t>
            </a:r>
            <a:r>
              <a:rPr lang="en-US" altLang="ko-KR" dirty="0">
                <a:ea typeface="굴림" charset="-127"/>
              </a:rPr>
              <a:t> Given a number between 0 and 10 that represents the quality of service at a restaurant what should the tip be?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Cultural footnote: An average tip for a meal in the U.S. is 15%, which may vary depending on the quality of the service provided.</a:t>
            </a:r>
          </a:p>
        </p:txBody>
      </p:sp>
    </p:spTree>
    <p:extLst>
      <p:ext uri="{BB962C8B-B14F-4D97-AF65-F5344CB8AC3E}">
        <p14:creationId xmlns:p14="http://schemas.microsoft.com/office/powerpoint/2010/main" val="27929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1DFE-9388-4826-B5E3-7986C6A3C069}" type="slidenum">
              <a:rPr lang="en-US" altLang="ko-KR"/>
              <a:pPr/>
              <a:t>49</a:t>
            </a:fld>
            <a:endParaRPr lang="en-US" altLang="ko-KR"/>
          </a:p>
        </p:txBody>
      </p:sp>
      <p:pic>
        <p:nvPicPr>
          <p:cNvPr id="279562" name="Picture 10" descr="ti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50292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344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Tipping example:  The non-fuzzy approach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3340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Tip = 15% of total bill</a:t>
            </a:r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528035" y="5877272"/>
            <a:ext cx="817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What about quality of service?</a:t>
            </a:r>
          </a:p>
        </p:txBody>
      </p:sp>
    </p:spTree>
    <p:extLst>
      <p:ext uri="{BB962C8B-B14F-4D97-AF65-F5344CB8AC3E}">
        <p14:creationId xmlns:p14="http://schemas.microsoft.com/office/powerpoint/2010/main" val="9365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 561,  Lecture 1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Honda Humanoid Robot</a:t>
            </a:r>
          </a:p>
        </p:txBody>
      </p:sp>
      <p:pic>
        <p:nvPicPr>
          <p:cNvPr id="49155" name="honda06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honda-turn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71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7" name="honda-step.avi">
            <a:hlinkClick r:id="" action="ppaction://media"/>
          </p:cNvPr>
          <p:cNvPicPr>
            <a:picLocks noRot="1" noChangeAspect="1" noChangeArrowheads="1"/>
          </p:cNvPicPr>
          <p:nvPr>
            <a:videoFile r:link="rId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672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1219200" y="3886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Walk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3810000" y="510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Turn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629400" y="6096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Stairs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212725" y="5984875"/>
            <a:ext cx="352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Comic Sans MS" pitchFamily="66" charset="0"/>
                <a:ea typeface="굴림" charset="-127"/>
              </a:rPr>
              <a:t>http://world.honda.com/robot/</a:t>
            </a:r>
          </a:p>
        </p:txBody>
      </p:sp>
    </p:spTree>
    <p:extLst>
      <p:ext uri="{BB962C8B-B14F-4D97-AF65-F5344CB8AC3E}">
        <p14:creationId xmlns:p14="http://schemas.microsoft.com/office/powerpoint/2010/main" val="283120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1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91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15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915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9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91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156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9156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91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491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157"/>
                  </p:tgtEl>
                </p:cond>
              </p:nextCondLst>
            </p:seq>
            <p:vide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9157"/>
                </p:tgtEl>
              </p:cMediaNode>
            </p:vide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6A4D-3D9D-4B32-8F58-2DF46F58FCAA}" type="slidenum">
              <a:rPr lang="en-US" altLang="ko-KR"/>
              <a:pPr/>
              <a:t>50</a:t>
            </a:fld>
            <a:endParaRPr lang="en-US" altLang="ko-KR"/>
          </a:p>
        </p:txBody>
      </p:sp>
      <p:pic>
        <p:nvPicPr>
          <p:cNvPr id="280583" name="Picture 7" descr="ti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28612"/>
            <a:ext cx="54102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Tipping example:  The non-fuzzy approach</a:t>
            </a:r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9094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Tip = linearly proportional to service from 5% to 25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%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tip </a:t>
            </a: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 0.20/10*service+0.05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543677" y="6226629"/>
            <a:ext cx="817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What about quality of the food?</a:t>
            </a:r>
          </a:p>
        </p:txBody>
      </p:sp>
    </p:spTree>
    <p:extLst>
      <p:ext uri="{BB962C8B-B14F-4D97-AF65-F5344CB8AC3E}">
        <p14:creationId xmlns:p14="http://schemas.microsoft.com/office/powerpoint/2010/main" val="1299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EDEA-04DC-4FC5-8406-74EAF842EC35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Tipping problem: the fuzzy approach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81000" indent="-381000">
              <a:buFontTx/>
              <a:buNone/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What we want to express is:</a:t>
            </a:r>
          </a:p>
          <a:p>
            <a:pPr marL="381000" indent="-381000">
              <a:buFontTx/>
              <a:buAutoNum type="arabicPeriod"/>
            </a:pPr>
            <a:r>
              <a:rPr lang="en-US" altLang="ko-KR" i="1" dirty="0">
                <a:solidFill>
                  <a:srgbClr val="0066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 service is poor then tip is cheap</a:t>
            </a:r>
          </a:p>
          <a:p>
            <a:pPr marL="381000" indent="-381000">
              <a:buFontTx/>
              <a:buAutoNum type="arabicPeriod"/>
            </a:pPr>
            <a:r>
              <a:rPr lang="en-US" altLang="ko-KR" i="1" dirty="0">
                <a:solidFill>
                  <a:srgbClr val="0066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 service is good the tip is average</a:t>
            </a:r>
          </a:p>
          <a:p>
            <a:pPr marL="381000" indent="-381000">
              <a:buFontTx/>
              <a:buAutoNum type="arabicPeriod"/>
            </a:pPr>
            <a:r>
              <a:rPr lang="en-US" altLang="ko-KR" i="1" dirty="0">
                <a:solidFill>
                  <a:srgbClr val="0066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 service is excellent then tip is generous</a:t>
            </a:r>
          </a:p>
          <a:p>
            <a:pPr marL="381000" indent="-381000">
              <a:buFontTx/>
              <a:buAutoNum type="arabicPeriod"/>
            </a:pPr>
            <a:r>
              <a:rPr lang="en-US" altLang="ko-KR" i="1" dirty="0">
                <a:solidFill>
                  <a:srgbClr val="0066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 food is rancid then tip is cheap</a:t>
            </a:r>
          </a:p>
          <a:p>
            <a:pPr marL="381000" indent="-381000">
              <a:buFontTx/>
              <a:buAutoNum type="arabicPeriod"/>
            </a:pPr>
            <a:r>
              <a:rPr lang="en-US" altLang="ko-KR" i="1" dirty="0">
                <a:solidFill>
                  <a:srgbClr val="0066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 food is delicious then tip is generous</a:t>
            </a:r>
          </a:p>
          <a:p>
            <a:pPr marL="381000" indent="-381000">
              <a:buFontTx/>
              <a:buNone/>
            </a:pPr>
            <a:r>
              <a:rPr lang="en-US" altLang="ko-KR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or</a:t>
            </a:r>
          </a:p>
          <a:p>
            <a:pPr marL="381000" indent="-381000">
              <a:buFontTx/>
              <a:buAutoNum type="arabicPeriod"/>
            </a:pPr>
            <a:r>
              <a:rPr lang="en-US" altLang="ko-KR" i="1" dirty="0">
                <a:solidFill>
                  <a:srgbClr val="0066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 service is poor or the food is rancid then tip is cheap</a:t>
            </a:r>
          </a:p>
          <a:p>
            <a:pPr marL="381000" indent="-381000">
              <a:buFontTx/>
              <a:buAutoNum type="arabicPeriod"/>
            </a:pPr>
            <a:r>
              <a:rPr lang="en-US" altLang="ko-KR" i="1" dirty="0">
                <a:solidFill>
                  <a:srgbClr val="0066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 service is good then tip is average</a:t>
            </a:r>
          </a:p>
          <a:p>
            <a:pPr marL="381000" indent="-381000">
              <a:buFontTx/>
              <a:buAutoNum type="arabicPeriod"/>
            </a:pPr>
            <a:r>
              <a:rPr lang="en-US" altLang="ko-KR" i="1" dirty="0">
                <a:solidFill>
                  <a:srgbClr val="0066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 service is excellent or food is delicious then tip is generous</a:t>
            </a:r>
          </a:p>
          <a:p>
            <a:pPr marL="381000" indent="-381000">
              <a:buFontTx/>
              <a:buAutoNum type="arabicPeriod"/>
            </a:pPr>
            <a:endParaRPr lang="en-US" altLang="ko-KR" i="1" dirty="0">
              <a:solidFill>
                <a:srgbClr val="0066FF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381000" indent="-381000">
              <a:buFontTx/>
              <a:buNone/>
            </a:pPr>
            <a:r>
              <a:rPr lang="en-US" altLang="ko-KR" b="1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We have just defined the rules for a fuzzy logic system.</a:t>
            </a:r>
          </a:p>
          <a:p>
            <a:pPr marL="381000" indent="-381000">
              <a:buFontTx/>
              <a:buAutoNum type="arabicPeriod"/>
            </a:pPr>
            <a:endParaRPr lang="en-US" altLang="ko-KR" b="1" i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8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B3FC-3AF5-43AC-9880-4321EA8B94D6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Why use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fuzzy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logic?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altLang="ko-KR" sz="2400" dirty="0">
                <a:solidFill>
                  <a:srgbClr val="33CC33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Pros: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Conceptually easy to understand w/ “natural”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maths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Tolerant of </a:t>
            </a:r>
            <a:r>
              <a:rPr lang="en-US" altLang="ko-KR" u="sng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imprecise data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Universal approximation: can model arbitrary nonlinear functions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Intuitive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Based on linguistic terms</a:t>
            </a:r>
          </a:p>
          <a:p>
            <a:r>
              <a:rPr lang="en-US" altLang="ko-KR" u="sng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Convenient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way to express expert and common sense knowledge</a:t>
            </a:r>
            <a:b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buFontTx/>
              <a:buNone/>
            </a:pPr>
            <a:r>
              <a:rPr lang="en-US" altLang="ko-KR" sz="2400" dirty="0">
                <a:solidFill>
                  <a:srgbClr val="CC33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Cons: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Not a cure-all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Crisp/precise models can be more efficient and even convenient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Other approaches might be formally verified to work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15616" y="1772816"/>
            <a:ext cx="7128792" cy="1008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Non-symbolic Computation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07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243E03-2FC7-4C33-8CD3-B65CD2C99E68}" type="slidenum">
              <a:rPr lang="en-US" altLang="ko-KR" sz="1400" smtClean="0">
                <a:solidFill>
                  <a:schemeClr val="bg2"/>
                </a:solidFill>
                <a:latin typeface="Arial" pitchFamily="34" charset="0"/>
                <a:ea typeface="굴림" pitchFamily="50" charset="-127"/>
              </a:rPr>
              <a:pPr/>
              <a:t>54</a:t>
            </a:fld>
            <a:endParaRPr lang="en-US" altLang="ko-KR" sz="1400" smtClean="0">
              <a:solidFill>
                <a:schemeClr val="bg2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kumimoji="1" lang="en-US" altLang="ko-KR" sz="4000" b="1" kern="0" dirty="0">
                <a:solidFill>
                  <a:schemeClr val="tx2"/>
                </a:solidFill>
                <a:latin typeface="+mj-lt"/>
                <a:ea typeface="굴림" pitchFamily="50" charset="-127"/>
                <a:cs typeface="+mj-cs"/>
              </a:rPr>
              <a:t>Genetic Algorithm</a:t>
            </a:r>
          </a:p>
        </p:txBody>
      </p:sp>
      <p:grpSp>
        <p:nvGrpSpPr>
          <p:cNvPr id="102404" name="Group 3"/>
          <p:cNvGrpSpPr>
            <a:grpSpLocks/>
          </p:cNvGrpSpPr>
          <p:nvPr/>
        </p:nvGrpSpPr>
        <p:grpSpPr bwMode="auto">
          <a:xfrm>
            <a:off x="1447800" y="1447800"/>
            <a:ext cx="6781800" cy="5233988"/>
            <a:chOff x="912" y="912"/>
            <a:chExt cx="4272" cy="3297"/>
          </a:xfrm>
        </p:grpSpPr>
        <p:pic>
          <p:nvPicPr>
            <p:cNvPr id="102405" name="Picture 4" descr="populat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912"/>
              <a:ext cx="1104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06" name="Picture 5" descr="rank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912"/>
              <a:ext cx="1152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07" name="Picture 6" descr="mateselecti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2304"/>
              <a:ext cx="1152" cy="1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08" name="Picture 7" descr="crossov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3168"/>
              <a:ext cx="1173" cy="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09" name="Picture 8" descr="mutati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2256"/>
              <a:ext cx="1152" cy="1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10" name="Picture 9" descr="bes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1920"/>
              <a:ext cx="1143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11" name="Line 10"/>
            <p:cNvSpPr>
              <a:spLocks noChangeShapeType="1"/>
            </p:cNvSpPr>
            <p:nvPr/>
          </p:nvSpPr>
          <p:spPr bwMode="auto">
            <a:xfrm flipV="1">
              <a:off x="1440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12" name="Line 11"/>
            <p:cNvSpPr>
              <a:spLocks noChangeShapeType="1"/>
            </p:cNvSpPr>
            <p:nvPr/>
          </p:nvSpPr>
          <p:spPr bwMode="auto">
            <a:xfrm>
              <a:off x="2496" y="1296"/>
              <a:ext cx="76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13" name="Line 12"/>
            <p:cNvSpPr>
              <a:spLocks noChangeShapeType="1"/>
            </p:cNvSpPr>
            <p:nvPr/>
          </p:nvSpPr>
          <p:spPr bwMode="auto">
            <a:xfrm>
              <a:off x="4176" y="19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14" name="Line 13"/>
            <p:cNvSpPr>
              <a:spLocks noChangeShapeType="1"/>
            </p:cNvSpPr>
            <p:nvPr/>
          </p:nvSpPr>
          <p:spPr bwMode="auto">
            <a:xfrm flipH="1">
              <a:off x="3600" y="3312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15" name="Line 14"/>
            <p:cNvSpPr>
              <a:spLocks noChangeShapeType="1"/>
            </p:cNvSpPr>
            <p:nvPr/>
          </p:nvSpPr>
          <p:spPr bwMode="auto">
            <a:xfrm flipH="1" flipV="1">
              <a:off x="1920" y="326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16" name="Line 15"/>
            <p:cNvSpPr>
              <a:spLocks noChangeShapeType="1"/>
            </p:cNvSpPr>
            <p:nvPr/>
          </p:nvSpPr>
          <p:spPr bwMode="auto">
            <a:xfrm>
              <a:off x="2016" y="201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76913" y="5980638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Cross over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2387" y="5183414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Mutate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64441" y="1130333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 Random Solutions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3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0149" y="293885"/>
            <a:ext cx="83150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3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Genetic algorithm: 8-queens example</a:t>
            </a:r>
            <a:r>
              <a:rPr kumimoji="1" lang="ko-KR" altLang="ko-KR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endParaRPr kumimoji="1" lang="ko-KR" altLang="ko-KR" sz="108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4338" name="Picture 2" descr="http://www.cs.tufts.edu/comp/131/classpages/8queens-cross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73" y="1412776"/>
            <a:ext cx="67246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www.cs.tufts.edu/comp/131/classpages/genet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89040"/>
            <a:ext cx="888733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6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3608" y="1052736"/>
            <a:ext cx="7200800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/>
              <a:t>Bayesian Networks</a:t>
            </a:r>
            <a:endParaRPr lang="ko-KR" altLang="en-US" sz="5400" dirty="0"/>
          </a:p>
        </p:txBody>
      </p:sp>
      <p:sp>
        <p:nvSpPr>
          <p:cNvPr id="2" name="직사각형 1"/>
          <p:cNvSpPr/>
          <p:nvPr/>
        </p:nvSpPr>
        <p:spPr>
          <a:xfrm>
            <a:off x="788977" y="4437112"/>
            <a:ext cx="7848872" cy="193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ko-KR" sz="2000" dirty="0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Based on the Tutorials and Presentations:</a:t>
            </a:r>
            <a:endParaRPr lang="en-US" altLang="ko-KR" sz="2800" dirty="0">
              <a:solidFill>
                <a:schemeClr val="tx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(1) Dennis M. </a:t>
            </a:r>
            <a:r>
              <a:rPr lang="en-US" altLang="ko-KR" sz="1600" dirty="0" err="1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Buede</a:t>
            </a:r>
            <a:r>
              <a:rPr lang="en-US" altLang="ko-KR" sz="1600" dirty="0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Joseph A. </a:t>
            </a:r>
            <a:r>
              <a:rPr lang="en-US" altLang="ko-KR" sz="1600" dirty="0" err="1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Tatman</a:t>
            </a:r>
            <a:r>
              <a:rPr lang="en-US" altLang="ko-KR" sz="1600" dirty="0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Terry A. </a:t>
            </a:r>
            <a:r>
              <a:rPr lang="en-US" altLang="ko-KR" sz="1600" dirty="0" err="1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Bresnick</a:t>
            </a:r>
            <a:r>
              <a:rPr lang="en-US" altLang="ko-KR" sz="1600" dirty="0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(2) Jack Breese and Daphne </a:t>
            </a:r>
            <a:r>
              <a:rPr lang="en-US" altLang="ko-KR" sz="1600" dirty="0" err="1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Koller</a:t>
            </a:r>
            <a:r>
              <a:rPr lang="en-US" altLang="ko-KR" sz="1600" dirty="0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(3) Scott Davies and Andrew Moore;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(4) Thomas Richardson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(5) </a:t>
            </a:r>
            <a:r>
              <a:rPr lang="en-US" altLang="ko-KR" sz="1600" dirty="0" err="1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Roldano</a:t>
            </a:r>
            <a:r>
              <a:rPr lang="en-US" altLang="ko-KR" sz="1600" dirty="0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Cattoni</a:t>
            </a:r>
            <a:endParaRPr lang="en-US" altLang="ko-KR" sz="1600" dirty="0">
              <a:solidFill>
                <a:schemeClr val="tx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chemeClr val="tx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(6) Irina Rich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767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Bayes Classifier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733256"/>
          </a:xfrm>
        </p:spPr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 probabilistic framework for solving classification problems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Conditional Probability: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Bayes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theorem:</a:t>
            </a:r>
          </a:p>
        </p:txBody>
      </p:sp>
      <p:graphicFrame>
        <p:nvGraphicFramePr>
          <p:cNvPr id="1059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495969"/>
              </p:ext>
            </p:extLst>
          </p:nvPr>
        </p:nvGraphicFramePr>
        <p:xfrm>
          <a:off x="2195736" y="5229200"/>
          <a:ext cx="436562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1600200" imgH="419040" progId="Equation.3">
                  <p:embed/>
                </p:oleObj>
              </mc:Choice>
              <mc:Fallback>
                <p:oleObj name="Equation" r:id="rId3" imgW="1600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229200"/>
                        <a:ext cx="4365625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9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445539"/>
              </p:ext>
            </p:extLst>
          </p:nvPr>
        </p:nvGraphicFramePr>
        <p:xfrm>
          <a:off x="5220072" y="2132856"/>
          <a:ext cx="321940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5" imgW="1257120" imgH="863280" progId="Equation.3">
                  <p:embed/>
                </p:oleObj>
              </mc:Choice>
              <mc:Fallback>
                <p:oleObj name="Equation" r:id="rId5" imgW="12571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132856"/>
                        <a:ext cx="321940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0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Example of Bayes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Theorem (1)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Given: </a:t>
            </a:r>
          </a:p>
          <a:p>
            <a:pPr lvl="1"/>
            <a:r>
              <a:rPr lang="en-US" altLang="ko-KR" sz="2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 doctor knows that meningitis causes stiff neck 50% of the time</a:t>
            </a:r>
          </a:p>
          <a:p>
            <a:pPr lvl="1"/>
            <a:r>
              <a:rPr lang="en-US" altLang="ko-KR" sz="2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Prior probability of any patient having meningitis is 1/50,000</a:t>
            </a:r>
          </a:p>
          <a:p>
            <a:pPr lvl="1"/>
            <a:r>
              <a:rPr lang="en-US" altLang="ko-KR" sz="2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Prior probability of any patient having stiff neck is 1/20</a:t>
            </a:r>
          </a:p>
          <a:p>
            <a:pPr lvl="1">
              <a:buFont typeface="Arial" charset="0"/>
              <a:buNone/>
            </a:pPr>
            <a:endParaRPr lang="en-US" altLang="ko-KR" sz="2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 patient has stiff neck, what’s the probability he/she has meningitis?</a:t>
            </a:r>
            <a:endParaRPr lang="en-US" altLang="ko-KR" sz="2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aphicFrame>
        <p:nvGraphicFramePr>
          <p:cNvPr id="1060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675917"/>
              </p:ext>
            </p:extLst>
          </p:nvPr>
        </p:nvGraphicFramePr>
        <p:xfrm>
          <a:off x="755576" y="5013176"/>
          <a:ext cx="7772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3" imgW="6362640" imgH="787320" progId="Equation.3">
                  <p:embed/>
                </p:oleObj>
              </mc:Choice>
              <mc:Fallback>
                <p:oleObj name="Equation" r:id="rId3" imgW="636264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013176"/>
                        <a:ext cx="7772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48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0C2F-868D-4A55-A261-D16AEE11E5BF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Example of Bayes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Theorem (2)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aphicFrame>
        <p:nvGraphicFramePr>
          <p:cNvPr id="204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517121"/>
              </p:ext>
            </p:extLst>
          </p:nvPr>
        </p:nvGraphicFramePr>
        <p:xfrm>
          <a:off x="261938" y="1196752"/>
          <a:ext cx="8648700" cy="554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Photo Editor Photo" r:id="rId3" imgW="4590476" imgH="2734057" progId="MSPhotoEd.3">
                  <p:embed/>
                </p:oleObj>
              </mc:Choice>
              <mc:Fallback>
                <p:oleObj name="Photo Editor Photo" r:id="rId3" imgW="4590476" imgH="27340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1196752"/>
                        <a:ext cx="8648700" cy="5544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6545263" y="3001963"/>
            <a:ext cx="1476375" cy="4270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bg2"/>
                </a:solidFill>
                <a:ea typeface="굴림" charset="-127"/>
              </a:rPr>
              <a:t>No Cancer</a:t>
            </a:r>
            <a:r>
              <a:rPr lang="en-US" altLang="ko-KR" sz="2800" b="1" dirty="0">
                <a:solidFill>
                  <a:schemeClr val="bg2"/>
                </a:solidFill>
                <a:ea typeface="굴림" charset="-127"/>
              </a:rPr>
              <a:t>)</a:t>
            </a: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03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quinascollege.edu/wp-content/uploads/Jeopardy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704967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03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143B-84D5-4603-B5B5-0965BD1BD1C4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205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Example of Bayes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Theorem(3)</a:t>
            </a:r>
            <a:endParaRPr lang="en-US" altLang="ko-KR" dirty="0">
              <a:ea typeface="굴림" charset="-127"/>
            </a:endParaRPr>
          </a:p>
        </p:txBody>
      </p:sp>
      <p:graphicFrame>
        <p:nvGraphicFramePr>
          <p:cNvPr id="205828" name="Object 1028"/>
          <p:cNvGraphicFramePr>
            <a:graphicFrameLocks noChangeAspect="1"/>
          </p:cNvGraphicFramePr>
          <p:nvPr/>
        </p:nvGraphicFramePr>
        <p:xfrm>
          <a:off x="382588" y="1225550"/>
          <a:ext cx="8528050" cy="496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Photo Editor Photo" r:id="rId3" imgW="4123810" imgH="2400635" progId="MSPhotoEd.3">
                  <p:embed/>
                </p:oleObj>
              </mc:Choice>
              <mc:Fallback>
                <p:oleObj name="Photo Editor Photo" r:id="rId3" imgW="4123810" imgH="240063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225550"/>
                        <a:ext cx="8528050" cy="496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3749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435280" cy="778098"/>
          </a:xfrm>
        </p:spPr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Bayesian (Belief) Networks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Provides graphical representation of probabilistic relationships among a set of random variables</a:t>
            </a:r>
          </a:p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Consists of:</a:t>
            </a:r>
          </a:p>
          <a:p>
            <a:pPr lvl="1"/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 directed acyclic graph (dag)</a:t>
            </a:r>
          </a:p>
          <a:p>
            <a:pPr lvl="2"/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Node corresponds to a variable</a:t>
            </a:r>
          </a:p>
          <a:p>
            <a:pPr lvl="2"/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Arc corresponds to dependence </a:t>
            </a:r>
            <a:b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relationship between a pair of variables</a:t>
            </a:r>
          </a:p>
          <a:p>
            <a:pPr lvl="2"/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/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 probability table associating each node to its immediate parent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705600" y="2667000"/>
          <a:ext cx="2173288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Visio" r:id="rId3" imgW="2173072" imgH="1637074" progId="Visio.Drawing.6">
                  <p:embed/>
                </p:oleObj>
              </mc:Choice>
              <mc:Fallback>
                <p:oleObj name="Visio" r:id="rId3" imgW="2173072" imgH="163707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667000"/>
                        <a:ext cx="2173288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1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Probability Tables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 X does not have any parents, table contains prior probability P(X)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 X has only one parent (Y), table contains conditional probability P(X|Y)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 X has multiple parents (Y</a:t>
            </a:r>
            <a:r>
              <a:rPr lang="en-US" altLang="ko-KR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Y</a:t>
            </a:r>
            <a:r>
              <a:rPr lang="en-US" altLang="ko-KR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,…, 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</a:t>
            </a:r>
            <a:r>
              <a:rPr lang="en-US" altLang="ko-KR" baseline="-25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 table contains conditional probability P(X|Y</a:t>
            </a:r>
            <a:r>
              <a:rPr lang="en-US" altLang="ko-KR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Y</a:t>
            </a:r>
            <a:r>
              <a:rPr lang="en-US" altLang="ko-KR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,…, 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</a:t>
            </a:r>
            <a:r>
              <a:rPr lang="en-US" altLang="ko-KR" baseline="-25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28436135"/>
              </p:ext>
            </p:extLst>
          </p:nvPr>
        </p:nvGraphicFramePr>
        <p:xfrm>
          <a:off x="8028384" y="1268760"/>
          <a:ext cx="51752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Visio" r:id="rId3" imgW="517042" imgH="1711170" progId="Visio.Drawing.6">
                  <p:embed/>
                </p:oleObj>
              </mc:Choice>
              <mc:Fallback>
                <p:oleObj name="Visio" r:id="rId3" imgW="517042" imgH="171117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84" y="1268760"/>
                        <a:ext cx="517525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1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Example of Bayesian Belief Network</a:t>
            </a:r>
          </a:p>
        </p:txBody>
      </p:sp>
      <p:graphicFrame>
        <p:nvGraphicFramePr>
          <p:cNvPr id="5122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539750" y="1152525"/>
          <a:ext cx="8061325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Visio" r:id="rId3" imgW="9059315" imgH="5802417" progId="Visio.Drawing.6">
                  <p:embed/>
                </p:oleObj>
              </mc:Choice>
              <mc:Fallback>
                <p:oleObj name="Visio" r:id="rId3" imgW="9059315" imgH="580241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52525"/>
                        <a:ext cx="8061325" cy="516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Applications of BBN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47687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Medical diagnostic systems</a:t>
            </a:r>
          </a:p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Spam filters and classification</a:t>
            </a:r>
          </a:p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Sports result prediction</a:t>
            </a:r>
          </a:p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Identify missing persons</a:t>
            </a:r>
          </a:p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Decision Support in Business Environment </a:t>
            </a:r>
            <a:endParaRPr lang="ko-KR" alt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22939AA1-D970-4903-8D58-A1A2F1CCAE94}" type="slidenum">
              <a:rPr lang="en-US" altLang="ko-KR"/>
              <a:pPr/>
              <a:t>64</a:t>
            </a:fld>
            <a:endParaRPr lang="en-US" altLang="ko-KR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14400" y="4267200"/>
            <a:ext cx="7467600" cy="2314575"/>
            <a:chOff x="576" y="2688"/>
            <a:chExt cx="4704" cy="1458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576" y="2688"/>
              <a:ext cx="1020" cy="624"/>
              <a:chOff x="528" y="2544"/>
              <a:chExt cx="1122" cy="724"/>
            </a:xfrm>
          </p:grpSpPr>
          <p:pic>
            <p:nvPicPr>
              <p:cNvPr id="22" name="Picture 6" descr="C:\Program Files\Common Files\Microsoft Shared\Clipart\cagcat50\pe02716_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" y="2544"/>
                <a:ext cx="768" cy="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912" y="2544"/>
                <a:ext cx="738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latin typeface="Tahoma" pitchFamily="34" charset="0"/>
                    <a:ea typeface="굴림" charset="-127"/>
                  </a:rPr>
                  <a:t>Medicine</a:t>
                </a: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264" y="2688"/>
              <a:ext cx="1440" cy="624"/>
              <a:chOff x="3264" y="2688"/>
              <a:chExt cx="1440" cy="624"/>
            </a:xfrm>
          </p:grpSpPr>
          <p:pic>
            <p:nvPicPr>
              <p:cNvPr id="20" name="Picture 9" descr="C:\Program Files\Common Files\Microsoft Shared\Clipart\cagcat50\hm00363_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4" y="2688"/>
                <a:ext cx="622" cy="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3552" y="2784"/>
                <a:ext cx="1152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None/>
                </a:pPr>
                <a:r>
                  <a:rPr lang="en-US" altLang="ko-KR" sz="1800">
                    <a:latin typeface="Tahoma" pitchFamily="34" charset="0"/>
                    <a:ea typeface="굴림" charset="-127"/>
                  </a:rPr>
                  <a:t>Bio-informatics</a:t>
                </a:r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3936" y="3408"/>
              <a:ext cx="1344" cy="738"/>
              <a:chOff x="3696" y="3264"/>
              <a:chExt cx="1440" cy="883"/>
            </a:xfrm>
          </p:grpSpPr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3696" y="3664"/>
                <a:ext cx="1183" cy="4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latin typeface="Tahoma" pitchFamily="34" charset="0"/>
                    <a:ea typeface="굴림" charset="-127"/>
                  </a:rPr>
                  <a:t>Computer </a:t>
                </a:r>
              </a:p>
              <a:p>
                <a:r>
                  <a:rPr lang="en-US" altLang="ko-KR" sz="1800">
                    <a:latin typeface="Tahoma" pitchFamily="34" charset="0"/>
                    <a:ea typeface="굴림" charset="-127"/>
                  </a:rPr>
                  <a:t>troubleshooting</a:t>
                </a:r>
              </a:p>
            </p:txBody>
          </p:sp>
          <p:sp>
            <p:nvSpPr>
              <p:cNvPr id="19" name="laptop"/>
              <p:cNvSpPr>
                <a:spLocks noEditPoints="1" noChangeArrowheads="1"/>
              </p:cNvSpPr>
              <p:nvPr/>
            </p:nvSpPr>
            <p:spPr bwMode="auto">
              <a:xfrm>
                <a:off x="4512" y="3264"/>
                <a:ext cx="624" cy="52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960" y="3360"/>
              <a:ext cx="1367" cy="672"/>
              <a:chOff x="1104" y="3360"/>
              <a:chExt cx="1416" cy="717"/>
            </a:xfrm>
          </p:grpSpPr>
          <p:pic>
            <p:nvPicPr>
              <p:cNvPr id="16" name="Picture 15" descr="C:\Program Files\Common Files\Microsoft Shared\Clipart\cagcat50\bs02064_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3360"/>
                <a:ext cx="720" cy="7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536" y="3792"/>
                <a:ext cx="984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latin typeface="Tahoma" pitchFamily="34" charset="0"/>
                    <a:ea typeface="굴림" charset="-127"/>
                  </a:rPr>
                  <a:t>Stock market</a:t>
                </a:r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2784" y="3456"/>
              <a:ext cx="960" cy="528"/>
              <a:chOff x="2928" y="2400"/>
              <a:chExt cx="960" cy="528"/>
            </a:xfrm>
          </p:grpSpPr>
          <p:sp>
            <p:nvSpPr>
              <p:cNvPr id="14" name="Documents"/>
              <p:cNvSpPr>
                <a:spLocks noEditPoints="1" noChangeArrowheads="1"/>
              </p:cNvSpPr>
              <p:nvPr/>
            </p:nvSpPr>
            <p:spPr bwMode="auto">
              <a:xfrm>
                <a:off x="2928" y="2400"/>
                <a:ext cx="960" cy="528"/>
              </a:xfrm>
              <a:custGeom>
                <a:avLst/>
                <a:gdLst>
                  <a:gd name="T0" fmla="*/ 0 w 21600"/>
                  <a:gd name="T1" fmla="*/ 2800 h 21600"/>
                  <a:gd name="T2" fmla="*/ 3468 w 21600"/>
                  <a:gd name="T3" fmla="*/ 0 h 21600"/>
                  <a:gd name="T4" fmla="*/ 21653 w 21600"/>
                  <a:gd name="T5" fmla="*/ 18828 h 21600"/>
                  <a:gd name="T6" fmla="*/ 19954 w 21600"/>
                  <a:gd name="T7" fmla="*/ 20214 h 21600"/>
                  <a:gd name="T8" fmla="*/ 18256 w 21600"/>
                  <a:gd name="T9" fmla="*/ 21628 h 21600"/>
                  <a:gd name="T10" fmla="*/ 19954 w 21600"/>
                  <a:gd name="T11" fmla="*/ 1428 h 21600"/>
                  <a:gd name="T12" fmla="*/ 18256 w 21600"/>
                  <a:gd name="T13" fmla="*/ 2800 h 21600"/>
                  <a:gd name="T14" fmla="*/ 1645 w 21600"/>
                  <a:gd name="T15" fmla="*/ 1428 h 21600"/>
                  <a:gd name="T16" fmla="*/ 21600 w 21600"/>
                  <a:gd name="T17" fmla="*/ 0 h 21600"/>
                  <a:gd name="T18" fmla="*/ 10800 w 21600"/>
                  <a:gd name="T19" fmla="*/ 0 h 21600"/>
                  <a:gd name="T20" fmla="*/ 0 w 21600"/>
                  <a:gd name="T21" fmla="*/ 10800 h 21600"/>
                  <a:gd name="T22" fmla="*/ 21600 w 21600"/>
                  <a:gd name="T23" fmla="*/ 10800 h 21600"/>
                  <a:gd name="T24" fmla="*/ 1645 w 21600"/>
                  <a:gd name="T25" fmla="*/ 4171 h 21600"/>
                  <a:gd name="T26" fmla="*/ 16522 w 21600"/>
                  <a:gd name="T27" fmla="*/ 1731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T24" t="T25" r="T26" b="T27"/>
                <a:pathLst>
                  <a:path w="21600" h="21600" extrusionOk="0">
                    <a:moveTo>
                      <a:pt x="0" y="18014"/>
                    </a:moveTo>
                    <a:lnTo>
                      <a:pt x="0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68" y="1428"/>
                    </a:lnTo>
                    <a:lnTo>
                      <a:pt x="3468" y="0"/>
                    </a:lnTo>
                    <a:lnTo>
                      <a:pt x="21653" y="0"/>
                    </a:lnTo>
                    <a:lnTo>
                      <a:pt x="21653" y="18828"/>
                    </a:lnTo>
                    <a:lnTo>
                      <a:pt x="19954" y="188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16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  <a:path w="21600" h="21600" extrusionOk="0">
                    <a:moveTo>
                      <a:pt x="3486" y="1428"/>
                    </a:moveTo>
                    <a:lnTo>
                      <a:pt x="19954" y="14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86" y="1428"/>
                    </a:lnTo>
                    <a:close/>
                  </a:path>
                  <a:path w="21600" h="21600" extrusionOk="0">
                    <a:moveTo>
                      <a:pt x="0" y="18014"/>
                    </a:moveTo>
                    <a:lnTo>
                      <a:pt x="4434" y="180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" name="Rectangle 19"/>
              <p:cNvSpPr>
                <a:spLocks noChangeArrowheads="1"/>
              </p:cNvSpPr>
              <p:nvPr/>
            </p:nvSpPr>
            <p:spPr bwMode="auto">
              <a:xfrm>
                <a:off x="2928" y="2496"/>
                <a:ext cx="91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1600">
                    <a:solidFill>
                      <a:schemeClr val="bg2"/>
                    </a:solidFill>
                    <a:latin typeface="Tahoma" pitchFamily="34" charset="0"/>
                    <a:ea typeface="굴림" charset="-127"/>
                  </a:rPr>
                  <a:t>Text </a:t>
                </a:r>
              </a:p>
              <a:p>
                <a:r>
                  <a:rPr lang="en-US" altLang="ko-KR" sz="1600">
                    <a:solidFill>
                      <a:schemeClr val="bg2"/>
                    </a:solidFill>
                    <a:latin typeface="Tahoma" pitchFamily="34" charset="0"/>
                    <a:ea typeface="굴림" charset="-127"/>
                  </a:rPr>
                  <a:t>Classification</a:t>
                </a:r>
                <a:endParaRPr lang="en-US" altLang="ko-KR" sz="1600">
                  <a:latin typeface="Tahoma" pitchFamily="34" charset="0"/>
                  <a:ea typeface="굴림" charset="-127"/>
                </a:endParaRPr>
              </a:p>
            </p:txBody>
          </p:sp>
        </p:grpSp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1728" y="2832"/>
              <a:ext cx="1200" cy="864"/>
              <a:chOff x="2496" y="3024"/>
              <a:chExt cx="1222" cy="912"/>
            </a:xfrm>
          </p:grpSpPr>
          <p:pic>
            <p:nvPicPr>
              <p:cNvPr id="12" name="Picture 21" descr="C:\Program Files\Common Files\Microsoft Shared\Clipart\cagcat50\bd07153_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3072"/>
                <a:ext cx="790" cy="8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835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latin typeface="Tahoma" pitchFamily="34" charset="0"/>
                    <a:ea typeface="굴림" charset="-127"/>
                  </a:rPr>
                  <a:t>  Speech</a:t>
                </a:r>
              </a:p>
              <a:p>
                <a:r>
                  <a:rPr lang="en-US" altLang="ko-KR" sz="1800">
                    <a:latin typeface="Tahoma" pitchFamily="34" charset="0"/>
                    <a:ea typeface="굴림" charset="-127"/>
                  </a:rPr>
                  <a:t>recognition</a:t>
                </a:r>
              </a:p>
            </p:txBody>
          </p:sp>
        </p:grp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6794500" y="2057400"/>
            <a:ext cx="2057400" cy="1981200"/>
            <a:chOff x="4176" y="1296"/>
            <a:chExt cx="1296" cy="1248"/>
          </a:xfrm>
        </p:grpSpPr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4368" y="1296"/>
              <a:ext cx="67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ko-KR" sz="2000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4766" y="2274"/>
              <a:ext cx="706" cy="2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ko-KR" sz="2000"/>
            </a:p>
          </p:txBody>
        </p:sp>
        <p:cxnSp>
          <p:nvCxnSpPr>
            <p:cNvPr id="34" name="AutoShape 31"/>
            <p:cNvCxnSpPr>
              <a:cxnSpLocks noChangeShapeType="1"/>
            </p:cNvCxnSpPr>
            <p:nvPr/>
          </p:nvCxnSpPr>
          <p:spPr bwMode="auto">
            <a:xfrm>
              <a:off x="4878" y="1534"/>
              <a:ext cx="332" cy="2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32"/>
            <p:cNvCxnSpPr>
              <a:cxnSpLocks noChangeShapeType="1"/>
            </p:cNvCxnSpPr>
            <p:nvPr/>
          </p:nvCxnSpPr>
          <p:spPr bwMode="auto">
            <a:xfrm flipH="1">
              <a:off x="4505" y="1550"/>
              <a:ext cx="283" cy="74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33"/>
            <p:cNvCxnSpPr>
              <a:cxnSpLocks noChangeShapeType="1"/>
              <a:stCxn id="32" idx="3"/>
              <a:endCxn id="40" idx="0"/>
            </p:cNvCxnSpPr>
            <p:nvPr/>
          </p:nvCxnSpPr>
          <p:spPr bwMode="auto">
            <a:xfrm flipH="1">
              <a:off x="4376" y="1513"/>
              <a:ext cx="90" cy="2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34"/>
            <p:cNvCxnSpPr>
              <a:cxnSpLocks noChangeShapeType="1"/>
              <a:stCxn id="40" idx="5"/>
              <a:endCxn id="33" idx="1"/>
            </p:cNvCxnSpPr>
            <p:nvPr/>
          </p:nvCxnSpPr>
          <p:spPr bwMode="auto">
            <a:xfrm>
              <a:off x="4517" y="1978"/>
              <a:ext cx="352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4224" y="2277"/>
              <a:ext cx="352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ko-KR" sz="2000"/>
            </a:p>
          </p:txBody>
        </p:sp>
        <p:cxnSp>
          <p:nvCxnSpPr>
            <p:cNvPr id="39" name="AutoShape 36"/>
            <p:cNvCxnSpPr>
              <a:cxnSpLocks noChangeShapeType="1"/>
              <a:stCxn id="40" idx="4"/>
              <a:endCxn id="38" idx="0"/>
            </p:cNvCxnSpPr>
            <p:nvPr/>
          </p:nvCxnSpPr>
          <p:spPr bwMode="auto">
            <a:xfrm>
              <a:off x="4376" y="2016"/>
              <a:ext cx="24" cy="2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4176" y="1757"/>
              <a:ext cx="400" cy="2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ko-KR" sz="1800"/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4992" y="1728"/>
              <a:ext cx="400" cy="2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ko-KR" sz="1800"/>
            </a:p>
          </p:txBody>
        </p:sp>
        <p:cxnSp>
          <p:nvCxnSpPr>
            <p:cNvPr id="42" name="AutoShape 39"/>
            <p:cNvCxnSpPr>
              <a:cxnSpLocks noChangeShapeType="1"/>
              <a:endCxn id="33" idx="0"/>
            </p:cNvCxnSpPr>
            <p:nvPr/>
          </p:nvCxnSpPr>
          <p:spPr bwMode="auto">
            <a:xfrm flipH="1">
              <a:off x="5119" y="1987"/>
              <a:ext cx="82" cy="2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6794500" y="2743200"/>
            <a:ext cx="1930400" cy="457200"/>
            <a:chOff x="4032" y="1728"/>
            <a:chExt cx="1216" cy="288"/>
          </a:xfrm>
        </p:grpSpPr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4032" y="1728"/>
              <a:ext cx="40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ko-KR" sz="1800"/>
            </a:p>
          </p:txBody>
        </p:sp>
        <p:graphicFrame>
          <p:nvGraphicFramePr>
            <p:cNvPr id="45" name="Object 42"/>
            <p:cNvGraphicFramePr>
              <a:graphicFrameLocks noChangeAspect="1"/>
            </p:cNvGraphicFramePr>
            <p:nvPr/>
          </p:nvGraphicFramePr>
          <p:xfrm>
            <a:off x="4128" y="1749"/>
            <a:ext cx="22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" name="Equation" r:id="rId7" imgW="203040" imgH="215640" progId="Equation.3">
                    <p:embed/>
                  </p:oleObj>
                </mc:Choice>
                <mc:Fallback>
                  <p:oleObj name="Equation" r:id="rId7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749"/>
                          <a:ext cx="22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4848" y="1728"/>
              <a:ext cx="400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ko-KR" sz="1800"/>
            </a:p>
          </p:txBody>
        </p:sp>
        <p:graphicFrame>
          <p:nvGraphicFramePr>
            <p:cNvPr id="47" name="Object 44"/>
            <p:cNvGraphicFramePr>
              <a:graphicFrameLocks noChangeAspect="1"/>
            </p:cNvGraphicFramePr>
            <p:nvPr/>
          </p:nvGraphicFramePr>
          <p:xfrm>
            <a:off x="4937" y="1747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" name="Equation" r:id="rId9" imgW="215640" imgH="215640" progId="Equation.3">
                    <p:embed/>
                  </p:oleObj>
                </mc:Choice>
                <mc:Fallback>
                  <p:oleObj name="Equation" r:id="rId9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7" y="1747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oup 45"/>
          <p:cNvGrpSpPr>
            <a:grpSpLocks/>
          </p:cNvGrpSpPr>
          <p:nvPr/>
        </p:nvGrpSpPr>
        <p:grpSpPr bwMode="auto">
          <a:xfrm>
            <a:off x="7099300" y="2057400"/>
            <a:ext cx="1828800" cy="1981200"/>
            <a:chOff x="4224" y="1296"/>
            <a:chExt cx="1152" cy="1248"/>
          </a:xfrm>
        </p:grpSpPr>
        <p:grpSp>
          <p:nvGrpSpPr>
            <p:cNvPr id="49" name="Group 46"/>
            <p:cNvGrpSpPr>
              <a:grpSpLocks/>
            </p:cNvGrpSpPr>
            <p:nvPr/>
          </p:nvGrpSpPr>
          <p:grpSpPr bwMode="auto">
            <a:xfrm>
              <a:off x="4224" y="1296"/>
              <a:ext cx="672" cy="254"/>
              <a:chOff x="4800" y="480"/>
              <a:chExt cx="672" cy="254"/>
            </a:xfrm>
          </p:grpSpPr>
          <p:sp>
            <p:nvSpPr>
              <p:cNvPr id="53" name="Oval 47"/>
              <p:cNvSpPr>
                <a:spLocks noChangeArrowheads="1"/>
              </p:cNvSpPr>
              <p:nvPr/>
            </p:nvSpPr>
            <p:spPr bwMode="auto">
              <a:xfrm>
                <a:off x="4800" y="480"/>
                <a:ext cx="672" cy="25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altLang="ko-KR" sz="2000"/>
              </a:p>
            </p:txBody>
          </p:sp>
          <p:sp>
            <p:nvSpPr>
              <p:cNvPr id="54" name="Text Box 48"/>
              <p:cNvSpPr txBox="1">
                <a:spLocks noChangeArrowheads="1"/>
              </p:cNvSpPr>
              <p:nvPr/>
            </p:nvSpPr>
            <p:spPr bwMode="auto">
              <a:xfrm>
                <a:off x="4848" y="480"/>
                <a:ext cx="4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latin typeface="Tahoma" pitchFamily="34" charset="0"/>
                    <a:ea typeface="굴림" charset="-127"/>
                  </a:rPr>
                  <a:t>cause</a:t>
                </a:r>
              </a:p>
            </p:txBody>
          </p: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4608" y="2256"/>
              <a:ext cx="768" cy="288"/>
              <a:chOff x="4752" y="3024"/>
              <a:chExt cx="768" cy="288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753" cy="28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altLang="ko-KR" sz="2000"/>
              </a:p>
            </p:txBody>
          </p:sp>
          <p:sp>
            <p:nvSpPr>
              <p:cNvPr id="52" name="Text Box 51"/>
              <p:cNvSpPr txBox="1">
                <a:spLocks noChangeArrowheads="1"/>
              </p:cNvSpPr>
              <p:nvPr/>
            </p:nvSpPr>
            <p:spPr bwMode="auto">
              <a:xfrm>
                <a:off x="4752" y="3024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1800">
                    <a:latin typeface="Tahoma" pitchFamily="34" charset="0"/>
                    <a:ea typeface="굴림" charset="-127"/>
                  </a:rPr>
                  <a:t>symptom</a:t>
                </a:r>
              </a:p>
            </p:txBody>
          </p:sp>
        </p:grpSp>
      </p:grpSp>
      <p:grpSp>
        <p:nvGrpSpPr>
          <p:cNvPr id="55" name="Group 52"/>
          <p:cNvGrpSpPr>
            <a:grpSpLocks/>
          </p:cNvGrpSpPr>
          <p:nvPr/>
        </p:nvGrpSpPr>
        <p:grpSpPr bwMode="auto">
          <a:xfrm>
            <a:off x="7099300" y="2057400"/>
            <a:ext cx="1828800" cy="1981200"/>
            <a:chOff x="4224" y="1296"/>
            <a:chExt cx="1152" cy="1248"/>
          </a:xfrm>
        </p:grpSpPr>
        <p:grpSp>
          <p:nvGrpSpPr>
            <p:cNvPr id="56" name="Group 53"/>
            <p:cNvGrpSpPr>
              <a:grpSpLocks/>
            </p:cNvGrpSpPr>
            <p:nvPr/>
          </p:nvGrpSpPr>
          <p:grpSpPr bwMode="auto">
            <a:xfrm>
              <a:off x="4608" y="2256"/>
              <a:ext cx="768" cy="288"/>
              <a:chOff x="4608" y="2544"/>
              <a:chExt cx="768" cy="288"/>
            </a:xfrm>
          </p:grpSpPr>
          <p:sp>
            <p:nvSpPr>
              <p:cNvPr id="60" name="Oval 54"/>
              <p:cNvSpPr>
                <a:spLocks noChangeArrowheads="1"/>
              </p:cNvSpPr>
              <p:nvPr/>
            </p:nvSpPr>
            <p:spPr bwMode="auto">
              <a:xfrm>
                <a:off x="4608" y="2544"/>
                <a:ext cx="753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altLang="ko-KR" sz="2000"/>
              </a:p>
            </p:txBody>
          </p:sp>
          <p:sp>
            <p:nvSpPr>
              <p:cNvPr id="61" name="Text Box 55"/>
              <p:cNvSpPr txBox="1">
                <a:spLocks noChangeArrowheads="1"/>
              </p:cNvSpPr>
              <p:nvPr/>
            </p:nvSpPr>
            <p:spPr bwMode="auto">
              <a:xfrm>
                <a:off x="4608" y="2544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1800">
                    <a:latin typeface="Tahoma" pitchFamily="34" charset="0"/>
                    <a:ea typeface="굴림" charset="-127"/>
                  </a:rPr>
                  <a:t>symptom</a:t>
                </a:r>
              </a:p>
            </p:txBody>
          </p: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4224" y="1296"/>
              <a:ext cx="672" cy="254"/>
              <a:chOff x="4848" y="480"/>
              <a:chExt cx="672" cy="254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4848" y="480"/>
                <a:ext cx="672" cy="25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altLang="ko-KR" sz="2000"/>
              </a:p>
            </p:txBody>
          </p:sp>
          <p:sp>
            <p:nvSpPr>
              <p:cNvPr id="59" name="Text Box 58"/>
              <p:cNvSpPr txBox="1">
                <a:spLocks noChangeArrowheads="1"/>
              </p:cNvSpPr>
              <p:nvPr/>
            </p:nvSpPr>
            <p:spPr bwMode="auto">
              <a:xfrm>
                <a:off x="4896" y="480"/>
                <a:ext cx="4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latin typeface="Tahoma" pitchFamily="34" charset="0"/>
                    <a:ea typeface="굴림" charset="-127"/>
                  </a:rPr>
                  <a:t>cause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6285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02DD-F857-4CF6-869A-85ACD0272973}" type="slidenum">
              <a:rPr lang="en-US" altLang="ko-KR"/>
              <a:pPr/>
              <a:t>65</a:t>
            </a:fld>
            <a:endParaRPr lang="en-US" altLang="ko-KR"/>
          </a:p>
        </p:txBody>
      </p:sp>
      <p:sp>
        <p:nvSpPr>
          <p:cNvPr id="244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Basic References</a:t>
            </a:r>
          </a:p>
        </p:txBody>
      </p:sp>
      <p:sp>
        <p:nvSpPr>
          <p:cNvPr id="244739" name="Rectangle 1027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20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Pearl, J. (1988). </a:t>
            </a:r>
            <a:r>
              <a:rPr lang="en-US" altLang="ko-KR" sz="2000" u="sng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Probabilistic Reasoning in Intelligent Systems</a:t>
            </a:r>
            <a:r>
              <a:rPr lang="en-US" altLang="ko-KR" sz="20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San Mateo, CA: Morgan Kauffman.</a:t>
            </a:r>
          </a:p>
          <a:p>
            <a:r>
              <a:rPr lang="en-US" altLang="ko-KR" sz="20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Oliver, R.M. and Smith, J.Q. (eds.) (1990). </a:t>
            </a:r>
            <a:r>
              <a:rPr lang="en-US" altLang="ko-KR" sz="2000" u="sng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Influence Diagrams, Belief Nets, and Decision Analysis</a:t>
            </a:r>
            <a:r>
              <a:rPr lang="en-US" altLang="ko-KR" sz="20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Chichester, Wiley.</a:t>
            </a:r>
          </a:p>
          <a:p>
            <a:r>
              <a:rPr lang="en-US" altLang="ko-KR" sz="20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Neapolitan, R.E. (1990). </a:t>
            </a:r>
            <a:r>
              <a:rPr lang="en-US" altLang="ko-KR" sz="2000" u="sng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Probabilistic Reasoning in Expert Systems</a:t>
            </a:r>
            <a:r>
              <a:rPr lang="en-US" altLang="ko-KR" sz="20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New York: Wiley.</a:t>
            </a:r>
          </a:p>
          <a:p>
            <a:r>
              <a:rPr lang="en-US" altLang="ko-KR" sz="20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Schum, D.A. (1994). </a:t>
            </a:r>
            <a:r>
              <a:rPr lang="en-US" altLang="ko-KR" sz="2000" u="sng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Evidential Foundations of Probabilistic Reasoning</a:t>
            </a:r>
            <a:r>
              <a:rPr lang="en-US" altLang="ko-KR" sz="20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New York: Wiley.</a:t>
            </a:r>
          </a:p>
          <a:p>
            <a:r>
              <a:rPr lang="en-US" altLang="ko-KR" sz="20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Jensen, F.V. (1996). </a:t>
            </a:r>
            <a:r>
              <a:rPr lang="en-US" altLang="ko-KR" sz="2000" u="sng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 Introduction to Bayesian Networks</a:t>
            </a:r>
            <a:r>
              <a:rPr lang="en-US" altLang="ko-KR" sz="20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New York: Springer.</a:t>
            </a:r>
          </a:p>
        </p:txBody>
      </p:sp>
    </p:spTree>
    <p:extLst>
      <p:ext uri="{BB962C8B-B14F-4D97-AF65-F5344CB8AC3E}">
        <p14:creationId xmlns:p14="http://schemas.microsoft.com/office/powerpoint/2010/main" val="35884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F9-80EB-4B7A-B265-15160C3FC80D}" type="slidenum">
              <a:rPr lang="en-US" altLang="ko-KR"/>
              <a:pPr/>
              <a:t>66</a:t>
            </a:fld>
            <a:endParaRPr lang="en-US" altLang="ko-KR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Algorithm References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600">
                <a:ea typeface="굴림" charset="-127"/>
              </a:rPr>
              <a:t>Chang, K.C. and Fung, R. (1995). Symbolic Probabilistic Inference with Both Discrete and Continuous Variables, </a:t>
            </a:r>
            <a:r>
              <a:rPr lang="en-US" altLang="ko-KR" sz="1600" u="sng">
                <a:ea typeface="굴림" charset="-127"/>
              </a:rPr>
              <a:t>IEEE SMC</a:t>
            </a:r>
            <a:r>
              <a:rPr lang="en-US" altLang="ko-KR" sz="1600">
                <a:ea typeface="굴림" charset="-127"/>
              </a:rPr>
              <a:t>, 25(6), 910-916.</a:t>
            </a:r>
          </a:p>
          <a:p>
            <a:r>
              <a:rPr lang="en-US" altLang="ko-KR" sz="1600">
                <a:ea typeface="굴림" charset="-127"/>
              </a:rPr>
              <a:t>Cooper, G.F. (1990) The computational complexity of probabilistic inference using Bayesian belief networks. </a:t>
            </a:r>
            <a:r>
              <a:rPr lang="en-US" altLang="ko-KR" sz="1600" u="sng">
                <a:ea typeface="굴림" charset="-127"/>
              </a:rPr>
              <a:t>Artificial Intelligence</a:t>
            </a:r>
            <a:r>
              <a:rPr lang="en-US" altLang="ko-KR" sz="1600">
                <a:ea typeface="굴림" charset="-127"/>
              </a:rPr>
              <a:t>, 42, 393-405,</a:t>
            </a:r>
          </a:p>
          <a:p>
            <a:r>
              <a:rPr lang="en-US" altLang="ko-KR" sz="1600">
                <a:ea typeface="굴림" charset="-127"/>
              </a:rPr>
              <a:t>Jensen, F.V, Lauritzen, S.L., and Olesen, K.G. (1990). Bayesian Updating in Causal Probabilistic Networks by Local Computations. </a:t>
            </a:r>
            <a:r>
              <a:rPr lang="en-US" altLang="ko-KR" sz="1600" u="sng">
                <a:ea typeface="굴림" charset="-127"/>
              </a:rPr>
              <a:t>Computational Statistics Quarterly</a:t>
            </a:r>
            <a:r>
              <a:rPr lang="en-US" altLang="ko-KR" sz="1600">
                <a:ea typeface="굴림" charset="-127"/>
              </a:rPr>
              <a:t>, 269-282.</a:t>
            </a:r>
          </a:p>
          <a:p>
            <a:r>
              <a:rPr lang="en-US" altLang="ko-KR" sz="1600">
                <a:ea typeface="굴림" charset="-127"/>
              </a:rPr>
              <a:t>Lauritzen, S.L. and Spiegelhalter, D.J. (1988). Local computations with probabilities on graphical structures and their application to expert systems. </a:t>
            </a:r>
            <a:r>
              <a:rPr lang="en-US" altLang="ko-KR" sz="1600" u="sng">
                <a:ea typeface="굴림" charset="-127"/>
              </a:rPr>
              <a:t>J. Royal Statistical Society B</a:t>
            </a:r>
            <a:r>
              <a:rPr lang="en-US" altLang="ko-KR" sz="1600">
                <a:ea typeface="굴림" charset="-127"/>
              </a:rPr>
              <a:t>, 50(2), 157-224.</a:t>
            </a:r>
          </a:p>
          <a:p>
            <a:r>
              <a:rPr lang="en-US" altLang="ko-KR" sz="1600">
                <a:ea typeface="굴림" charset="-127"/>
              </a:rPr>
              <a:t>Pearl, J. (1988). </a:t>
            </a:r>
            <a:r>
              <a:rPr lang="en-US" altLang="ko-KR" sz="1600" u="sng">
                <a:ea typeface="굴림" charset="-127"/>
              </a:rPr>
              <a:t>Probabilistic Reasoning in Intelligent Systems</a:t>
            </a:r>
            <a:r>
              <a:rPr lang="en-US" altLang="ko-KR" sz="1600">
                <a:ea typeface="굴림" charset="-127"/>
              </a:rPr>
              <a:t>. San Mateo, CA: Morgan Kauffman.</a:t>
            </a:r>
          </a:p>
          <a:p>
            <a:r>
              <a:rPr lang="en-US" altLang="ko-KR" sz="1600">
                <a:ea typeface="굴림" charset="-127"/>
              </a:rPr>
              <a:t>Shachter, R. (1988). Probabilistic Inference and Influence Diagrams. </a:t>
            </a:r>
            <a:r>
              <a:rPr lang="en-US" altLang="ko-KR" sz="1600" u="sng">
                <a:ea typeface="굴림" charset="-127"/>
              </a:rPr>
              <a:t>Operations Research</a:t>
            </a:r>
            <a:r>
              <a:rPr lang="en-US" altLang="ko-KR" sz="1600">
                <a:ea typeface="굴림" charset="-127"/>
              </a:rPr>
              <a:t>, 36(July-August), 589-605.</a:t>
            </a:r>
          </a:p>
          <a:p>
            <a:r>
              <a:rPr lang="en-US" altLang="ko-KR" sz="1600">
                <a:ea typeface="굴림" charset="-127"/>
              </a:rPr>
              <a:t>Suermondt, H.J. and Cooper, G.F. (1990). Probabilistic inference in multiply connected belief networks using loop cutsets. </a:t>
            </a:r>
            <a:r>
              <a:rPr lang="en-US" altLang="ko-KR" sz="1600" u="sng">
                <a:ea typeface="굴림" charset="-127"/>
              </a:rPr>
              <a:t>International Journal of Approximate Reasoning</a:t>
            </a:r>
            <a:r>
              <a:rPr lang="en-US" altLang="ko-KR" sz="1600">
                <a:ea typeface="굴림" charset="-127"/>
              </a:rPr>
              <a:t>, 4, 283-306.</a:t>
            </a:r>
          </a:p>
        </p:txBody>
      </p:sp>
    </p:spTree>
    <p:extLst>
      <p:ext uri="{BB962C8B-B14F-4D97-AF65-F5344CB8AC3E}">
        <p14:creationId xmlns:p14="http://schemas.microsoft.com/office/powerpoint/2010/main" val="38111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Homework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19256" cy="4762500"/>
          </a:xfrm>
        </p:spPr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Read and Summarize 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Breiman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“Statistical Modeling: The Two Cultures”</a:t>
            </a:r>
          </a:p>
        </p:txBody>
      </p:sp>
    </p:spTree>
    <p:extLst>
      <p:ext uri="{BB962C8B-B14F-4D97-AF65-F5344CB8AC3E}">
        <p14:creationId xmlns:p14="http://schemas.microsoft.com/office/powerpoint/2010/main" val="30585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Google Translator Example</a:t>
            </a:r>
            <a:endParaRPr lang="ko-KR" altLang="en-US" dirty="0"/>
          </a:p>
        </p:txBody>
      </p:sp>
      <p:sp>
        <p:nvSpPr>
          <p:cNvPr id="6" name="직사각형 5">
            <a:hlinkClick r:id="rId2"/>
          </p:cNvPr>
          <p:cNvSpPr/>
          <p:nvPr/>
        </p:nvSpPr>
        <p:spPr>
          <a:xfrm>
            <a:off x="755576" y="1588150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https://www.youtube.com/watch?v=wxDRburxwz8</a:t>
            </a:r>
            <a:endParaRPr lang="ko-KR" altLang="en-US" dirty="0"/>
          </a:p>
        </p:txBody>
      </p:sp>
      <p:pic>
        <p:nvPicPr>
          <p:cNvPr id="1433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36912"/>
            <a:ext cx="4451027" cy="24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4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Autonomous Driving</a:t>
            </a:r>
            <a:endParaRPr lang="ko-KR" altLang="en-US" dirty="0"/>
          </a:p>
        </p:txBody>
      </p:sp>
      <p:pic>
        <p:nvPicPr>
          <p:cNvPr id="6146" name="Picture 2" descr="http://upload.wikimedia.org/wikipedia/commons/thumb/e/ec/Jurvetson_Google_driverless_car_trimmed.jpg/220px-Jurvetson_Google_driverless_car_trim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3" y="1028189"/>
            <a:ext cx="8063425" cy="53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1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altLang="ko-KR" sz="3600" dirty="0">
                <a:ea typeface="굴림" charset="-127"/>
              </a:rPr>
              <a:t>Natural Language Question Answering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755576" y="1916832"/>
            <a:ext cx="450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chemeClr val="hlink"/>
                </a:solidFill>
                <a:latin typeface="Comic Sans MS" pitchFamily="66" charset="0"/>
                <a:ea typeface="굴림" charset="-127"/>
                <a:hlinkClick r:id="rId2"/>
              </a:rPr>
              <a:t>http://www.ai.mit.edu/projects/infolab/</a:t>
            </a:r>
            <a:endParaRPr lang="en-US" altLang="ko-KR" sz="1800" dirty="0">
              <a:solidFill>
                <a:schemeClr val="hlink"/>
              </a:solidFill>
              <a:latin typeface="Comic Sans MS" pitchFamily="66" charset="0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2512799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https://www.wolframalpha.com</a:t>
            </a:r>
            <a:r>
              <a:rPr lang="en-US" altLang="ko-KR" dirty="0" smtClean="0">
                <a:hlinkClick r:id="rId3"/>
              </a:rPr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5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AI: Rationalistic Approach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412777"/>
            <a:ext cx="8640960" cy="424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An agent must have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A world model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Enough knowledge about the domain it is in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A</a:t>
            </a:r>
            <a:r>
              <a:rPr lang="en-US" altLang="ko-KR" dirty="0" smtClean="0">
                <a:ea typeface="굴림" pitchFamily="50" charset="-127"/>
              </a:rPr>
              <a:t>bility to reason about the world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Ability to understand natural language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Ability to learn </a:t>
            </a:r>
            <a:r>
              <a:rPr lang="en-US" altLang="ko-KR" dirty="0">
                <a:ea typeface="굴림" pitchFamily="50" charset="-127"/>
              </a:rPr>
              <a:t>from </a:t>
            </a:r>
            <a:r>
              <a:rPr lang="en-US" altLang="ko-KR" dirty="0" smtClean="0">
                <a:ea typeface="굴림" pitchFamily="50" charset="-127"/>
              </a:rPr>
              <a:t>experience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6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\forall x ( P(x) \rightarrow Q(x))\\&#10;P(a), \mbox{where $a$ is a particular}\\&#10;\mbox{\ \ \ \  element in the domain}\\ \hline&#10;&#10;\therefore  Q(a)\\&#10;\end{array}$&#10;&#10;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forall x(M(x) \rightarrow L(x))$ &amp; Premise\\&#10;2. $M(J) \rightarrow L(J)$ &amp; UI from (1)\\&#10;3. $M(J)$ &amp;  Premise\\&#10;4. $L(J)$ &amp; Modus Ponens using \\&#10;&amp;(2) and (3)\\&#10;&#10;\end{tabular}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$\forall x (Man(x) \rightarrow Mortal(x))$ &amp; Premise \\&#10;2. $Man(Socrates) \rightarrow Mortal(Socrates)$&amp; UI from (4)\\&#10;3. $Man(Socrates)$ &amp; Premise\\&#10;4. $Mortal(Socrates)$ &amp; MP from (2)\\&#10;&amp; and (3)\\&#10;\end{tabular}&#10;&#10;&#10;\end{document}"/>
  <p:tag name="IGUANATEXSIZE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forall x P(x)\\ \hline&#10;\therefore P(c) &#10;\end{array}$&#10;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an arbitrary $c$}\\ \hline&#10;\therefore \forall x P(x) &#10;\end{array}$&#10;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exists x P(x)\\ \hline&#10;\therefore P(c)\mbox{ for some element $c$}&#10;\end{array}$&#10;&#10;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some element $c$}\\ \hline&#10;\therefore \exists x P(x) &#10;\end{array}$&#10;&#10;&#10;&#10;&#10;&#10;\end{document}"/>
  <p:tag name="IGUANATEXSIZE" val="3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10692</TotalTime>
  <Words>2166</Words>
  <Application>Microsoft Office PowerPoint</Application>
  <PresentationFormat>화면 슬라이드 쇼(4:3)</PresentationFormat>
  <Paragraphs>540</Paragraphs>
  <Slides>68</Slides>
  <Notes>1</Notes>
  <HiddenSlides>0</HiddenSlides>
  <MMClips>3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4</vt:i4>
      </vt:variant>
      <vt:variant>
        <vt:lpstr>슬라이드 제목</vt:lpstr>
      </vt:variant>
      <vt:variant>
        <vt:i4>68</vt:i4>
      </vt:variant>
    </vt:vector>
  </HeadingPairs>
  <TitlesOfParts>
    <vt:vector size="73" baseType="lpstr">
      <vt:lpstr>Office 테마</vt:lpstr>
      <vt:lpstr>Microsoft Word Picture</vt:lpstr>
      <vt:lpstr>Equation</vt:lpstr>
      <vt:lpstr>Photo Editor Photo</vt:lpstr>
      <vt:lpstr>Visio</vt:lpstr>
      <vt:lpstr>Artificial Intelligence  and  Symbolic Computation</vt:lpstr>
      <vt:lpstr>Challenges of Artificial Intelligence</vt:lpstr>
      <vt:lpstr>AI in the past</vt:lpstr>
      <vt:lpstr>AI in many different fields</vt:lpstr>
      <vt:lpstr>Honda Humanoid Robot</vt:lpstr>
      <vt:lpstr>PowerPoint 프레젠테이션</vt:lpstr>
      <vt:lpstr>Autonomous Driving</vt:lpstr>
      <vt:lpstr>Natural Language Question Answering</vt:lpstr>
      <vt:lpstr>AI: Rationalistic Approach</vt:lpstr>
      <vt:lpstr>Planning</vt:lpstr>
      <vt:lpstr>Planning</vt:lpstr>
      <vt:lpstr>PowerPoint 프레젠테이션</vt:lpstr>
      <vt:lpstr>What is an Argument?</vt:lpstr>
      <vt:lpstr>The Argument written in Logic</vt:lpstr>
      <vt:lpstr>PowerPoint 프레젠테이션</vt:lpstr>
      <vt:lpstr>Rules of Inference</vt:lpstr>
      <vt:lpstr>Modus Ponens</vt:lpstr>
      <vt:lpstr> Modus Tollens</vt:lpstr>
      <vt:lpstr>Universal Instantiation (UI)</vt:lpstr>
      <vt:lpstr>Universal Generalization (UG)</vt:lpstr>
      <vt:lpstr>Existential Instantiation (EI)</vt:lpstr>
      <vt:lpstr>Existential Generalization (EG)</vt:lpstr>
      <vt:lpstr>Universal Modus Ponens (MP)</vt:lpstr>
      <vt:lpstr>Example 1</vt:lpstr>
      <vt:lpstr>Example 2</vt:lpstr>
      <vt:lpstr>The Socrates Example</vt:lpstr>
      <vt:lpstr>PowerPoint 프레젠테이션</vt:lpstr>
      <vt:lpstr>Algebraic Expressions and Equations</vt:lpstr>
      <vt:lpstr>Calculus Expressions</vt:lpstr>
      <vt:lpstr>PowerPoint 프레젠테이션</vt:lpstr>
      <vt:lpstr>Can a program write a program to solve a problem? </vt:lpstr>
      <vt:lpstr>1. Complexity Issue Example: Traveling Salesman Problem</vt:lpstr>
      <vt:lpstr>Why is exponential complexity “hard”?</vt:lpstr>
      <vt:lpstr>So…</vt:lpstr>
      <vt:lpstr>Complexity and the human brain</vt:lpstr>
      <vt:lpstr>PowerPoint 프레젠테이션</vt:lpstr>
      <vt:lpstr>PowerPoint 프레젠테이션</vt:lpstr>
      <vt:lpstr>PowerPoint 프레젠테이션</vt:lpstr>
      <vt:lpstr>3. Uncertainty</vt:lpstr>
      <vt:lpstr>PowerPoint 프레젠테이션</vt:lpstr>
      <vt:lpstr>Game Playing</vt:lpstr>
      <vt:lpstr>PowerPoint 프레젠테이션</vt:lpstr>
      <vt:lpstr>Knowledge – Ontology </vt:lpstr>
      <vt:lpstr>Cyc  Ontology</vt:lpstr>
      <vt:lpstr>Expert Systems</vt:lpstr>
      <vt:lpstr>Financial Expert System</vt:lpstr>
      <vt:lpstr>PowerPoint 프레젠테이션</vt:lpstr>
      <vt:lpstr>Tipping example</vt:lpstr>
      <vt:lpstr>Tipping example:  The non-fuzzy approach</vt:lpstr>
      <vt:lpstr>Tipping example:  The non-fuzzy approach</vt:lpstr>
      <vt:lpstr>Tipping problem: the fuzzy approach</vt:lpstr>
      <vt:lpstr>Why use fuzzy logic?</vt:lpstr>
      <vt:lpstr>PowerPoint 프레젠테이션</vt:lpstr>
      <vt:lpstr>PowerPoint 프레젠테이션</vt:lpstr>
      <vt:lpstr>PowerPoint 프레젠테이션</vt:lpstr>
      <vt:lpstr>PowerPoint 프레젠테이션</vt:lpstr>
      <vt:lpstr>Bayes Classifier</vt:lpstr>
      <vt:lpstr>Example of Bayes Theorem (1)</vt:lpstr>
      <vt:lpstr>Example of Bayes Theorem (2)</vt:lpstr>
      <vt:lpstr>Example of Bayes Theorem(3)</vt:lpstr>
      <vt:lpstr>Bayesian (Belief) Networks</vt:lpstr>
      <vt:lpstr>Probability Tables</vt:lpstr>
      <vt:lpstr>Example of Bayesian Belief Network</vt:lpstr>
      <vt:lpstr>Applications of BBN</vt:lpstr>
      <vt:lpstr>Basic References</vt:lpstr>
      <vt:lpstr>Algorithm References</vt:lpstr>
      <vt:lpstr>Homework</vt:lpstr>
      <vt:lpstr>Google Translator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3.0: 지식 산업의 시작</dc:title>
  <dc:creator>이영환</dc:creator>
  <cp:lastModifiedBy>user</cp:lastModifiedBy>
  <cp:revision>245</cp:revision>
  <dcterms:created xsi:type="dcterms:W3CDTF">2011-07-22T23:11:16Z</dcterms:created>
  <dcterms:modified xsi:type="dcterms:W3CDTF">2016-01-12T06:46:21Z</dcterms:modified>
</cp:coreProperties>
</file>