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5" r:id="rId2"/>
    <p:sldMasterId id="2147483737" r:id="rId3"/>
  </p:sldMasterIdLst>
  <p:notesMasterIdLst>
    <p:notesMasterId r:id="rId28"/>
  </p:notesMasterIdLst>
  <p:handoutMasterIdLst>
    <p:handoutMasterId r:id="rId29"/>
  </p:handoutMasterIdLst>
  <p:sldIdLst>
    <p:sldId id="1232" r:id="rId4"/>
    <p:sldId id="1406" r:id="rId5"/>
    <p:sldId id="1408" r:id="rId6"/>
    <p:sldId id="1409" r:id="rId7"/>
    <p:sldId id="1410" r:id="rId8"/>
    <p:sldId id="1411" r:id="rId9"/>
    <p:sldId id="1403" r:id="rId10"/>
    <p:sldId id="1388" r:id="rId11"/>
    <p:sldId id="1387" r:id="rId12"/>
    <p:sldId id="1389" r:id="rId13"/>
    <p:sldId id="1404" r:id="rId14"/>
    <p:sldId id="1384" r:id="rId15"/>
    <p:sldId id="1405" r:id="rId16"/>
    <p:sldId id="1397" r:id="rId17"/>
    <p:sldId id="1393" r:id="rId18"/>
    <p:sldId id="1401" r:id="rId19"/>
    <p:sldId id="1394" r:id="rId20"/>
    <p:sldId id="1395" r:id="rId21"/>
    <p:sldId id="1390" r:id="rId22"/>
    <p:sldId id="1400" r:id="rId23"/>
    <p:sldId id="1360" r:id="rId24"/>
    <p:sldId id="1383" r:id="rId25"/>
    <p:sldId id="1356" r:id="rId26"/>
    <p:sldId id="134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2A4"/>
    <a:srgbClr val="69BE28"/>
    <a:srgbClr val="44697D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2" autoAdjust="0"/>
    <p:restoredTop sz="94348" autoAdjust="0"/>
  </p:normalViewPr>
  <p:slideViewPr>
    <p:cSldViewPr snapToGrid="0" snapToObjects="1" showGuides="1"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6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10/15/14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10/15/14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recently integrated the </a:t>
            </a:r>
            <a:r>
              <a:rPr lang="en-US" dirty="0" err="1" smtClean="0"/>
              <a:t>ambari</a:t>
            </a:r>
            <a:r>
              <a:rPr lang="en-US" dirty="0" smtClean="0"/>
              <a:t> agent into Slider.  Currently the heart beat and registration messages are identical to the ones that are exchanged between the host agent and </a:t>
            </a:r>
            <a:r>
              <a:rPr lang="en-US" dirty="0" err="1" smtClean="0"/>
              <a:t>ambari</a:t>
            </a:r>
            <a:r>
              <a:rPr lang="en-US" dirty="0" smtClean="0"/>
              <a:t> server.  The agent is hosted within each application component container and communicates with the slider App Master.  The app master currently has a simple state machine implementation for guiding the components through install and start.  I imagine this means that the integration between an </a:t>
            </a:r>
            <a:r>
              <a:rPr lang="en-US" dirty="0" err="1" smtClean="0"/>
              <a:t>Ambari</a:t>
            </a:r>
            <a:r>
              <a:rPr lang="en-US" dirty="0" smtClean="0"/>
              <a:t> server and slider container hosted components should be relatively straightforward, though moving forward I imagine the nature of the messages exchanged may be modified and the fact that the agent is per-container as opposed to per-host may require some modifications on the server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8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27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304800" cy="278556"/>
          </a:xfrm>
          <a:prstGeom prst="rect">
            <a:avLst/>
          </a:prstGeom>
        </p:spPr>
        <p:txBody>
          <a:bodyPr/>
          <a:lstStyle/>
          <a:p>
            <a:fld id="{75394AC4-4C7D-2743-992D-AF64F4CA7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28600" y="1219200"/>
            <a:ext cx="8686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477000"/>
            <a:ext cx="1752600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© Hortonworks Inc. 2013</a:t>
            </a:r>
            <a:endParaRPr lang="en-U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D4D4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2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30238" y="9874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endParaRPr lang="en-GB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27038" y="6545263"/>
            <a:ext cx="3305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 2014</a:t>
            </a:r>
            <a:endParaRPr lang="en-GB" sz="1800">
              <a:solidFill>
                <a:srgbClr val="C3C3C3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A13C4456-68F3-AB42-BF67-8AD97547A22D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2823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03313" y="66722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GB" sz="1800">
              <a:solidFill>
                <a:srgbClr val="C3C3C3"/>
              </a:solidFill>
              <a:cs typeface="Arial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8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A9C0250F-1015-2944-A4A0-819572071674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24613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983146"/>
      </p:ext>
    </p:extLst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03313" y="66722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GB" sz="1800">
              <a:solidFill>
                <a:srgbClr val="C3C3C3"/>
              </a:solidFill>
              <a:cs typeface="Arial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wrap="none"/>
          <a:lstStyle>
            <a:lvl1pPr marL="0" indent="0">
              <a:buClr>
                <a:srgbClr val="69BE28"/>
              </a:buClr>
              <a:buFontTx/>
              <a:buNone/>
              <a:defRPr sz="1800" b="0" i="0">
                <a:latin typeface="Consolas"/>
                <a:ea typeface="Arial"/>
                <a:cs typeface="Consolas"/>
              </a:defRPr>
            </a:lvl1pPr>
            <a:lvl2pPr marL="398463" indent="0">
              <a:buFontTx/>
              <a:buNone/>
              <a:defRPr sz="1800">
                <a:latin typeface="Consolas"/>
                <a:ea typeface="Arial"/>
                <a:cs typeface="Consolas"/>
              </a:defRPr>
            </a:lvl2pPr>
            <a:lvl3pPr marL="914400" indent="0">
              <a:spcAft>
                <a:spcPts val="1200"/>
              </a:spcAft>
              <a:buFontTx/>
              <a:buNone/>
              <a:defRPr sz="1800">
                <a:latin typeface="Consolas"/>
                <a:ea typeface="Arial"/>
                <a:cs typeface="Consolas"/>
              </a:defRPr>
            </a:lvl3pPr>
            <a:lvl4pPr marL="1371600" indent="0">
              <a:buFontTx/>
              <a:buNone/>
              <a:defRPr sz="1800">
                <a:latin typeface="Consolas"/>
                <a:ea typeface="Arial"/>
                <a:cs typeface="Consolas"/>
              </a:defRPr>
            </a:lvl4pPr>
            <a:lvl5pPr marL="1828800" indent="0">
              <a:buFontTx/>
              <a:buNone/>
              <a:defRPr sz="1800">
                <a:latin typeface="Consolas"/>
                <a:ea typeface="Arial"/>
                <a:cs typeface="Consolas"/>
              </a:defRPr>
            </a:lvl5pPr>
          </a:lstStyle>
          <a:p>
            <a:pPr lvl="0"/>
            <a:endParaRPr lang="en-US" noProof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A9C0250F-1015-2944-A4A0-819572071674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24613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870650"/>
      </p:ext>
    </p:extLst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24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C459AD7C-E666-C64B-BE4A-DD560D07A36D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9063"/>
            <a:ext cx="5251450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145812"/>
      </p:ext>
    </p:extLst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301750" y="6470650"/>
            <a:ext cx="5251450" cy="2651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05CE23F9-415B-5C41-A796-87632F7EF26B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37297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>
                <a:ea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59B39903-65E0-8942-B3FE-6F7D9066825E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01750" y="6470650"/>
            <a:ext cx="525145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851421"/>
      </p:ext>
    </p:extLst>
  </p:cSld>
  <p:clrMapOvr>
    <a:masterClrMapping/>
  </p:clrMapOvr>
  <p:transition xmlns:p14="http://schemas.microsoft.com/office/powerpoint/2010/main"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0939A5DB-E7C9-6A4C-A544-D3E4EAA60F49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271039"/>
      </p:ext>
    </p:extLst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 2014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1BF708D0-D061-6344-B852-90F7545A0DD5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828386"/>
      </p:ext>
    </p:extLst>
  </p:cSld>
  <p:clrMapOvr>
    <a:masterClrMapping/>
  </p:clrMapOvr>
  <p:transition xmlns:p14="http://schemas.microsoft.com/office/powerpoint/2010/main"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01750" y="6602413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0" i="0">
                <a:latin typeface="Arial"/>
                <a:ea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>
                <a:ea typeface="Arial"/>
                <a:cs typeface="Arial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>
                <a:ea typeface="Arial"/>
                <a:cs typeface="Arial"/>
              </a:defRPr>
            </a:lvl3pPr>
            <a:lvl4pPr marL="1543050" indent="-171450">
              <a:defRPr sz="1400">
                <a:ea typeface="Arial"/>
                <a:cs typeface="Arial"/>
              </a:defRPr>
            </a:lvl4pPr>
            <a:lvl5pPr marL="2005013" indent="-176213">
              <a:buFont typeface="Lucida Grande"/>
              <a:buChar char="-"/>
              <a:defRPr sz="1400">
                <a:ea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>
                <a:ea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55102D53-896B-6046-9340-6B2442F54C5A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87475" y="6470650"/>
            <a:ext cx="525145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890207"/>
      </p:ext>
    </p:extLst>
  </p:cSld>
  <p:clrMapOvr>
    <a:masterClrMapping/>
  </p:clrMapOvr>
  <p:transition xmlns:p14="http://schemas.microsoft.com/office/powerpoint/2010/main"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27038" y="6602413"/>
            <a:ext cx="3305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Inc. 2014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64221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16D89288-C6FE-D64A-8020-BEE387DD358C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038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71954"/>
      </p:ext>
    </p:extLst>
  </p:cSld>
  <p:clrMapOvr>
    <a:masterClrMapping/>
  </p:clrMapOvr>
  <p:transition xmlns:p14="http://schemas.microsoft.com/office/powerpoint/2010/main"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963025" y="996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GB" sz="1800">
              <a:solidFill>
                <a:srgbClr val="C3C3C3"/>
              </a:solidFill>
              <a:cs typeface="Arial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301750" y="6602413"/>
            <a:ext cx="330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GB" sz="800">
                <a:solidFill>
                  <a:prstClr val="black"/>
                </a:solidFill>
                <a:cs typeface="Arial" charset="0"/>
              </a:rPr>
              <a:t>© Hortonworks Inc 2014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26916" y="3647409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F14F1289-9A09-6540-B833-8B492296FDC6}" type="slidenum">
              <a:rPr lang="en-GB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‹#›</a:t>
            </a:fld>
            <a:endParaRPr lang="en-GB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1750" y="6470650"/>
            <a:ext cx="5251450" cy="192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448191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r>
              <a:rPr lang="en-US" sz="800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800" b="1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 NOT SHARE. CONTAINS HORTONWORKS CONFIDENTIAL &amp; PROPRIETARY INFORMATION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7038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2014:</a:t>
            </a:r>
            <a:endParaRPr lang="en-US" b="1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  <p:sldLayoutId id="2147483731" r:id="rId11"/>
    <p:sldLayoutId id="2147483733" r:id="rId12"/>
    <p:sldLayoutId id="2147483734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8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1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 spd="slow"/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ider.incubator.apache.org/" TargetMode="External"/><Relationship Id="rId3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156003"/>
            <a:ext cx="8431088" cy="986653"/>
          </a:xfrm>
        </p:spPr>
        <p:txBody>
          <a:bodyPr/>
          <a:lstStyle/>
          <a:p>
            <a:r>
              <a:rPr lang="en-US" dirty="0"/>
              <a:t>Slider: Applications on YARN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77007"/>
            <a:ext cx="7633448" cy="4556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Provisioning, Managing, and Monitoring YARN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038" y="3171980"/>
            <a:ext cx="4473575" cy="150008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defRPr/>
            </a:pPr>
            <a:r>
              <a:rPr lang="en-US" sz="1600" dirty="0" smtClean="0"/>
              <a:t>Steve Loughran</a:t>
            </a:r>
          </a:p>
          <a:p>
            <a:pPr marL="0" lvl="0" indent="0" fontAlgn="auto">
              <a:spcAft>
                <a:spcPts val="0"/>
              </a:spcAft>
              <a:defRPr/>
            </a:pPr>
            <a:r>
              <a:rPr lang="en-US" sz="1600" dirty="0" smtClean="0"/>
              <a:t>@steveloughran </a:t>
            </a:r>
            <a:r>
              <a:rPr lang="en-US" sz="1600" dirty="0"/>
              <a:t>(@hortonworks)</a:t>
            </a:r>
          </a:p>
          <a:p>
            <a:pPr marL="0" lvl="0" indent="0" fontAlgn="auto">
              <a:spcAft>
                <a:spcPts val="0"/>
              </a:spcAft>
              <a:defRPr/>
            </a:pPr>
            <a:endParaRPr lang="en-US" sz="1600" dirty="0" smtClean="0"/>
          </a:p>
          <a:p>
            <a:r>
              <a:rPr lang="en-US" sz="1600" dirty="0" err="1"/>
              <a:t>Sumit</a:t>
            </a:r>
            <a:r>
              <a:rPr lang="en-US" sz="1600" dirty="0"/>
              <a:t> </a:t>
            </a:r>
            <a:r>
              <a:rPr lang="en-US" sz="1600" dirty="0" err="1"/>
              <a:t>Mohanty</a:t>
            </a:r>
            <a:endParaRPr lang="en-US" sz="1600" dirty="0"/>
          </a:p>
          <a:p>
            <a:pPr marL="0" lvl="0" indent="0" fontAlgn="auto">
              <a:spcAft>
                <a:spcPts val="0"/>
              </a:spcAft>
              <a:defRPr/>
            </a:pPr>
            <a:r>
              <a:rPr lang="en-US" sz="1600" dirty="0"/>
              <a:t>@</a:t>
            </a:r>
            <a:r>
              <a:rPr lang="en-US" sz="1600" dirty="0" err="1"/>
              <a:t>smohanty</a:t>
            </a:r>
            <a:r>
              <a:rPr lang="en-US" sz="1600" dirty="0"/>
              <a:t> (@hortonworks)</a:t>
            </a:r>
          </a:p>
          <a:p>
            <a:pPr marL="0" lvl="0" indent="0" fontAlgn="auto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400" y="292946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“AM” requests </a:t>
            </a:r>
            <a:r>
              <a:rPr lang="en-GB" dirty="0"/>
              <a:t>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0612" y="4256846"/>
            <a:ext cx="2487378" cy="1952307"/>
            <a:chOff x="1122993" y="4161974"/>
            <a:chExt cx="2487378" cy="1952307"/>
          </a:xfrm>
        </p:grpSpPr>
        <p:sp>
          <p:nvSpPr>
            <p:cNvPr id="7" name="TextBox 6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49045" y="4256846"/>
            <a:ext cx="2487378" cy="1952307"/>
            <a:chOff x="1122993" y="4161974"/>
            <a:chExt cx="2487378" cy="1952307"/>
          </a:xfrm>
        </p:grpSpPr>
        <p:sp>
          <p:nvSpPr>
            <p:cNvPr id="13" name="TextBox 1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49045" y="1124707"/>
            <a:ext cx="2487378" cy="1952307"/>
            <a:chOff x="1122993" y="4161974"/>
            <a:chExt cx="2487378" cy="1952307"/>
          </a:xfrm>
        </p:grpSpPr>
        <p:sp>
          <p:nvSpPr>
            <p:cNvPr id="19" name="TextBox 18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0371" y="2100858"/>
            <a:ext cx="2487378" cy="1952307"/>
            <a:chOff x="1122993" y="4161974"/>
            <a:chExt cx="2487378" cy="1952307"/>
          </a:xfrm>
        </p:grpSpPr>
        <p:sp>
          <p:nvSpPr>
            <p:cNvPr id="23" name="TextBox 2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Application </a:t>
              </a:r>
              <a:r>
                <a:rPr lang="en-GB" sz="1400" dirty="0"/>
                <a:t>Master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5971807" y="1908986"/>
            <a:ext cx="577238" cy="8763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86555" y="5241885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GB" sz="1400" dirty="0" smtClean="0"/>
              <a:t>ontainer</a:t>
            </a:r>
            <a:endParaRPr lang="en-GB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4988" y="4750198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Container</a:t>
            </a:r>
            <a:endParaRPr lang="en-GB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736314" y="3085897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Container</a:t>
            </a:r>
            <a:endParaRPr lang="en-GB" sz="1400" dirty="0"/>
          </a:p>
        </p:txBody>
      </p:sp>
      <p:cxnSp>
        <p:nvCxnSpPr>
          <p:cNvPr id="32" name="Straight Arrow Connector 31"/>
          <p:cNvCxnSpPr>
            <a:stCxn id="27" idx="2"/>
            <a:endCxn id="9" idx="3"/>
          </p:cNvCxnSpPr>
          <p:nvPr/>
        </p:nvCxnSpPr>
        <p:spPr>
          <a:xfrm flipH="1">
            <a:off x="3347990" y="2984776"/>
            <a:ext cx="1506071" cy="14610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4854061" y="2984776"/>
            <a:ext cx="1694984" cy="14610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971807" y="2040542"/>
            <a:ext cx="703182" cy="7448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on YARN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Do I need to re-write parts of my application?</a:t>
            </a:r>
          </a:p>
          <a:p>
            <a:r>
              <a:rPr lang="en-US" sz="2000" b="0" dirty="0" smtClean="0"/>
              <a:t>How do I package my application for YARN?</a:t>
            </a:r>
          </a:p>
          <a:p>
            <a:r>
              <a:rPr lang="en-US" sz="2000" b="0" dirty="0" smtClean="0"/>
              <a:t>How do I configure my application?</a:t>
            </a:r>
          </a:p>
          <a:p>
            <a:r>
              <a:rPr lang="en-US" sz="2000" b="0" dirty="0" smtClean="0"/>
              <a:t>How do I debug my application?</a:t>
            </a:r>
          </a:p>
          <a:p>
            <a:r>
              <a:rPr lang="en-US" sz="2000" b="0" dirty="0" smtClean="0"/>
              <a:t>Can I still manage my application?</a:t>
            </a:r>
          </a:p>
          <a:p>
            <a:r>
              <a:rPr lang="en-US" sz="2000" b="0" dirty="0"/>
              <a:t>Can I monitor my application?</a:t>
            </a:r>
          </a:p>
          <a:p>
            <a:r>
              <a:rPr lang="en-US" sz="2000" b="0" dirty="0"/>
              <a:t>Can I </a:t>
            </a:r>
            <a:r>
              <a:rPr lang="en-US" sz="2000" b="0" dirty="0" smtClean="0"/>
              <a:t>manage inter-/intra-application dependencies?</a:t>
            </a:r>
            <a:endParaRPr lang="en-US" sz="2000" b="0" dirty="0"/>
          </a:p>
          <a:p>
            <a:r>
              <a:rPr lang="en-US" sz="2000" b="0" dirty="0" smtClean="0"/>
              <a:t>How </a:t>
            </a:r>
            <a:r>
              <a:rPr lang="en-US" sz="2000" b="0" dirty="0"/>
              <a:t>will the external clients communicate</a:t>
            </a:r>
            <a:r>
              <a:rPr lang="en-US" sz="2000" b="0" dirty="0" smtClean="0"/>
              <a:t>?</a:t>
            </a:r>
          </a:p>
          <a:p>
            <a:r>
              <a:rPr lang="en-US" sz="2000" b="0" dirty="0" smtClean="0"/>
              <a:t>What does it take to secure the application?</a:t>
            </a:r>
          </a:p>
          <a:p>
            <a:pPr marL="398463" lvl="1" indent="0">
              <a:buNone/>
            </a:pPr>
            <a:endParaRPr lang="en-US" sz="1600" dirty="0" smtClean="0"/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9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Slider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and managing existing apps on YARN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5195364-CB26-204E-9D19-22CA26A13F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916" y="4302730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7F7F7F"/>
                </a:solidFill>
                <a:latin typeface="Arial"/>
                <a:ea typeface="ヒラギノ角ゴ Pro W3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</a:t>
            </a:r>
            <a:r>
              <a:rPr lang="en-US" dirty="0" err="1"/>
              <a:t>slider.incubator.apache.org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922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725943" y="5038972"/>
            <a:ext cx="1330966" cy="499284"/>
          </a:xfrm>
          <a:prstGeom prst="rect">
            <a:avLst/>
          </a:prstGeom>
          <a:solidFill>
            <a:srgbClr val="FFF6AF"/>
          </a:solidFill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Slider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0" dirty="0" err="1" smtClean="0"/>
              <a:t>AppMaster</a:t>
            </a:r>
            <a:endParaRPr lang="en-US" sz="20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 err="1" smtClean="0"/>
              <a:t>AgentProvider</a:t>
            </a:r>
            <a:endParaRPr lang="en-US" sz="20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err="1" smtClean="0"/>
              <a:t>AppPackage</a:t>
            </a:r>
            <a:endParaRPr lang="en-US" sz="20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CLI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Registry</a:t>
            </a:r>
          </a:p>
          <a:p>
            <a:pPr marL="398463" lvl="1" indent="0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3758625" y="1253686"/>
            <a:ext cx="883330" cy="83219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Slider</a:t>
            </a:r>
          </a:p>
          <a:p>
            <a:r>
              <a:rPr lang="en-US" sz="1200" dirty="0" smtClean="0"/>
              <a:t>App Package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02863" y="1202386"/>
            <a:ext cx="2487378" cy="1952307"/>
            <a:chOff x="1122993" y="4161974"/>
            <a:chExt cx="2487378" cy="1952307"/>
          </a:xfrm>
        </p:grpSpPr>
        <p:sp>
          <p:nvSpPr>
            <p:cNvPr id="12" name="TextBox 11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  <a:b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lang="en-GB" sz="1400" dirty="0">
                  <a:solidFill>
                    <a:srgbClr val="1E1E1E"/>
                  </a:solidFill>
                </a:rPr>
                <a:t>“The RM”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02863" y="4095209"/>
            <a:ext cx="2487378" cy="1952307"/>
            <a:chOff x="1122993" y="4161974"/>
            <a:chExt cx="2487378" cy="1952307"/>
          </a:xfrm>
        </p:grpSpPr>
        <p:sp>
          <p:nvSpPr>
            <p:cNvPr id="16" name="TextBox 15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6628806" y="5080248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3094" y="5142517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7409678" y="5142517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C3C3C3"/>
                </a:solidFill>
              </a:rPr>
              <a:t>Component</a:t>
            </a:r>
            <a:endParaRPr lang="en-US" sz="9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722718" y="2626963"/>
            <a:ext cx="2487378" cy="1952307"/>
            <a:chOff x="1122993" y="4161974"/>
            <a:chExt cx="2487378" cy="1952307"/>
          </a:xfrm>
        </p:grpSpPr>
        <p:sp>
          <p:nvSpPr>
            <p:cNvPr id="25" name="TextBox 24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3848661" y="3612002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3922949" y="3674271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4629533" y="3674271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C3C3C3"/>
                </a:solidFill>
              </a:rPr>
              <a:t>Component</a:t>
            </a:r>
            <a:endParaRPr lang="en-US" sz="900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3847121" y="3110157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3" name="Rectangle 32"/>
          <p:cNvSpPr/>
          <p:nvPr/>
        </p:nvSpPr>
        <p:spPr>
          <a:xfrm>
            <a:off x="3910061" y="3172426"/>
            <a:ext cx="2098563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Slider App Master 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4731025" y="1514699"/>
            <a:ext cx="1218737" cy="35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Slider</a:t>
            </a:r>
          </a:p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CLI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98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3758625" y="1253686"/>
            <a:ext cx="883330" cy="83219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Slider</a:t>
            </a:r>
          </a:p>
          <a:p>
            <a:r>
              <a:rPr lang="en-US" sz="1200" dirty="0" smtClean="0"/>
              <a:t>App Package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4731025" y="1514699"/>
            <a:ext cx="1218737" cy="35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Slider</a:t>
            </a:r>
          </a:p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CLI</a:t>
            </a:r>
            <a:endParaRPr lang="en-US" sz="9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502863" y="1202386"/>
            <a:ext cx="2487378" cy="1952307"/>
            <a:chOff x="1122993" y="4161974"/>
            <a:chExt cx="2487378" cy="1952307"/>
          </a:xfrm>
        </p:grpSpPr>
        <p:sp>
          <p:nvSpPr>
            <p:cNvPr id="72" name="TextBox 71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  <a:b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lang="en-GB" sz="1400" dirty="0">
                  <a:solidFill>
                    <a:srgbClr val="1E1E1E"/>
                  </a:solidFill>
                </a:rPr>
                <a:t>“The RM”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502863" y="4095209"/>
            <a:ext cx="2487378" cy="1952307"/>
            <a:chOff x="1122993" y="4161974"/>
            <a:chExt cx="2487378" cy="1952307"/>
          </a:xfrm>
        </p:grpSpPr>
        <p:sp>
          <p:nvSpPr>
            <p:cNvPr id="76" name="TextBox 75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6628806" y="5080248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2" name="Rectangle 81"/>
          <p:cNvSpPr/>
          <p:nvPr/>
        </p:nvSpPr>
        <p:spPr>
          <a:xfrm>
            <a:off x="6703094" y="5142517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7409678" y="5142517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C3C3C3"/>
                </a:solidFill>
              </a:rPr>
              <a:t>Component</a:t>
            </a:r>
            <a:endParaRPr lang="en-US" sz="9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3722718" y="2626963"/>
            <a:ext cx="2487378" cy="1952307"/>
            <a:chOff x="1122993" y="4161974"/>
            <a:chExt cx="2487378" cy="1952307"/>
          </a:xfrm>
        </p:grpSpPr>
        <p:sp>
          <p:nvSpPr>
            <p:cNvPr id="86" name="TextBox 85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3848661" y="3612002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92" name="Rectangle 91"/>
          <p:cNvSpPr/>
          <p:nvPr/>
        </p:nvSpPr>
        <p:spPr>
          <a:xfrm>
            <a:off x="3922949" y="3674271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4629533" y="3674271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C3C3C3"/>
                </a:solidFill>
              </a:rPr>
              <a:t>Component</a:t>
            </a: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2155" y="1369144"/>
            <a:ext cx="3419653" cy="344146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 starts an instance of the AM</a:t>
            </a:r>
            <a:endParaRPr kumimoji="0" lang="en-GB" sz="1600" b="0" i="0" u="none" strike="noStrike" kern="1200" cap="none" spc="0" normalizeH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 requests containers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Containers activate with an Agent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E1E1E"/>
                </a:solidFill>
              </a:rPr>
              <a:t>Agent </a:t>
            </a:r>
            <a:r>
              <a:rPr lang="en-GB" sz="1600" dirty="0" smtClean="0">
                <a:solidFill>
                  <a:srgbClr val="1E1E1E"/>
                </a:solidFill>
              </a:rPr>
              <a:t>gets application definition</a:t>
            </a:r>
            <a:endParaRPr lang="en-GB" sz="1600" dirty="0">
              <a:solidFill>
                <a:srgbClr val="1E1E1E"/>
              </a:solidFill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registers with Slider AM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 issues commands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reports back, status,</a:t>
            </a:r>
            <a:b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configuration, etc.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 publishes endpoints, </a:t>
            </a:r>
            <a:b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configurations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3847121" y="3110157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96" name="Rectangle 95"/>
          <p:cNvSpPr/>
          <p:nvPr/>
        </p:nvSpPr>
        <p:spPr>
          <a:xfrm>
            <a:off x="3910061" y="3172426"/>
            <a:ext cx="2098563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3C3C3"/>
                </a:solidFill>
              </a:rPr>
              <a:t>Slider App Master 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53" idx="3"/>
            <a:endCxn id="74" idx="1"/>
          </p:cNvCxnSpPr>
          <p:nvPr/>
        </p:nvCxnSpPr>
        <p:spPr>
          <a:xfrm>
            <a:off x="5949762" y="1694019"/>
            <a:ext cx="553101" cy="292646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2" idx="1"/>
            <a:endCxn id="88" idx="0"/>
          </p:cNvCxnSpPr>
          <p:nvPr/>
        </p:nvCxnSpPr>
        <p:spPr>
          <a:xfrm rot="10800000" flipV="1">
            <a:off x="4966407" y="2178539"/>
            <a:ext cx="1536456" cy="448423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4" idx="0"/>
          </p:cNvCxnSpPr>
          <p:nvPr/>
        </p:nvCxnSpPr>
        <p:spPr>
          <a:xfrm rot="5400000" flipH="1" flipV="1">
            <a:off x="5421848" y="2029143"/>
            <a:ext cx="624035" cy="1537994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26366" y="1904127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08624" y="2463327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17552" y="3910800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6564439" y="5386743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7012455" y="5602258"/>
            <a:ext cx="322308" cy="327407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4224613" y="4145667"/>
            <a:ext cx="322308" cy="327407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4389133" y="4373013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8" name="Elbow Connector 97"/>
          <p:cNvCxnSpPr>
            <a:stCxn id="96" idx="1"/>
            <a:endCxn id="92" idx="1"/>
          </p:cNvCxnSpPr>
          <p:nvPr/>
        </p:nvCxnSpPr>
        <p:spPr>
          <a:xfrm rot="10800000" flipH="1" flipV="1">
            <a:off x="3910061" y="3309585"/>
            <a:ext cx="12888" cy="501845"/>
          </a:xfrm>
          <a:prstGeom prst="bentConnector3">
            <a:avLst>
              <a:gd name="adj1" fmla="val -1773743"/>
            </a:avLst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6" idx="3"/>
            <a:endCxn id="82" idx="1"/>
          </p:cNvCxnSpPr>
          <p:nvPr/>
        </p:nvCxnSpPr>
        <p:spPr>
          <a:xfrm>
            <a:off x="6008624" y="3309586"/>
            <a:ext cx="694470" cy="1970091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6" idx="1"/>
          </p:cNvCxnSpPr>
          <p:nvPr/>
        </p:nvCxnSpPr>
        <p:spPr>
          <a:xfrm rot="10800000" flipV="1">
            <a:off x="3722719" y="3309586"/>
            <a:ext cx="187343" cy="1980770"/>
          </a:xfrm>
          <a:prstGeom prst="bentConnector3">
            <a:avLst>
              <a:gd name="adj1" fmla="val 22202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92736" y="5829604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56211" y="3319517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82794" y="3391606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56211" y="3590344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91808" y="4842335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3922949" y="3446746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96708" y="4981250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Oval 65"/>
          <p:cNvSpPr/>
          <p:nvPr/>
        </p:nvSpPr>
        <p:spPr>
          <a:xfrm>
            <a:off x="5982794" y="3031539"/>
            <a:ext cx="315575" cy="20012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25943" y="5038972"/>
            <a:ext cx="1330966" cy="499284"/>
          </a:xfrm>
          <a:prstGeom prst="rect">
            <a:avLst/>
          </a:prstGeom>
          <a:solidFill>
            <a:srgbClr val="FFF6AF"/>
          </a:solidFill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3101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Package: zip + XML + .</a:t>
            </a:r>
            <a:r>
              <a:rPr lang="en-US" dirty="0" err="1" smtClean="0"/>
              <a:t>py</a:t>
            </a:r>
            <a:r>
              <a:rPr lang="en-US" dirty="0" smtClean="0"/>
              <a:t> + 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 descr="Screen Shot 2014-06-01 at 10.3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" y="1077575"/>
            <a:ext cx="2952440" cy="2963334"/>
          </a:xfrm>
          <a:prstGeom prst="rect">
            <a:avLst/>
          </a:prstGeom>
        </p:spPr>
      </p:pic>
      <p:pic>
        <p:nvPicPr>
          <p:cNvPr id="7" name="Picture 6" descr="Screen Shot 2014-06-01 at 10.38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23" y="1077575"/>
            <a:ext cx="4226433" cy="5317919"/>
          </a:xfrm>
          <a:prstGeom prst="rect">
            <a:avLst/>
          </a:prstGeom>
        </p:spPr>
      </p:pic>
      <p:pic>
        <p:nvPicPr>
          <p:cNvPr id="8" name="Picture 7" descr="Screen Shot 2014-06-01 at 10.41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49" y="1077574"/>
            <a:ext cx="4310410" cy="4194849"/>
          </a:xfrm>
          <a:prstGeom prst="rect">
            <a:avLst/>
          </a:prstGeom>
        </p:spPr>
      </p:pic>
      <p:pic>
        <p:nvPicPr>
          <p:cNvPr id="9" name="Picture 8" descr="Screen Shot 2014-06-01 at 10.42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55" y="2677390"/>
            <a:ext cx="3810264" cy="35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</a:t>
            </a:r>
            <a:r>
              <a:rPr lang="en-US" dirty="0" err="1" smtClean="0"/>
              <a:t>Metainfo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120" y="1177636"/>
            <a:ext cx="5818912" cy="498763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metainfo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services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service&gt;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name&gt;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HBASE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&lt;/name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version&gt;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0.96.0.2.1.1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&lt;/version&gt;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exportGroups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exportGroup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&lt;name&gt;</a:t>
            </a:r>
            <a:r>
              <a:rPr lang="en-US" sz="1200" dirty="0" err="1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QuickLinks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&lt;/name&gt;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&lt;exports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export&gt;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&lt;name&gt;</a:t>
            </a:r>
            <a:r>
              <a:rPr lang="en-US" sz="1200" dirty="0" err="1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org.apache.slider.jmx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&lt;/name&gt;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&lt;value&gt;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http://${HBASE_MASTER_HOST}:${</a:t>
            </a:r>
            <a:r>
              <a:rPr lang="en-US" sz="1200" dirty="0" err="1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site.hbase-site.hbase.master.info.port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}/</a:t>
            </a:r>
            <a:r>
              <a:rPr lang="en-US" sz="1200" dirty="0" err="1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jmx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&lt;/value&gt;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&lt;/export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/exports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exportGroup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exportGroups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commandOrders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commandOrder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&lt;command&gt;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HBASE_REGIONSERVER-START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&lt;/command&gt;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&lt;requires&gt;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HBASE_MASTER-STARTED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&lt;/requires&gt;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commandOrder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commandOrders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components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component&gt;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&lt;name&gt;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HBASE_MASTER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&lt;/name&gt;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&lt;category&gt;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MASTER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&lt;/category&gt;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minInstanceCount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&gt;1&lt;/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minInstanceCount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&lt;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commandScript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&lt;script&gt;</a:t>
            </a:r>
            <a:r>
              <a:rPr lang="en-US" sz="1200" dirty="0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scripts/</a:t>
            </a:r>
            <a:r>
              <a:rPr lang="en-US" sz="1200" dirty="0" err="1">
                <a:solidFill>
                  <a:srgbClr val="FF6600"/>
                </a:solidFill>
                <a:latin typeface="Consolas"/>
                <a:ea typeface="+mn-ea"/>
                <a:cs typeface="Consolas"/>
              </a:rPr>
              <a:t>hbase_master.py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&lt;/script&gt;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commandScript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/component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&gt;&lt;/components&gt;</a:t>
            </a:r>
            <a:endParaRPr lang="en-US" sz="1200" dirty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/service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/services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&gt;&lt;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metainfo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&gt;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04390" y="1177636"/>
            <a:ext cx="1699491" cy="612648"/>
          </a:xfrm>
          <a:prstGeom prst="wedgeRoundRectCallout">
            <a:avLst>
              <a:gd name="adj1" fmla="val -149003"/>
              <a:gd name="adj2" fmla="val 285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Info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79491" y="3177309"/>
            <a:ext cx="1699491" cy="612648"/>
          </a:xfrm>
          <a:prstGeom prst="wedgeRoundRectCallout">
            <a:avLst>
              <a:gd name="adj1" fmla="val -121376"/>
              <a:gd name="adj2" fmla="val 197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Commands have dependencies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37563" y="1976520"/>
            <a:ext cx="1699491" cy="612648"/>
          </a:xfrm>
          <a:prstGeom prst="wedgeRoundRectCallout">
            <a:avLst>
              <a:gd name="adj1" fmla="val -133152"/>
              <a:gd name="adj2" fmla="val 537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 an URI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23286" y="4147126"/>
            <a:ext cx="1699491" cy="612648"/>
          </a:xfrm>
          <a:prstGeom prst="wedgeRoundRectCallout">
            <a:avLst>
              <a:gd name="adj1" fmla="val -149003"/>
              <a:gd name="adj2" fmla="val 285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Contains components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505480" y="5178520"/>
            <a:ext cx="1699491" cy="612648"/>
          </a:xfrm>
          <a:prstGeom prst="wedgeRoundRectCallout">
            <a:avLst>
              <a:gd name="adj1" fmla="val -171195"/>
              <a:gd name="adj2" fmla="val -65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Commands are implemented as scripts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68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resource.json</a:t>
            </a:r>
            <a:r>
              <a:rPr lang="en-US" dirty="0" smtClean="0"/>
              <a:t> (in HDFS)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696" y="1177636"/>
            <a:ext cx="5818912" cy="498763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"schema": "http://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example.org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/specification/v2.0.0",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"metadata":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},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"global":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},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"components":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"HBASE_MASTER":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yarn.role.priority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"1",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yarn.component.instances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</a:t>
            </a:r>
            <a:r>
              <a:rPr lang="en-US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1",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  "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yarn.memory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": "1024",</a:t>
            </a:r>
            <a:endParaRPr lang="en-US" dirty="0" smtClean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 "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yarn.vcores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: "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1",</a:t>
            </a:r>
            <a:endParaRPr lang="en-US" dirty="0" smtClean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},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"slider-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appmaster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},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"HBASE_REGIONSERVER":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yarn.role.priority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"2",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yarn.component.instances</a:t>
            </a: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"1"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66271" y="2486123"/>
            <a:ext cx="1699491" cy="612648"/>
          </a:xfrm>
          <a:prstGeom prst="wedgeRoundRectCallout">
            <a:avLst>
              <a:gd name="adj1" fmla="val -90126"/>
              <a:gd name="adj2" fmla="val 700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YARN resource requirements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5648" y="3908522"/>
            <a:ext cx="1699491" cy="612648"/>
          </a:xfrm>
          <a:prstGeom prst="wedgeRoundRectCallout">
            <a:avLst>
              <a:gd name="adj1" fmla="val -79710"/>
              <a:gd name="adj2" fmla="val 926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Unique priorities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8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app_config</a:t>
            </a:r>
            <a:r>
              <a:rPr lang="en-US" dirty="0" err="1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091" y="1177636"/>
            <a:ext cx="7058121" cy="50800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application.def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"/slider/hbase_v096.zip",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java_home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"/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usr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/jdk64/jdk1.7.0_45"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1400" dirty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site.global.app_log_dir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"${AGENT_LOG_ROOT}/app/log",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site.global.app_pid_dir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"${AGENT_WORK_ROOT}/app/run",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1400" dirty="0" smtClean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site.global.hbase_master_heapsize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"1024m",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site.global.ganglia_server_host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"${NN_HOST}",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site.global.ganglia_server_port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"8667",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site.global.ganglia_server_id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"Application1",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1400" dirty="0" smtClean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site.hbase-site.hbase.tmp.dir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"${AGENT_WORK_ROOT}/work/app/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tmp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site.hbase-site.hfile.block.cache.size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"0.40",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site.hbase-site.hbase.security.authentication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"simple",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site.hbase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-site.hbase.master.info.port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"${HBASE_MASTER.ALLOCATED_PORT}",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site.hbase-site.hbase.regionserver.port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"0",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Consolas"/>
              </a:rPr>
              <a:t>site.hbase-site.hbase.zookeeper.quorum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Consolas"/>
              </a:rPr>
              <a:t>": "${ZK_HOST}"</a:t>
            </a:r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1400" dirty="0" smtClean="0">
              <a:solidFill>
                <a:schemeClr val="bg1"/>
              </a:solidFill>
              <a:latin typeface="Consolas"/>
              <a:ea typeface="+mn-ea"/>
              <a:cs typeface="Consola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site.core-site.fs.defaultFS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": "${NN_URI}",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onsolas"/>
                <a:ea typeface="+mn-ea"/>
                <a:cs typeface="Consolas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34668" y="1092970"/>
            <a:ext cx="2463032" cy="612648"/>
          </a:xfrm>
          <a:prstGeom prst="wedgeRoundRectCallout">
            <a:avLst>
              <a:gd name="adj1" fmla="val -94904"/>
              <a:gd name="adj2" fmla="val 524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Configurations needed by Slider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105845" y="1831878"/>
            <a:ext cx="1699491" cy="612648"/>
          </a:xfrm>
          <a:prstGeom prst="wedgeRoundRectCallout">
            <a:avLst>
              <a:gd name="adj1" fmla="val -89673"/>
              <a:gd name="adj2" fmla="val 373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Named variables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392173" y="4083982"/>
            <a:ext cx="1699491" cy="612648"/>
          </a:xfrm>
          <a:prstGeom prst="wedgeRoundRectCallout">
            <a:avLst>
              <a:gd name="adj1" fmla="val -99184"/>
              <a:gd name="adj2" fmla="val 9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Site variables for application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48463" y="5734243"/>
            <a:ext cx="1699491" cy="612648"/>
          </a:xfrm>
          <a:prstGeom prst="wedgeRoundRectCallout">
            <a:avLst>
              <a:gd name="adj1" fmla="val -115942"/>
              <a:gd name="adj2" fmla="val -643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Named variables for cluster details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352149" y="5026123"/>
            <a:ext cx="1699491" cy="612648"/>
          </a:xfrm>
          <a:prstGeom prst="wedgeRoundRectCallout">
            <a:avLst>
              <a:gd name="adj1" fmla="val -76087"/>
              <a:gd name="adj2" fmla="val -593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Allocate and advertise</a:t>
            </a:r>
            <a:endParaRPr lang="en-US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813360" y="2850927"/>
            <a:ext cx="1699491" cy="612648"/>
          </a:xfrm>
          <a:prstGeom prst="wedgeRoundRectCallout">
            <a:avLst>
              <a:gd name="adj1" fmla="val -107789"/>
              <a:gd name="adj2" fmla="val 185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Variables for the application scripts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7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Failures: YARN </a:t>
            </a:r>
            <a:r>
              <a:rPr lang="en-GB" dirty="0"/>
              <a:t>notifies </a:t>
            </a:r>
            <a:r>
              <a:rPr lang="en-GB" dirty="0" smtClean="0"/>
              <a:t>Slider 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0612" y="4256846"/>
            <a:ext cx="2487378" cy="1952307"/>
            <a:chOff x="1122993" y="4161974"/>
            <a:chExt cx="2487378" cy="1952307"/>
          </a:xfrm>
        </p:grpSpPr>
        <p:sp>
          <p:nvSpPr>
            <p:cNvPr id="7" name="TextBox 6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49045" y="4256846"/>
            <a:ext cx="2487378" cy="1952307"/>
            <a:chOff x="1122993" y="4161974"/>
            <a:chExt cx="2487378" cy="1952307"/>
          </a:xfrm>
        </p:grpSpPr>
        <p:sp>
          <p:nvSpPr>
            <p:cNvPr id="13" name="TextBox 1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Container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49045" y="1124707"/>
            <a:ext cx="2487378" cy="1952307"/>
            <a:chOff x="1122993" y="4161974"/>
            <a:chExt cx="2487378" cy="1952307"/>
          </a:xfrm>
        </p:grpSpPr>
        <p:sp>
          <p:nvSpPr>
            <p:cNvPr id="19" name="TextBox 18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0371" y="2100858"/>
            <a:ext cx="2487378" cy="1952307"/>
            <a:chOff x="1122993" y="4161974"/>
            <a:chExt cx="2487378" cy="1952307"/>
          </a:xfrm>
        </p:grpSpPr>
        <p:sp>
          <p:nvSpPr>
            <p:cNvPr id="23" name="TextBox 2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Slider Application </a:t>
              </a:r>
              <a:r>
                <a:rPr lang="en-GB" sz="1400" dirty="0" smtClean="0"/>
                <a:t>Master</a:t>
              </a:r>
              <a:endParaRPr lang="en-GB" sz="1400" dirty="0"/>
            </a:p>
          </p:txBody>
        </p:sp>
      </p:grp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971808" y="1908986"/>
            <a:ext cx="577237" cy="8763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86555" y="4741905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</a:t>
            </a:r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 flipH="1">
            <a:off x="2104302" y="2984776"/>
            <a:ext cx="2749759" cy="1757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86555" y="5247495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6939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sz="2400" dirty="0" smtClean="0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A9C0250F-1015-2944-A4A0-819572071674}" type="slidenum">
              <a:rPr lang="en-GB" sz="2400" smtClean="0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2</a:t>
            </a:fld>
            <a:endParaRPr lang="en-GB" sz="2400" dirty="0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3442" y="2356722"/>
            <a:ext cx="1672953" cy="52507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endParaRPr lang="en-GB" dirty="0" smtClean="0">
              <a:solidFill>
                <a:srgbClr val="C3C3C3"/>
              </a:solidFill>
              <a:latin typeface="Calibri"/>
              <a:ea typeface="ＭＳ Ｐゴシック" charset="0"/>
              <a:cs typeface="ヒラギノ角ゴ Pro W3" charset="0"/>
            </a:endParaRPr>
          </a:p>
        </p:txBody>
      </p:sp>
      <p:pic>
        <p:nvPicPr>
          <p:cNvPr id="6" name="Picture 5" descr="14222481076_868b5f790a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3" y="3118029"/>
            <a:ext cx="5278271" cy="3515411"/>
          </a:xfrm>
          <a:prstGeom prst="rect">
            <a:avLst/>
          </a:prstGeom>
        </p:spPr>
      </p:pic>
      <p:pic>
        <p:nvPicPr>
          <p:cNvPr id="2" name="Picture 1" descr="14059047487_68c10cd8e1_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606"/>
            <a:ext cx="5372485" cy="3578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6344" y="561774"/>
            <a:ext cx="4649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EEECE1"/>
                </a:solidFill>
                <a:latin typeface="Arial"/>
                <a:ea typeface="Arial"/>
                <a:cs typeface="Arial"/>
              </a:rPr>
              <a:t>Hadoop 1.0:  MR only</a:t>
            </a:r>
            <a:endParaRPr lang="en-GB" sz="2400" dirty="0">
              <a:solidFill>
                <a:srgbClr val="EEECE1"/>
              </a:solidFill>
              <a:ea typeface="ＭＳ Ｐゴシック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YARN-913 Application 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176472"/>
          </a:xfrm>
        </p:spPr>
        <p:txBody>
          <a:bodyPr/>
          <a:lstStyle/>
          <a:p>
            <a:endParaRPr lang="en-US" sz="2000" b="0" dirty="0" smtClean="0"/>
          </a:p>
          <a:p>
            <a:r>
              <a:rPr lang="en-US" sz="2000" b="0" dirty="0" smtClean="0"/>
              <a:t>Zookeeper-based registry, </a:t>
            </a:r>
            <a:r>
              <a:rPr lang="en-US" sz="2000" b="0" dirty="0" err="1" smtClean="0"/>
              <a:t>hadoop</a:t>
            </a:r>
            <a:r>
              <a:rPr lang="en-US" sz="2000" b="0" dirty="0" smtClean="0"/>
              <a:t>-yarn-</a:t>
            </a:r>
            <a:r>
              <a:rPr lang="en-US" sz="2000" b="0" dirty="0" err="1" smtClean="0"/>
              <a:t>registry.jar</a:t>
            </a:r>
            <a:endParaRPr lang="en-US" sz="2000" b="0" dirty="0" smtClean="0"/>
          </a:p>
          <a:p>
            <a:r>
              <a:rPr lang="en-US" sz="2000" b="0" dirty="0" smtClean="0"/>
              <a:t>lists internal &amp; external service endpoints (REST, ZK, IPC, …)</a:t>
            </a:r>
          </a:p>
          <a:p>
            <a:r>
              <a:rPr lang="en-US" sz="2000" b="0" dirty="0" smtClean="0"/>
              <a:t>Registry is world-readable, could offer as DNS?</a:t>
            </a:r>
          </a:p>
          <a:p>
            <a:r>
              <a:rPr lang="en-US" sz="2000" b="0" dirty="0" smtClean="0"/>
              <a:t>Slider uses to publish REST &amp; Web views</a:t>
            </a:r>
          </a:p>
          <a:p>
            <a:r>
              <a:rPr lang="en-US" sz="2000" b="0" dirty="0" smtClean="0"/>
              <a:t>…including REST API to serve up application configurations</a:t>
            </a:r>
          </a:p>
          <a:p>
            <a:r>
              <a:rPr lang="en-US" sz="2000" b="0" dirty="0"/>
              <a:t>RM sets up </a:t>
            </a:r>
            <a:r>
              <a:rPr lang="en-US" sz="2000" b="0" dirty="0" smtClean="0"/>
              <a:t>secure paths; cleans up records on completion events</a:t>
            </a:r>
          </a:p>
          <a:p>
            <a:r>
              <a:rPr lang="en-US" sz="2000" b="0" dirty="0"/>
              <a:t>Any Hadoop app can </a:t>
            </a:r>
            <a:r>
              <a:rPr lang="en-US" sz="2000" b="0" dirty="0" smtClean="0"/>
              <a:t>publish their bindings</a:t>
            </a:r>
          </a:p>
          <a:p>
            <a:r>
              <a:rPr lang="en-US" sz="2000" b="0" dirty="0" smtClean="0"/>
              <a:t>clients can query it (today: Java, python)</a:t>
            </a:r>
          </a:p>
          <a:p>
            <a:r>
              <a:rPr lang="en-US" sz="2000" b="0" dirty="0" smtClean="0"/>
              <a:t>TODO: REST, CLI, off-cluster (via Apache Knox)</a:t>
            </a:r>
            <a:endParaRPr lang="en-US" sz="2000" b="0" dirty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15999" y="5511030"/>
            <a:ext cx="6434667" cy="43103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GB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to Action: embrace the registry</a:t>
            </a:r>
          </a:p>
        </p:txBody>
      </p:sp>
    </p:spTree>
    <p:extLst>
      <p:ext uri="{BB962C8B-B14F-4D97-AF65-F5344CB8AC3E}">
        <p14:creationId xmlns:p14="http://schemas.microsoft.com/office/powerpoint/2010/main" val="28361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Slider View for </a:t>
            </a:r>
            <a:br>
              <a:rPr lang="en-US" dirty="0" smtClean="0"/>
            </a:br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4302730"/>
            <a:ext cx="8259884" cy="64027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ambari.apache.org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5195364-CB26-204E-9D19-22CA26A13F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Slider “Bound” to a Mgmt. Infrastructure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3732" y="2103046"/>
            <a:ext cx="914400" cy="7786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Ambari</a:t>
            </a:r>
          </a:p>
        </p:txBody>
      </p:sp>
      <p:sp>
        <p:nvSpPr>
          <p:cNvPr id="40" name="Folded Corner 39"/>
          <p:cNvSpPr/>
          <p:nvPr/>
        </p:nvSpPr>
        <p:spPr>
          <a:xfrm>
            <a:off x="2819408" y="1139151"/>
            <a:ext cx="883330" cy="75475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Slider</a:t>
            </a:r>
          </a:p>
          <a:p>
            <a:r>
              <a:rPr lang="en-US" sz="1200" dirty="0" smtClean="0"/>
              <a:t>App Package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572136" y="1202386"/>
            <a:ext cx="2487378" cy="1952307"/>
            <a:chOff x="1122993" y="4161974"/>
            <a:chExt cx="2487378" cy="1952307"/>
          </a:xfrm>
        </p:grpSpPr>
        <p:sp>
          <p:nvSpPr>
            <p:cNvPr id="49" name="TextBox 48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  <a:b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lang="en-GB" sz="1400" dirty="0">
                  <a:solidFill>
                    <a:srgbClr val="1E1E1E"/>
                  </a:solidFill>
                </a:rPr>
                <a:t>“The RM”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72136" y="4095209"/>
            <a:ext cx="2487378" cy="1952307"/>
            <a:chOff x="1122993" y="4161974"/>
            <a:chExt cx="2487378" cy="1952307"/>
          </a:xfrm>
        </p:grpSpPr>
        <p:sp>
          <p:nvSpPr>
            <p:cNvPr id="53" name="TextBox 5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98079" y="5080248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6772367" y="5142517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7478951" y="5142517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C3C3C3"/>
                </a:solidFill>
              </a:rPr>
              <a:t>Component</a:t>
            </a:r>
            <a:endParaRPr lang="en-US" sz="900" i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3945931" y="2626963"/>
            <a:ext cx="2487378" cy="1952307"/>
            <a:chOff x="1122993" y="4161974"/>
            <a:chExt cx="2487378" cy="1952307"/>
          </a:xfrm>
        </p:grpSpPr>
        <p:sp>
          <p:nvSpPr>
            <p:cNvPr id="62" name="TextBox 61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4071874" y="3612002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7" name="Rectangle 66"/>
          <p:cNvSpPr/>
          <p:nvPr/>
        </p:nvSpPr>
        <p:spPr>
          <a:xfrm>
            <a:off x="4146162" y="3674271"/>
            <a:ext cx="63166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Agent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4852746" y="3674271"/>
            <a:ext cx="1380631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C3C3C3"/>
                </a:solidFill>
              </a:rPr>
              <a:t>Component</a:t>
            </a:r>
            <a:endParaRPr lang="en-US" sz="900" i="1" dirty="0"/>
          </a:p>
        </p:txBody>
      </p:sp>
      <p:sp>
        <p:nvSpPr>
          <p:cNvPr id="69" name="Rounded Rectangle 68"/>
          <p:cNvSpPr/>
          <p:nvPr/>
        </p:nvSpPr>
        <p:spPr>
          <a:xfrm>
            <a:off x="4070334" y="3110157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0" name="Rectangle 69"/>
          <p:cNvSpPr/>
          <p:nvPr/>
        </p:nvSpPr>
        <p:spPr>
          <a:xfrm>
            <a:off x="4133274" y="3172426"/>
            <a:ext cx="2098563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3C3C3"/>
                </a:solidFill>
              </a:rPr>
              <a:t>Slider App Master</a:t>
            </a:r>
            <a:endParaRPr lang="en-US" sz="900" dirty="0"/>
          </a:p>
        </p:txBody>
      </p:sp>
      <p:cxnSp>
        <p:nvCxnSpPr>
          <p:cNvPr id="71" name="Elbow Connector 70"/>
          <p:cNvCxnSpPr>
            <a:stCxn id="7" idx="2"/>
            <a:endCxn id="67" idx="2"/>
          </p:cNvCxnSpPr>
          <p:nvPr/>
        </p:nvCxnSpPr>
        <p:spPr>
          <a:xfrm rot="16200000" flipH="1">
            <a:off x="3328007" y="2814600"/>
            <a:ext cx="1066915" cy="1201065"/>
          </a:xfrm>
          <a:prstGeom prst="curvedConnector3">
            <a:avLst>
              <a:gd name="adj1" fmla="val 121426"/>
            </a:avLst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" idx="2"/>
            <a:endCxn id="59" idx="2"/>
          </p:cNvCxnSpPr>
          <p:nvPr/>
        </p:nvCxnSpPr>
        <p:spPr>
          <a:xfrm rot="16200000" flipH="1">
            <a:off x="3906987" y="2235621"/>
            <a:ext cx="2535161" cy="3827270"/>
          </a:xfrm>
          <a:prstGeom prst="curvedConnector3">
            <a:avLst>
              <a:gd name="adj1" fmla="val 109017"/>
            </a:avLst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230720" y="1339273"/>
            <a:ext cx="1334191" cy="7108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Registry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7" idx="3"/>
            <a:endCxn id="73" idx="1"/>
          </p:cNvCxnSpPr>
          <p:nvPr/>
        </p:nvCxnSpPr>
        <p:spPr>
          <a:xfrm flipV="1">
            <a:off x="3718132" y="1694697"/>
            <a:ext cx="512588" cy="797664"/>
          </a:xfrm>
          <a:prstGeom prst="curved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" idx="2"/>
            <a:endCxn id="70" idx="1"/>
          </p:cNvCxnSpPr>
          <p:nvPr/>
        </p:nvCxnSpPr>
        <p:spPr>
          <a:xfrm rot="16200000" flipH="1">
            <a:off x="3483148" y="2659460"/>
            <a:ext cx="427910" cy="872342"/>
          </a:xfrm>
          <a:prstGeom prst="curvedConnector2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0" idx="2"/>
            <a:endCxn id="7" idx="0"/>
          </p:cNvCxnSpPr>
          <p:nvPr/>
        </p:nvCxnSpPr>
        <p:spPr>
          <a:xfrm rot="5400000">
            <a:off x="3156433" y="1998406"/>
            <a:ext cx="209140" cy="14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0" y="3309586"/>
            <a:ext cx="3419653" cy="308659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Ambari imports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 packages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tarts the AM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Interacts with AM to start</a:t>
            </a:r>
            <a:b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Agents register with</a:t>
            </a:r>
            <a:r>
              <a:rPr lang="en-GB" sz="1600" noProof="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Ambari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 sends commands/</a:t>
            </a:r>
            <a:b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</a:b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receives results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YARN maintains ownership</a:t>
            </a:r>
            <a:b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containers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 interacts with Registry</a:t>
            </a:r>
            <a:endParaRPr kumimoji="0" lang="en-GB" sz="1600" b="0" i="0" u="none" strike="noStrike" kern="1200" cap="none" spc="0" normalizeH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2788" y="6650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6242" y="665787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61997" y="4830606"/>
            <a:ext cx="1330966" cy="499284"/>
          </a:xfrm>
          <a:prstGeom prst="rect">
            <a:avLst/>
          </a:prstGeom>
          <a:solidFill>
            <a:srgbClr val="FFF6AF"/>
          </a:solidFill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9572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and 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Bring your favorite Applications to YARN</a:t>
            </a:r>
          </a:p>
          <a:p>
            <a:pPr marL="168275" lvl="2" indent="-168275">
              <a:spcAft>
                <a:spcPct val="0"/>
              </a:spcAft>
              <a:buClr>
                <a:srgbClr val="69BE28"/>
              </a:buClr>
              <a:buFont typeface="Arial" charset="0"/>
              <a:buChar char="•"/>
            </a:pPr>
            <a:r>
              <a:rPr lang="en-US" dirty="0">
                <a:hlinkClick r:id="rId2"/>
              </a:rPr>
              <a:t>http://slider.incubator.apache.org/</a:t>
            </a:r>
            <a:r>
              <a:rPr lang="en-US" dirty="0"/>
              <a:t> </a:t>
            </a:r>
            <a:endParaRPr lang="en-US" dirty="0" smtClean="0"/>
          </a:p>
          <a:p>
            <a:pPr marL="168275" lvl="2" indent="-168275">
              <a:spcAft>
                <a:spcPct val="0"/>
              </a:spcAft>
              <a:buClr>
                <a:srgbClr val="69BE28"/>
              </a:buClr>
              <a:buFont typeface="Arial" charset="0"/>
              <a:buChar char="•"/>
            </a:pPr>
            <a:r>
              <a:rPr lang="en-US" dirty="0" smtClean="0"/>
              <a:t>mailto: </a:t>
            </a:r>
            <a:r>
              <a:rPr lang="en-US" dirty="0" err="1"/>
              <a:t>dev@slider.incubator.apache.org</a:t>
            </a:r>
            <a:endParaRPr lang="en-US" dirty="0"/>
          </a:p>
          <a:p>
            <a:pPr marL="168275" lvl="2" indent="-168275">
              <a:spcAft>
                <a:spcPct val="0"/>
              </a:spcAft>
              <a:buClr>
                <a:srgbClr val="69BE28"/>
              </a:buClr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P11007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2" y="2317461"/>
            <a:ext cx="5249335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 for in-cluster apps?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Apache Helix</a:t>
            </a:r>
          </a:p>
          <a:p>
            <a:r>
              <a:rPr lang="en-US" b="0" dirty="0" smtClean="0"/>
              <a:t>Apache Twill: distributed </a:t>
            </a:r>
            <a:r>
              <a:rPr lang="en-US" b="0" dirty="0" err="1" smtClean="0"/>
              <a:t>runnables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Workflows: </a:t>
            </a:r>
            <a:r>
              <a:rPr lang="en-US" b="0" dirty="0" err="1" smtClean="0"/>
              <a:t>Tez</a:t>
            </a:r>
            <a:endParaRPr lang="en-US" b="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65888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sz="2400" smtClean="0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t>Page </a:t>
            </a:r>
            <a:fld id="{16D89288-C6FE-D64A-8020-BEE387DD358C}" type="slidenum">
              <a:rPr lang="en-GB" sz="2400" smtClean="0">
                <a:solidFill>
                  <a:prstClr val="black"/>
                </a:solidFill>
                <a:ea typeface="ＭＳ Ｐゴシック" charset="0"/>
                <a:cs typeface="ヒラギノ角ゴ Pro W3" charset="0"/>
              </a:rPr>
              <a:pPr/>
              <a:t>3</a:t>
            </a:fld>
            <a:endParaRPr lang="en-GB" sz="2400">
              <a:solidFill>
                <a:prstClr val="black"/>
              </a:solidFill>
              <a:ea typeface="ＭＳ Ｐゴシック" charset="0"/>
              <a:cs typeface="ヒラギノ角ゴ Pro W3" charset="0"/>
            </a:endParaRPr>
          </a:p>
        </p:txBody>
      </p:sp>
      <p:pic>
        <p:nvPicPr>
          <p:cNvPr id="6" name="Picture 5" descr="14058981688_3721a68bb3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675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189619"/>
            <a:ext cx="8621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prstClr val="white"/>
                </a:solidFill>
                <a:ea typeface="ＭＳ Ｐゴシック" charset="0"/>
                <a:cs typeface="ヒラギノ角ゴ Pro W3" charset="0"/>
              </a:rPr>
              <a:t>YARN: run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33422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A9C0250F-1015-2944-A4A0-819572071674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9301" y="5001115"/>
            <a:ext cx="5762507" cy="567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  <a:latin typeface="Arial"/>
              </a:rPr>
              <a:t>Network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09301" y="4170530"/>
            <a:ext cx="5762507" cy="567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  <a:latin typeface="Arial"/>
              </a:rPr>
              <a:t>HDFS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09301" y="5788487"/>
            <a:ext cx="5762507" cy="567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  <a:latin typeface="Arial"/>
              </a:rPr>
              <a:t>Host OS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09301" y="3254705"/>
            <a:ext cx="5762507" cy="567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  <a:latin typeface="Arial"/>
              </a:rPr>
              <a:t>YARN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5773" y="5823405"/>
            <a:ext cx="1945520" cy="5394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GB" sz="20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Arial"/>
                <a:ea typeface="ＭＳ Ｐゴシック" charset="0"/>
                <a:cs typeface="ヒラギノ角ゴ Pro W3" charset="0"/>
              </a:rPr>
              <a:t>Kernighan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5773" y="5026084"/>
            <a:ext cx="1945520" cy="5394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GB" sz="20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Arial"/>
                <a:ea typeface="ＭＳ Ｐゴシック" charset="0"/>
                <a:cs typeface="ヒラギノ角ゴ Pro W3" charset="0"/>
              </a:rPr>
              <a:t>Cerf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5773" y="3301430"/>
            <a:ext cx="1945520" cy="5394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GB" sz="20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Arial"/>
                <a:ea typeface="ＭＳ Ｐゴシック" charset="0"/>
                <a:cs typeface="ヒラギノ角ゴ Pro W3" charset="0"/>
              </a:rPr>
              <a:t>Lamport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109301" y="438728"/>
            <a:ext cx="5762507" cy="2565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rgbClr val="000000"/>
                </a:solidFill>
                <a:latin typeface="Arial"/>
              </a:rPr>
              <a:t>Your code</a:t>
            </a:r>
            <a:endParaRPr lang="en-GB" sz="3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5773" y="1804635"/>
            <a:ext cx="1945520" cy="5394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GB" sz="20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Arial"/>
                <a:ea typeface="ＭＳ Ｐゴシック" charset="0"/>
                <a:cs typeface="ヒラギノ角ゴ Pro W3" charset="0"/>
              </a:rPr>
              <a:t>Knuth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5773" y="4198867"/>
            <a:ext cx="1945520" cy="5394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GB" sz="2000" b="1" dirty="0" smtClean="0">
                <a:solidFill>
                  <a:srgbClr val="1E1E1E">
                    <a:lumMod val="90000"/>
                    <a:lumOff val="10000"/>
                  </a:srgbClr>
                </a:solidFill>
                <a:latin typeface="Arial"/>
                <a:ea typeface="ＭＳ Ｐゴシック" charset="0"/>
                <a:cs typeface="ヒラギノ角ゴ Pro W3" charset="0"/>
              </a:rPr>
              <a:t>Swinehart et al.</a:t>
            </a:r>
          </a:p>
        </p:txBody>
      </p:sp>
    </p:spTree>
    <p:extLst>
      <p:ext uri="{BB962C8B-B14F-4D97-AF65-F5344CB8AC3E}">
        <p14:creationId xmlns:p14="http://schemas.microsoft.com/office/powerpoint/2010/main" val="38045208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Arrow Connector 138"/>
          <p:cNvCxnSpPr>
            <a:endCxn id="63" idx="0"/>
          </p:cNvCxnSpPr>
          <p:nvPr/>
        </p:nvCxnSpPr>
        <p:spPr>
          <a:xfrm>
            <a:off x="4612895" y="2894427"/>
            <a:ext cx="2596088" cy="1850855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16257" y="4748394"/>
            <a:ext cx="669636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704046" y="2544215"/>
            <a:ext cx="923640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47393" y="1759430"/>
            <a:ext cx="932838" cy="49848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934349" y="1416242"/>
            <a:ext cx="74560" cy="437187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47393" y="2807071"/>
            <a:ext cx="932839" cy="49848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phones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47391" y="3778626"/>
            <a:ext cx="932839" cy="49848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devices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547393" y="4846254"/>
            <a:ext cx="932839" cy="498480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feeds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831050" y="4745282"/>
            <a:ext cx="669636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921338" y="3428414"/>
            <a:ext cx="1380415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processing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8" idx="3"/>
            <a:endCxn id="32" idx="1"/>
          </p:cNvCxnSpPr>
          <p:nvPr/>
        </p:nvCxnSpPr>
        <p:spPr>
          <a:xfrm>
            <a:off x="1480231" y="2008670"/>
            <a:ext cx="1223815" cy="8857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2" idx="1"/>
          </p:cNvCxnSpPr>
          <p:nvPr/>
        </p:nvCxnSpPr>
        <p:spPr>
          <a:xfrm flipV="1">
            <a:off x="1480231" y="2894427"/>
            <a:ext cx="1223815" cy="2821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32" idx="1"/>
          </p:cNvCxnSpPr>
          <p:nvPr/>
        </p:nvCxnSpPr>
        <p:spPr>
          <a:xfrm flipV="1">
            <a:off x="1480230" y="2894427"/>
            <a:ext cx="1223816" cy="11334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689255" y="2544215"/>
            <a:ext cx="923640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32929" y="1759430"/>
            <a:ext cx="1112652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4" idx="3"/>
            <a:endCxn id="46" idx="1"/>
          </p:cNvCxnSpPr>
          <p:nvPr/>
        </p:nvCxnSpPr>
        <p:spPr>
          <a:xfrm>
            <a:off x="1480232" y="5095494"/>
            <a:ext cx="135081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00031" y="4738433"/>
            <a:ext cx="669636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32" idx="2"/>
            <a:endCxn id="46" idx="0"/>
          </p:cNvCxnSpPr>
          <p:nvPr/>
        </p:nvCxnSpPr>
        <p:spPr>
          <a:xfrm>
            <a:off x="3165866" y="3244639"/>
            <a:ext cx="2" cy="15006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518773" y="2111504"/>
            <a:ext cx="1380415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518775" y="4745282"/>
            <a:ext cx="1380415" cy="7004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2" idx="2"/>
            <a:endCxn id="57" idx="0"/>
          </p:cNvCxnSpPr>
          <p:nvPr/>
        </p:nvCxnSpPr>
        <p:spPr>
          <a:xfrm>
            <a:off x="4151075" y="3244639"/>
            <a:ext cx="0" cy="150375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3"/>
            <a:endCxn id="63" idx="1"/>
          </p:cNvCxnSpPr>
          <p:nvPr/>
        </p:nvCxnSpPr>
        <p:spPr>
          <a:xfrm>
            <a:off x="5469667" y="5088645"/>
            <a:ext cx="1049108" cy="684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0"/>
          </p:cNvCxnSpPr>
          <p:nvPr/>
        </p:nvCxnSpPr>
        <p:spPr>
          <a:xfrm rot="16200000" flipV="1">
            <a:off x="6242306" y="3778605"/>
            <a:ext cx="1933352" cy="2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0"/>
            <a:endCxn id="47" idx="2"/>
          </p:cNvCxnSpPr>
          <p:nvPr/>
        </p:nvCxnSpPr>
        <p:spPr>
          <a:xfrm flipV="1">
            <a:off x="5134849" y="4128838"/>
            <a:ext cx="476697" cy="60959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62" idx="1"/>
          </p:cNvCxnSpPr>
          <p:nvPr/>
        </p:nvCxnSpPr>
        <p:spPr>
          <a:xfrm flipV="1">
            <a:off x="4612895" y="2461716"/>
            <a:ext cx="1905878" cy="43271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2" idx="3"/>
            <a:endCxn id="47" idx="0"/>
          </p:cNvCxnSpPr>
          <p:nvPr/>
        </p:nvCxnSpPr>
        <p:spPr>
          <a:xfrm>
            <a:off x="4612895" y="2894427"/>
            <a:ext cx="998651" cy="5339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7" idx="0"/>
            <a:endCxn id="62" idx="2"/>
          </p:cNvCxnSpPr>
          <p:nvPr/>
        </p:nvCxnSpPr>
        <p:spPr>
          <a:xfrm flipV="1">
            <a:off x="5611546" y="2811928"/>
            <a:ext cx="1597435" cy="6164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6" idx="3"/>
            <a:endCxn id="57" idx="1"/>
          </p:cNvCxnSpPr>
          <p:nvPr/>
        </p:nvCxnSpPr>
        <p:spPr>
          <a:xfrm>
            <a:off x="3500686" y="5095494"/>
            <a:ext cx="315571" cy="31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7" idx="3"/>
            <a:endCxn id="56" idx="1"/>
          </p:cNvCxnSpPr>
          <p:nvPr/>
        </p:nvCxnSpPr>
        <p:spPr>
          <a:xfrm flipV="1">
            <a:off x="4485893" y="5088645"/>
            <a:ext cx="314138" cy="99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operational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Resource Allocation: where to run?</a:t>
            </a:r>
          </a:p>
          <a:p>
            <a:r>
              <a:rPr lang="en-US" sz="2000" dirty="0" smtClean="0"/>
              <a:t>Installation</a:t>
            </a:r>
          </a:p>
          <a:p>
            <a:r>
              <a:rPr lang="en-US" sz="2000" dirty="0" smtClean="0"/>
              <a:t>Configuration &amp; Binding</a:t>
            </a:r>
          </a:p>
          <a:p>
            <a:r>
              <a:rPr lang="en-US" sz="2000" dirty="0" smtClean="0"/>
              <a:t>Client configuration</a:t>
            </a:r>
          </a:p>
          <a:p>
            <a:r>
              <a:rPr lang="en-US" sz="2000" dirty="0" smtClean="0"/>
              <a:t>Lifecycle</a:t>
            </a:r>
          </a:p>
          <a:p>
            <a:pPr lvl="1"/>
            <a:r>
              <a:rPr lang="en-US" sz="1600" dirty="0" smtClean="0"/>
              <a:t>Start/Stop</a:t>
            </a:r>
          </a:p>
          <a:p>
            <a:pPr lvl="1"/>
            <a:r>
              <a:rPr lang="en-US" sz="1600" dirty="0" smtClean="0"/>
              <a:t>Reconfigure</a:t>
            </a:r>
            <a:endParaRPr lang="en-US" sz="1600" dirty="0"/>
          </a:p>
          <a:p>
            <a:pPr lvl="1"/>
            <a:r>
              <a:rPr lang="en-US" sz="1600" dirty="0"/>
              <a:t>Scale up/down</a:t>
            </a:r>
          </a:p>
          <a:p>
            <a:pPr lvl="1"/>
            <a:r>
              <a:rPr lang="en-US" sz="1600" dirty="0" smtClean="0"/>
              <a:t>Rolling-restart</a:t>
            </a:r>
          </a:p>
          <a:p>
            <a:pPr lvl="1"/>
            <a:r>
              <a:rPr lang="en-US" sz="1600" dirty="0" smtClean="0"/>
              <a:t>Decommission/</a:t>
            </a:r>
            <a:r>
              <a:rPr lang="en-US" sz="1600" dirty="0" err="1" smtClean="0"/>
              <a:t>Recommission</a:t>
            </a:r>
            <a:endParaRPr lang="en-US" sz="1600" dirty="0" smtClean="0"/>
          </a:p>
          <a:p>
            <a:r>
              <a:rPr lang="en-US" sz="2000" dirty="0" smtClean="0"/>
              <a:t>Failure handing and recovery</a:t>
            </a:r>
          </a:p>
          <a:p>
            <a:r>
              <a:rPr lang="en-US" sz="2000" dirty="0" smtClean="0"/>
              <a:t>Logging</a:t>
            </a:r>
          </a:p>
          <a:p>
            <a:r>
              <a:rPr lang="en-US" sz="2000" dirty="0" smtClean="0"/>
              <a:t>Upgrading</a:t>
            </a:r>
          </a:p>
          <a:p>
            <a:r>
              <a:rPr lang="en-US" sz="2000" dirty="0" smtClean="0"/>
              <a:t>Metrics &amp; Monitoring</a:t>
            </a:r>
            <a:endParaRPr lang="en-US" sz="2000" dirty="0"/>
          </a:p>
          <a:p>
            <a:endParaRPr lang="en-US" sz="2000" dirty="0" smtClean="0"/>
          </a:p>
          <a:p>
            <a:pPr marL="398463" lvl="1" indent="0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your code to work across a set of fairly reliable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5195364-CB26-204E-9D19-22CA26A13F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YARN r</a:t>
            </a:r>
            <a:r>
              <a:rPr lang="en-GB" dirty="0" smtClean="0"/>
              <a:t>uns </a:t>
            </a:r>
            <a:r>
              <a:rPr lang="en-GB" dirty="0"/>
              <a:t>c</a:t>
            </a:r>
            <a:r>
              <a:rPr lang="en-GB" dirty="0" smtClean="0"/>
              <a:t>ode </a:t>
            </a:r>
            <a:r>
              <a:rPr lang="en-GB" dirty="0"/>
              <a:t>a</a:t>
            </a:r>
            <a:r>
              <a:rPr lang="en-GB" dirty="0" smtClean="0"/>
              <a:t>cross </a:t>
            </a:r>
            <a:r>
              <a:rPr lang="en-GB" dirty="0"/>
              <a:t>the c</a:t>
            </a:r>
            <a:r>
              <a:rPr lang="en-GB" dirty="0" smtClean="0"/>
              <a:t>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0612" y="4256846"/>
            <a:ext cx="2487378" cy="1952307"/>
            <a:chOff x="1122993" y="4161974"/>
            <a:chExt cx="2487378" cy="1952307"/>
          </a:xfrm>
        </p:grpSpPr>
        <p:sp>
          <p:nvSpPr>
            <p:cNvPr id="7" name="TextBox 6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49045" y="4256846"/>
            <a:ext cx="2487378" cy="1952307"/>
            <a:chOff x="1122993" y="4161974"/>
            <a:chExt cx="2487378" cy="1952307"/>
          </a:xfrm>
        </p:grpSpPr>
        <p:sp>
          <p:nvSpPr>
            <p:cNvPr id="13" name="TextBox 1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49045" y="1124707"/>
            <a:ext cx="2487378" cy="1952307"/>
            <a:chOff x="1122993" y="4161974"/>
            <a:chExt cx="2487378" cy="1952307"/>
          </a:xfrm>
        </p:grpSpPr>
        <p:sp>
          <p:nvSpPr>
            <p:cNvPr id="19" name="TextBox 18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  <a:b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lang="en-GB" sz="1400" dirty="0">
                  <a:solidFill>
                    <a:srgbClr val="1E1E1E"/>
                  </a:solidFill>
                </a:rPr>
                <a:t>“The RM”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0371" y="2100858"/>
            <a:ext cx="2487378" cy="1952307"/>
            <a:chOff x="1122993" y="4161974"/>
            <a:chExt cx="2487378" cy="1952307"/>
          </a:xfrm>
        </p:grpSpPr>
        <p:sp>
          <p:nvSpPr>
            <p:cNvPr id="23" name="TextBox 22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155" y="1369145"/>
            <a:ext cx="3538216" cy="21156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Servers run YARN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Managers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600" baseline="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NM's</a:t>
            </a: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heartbeat to Resource Manager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schedules work over cluster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600" baseline="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RM allocates containers to apps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600" baseline="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NMs</a:t>
            </a:r>
            <a:r>
              <a:rPr lang="en-GB" sz="1600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start containers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NMs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 container health</a:t>
            </a:r>
          </a:p>
        </p:txBody>
      </p:sp>
    </p:spTree>
    <p:extLst>
      <p:ext uri="{BB962C8B-B14F-4D97-AF65-F5344CB8AC3E}">
        <p14:creationId xmlns:p14="http://schemas.microsoft.com/office/powerpoint/2010/main" val="20706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creates App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20" name="Straight Arrow Connector 19"/>
          <p:cNvCxnSpPr>
            <a:endCxn id="40" idx="3"/>
          </p:cNvCxnSpPr>
          <p:nvPr/>
        </p:nvCxnSpPr>
        <p:spPr>
          <a:xfrm flipH="1">
            <a:off x="6097749" y="1941810"/>
            <a:ext cx="451296" cy="3479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60612" y="4256846"/>
            <a:ext cx="2487378" cy="1952307"/>
            <a:chOff x="1122993" y="4161974"/>
            <a:chExt cx="2487378" cy="1952307"/>
          </a:xfrm>
        </p:grpSpPr>
        <p:sp>
          <p:nvSpPr>
            <p:cNvPr id="22" name="TextBox 21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9045" y="4256846"/>
            <a:ext cx="2487378" cy="1952307"/>
            <a:chOff x="1122993" y="4161974"/>
            <a:chExt cx="2487378" cy="1952307"/>
          </a:xfrm>
        </p:grpSpPr>
        <p:sp>
          <p:nvSpPr>
            <p:cNvPr id="28" name="TextBox 27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2993" y="4161974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248936" y="514701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248936" y="4647033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49045" y="1124707"/>
            <a:ext cx="2487378" cy="1952307"/>
            <a:chOff x="1122993" y="4161974"/>
            <a:chExt cx="2487378" cy="1952307"/>
          </a:xfrm>
        </p:grpSpPr>
        <p:sp>
          <p:nvSpPr>
            <p:cNvPr id="34" name="TextBox 33"/>
            <p:cNvSpPr txBox="1"/>
            <p:nvPr/>
          </p:nvSpPr>
          <p:spPr>
            <a:xfrm>
              <a:off x="1122993" y="4161974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2993" y="5619344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2993" y="4376516"/>
              <a:ext cx="2487378" cy="1139473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Resource Manager</a:t>
              </a:r>
              <a:b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“The RM”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10371" y="2100858"/>
            <a:ext cx="2487378" cy="1952307"/>
            <a:chOff x="3610371" y="2100858"/>
            <a:chExt cx="2487378" cy="1952307"/>
          </a:xfrm>
        </p:grpSpPr>
        <p:sp>
          <p:nvSpPr>
            <p:cNvPr id="38" name="TextBox 37"/>
            <p:cNvSpPr txBox="1"/>
            <p:nvPr/>
          </p:nvSpPr>
          <p:spPr>
            <a:xfrm>
              <a:off x="3610371" y="2100858"/>
              <a:ext cx="2487378" cy="1952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C3C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0371" y="3558228"/>
              <a:ext cx="2487378" cy="494935"/>
            </a:xfrm>
            <a:prstGeom prst="rect">
              <a:avLst/>
            </a:prstGeom>
            <a:solidFill>
              <a:srgbClr val="D6C6F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10371" y="2100858"/>
              <a:ext cx="2487378" cy="377865"/>
            </a:xfrm>
            <a:prstGeom prst="rect">
              <a:avLst/>
            </a:prstGeom>
            <a:solidFill>
              <a:srgbClr val="FFF6AF"/>
            </a:solidFill>
            <a:ln>
              <a:noFill/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 Node Manager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736314" y="3085897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736314" y="2585917"/>
              <a:ext cx="2235493" cy="398859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35259" y="2183226"/>
            <a:ext cx="1836671" cy="893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cxnSp>
        <p:nvCxnSpPr>
          <p:cNvPr id="44" name="Curved Connector 43"/>
          <p:cNvCxnSpPr>
            <a:stCxn id="43" idx="0"/>
          </p:cNvCxnSpPr>
          <p:nvPr/>
        </p:nvCxnSpPr>
        <p:spPr>
          <a:xfrm rot="5400000" flipH="1" flipV="1">
            <a:off x="3653518" y="-712301"/>
            <a:ext cx="695604" cy="509545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736314" y="2582077"/>
            <a:ext cx="2235493" cy="398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 Master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207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theme/theme1.xml><?xml version="1.0" encoding="utf-8"?>
<a:theme xmlns:a="http://schemas.openxmlformats.org/drawingml/2006/main" name="Hortonworks_PPT_5temp">
  <a:themeElements>
    <a:clrScheme name="Custom 15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44697D"/>
      </a:hlink>
      <a:folHlink>
        <a:srgbClr val="44697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014-Hortonworks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75549</TotalTime>
  <Words>1309</Words>
  <Application>Microsoft Macintosh PowerPoint</Application>
  <PresentationFormat>On-screen Show (4:3)</PresentationFormat>
  <Paragraphs>328</Paragraphs>
  <Slides>24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Hortonworks_PPT_5temp</vt:lpstr>
      <vt:lpstr>Custom Design</vt:lpstr>
      <vt:lpstr>2014-Hortonworks</vt:lpstr>
      <vt:lpstr>Slider: Applications on YARN</vt:lpstr>
      <vt:lpstr>PowerPoint Presentation</vt:lpstr>
      <vt:lpstr>PowerPoint Presentation</vt:lpstr>
      <vt:lpstr>PowerPoint Presentation</vt:lpstr>
      <vt:lpstr>Modern applications</vt:lpstr>
      <vt:lpstr>Fun operational problems</vt:lpstr>
      <vt:lpstr>Getting your code to work across a set of fairly reliable machines</vt:lpstr>
      <vt:lpstr>YARN runs code across the cluster</vt:lpstr>
      <vt:lpstr>Client creates App Master</vt:lpstr>
      <vt:lpstr>“AM” requests containers</vt:lpstr>
      <vt:lpstr>Application on YARN</vt:lpstr>
      <vt:lpstr>Apache Slider</vt:lpstr>
      <vt:lpstr>Components of Slider</vt:lpstr>
      <vt:lpstr>Starting</vt:lpstr>
      <vt:lpstr>App Package: zip + XML + .py + bin</vt:lpstr>
      <vt:lpstr>Slider Metainfo</vt:lpstr>
      <vt:lpstr>resource.json (in HDFS)</vt:lpstr>
      <vt:lpstr>app_config.json</vt:lpstr>
      <vt:lpstr>Failures: YARN notifies Slider AM</vt:lpstr>
      <vt:lpstr>YARN-913 Application Registry</vt:lpstr>
      <vt:lpstr>Slider View for  Apache Ambari</vt:lpstr>
      <vt:lpstr>Slider “Bound” to a Mgmt. Infrastructure</vt:lpstr>
      <vt:lpstr>Come and Play</vt:lpstr>
      <vt:lpstr>Other strategies for in-cluster apps?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creator>edelin</dc:creator>
  <cp:lastModifiedBy>Amritashwar Lal</cp:lastModifiedBy>
  <cp:revision>2246</cp:revision>
  <cp:lastPrinted>2011-11-07T16:43:46Z</cp:lastPrinted>
  <dcterms:created xsi:type="dcterms:W3CDTF">2011-12-12T20:01:28Z</dcterms:created>
  <dcterms:modified xsi:type="dcterms:W3CDTF">2014-10-16T00:46:03Z</dcterms:modified>
</cp:coreProperties>
</file>