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0"/>
  </p:notesMasterIdLst>
  <p:handoutMasterIdLst>
    <p:handoutMasterId r:id="rId21"/>
  </p:handoutMasterIdLst>
  <p:sldIdLst>
    <p:sldId id="268" r:id="rId3"/>
    <p:sldId id="269" r:id="rId4"/>
    <p:sldId id="284" r:id="rId5"/>
    <p:sldId id="270" r:id="rId6"/>
    <p:sldId id="271" r:id="rId7"/>
    <p:sldId id="272" r:id="rId8"/>
    <p:sldId id="273" r:id="rId9"/>
    <p:sldId id="274" r:id="rId10"/>
    <p:sldId id="275" r:id="rId11"/>
    <p:sldId id="276" r:id="rId12"/>
    <p:sldId id="277" r:id="rId13"/>
    <p:sldId id="278" r:id="rId14"/>
    <p:sldId id="285" r:id="rId15"/>
    <p:sldId id="279" r:id="rId16"/>
    <p:sldId id="280" r:id="rId17"/>
    <p:sldId id="281"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342" y="7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6/15/2014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6/15/2014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55780"/>
            <a:ext cx="6858000" cy="3200400"/>
          </a:xfrm>
        </p:spPr>
        <p:txBody>
          <a:bodyPr anchor="b">
            <a:normAutofit/>
          </a:bodyPr>
          <a:lstStyle>
            <a:lvl1pPr algn="l">
              <a:lnSpc>
                <a:spcPct val="75000"/>
              </a:lnSpc>
              <a:defRPr sz="8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3956180"/>
            <a:ext cx="6858000" cy="1097280"/>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2120" y="380999"/>
            <a:ext cx="2011680" cy="6096001"/>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81199" y="380999"/>
            <a:ext cx="7074859" cy="6096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822960"/>
            <a:ext cx="8686800" cy="2011680"/>
          </a:xfrm>
        </p:spPr>
        <p:txBody>
          <a:bodyPr anchor="b">
            <a:normAutofit/>
          </a:bodyPr>
          <a:lstStyle>
            <a:lvl1pPr>
              <a:defRPr sz="6600"/>
            </a:lvl1pPr>
          </a:lstStyle>
          <a:p>
            <a:r>
              <a:rPr lang="en-US" smtClean="0"/>
              <a:t>Click to edit Master title style</a:t>
            </a:r>
            <a:endParaRPr lang="en-US"/>
          </a:p>
        </p:txBody>
      </p:sp>
      <p:sp>
        <p:nvSpPr>
          <p:cNvPr id="3" name="Text Placeholder 2"/>
          <p:cNvSpPr>
            <a:spLocks noGrp="1"/>
          </p:cNvSpPr>
          <p:nvPr>
            <p:ph type="body" idx="1"/>
          </p:nvPr>
        </p:nvSpPr>
        <p:spPr>
          <a:xfrm>
            <a:off x="609600" y="2834640"/>
            <a:ext cx="8686800" cy="1097280"/>
          </a:xfrm>
        </p:spPr>
        <p:txBody>
          <a:bodyPr>
            <a:normAutofit/>
          </a:bodyPr>
          <a:lstStyle>
            <a:lvl1pPr marL="0" indent="0">
              <a:spcBef>
                <a:spcPts val="0"/>
              </a:spcBef>
              <a:buNone/>
              <a:defRPr sz="2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812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18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9812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812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818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818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9420" y="408993"/>
            <a:ext cx="4800937" cy="1828800"/>
          </a:xfrm>
        </p:spPr>
        <p:txBody>
          <a:bodyPr anchor="b">
            <a:noAutofit/>
          </a:bodyPr>
          <a:lstStyle>
            <a:lvl1pPr>
              <a:defRPr sz="4400"/>
            </a:lvl1pPr>
          </a:lstStyle>
          <a:p>
            <a:r>
              <a:rPr lang="en-US" smtClean="0"/>
              <a:t>Click to edit Master title style</a:t>
            </a:r>
            <a:endParaRPr lang="en-US"/>
          </a:p>
        </p:txBody>
      </p:sp>
      <p:sp>
        <p:nvSpPr>
          <p:cNvPr id="3" name="Content Placeholder 2"/>
          <p:cNvSpPr>
            <a:spLocks noGrp="1"/>
          </p:cNvSpPr>
          <p:nvPr>
            <p:ph idx="1"/>
          </p:nvPr>
        </p:nvSpPr>
        <p:spPr>
          <a:xfrm>
            <a:off x="606491" y="381000"/>
            <a:ext cx="5489510" cy="5791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559420" y="2237793"/>
            <a:ext cx="4800937"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56248" y="384048"/>
            <a:ext cx="4800600" cy="1828800"/>
          </a:xfrm>
        </p:spPr>
        <p:txBody>
          <a:bodyPr anchor="b">
            <a:noAutofit/>
          </a:bodyPr>
          <a:lstStyle>
            <a:lvl1pPr>
              <a:defRPr sz="4400">
                <a:solidFill>
                  <a:schemeClr val="bg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0" y="0"/>
            <a:ext cx="6096000" cy="6858000"/>
          </a:xfrm>
          <a:ln>
            <a:noFill/>
          </a:ln>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556249" y="2240280"/>
            <a:ext cx="4799140"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712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1200" y="381000"/>
            <a:ext cx="9372600" cy="12954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81200" y="1987419"/>
            <a:ext cx="9372600" cy="44831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631790" y="5691673"/>
            <a:ext cx="280731" cy="778847"/>
          </a:xfrm>
          <a:prstGeom prst="rect">
            <a:avLst/>
          </a:prstGeom>
        </p:spPr>
        <p:txBody>
          <a:bodyPr vert="vert270" lIns="91440" tIns="45720" rIns="91440" bIns="45720" rtlCol="0" anchor="ctr"/>
          <a:lstStyle>
            <a:lvl1pPr algn="l">
              <a:defRPr sz="800">
                <a:solidFill>
                  <a:schemeClr val="tx1">
                    <a:lumMod val="60000"/>
                    <a:lumOff val="40000"/>
                  </a:schemeClr>
                </a:solidFill>
              </a:defRPr>
            </a:lvl1pPr>
          </a:lstStyle>
          <a:p>
            <a:endParaRPr lang="en-US"/>
          </a:p>
        </p:txBody>
      </p:sp>
      <p:sp>
        <p:nvSpPr>
          <p:cNvPr id="5" name="Footer Placeholder 4"/>
          <p:cNvSpPr>
            <a:spLocks noGrp="1"/>
          </p:cNvSpPr>
          <p:nvPr>
            <p:ph type="ftr" sz="quarter" idx="3"/>
          </p:nvPr>
        </p:nvSpPr>
        <p:spPr>
          <a:xfrm>
            <a:off x="11631790" y="365125"/>
            <a:ext cx="280730" cy="5139936"/>
          </a:xfrm>
          <a:prstGeom prst="rect">
            <a:avLst/>
          </a:prstGeom>
        </p:spPr>
        <p:txBody>
          <a:bodyPr vert="vert270" lIns="91440" tIns="45720" rIns="91440" bIns="45720" rtlCol="0" anchor="ctr"/>
          <a:lstStyle>
            <a:lvl1pPr algn="ctr">
              <a:defRPr sz="800">
                <a:solidFill>
                  <a:schemeClr val="tx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313321" y="6268940"/>
            <a:ext cx="722377" cy="201580"/>
          </a:xfrm>
          <a:prstGeom prst="rect">
            <a:avLst/>
          </a:prstGeom>
        </p:spPr>
        <p:txBody>
          <a:bodyPr vert="horz" lIns="91440" tIns="45720" rIns="91440" bIns="45720" rtlCol="0" anchor="ctr"/>
          <a:lstStyle>
            <a:lvl1pPr algn="l">
              <a:defRPr sz="800">
                <a:solidFill>
                  <a:schemeClr val="tx1">
                    <a:lumMod val="60000"/>
                    <a:lumOff val="40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hyperlink" Target="mailto:info@xplenty.com" TargetMode="External"/><Relationship Id="rId3" Type="http://schemas.openxmlformats.org/officeDocument/2006/relationships/hyperlink" Target="https://plus.google.com/+Xplenty" TargetMode="External"/><Relationship Id="rId7" Type="http://schemas.openxmlformats.org/officeDocument/2006/relationships/hyperlink" Target="https://twitter.com/xplenty" TargetMode="External"/><Relationship Id="rId12" Type="http://schemas.openxmlformats.org/officeDocument/2006/relationships/image" Target="../media/image23.png"/><Relationship Id="rId2" Type="http://schemas.openxmlformats.org/officeDocument/2006/relationships/hyperlink" Target="http://grow.xplenty.com/signup/?utm_source=slideshare&amp;utm_medium=presentation&amp;utm_term=upd&amp;utm_campaign=repurpose" TargetMode="Externa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hyperlink" Target="https://www.linkedin.com/company/xplenty" TargetMode="External"/><Relationship Id="rId5" Type="http://schemas.openxmlformats.org/officeDocument/2006/relationships/hyperlink" Target="https://www.facebook.com/xplenty" TargetMode="Externa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hyperlink" Target="https://www.youtube.com/watch?v=Ap-eytACHBg" TargetMode="External"/><Relationship Id="rId1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hyperlink" Target="https://www.xplenty.com/blog/2014/04/eight-sql-on-hadoop-challenges/?utm_source=slideshare&amp;utm_medium=presentation&amp;utm_term=upd&amp;utm_content=12%20sql%20on%20hadoop%20tools&amp;utm_campaign=slidesha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xplenty.com/blog/2014/05/hive-vs-hbase/?utm_source=slideshare&amp;utm_medium=presentation&amp;utm_term=upd&amp;utm_content=12%20sql%20on%20hadoop%20tools&amp;utm_campaign=slidesha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xplenty.com/blog/2014/04/integrating-relational-databases-with-apache-hadoop/?utm_source=slideshare&amp;utm_medium=presentation&amp;utm_term=upd&amp;utm_content=12%20sql%20on%20hadoop%20tools&amp;utm_campaign=slidesha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12 SQL-on-Hadoop Tools</a:t>
            </a:r>
          </a:p>
        </p:txBody>
      </p:sp>
      <p:sp>
        <p:nvSpPr>
          <p:cNvPr id="3" name="Subtitle 2"/>
          <p:cNvSpPr>
            <a:spLocks noGrp="1"/>
          </p:cNvSpPr>
          <p:nvPr>
            <p:ph type="subTitle" idx="1"/>
          </p:nvPr>
        </p:nvSpPr>
        <p:spPr/>
        <p:txBody>
          <a:bodyPr/>
          <a:lstStyle/>
          <a:p>
            <a:r>
              <a:rPr lang="en-US" dirty="0" err="1" smtClean="0"/>
              <a:t>Saggi</a:t>
            </a:r>
            <a:r>
              <a:rPr lang="en-US" dirty="0" smtClean="0"/>
              <a:t> Neumann - CTO and co-founder, </a:t>
            </a:r>
            <a:r>
              <a:rPr lang="en-US" dirty="0" err="1" smtClean="0"/>
              <a:t>Xplenty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18027"/>
            <a:ext cx="1696995" cy="1039973"/>
          </a:xfrm>
          <a:prstGeom prst="rect">
            <a:avLst/>
          </a:prstGeom>
        </p:spPr>
      </p:pic>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Presto</a:t>
            </a:r>
          </a:p>
        </p:txBody>
      </p:sp>
      <p:sp>
        <p:nvSpPr>
          <p:cNvPr id="3" name="Content Placeholder 2"/>
          <p:cNvSpPr>
            <a:spLocks noGrp="1"/>
          </p:cNvSpPr>
          <p:nvPr>
            <p:ph idx="1"/>
          </p:nvPr>
        </p:nvSpPr>
        <p:spPr/>
        <p:txBody>
          <a:bodyPr/>
          <a:lstStyle/>
          <a:p>
            <a:pPr marL="0" indent="0">
              <a:buNone/>
            </a:pPr>
            <a:r>
              <a:rPr lang="en-US" dirty="0"/>
              <a:t>Presto is also an interactive SQL query engine. It runs on top of Hive, </a:t>
            </a:r>
            <a:r>
              <a:rPr lang="en-US" dirty="0" err="1"/>
              <a:t>HBase</a:t>
            </a:r>
            <a:r>
              <a:rPr lang="en-US" dirty="0"/>
              <a:t>, and even relational databases and proprietary data stores, thus combining data from multiple sources across the organization. Facebook is the main developer behind Presto and the company uses it to query internal data stores, including a 300PB data warehouse. </a:t>
            </a:r>
            <a:r>
              <a:rPr lang="en-US" dirty="0" err="1"/>
              <a:t>Airbnb</a:t>
            </a:r>
            <a:r>
              <a:rPr lang="en-US" dirty="0"/>
              <a:t> and Dropbox also use Presto, so it seems tried and tested for the enterprise.</a:t>
            </a:r>
          </a:p>
          <a:p>
            <a:r>
              <a:rPr lang="en-US" dirty="0"/>
              <a:t>Bottom line - Facebook’s solution for interactive SQL queries over Hive and </a:t>
            </a:r>
            <a:r>
              <a:rPr lang="en-US" dirty="0" err="1"/>
              <a:t>HBase</a:t>
            </a:r>
            <a:endParaRPr lang="en-US" dirty="0"/>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028700"/>
            <a:ext cx="1905000" cy="675968"/>
          </a:xfrm>
          <a:prstGeom prst="rect">
            <a:avLst/>
          </a:prstGeom>
        </p:spPr>
      </p:pic>
    </p:spTree>
    <p:extLst>
      <p:ext uri="{BB962C8B-B14F-4D97-AF65-F5344CB8AC3E}">
        <p14:creationId xmlns:p14="http://schemas.microsoft.com/office/powerpoint/2010/main" val="174866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CitusDB</a:t>
            </a:r>
            <a:endParaRPr lang="en-US" dirty="0"/>
          </a:p>
        </p:txBody>
      </p:sp>
      <p:sp>
        <p:nvSpPr>
          <p:cNvPr id="3" name="Content Placeholder 2"/>
          <p:cNvSpPr>
            <a:spLocks noGrp="1"/>
          </p:cNvSpPr>
          <p:nvPr>
            <p:ph idx="1"/>
          </p:nvPr>
        </p:nvSpPr>
        <p:spPr/>
        <p:txBody>
          <a:bodyPr/>
          <a:lstStyle/>
          <a:p>
            <a:pPr marL="0" indent="0">
              <a:buNone/>
            </a:pPr>
            <a:r>
              <a:rPr lang="en-US" dirty="0" err="1"/>
              <a:t>CitusDB</a:t>
            </a:r>
            <a:r>
              <a:rPr lang="en-US" dirty="0"/>
              <a:t> (not to be confused with </a:t>
            </a:r>
            <a:r>
              <a:rPr lang="en-US" dirty="0" err="1"/>
              <a:t>CitrusDB</a:t>
            </a:r>
            <a:r>
              <a:rPr lang="en-US" dirty="0"/>
              <a:t>) is another interactive querying engine with SQL-like functionality that works over Hadoop. It’s based on </a:t>
            </a:r>
            <a:r>
              <a:rPr lang="en-US" dirty="0" err="1"/>
              <a:t>Dremel</a:t>
            </a:r>
            <a:r>
              <a:rPr lang="en-US" dirty="0"/>
              <a:t>, Google’s version of a real-time analytics database to process Big Data, and unlike Impala and Presto it uses </a:t>
            </a:r>
            <a:r>
              <a:rPr lang="en-US" dirty="0" err="1"/>
              <a:t>PostgreSQL</a:t>
            </a:r>
            <a:r>
              <a:rPr lang="en-US" dirty="0"/>
              <a:t> as the SQL engine that works behind the scenes. </a:t>
            </a:r>
            <a:r>
              <a:rPr lang="en-US" dirty="0" err="1"/>
              <a:t>CitusDB</a:t>
            </a:r>
            <a:r>
              <a:rPr lang="en-US" dirty="0"/>
              <a:t> can run </a:t>
            </a:r>
            <a:r>
              <a:rPr lang="en-US" dirty="0" err="1"/>
              <a:t>on-premise</a:t>
            </a:r>
            <a:r>
              <a:rPr lang="en-US" dirty="0"/>
              <a:t> or in the cloud and supports features such as full-text search and geo search as well as ODBC/JDBC compatibility. However, being an analytical database it only supports loading the data in batches.</a:t>
            </a:r>
          </a:p>
          <a:p>
            <a:r>
              <a:rPr lang="en-US" dirty="0"/>
              <a:t>Bottom line - SQL on Hadoop interactive querying with </a:t>
            </a:r>
            <a:r>
              <a:rPr lang="en-US" dirty="0" err="1" smtClean="0"/>
              <a:t>PostgreSQL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065146"/>
            <a:ext cx="2257425" cy="485775"/>
          </a:xfrm>
          <a:prstGeom prst="rect">
            <a:avLst/>
          </a:prstGeom>
        </p:spPr>
      </p:pic>
    </p:spTree>
    <p:extLst>
      <p:ext uri="{BB962C8B-B14F-4D97-AF65-F5344CB8AC3E}">
        <p14:creationId xmlns:p14="http://schemas.microsoft.com/office/powerpoint/2010/main" val="240533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InfiniDB</a:t>
            </a:r>
            <a:endParaRPr lang="en-US" dirty="0"/>
          </a:p>
        </p:txBody>
      </p:sp>
      <p:sp>
        <p:nvSpPr>
          <p:cNvPr id="3" name="Content Placeholder 2"/>
          <p:cNvSpPr>
            <a:spLocks noGrp="1"/>
          </p:cNvSpPr>
          <p:nvPr>
            <p:ph idx="1"/>
          </p:nvPr>
        </p:nvSpPr>
        <p:spPr/>
        <p:txBody>
          <a:bodyPr/>
          <a:lstStyle/>
          <a:p>
            <a:pPr marL="0" indent="0">
              <a:buNone/>
            </a:pPr>
            <a:r>
              <a:rPr lang="en-US" dirty="0" err="1"/>
              <a:t>InfiniDB</a:t>
            </a:r>
            <a:r>
              <a:rPr lang="en-US" dirty="0"/>
              <a:t> is a columnar database that integrates with HDFS to perform real-time analytics on Hadoop with MySQL compatibility. The data is stored in their own columnar format on disk with support for MySQL’s major data types. Other formats and non-relational data structures aren’t supported, although Parquet is on the long term road map. They recently ran benchmarks against other open source SQL-on-Hadoop engines and claim to have much better performance than Hive and Presto. </a:t>
            </a:r>
            <a:r>
              <a:rPr lang="en-US" dirty="0" err="1"/>
              <a:t>InfiniDB</a:t>
            </a:r>
            <a:r>
              <a:rPr lang="en-US" dirty="0"/>
              <a:t> also supports windowing functions for analytics</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083308"/>
            <a:ext cx="1838582" cy="457264"/>
          </a:xfrm>
          <a:prstGeom prst="rect">
            <a:avLst/>
          </a:prstGeom>
        </p:spPr>
      </p:pic>
    </p:spTree>
    <p:extLst>
      <p:ext uri="{BB962C8B-B14F-4D97-AF65-F5344CB8AC3E}">
        <p14:creationId xmlns:p14="http://schemas.microsoft.com/office/powerpoint/2010/main" val="40783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Commercial </a:t>
            </a:r>
            <a:r>
              <a:rPr lang="en-US" sz="4800" dirty="0" smtClean="0"/>
              <a:t/>
            </a:r>
            <a:br>
              <a:rPr lang="en-US" sz="4800" dirty="0" smtClean="0"/>
            </a:br>
            <a:r>
              <a:rPr lang="en-US" sz="4800" dirty="0" smtClean="0"/>
              <a:t>SQL-on-Hadoop </a:t>
            </a:r>
            <a:r>
              <a:rPr lang="en-US" sz="4800" dirty="0"/>
              <a:t>Tools</a:t>
            </a:r>
          </a:p>
        </p:txBody>
      </p:sp>
    </p:spTree>
    <p:extLst>
      <p:ext uri="{BB962C8B-B14F-4D97-AF65-F5344CB8AC3E}">
        <p14:creationId xmlns:p14="http://schemas.microsoft.com/office/powerpoint/2010/main" val="276529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Hadapt</a:t>
            </a:r>
            <a:endParaRPr lang="en-US" dirty="0"/>
          </a:p>
        </p:txBody>
      </p:sp>
      <p:sp>
        <p:nvSpPr>
          <p:cNvPr id="3" name="Content Placeholder 2"/>
          <p:cNvSpPr>
            <a:spLocks noGrp="1"/>
          </p:cNvSpPr>
          <p:nvPr>
            <p:ph idx="1"/>
          </p:nvPr>
        </p:nvSpPr>
        <p:spPr/>
        <p:txBody>
          <a:bodyPr/>
          <a:lstStyle/>
          <a:p>
            <a:pPr marL="0" indent="0">
              <a:buNone/>
            </a:pPr>
            <a:r>
              <a:rPr lang="en-US" dirty="0" err="1"/>
              <a:t>Hadapt</a:t>
            </a:r>
            <a:r>
              <a:rPr lang="en-US" dirty="0"/>
              <a:t> is a commercial product that brings a native SQL implementation to Hadoop. Because it combines Hadoop with a storage layer of a relational database, it allows querying Hadoop via SQL interactively rather than as a batch process. They can handle structured and unstructured data without a predefined schema.</a:t>
            </a:r>
          </a:p>
          <a:p>
            <a:r>
              <a:rPr lang="en-US" dirty="0"/>
              <a:t>Bottom line - interactive SQL querying on </a:t>
            </a:r>
            <a:r>
              <a:rPr lang="en-US" dirty="0" smtClean="0"/>
              <a:t>Hadoop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745524"/>
            <a:ext cx="1295400" cy="838200"/>
          </a:xfrm>
          <a:prstGeom prst="rect">
            <a:avLst/>
          </a:prstGeom>
        </p:spPr>
      </p:pic>
    </p:spTree>
    <p:extLst>
      <p:ext uri="{BB962C8B-B14F-4D97-AF65-F5344CB8AC3E}">
        <p14:creationId xmlns:p14="http://schemas.microsoft.com/office/powerpoint/2010/main" val="185749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Jethro Data</a:t>
            </a:r>
          </a:p>
        </p:txBody>
      </p:sp>
      <p:sp>
        <p:nvSpPr>
          <p:cNvPr id="3" name="Content Placeholder 2"/>
          <p:cNvSpPr>
            <a:spLocks noGrp="1"/>
          </p:cNvSpPr>
          <p:nvPr>
            <p:ph idx="1"/>
          </p:nvPr>
        </p:nvSpPr>
        <p:spPr/>
        <p:txBody>
          <a:bodyPr/>
          <a:lstStyle/>
          <a:p>
            <a:pPr marL="0" indent="0">
              <a:buNone/>
            </a:pPr>
            <a:r>
              <a:rPr lang="en-US" dirty="0"/>
              <a:t>Jethro claims the title of "fastest SQL on Hadoop" by providing an SQL engine for Hadoop that automatically indexes the data as soon as it is written to Hadoop. According to them, it executes queries 100 times faster than Hive and 10 times faster than Impala. Jethro can be added to an existing Hadoop cluster and is supposed to be non-intrusive and it isn’t installed on any of the Hadoop storage nodes.</a:t>
            </a:r>
          </a:p>
          <a:p>
            <a:r>
              <a:rPr lang="en-US" dirty="0"/>
              <a:t>Bottom line - fast non-intrusive SQL-on-Hadoop via auto-indexing</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950716"/>
            <a:ext cx="895350" cy="790575"/>
          </a:xfrm>
          <a:prstGeom prst="rect">
            <a:avLst/>
          </a:prstGeom>
        </p:spPr>
      </p:pic>
    </p:spTree>
    <p:extLst>
      <p:ext uri="{BB962C8B-B14F-4D97-AF65-F5344CB8AC3E}">
        <p14:creationId xmlns:p14="http://schemas.microsoft.com/office/powerpoint/2010/main" val="294179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HAWQ</a:t>
            </a:r>
          </a:p>
        </p:txBody>
      </p:sp>
      <p:sp>
        <p:nvSpPr>
          <p:cNvPr id="3" name="Content Placeholder 2"/>
          <p:cNvSpPr>
            <a:spLocks noGrp="1"/>
          </p:cNvSpPr>
          <p:nvPr>
            <p:ph idx="1"/>
          </p:nvPr>
        </p:nvSpPr>
        <p:spPr/>
        <p:txBody>
          <a:bodyPr/>
          <a:lstStyle/>
          <a:p>
            <a:pPr marL="0" indent="0">
              <a:buNone/>
            </a:pPr>
            <a:r>
              <a:rPr lang="en-US" dirty="0"/>
              <a:t>HAWQ (</a:t>
            </a:r>
            <a:r>
              <a:rPr lang="en-US" dirty="0" err="1"/>
              <a:t>HAdoop</a:t>
            </a:r>
            <a:r>
              <a:rPr lang="en-US" dirty="0"/>
              <a:t> With Query) is a commercial SQL-on-Hadoop platform by Pivotal, a subsidiary of EMC. It provides a parallel SQL query engine using </a:t>
            </a:r>
            <a:r>
              <a:rPr lang="en-US" dirty="0" err="1"/>
              <a:t>Pivotal’s</a:t>
            </a:r>
            <a:r>
              <a:rPr lang="en-US" dirty="0"/>
              <a:t> </a:t>
            </a:r>
            <a:r>
              <a:rPr lang="en-US" dirty="0" err="1"/>
              <a:t>Greenplum</a:t>
            </a:r>
            <a:r>
              <a:rPr lang="en-US" dirty="0"/>
              <a:t> Analytic Database and Hadoop’s HDFS for data storage. This engine is supposed to be useful for analytics with full transaction support and supports creating external tables on HDFS that read text, Hive, </a:t>
            </a:r>
            <a:r>
              <a:rPr lang="en-US" dirty="0" err="1"/>
              <a:t>HBase</a:t>
            </a:r>
            <a:r>
              <a:rPr lang="en-US" dirty="0"/>
              <a:t>, and soon Parquet. Pivotal received some criticism about a year ago that this is not a true Hadoop product because they claim to have over 300 engineers working on Hadoop, yet none of them contribute to any of the Hadoop related projects. As these lines are written, that’s still true.</a:t>
            </a:r>
          </a:p>
          <a:p>
            <a:r>
              <a:rPr lang="en-US" dirty="0"/>
              <a:t>Bottom line - </a:t>
            </a:r>
            <a:r>
              <a:rPr lang="en-US" dirty="0" err="1"/>
              <a:t>Pivotal’s</a:t>
            </a:r>
            <a:r>
              <a:rPr lang="en-US" dirty="0"/>
              <a:t> </a:t>
            </a:r>
            <a:r>
              <a:rPr lang="en-US" dirty="0" smtClean="0"/>
              <a:t>SQL-on-Hadoop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819150"/>
            <a:ext cx="857250" cy="857250"/>
          </a:xfrm>
          <a:prstGeom prst="rect">
            <a:avLst/>
          </a:prstGeom>
        </p:spPr>
      </p:pic>
    </p:spTree>
    <p:extLst>
      <p:ext uri="{BB962C8B-B14F-4D97-AF65-F5344CB8AC3E}">
        <p14:creationId xmlns:p14="http://schemas.microsoft.com/office/powerpoint/2010/main" val="408852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err="1" smtClean="0"/>
              <a:t>Xplenty</a:t>
            </a:r>
            <a:r>
              <a:rPr lang="en-US" sz="2800"/>
              <a:t/>
            </a:r>
            <a:br>
              <a:rPr lang="en-US" sz="2800"/>
            </a:br>
            <a:r>
              <a:rPr lang="en-US" sz="2800" smtClean="0">
                <a:solidFill>
                  <a:schemeClr val="accent6">
                    <a:lumMod val="75000"/>
                  </a:schemeClr>
                </a:solidFill>
                <a:hlinkClick r:id="rId2"/>
              </a:rPr>
              <a:t>www.xplenty.com</a:t>
            </a:r>
            <a:r>
              <a:rPr lang="en-US" sz="2800" dirty="0">
                <a:solidFill>
                  <a:schemeClr val="accent2"/>
                </a:solidFill>
              </a:rPr>
              <a:t/>
            </a:r>
            <a:br>
              <a:rPr lang="en-US" sz="2800" dirty="0">
                <a:solidFill>
                  <a:schemeClr val="accent2"/>
                </a:solidFill>
              </a:rPr>
            </a:br>
            <a:endParaRPr lang="en-US" sz="2800" dirty="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986" y="3651380"/>
            <a:ext cx="304800" cy="304800"/>
          </a:xfrm>
          <a:prstGeom prst="rect">
            <a:avLst/>
          </a:prstGeom>
        </p:spPr>
      </p:pic>
      <p:pic>
        <p:nvPicPr>
          <p:cNvPr id="5" name="Picture 4">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6122" y="3651380"/>
            <a:ext cx="304800" cy="304800"/>
          </a:xfrm>
          <a:prstGeom prst="rect">
            <a:avLst/>
          </a:prstGeom>
        </p:spPr>
      </p:pic>
      <p:pic>
        <p:nvPicPr>
          <p:cNvPr id="6" name="Picture 5">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9258" y="3651380"/>
            <a:ext cx="304800" cy="304800"/>
          </a:xfrm>
          <a:prstGeom prst="rect">
            <a:avLst/>
          </a:prstGeom>
        </p:spPr>
      </p:pic>
      <p:pic>
        <p:nvPicPr>
          <p:cNvPr id="7" name="Picture 6">
            <a:hlinkClick r:id="rId9"/>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75530" y="3651380"/>
            <a:ext cx="304800" cy="304800"/>
          </a:xfrm>
          <a:prstGeom prst="rect">
            <a:avLst/>
          </a:prstGeom>
        </p:spPr>
      </p:pic>
      <p:pic>
        <p:nvPicPr>
          <p:cNvPr id="8" name="Picture 7">
            <a:hlinkClick r:id="rId11"/>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12394" y="3651380"/>
            <a:ext cx="304800" cy="304800"/>
          </a:xfrm>
          <a:prstGeom prst="rect">
            <a:avLst/>
          </a:prstGeom>
        </p:spPr>
      </p:pic>
      <p:pic>
        <p:nvPicPr>
          <p:cNvPr id="9" name="Picture 8">
            <a:hlinkClick r:id="rId13"/>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38666" y="3651380"/>
            <a:ext cx="304800" cy="304800"/>
          </a:xfrm>
          <a:prstGeom prst="rect">
            <a:avLst/>
          </a:prstGeom>
        </p:spPr>
      </p:pic>
    </p:spTree>
    <p:extLst>
      <p:ext uri="{BB962C8B-B14F-4D97-AF65-F5344CB8AC3E}">
        <p14:creationId xmlns:p14="http://schemas.microsoft.com/office/powerpoint/2010/main" val="133989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Bringing SQL to Hadoop</a:t>
            </a:r>
          </a:p>
        </p:txBody>
      </p:sp>
      <p:sp>
        <p:nvSpPr>
          <p:cNvPr id="3" name="Content Placeholder 2"/>
          <p:cNvSpPr>
            <a:spLocks noGrp="1"/>
          </p:cNvSpPr>
          <p:nvPr>
            <p:ph idx="1"/>
          </p:nvPr>
        </p:nvSpPr>
        <p:spPr/>
        <p:txBody>
          <a:bodyPr/>
          <a:lstStyle/>
          <a:p>
            <a:pPr marL="0" indent="0">
              <a:buNone/>
            </a:pPr>
            <a:r>
              <a:rPr lang="en-US" dirty="0"/>
              <a:t>In our recent post, </a:t>
            </a:r>
            <a:r>
              <a:rPr lang="en-US" dirty="0">
                <a:hlinkClick r:id="rId2"/>
              </a:rPr>
              <a:t>8 SQL-on-Hadoop challenges</a:t>
            </a:r>
            <a:r>
              <a:rPr lang="en-US" dirty="0"/>
              <a:t>, we quickly listed several tools that help to bridge the gap between the two technologies without going into details. This time we’ll dive in and learn about 12 tools that bring SQL to Hadoop in various ways</a:t>
            </a:r>
            <a:r>
              <a:rPr lang="en-US" dirty="0" smtClean="0"/>
              <a:t>.</a:t>
            </a:r>
            <a:endParaRPr lang="en-US" dirty="0"/>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Open Source </a:t>
            </a:r>
            <a:br>
              <a:rPr lang="en-US" sz="4800" dirty="0"/>
            </a:br>
            <a:r>
              <a:rPr lang="en-US" sz="4800" dirty="0"/>
              <a:t>SQL-on-Hadoop Tools</a:t>
            </a:r>
          </a:p>
        </p:txBody>
      </p:sp>
    </p:spTree>
    <p:extLst>
      <p:ext uri="{BB962C8B-B14F-4D97-AF65-F5344CB8AC3E}">
        <p14:creationId xmlns:p14="http://schemas.microsoft.com/office/powerpoint/2010/main" val="150964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	Apache Hive</a:t>
            </a:r>
            <a:endParaRPr lang="en-US" dirty="0"/>
          </a:p>
        </p:txBody>
      </p:sp>
      <p:sp>
        <p:nvSpPr>
          <p:cNvPr id="3" name="Content Placeholder 2"/>
          <p:cNvSpPr>
            <a:spLocks noGrp="1"/>
          </p:cNvSpPr>
          <p:nvPr>
            <p:ph idx="1"/>
          </p:nvPr>
        </p:nvSpPr>
        <p:spPr/>
        <p:txBody>
          <a:bodyPr/>
          <a:lstStyle/>
          <a:p>
            <a:pPr marL="0" indent="0">
              <a:buNone/>
            </a:pPr>
            <a:r>
              <a:rPr lang="en-US" dirty="0"/>
              <a:t>Initially developed by Facebook, Apache </a:t>
            </a:r>
            <a:r>
              <a:rPr lang="en-US" dirty="0">
                <a:hlinkClick r:id="rId2"/>
              </a:rPr>
              <a:t>Hive</a:t>
            </a:r>
            <a:r>
              <a:rPr lang="en-US" dirty="0"/>
              <a:t> is a data warehouse infrastructure that is built on top of Hadoop. It allows querying data stored on HDFS for analysis via HQL, an SQL-like language that is translated to </a:t>
            </a:r>
            <a:r>
              <a:rPr lang="en-US" dirty="0" err="1"/>
              <a:t>MapReduce</a:t>
            </a:r>
            <a:r>
              <a:rPr lang="en-US" dirty="0"/>
              <a:t> jobs. Although it seems to provide SQL functionality, Hive performs batch processing on Hadoop and does not provide interactive querying. It stores metadata in a relational database and requires maintaining a schema for the data. Only four file formats are supported by Hive: text, </a:t>
            </a:r>
            <a:r>
              <a:rPr lang="en-US" dirty="0" err="1"/>
              <a:t>SequenceFile</a:t>
            </a:r>
            <a:r>
              <a:rPr lang="en-US" dirty="0"/>
              <a:t>, ORC and </a:t>
            </a:r>
            <a:r>
              <a:rPr lang="en-US" dirty="0" err="1"/>
              <a:t>RCFile</a:t>
            </a:r>
            <a:r>
              <a:rPr lang="en-US" dirty="0"/>
              <a:t>. Hive supports processing compressed data on Hadoop and also user defined functions.</a:t>
            </a:r>
          </a:p>
          <a:p>
            <a:r>
              <a:rPr lang="en-US" dirty="0"/>
              <a:t>Bottom line - batch processing on Hadoop with an SQL like language</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676275"/>
            <a:ext cx="1085850" cy="1000125"/>
          </a:xfrm>
          <a:prstGeom prst="rect">
            <a:avLst/>
          </a:prstGeom>
        </p:spPr>
      </p:pic>
    </p:spTree>
    <p:extLst>
      <p:ext uri="{BB962C8B-B14F-4D97-AF65-F5344CB8AC3E}">
        <p14:creationId xmlns:p14="http://schemas.microsoft.com/office/powerpoint/2010/main" val="363075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Apache </a:t>
            </a:r>
            <a:r>
              <a:rPr lang="en-US" dirty="0" err="1"/>
              <a:t>Sqoop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Apache </a:t>
            </a:r>
            <a:r>
              <a:rPr lang="en-US" dirty="0" err="1"/>
              <a:t>Sqoop</a:t>
            </a:r>
            <a:r>
              <a:rPr lang="en-US" dirty="0"/>
              <a:t> allows importing and exporting data from relational databases to Hadoop via JDBC, the standard API for connecting to databases with Java. It can also work without JDBC as long as the relevant tools allow bulk import/export of data. </a:t>
            </a:r>
            <a:r>
              <a:rPr lang="en-US" dirty="0" err="1"/>
              <a:t>Sqoop</a:t>
            </a:r>
            <a:r>
              <a:rPr lang="en-US" dirty="0"/>
              <a:t> works by running a query on the relational database and exporting the resulting rows into files in either one of these formats: text, binary, Avro, or Sequence Files. These files can then be saved on Hadoop’s HDFS. They can also be exported from Hadoop back into a relational database. Finally, </a:t>
            </a:r>
            <a:r>
              <a:rPr lang="en-US" dirty="0" err="1"/>
              <a:t>Sqoop</a:t>
            </a:r>
            <a:r>
              <a:rPr lang="en-US" dirty="0"/>
              <a:t> integrates with </a:t>
            </a:r>
            <a:r>
              <a:rPr lang="en-US" dirty="0" err="1"/>
              <a:t>HCatalog</a:t>
            </a:r>
            <a:r>
              <a:rPr lang="en-US" dirty="0"/>
              <a:t>, a table and storage management service for Hadoop that allows querying </a:t>
            </a:r>
            <a:r>
              <a:rPr lang="en-US" dirty="0" err="1"/>
              <a:t>Sqoop’s</a:t>
            </a:r>
            <a:r>
              <a:rPr lang="en-US" dirty="0"/>
              <a:t> imported files via Hive or Pig. See </a:t>
            </a:r>
            <a:r>
              <a:rPr lang="en-US" dirty="0" smtClean="0"/>
              <a:t>our </a:t>
            </a:r>
            <a:r>
              <a:rPr lang="en-US" dirty="0" err="1" smtClean="0">
                <a:hlinkClick r:id="rId2"/>
              </a:rPr>
              <a:t>Sqoop</a:t>
            </a:r>
            <a:r>
              <a:rPr lang="en-US" dirty="0" smtClean="0">
                <a:hlinkClick r:id="rId2"/>
              </a:rPr>
              <a:t> </a:t>
            </a:r>
            <a:r>
              <a:rPr lang="en-US" dirty="0">
                <a:hlinkClick r:id="rId2"/>
              </a:rPr>
              <a:t>blog post</a:t>
            </a:r>
            <a:r>
              <a:rPr lang="en-US" dirty="0"/>
              <a:t> for more info.</a:t>
            </a:r>
          </a:p>
          <a:p>
            <a:r>
              <a:rPr lang="en-US" dirty="0"/>
              <a:t>Bottom line - import/export data from SQL databases to/from Apache Hadoop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094602"/>
            <a:ext cx="1438275" cy="438150"/>
          </a:xfrm>
          <a:prstGeom prst="rect">
            <a:avLst/>
          </a:prstGeom>
        </p:spPr>
      </p:pic>
    </p:spTree>
    <p:extLst>
      <p:ext uri="{BB962C8B-B14F-4D97-AF65-F5344CB8AC3E}">
        <p14:creationId xmlns:p14="http://schemas.microsoft.com/office/powerpoint/2010/main" val="315836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BigSQL</a:t>
            </a:r>
            <a:endParaRPr lang="en-US" dirty="0"/>
          </a:p>
        </p:txBody>
      </p:sp>
      <p:sp>
        <p:nvSpPr>
          <p:cNvPr id="3" name="Content Placeholder 2"/>
          <p:cNvSpPr>
            <a:spLocks noGrp="1"/>
          </p:cNvSpPr>
          <p:nvPr>
            <p:ph idx="1"/>
          </p:nvPr>
        </p:nvSpPr>
        <p:spPr/>
        <p:txBody>
          <a:bodyPr/>
          <a:lstStyle/>
          <a:p>
            <a:pPr marL="0" indent="0">
              <a:buNone/>
            </a:pPr>
            <a:r>
              <a:rPr lang="en-US" dirty="0" err="1"/>
              <a:t>BigSQL</a:t>
            </a:r>
            <a:r>
              <a:rPr lang="en-US" dirty="0"/>
              <a:t> is a pre-made package of </a:t>
            </a:r>
            <a:r>
              <a:rPr lang="en-US" dirty="0" err="1"/>
              <a:t>PostgreSQL</a:t>
            </a:r>
            <a:r>
              <a:rPr lang="en-US" dirty="0"/>
              <a:t> and Hadoop that you can easily download and install to try out on your local machine. Aside from Apache Hadoop and </a:t>
            </a:r>
            <a:r>
              <a:rPr lang="en-US" dirty="0" err="1"/>
              <a:t>PostgreSQL</a:t>
            </a:r>
            <a:r>
              <a:rPr lang="en-US" dirty="0"/>
              <a:t>, it also includes Cassandra, </a:t>
            </a:r>
            <a:r>
              <a:rPr lang="en-US" dirty="0" err="1"/>
              <a:t>Tez</a:t>
            </a:r>
            <a:r>
              <a:rPr lang="en-US" dirty="0"/>
              <a:t>, Hive, Zookeeper, and </a:t>
            </a:r>
            <a:r>
              <a:rPr lang="en-US" dirty="0" err="1"/>
              <a:t>HadoopFDW</a:t>
            </a:r>
            <a:r>
              <a:rPr lang="en-US" dirty="0"/>
              <a:t>. Extra components such as Pig, </a:t>
            </a:r>
            <a:r>
              <a:rPr lang="en-US" dirty="0" err="1"/>
              <a:t>Sqoop</a:t>
            </a:r>
            <a:r>
              <a:rPr lang="en-US" dirty="0"/>
              <a:t>, and </a:t>
            </a:r>
            <a:r>
              <a:rPr lang="en-US" dirty="0" err="1"/>
              <a:t>HBase</a:t>
            </a:r>
            <a:r>
              <a:rPr lang="en-US" dirty="0"/>
              <a:t> can be downloaded additionally.</a:t>
            </a:r>
          </a:p>
          <a:p>
            <a:r>
              <a:rPr lang="en-US" dirty="0"/>
              <a:t>Bottom line - pre-made package for trying out Hadoop with </a:t>
            </a:r>
            <a:r>
              <a:rPr lang="en-US" dirty="0" err="1"/>
              <a:t>PostgreSQL</a:t>
            </a:r>
            <a:r>
              <a:rPr lang="en-US" dirty="0"/>
              <a:t> on your machine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942975"/>
            <a:ext cx="2381250" cy="733425"/>
          </a:xfrm>
          <a:prstGeom prst="rect">
            <a:avLst/>
          </a:prstGeom>
        </p:spPr>
      </p:pic>
    </p:spTree>
    <p:extLst>
      <p:ext uri="{BB962C8B-B14F-4D97-AF65-F5344CB8AC3E}">
        <p14:creationId xmlns:p14="http://schemas.microsoft.com/office/powerpoint/2010/main" val="191770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Lingual</a:t>
            </a:r>
          </a:p>
        </p:txBody>
      </p:sp>
      <p:sp>
        <p:nvSpPr>
          <p:cNvPr id="3" name="Content Placeholder 2"/>
          <p:cNvSpPr>
            <a:spLocks noGrp="1"/>
          </p:cNvSpPr>
          <p:nvPr>
            <p:ph idx="1"/>
          </p:nvPr>
        </p:nvSpPr>
        <p:spPr/>
        <p:txBody>
          <a:bodyPr/>
          <a:lstStyle/>
          <a:p>
            <a:pPr marL="0" indent="0">
              <a:buNone/>
            </a:pPr>
            <a:r>
              <a:rPr lang="en-US" dirty="0"/>
              <a:t>While other tools provide SQL-like syntax, Cascading’s Lingual claims to provide a full ANSI SQL interface for Hadoop, thus allowing for easier integration with existing BI tools and helping SQL skilled personnel to use Hadoop immediately. Lingual supports JDBC and also includes an SQL shell. Despite the SQL interface, it still executes queries on Hadoop in batch processing.</a:t>
            </a:r>
          </a:p>
          <a:p>
            <a:r>
              <a:rPr lang="en-US" dirty="0"/>
              <a:t>Bottom line - ANSI SQL interface for Hadoop</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130326"/>
            <a:ext cx="2438740" cy="428685"/>
          </a:xfrm>
          <a:prstGeom prst="rect">
            <a:avLst/>
          </a:prstGeom>
        </p:spPr>
      </p:pic>
    </p:spTree>
    <p:extLst>
      <p:ext uri="{BB962C8B-B14F-4D97-AF65-F5344CB8AC3E}">
        <p14:creationId xmlns:p14="http://schemas.microsoft.com/office/powerpoint/2010/main" val="105607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Apache</a:t>
            </a:r>
            <a:r>
              <a:rPr lang="en-US" b="1" dirty="0"/>
              <a:t> </a:t>
            </a:r>
            <a:r>
              <a:rPr lang="en-US" dirty="0"/>
              <a:t>Phoenix</a:t>
            </a:r>
          </a:p>
        </p:txBody>
      </p:sp>
      <p:sp>
        <p:nvSpPr>
          <p:cNvPr id="3" name="Content Placeholder 2"/>
          <p:cNvSpPr>
            <a:spLocks noGrp="1"/>
          </p:cNvSpPr>
          <p:nvPr>
            <p:ph idx="1"/>
          </p:nvPr>
        </p:nvSpPr>
        <p:spPr/>
        <p:txBody>
          <a:bodyPr/>
          <a:lstStyle/>
          <a:p>
            <a:pPr marL="0" indent="0">
              <a:buNone/>
            </a:pPr>
            <a:r>
              <a:rPr lang="en-US" dirty="0"/>
              <a:t>Apache Phoenix is an SQL skin for interactive queries over </a:t>
            </a:r>
            <a:r>
              <a:rPr lang="en-US" dirty="0" err="1"/>
              <a:t>HBase</a:t>
            </a:r>
            <a:r>
              <a:rPr lang="en-US" dirty="0"/>
              <a:t>. It compiles SQL queries into a series of </a:t>
            </a:r>
            <a:r>
              <a:rPr lang="en-US" dirty="0" err="1"/>
              <a:t>HBase</a:t>
            </a:r>
            <a:r>
              <a:rPr lang="en-US" dirty="0"/>
              <a:t> scans and produces JDBC result sets. Note that it requires maintaining a schema which could be built from scratch or mapped from an existing </a:t>
            </a:r>
            <a:r>
              <a:rPr lang="en-US" dirty="0" err="1"/>
              <a:t>HBase</a:t>
            </a:r>
            <a:r>
              <a:rPr lang="en-US" dirty="0"/>
              <a:t> table. Furthermore, there are several features Phoenix doesn’t support: full transaction support, derived tables, relational operators, and </a:t>
            </a:r>
            <a:r>
              <a:rPr lang="en-US" dirty="0" err="1"/>
              <a:t>misc</a:t>
            </a:r>
            <a:r>
              <a:rPr lang="en-US" dirty="0"/>
              <a:t> built-in functions (although they can be added manually). The project is mainly maintained by Salesforce, Intel, and </a:t>
            </a:r>
            <a:r>
              <a:rPr lang="en-US" dirty="0" err="1"/>
              <a:t>Hortonworks</a:t>
            </a:r>
            <a:r>
              <a:rPr lang="en-US" dirty="0"/>
              <a:t>.</a:t>
            </a:r>
          </a:p>
          <a:p>
            <a:r>
              <a:rPr lang="en-US" dirty="0"/>
              <a:t>Bottom line - interactive SQL over </a:t>
            </a:r>
            <a:r>
              <a:rPr lang="en-US" dirty="0" err="1"/>
              <a:t>HBase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178011"/>
            <a:ext cx="1762371" cy="228632"/>
          </a:xfrm>
          <a:prstGeom prst="rect">
            <a:avLst/>
          </a:prstGeom>
        </p:spPr>
      </p:pic>
    </p:spTree>
    <p:extLst>
      <p:ext uri="{BB962C8B-B14F-4D97-AF65-F5344CB8AC3E}">
        <p14:creationId xmlns:p14="http://schemas.microsoft.com/office/powerpoint/2010/main" val="220171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Impala</a:t>
            </a:r>
          </a:p>
        </p:txBody>
      </p:sp>
      <p:sp>
        <p:nvSpPr>
          <p:cNvPr id="3" name="Content Placeholder 2"/>
          <p:cNvSpPr>
            <a:spLocks noGrp="1"/>
          </p:cNvSpPr>
          <p:nvPr>
            <p:ph idx="1"/>
          </p:nvPr>
        </p:nvSpPr>
        <p:spPr/>
        <p:txBody>
          <a:bodyPr/>
          <a:lstStyle/>
          <a:p>
            <a:pPr marL="0" indent="0">
              <a:buNone/>
            </a:pPr>
            <a:r>
              <a:rPr lang="en-US" dirty="0" err="1"/>
              <a:t>Cloudera’s</a:t>
            </a:r>
            <a:r>
              <a:rPr lang="en-US" dirty="0"/>
              <a:t> Impala is a query engine that runs on top of Hadoop and executes interactive SQL queries on HDFS and </a:t>
            </a:r>
            <a:r>
              <a:rPr lang="en-US" dirty="0" err="1"/>
              <a:t>HBase</a:t>
            </a:r>
            <a:r>
              <a:rPr lang="en-US" dirty="0"/>
              <a:t>. While Hive runs in batch processing, Impala runs the queries in real-time, thus integrating SQL based business intelligence tools with Hadoop. Although </a:t>
            </a:r>
            <a:r>
              <a:rPr lang="en-US" dirty="0" err="1"/>
              <a:t>Cloudera</a:t>
            </a:r>
            <a:r>
              <a:rPr lang="en-US" dirty="0"/>
              <a:t> is the main developer behind this tool, it is fully open source and supports the following file formats:  text, LZO, </a:t>
            </a:r>
            <a:r>
              <a:rPr lang="en-US" dirty="0" err="1"/>
              <a:t>SequenceFile</a:t>
            </a:r>
            <a:r>
              <a:rPr lang="en-US" dirty="0"/>
              <a:t>, Avro and </a:t>
            </a:r>
            <a:r>
              <a:rPr lang="en-US" dirty="0" err="1"/>
              <a:t>RCFile</a:t>
            </a:r>
            <a:r>
              <a:rPr lang="en-US" dirty="0"/>
              <a:t>. Impala can also run on the cloud via Amazon’s Elastic </a:t>
            </a:r>
            <a:r>
              <a:rPr lang="en-US" dirty="0" err="1"/>
              <a:t>MapReduce</a:t>
            </a:r>
            <a:r>
              <a:rPr lang="en-US" dirty="0"/>
              <a:t>.</a:t>
            </a:r>
          </a:p>
          <a:p>
            <a:r>
              <a:rPr lang="en-US" dirty="0"/>
              <a:t>Bottom line - </a:t>
            </a:r>
            <a:r>
              <a:rPr lang="en-US" dirty="0" err="1"/>
              <a:t>Cloudera’s</a:t>
            </a:r>
            <a:r>
              <a:rPr lang="en-US" dirty="0"/>
              <a:t> solution for interactive SQL queries over HDFS and </a:t>
            </a:r>
            <a:r>
              <a:rPr lang="en-US" dirty="0" err="1" smtClean="0"/>
              <a:t>HBase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878136"/>
            <a:ext cx="2209800" cy="953774"/>
          </a:xfrm>
          <a:prstGeom prst="rect">
            <a:avLst/>
          </a:prstGeom>
        </p:spPr>
      </p:pic>
    </p:spTree>
    <p:extLst>
      <p:ext uri="{BB962C8B-B14F-4D97-AF65-F5344CB8AC3E}">
        <p14:creationId xmlns:p14="http://schemas.microsoft.com/office/powerpoint/2010/main" val="140968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reframe Building 16x9">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1EF0E57-12D2-4B54-A790-AA6D167593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wireframe building presentation (widescreen)</Template>
  <TotalTime>0</TotalTime>
  <Words>63</Words>
  <Application>Microsoft Office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Wireframe Building 16x9</vt:lpstr>
      <vt:lpstr>12 SQL-on-Hadoop Tools</vt:lpstr>
      <vt:lpstr>Bringing SQL to Hadoop</vt:lpstr>
      <vt:lpstr>Open Source  SQL-on-Hadoop Tools</vt:lpstr>
      <vt:lpstr> Apache Hive</vt:lpstr>
      <vt:lpstr>Apache Sqoop</vt:lpstr>
      <vt:lpstr>BigSQL</vt:lpstr>
      <vt:lpstr>Lingual</vt:lpstr>
      <vt:lpstr>Apache Phoenix</vt:lpstr>
      <vt:lpstr>Impala</vt:lpstr>
      <vt:lpstr>Presto</vt:lpstr>
      <vt:lpstr>CitusDB</vt:lpstr>
      <vt:lpstr>InfiniDB</vt:lpstr>
      <vt:lpstr>Commercial  SQL-on-Hadoop Tools</vt:lpstr>
      <vt:lpstr>Hadapt</vt:lpstr>
      <vt:lpstr>Jethro Data</vt:lpstr>
      <vt:lpstr>HAWQ</vt:lpstr>
      <vt:lpstr>Xplenty www.xplenty.com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2014-06-09T12:19:47Z</dcterms:created>
  <dcterms:modified xsi:type="dcterms:W3CDTF">2014-06-15T15:22:39Z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TC030310279991</vt:lpwstr>
  </property>
</Properties>
</file>