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2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75" r:id="rId21"/>
    <p:sldId id="284" r:id="rId22"/>
    <p:sldId id="285" r:id="rId23"/>
    <p:sldId id="28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A66"/>
    <a:srgbClr val="2E5DA3"/>
    <a:srgbClr val="F2F2F2"/>
    <a:srgbClr val="00B3FF"/>
    <a:srgbClr val="11A9FF"/>
    <a:srgbClr val="1296E2"/>
    <a:srgbClr val="FFA256"/>
    <a:srgbClr val="C68759"/>
    <a:srgbClr val="7F7E7E"/>
    <a:srgbClr val="B0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2" autoAdjust="0"/>
    <p:restoredTop sz="99563" autoAdjust="0"/>
  </p:normalViewPr>
  <p:slideViewPr>
    <p:cSldViewPr snapToObjects="1">
      <p:cViewPr varScale="1">
        <p:scale>
          <a:sx n="164" d="100"/>
          <a:sy n="164" d="100"/>
        </p:scale>
        <p:origin x="-24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36" d="100"/>
        <a:sy n="236" d="100"/>
      </p:scale>
      <p:origin x="0" y="12384"/>
    </p:cViewPr>
  </p:sorterViewPr>
  <p:notesViewPr>
    <p:cSldViewPr snapToObjects="1">
      <p:cViewPr varScale="1">
        <p:scale>
          <a:sx n="124" d="100"/>
          <a:sy n="124" d="100"/>
        </p:scale>
        <p:origin x="-486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2ABF-6224-D94A-843C-401C9115D42F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BC81A-1AAC-534E-BAE3-E7C4623D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7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7BFD5-9F3E-1B43-ACB3-7E3286E50E64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78A44-1966-D740-9D38-B8FCE5B6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8A44-1966-D740-9D38-B8FCE5B6F0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0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457200" rtl="0" eaLnBrk="1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  <a:ea typeface="ＭＳ Ｐゴシック" charset="0"/>
                <a:cs typeface="Microsoft YaHei" charset="0"/>
              </a:rPr>
              <a:t>This slide conveys what we believe are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  <a:ea typeface="ＭＳ Ｐゴシック" charset="0"/>
                <a:cs typeface="Microsoft YaHei" charset="0"/>
              </a:rPr>
              <a:t> the key characteristics of the ideal database for real world workloads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  <a:ea typeface="ＭＳ Ｐゴシック" charset="0"/>
                <a:cs typeface="Microsoft YaHei" charset="0"/>
              </a:rPr>
              <a:t>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  <a:ea typeface="ＭＳ Ｐゴシック" charset="0"/>
                <a:cs typeface="Microsoft YaHei" charset="0"/>
              </a:rPr>
              <a:t>and the Cloud.  In other words, this is the “wish list” for the ideal database.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ＭＳ Ｐゴシック" charset="0"/>
              <a:cs typeface="Microsoft YaHei" charset="0"/>
            </a:endParaRPr>
          </a:p>
          <a:p>
            <a:pPr marR="0" algn="l" defTabSz="457200" rtl="0" eaLnBrk="1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endParaRPr lang="en-US" sz="1200" u="sng" dirty="0" smtClean="0">
              <a:solidFill>
                <a:srgbClr val="800000"/>
              </a:solidFill>
              <a:latin typeface="Arial" charset="0"/>
              <a:ea typeface="ＭＳ Ｐゴシック" charset="0"/>
              <a:cs typeface="Microsoft YaHei" charset="0"/>
            </a:endParaRPr>
          </a:p>
          <a:p>
            <a:pPr marR="0" algn="l" defTabSz="457200" rtl="0" eaLnBrk="1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lang="en-US" sz="1200" u="sng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Microsoft YaHei" charset="0"/>
              </a:rPr>
              <a:t>K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  <a:ea typeface="ＭＳ Ｐゴシック" charset="0"/>
                <a:cs typeface="Microsoft YaHei" charset="0"/>
              </a:rPr>
              <a:t>ey points to</a:t>
            </a:r>
            <a:r>
              <a:rPr kumimoji="0" lang="en-US" sz="1200" b="0" i="0" u="sng" strike="noStrike" cap="none" normalizeH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  <a:ea typeface="ＭＳ Ｐゴシック" charset="0"/>
                <a:cs typeface="Microsoft YaHei" charset="0"/>
              </a:rPr>
              <a:t> emphasize</a:t>
            </a:r>
          </a:p>
          <a:p>
            <a:pPr marL="0" indent="0">
              <a:buFont typeface="Arial"/>
              <a:buNone/>
            </a:pPr>
            <a:endParaRPr lang="en-IE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Scale-Out SQL is the way to go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Clustrix offers a scale-out SQL database that lets you simply add more nodes* to your cluster as demand grows so you can serve more users, transactions and data. </a:t>
            </a:r>
          </a:p>
          <a:p>
            <a:pPr marL="0" indent="0">
              <a:buFont typeface="Arial"/>
              <a:buNone/>
            </a:pPr>
            <a:endParaRPr lang="en-IE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High-Scale Transactions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Clustrix delivers high transactional query throughput with near linear scale at virtually any data set size and concurrency for all real-world query workloads.</a:t>
            </a:r>
          </a:p>
          <a:p>
            <a:pPr marL="0" indent="0">
              <a:buFont typeface="Arial"/>
              <a:buNone/>
            </a:pPr>
            <a:endParaRPr lang="en-IE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run analytic queries against your main database (while running transactions) to get real-time insights and operational intelligence. Clustrix uses Massively Parallel Processing (MPP) that uses multiple cores across nodes in parallel to speed up your analytic queries.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SQL, MySQL and ACID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Clustrix, you get ACID guarantees and the full power of a SQL interface. Our database is on the wire compatible with MySQL, which means that you can use your existing application code and connectors with Clustrix.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Self-healing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Clustrix is easy to install and automates fault tolerance. Clustrix is built to be self-managing and simplifies operations allowing DBAs to focus on high value add tasks, greating reducing the ownership cost.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Proven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Clustrix has been serving production workloads since 2008. We power dozens of large-scale production customers all around the world. Our largest customers have datasets with billions of rows, multiple terabytes of data, and non-trivial transactional workloads approaching 100,000 TPS in production.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Superior Service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Clustrix provides services that out customers love. Our DBA-on-demand service provides deep technical insight. Managed services in DBaaS monitors your database to find issues before you do.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endParaRPr lang="en-IE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8A44-1966-D740-9D38-B8FCE5B6F06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36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ea typeface="ヒラギノ角ゴ ProN W3"/>
                <a:cs typeface="Helvetica"/>
              </a:rPr>
              <a:t>Simple queries</a:t>
            </a:r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ea typeface="ヒラギノ角ゴ ProN W3"/>
                <a:cs typeface="Helvetica"/>
              </a:rPr>
              <a:t>Fielded by any node</a:t>
            </a:r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ea typeface="ヒラギノ角ゴ ProN W3"/>
                <a:cs typeface="Helvetica"/>
              </a:rPr>
              <a:t>Routed to data node</a:t>
            </a:r>
          </a:p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rgbClr val="215D77"/>
                </a:solidFill>
                <a:latin typeface="Helvetica"/>
                <a:ea typeface="ヒラギノ角ゴ ProN W3"/>
                <a:cs typeface="Helvetica"/>
              </a:rPr>
              <a:t>Complex queries</a:t>
            </a:r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215D77"/>
                </a:solidFill>
                <a:latin typeface="Helvetica"/>
                <a:ea typeface="ヒラギノ角ゴ ProN W3"/>
                <a:cs typeface="Helvetica"/>
              </a:rPr>
              <a:t>Split into query fragments</a:t>
            </a:r>
          </a:p>
          <a:p>
            <a:pPr marL="171450" indent="-171450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215D77"/>
                </a:solidFill>
                <a:latin typeface="Helvetica"/>
                <a:ea typeface="ヒラギノ角ゴ ProN W3"/>
                <a:cs typeface="Helvetica"/>
              </a:rPr>
              <a:t>Process fragments in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8A44-1966-D740-9D38-B8FCE5B6F06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54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Online schema change on </a:t>
            </a:r>
            <a:r>
              <a:rPr lang="en-US" dirty="0" err="1" smtClean="0"/>
              <a:t>user_contactlist</a:t>
            </a:r>
            <a:r>
              <a:rPr lang="en-US" dirty="0" smtClean="0"/>
              <a:t>, a ~2TB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Running on </a:t>
            </a:r>
            <a:r>
              <a:rPr lang="en-US" dirty="0" err="1" smtClean="0"/>
              <a:t>ClustrixDB</a:t>
            </a:r>
            <a:r>
              <a:rPr lang="en-US" dirty="0" smtClean="0"/>
              <a:t> for 3 years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8A44-1966-D740-9D38-B8FCE5B6F06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00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5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 flipH="1" flipV="1">
            <a:off x="0" y="1073895"/>
            <a:ext cx="9144000" cy="4069605"/>
          </a:xfrm>
          <a:prstGeom prst="rect">
            <a:avLst/>
          </a:prstGeom>
          <a:gradFill>
            <a:gsLst>
              <a:gs pos="30000">
                <a:schemeClr val="accent4"/>
              </a:gs>
              <a:gs pos="100000">
                <a:schemeClr val="accent4">
                  <a:alpha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connect_150.pn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2114550"/>
            <a:ext cx="9144000" cy="3028045"/>
          </a:xfrm>
          <a:prstGeom prst="rect">
            <a:avLst/>
          </a:prstGeom>
        </p:spPr>
      </p:pic>
      <p:pic>
        <p:nvPicPr>
          <p:cNvPr id="7" name="Picture 6" descr="HONEYWIDE2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647"/>
          <a:stretch/>
        </p:blipFill>
        <p:spPr>
          <a:xfrm>
            <a:off x="-1785" y="-19049"/>
            <a:ext cx="9155925" cy="11318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073896"/>
            <a:ext cx="9154140" cy="93698"/>
          </a:xfrm>
          <a:prstGeom prst="rect">
            <a:avLst/>
          </a:prstGeom>
          <a:solidFill>
            <a:srgbClr val="00B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8900000">
            <a:off x="1003673" y="984623"/>
            <a:ext cx="304800" cy="304800"/>
          </a:xfrm>
          <a:prstGeom prst="rtTriangle">
            <a:avLst/>
          </a:prstGeom>
          <a:solidFill>
            <a:srgbClr val="00B4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3086100"/>
            <a:ext cx="6400800" cy="131445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621631"/>
            <a:ext cx="7772400" cy="1102519"/>
          </a:xfrm>
        </p:spPr>
        <p:txBody>
          <a:bodyPr anchor="t" anchorCtr="0"/>
          <a:lstStyle>
            <a:lvl1pPr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clustrix_Logo_black_plain.eps"/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4283"/>
            <a:ext cx="1312332" cy="262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3048000" y="4933950"/>
            <a:ext cx="304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0" algn="l"/>
                <a:tab pos="2511425" algn="l"/>
              </a:tabLst>
              <a:defRPr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latin typeface="+mn-lt"/>
                <a:cs typeface="Arial"/>
              </a:rPr>
              <a:t>©2014 CLUSTRIX   </a:t>
            </a:r>
          </a:p>
        </p:txBody>
      </p:sp>
    </p:spTree>
    <p:extLst>
      <p:ext uri="{BB962C8B-B14F-4D97-AF65-F5344CB8AC3E}">
        <p14:creationId xmlns:p14="http://schemas.microsoft.com/office/powerpoint/2010/main" val="279121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7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8813"/>
            <a:ext cx="6949776" cy="63033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089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1pPr>
            <a:lvl2pPr marL="457200" indent="0">
              <a:buFont typeface="Arial"/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2pPr>
            <a:lvl3pPr marL="914400" indent="0">
              <a:buFont typeface="Arial"/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3pPr>
            <a:lvl4pPr marL="1371600" indent="0">
              <a:buFont typeface="Arial"/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4pPr>
            <a:lvl5pPr marL="1828800" indent="0">
              <a:buFont typeface="Arial"/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769486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A32B18C-2926-0B42-8067-E1C34BDA67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6950075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1A4A66"/>
                </a:solidFill>
                <a:latin typeface="Helvetica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33350"/>
            <a:ext cx="228600" cy="420787"/>
          </a:xfrm>
          <a:prstGeom prst="rect">
            <a:avLst/>
          </a:prstGeom>
          <a:solidFill>
            <a:srgbClr val="FD89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763000" y="4629150"/>
            <a:ext cx="381000" cy="420787"/>
          </a:xfrm>
          <a:prstGeom prst="rect">
            <a:avLst/>
          </a:prstGeom>
          <a:solidFill>
            <a:srgbClr val="FD89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lustrix-logo.eps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1" y="4705350"/>
            <a:ext cx="1181099" cy="2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576854"/>
            <a:ext cx="91440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857750"/>
            <a:ext cx="7203141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10800000" flipH="1" flipV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42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connect_150.png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3008995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3048000" y="2014976"/>
            <a:ext cx="6096001" cy="3128524"/>
            <a:chOff x="2895600" y="1936763"/>
            <a:chExt cx="6248401" cy="3206737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>
              <a:lum bright="70000" contrast="-70000"/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43" b="17601"/>
            <a:stretch/>
          </p:blipFill>
          <p:spPr>
            <a:xfrm>
              <a:off x="4724401" y="1936763"/>
              <a:ext cx="4419600" cy="32067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3">
              <a:lum bright="70000" contrast="-70000"/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611" b="31787"/>
            <a:stretch/>
          </p:blipFill>
          <p:spPr>
            <a:xfrm>
              <a:off x="2895600" y="3021681"/>
              <a:ext cx="5500241" cy="211455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61035"/>
            <a:ext cx="7961313" cy="1021556"/>
          </a:xfrm>
        </p:spPr>
        <p:txBody>
          <a:bodyPr anchor="t">
            <a:noAutofit/>
          </a:bodyPr>
          <a:lstStyle>
            <a:lvl1pPr algn="l">
              <a:defRPr sz="2800" b="0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80010"/>
            <a:ext cx="7961313" cy="1125140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7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76854"/>
            <a:ext cx="91440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4857750"/>
            <a:ext cx="7203141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H="1" flipV="1"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accent2"/>
              </a:gs>
              <a:gs pos="100000">
                <a:schemeClr val="accent2"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048000" y="2014976"/>
            <a:ext cx="6096001" cy="3128524"/>
            <a:chOff x="2895600" y="1936763"/>
            <a:chExt cx="6248401" cy="3206737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>
              <a:lum bright="70000" contrast="-70000"/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43" b="17601"/>
            <a:stretch/>
          </p:blipFill>
          <p:spPr>
            <a:xfrm>
              <a:off x="4724401" y="1936763"/>
              <a:ext cx="4419600" cy="32067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lum bright="70000" contrast="-70000"/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611" b="31787"/>
            <a:stretch/>
          </p:blipFill>
          <p:spPr>
            <a:xfrm>
              <a:off x="2895600" y="3021681"/>
              <a:ext cx="5500241" cy="2114550"/>
            </a:xfrm>
            <a:prstGeom prst="rect">
              <a:avLst/>
            </a:prstGeom>
          </p:spPr>
        </p:pic>
      </p:grpSp>
      <p:pic>
        <p:nvPicPr>
          <p:cNvPr id="6" name="Picture 5" descr="white connect_150.png"/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3008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61035"/>
            <a:ext cx="7961313" cy="1021556"/>
          </a:xfrm>
        </p:spPr>
        <p:txBody>
          <a:bodyPr anchor="t">
            <a:noAutofit/>
          </a:bodyPr>
          <a:lstStyle>
            <a:lvl1pPr algn="l">
              <a:defRPr sz="2800" b="0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80010"/>
            <a:ext cx="7961313" cy="1125140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47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962" y="819150"/>
            <a:ext cx="8373156" cy="3810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1962" y="1352550"/>
            <a:ext cx="8373156" cy="2819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4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0594"/>
            <a:ext cx="4038600" cy="3002756"/>
          </a:xfrm>
        </p:spPr>
        <p:txBody>
          <a:bodyPr>
            <a:normAutofit/>
          </a:bodyPr>
          <a:lstStyle>
            <a:lvl1pPr marL="173038" indent="-173038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0594"/>
            <a:ext cx="4038600" cy="300275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marL="173038" lvl="0" indent="-173038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229600" cy="6303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61699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100" dirty="0"/>
            </a:lvl5pPr>
          </a:lstStyle>
          <a:p>
            <a:pPr marL="173038" lvl="0" indent="-173038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71550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51371"/>
            <a:ext cx="4041775" cy="261699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100" dirty="0"/>
            </a:lvl5pPr>
          </a:lstStyle>
          <a:p>
            <a:pPr marL="173038" lvl="0" indent="-173038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2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87680" y="971550"/>
            <a:ext cx="1922883" cy="533400"/>
          </a:xfrm>
          <a:prstGeom prst="rect">
            <a:avLst/>
          </a:prstGeom>
          <a:solidFill>
            <a:srgbClr val="1A4A6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87680" y="1516380"/>
            <a:ext cx="1922883" cy="29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tIns="91440">
            <a:noAutofit/>
          </a:bodyPr>
          <a:lstStyle>
            <a:lvl1pPr marL="173038" indent="-173038">
              <a:buFont typeface="Arial"/>
              <a:buChar char="•"/>
              <a:defRPr sz="1400">
                <a:solidFill>
                  <a:srgbClr val="1A4A66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611120" y="971550"/>
            <a:ext cx="1922883" cy="533400"/>
          </a:xfrm>
          <a:prstGeom prst="rect">
            <a:avLst/>
          </a:prstGeom>
          <a:solidFill>
            <a:srgbClr val="1A4A6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2611120" y="1516380"/>
            <a:ext cx="1922883" cy="29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tIns="91440">
            <a:noAutofit/>
          </a:bodyPr>
          <a:lstStyle>
            <a:lvl1pPr marL="173038" indent="-173038">
              <a:buFont typeface="Arial"/>
              <a:buChar char="•"/>
              <a:defRPr sz="1400">
                <a:solidFill>
                  <a:srgbClr val="1A4A66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721963" y="971550"/>
            <a:ext cx="1922883" cy="533400"/>
          </a:xfrm>
          <a:prstGeom prst="rect">
            <a:avLst/>
          </a:prstGeom>
          <a:solidFill>
            <a:srgbClr val="1A4A6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721963" y="1516380"/>
            <a:ext cx="1922883" cy="29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tIns="91440">
            <a:noAutofit/>
          </a:bodyPr>
          <a:lstStyle>
            <a:lvl1pPr marL="173038" indent="-173038">
              <a:buFont typeface="Arial"/>
              <a:buChar char="•"/>
              <a:defRPr sz="1400">
                <a:solidFill>
                  <a:srgbClr val="1A4A66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845403" y="971550"/>
            <a:ext cx="1922883" cy="533400"/>
          </a:xfrm>
          <a:prstGeom prst="rect">
            <a:avLst/>
          </a:prstGeom>
          <a:solidFill>
            <a:srgbClr val="1A4A6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6845403" y="1516380"/>
            <a:ext cx="1922883" cy="296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tIns="91440">
            <a:noAutofit/>
          </a:bodyPr>
          <a:lstStyle>
            <a:lvl1pPr marL="173038" indent="-173038">
              <a:buFont typeface="Arial"/>
              <a:buChar char="•"/>
              <a:defRPr sz="1400">
                <a:solidFill>
                  <a:srgbClr val="1A4A66"/>
                </a:solidFill>
                <a:latin typeface="+mn-lt"/>
                <a:cs typeface="Helvetica"/>
              </a:defRPr>
            </a:lvl1pPr>
            <a:lvl2pPr marL="4572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2pPr>
            <a:lvl3pPr marL="9144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3pPr>
            <a:lvl4pPr marL="13716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4pPr>
            <a:lvl5pPr marL="1828800" indent="0">
              <a:buNone/>
              <a:defRPr sz="1400">
                <a:solidFill>
                  <a:srgbClr val="1A4A66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305800" cy="630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 connect_150.png"/>
          <p:cNvPicPr>
            <a:picLocks noChangeAspect="1"/>
          </p:cNvPicPr>
          <p:nvPr userDrawn="1"/>
        </p:nvPicPr>
        <p:blipFill>
          <a:blip r:embed="rId13">
            <a:alphaModFix amt="4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"/>
            <a:ext cx="9144000" cy="302894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0" y="4629150"/>
            <a:ext cx="9144000" cy="0"/>
          </a:xfrm>
          <a:prstGeom prst="line">
            <a:avLst/>
          </a:prstGeom>
          <a:ln w="9525" cmpd="sng">
            <a:gradFill flip="none" rotWithShape="1">
              <a:gsLst>
                <a:gs pos="32000">
                  <a:schemeClr val="accent2">
                    <a:lumMod val="75000"/>
                    <a:alpha val="49000"/>
                  </a:schemeClr>
                </a:gs>
                <a:gs pos="62000">
                  <a:schemeClr val="bg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lustrix_Logo_black_plain.eps"/>
          <p:cNvPicPr>
            <a:picLocks noChangeAspect="1"/>
          </p:cNvPicPr>
          <p:nvPr userDrawn="1"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804831"/>
            <a:ext cx="931333" cy="1862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606518" cy="6303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382000" cy="347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0" y="710519"/>
            <a:ext cx="9144000" cy="26646"/>
          </a:xfrm>
          <a:prstGeom prst="lin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048000" y="4867987"/>
            <a:ext cx="3048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0" algn="l"/>
                <a:tab pos="2511425" algn="l"/>
              </a:tabLst>
              <a:defRPr/>
            </a:pP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rPr>
              <a:t> Real-Time Analytics with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rPr>
              <a:t>NewSQL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rPr>
              <a:t>: Why Hadoop is not Enough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4867987"/>
            <a:ext cx="1295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9899D5D8-9A89-49C6-87E2-D5B81659BB09}" type="slidenum">
              <a:rPr lang="en-US" sz="80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l"/>
              <a:t>‹#›</a:t>
            </a:fld>
            <a:endParaRPr lang="en-US" sz="8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315200" y="4883376"/>
            <a:ext cx="5334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0" algn="l"/>
                <a:tab pos="2511425" algn="l"/>
              </a:tabLst>
              <a:defRPr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rPr>
              <a:t>© 2014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09550"/>
            <a:ext cx="152400" cy="3810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7" r:id="rId5"/>
    <p:sldLayoutId id="2147483652" r:id="rId6"/>
    <p:sldLayoutId id="2147483653" r:id="rId7"/>
    <p:sldLayoutId id="2147483658" r:id="rId8"/>
    <p:sldLayoutId id="2147483654" r:id="rId9"/>
    <p:sldLayoutId id="2147483655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1A4A66"/>
          </a:solidFill>
          <a:effectLst>
            <a:outerShdw blurRad="25400" dist="12700" dir="2700000" algn="tl">
              <a:schemeClr val="bg1"/>
            </a:outerShdw>
          </a:effectLst>
          <a:latin typeface="+mj-lt"/>
          <a:ea typeface="+mj-ea"/>
          <a:cs typeface="Helvetica" panose="020B0604020202020204" pitchFamily="34" charset="0"/>
        </a:defRPr>
      </a:lvl1pPr>
    </p:titleStyle>
    <p:bodyStyle>
      <a:lvl1pPr marL="227013" indent="-227013" algn="l" defTabSz="457200" rtl="0" eaLnBrk="1" latinLnBrk="0" hangingPunct="1">
        <a:spcBef>
          <a:spcPts val="1200"/>
        </a:spcBef>
        <a:buClr>
          <a:schemeClr val="accent3"/>
        </a:buClr>
        <a:buFont typeface="Arial"/>
        <a:buChar char="•"/>
        <a:defRPr sz="2400" b="0" i="0" kern="1200">
          <a:solidFill>
            <a:schemeClr val="tx1"/>
          </a:solidFill>
          <a:latin typeface="+mn-lt"/>
          <a:ea typeface="+mn-ea"/>
          <a:cs typeface="Arial"/>
        </a:defRPr>
      </a:lvl1pPr>
      <a:lvl2pPr marL="687388" indent="-230188" algn="l" defTabSz="457200" rtl="0" eaLnBrk="1" latinLnBrk="0" hangingPunct="1">
        <a:spcBef>
          <a:spcPts val="400"/>
        </a:spcBef>
        <a:buClr>
          <a:schemeClr val="accent3"/>
        </a:buClr>
        <a:buFont typeface="Arial"/>
        <a:buChar char="–"/>
        <a:defRPr sz="2000" b="0" i="0" kern="1200">
          <a:solidFill>
            <a:schemeClr val="accent2">
              <a:lumMod val="75000"/>
            </a:schemeClr>
          </a:solidFill>
          <a:latin typeface="+mn-lt"/>
          <a:ea typeface="+mn-ea"/>
          <a:cs typeface="Arial"/>
        </a:defRPr>
      </a:lvl2pPr>
      <a:lvl3pPr marL="1082675" indent="-168275" algn="l" defTabSz="457200" rtl="0" eaLnBrk="1" latinLnBrk="0" hangingPunct="1">
        <a:spcBef>
          <a:spcPts val="200"/>
        </a:spcBef>
        <a:buClr>
          <a:schemeClr val="accent3"/>
        </a:buClr>
        <a:buFont typeface="Arial"/>
        <a:buChar char="•"/>
        <a:defRPr sz="1800" b="0" i="0" kern="1200">
          <a:solidFill>
            <a:schemeClr val="tx1"/>
          </a:solidFill>
          <a:latin typeface="+mn-lt"/>
          <a:ea typeface="+mn-ea"/>
          <a:cs typeface="Arial"/>
        </a:defRPr>
      </a:lvl3pPr>
      <a:lvl4pPr marL="1543050" indent="-171450" algn="l" defTabSz="457200" rtl="0" eaLnBrk="1" latinLnBrk="0" hangingPunct="1">
        <a:spcBef>
          <a:spcPts val="200"/>
        </a:spcBef>
        <a:buClr>
          <a:schemeClr val="accent3"/>
        </a:buClr>
        <a:buFont typeface="Arial"/>
        <a:buChar char="–"/>
        <a:defRPr sz="1600" b="0" i="0" kern="1200">
          <a:solidFill>
            <a:schemeClr val="accent2">
              <a:lumMod val="75000"/>
            </a:schemeClr>
          </a:solidFill>
          <a:latin typeface="+mn-lt"/>
          <a:ea typeface="+mn-ea"/>
          <a:cs typeface="Arial"/>
        </a:defRPr>
      </a:lvl4pPr>
      <a:lvl5pPr marL="1997075" indent="-168275" algn="l" defTabSz="457200" rtl="0" eaLnBrk="1" latinLnBrk="0" hangingPunct="1">
        <a:spcBef>
          <a:spcPts val="200"/>
        </a:spcBef>
        <a:buClr>
          <a:schemeClr val="accent3"/>
        </a:buClr>
        <a:buFont typeface="Arial"/>
        <a:buChar char="»"/>
        <a:defRPr sz="1400" b="0" i="0" kern="1200">
          <a:solidFill>
            <a:schemeClr val="accent2">
              <a:lumMod val="75000"/>
            </a:schemeClr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4.wdp"/><Relationship Id="rId6" Type="http://schemas.openxmlformats.org/officeDocument/2006/relationships/image" Target="../media/image14.png"/><Relationship Id="rId7" Type="http://schemas.microsoft.com/office/2007/relationships/hdphoto" Target="../media/hdphoto5.wdp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 Bains</a:t>
            </a:r>
          </a:p>
          <a:p>
            <a:r>
              <a:rPr lang="en-US" dirty="0" smtClean="0"/>
              <a:t>Director of Product Management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Real-Time Analytics with </a:t>
            </a:r>
            <a:r>
              <a:rPr lang="en-US" b="1" dirty="0" err="1"/>
              <a:t>NewSQL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i="1" dirty="0">
                <a:solidFill>
                  <a:srgbClr val="FFFF00"/>
                </a:solidFill>
              </a:rPr>
              <a:t>Why Hadoop is not enough</a:t>
            </a:r>
            <a:br>
              <a:rPr lang="en-US" b="1" i="1" dirty="0">
                <a:solidFill>
                  <a:srgbClr val="FFFF00"/>
                </a:solidFill>
              </a:rPr>
            </a:br>
            <a:endParaRPr lang="en-US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606518" cy="630337"/>
          </a:xfrm>
        </p:spPr>
        <p:txBody>
          <a:bodyPr/>
          <a:lstStyle/>
          <a:p>
            <a:r>
              <a:rPr lang="en-US" sz="2400" dirty="0" smtClean="0"/>
              <a:t>Real-Time Analytics for Ad Exchanges</a:t>
            </a:r>
            <a:endParaRPr lang="en-US" sz="2400" dirty="0"/>
          </a:p>
        </p:txBody>
      </p:sp>
      <p:pic>
        <p:nvPicPr>
          <p:cNvPr id="5" name="Picture 4" descr="dotted worldmap 1.1 [Converted]_black.png"/>
          <p:cNvPicPr>
            <a:picLocks noChangeAspect="1"/>
          </p:cNvPicPr>
          <p:nvPr/>
        </p:nvPicPr>
        <p:blipFill rotWithShape="1"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t="1" r="-14894" b="-21497"/>
          <a:stretch/>
        </p:blipFill>
        <p:spPr>
          <a:xfrm>
            <a:off x="5080000" y="2042608"/>
            <a:ext cx="10988666" cy="5719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8142"/>
            <a:ext cx="1981200" cy="337915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33400" y="1125189"/>
            <a:ext cx="121920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9600" y="1429989"/>
            <a:ext cx="685800" cy="838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333500" y="1429989"/>
            <a:ext cx="342900" cy="228600"/>
          </a:xfrm>
          <a:prstGeom prst="rect">
            <a:avLst/>
          </a:prstGeom>
          <a:solidFill>
            <a:srgbClr val="D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1A4A66"/>
                </a:solidFill>
                <a:latin typeface="Helvetica"/>
                <a:cs typeface="Helvetica"/>
              </a:rPr>
              <a:t>ad</a:t>
            </a:r>
            <a:endParaRPr lang="en-US" sz="8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333500" y="1734789"/>
            <a:ext cx="342900" cy="2667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333500" y="2039589"/>
            <a:ext cx="342900" cy="2286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9600" y="1233139"/>
            <a:ext cx="1066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prstClr val="white"/>
                </a:solidFill>
                <a:latin typeface="Helvetica"/>
                <a:cs typeface="Helvetica"/>
              </a:rPr>
              <a:t>www.abcd.com</a:t>
            </a:r>
            <a:endParaRPr lang="en-US" sz="800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cxnSp>
        <p:nvCxnSpPr>
          <p:cNvPr id="123" name="Straight Arrow Connector 122"/>
          <p:cNvCxnSpPr>
            <a:stCxn id="118" idx="3"/>
          </p:cNvCxnSpPr>
          <p:nvPr/>
        </p:nvCxnSpPr>
        <p:spPr>
          <a:xfrm>
            <a:off x="1676400" y="1544289"/>
            <a:ext cx="1953686" cy="0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3604686" y="1085851"/>
            <a:ext cx="821266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rgbClr val="FF7E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A4A66"/>
                </a:solidFill>
                <a:latin typeface="Helvetica"/>
                <a:cs typeface="Helvetica"/>
              </a:rPr>
              <a:t>Supply side platforms</a:t>
            </a:r>
            <a:endParaRPr lang="en-US" sz="10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cxnSp>
        <p:nvCxnSpPr>
          <p:cNvPr id="132" name="Straight Arrow Connector 131"/>
          <p:cNvCxnSpPr>
            <a:stCxn id="124" idx="2"/>
          </p:cNvCxnSpPr>
          <p:nvPr/>
        </p:nvCxnSpPr>
        <p:spPr>
          <a:xfrm>
            <a:off x="4015319" y="1695451"/>
            <a:ext cx="0" cy="2772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015319" y="2468035"/>
            <a:ext cx="1" cy="23450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8" idx="2"/>
            <a:endCxn id="130" idx="0"/>
          </p:cNvCxnSpPr>
          <p:nvPr/>
        </p:nvCxnSpPr>
        <p:spPr>
          <a:xfrm flipH="1">
            <a:off x="4044952" y="3254564"/>
            <a:ext cx="4234" cy="290981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752600" y="962504"/>
            <a:ext cx="18234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6.9 Billion </a:t>
            </a:r>
            <a:r>
              <a:rPr lang="en-US" sz="1400" dirty="0" smtClean="0">
                <a:solidFill>
                  <a:srgbClr val="1A4A66"/>
                </a:solidFill>
                <a:latin typeface="Helvetica"/>
                <a:cs typeface="Helvetica"/>
              </a:rPr>
              <a:t>ad</a:t>
            </a:r>
          </a:p>
          <a:p>
            <a:pPr algn="ctr"/>
            <a:r>
              <a:rPr lang="en-US" sz="1400" dirty="0" smtClean="0">
                <a:solidFill>
                  <a:srgbClr val="1A4A66"/>
                </a:solidFill>
                <a:latin typeface="Helvetica"/>
                <a:cs typeface="Helvetica"/>
              </a:rPr>
              <a:t>impressions a day.</a:t>
            </a:r>
          </a:p>
          <a:p>
            <a:pPr algn="ctr"/>
            <a:endParaRPr lang="en-US" sz="1400" dirty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r>
              <a:rPr lang="en-US" sz="1400" dirty="0" smtClean="0">
                <a:solidFill>
                  <a:srgbClr val="1A4A66"/>
                </a:solidFill>
                <a:latin typeface="Helvetica"/>
                <a:cs typeface="Helvetica"/>
              </a:rPr>
              <a:t> Bids in &lt; </a:t>
            </a:r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50 </a:t>
            </a:r>
            <a:r>
              <a:rPr lang="en-US" sz="1400" b="1" dirty="0" err="1" smtClean="0">
                <a:solidFill>
                  <a:srgbClr val="1A4A66"/>
                </a:solidFill>
                <a:latin typeface="Helvetica"/>
                <a:cs typeface="Helvetica"/>
              </a:rPr>
              <a:t>millisec</a:t>
            </a:r>
            <a:endParaRPr lang="en-US" sz="1400" b="1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11686" y="2655433"/>
            <a:ext cx="30426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A4A66"/>
                </a:solidFill>
                <a:latin typeface="Helvetica"/>
                <a:cs typeface="Helvetica"/>
              </a:rPr>
              <a:t>Ad Agencies and DSPs make bidding strategies and </a:t>
            </a:r>
          </a:p>
          <a:p>
            <a:pPr algn="ctr"/>
            <a:r>
              <a:rPr lang="en-US" sz="1400" dirty="0" smtClean="0">
                <a:solidFill>
                  <a:srgbClr val="1A4A66"/>
                </a:solidFill>
                <a:latin typeface="Helvetica"/>
                <a:cs typeface="Helvetica"/>
              </a:rPr>
              <a:t>run reports to monitor them</a:t>
            </a:r>
          </a:p>
          <a:p>
            <a:pPr algn="ctr"/>
            <a:endParaRPr lang="en-US" sz="1400" dirty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r>
              <a:rPr lang="en-US" sz="1400" dirty="0">
                <a:solidFill>
                  <a:srgbClr val="1A4A66"/>
                </a:solidFill>
                <a:latin typeface="Helvetica"/>
                <a:cs typeface="Helvetica"/>
              </a:rPr>
              <a:t>“Reports went from up to </a:t>
            </a:r>
          </a:p>
          <a:p>
            <a:pPr algn="ctr"/>
            <a:r>
              <a:rPr lang="en-US" sz="1600" b="1" dirty="0">
                <a:solidFill>
                  <a:srgbClr val="1A4A66"/>
                </a:solidFill>
                <a:latin typeface="Helvetica"/>
                <a:cs typeface="Helvetica"/>
              </a:rPr>
              <a:t>4 hours to 15 seconds</a:t>
            </a:r>
            <a:r>
              <a:rPr lang="en-US" sz="1400" dirty="0">
                <a:solidFill>
                  <a:srgbClr val="1A4A66"/>
                </a:solidFill>
                <a:latin typeface="Helvetica"/>
                <a:cs typeface="Helvetica"/>
              </a:rPr>
              <a:t>, </a:t>
            </a:r>
          </a:p>
          <a:p>
            <a:pPr algn="ctr"/>
            <a:r>
              <a:rPr lang="en-US" sz="1400" dirty="0">
                <a:solidFill>
                  <a:srgbClr val="1A4A66"/>
                </a:solidFill>
                <a:latin typeface="Helvetica"/>
                <a:cs typeface="Helvetica"/>
              </a:rPr>
              <a:t>making customers happy.</a:t>
            </a:r>
            <a:r>
              <a:rPr lang="en-US" sz="1400" dirty="0" smtClean="0">
                <a:solidFill>
                  <a:srgbClr val="1A4A66"/>
                </a:solidFill>
                <a:latin typeface="Helvetica"/>
                <a:cs typeface="Helvetica"/>
              </a:rPr>
              <a:t>”</a:t>
            </a:r>
          </a:p>
          <a:p>
            <a:pPr algn="ctr"/>
            <a:endParaRPr lang="en-US" sz="1200" dirty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r>
              <a:rPr lang="en-US" sz="1200" dirty="0" smtClean="0">
                <a:solidFill>
                  <a:srgbClr val="1A4A66"/>
                </a:solidFill>
                <a:latin typeface="Helvetica"/>
                <a:cs typeface="Helvetica"/>
              </a:rPr>
              <a:t>                      - </a:t>
            </a:r>
            <a:r>
              <a:rPr lang="en-US" sz="1200" dirty="0">
                <a:solidFill>
                  <a:srgbClr val="1A4A66"/>
                </a:solidFill>
                <a:latin typeface="Helvetica"/>
                <a:cs typeface="Helvetica"/>
              </a:rPr>
              <a:t>Ken Kwan, </a:t>
            </a:r>
            <a:r>
              <a:rPr lang="en-US" sz="1200" dirty="0" smtClean="0">
                <a:solidFill>
                  <a:srgbClr val="1A4A66"/>
                </a:solidFill>
                <a:latin typeface="Helvetica"/>
                <a:cs typeface="Helvetica"/>
              </a:rPr>
              <a:t>CTO  </a:t>
            </a:r>
            <a:endParaRPr lang="en-US" sz="1200" dirty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endParaRPr lang="en-US" sz="1400" dirty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endParaRPr lang="en-US" sz="14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569761" y="4230370"/>
            <a:ext cx="958849" cy="39878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A4A66"/>
                </a:solidFill>
                <a:latin typeface="Helvetica"/>
                <a:cs typeface="Helvetica"/>
              </a:rPr>
              <a:t>Advertisers</a:t>
            </a:r>
            <a:endParaRPr lang="en-US" sz="10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cxnSp>
        <p:nvCxnSpPr>
          <p:cNvPr id="165" name="Straight Arrow Connector 164"/>
          <p:cNvCxnSpPr>
            <a:stCxn id="130" idx="2"/>
          </p:cNvCxnSpPr>
          <p:nvPr/>
        </p:nvCxnSpPr>
        <p:spPr>
          <a:xfrm flipH="1">
            <a:off x="4039662" y="3953935"/>
            <a:ext cx="5290" cy="363220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Hexagon 124"/>
          <p:cNvSpPr/>
          <p:nvPr/>
        </p:nvSpPr>
        <p:spPr>
          <a:xfrm>
            <a:off x="3477685" y="1934635"/>
            <a:ext cx="1094315" cy="533400"/>
          </a:xfrm>
          <a:prstGeom prst="hexagon">
            <a:avLst/>
          </a:prstGeom>
          <a:solidFill>
            <a:srgbClr val="BFBFBF"/>
          </a:solidFill>
          <a:ln w="12700" cmpd="sng">
            <a:solidFill>
              <a:srgbClr val="FF7E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A4A66"/>
                </a:solidFill>
                <a:latin typeface="Helvetica"/>
                <a:cs typeface="Helvetica"/>
              </a:rPr>
              <a:t>Ad exchanges</a:t>
            </a:r>
            <a:endParaRPr lang="en-US" sz="10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630086" y="2682304"/>
            <a:ext cx="838200" cy="572260"/>
          </a:xfrm>
          <a:prstGeom prst="roundRect">
            <a:avLst/>
          </a:prstGeom>
          <a:solidFill>
            <a:srgbClr val="BFBFBF"/>
          </a:solidFill>
          <a:ln w="12700" cmpd="sng">
            <a:solidFill>
              <a:srgbClr val="FF7E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A4A66"/>
                </a:solidFill>
                <a:latin typeface="Helvetica"/>
                <a:cs typeface="Helvetica"/>
              </a:rPr>
              <a:t>Demand side platforms</a:t>
            </a:r>
            <a:endParaRPr lang="en-US" sz="10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663952" y="3545545"/>
            <a:ext cx="762000" cy="408390"/>
          </a:xfrm>
          <a:prstGeom prst="roundRect">
            <a:avLst/>
          </a:prstGeom>
          <a:solidFill>
            <a:srgbClr val="BFBFBF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A4A66"/>
                </a:solidFill>
                <a:latin typeface="Helvetica"/>
                <a:cs typeface="Helvetica"/>
              </a:rPr>
              <a:t>Ad Agencies</a:t>
            </a:r>
            <a:endParaRPr lang="en-US" sz="10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29650" y="1009620"/>
            <a:ext cx="3787182" cy="3570945"/>
            <a:chOff x="5229650" y="1009620"/>
            <a:chExt cx="3787182" cy="3570945"/>
          </a:xfrm>
        </p:grpSpPr>
        <p:grpSp>
          <p:nvGrpSpPr>
            <p:cNvPr id="8" name="Group 7"/>
            <p:cNvGrpSpPr/>
            <p:nvPr/>
          </p:nvGrpSpPr>
          <p:grpSpPr>
            <a:xfrm>
              <a:off x="5419293" y="4253455"/>
              <a:ext cx="318967" cy="323057"/>
              <a:chOff x="3120482" y="996400"/>
              <a:chExt cx="318967" cy="323057"/>
            </a:xfrm>
          </p:grpSpPr>
          <p:sp>
            <p:nvSpPr>
              <p:cNvPr id="9" name="Can 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96286" y="4257508"/>
              <a:ext cx="318967" cy="323057"/>
              <a:chOff x="3120482" y="996400"/>
              <a:chExt cx="318967" cy="323057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810058" y="4252824"/>
              <a:ext cx="318967" cy="323057"/>
              <a:chOff x="3120482" y="996400"/>
              <a:chExt cx="318967" cy="323057"/>
            </a:xfrm>
          </p:grpSpPr>
          <p:sp>
            <p:nvSpPr>
              <p:cNvPr id="29" name="Can 2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66550" y="4252824"/>
              <a:ext cx="318967" cy="323057"/>
              <a:chOff x="3120482" y="996400"/>
              <a:chExt cx="318967" cy="323057"/>
            </a:xfrm>
          </p:grpSpPr>
          <p:sp>
            <p:nvSpPr>
              <p:cNvPr id="39" name="Can 3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956305" y="4252824"/>
              <a:ext cx="318967" cy="323057"/>
              <a:chOff x="3120482" y="996400"/>
              <a:chExt cx="318967" cy="323057"/>
            </a:xfrm>
          </p:grpSpPr>
          <p:sp>
            <p:nvSpPr>
              <p:cNvPr id="49" name="Can 4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191714" y="3415255"/>
              <a:ext cx="318967" cy="323057"/>
              <a:chOff x="3120482" y="996400"/>
              <a:chExt cx="318967" cy="323057"/>
            </a:xfrm>
          </p:grpSpPr>
          <p:sp>
            <p:nvSpPr>
              <p:cNvPr id="59" name="Can 5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968707" y="3419308"/>
              <a:ext cx="318967" cy="323057"/>
              <a:chOff x="3120482" y="996400"/>
              <a:chExt cx="318967" cy="323057"/>
            </a:xfrm>
          </p:grpSpPr>
          <p:sp>
            <p:nvSpPr>
              <p:cNvPr id="69" name="Can 6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582479" y="3414624"/>
              <a:ext cx="318967" cy="323057"/>
              <a:chOff x="3120482" y="996400"/>
              <a:chExt cx="318967" cy="323057"/>
            </a:xfrm>
          </p:grpSpPr>
          <p:sp>
            <p:nvSpPr>
              <p:cNvPr id="79" name="Can 7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38971" y="3414624"/>
              <a:ext cx="318967" cy="323057"/>
              <a:chOff x="3120482" y="996400"/>
              <a:chExt cx="318967" cy="323057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697865" y="3414624"/>
              <a:ext cx="318967" cy="323057"/>
              <a:chOff x="3120482" y="996400"/>
              <a:chExt cx="318967" cy="323057"/>
            </a:xfrm>
          </p:grpSpPr>
          <p:sp>
            <p:nvSpPr>
              <p:cNvPr id="99" name="Can 98"/>
              <p:cNvSpPr/>
              <p:nvPr/>
            </p:nvSpPr>
            <p:spPr>
              <a:xfrm>
                <a:off x="3120482" y="996400"/>
                <a:ext cx="318967" cy="323057"/>
              </a:xfrm>
              <a:prstGeom prst="can">
                <a:avLst>
                  <a:gd name="adj" fmla="val 20970"/>
                </a:avLst>
              </a:prstGeom>
              <a:solidFill>
                <a:srgbClr val="1A4A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 flipH="1" flipV="1">
                <a:off x="3348974" y="1230631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348974" y="1184642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302825" y="1183794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3302825" y="1230398"/>
                <a:ext cx="45719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81796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3230881" y="1184679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230881" y="1230631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181796" y="1230398"/>
                <a:ext cx="49085" cy="45719"/>
              </a:xfrm>
              <a:prstGeom prst="roundRect">
                <a:avLst/>
              </a:prstGeom>
              <a:solidFill>
                <a:srgbClr val="E275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8" name="5-Point Star 107"/>
            <p:cNvSpPr/>
            <p:nvPr/>
          </p:nvSpPr>
          <p:spPr>
            <a:xfrm>
              <a:off x="6230549" y="3964613"/>
              <a:ext cx="208568" cy="173137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09" name="5-Point Star 108"/>
            <p:cNvSpPr/>
            <p:nvPr/>
          </p:nvSpPr>
          <p:spPr>
            <a:xfrm>
              <a:off x="7539509" y="3742365"/>
              <a:ext cx="208568" cy="173137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10" name="Straight Arrow Connector 109"/>
            <p:cNvCxnSpPr>
              <a:stCxn id="108" idx="4"/>
              <a:endCxn id="109" idx="1"/>
            </p:cNvCxnSpPr>
            <p:nvPr/>
          </p:nvCxnSpPr>
          <p:spPr>
            <a:xfrm flipV="1">
              <a:off x="6439117" y="3808497"/>
              <a:ext cx="1100392" cy="222248"/>
            </a:xfrm>
            <a:prstGeom prst="straightConnector1">
              <a:avLst/>
            </a:prstGeom>
            <a:ln w="38100" cmpd="sng"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7732870" y="1060593"/>
              <a:ext cx="682463" cy="294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9A37"/>
                  </a:solidFill>
                  <a:latin typeface="Helvetica"/>
                  <a:cs typeface="Helvetica"/>
                </a:rPr>
                <a:t>M</a:t>
              </a:r>
              <a:r>
                <a:rPr lang="en-US" sz="1000" dirty="0" smtClean="0">
                  <a:solidFill>
                    <a:srgbClr val="FF9A37"/>
                  </a:solidFill>
                  <a:latin typeface="Helvetica"/>
                  <a:cs typeface="Helvetica"/>
                </a:rPr>
                <a:t>aster</a:t>
              </a:r>
              <a:endParaRPr lang="en-US" sz="1000" dirty="0">
                <a:solidFill>
                  <a:srgbClr val="FF9A37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604844" y="1550859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604844" y="1779288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604844" y="2006789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604844" y="2237136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604844" y="2471970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934260" y="1550859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934260" y="1779288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34260" y="2006789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934260" y="2237136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934260" y="2471970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269086" y="1550859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269086" y="1779288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69086" y="2006789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269086" y="2237136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269086" y="2471970"/>
              <a:ext cx="292493" cy="175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0" y="1309727"/>
              <a:ext cx="26327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A4A66"/>
                  </a:solidFill>
                  <a:latin typeface="Calibri"/>
                </a:rPr>
                <a:t>Master struggling to ingest</a:t>
              </a:r>
            </a:p>
            <a:p>
              <a:r>
                <a:rPr lang="en-US" sz="1200" dirty="0">
                  <a:solidFill>
                    <a:srgbClr val="1A4A66"/>
                  </a:solidFill>
                  <a:latin typeface="Calibri"/>
                </a:rPr>
                <a:t>h</a:t>
              </a:r>
              <a:r>
                <a:rPr lang="en-US" sz="1200" dirty="0" smtClean="0">
                  <a:solidFill>
                    <a:srgbClr val="1A4A66"/>
                  </a:solidFill>
                  <a:latin typeface="Calibri"/>
                </a:rPr>
                <a:t>igh volume data, clickstreams</a:t>
              </a:r>
            </a:p>
            <a:p>
              <a:endParaRPr lang="en-US" sz="1200" dirty="0" smtClean="0">
                <a:solidFill>
                  <a:srgbClr val="1A4A66"/>
                </a:solidFill>
                <a:latin typeface="Calibri"/>
              </a:endParaRPr>
            </a:p>
            <a:p>
              <a:r>
                <a:rPr lang="en-US" sz="1200" dirty="0" smtClean="0">
                  <a:solidFill>
                    <a:srgbClr val="1A4A66"/>
                  </a:solidFill>
                  <a:latin typeface="Calibri"/>
                </a:rPr>
                <a:t>Complex 15 slave network</a:t>
              </a:r>
            </a:p>
            <a:p>
              <a:r>
                <a:rPr lang="en-US" sz="1200" dirty="0" smtClean="0">
                  <a:solidFill>
                    <a:srgbClr val="1A4A66"/>
                  </a:solidFill>
                  <a:latin typeface="Calibri"/>
                </a:rPr>
                <a:t>with lag and inconsistent data</a:t>
              </a:r>
              <a:endParaRPr lang="en-US" sz="1200" dirty="0">
                <a:solidFill>
                  <a:srgbClr val="1A4A66"/>
                </a:solidFill>
                <a:latin typeface="Calibri"/>
              </a:endParaRPr>
            </a:p>
          </p:txBody>
        </p:sp>
        <p:cxnSp>
          <p:nvCxnSpPr>
            <p:cNvPr id="193" name="Straight Arrow Connector 192"/>
            <p:cNvCxnSpPr>
              <a:stCxn id="175" idx="2"/>
              <a:endCxn id="183" idx="2"/>
            </p:cNvCxnSpPr>
            <p:nvPr/>
          </p:nvCxnSpPr>
          <p:spPr>
            <a:xfrm>
              <a:off x="8074102" y="1355325"/>
              <a:ext cx="6405" cy="599943"/>
            </a:xfrm>
            <a:prstGeom prst="straightConnector1">
              <a:avLst/>
            </a:prstGeom>
            <a:ln>
              <a:solidFill>
                <a:srgbClr val="FF9A37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5447313" y="1009620"/>
              <a:ext cx="1285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1A4A66"/>
                  </a:solidFill>
                  <a:latin typeface="Calibri"/>
                </a:rPr>
                <a:t>Previous setup</a:t>
              </a:r>
              <a:endParaRPr lang="en-US" sz="1400" b="1" dirty="0">
                <a:solidFill>
                  <a:srgbClr val="1A4A66"/>
                </a:solidFill>
                <a:latin typeface="Calibri"/>
              </a:endParaRPr>
            </a:p>
          </p:txBody>
        </p:sp>
        <p:sp>
          <p:nvSpPr>
            <p:cNvPr id="114" name="Down Arrow 113"/>
            <p:cNvSpPr/>
            <p:nvPr/>
          </p:nvSpPr>
          <p:spPr>
            <a:xfrm>
              <a:off x="6807712" y="2799197"/>
              <a:ext cx="603988" cy="366454"/>
            </a:xfrm>
            <a:prstGeom prst="downArrow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22" name="Straight Arrow Connector 121"/>
            <p:cNvCxnSpPr>
              <a:endCxn id="181" idx="2"/>
            </p:cNvCxnSpPr>
            <p:nvPr/>
          </p:nvCxnSpPr>
          <p:spPr>
            <a:xfrm flipH="1">
              <a:off x="7751091" y="1627059"/>
              <a:ext cx="4638" cy="1020891"/>
            </a:xfrm>
            <a:prstGeom prst="straightConnector1">
              <a:avLst/>
            </a:prstGeom>
            <a:ln>
              <a:solidFill>
                <a:srgbClr val="FF9A37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91" idx="2"/>
            </p:cNvCxnSpPr>
            <p:nvPr/>
          </p:nvCxnSpPr>
          <p:spPr>
            <a:xfrm>
              <a:off x="8391192" y="1699903"/>
              <a:ext cx="24141" cy="948047"/>
            </a:xfrm>
            <a:prstGeom prst="straightConnector1">
              <a:avLst/>
            </a:prstGeom>
            <a:ln>
              <a:solidFill>
                <a:srgbClr val="FF9A37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82" idx="0"/>
              <a:endCxn id="187" idx="2"/>
            </p:cNvCxnSpPr>
            <p:nvPr/>
          </p:nvCxnSpPr>
          <p:spPr>
            <a:xfrm>
              <a:off x="8080507" y="1550859"/>
              <a:ext cx="334826" cy="17598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2" idx="0"/>
            </p:cNvCxnSpPr>
            <p:nvPr/>
          </p:nvCxnSpPr>
          <p:spPr>
            <a:xfrm flipH="1">
              <a:off x="7732870" y="1550859"/>
              <a:ext cx="347637" cy="76200"/>
            </a:xfrm>
            <a:prstGeom prst="straightConnector1">
              <a:avLst/>
            </a:prstGeom>
            <a:ln>
              <a:solidFill>
                <a:srgbClr val="FF9A37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84" idx="0"/>
              <a:endCxn id="186" idx="2"/>
            </p:cNvCxnSpPr>
            <p:nvPr/>
          </p:nvCxnSpPr>
          <p:spPr>
            <a:xfrm>
              <a:off x="8080507" y="2006789"/>
              <a:ext cx="0" cy="641161"/>
            </a:xfrm>
            <a:prstGeom prst="straightConnector1">
              <a:avLst/>
            </a:prstGeom>
            <a:ln>
              <a:solidFill>
                <a:srgbClr val="FF9A37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5229650" y="2835354"/>
              <a:ext cx="180131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Scale-out cluster</a:t>
              </a:r>
              <a:br>
                <a:rPr lang="en-US" sz="1400" b="1" dirty="0" smtClean="0">
                  <a:solidFill>
                    <a:srgbClr val="1A4A66"/>
                  </a:solidFill>
                  <a:latin typeface="Helvetica"/>
                  <a:cs typeface="Helvetica"/>
                </a:rPr>
              </a:br>
              <a:r>
                <a:rPr lang="en-US" sz="1400" b="1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with multi-master</a:t>
              </a:r>
              <a:br>
                <a:rPr lang="en-US" sz="1400" b="1" dirty="0" smtClean="0">
                  <a:solidFill>
                    <a:srgbClr val="1A4A66"/>
                  </a:solidFill>
                  <a:latin typeface="Helvetica"/>
                  <a:cs typeface="Helvetica"/>
                </a:rPr>
              </a:br>
              <a:r>
                <a:rPr lang="en-US" sz="1400" b="1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replication</a:t>
              </a:r>
              <a:r>
                <a:rPr lang="en-US" sz="1400" b="1" dirty="0">
                  <a:solidFill>
                    <a:srgbClr val="1A4A66"/>
                  </a:solidFill>
                  <a:latin typeface="Helvetica"/>
                  <a:cs typeface="Helvetica"/>
                </a:rPr>
                <a:t/>
              </a:r>
              <a:br>
                <a:rPr lang="en-US" sz="1400" b="1" dirty="0">
                  <a:solidFill>
                    <a:srgbClr val="1A4A66"/>
                  </a:solidFill>
                  <a:latin typeface="Helvetica"/>
                  <a:cs typeface="Helvetica"/>
                </a:rPr>
              </a:b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All data is synchronized</a:t>
              </a:r>
              <a:b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</a:b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and live for analytics</a:t>
              </a:r>
              <a:endParaRPr lang="en-US" sz="14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57200" y="819150"/>
            <a:ext cx="4343400" cy="40386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pic>
        <p:nvPicPr>
          <p:cNvPr id="154" name="Picture 153" descr="clustrix_Logo_black_plain.eps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804831"/>
            <a:ext cx="931333" cy="186267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7315200" y="4883376"/>
            <a:ext cx="5334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0" algn="l"/>
                <a:tab pos="2511425" algn="l"/>
              </a:tabLst>
              <a:defRPr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rPr>
              <a:t>© 2014</a:t>
            </a:r>
          </a:p>
        </p:txBody>
      </p:sp>
    </p:spTree>
    <p:extLst>
      <p:ext uri="{BB962C8B-B14F-4D97-AF65-F5344CB8AC3E}">
        <p14:creationId xmlns:p14="http://schemas.microsoft.com/office/powerpoint/2010/main" val="113457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10200" y="2761242"/>
            <a:ext cx="2971800" cy="1867908"/>
          </a:xfrm>
          <a:prstGeom prst="round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Cyber Monday: 600% Revenue spike </a:t>
            </a:r>
          </a:p>
          <a:p>
            <a:endParaRPr lang="en-US" sz="1400" b="1" dirty="0"/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FF9A37"/>
                </a:solidFill>
              </a:rPr>
              <a:t>3x Database </a:t>
            </a:r>
            <a:r>
              <a:rPr lang="en-US" sz="1400" dirty="0" smtClean="0">
                <a:solidFill>
                  <a:srgbClr val="FF9A37"/>
                </a:solidFill>
              </a:rPr>
              <a:t>Traffic</a:t>
            </a:r>
            <a:endParaRPr lang="en-US" sz="1400" dirty="0">
              <a:solidFill>
                <a:srgbClr val="FF9A37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400" dirty="0"/>
              <a:t>Scaled from 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/>
              <a:t>6 node (48 core)  to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/>
              <a:t>14 node (112 core)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8251" y="699507"/>
            <a:ext cx="3353769" cy="44630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28600" y="590550"/>
            <a:ext cx="4267200" cy="48768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06518" cy="630337"/>
          </a:xfrm>
        </p:spPr>
        <p:txBody>
          <a:bodyPr/>
          <a:lstStyle/>
          <a:p>
            <a:r>
              <a:rPr lang="en-US" sz="2400" dirty="0" smtClean="0"/>
              <a:t>NOMORERACK : Availability and </a:t>
            </a:r>
            <a:r>
              <a:rPr lang="en-US" sz="2400" dirty="0"/>
              <a:t>G</a:t>
            </a:r>
            <a:r>
              <a:rPr lang="en-US" sz="2400" dirty="0" smtClean="0"/>
              <a:t>rowth in the Cloud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038475"/>
            <a:ext cx="4343400" cy="17748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dirty="0"/>
              <a:t>Fastest growing e-commerce companies in the </a:t>
            </a:r>
            <a:r>
              <a:rPr lang="en-US" sz="1600" b="1" dirty="0" smtClean="0"/>
              <a:t>US, offering daily deals </a:t>
            </a:r>
          </a:p>
          <a:p>
            <a:pPr marL="0" indent="0" algn="ctr">
              <a:buNone/>
            </a:pPr>
            <a:r>
              <a:rPr lang="en-US" sz="1600" b="1" dirty="0" smtClean="0"/>
              <a:t>1023</a:t>
            </a:r>
            <a:r>
              <a:rPr lang="en-US" sz="1600" b="1" dirty="0"/>
              <a:t>% growth in revenue </a:t>
            </a:r>
          </a:p>
          <a:p>
            <a:pPr marL="0" indent="0" algn="ctr">
              <a:buNone/>
            </a:pPr>
            <a:r>
              <a:rPr lang="en-US" sz="1600" b="1" dirty="0" smtClean="0"/>
              <a:t>15</a:t>
            </a:r>
            <a:r>
              <a:rPr lang="en-US" sz="1600" b="1" dirty="0"/>
              <a:t>-20x traffic peaks in the </a:t>
            </a:r>
            <a:r>
              <a:rPr lang="en-US" sz="1600" b="1" dirty="0" smtClean="0"/>
              <a:t>holidays</a:t>
            </a:r>
          </a:p>
          <a:p>
            <a:pPr marL="0" indent="0" algn="ctr">
              <a:buNone/>
            </a:pPr>
            <a:r>
              <a:rPr lang="en-US" sz="1600" b="1" dirty="0"/>
              <a:t>Complex </a:t>
            </a:r>
            <a:r>
              <a:rPr lang="en-US" sz="1600" b="1" dirty="0" smtClean="0"/>
              <a:t>reporting/analytics queries</a:t>
            </a:r>
            <a:endParaRPr lang="en-US" sz="1600" b="1" dirty="0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99507"/>
            <a:ext cx="3505200" cy="218656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3437"/>
          <a:stretch/>
        </p:blipFill>
        <p:spPr>
          <a:xfrm>
            <a:off x="5410200" y="699507"/>
            <a:ext cx="2971800" cy="187224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4212218"/>
            <a:ext cx="2878666" cy="569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i="0" kern="1200">
                <a:solidFill>
                  <a:srgbClr val="1A4A66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i="0" kern="1200">
                <a:solidFill>
                  <a:srgbClr val="1A4A66"/>
                </a:solidFill>
                <a:latin typeface="Helvetica"/>
                <a:ea typeface="+mn-ea"/>
                <a:cs typeface="Helvetic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i="0" kern="1200">
                <a:solidFill>
                  <a:srgbClr val="1A4A66"/>
                </a:solidFill>
                <a:latin typeface="Helvetica"/>
                <a:ea typeface="+mn-ea"/>
                <a:cs typeface="Helvetic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i="0" kern="1200">
                <a:solidFill>
                  <a:srgbClr val="1A4A66"/>
                </a:solidFill>
                <a:latin typeface="Helvetica"/>
                <a:ea typeface="+mn-ea"/>
                <a:cs typeface="Helvetic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i="0" kern="1200">
                <a:solidFill>
                  <a:srgbClr val="1A4A66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pPr marL="285750" indent="-285750">
              <a:buFont typeface="Arial"/>
              <a:buChar char="•"/>
            </a:pP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227496" y="607943"/>
            <a:ext cx="5334000" cy="4876800"/>
          </a:xfrm>
          <a:prstGeom prst="rect">
            <a:avLst/>
          </a:prstGeom>
          <a:solidFill>
            <a:srgbClr val="D9D9D9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4" name="Picture 13" descr="clustrix_Logo_black_plain.eps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804831"/>
            <a:ext cx="931333" cy="1862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5200" y="4883376"/>
            <a:ext cx="5334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0" algn="l"/>
                <a:tab pos="2511425" algn="l"/>
              </a:tabLst>
              <a:defRPr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rPr>
              <a:t>© 2014</a:t>
            </a:r>
          </a:p>
        </p:txBody>
      </p:sp>
    </p:spTree>
    <p:extLst>
      <p:ext uri="{BB962C8B-B14F-4D97-AF65-F5344CB8AC3E}">
        <p14:creationId xmlns:p14="http://schemas.microsoft.com/office/powerpoint/2010/main" val="241371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on </a:t>
            </a:r>
            <a:r>
              <a:rPr lang="en-US" dirty="0" err="1" smtClean="0"/>
              <a:t>Hadoop</a:t>
            </a:r>
            <a:r>
              <a:rPr lang="en-US" dirty="0" smtClean="0"/>
              <a:t> or </a:t>
            </a:r>
            <a:r>
              <a:rPr lang="en-US" dirty="0" err="1" smtClean="0"/>
              <a:t>NewSQL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962" y="895350"/>
            <a:ext cx="8373156" cy="5334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 smtClean="0">
                <a:solidFill>
                  <a:srgbClr val="18579B"/>
                </a:solidFill>
              </a:rPr>
              <a:t>HADOOP AND THE DATA WAREHOUSE: When to use which</a:t>
            </a:r>
          </a:p>
          <a:p>
            <a:r>
              <a:rPr lang="en-US" sz="1300" dirty="0" err="1" smtClean="0">
                <a:solidFill>
                  <a:schemeClr val="bg1">
                    <a:lumMod val="50000"/>
                  </a:schemeClr>
                </a:solidFill>
              </a:rPr>
              <a:t>Dr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bg1">
                    <a:lumMod val="50000"/>
                  </a:schemeClr>
                </a:solidFill>
              </a:rPr>
              <a:t>Amr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bg1">
                    <a:lumMod val="50000"/>
                  </a:schemeClr>
                </a:solidFill>
              </a:rPr>
              <a:t>Awadallah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300" dirty="0" err="1" smtClean="0">
                <a:solidFill>
                  <a:schemeClr val="bg1">
                    <a:lumMod val="50000"/>
                  </a:schemeClr>
                </a:solidFill>
              </a:rPr>
              <a:t>Cloudera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) and Dan Graham (Teradata) </a:t>
            </a:r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047750"/>
            <a:ext cx="8153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F7F7F"/>
                </a:solidFill>
              </a:rPr>
              <a:t>http://</a:t>
            </a:r>
            <a:r>
              <a:rPr lang="en-US" sz="800" dirty="0" err="1">
                <a:solidFill>
                  <a:srgbClr val="7F7F7F"/>
                </a:solidFill>
              </a:rPr>
              <a:t>www.cloudera.com</a:t>
            </a:r>
            <a:r>
              <a:rPr lang="en-US" sz="800" dirty="0">
                <a:solidFill>
                  <a:srgbClr val="7F7F7F"/>
                </a:solidFill>
              </a:rPr>
              <a:t>/content/dam/</a:t>
            </a:r>
            <a:r>
              <a:rPr lang="en-US" sz="800" dirty="0" err="1">
                <a:solidFill>
                  <a:srgbClr val="7F7F7F"/>
                </a:solidFill>
              </a:rPr>
              <a:t>cloudera</a:t>
            </a:r>
            <a:r>
              <a:rPr lang="en-US" sz="800" dirty="0">
                <a:solidFill>
                  <a:srgbClr val="7F7F7F"/>
                </a:solidFill>
              </a:rPr>
              <a:t>/Resources/PDF/</a:t>
            </a:r>
            <a:r>
              <a:rPr lang="en-US" sz="800" dirty="0" err="1">
                <a:solidFill>
                  <a:srgbClr val="7F7F7F"/>
                </a:solidFill>
              </a:rPr>
              <a:t>Hadoop_and_the_Data_Warehouse_Whitepaper.pdf</a:t>
            </a:r>
            <a:endParaRPr lang="en-US" sz="800" dirty="0">
              <a:solidFill>
                <a:srgbClr val="7F7F7F"/>
              </a:solidFill>
            </a:endParaRPr>
          </a:p>
        </p:txBody>
      </p:sp>
      <p:pic>
        <p:nvPicPr>
          <p:cNvPr id="6" name="Picture 5" descr="Screen Shot 2014-01-31 at 9.4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0" y="1507537"/>
            <a:ext cx="5428030" cy="3168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5000" y="1504950"/>
            <a:ext cx="3462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Fictional company </a:t>
            </a:r>
            <a:r>
              <a:rPr lang="en-US" sz="1400" dirty="0" err="1" smtClean="0"/>
              <a:t>CostCutter</a:t>
            </a:r>
            <a:r>
              <a:rPr lang="en-US" sz="1400" dirty="0" smtClean="0"/>
              <a:t> Utilities</a:t>
            </a:r>
          </a:p>
          <a:p>
            <a:endParaRPr lang="en-US" sz="1400" dirty="0" smtClean="0"/>
          </a:p>
          <a:p>
            <a:pPr marL="174625" indent="-174625">
              <a:buFont typeface="Arial"/>
              <a:buChar char="•"/>
            </a:pPr>
            <a:r>
              <a:rPr lang="en-US" sz="1400" dirty="0" smtClean="0"/>
              <a:t>10 million households</a:t>
            </a:r>
          </a:p>
          <a:p>
            <a:pPr marL="174625" indent="-174625">
              <a:buFont typeface="Arial"/>
              <a:buChar char="•"/>
            </a:pPr>
            <a:r>
              <a:rPr lang="en-US" sz="1400" dirty="0" smtClean="0"/>
              <a:t>21.6 billion sensor readings per quarter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2266950"/>
            <a:ext cx="3581400" cy="915613"/>
          </a:xfrm>
          <a:prstGeom prst="round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48" y="3028950"/>
            <a:ext cx="1747852" cy="763351"/>
          </a:xfrm>
          <a:prstGeom prst="round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99281" y="3562350"/>
            <a:ext cx="963319" cy="609600"/>
          </a:xfrm>
          <a:prstGeom prst="round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638800" y="3028950"/>
            <a:ext cx="685800" cy="228600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57400" y="3257550"/>
            <a:ext cx="4267200" cy="29646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86400" y="3257550"/>
            <a:ext cx="838200" cy="304800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3028950"/>
            <a:ext cx="33905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8000"/>
                </a:solidFill>
              </a:rPr>
              <a:t>Analyze this data together,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</a:rPr>
              <a:t>          in real-time</a:t>
            </a:r>
          </a:p>
          <a:p>
            <a:endParaRPr lang="en-US" sz="1400" dirty="0" smtClean="0"/>
          </a:p>
          <a:p>
            <a:r>
              <a:rPr lang="en-US" sz="1400" dirty="0" smtClean="0"/>
              <a:t>21.6 </a:t>
            </a:r>
            <a:r>
              <a:rPr lang="en-US" sz="1400" dirty="0"/>
              <a:t>billion * 200 bytes = </a:t>
            </a:r>
            <a:r>
              <a:rPr lang="en-US" sz="1400" b="1" dirty="0"/>
              <a:t>3.9 Terabytes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  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NewSQL</a:t>
            </a:r>
            <a:r>
              <a:rPr lang="en-US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is a better fit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7639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Architecture with </a:t>
            </a:r>
            <a:r>
              <a:rPr lang="en-US" sz="2800" dirty="0" err="1" smtClean="0"/>
              <a:t>NewSQL</a:t>
            </a:r>
            <a:r>
              <a:rPr lang="en-US" sz="2800" dirty="0" smtClean="0"/>
              <a:t> for Real-time Analytics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0600" y="1581150"/>
            <a:ext cx="6934200" cy="838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  <a:latin typeface="Helvetica"/>
                <a:cs typeface="Helvetica"/>
              </a:rPr>
              <a:t>NewSQL</a:t>
            </a:r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862902"/>
            <a:ext cx="990600" cy="45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Customer data</a:t>
            </a: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1869722"/>
            <a:ext cx="1219200" cy="45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Metadata</a:t>
            </a:r>
          </a:p>
          <a:p>
            <a:pPr algn="ctr"/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Users, Files</a:t>
            </a: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7563" y="1885950"/>
            <a:ext cx="1447800" cy="45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Commerce data</a:t>
            </a: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1526" y="1885950"/>
            <a:ext cx="1143000" cy="45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Machine data</a:t>
            </a: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9645" y="1877013"/>
            <a:ext cx="1143000" cy="45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Social data</a:t>
            </a: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04934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63509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2907830" y="3482622"/>
            <a:ext cx="1676400" cy="1123950"/>
          </a:xfrm>
          <a:prstGeom prst="can">
            <a:avLst>
              <a:gd name="adj" fmla="val 18434"/>
            </a:avLst>
          </a:prstGeom>
          <a:solidFill>
            <a:srgbClr val="1A4A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  <a:latin typeface="Helvetica"/>
                <a:cs typeface="Helvetica"/>
              </a:rPr>
              <a:t>Hadoop</a:t>
            </a:r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175015" y="3482622"/>
            <a:ext cx="1676400" cy="1123950"/>
          </a:xfrm>
          <a:prstGeom prst="can">
            <a:avLst>
              <a:gd name="adj" fmla="val 18434"/>
            </a:avLst>
          </a:prstGeom>
          <a:solidFill>
            <a:srgbClr val="1A4A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Helvetica"/>
                <a:cs typeface="Helvetica"/>
              </a:rPr>
              <a:t>EDW</a:t>
            </a:r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518377" y="2600604"/>
            <a:ext cx="666986" cy="719196"/>
          </a:xfrm>
          <a:prstGeom prst="downArrow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2" name="Curved Down Arrow 21"/>
          <p:cNvSpPr/>
          <p:nvPr/>
        </p:nvSpPr>
        <p:spPr>
          <a:xfrm rot="13768567">
            <a:off x="1067077" y="3017293"/>
            <a:ext cx="1675846" cy="579062"/>
          </a:xfrm>
          <a:prstGeom prst="curvedDownArrow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" y="1123950"/>
            <a:ext cx="76200" cy="3124200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57200" y="4131886"/>
            <a:ext cx="2450630" cy="192464"/>
          </a:xfrm>
          <a:prstGeom prst="rightArrow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93" y="4336737"/>
            <a:ext cx="82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 Data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94264" y="3022761"/>
            <a:ext cx="133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Processed data,</a:t>
            </a:r>
          </a:p>
          <a:p>
            <a:r>
              <a:rPr lang="en-US" sz="1400" dirty="0" smtClean="0"/>
              <a:t>Insights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08273" y="2600604"/>
            <a:ext cx="62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ETL</a:t>
            </a:r>
          </a:p>
          <a:p>
            <a:r>
              <a:rPr lang="en-US" sz="1400" dirty="0" smtClean="0"/>
              <a:t>Retire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57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19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62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434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80845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75015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198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008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62800" y="112395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4"/>
            <a:endCxn id="20" idx="2"/>
          </p:cNvCxnSpPr>
          <p:nvPr/>
        </p:nvCxnSpPr>
        <p:spPr>
          <a:xfrm>
            <a:off x="4584230" y="4044597"/>
            <a:ext cx="590785" cy="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7382933" y="666750"/>
            <a:ext cx="1608667" cy="762000"/>
          </a:xfrm>
          <a:prstGeom prst="wedgeRoundRectCallout">
            <a:avLst>
              <a:gd name="adj1" fmla="val -26200"/>
              <a:gd name="adj2" fmla="val 7359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8579B"/>
                </a:solidFill>
                <a:latin typeface="Helvetica"/>
                <a:cs typeface="Helvetica"/>
              </a:rPr>
              <a:t>Real-Time Analytics on Live Operational Data</a:t>
            </a:r>
            <a:endParaRPr lang="en-US" sz="1400" dirty="0">
              <a:solidFill>
                <a:srgbClr val="18579B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380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81400" y="1054818"/>
            <a:ext cx="2590800" cy="1669332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Geo-distributed OLTP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(production)</a:t>
            </a:r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886004"/>
            <a:ext cx="2522621" cy="1681280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In-Memory 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Real-Time Analytics</a:t>
            </a:r>
          </a:p>
          <a:p>
            <a:pPr algn="ctr"/>
            <a:r>
              <a:rPr lang="en-US" sz="1400" dirty="0">
                <a:solidFill>
                  <a:srgbClr val="7F7F7F"/>
                </a:solidFill>
                <a:latin typeface="Helvetica"/>
                <a:cs typeface="Helvetica"/>
              </a:rPr>
              <a:t>(Add-on to production</a:t>
            </a:r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)</a:t>
            </a: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4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2897952"/>
            <a:ext cx="2590800" cy="1669332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In-memory OLTP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ETL for Analytics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(Add-on to production)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054818"/>
            <a:ext cx="2522621" cy="1669332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Transactions (OLTP)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Real-Time Analytics 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High Availability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(production)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 smtClean="0">
                <a:effectLst>
                  <a:outerShdw blurRad="25400" dist="12700" dir="2700000" algn="tl">
                    <a:schemeClr val="bg1">
                      <a:alpha val="43000"/>
                    </a:schemeClr>
                  </a:outerShdw>
                </a:effectLst>
              </a:rPr>
              <a:t>NewSQL</a:t>
            </a:r>
            <a:r>
              <a:rPr lang="en-US" dirty="0" smtClean="0">
                <a:effectLst>
                  <a:outerShdw blurRad="25400" dist="12700" dir="2700000" algn="tl">
                    <a:schemeClr val="bg1">
                      <a:alpha val="43000"/>
                    </a:schemeClr>
                  </a:outerShdw>
                </a:effectLst>
              </a:rPr>
              <a:t>: Scale-out SQL</a:t>
            </a:r>
            <a:endParaRPr lang="en-US" dirty="0">
              <a:effectLst>
                <a:outerShdw blurRad="25400" dist="127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086" b="21209"/>
          <a:stretch/>
        </p:blipFill>
        <p:spPr>
          <a:xfrm>
            <a:off x="533400" y="3025661"/>
            <a:ext cx="1122266" cy="384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03" y="2990391"/>
            <a:ext cx="457200" cy="577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131018"/>
            <a:ext cx="760259" cy="4804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05600" y="1581150"/>
            <a:ext cx="2047052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Helvetica"/>
                <a:cs typeface="Helvetica"/>
              </a:rPr>
              <a:t>Miscellaneous</a:t>
            </a:r>
          </a:p>
          <a:p>
            <a:pPr algn="ctr"/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>
                <a:solidFill>
                  <a:schemeClr val="accent1"/>
                </a:solidFill>
                <a:latin typeface="Helvetica"/>
                <a:cs typeface="Helvetica"/>
              </a:rPr>
              <a:t>DBShards</a:t>
            </a:r>
            <a:endParaRPr lang="en-US" sz="14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>
                <a:solidFill>
                  <a:schemeClr val="accent1"/>
                </a:solidFill>
                <a:latin typeface="Helvetica"/>
                <a:cs typeface="Helvetica"/>
              </a:rPr>
              <a:t>ScaleBase</a:t>
            </a:r>
            <a:endParaRPr lang="en-US" sz="14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…</a:t>
            </a:r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Auto–</a:t>
            </a:r>
            <a:r>
              <a:rPr lang="en-US" sz="1400" dirty="0" err="1" smtClean="0">
                <a:solidFill>
                  <a:schemeClr val="accent1"/>
                </a:solidFill>
                <a:latin typeface="Helvetica"/>
                <a:cs typeface="Helvetica"/>
              </a:rPr>
              <a:t>sharding</a:t>
            </a:r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, storage engines and other tools on top of legacy databases </a:t>
            </a:r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pic>
        <p:nvPicPr>
          <p:cNvPr id="15" name="Picture 14" descr="clustrix-logo.eps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5" y="1205203"/>
            <a:ext cx="1103451" cy="2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7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ClustrixDB Horizontal Slicing vs. </a:t>
            </a:r>
            <a:r>
              <a:rPr lang="en-US" sz="2800" dirty="0" err="1" smtClean="0"/>
              <a:t>Sharding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5364104" y="1644194"/>
            <a:ext cx="609600" cy="533400"/>
          </a:xfrm>
          <a:prstGeom prst="round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1" y="1657350"/>
            <a:ext cx="4302969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6126104" y="1644194"/>
            <a:ext cx="609600" cy="533400"/>
          </a:xfrm>
          <a:prstGeom prst="round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88104" y="1644194"/>
            <a:ext cx="609600" cy="533400"/>
          </a:xfrm>
          <a:prstGeom prst="round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50104" y="1644194"/>
            <a:ext cx="609600" cy="533400"/>
          </a:xfrm>
          <a:prstGeom prst="round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68904" y="1872794"/>
            <a:ext cx="228600" cy="156023"/>
          </a:xfrm>
          <a:prstGeom prst="rect">
            <a:avLst/>
          </a:prstGeom>
          <a:pattFill prst="lgGrid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defTabSz="914400">
              <a:defRPr/>
            </a:pPr>
            <a:endParaRPr lang="en-US" sz="1200" kern="0" dirty="0" smtClean="0">
              <a:solidFill>
                <a:srgbClr val="000000"/>
              </a:solidFill>
              <a:latin typeface="Helvetica"/>
              <a:ea typeface="ヒラギノ角ゴ ProN W3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6412" y="1872794"/>
            <a:ext cx="275092" cy="162461"/>
          </a:xfrm>
          <a:prstGeom prst="rect">
            <a:avLst/>
          </a:prstGeom>
          <a:pattFill prst="lgGrid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defTabSz="914400">
              <a:defRPr/>
            </a:pPr>
            <a:endParaRPr lang="en-US" sz="1200" kern="0" dirty="0" smtClean="0">
              <a:solidFill>
                <a:srgbClr val="000000"/>
              </a:solidFill>
              <a:latin typeface="Helvetica"/>
              <a:ea typeface="ヒラギノ角ゴ ProN W3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37458" y="1872794"/>
            <a:ext cx="262696" cy="162461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defTabSz="914400">
              <a:defRPr/>
            </a:pPr>
            <a:endParaRPr lang="en-US" sz="1200" kern="0" dirty="0" smtClean="0">
              <a:solidFill>
                <a:srgbClr val="000000"/>
              </a:solidFill>
              <a:latin typeface="Helvetica"/>
              <a:ea typeface="ヒラギノ角ゴ ProN W3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15332" y="1872794"/>
            <a:ext cx="262696" cy="162461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defTabSz="914400">
              <a:defRPr/>
            </a:pPr>
            <a:endParaRPr lang="en-US" sz="1200" kern="0" dirty="0" smtClean="0">
              <a:solidFill>
                <a:srgbClr val="000000"/>
              </a:solidFill>
              <a:latin typeface="Helvetica"/>
              <a:ea typeface="ヒラギノ角ゴ ProN W3"/>
              <a:cs typeface="Helvetic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72200" y="2558594"/>
            <a:ext cx="1408228" cy="533400"/>
          </a:xfrm>
          <a:prstGeom prst="round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Client or load balancer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36" name="Straight Arrow Connector 35"/>
          <p:cNvCxnSpPr>
            <a:stCxn id="34" idx="0"/>
            <a:endCxn id="17" idx="2"/>
          </p:cNvCxnSpPr>
          <p:nvPr/>
        </p:nvCxnSpPr>
        <p:spPr>
          <a:xfrm flipH="1" flipV="1">
            <a:off x="5668904" y="2177594"/>
            <a:ext cx="1207410" cy="381000"/>
          </a:xfrm>
          <a:prstGeom prst="straightConnector1">
            <a:avLst/>
          </a:prstGeom>
          <a:ln>
            <a:solidFill>
              <a:srgbClr val="5E5E5E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  <a:endCxn id="19" idx="2"/>
          </p:cNvCxnSpPr>
          <p:nvPr/>
        </p:nvCxnSpPr>
        <p:spPr>
          <a:xfrm flipH="1" flipV="1">
            <a:off x="6430904" y="2177594"/>
            <a:ext cx="445410" cy="381000"/>
          </a:xfrm>
          <a:prstGeom prst="straightConnector1">
            <a:avLst/>
          </a:prstGeom>
          <a:ln>
            <a:solidFill>
              <a:srgbClr val="5E5E5E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0" idx="2"/>
          </p:cNvCxnSpPr>
          <p:nvPr/>
        </p:nvCxnSpPr>
        <p:spPr>
          <a:xfrm flipV="1">
            <a:off x="6876314" y="2177594"/>
            <a:ext cx="316590" cy="381000"/>
          </a:xfrm>
          <a:prstGeom prst="straightConnector1">
            <a:avLst/>
          </a:prstGeom>
          <a:ln>
            <a:solidFill>
              <a:srgbClr val="5E5E5E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0"/>
            <a:endCxn id="21" idx="2"/>
          </p:cNvCxnSpPr>
          <p:nvPr/>
        </p:nvCxnSpPr>
        <p:spPr>
          <a:xfrm flipV="1">
            <a:off x="6876314" y="2177594"/>
            <a:ext cx="1078590" cy="381000"/>
          </a:xfrm>
          <a:prstGeom prst="straightConnector1">
            <a:avLst/>
          </a:prstGeom>
          <a:ln>
            <a:solidFill>
              <a:srgbClr val="5E5E5E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72000" y="3307199"/>
            <a:ext cx="457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No single point of failure by </a:t>
            </a:r>
            <a:r>
              <a:rPr lang="en-US" sz="1400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Single command to add/remove nodes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Load evenly distributed across cluster on node loss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All copies are consistent – no master-slave lag</a:t>
            </a:r>
          </a:p>
          <a:p>
            <a:endParaRPr lang="en-US" sz="1400" dirty="0"/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288925" y="775335"/>
            <a:ext cx="4283075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rgbClr val="1A4A66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1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 active partition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9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7" y="1276350"/>
            <a:ext cx="4815713" cy="327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in Production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962" y="819150"/>
            <a:ext cx="8373156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Is your database production ready??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1962" y="1428750"/>
            <a:ext cx="8373156" cy="281940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1800" dirty="0"/>
              <a:t>5 - nines availability </a:t>
            </a:r>
            <a:r>
              <a:rPr lang="en-US" sz="1800" dirty="0" smtClean="0"/>
              <a:t>is</a:t>
            </a:r>
            <a:br>
              <a:rPr lang="en-US" sz="1800" dirty="0" smtClean="0"/>
            </a:br>
            <a:r>
              <a:rPr lang="en-US" sz="1800" b="1" dirty="0" smtClean="0"/>
              <a:t>25 </a:t>
            </a:r>
            <a:r>
              <a:rPr lang="en-US" sz="1800" b="1" dirty="0"/>
              <a:t>seconds / </a:t>
            </a:r>
            <a:r>
              <a:rPr lang="en-US" sz="1800" b="1" dirty="0" smtClean="0"/>
              <a:t>month</a:t>
            </a:r>
            <a:endParaRPr lang="en-US" sz="1800" dirty="0"/>
          </a:p>
          <a:p>
            <a:pPr marL="285750" indent="-285750"/>
            <a:r>
              <a:rPr lang="en-US" sz="1800" dirty="0"/>
              <a:t>No human intervention </a:t>
            </a:r>
            <a:r>
              <a:rPr lang="en-US" sz="1800" dirty="0" smtClean="0"/>
              <a:t>–</a:t>
            </a:r>
            <a:br>
              <a:rPr lang="en-US" sz="1800" dirty="0" smtClean="0"/>
            </a:br>
            <a:r>
              <a:rPr lang="en-US" sz="1800" dirty="0" smtClean="0"/>
              <a:t>fix </a:t>
            </a:r>
            <a:r>
              <a:rPr lang="en-US" sz="1800" dirty="0"/>
              <a:t>bug is </a:t>
            </a:r>
            <a:r>
              <a:rPr lang="en-US" sz="1800" dirty="0" smtClean="0"/>
              <a:t>possible</a:t>
            </a: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Strict </a:t>
            </a:r>
            <a:r>
              <a:rPr lang="en-US" sz="1800" u="sng" dirty="0" smtClean="0"/>
              <a:t>Accounting</a:t>
            </a:r>
            <a:endParaRPr lang="en-US" sz="1800" u="sng" dirty="0"/>
          </a:p>
          <a:p>
            <a:pPr marL="285750" indent="-285750"/>
            <a:r>
              <a:rPr lang="en-US" sz="1800" dirty="0"/>
              <a:t>Any downtime </a:t>
            </a:r>
            <a:r>
              <a:rPr lang="en-US" sz="1800" dirty="0" smtClean="0"/>
              <a:t>or</a:t>
            </a:r>
            <a:br>
              <a:rPr lang="en-US" sz="1800" dirty="0" smtClean="0"/>
            </a:br>
            <a:r>
              <a:rPr lang="en-US" sz="1800" dirty="0" smtClean="0"/>
              <a:t>slow </a:t>
            </a:r>
            <a:r>
              <a:rPr lang="en-US" sz="1800" dirty="0"/>
              <a:t>time </a:t>
            </a:r>
            <a:r>
              <a:rPr lang="en-US" sz="1800" dirty="0" smtClean="0"/>
              <a:t>counted</a:t>
            </a:r>
            <a:endParaRPr lang="en-US" sz="1800" dirty="0"/>
          </a:p>
          <a:p>
            <a:pPr marL="285750" indent="-285750"/>
            <a:r>
              <a:rPr lang="en-US" sz="1800" dirty="0"/>
              <a:t>Database issue </a:t>
            </a:r>
            <a:r>
              <a:rPr lang="en-US" sz="1800" dirty="0" smtClean="0"/>
              <a:t>or</a:t>
            </a:r>
            <a:br>
              <a:rPr lang="en-US" sz="1800" dirty="0" smtClean="0"/>
            </a:br>
            <a:r>
              <a:rPr lang="en-US" sz="1800" dirty="0" smtClean="0"/>
              <a:t>customer </a:t>
            </a:r>
            <a:r>
              <a:rPr lang="en-US" sz="1800" dirty="0"/>
              <a:t>process issue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1412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854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</a:t>
            </a:r>
            <a:r>
              <a:rPr lang="en-US" strike="sngStrike" dirty="0" err="1"/>
              <a:t>NewSQL</a:t>
            </a:r>
            <a:r>
              <a:rPr lang="en-US" dirty="0"/>
              <a:t> Scale-out SQL can deliver: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1133953"/>
            <a:ext cx="0" cy="60960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24200" y="1133953"/>
            <a:ext cx="0" cy="60960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1133953"/>
            <a:ext cx="0" cy="60960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9000" y="1126780"/>
            <a:ext cx="0" cy="61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1126780"/>
            <a:ext cx="0" cy="61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3800" y="1126780"/>
            <a:ext cx="0" cy="61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1667" t="8023" r="17346" b="7163"/>
          <a:stretch/>
        </p:blipFill>
        <p:spPr>
          <a:xfrm>
            <a:off x="4876800" y="1050580"/>
            <a:ext cx="1081852" cy="805509"/>
          </a:xfrm>
          <a:prstGeom prst="rect">
            <a:avLst/>
          </a:prstGeom>
        </p:spPr>
      </p:pic>
      <p:sp>
        <p:nvSpPr>
          <p:cNvPr id="56" name="Plus 55"/>
          <p:cNvSpPr/>
          <p:nvPr/>
        </p:nvSpPr>
        <p:spPr>
          <a:xfrm>
            <a:off x="3901252" y="1507780"/>
            <a:ext cx="823148" cy="762000"/>
          </a:xfrm>
          <a:prstGeom prst="mathPlus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52" y="2345980"/>
            <a:ext cx="1320800" cy="75917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33400" y="1067984"/>
            <a:ext cx="2159566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1600" dirty="0" smtClean="0">
                <a:solidFill>
                  <a:srgbClr val="1A4A66"/>
                </a:solidFill>
                <a:latin typeface="Helvetica"/>
                <a:cs typeface="Helvetica"/>
              </a:rPr>
              <a:t>Massive </a:t>
            </a:r>
            <a:r>
              <a:rPr lang="en-US" sz="1600" dirty="0">
                <a:solidFill>
                  <a:srgbClr val="1A4A66"/>
                </a:solidFill>
                <a:latin typeface="Helvetica"/>
                <a:cs typeface="Helvetica"/>
              </a:rPr>
              <a:t>Transactions </a:t>
            </a:r>
            <a:endParaRPr lang="en-US" sz="1600" dirty="0" smtClean="0">
              <a:solidFill>
                <a:srgbClr val="1A4A66"/>
              </a:solidFill>
              <a:latin typeface="Helvetica"/>
              <a:cs typeface="Helvetica"/>
            </a:endParaRPr>
          </a:p>
          <a:p>
            <a:pPr lvl="0" algn="ctr">
              <a:spcBef>
                <a:spcPct val="20000"/>
              </a:spcBef>
            </a:pPr>
            <a:r>
              <a:rPr lang="en-US" sz="1600" dirty="0" smtClean="0">
                <a:solidFill>
                  <a:srgbClr val="1A4A66"/>
                </a:solidFill>
                <a:latin typeface="Helvetica"/>
                <a:cs typeface="Helvetica"/>
              </a:rPr>
              <a:t>volume </a:t>
            </a:r>
            <a:r>
              <a:rPr lang="en-US" sz="1600" dirty="0">
                <a:solidFill>
                  <a:srgbClr val="1A4A66"/>
                </a:solidFill>
                <a:latin typeface="Helvetica"/>
                <a:cs typeface="Helvetica"/>
              </a:rPr>
              <a:t>at low cost</a:t>
            </a:r>
          </a:p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1050580"/>
            <a:ext cx="205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Real-time analytics on real-time data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63727" y="2422180"/>
            <a:ext cx="16350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High availability in the cloud</a:t>
            </a:r>
          </a:p>
        </p:txBody>
      </p:sp>
      <p:sp>
        <p:nvSpPr>
          <p:cNvPr id="62" name="Down Arrow 61"/>
          <p:cNvSpPr/>
          <p:nvPr/>
        </p:nvSpPr>
        <p:spPr>
          <a:xfrm>
            <a:off x="3178763" y="3181350"/>
            <a:ext cx="2301052" cy="685799"/>
          </a:xfrm>
          <a:prstGeom prst="downArrow">
            <a:avLst/>
          </a:prstGeom>
          <a:solidFill>
            <a:srgbClr val="5E5E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63995" y="3762383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Richer Analytics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4800" y="3808549"/>
            <a:ext cx="164460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Fast data ingest </a:t>
            </a: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with in-memory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133600" y="3752623"/>
            <a:ext cx="762000" cy="616773"/>
            <a:chOff x="2133600" y="3752623"/>
            <a:chExt cx="762000" cy="616773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133600" y="3759796"/>
              <a:ext cx="0" cy="60960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286000" y="3759796"/>
              <a:ext cx="0" cy="60960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438400" y="3759796"/>
              <a:ext cx="0" cy="60960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90800" y="3752623"/>
              <a:ext cx="0" cy="61677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743200" y="3752623"/>
              <a:ext cx="0" cy="61677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895600" y="3752623"/>
              <a:ext cx="0" cy="61677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179696" y="3752623"/>
            <a:ext cx="762000" cy="616773"/>
            <a:chOff x="2133600" y="3752623"/>
            <a:chExt cx="762000" cy="616773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133600" y="3759796"/>
              <a:ext cx="0" cy="6096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286000" y="3759796"/>
              <a:ext cx="0" cy="6096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438400" y="3759796"/>
              <a:ext cx="0" cy="6096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590800" y="3752623"/>
              <a:ext cx="0" cy="6167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743200" y="3752623"/>
              <a:ext cx="0" cy="6167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895600" y="3752623"/>
              <a:ext cx="0" cy="6167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209800" y="3741331"/>
            <a:ext cx="762000" cy="616773"/>
            <a:chOff x="2133600" y="3752623"/>
            <a:chExt cx="762000" cy="616773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2133600" y="3759796"/>
              <a:ext cx="0" cy="6096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286000" y="3759796"/>
              <a:ext cx="0" cy="6096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438400" y="3759796"/>
              <a:ext cx="0" cy="6096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590800" y="3752623"/>
              <a:ext cx="0" cy="61677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743200" y="3752623"/>
              <a:ext cx="0" cy="61677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895600" y="3752623"/>
              <a:ext cx="0" cy="61677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51531"/>
            <a:ext cx="936038" cy="936038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2255896" y="3762383"/>
            <a:ext cx="762000" cy="616773"/>
            <a:chOff x="2133600" y="3752623"/>
            <a:chExt cx="762000" cy="616773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133600" y="3759796"/>
              <a:ext cx="0" cy="6096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286000" y="3759796"/>
              <a:ext cx="0" cy="6096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438400" y="3759796"/>
              <a:ext cx="0" cy="6096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590800" y="3752623"/>
              <a:ext cx="0" cy="61677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743200" y="3752623"/>
              <a:ext cx="0" cy="61677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2895600" y="3752623"/>
              <a:ext cx="0" cy="61677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733800" y="4349127"/>
            <a:ext cx="1256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More JSON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0" y="898180"/>
            <a:ext cx="9144000" cy="220697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58373" y="3284538"/>
            <a:ext cx="1143000" cy="354012"/>
          </a:xfrm>
        </p:spPr>
        <p:txBody>
          <a:bodyPr>
            <a:normAutofit lnSpcReduction="10000"/>
          </a:bodyPr>
          <a:lstStyle/>
          <a:p>
            <a:pPr marL="0" lvl="1" indent="0" algn="ctr">
              <a:buNone/>
            </a:pP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TRENDS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69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/>
      <p:bldP spid="94" grpId="0"/>
      <p:bldP spid="95" grpId="0" animBg="1"/>
      <p:bldP spid="95" grpId="1" animBg="1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/>
                <a:cs typeface="Helvetica"/>
              </a:rPr>
              <a:t>QUESTIONS</a:t>
            </a:r>
            <a:endParaRPr lang="en-US" sz="3600" dirty="0">
              <a:latin typeface="Helvetica"/>
              <a:cs typeface="Helvetica"/>
            </a:endParaRPr>
          </a:p>
        </p:txBody>
      </p:sp>
      <p:pic>
        <p:nvPicPr>
          <p:cNvPr id="4" name="Picture 3" descr="scale-out_clustrix_solid3x.png"/>
          <p:cNvPicPr>
            <a:picLocks noChangeAspect="1"/>
          </p:cNvPicPr>
          <p:nvPr/>
        </p:nvPicPr>
        <p:blipFill rotWithShape="1">
          <a:blip r:embed="rId2">
            <a:biLevel thresh="25000"/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8" r="18045"/>
          <a:stretch/>
        </p:blipFill>
        <p:spPr>
          <a:xfrm>
            <a:off x="5334000" y="0"/>
            <a:ext cx="3810000" cy="36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2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Data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00150"/>
            <a:ext cx="2133600" cy="3886200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32687"/>
              </p:ext>
            </p:extLst>
          </p:nvPr>
        </p:nvGraphicFramePr>
        <p:xfrm>
          <a:off x="381001" y="1387122"/>
          <a:ext cx="1752599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0"/>
                <a:gridCol w="838200"/>
                <a:gridCol w="533399"/>
              </a:tblGrid>
              <a:tr h="320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r>
                        <a:rPr lang="en-US" sz="1400" baseline="0" dirty="0" smtClean="0"/>
                        <a:t> USERS</a:t>
                      </a:r>
                      <a:endParaRPr lang="en-US" sz="1400" dirty="0"/>
                    </a:p>
                  </a:txBody>
                  <a:tcPr>
                    <a:solidFill>
                      <a:srgbClr val="FF9A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rest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10183"/>
              </p:ext>
            </p:extLst>
          </p:nvPr>
        </p:nvGraphicFramePr>
        <p:xfrm>
          <a:off x="457200" y="3257550"/>
          <a:ext cx="1349022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89"/>
                <a:gridCol w="56533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INDEX 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10459" y="1197092"/>
            <a:ext cx="2133600" cy="3889257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0533" y="1200149"/>
            <a:ext cx="2133600" cy="3886199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1197092"/>
            <a:ext cx="2133600" cy="3889255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2037" y="819150"/>
            <a:ext cx="127941" cy="4324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80300"/>
              </p:ext>
            </p:extLst>
          </p:nvPr>
        </p:nvGraphicFramePr>
        <p:xfrm>
          <a:off x="2514600" y="1387122"/>
          <a:ext cx="1752599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0"/>
                <a:gridCol w="838200"/>
                <a:gridCol w="533399"/>
              </a:tblGrid>
              <a:tr h="320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 USERS</a:t>
                      </a:r>
                      <a:endParaRPr lang="en-US" sz="1400" dirty="0"/>
                    </a:p>
                  </a:txBody>
                  <a:tcPr>
                    <a:solidFill>
                      <a:srgbClr val="FF9A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rest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37569"/>
              </p:ext>
            </p:extLst>
          </p:nvPr>
        </p:nvGraphicFramePr>
        <p:xfrm>
          <a:off x="2590800" y="3257550"/>
          <a:ext cx="137160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6805"/>
                <a:gridCol w="574795"/>
              </a:tblGrid>
              <a:tr h="30480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INDEX NAME</a:t>
                      </a:r>
                    </a:p>
                  </a:txBody>
                  <a:tcPr>
                    <a:solidFill>
                      <a:srgbClr val="62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Gopi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3653"/>
              </p:ext>
            </p:extLst>
          </p:nvPr>
        </p:nvGraphicFramePr>
        <p:xfrm>
          <a:off x="4800600" y="1387122"/>
          <a:ext cx="1752599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0"/>
                <a:gridCol w="838200"/>
                <a:gridCol w="533399"/>
              </a:tblGrid>
              <a:tr h="320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r>
                        <a:rPr lang="en-US" sz="1400" baseline="0" dirty="0" smtClean="0"/>
                        <a:t> USERS</a:t>
                      </a:r>
                      <a:endParaRPr lang="en-US" sz="1400" dirty="0"/>
                    </a:p>
                  </a:txBody>
                  <a:tcPr>
                    <a:solidFill>
                      <a:srgbClr val="FF9A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71587"/>
              </p:ext>
            </p:extLst>
          </p:nvPr>
        </p:nvGraphicFramePr>
        <p:xfrm>
          <a:off x="7010400" y="1387122"/>
          <a:ext cx="1752599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0"/>
                <a:gridCol w="838200"/>
                <a:gridCol w="533399"/>
              </a:tblGrid>
              <a:tr h="320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 USERS</a:t>
                      </a:r>
                      <a:endParaRPr lang="en-US" sz="1400" dirty="0"/>
                    </a:p>
                  </a:txBody>
                  <a:tcPr>
                    <a:solidFill>
                      <a:srgbClr val="FF9A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n-US" sz="1400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7271" y="74295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Sharding</a:t>
            </a:r>
            <a:r>
              <a:rPr lang="en-US" b="1" dirty="0" smtClean="0"/>
              <a:t>: </a:t>
            </a:r>
            <a:r>
              <a:rPr lang="en-US" dirty="0" smtClean="0"/>
              <a:t>Co-located indexes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69724" y="74295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Slicing: </a:t>
            </a:r>
            <a:r>
              <a:rPr lang="en-US" dirty="0" smtClean="0"/>
              <a:t>Independently distributed indexes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06160"/>
              </p:ext>
            </p:extLst>
          </p:nvPr>
        </p:nvGraphicFramePr>
        <p:xfrm>
          <a:off x="4953000" y="3257550"/>
          <a:ext cx="1349022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89"/>
                <a:gridCol w="56533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INDEX 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FF"/>
                          </a:solidFill>
                        </a:rPr>
                        <a:t>John</a:t>
                      </a:r>
                      <a:endParaRPr lang="en-US" sz="1400" b="1" dirty="0">
                        <a:solidFill>
                          <a:srgbClr val="008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45769"/>
              </p:ext>
            </p:extLst>
          </p:nvPr>
        </p:nvGraphicFramePr>
        <p:xfrm>
          <a:off x="7239000" y="3257550"/>
          <a:ext cx="1349022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89"/>
                <a:gridCol w="56533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INDEX 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Donut 22"/>
          <p:cNvSpPr/>
          <p:nvPr/>
        </p:nvSpPr>
        <p:spPr>
          <a:xfrm>
            <a:off x="228600" y="1657350"/>
            <a:ext cx="601841" cy="457200"/>
          </a:xfrm>
          <a:prstGeom prst="donut">
            <a:avLst>
              <a:gd name="adj" fmla="val 1790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360085" y="1657350"/>
            <a:ext cx="601841" cy="457200"/>
          </a:xfrm>
          <a:prstGeom prst="donut">
            <a:avLst>
              <a:gd name="adj" fmla="val 1790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4652079" y="1657350"/>
            <a:ext cx="601841" cy="457200"/>
          </a:xfrm>
          <a:prstGeom prst="donut">
            <a:avLst>
              <a:gd name="adj" fmla="val 1790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858000" y="1643004"/>
            <a:ext cx="601841" cy="457200"/>
          </a:xfrm>
          <a:prstGeom prst="donut">
            <a:avLst>
              <a:gd name="adj" fmla="val 1790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9" name="Donut 28"/>
          <p:cNvSpPr/>
          <p:nvPr/>
        </p:nvSpPr>
        <p:spPr>
          <a:xfrm>
            <a:off x="4800600" y="3562350"/>
            <a:ext cx="914400" cy="457200"/>
          </a:xfrm>
          <a:prstGeom prst="donut">
            <a:avLst>
              <a:gd name="adj" fmla="val 1790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0" name="Donut 29"/>
          <p:cNvSpPr/>
          <p:nvPr/>
        </p:nvSpPr>
        <p:spPr>
          <a:xfrm>
            <a:off x="7086600" y="3552707"/>
            <a:ext cx="914400" cy="457200"/>
          </a:xfrm>
          <a:prstGeom prst="donut">
            <a:avLst>
              <a:gd name="adj" fmla="val 1790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28600" y="2266950"/>
            <a:ext cx="2286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600" y="2266950"/>
            <a:ext cx="0" cy="1828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28600" y="4095750"/>
            <a:ext cx="266701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04800" y="2604205"/>
            <a:ext cx="1524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4800" y="2604205"/>
            <a:ext cx="0" cy="1828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04800" y="4433005"/>
            <a:ext cx="190502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81001" y="2961451"/>
            <a:ext cx="76199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81001" y="2961451"/>
            <a:ext cx="0" cy="1828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81002" y="4790251"/>
            <a:ext cx="114299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359378" y="2246724"/>
            <a:ext cx="2286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359378" y="2246724"/>
            <a:ext cx="0" cy="1828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359378" y="4075524"/>
            <a:ext cx="266701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435578" y="2583979"/>
            <a:ext cx="1524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435578" y="2583979"/>
            <a:ext cx="0" cy="1828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435578" y="4412779"/>
            <a:ext cx="190502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11779" y="2941225"/>
            <a:ext cx="76199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511779" y="2941225"/>
            <a:ext cx="0" cy="1828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511780" y="4770025"/>
            <a:ext cx="114299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66315" y="4498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Clustrix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on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NewSQL</a:t>
            </a:r>
            <a:r>
              <a:rPr lang="en-US" dirty="0" smtClean="0"/>
              <a:t> with customer examples</a:t>
            </a:r>
          </a:p>
          <a:p>
            <a:r>
              <a:rPr lang="en-US" dirty="0" smtClean="0"/>
              <a:t>When to use which Technology</a:t>
            </a:r>
          </a:p>
          <a:p>
            <a:r>
              <a:rPr lang="en-US" dirty="0" err="1" smtClean="0"/>
              <a:t>NewSQL</a:t>
            </a:r>
            <a:r>
              <a:rPr lang="en-US" dirty="0" smtClean="0"/>
              <a:t> compared</a:t>
            </a:r>
          </a:p>
          <a:p>
            <a:r>
              <a:rPr lang="en-US" dirty="0" smtClean="0"/>
              <a:t>Operations – the big problem with big data</a:t>
            </a:r>
          </a:p>
        </p:txBody>
      </p:sp>
    </p:spTree>
    <p:extLst>
      <p:ext uri="{BB962C8B-B14F-4D97-AF65-F5344CB8AC3E}">
        <p14:creationId xmlns:p14="http://schemas.microsoft.com/office/powerpoint/2010/main" val="18449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In 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00150"/>
            <a:ext cx="2133600" cy="3886200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30794"/>
              </p:ext>
            </p:extLst>
          </p:nvPr>
        </p:nvGraphicFramePr>
        <p:xfrm>
          <a:off x="381000" y="1387122"/>
          <a:ext cx="1752599" cy="10322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/>
                <a:gridCol w="838199"/>
              </a:tblGrid>
              <a:tr h="4031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r>
                        <a:rPr lang="en-US" sz="1400" baseline="0" dirty="0" smtClean="0"/>
                        <a:t> PRODUCT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42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product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34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23342"/>
              </p:ext>
            </p:extLst>
          </p:nvPr>
        </p:nvGraphicFramePr>
        <p:xfrm>
          <a:off x="457200" y="3257550"/>
          <a:ext cx="1349022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89"/>
                <a:gridCol w="56533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INDEX 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10459" y="1197092"/>
            <a:ext cx="2133600" cy="3889257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0533" y="1200149"/>
            <a:ext cx="2133600" cy="3886199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1197092"/>
            <a:ext cx="2133600" cy="3889255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2357"/>
              </p:ext>
            </p:extLst>
          </p:nvPr>
        </p:nvGraphicFramePr>
        <p:xfrm>
          <a:off x="2743200" y="3257550"/>
          <a:ext cx="137160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6805"/>
                <a:gridCol w="574795"/>
              </a:tblGrid>
              <a:tr h="30480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INDEX NAME</a:t>
                      </a:r>
                    </a:p>
                  </a:txBody>
                  <a:tcPr>
                    <a:solidFill>
                      <a:srgbClr val="62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rgbClr val="FFC28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Gopi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63610"/>
              </p:ext>
            </p:extLst>
          </p:nvPr>
        </p:nvGraphicFramePr>
        <p:xfrm>
          <a:off x="4953000" y="3257550"/>
          <a:ext cx="1349022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89"/>
                <a:gridCol w="56533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INDEX 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2462"/>
              </p:ext>
            </p:extLst>
          </p:nvPr>
        </p:nvGraphicFramePr>
        <p:xfrm>
          <a:off x="7239000" y="3257550"/>
          <a:ext cx="1349022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89"/>
                <a:gridCol w="56533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smtClean="0"/>
                        <a:t>INDEX 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21782"/>
              </p:ext>
            </p:extLst>
          </p:nvPr>
        </p:nvGraphicFramePr>
        <p:xfrm>
          <a:off x="4953000" y="1387122"/>
          <a:ext cx="1752599" cy="10322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/>
                <a:gridCol w="838199"/>
              </a:tblGrid>
              <a:tr h="4031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r>
                        <a:rPr lang="en-US" sz="1400" baseline="0" dirty="0" smtClean="0"/>
                        <a:t> PRODUCT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42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product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34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1981200" y="2343150"/>
            <a:ext cx="6096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90800" y="2343150"/>
            <a:ext cx="0" cy="24384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057400" y="2343150"/>
            <a:ext cx="0" cy="304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7" idx="1"/>
          </p:cNvCxnSpPr>
          <p:nvPr/>
        </p:nvCxnSpPr>
        <p:spPr>
          <a:xfrm flipV="1">
            <a:off x="304800" y="4019550"/>
            <a:ext cx="152400" cy="762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4800" y="2647950"/>
            <a:ext cx="0" cy="182880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4800" y="4476750"/>
            <a:ext cx="1524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4800" y="2647950"/>
            <a:ext cx="17526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90800" y="4781550"/>
            <a:ext cx="1524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492037" y="819150"/>
            <a:ext cx="127941" cy="4324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553200" y="2311870"/>
            <a:ext cx="0" cy="304800"/>
          </a:xfrm>
          <a:prstGeom prst="line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00600" y="4064470"/>
            <a:ext cx="1524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800600" y="2616670"/>
            <a:ext cx="0" cy="216488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00600" y="4445470"/>
            <a:ext cx="1524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2616670"/>
            <a:ext cx="17526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00600" y="4781550"/>
            <a:ext cx="152400" cy="0"/>
          </a:xfrm>
          <a:prstGeom prst="line">
            <a:avLst/>
          </a:prstGeom>
          <a:ln w="38100" cmpd="sng">
            <a:solidFill>
              <a:srgbClr val="DD3E3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17271" y="742950"/>
            <a:ext cx="303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Sharding</a:t>
            </a:r>
            <a:r>
              <a:rPr lang="en-US" b="1" dirty="0" smtClean="0"/>
              <a:t>: </a:t>
            </a:r>
            <a:r>
              <a:rPr lang="en-US" dirty="0" smtClean="0"/>
              <a:t>Joins are broadcasts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306680" y="742950"/>
            <a:ext cx="253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Slicing: </a:t>
            </a:r>
            <a:r>
              <a:rPr lang="en-US" dirty="0" smtClean="0"/>
              <a:t>Joins are scalable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86000" y="181993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???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1143000"/>
            <a:ext cx="9144000" cy="409575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09314" y="2491085"/>
            <a:ext cx="589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Happens for a 10,000 X 100 Join?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9540" y="3211890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Terribly Slow and not scalable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Schema based on Joins 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47798" y="3205070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Scales</a:t>
            </a:r>
            <a:endParaRPr lang="en-US" sz="16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2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/>
      <p:bldP spid="7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NewSQL</a:t>
            </a:r>
            <a:r>
              <a:rPr lang="en-US" dirty="0"/>
              <a:t> Revisited: </a:t>
            </a:r>
            <a:r>
              <a:rPr lang="en-US" dirty="0" err="1" smtClean="0"/>
              <a:t>VoltDB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470674"/>
          </a:xfrm>
        </p:spPr>
        <p:txBody>
          <a:bodyPr/>
          <a:lstStyle/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Data Distribution is similar to ClustrixDB</a:t>
            </a:r>
          </a:p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Fast OLTP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latin typeface="Helvetica Neue"/>
                <a:cs typeface="Helvetica Neue"/>
              </a:rPr>
              <a:t>In-memory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latin typeface="Helvetica Neue"/>
                <a:cs typeface="Helvetica Neue"/>
              </a:rPr>
              <a:t>Reduce Locking and Latching</a:t>
            </a:r>
          </a:p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Analytics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latin typeface="Helvetica Neue"/>
                <a:cs typeface="Helvetica Neue"/>
              </a:rPr>
              <a:t>No MVCC – reads will block </a:t>
            </a:r>
            <a:r>
              <a:rPr lang="en-US" sz="1400" dirty="0" smtClean="0">
                <a:latin typeface="Helvetica Neue"/>
                <a:cs typeface="Helvetica Neue"/>
              </a:rPr>
              <a:t>writes or non-ACID</a:t>
            </a:r>
            <a:endParaRPr lang="en-US" sz="1400" dirty="0">
              <a:latin typeface="Helvetica Neue"/>
              <a:cs typeface="Helvetica Neue"/>
            </a:endParaRPr>
          </a:p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P</a:t>
            </a:r>
            <a:r>
              <a:rPr lang="en-US" sz="1400" dirty="0" smtClean="0">
                <a:latin typeface="Helvetica Neue"/>
                <a:cs typeface="Helvetica Neue"/>
              </a:rPr>
              <a:t>lug</a:t>
            </a:r>
            <a:r>
              <a:rPr lang="en-US" sz="1400" dirty="0">
                <a:latin typeface="Helvetica Neue"/>
                <a:cs typeface="Helvetica Neue"/>
              </a:rPr>
              <a:t>-and-play compatibility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latin typeface="Helvetica Neue"/>
                <a:cs typeface="Helvetica Neue"/>
              </a:rPr>
              <a:t>Java </a:t>
            </a:r>
            <a:r>
              <a:rPr lang="en-US" sz="1400" dirty="0" smtClean="0">
                <a:latin typeface="Helvetica Neue"/>
                <a:cs typeface="Helvetica Neue"/>
              </a:rPr>
              <a:t>stored </a:t>
            </a:r>
            <a:r>
              <a:rPr lang="en-US" sz="1400" dirty="0">
                <a:latin typeface="Helvetica Neue"/>
                <a:cs typeface="Helvetica Neue"/>
              </a:rPr>
              <a:t>procedures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latin typeface="Helvetica Neue"/>
                <a:cs typeface="Helvetica Neue"/>
              </a:rPr>
              <a:t>Tool </a:t>
            </a:r>
            <a:r>
              <a:rPr lang="en-US" sz="1400" dirty="0" smtClean="0">
                <a:latin typeface="Helvetica Neue"/>
                <a:cs typeface="Helvetica Neue"/>
              </a:rPr>
              <a:t>ecosystem</a:t>
            </a:r>
            <a:endParaRPr lang="en-US" sz="1400" dirty="0">
              <a:latin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3246416"/>
            <a:ext cx="1828800" cy="1369455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3246416"/>
            <a:ext cx="1905000" cy="1369455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3246416"/>
            <a:ext cx="1905000" cy="1369455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00800" y="3996210"/>
            <a:ext cx="475303" cy="413107"/>
            <a:chOff x="1201096" y="3965396"/>
            <a:chExt cx="475303" cy="413107"/>
          </a:xfrm>
        </p:grpSpPr>
        <p:sp>
          <p:nvSpPr>
            <p:cNvPr id="8" name="Rectangle 7"/>
            <p:cNvSpPr/>
            <p:nvPr/>
          </p:nvSpPr>
          <p:spPr>
            <a:xfrm>
              <a:off x="1201096" y="3965396"/>
              <a:ext cx="475303" cy="413107"/>
            </a:xfrm>
            <a:prstGeom prst="rect">
              <a:avLst/>
            </a:prstGeom>
            <a:pattFill prst="lgGrid">
              <a:fgClr>
                <a:schemeClr val="tx1">
                  <a:lumMod val="50000"/>
                  <a:lumOff val="50000"/>
                </a:schemeClr>
              </a:fgClr>
              <a:bgClr>
                <a:schemeClr val="accent3">
                  <a:lumMod val="40000"/>
                  <a:lumOff val="60000"/>
                </a:schemeClr>
              </a:bgClr>
            </a:patt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algn="ctr" defTabSz="914400">
                <a:defRPr/>
              </a:pPr>
              <a:endParaRPr lang="en-US" sz="1200" kern="0" dirty="0" smtClean="0">
                <a:solidFill>
                  <a:srgbClr val="000000"/>
                </a:solidFill>
                <a:latin typeface="Helvetica"/>
                <a:ea typeface="ヒラギノ角ゴ ProN W3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3972" y="3969320"/>
              <a:ext cx="3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A4A66">
                      <a:lumMod val="65000"/>
                      <a:lumOff val="35000"/>
                    </a:srgbClr>
                  </a:solidFill>
                  <a:latin typeface="Helvetica"/>
                  <a:cs typeface="Helvetica"/>
                </a:rPr>
                <a:t>S1</a:t>
              </a:r>
              <a:endParaRPr lang="en-US" sz="1200" dirty="0">
                <a:solidFill>
                  <a:srgbClr val="1A4A66">
                    <a:lumMod val="65000"/>
                    <a:lumOff val="35000"/>
                  </a:srgbClr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38600" y="3411504"/>
            <a:ext cx="475303" cy="414754"/>
            <a:chOff x="1201097" y="3486150"/>
            <a:chExt cx="475303" cy="414754"/>
          </a:xfrm>
          <a:effectLst/>
        </p:grpSpPr>
        <p:sp>
          <p:nvSpPr>
            <p:cNvPr id="11" name="Rectangle 10"/>
            <p:cNvSpPr/>
            <p:nvPr/>
          </p:nvSpPr>
          <p:spPr>
            <a:xfrm>
              <a:off x="1201097" y="3491299"/>
              <a:ext cx="475303" cy="409605"/>
            </a:xfrm>
            <a:prstGeom prst="rect">
              <a:avLst/>
            </a:prstGeom>
            <a:pattFill prst="lgGrid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algn="ctr" defTabSz="914400">
                <a:defRPr/>
              </a:pPr>
              <a:endParaRPr lang="en-US" sz="1200" kern="0" dirty="0" smtClean="0">
                <a:solidFill>
                  <a:srgbClr val="000000"/>
                </a:solidFill>
                <a:latin typeface="Helvetica"/>
                <a:ea typeface="ヒラギノ角ゴ ProN W3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3972" y="3486150"/>
              <a:ext cx="3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S1</a:t>
              </a:r>
              <a:endParaRPr lang="en-US" sz="12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58200" y="3996210"/>
            <a:ext cx="475303" cy="413107"/>
            <a:chOff x="1201096" y="3965396"/>
            <a:chExt cx="475303" cy="413107"/>
          </a:xfrm>
        </p:grpSpPr>
        <p:sp>
          <p:nvSpPr>
            <p:cNvPr id="14" name="Rectangle 13"/>
            <p:cNvSpPr/>
            <p:nvPr/>
          </p:nvSpPr>
          <p:spPr>
            <a:xfrm>
              <a:off x="1201096" y="3965396"/>
              <a:ext cx="475303" cy="413107"/>
            </a:xfrm>
            <a:prstGeom prst="rect">
              <a:avLst/>
            </a:prstGeom>
            <a:pattFill prst="lgGrid">
              <a:fgClr>
                <a:schemeClr val="tx1">
                  <a:lumMod val="50000"/>
                  <a:lumOff val="50000"/>
                </a:schemeClr>
              </a:fgClr>
              <a:bgClr>
                <a:schemeClr val="accent3">
                  <a:lumMod val="40000"/>
                  <a:lumOff val="60000"/>
                </a:schemeClr>
              </a:bgClr>
            </a:patt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algn="ctr" defTabSz="914400">
                <a:defRPr/>
              </a:pPr>
              <a:endParaRPr lang="en-US" sz="1200" kern="0" dirty="0" smtClean="0">
                <a:solidFill>
                  <a:srgbClr val="000000"/>
                </a:solidFill>
                <a:latin typeface="Helvetica"/>
                <a:ea typeface="ヒラギノ角ゴ ProN W3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3972" y="3969320"/>
              <a:ext cx="3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A4A66">
                      <a:lumMod val="65000"/>
                      <a:lumOff val="35000"/>
                    </a:srgbClr>
                  </a:solidFill>
                  <a:latin typeface="Helvetica"/>
                  <a:cs typeface="Helvetica"/>
                </a:rPr>
                <a:t>S2</a:t>
              </a:r>
              <a:endParaRPr lang="en-US" sz="1200" dirty="0">
                <a:solidFill>
                  <a:srgbClr val="1A4A66">
                    <a:lumMod val="65000"/>
                    <a:lumOff val="35000"/>
                  </a:srgbClr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44772" y="3411504"/>
            <a:ext cx="475303" cy="414754"/>
            <a:chOff x="1201097" y="3486150"/>
            <a:chExt cx="475303" cy="414754"/>
          </a:xfrm>
          <a:effectLst/>
        </p:grpSpPr>
        <p:sp>
          <p:nvSpPr>
            <p:cNvPr id="17" name="Rectangle 16"/>
            <p:cNvSpPr/>
            <p:nvPr/>
          </p:nvSpPr>
          <p:spPr>
            <a:xfrm>
              <a:off x="1201097" y="3491299"/>
              <a:ext cx="475303" cy="409605"/>
            </a:xfrm>
            <a:prstGeom prst="rect">
              <a:avLst/>
            </a:prstGeom>
            <a:pattFill prst="lgGrid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algn="ctr" defTabSz="914400">
                <a:defRPr/>
              </a:pPr>
              <a:endParaRPr lang="en-US" sz="1200" kern="0" dirty="0" smtClean="0">
                <a:solidFill>
                  <a:srgbClr val="000000"/>
                </a:solidFill>
                <a:latin typeface="Helvetica"/>
                <a:ea typeface="ヒラギノ角ゴ ProN W3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3972" y="3486150"/>
              <a:ext cx="3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S2</a:t>
              </a:r>
              <a:endParaRPr lang="en-US" sz="12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4038600" y="4539671"/>
            <a:ext cx="4038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7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NewSQL</a:t>
            </a:r>
            <a:r>
              <a:rPr lang="en-US" dirty="0"/>
              <a:t> Revisited: </a:t>
            </a:r>
            <a:r>
              <a:rPr lang="en-US" dirty="0" err="1" smtClean="0"/>
              <a:t>NuoDB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5532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Focus on OLTP and Geo-distributed </a:t>
            </a:r>
            <a:r>
              <a:rPr lang="en-US" sz="1400" dirty="0" smtClean="0">
                <a:latin typeface="Helvetica Neue"/>
                <a:cs typeface="Helvetica Neue"/>
              </a:rPr>
              <a:t>OLTP</a:t>
            </a:r>
            <a:endParaRPr lang="en-US" sz="1400" dirty="0">
              <a:latin typeface="Helvetica Neue"/>
              <a:cs typeface="Helvetica Neue"/>
            </a:endParaRPr>
          </a:p>
        </p:txBody>
      </p:sp>
      <p:cxnSp>
        <p:nvCxnSpPr>
          <p:cNvPr id="4" name="Straight Connector 3"/>
          <p:cNvCxnSpPr>
            <a:stCxn id="9" idx="2"/>
            <a:endCxn id="6" idx="0"/>
          </p:cNvCxnSpPr>
          <p:nvPr/>
        </p:nvCxnSpPr>
        <p:spPr>
          <a:xfrm flipH="1">
            <a:off x="4681126" y="2821869"/>
            <a:ext cx="2002837" cy="381000"/>
          </a:xfrm>
          <a:prstGeom prst="line">
            <a:avLst/>
          </a:prstGeom>
          <a:ln>
            <a:solidFill>
              <a:srgbClr val="5E5E5E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45563" y="3355269"/>
            <a:ext cx="12192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1526" y="3202869"/>
            <a:ext cx="1219200" cy="914400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Storage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node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5763" y="1931223"/>
            <a:ext cx="1219200" cy="914400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node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3163" y="1931223"/>
            <a:ext cx="1219200" cy="914400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node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4363" y="1907469"/>
            <a:ext cx="1219200" cy="914400"/>
          </a:xfrm>
          <a:prstGeom prst="rect">
            <a:avLst/>
          </a:prstGeom>
          <a:solidFill>
            <a:srgbClr val="1A4A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node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60660" y="3063185"/>
            <a:ext cx="475303" cy="414754"/>
            <a:chOff x="1201097" y="3486150"/>
            <a:chExt cx="475303" cy="414754"/>
          </a:xfrm>
          <a:effectLst/>
        </p:grpSpPr>
        <p:sp>
          <p:nvSpPr>
            <p:cNvPr id="11" name="Rectangle 10"/>
            <p:cNvSpPr/>
            <p:nvPr/>
          </p:nvSpPr>
          <p:spPr>
            <a:xfrm>
              <a:off x="1201097" y="3491299"/>
              <a:ext cx="475303" cy="409605"/>
            </a:xfrm>
            <a:prstGeom prst="rect">
              <a:avLst/>
            </a:prstGeom>
            <a:pattFill prst="lgGrid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algn="ctr" defTabSz="914400">
                <a:defRPr/>
              </a:pPr>
              <a:endParaRPr lang="en-US" sz="1200" kern="0" dirty="0" smtClean="0">
                <a:solidFill>
                  <a:srgbClr val="000000"/>
                </a:solidFill>
                <a:latin typeface="Helvetica"/>
                <a:ea typeface="ヒラギノ角ゴ ProN W3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3972" y="3486150"/>
              <a:ext cx="3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S1</a:t>
              </a:r>
              <a:endParaRPr lang="en-US" sz="12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41400" y="2826959"/>
            <a:ext cx="2137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is moved to the node that needs it, </a:t>
            </a:r>
          </a:p>
          <a:p>
            <a:r>
              <a:rPr lang="en-US" sz="1400" dirty="0" smtClean="0"/>
              <a:t>in small pieces</a:t>
            </a:r>
          </a:p>
          <a:p>
            <a:endParaRPr lang="en-US" sz="1400" dirty="0"/>
          </a:p>
          <a:p>
            <a:r>
              <a:rPr lang="en-US" sz="1400" dirty="0" smtClean="0"/>
              <a:t>Data is moved back to storage nodes for commit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59963" y="2593269"/>
            <a:ext cx="1143000" cy="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9563" y="3136053"/>
            <a:ext cx="213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(and ownership) is moved across nodes if other nodes need to use it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78127" y="2703245"/>
            <a:ext cx="475303" cy="414754"/>
            <a:chOff x="1201097" y="3486150"/>
            <a:chExt cx="475303" cy="414754"/>
          </a:xfrm>
          <a:effectLst/>
        </p:grpSpPr>
        <p:sp>
          <p:nvSpPr>
            <p:cNvPr id="17" name="Rectangle 16"/>
            <p:cNvSpPr/>
            <p:nvPr/>
          </p:nvSpPr>
          <p:spPr>
            <a:xfrm>
              <a:off x="1201097" y="3491299"/>
              <a:ext cx="475303" cy="409605"/>
            </a:xfrm>
            <a:prstGeom prst="rect">
              <a:avLst/>
            </a:prstGeom>
            <a:pattFill prst="lgGrid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algn="ctr" defTabSz="914400">
                <a:defRPr/>
              </a:pPr>
              <a:endParaRPr lang="en-US" sz="1200" kern="0" dirty="0" smtClean="0">
                <a:solidFill>
                  <a:srgbClr val="000000"/>
                </a:solidFill>
                <a:latin typeface="Helvetica"/>
                <a:ea typeface="ヒラギノ角ゴ ProN W3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3972" y="3486150"/>
              <a:ext cx="3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S2</a:t>
              </a:r>
              <a:endParaRPr lang="en-US" sz="12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9" name="Straight Connector 18"/>
          <p:cNvCxnSpPr>
            <a:stCxn id="8" idx="2"/>
            <a:endCxn id="6" idx="0"/>
          </p:cNvCxnSpPr>
          <p:nvPr/>
        </p:nvCxnSpPr>
        <p:spPr>
          <a:xfrm flipH="1">
            <a:off x="4681126" y="2845623"/>
            <a:ext cx="21637" cy="357246"/>
          </a:xfrm>
          <a:prstGeom prst="line">
            <a:avLst/>
          </a:prstGeom>
          <a:ln>
            <a:solidFill>
              <a:srgbClr val="5E5E5E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</p:cNvCxnSpPr>
          <p:nvPr/>
        </p:nvCxnSpPr>
        <p:spPr>
          <a:xfrm flipH="1" flipV="1">
            <a:off x="2645363" y="2826959"/>
            <a:ext cx="2035763" cy="375910"/>
          </a:xfrm>
          <a:prstGeom prst="line">
            <a:avLst/>
          </a:prstGeom>
          <a:ln>
            <a:solidFill>
              <a:srgbClr val="5E5E5E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69119" y="2736027"/>
            <a:ext cx="1176444" cy="619242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78763" y="2669469"/>
            <a:ext cx="1219200" cy="670715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92963" y="1588323"/>
            <a:ext cx="0" cy="31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1563" y="1602669"/>
            <a:ext cx="0" cy="31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84229" y="1602669"/>
            <a:ext cx="0" cy="31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55163" y="1602669"/>
            <a:ext cx="0" cy="31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31563" y="1581150"/>
            <a:ext cx="0" cy="31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60163" y="1588323"/>
            <a:ext cx="0" cy="31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4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NewSQL</a:t>
            </a:r>
            <a:r>
              <a:rPr lang="en-US" dirty="0"/>
              <a:t> Revisited: </a:t>
            </a:r>
            <a:r>
              <a:rPr lang="en-US" dirty="0" err="1" smtClean="0"/>
              <a:t>MemSQL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6705600" cy="1981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In-Memory with MVCC</a:t>
            </a:r>
          </a:p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Two tier architecture and some restrictions</a:t>
            </a:r>
          </a:p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Leaf nodes are not cluster-aware and hold shards</a:t>
            </a:r>
          </a:p>
          <a:p>
            <a:pPr marL="285750" indent="-285750"/>
            <a:r>
              <a:rPr lang="en-US" sz="1400" dirty="0">
                <a:latin typeface="Helvetica Neue"/>
                <a:cs typeface="Helvetica Neue"/>
              </a:rPr>
              <a:t>JSON </a:t>
            </a:r>
            <a:r>
              <a:rPr lang="en-US" sz="1400" dirty="0" smtClean="0">
                <a:latin typeface="Helvetica Neue"/>
                <a:cs typeface="Helvetica Neue"/>
              </a:rPr>
              <a:t>support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28080" y="3521024"/>
            <a:ext cx="1219200" cy="762000"/>
          </a:xfrm>
          <a:prstGeom prst="rect">
            <a:avLst/>
          </a:prstGeom>
          <a:solidFill>
            <a:srgbClr val="1A4A6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Leaf node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8280" y="3521024"/>
            <a:ext cx="1219200" cy="762000"/>
          </a:xfrm>
          <a:prstGeom prst="rect">
            <a:avLst/>
          </a:prstGeom>
          <a:solidFill>
            <a:srgbClr val="1A4A6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Leaf node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28480" y="3521024"/>
            <a:ext cx="1219200" cy="762000"/>
          </a:xfrm>
          <a:prstGeom prst="rect">
            <a:avLst/>
          </a:prstGeom>
          <a:solidFill>
            <a:srgbClr val="1A4A6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Leaf node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8680" y="3496330"/>
            <a:ext cx="1219200" cy="762000"/>
          </a:xfrm>
          <a:prstGeom prst="rect">
            <a:avLst/>
          </a:prstGeom>
          <a:solidFill>
            <a:srgbClr val="1A4A6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Leaf node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23480" y="2301824"/>
            <a:ext cx="1524000" cy="762000"/>
          </a:xfrm>
          <a:prstGeom prst="rect">
            <a:avLst/>
          </a:prstGeom>
          <a:solidFill>
            <a:srgbClr val="1A4A66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Aggregator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(cluster aware)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8480" y="2298767"/>
            <a:ext cx="1524000" cy="762000"/>
          </a:xfrm>
          <a:prstGeom prst="rect">
            <a:avLst/>
          </a:prstGeom>
          <a:solidFill>
            <a:srgbClr val="1A4A66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Aggregator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(cluster aware)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cxnSp>
        <p:nvCxnSpPr>
          <p:cNvPr id="33" name="Straight Connector 32"/>
          <p:cNvCxnSpPr>
            <a:stCxn id="31" idx="2"/>
            <a:endCxn id="27" idx="0"/>
          </p:cNvCxnSpPr>
          <p:nvPr/>
        </p:nvCxnSpPr>
        <p:spPr>
          <a:xfrm flipH="1">
            <a:off x="3437680" y="3063824"/>
            <a:ext cx="1447800" cy="457200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4" name="Straight Connector 33"/>
          <p:cNvCxnSpPr>
            <a:stCxn id="31" idx="2"/>
            <a:endCxn id="28" idx="0"/>
          </p:cNvCxnSpPr>
          <p:nvPr/>
        </p:nvCxnSpPr>
        <p:spPr>
          <a:xfrm>
            <a:off x="4885480" y="3063824"/>
            <a:ext cx="152400" cy="457200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5" name="Straight Connector 34"/>
          <p:cNvCxnSpPr>
            <a:stCxn id="31" idx="2"/>
            <a:endCxn id="29" idx="0"/>
          </p:cNvCxnSpPr>
          <p:nvPr/>
        </p:nvCxnSpPr>
        <p:spPr>
          <a:xfrm>
            <a:off x="4885480" y="3063824"/>
            <a:ext cx="1752600" cy="457200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6" name="Straight Connector 35"/>
          <p:cNvCxnSpPr>
            <a:stCxn id="31" idx="2"/>
            <a:endCxn id="30" idx="0"/>
          </p:cNvCxnSpPr>
          <p:nvPr/>
        </p:nvCxnSpPr>
        <p:spPr>
          <a:xfrm>
            <a:off x="4885480" y="3063824"/>
            <a:ext cx="3352800" cy="432506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7" name="Straight Connector 36"/>
          <p:cNvCxnSpPr>
            <a:stCxn id="32" idx="2"/>
            <a:endCxn id="27" idx="0"/>
          </p:cNvCxnSpPr>
          <p:nvPr/>
        </p:nvCxnSpPr>
        <p:spPr>
          <a:xfrm flipH="1">
            <a:off x="3437680" y="3060767"/>
            <a:ext cx="3352800" cy="460257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8" name="Straight Connector 37"/>
          <p:cNvCxnSpPr>
            <a:stCxn id="32" idx="2"/>
            <a:endCxn id="28" idx="0"/>
          </p:cNvCxnSpPr>
          <p:nvPr/>
        </p:nvCxnSpPr>
        <p:spPr>
          <a:xfrm flipH="1">
            <a:off x="5037880" y="3060767"/>
            <a:ext cx="1752600" cy="460257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9" name="Straight Connector 38"/>
          <p:cNvCxnSpPr>
            <a:stCxn id="32" idx="2"/>
            <a:endCxn id="29" idx="0"/>
          </p:cNvCxnSpPr>
          <p:nvPr/>
        </p:nvCxnSpPr>
        <p:spPr>
          <a:xfrm flipH="1">
            <a:off x="6638080" y="3060767"/>
            <a:ext cx="152400" cy="460257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0" name="Straight Connector 39"/>
          <p:cNvCxnSpPr>
            <a:stCxn id="32" idx="2"/>
            <a:endCxn id="30" idx="0"/>
          </p:cNvCxnSpPr>
          <p:nvPr/>
        </p:nvCxnSpPr>
        <p:spPr>
          <a:xfrm>
            <a:off x="6790480" y="3060767"/>
            <a:ext cx="1447800" cy="435563"/>
          </a:xfrm>
          <a:prstGeom prst="line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>
          <a:xfrm>
            <a:off x="7209110" y="3895909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 flipH="1">
            <a:off x="7209110" y="4048309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>
            <a:off x="3971080" y="3902024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 flipH="1">
            <a:off x="3971080" y="4054424"/>
            <a:ext cx="533400" cy="0"/>
          </a:xfrm>
          <a:prstGeom prst="straightConnector1">
            <a:avLst/>
          </a:prstGeom>
          <a:noFill/>
          <a:ln w="25400" cap="flat" cmpd="sng" algn="ctr">
            <a:solidFill>
              <a:srgbClr val="5E5E5E"/>
            </a:solidFill>
            <a:prstDash val="solid"/>
            <a:headEnd type="none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361480" y="425833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Availability through DB level master-slaving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5508" y="2571750"/>
            <a:ext cx="3013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5659"/>
                </a:solidFill>
                <a:effectLst/>
                <a:uLnTx/>
                <a:uFillTx/>
                <a:latin typeface="Helvetica Neue"/>
                <a:cs typeface="Helvetica Neue"/>
              </a:rPr>
              <a:t>Data is pulled to aggregator nodes for some queries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5659"/>
              </a:solidFill>
              <a:effectLst/>
              <a:uLnTx/>
              <a:uFillTx/>
              <a:latin typeface="Helvetica Neue"/>
              <a:cs typeface="Helvetica Neue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5659"/>
                </a:solidFill>
                <a:effectLst/>
                <a:uLnTx/>
                <a:uFillTx/>
                <a:latin typeface="Helvetica Neue"/>
                <a:cs typeface="Helvetica Neue"/>
              </a:rPr>
              <a:t>Some queries are pushed down to leaf nodes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5659"/>
              </a:solidFill>
              <a:effectLst/>
              <a:uLnTx/>
              <a:uFillTx/>
              <a:latin typeface="Helvetica Neue"/>
              <a:cs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503699" y="2987624"/>
            <a:ext cx="475303" cy="414754"/>
            <a:chOff x="1201097" y="3486150"/>
            <a:chExt cx="475303" cy="414754"/>
          </a:xfrm>
          <a:effectLst/>
        </p:grpSpPr>
        <p:sp>
          <p:nvSpPr>
            <p:cNvPr id="48" name="Rectangle 47"/>
            <p:cNvSpPr/>
            <p:nvPr/>
          </p:nvSpPr>
          <p:spPr>
            <a:xfrm>
              <a:off x="1201097" y="3491299"/>
              <a:ext cx="475303" cy="409605"/>
            </a:xfrm>
            <a:prstGeom prst="rect">
              <a:avLst/>
            </a:prstGeom>
            <a:pattFill prst="lgGrid">
              <a:fgClr>
                <a:srgbClr val="B8CCD3">
                  <a:lumMod val="50000"/>
                </a:srgbClr>
              </a:fgClr>
              <a:bgClr>
                <a:srgbClr val="B8CCD3">
                  <a:lumMod val="75000"/>
                </a:srgbClr>
              </a:bgClr>
            </a:patt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ヒラギノ角ゴ ProN W3"/>
                <a:cs typeface="Helvetic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53972" y="3486150"/>
              <a:ext cx="3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A4A66"/>
                  </a:solidFill>
                  <a:effectLst/>
                  <a:uLnTx/>
                  <a:uFillTx/>
                  <a:latin typeface="Helvetica"/>
                  <a:cs typeface="Helvetica"/>
                </a:rPr>
                <a:t>S1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A4A66"/>
                </a:solidFill>
                <a:effectLst/>
                <a:uLnTx/>
                <a:uFillTx/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16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Scale-out: The Architecture of the Cloud</a:t>
            </a:r>
            <a:endParaRPr lang="en-US" dirty="0"/>
          </a:p>
        </p:txBody>
      </p:sp>
      <p:pic>
        <p:nvPicPr>
          <p:cNvPr id="5" name="Picture 4" descr="DIST-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12739"/>
            <a:ext cx="957580" cy="957580"/>
          </a:xfrm>
          <a:prstGeom prst="rect">
            <a:avLst/>
          </a:prstGeom>
        </p:spPr>
      </p:pic>
      <p:pic>
        <p:nvPicPr>
          <p:cNvPr id="6" name="Picture 5" descr="HADO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81" y="2104978"/>
            <a:ext cx="957580" cy="957580"/>
          </a:xfrm>
          <a:prstGeom prst="rect">
            <a:avLst/>
          </a:prstGeom>
        </p:spPr>
      </p:pic>
      <p:pic>
        <p:nvPicPr>
          <p:cNvPr id="7" name="Picture 6" descr="NOSQ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12739"/>
            <a:ext cx="957580" cy="957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015" y="1318796"/>
            <a:ext cx="87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1A4A66"/>
                </a:solidFill>
                <a:latin typeface="Helvetica"/>
                <a:cs typeface="Helvetica"/>
              </a:rPr>
              <a:t>NoSQL</a:t>
            </a:r>
            <a:endParaRPr lang="en-US" sz="1600" b="1" dirty="0" smtClean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4460" y="1216605"/>
            <a:ext cx="15869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1A4A66"/>
                </a:solidFill>
                <a:latin typeface="Helvetica"/>
                <a:cs typeface="Helvetica"/>
              </a:rPr>
              <a:t>NewSQL</a:t>
            </a:r>
            <a:endParaRPr lang="en-US" sz="1600" b="1" dirty="0" smtClean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r>
              <a:rPr lang="en-US" sz="1600" b="1" dirty="0" smtClean="0">
                <a:solidFill>
                  <a:srgbClr val="1A4A66"/>
                </a:solidFill>
                <a:latin typeface="Helvetica"/>
                <a:cs typeface="Helvetica"/>
              </a:rPr>
              <a:t>Scale-out SQL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2800" y="1318796"/>
            <a:ext cx="94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1A4A66"/>
                </a:solidFill>
                <a:latin typeface="Helvetica"/>
                <a:cs typeface="Helvetica"/>
              </a:rPr>
              <a:t>Hadoop</a:t>
            </a:r>
            <a:endParaRPr lang="en-US" sz="1600" b="1" dirty="0" smtClean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441708"/>
            <a:ext cx="1930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High Volume </a:t>
            </a:r>
            <a:b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</a:br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Simple Transactions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6095" y="3441708"/>
            <a:ext cx="202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Batch Analytics</a:t>
            </a:r>
          </a:p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on Massive Data Sets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4817" y="3441708"/>
            <a:ext cx="1890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System-of-Record </a:t>
            </a:r>
          </a:p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Transactions</a:t>
            </a:r>
          </a:p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Real-Time Analytics</a:t>
            </a:r>
          </a:p>
        </p:txBody>
      </p:sp>
      <p:pic>
        <p:nvPicPr>
          <p:cNvPr id="14" name="Picture 13" descr="DIST-SQL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20" y="2112739"/>
            <a:ext cx="957580" cy="9575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97852" y="3442186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Fast Analytics</a:t>
            </a:r>
          </a:p>
          <a:p>
            <a:pPr algn="ctr"/>
            <a:r>
              <a:rPr lang="en-US" sz="1400" b="1" dirty="0">
                <a:solidFill>
                  <a:srgbClr val="1A4A66"/>
                </a:solidFill>
                <a:latin typeface="Helvetica"/>
                <a:cs typeface="Helvetica"/>
              </a:rPr>
              <a:t>o</a:t>
            </a:r>
            <a:r>
              <a:rPr lang="en-US" sz="1400" b="1" dirty="0" smtClean="0">
                <a:solidFill>
                  <a:srgbClr val="1A4A66"/>
                </a:solidFill>
                <a:latin typeface="Helvetica"/>
                <a:cs typeface="Helvetica"/>
              </a:rPr>
              <a:t>n old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95165" y="1885949"/>
            <a:ext cx="100635" cy="13008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725" y="1216493"/>
            <a:ext cx="1402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A4A66"/>
                </a:solidFill>
                <a:latin typeface="Helvetica"/>
                <a:cs typeface="Helvetica"/>
              </a:rPr>
              <a:t>SQL </a:t>
            </a:r>
          </a:p>
          <a:p>
            <a:pPr algn="ctr"/>
            <a:r>
              <a:rPr lang="en-US" sz="1600" b="1" dirty="0" smtClean="0">
                <a:solidFill>
                  <a:srgbClr val="1A4A66"/>
                </a:solidFill>
                <a:latin typeface="Helvetica"/>
                <a:cs typeface="Helvetica"/>
              </a:rPr>
              <a:t>Warehouses</a:t>
            </a:r>
          </a:p>
        </p:txBody>
      </p:sp>
    </p:spTree>
    <p:extLst>
      <p:ext uri="{BB962C8B-B14F-4D97-AF65-F5344CB8AC3E}">
        <p14:creationId xmlns:p14="http://schemas.microsoft.com/office/powerpoint/2010/main" val="316572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955" y="1352550"/>
            <a:ext cx="3344333" cy="1752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Batch jobs via Map Reduce</a:t>
            </a:r>
          </a:p>
          <a:p>
            <a:pPr algn="ctr"/>
            <a:r>
              <a:rPr lang="en-US" sz="900" b="1" dirty="0" smtClean="0">
                <a:solidFill>
                  <a:srgbClr val="FF9A37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Apache Hive</a:t>
            </a:r>
          </a:p>
          <a:p>
            <a:pPr algn="ctr"/>
            <a:endParaRPr lang="en-US" sz="900" dirty="0" smtClean="0">
              <a:solidFill>
                <a:prstClr val="white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FFFFFF"/>
                </a:solidFill>
                <a:ea typeface="Zapf Dingbats"/>
                <a:cs typeface="Zapf Dingbats"/>
                <a:sym typeface="Zapf Dingbats"/>
              </a:rPr>
              <a:t>✓ </a:t>
            </a:r>
            <a:r>
              <a:rPr lang="en-US" sz="1400" dirty="0" smtClean="0">
                <a:solidFill>
                  <a:srgbClr val="FF9A37"/>
                </a:solidFill>
              </a:rPr>
              <a:t>Fault Tolerance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a typeface="Zapf Dingbats"/>
                <a:cs typeface="Zapf Dingbats"/>
                <a:sym typeface="Zapf Dingbats"/>
              </a:rPr>
              <a:t>✓ </a:t>
            </a:r>
            <a:r>
              <a:rPr lang="en-US" sz="1400" dirty="0" smtClean="0">
                <a:solidFill>
                  <a:srgbClr val="FF9A37"/>
                </a:solidFill>
              </a:rPr>
              <a:t> Scales to Petabytes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a typeface="Zapf Dingbats"/>
                <a:cs typeface="Zapf Dingbats"/>
                <a:sym typeface="Zapf Dingbats"/>
              </a:rPr>
              <a:t>✓ </a:t>
            </a:r>
            <a:r>
              <a:rPr lang="en-US" sz="1400" dirty="0" smtClean="0">
                <a:solidFill>
                  <a:srgbClr val="FF9A37"/>
                </a:solidFill>
              </a:rPr>
              <a:t>Schema Flexibility</a:t>
            </a:r>
            <a:endParaRPr lang="en-US" sz="1400" dirty="0">
              <a:solidFill>
                <a:srgbClr val="FF9A3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around, comes around…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962" y="895350"/>
            <a:ext cx="8373156" cy="533400"/>
          </a:xfrm>
        </p:spPr>
        <p:txBody>
          <a:bodyPr/>
          <a:lstStyle/>
          <a:p>
            <a:r>
              <a:rPr lang="en-US" i="1" dirty="0" smtClean="0"/>
              <a:t>SQL is cool again!!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4275666" y="1352550"/>
            <a:ext cx="4334934" cy="3200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Real-time query response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On Data Warehouse</a:t>
            </a:r>
            <a:endParaRPr lang="en-US" sz="1600" b="1" dirty="0">
              <a:solidFill>
                <a:srgbClr val="FFFFFF"/>
              </a:solidFill>
            </a:endParaRPr>
          </a:p>
          <a:p>
            <a:pPr algn="ctr"/>
            <a:endParaRPr lang="en-US" sz="1600" dirty="0" smtClean="0">
              <a:solidFill>
                <a:prstClr val="whit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solidFill>
                  <a:prstClr val="white"/>
                </a:solidFill>
              </a:rPr>
              <a:t>Cloudera</a:t>
            </a:r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1200" dirty="0">
                <a:solidFill>
                  <a:prstClr val="white"/>
                </a:solidFill>
              </a:rPr>
              <a:t>Impala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Apache </a:t>
            </a:r>
            <a:endParaRPr lang="en-US" sz="1200" dirty="0" smtClean="0">
              <a:solidFill>
                <a:prstClr val="white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Drill </a:t>
            </a:r>
            <a:r>
              <a:rPr lang="en-US" sz="1200" dirty="0">
                <a:solidFill>
                  <a:prstClr val="white"/>
                </a:solidFill>
              </a:rPr>
              <a:t>(</a:t>
            </a:r>
            <a:r>
              <a:rPr lang="en-US" sz="1200" dirty="0" err="1">
                <a:solidFill>
                  <a:prstClr val="white"/>
                </a:solidFill>
              </a:rPr>
              <a:t>MapR</a:t>
            </a:r>
            <a:r>
              <a:rPr lang="en-US" sz="1200" dirty="0">
                <a:solidFill>
                  <a:prstClr val="white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Presto </a:t>
            </a:r>
            <a:r>
              <a:rPr lang="en-US" sz="1200" dirty="0">
                <a:solidFill>
                  <a:prstClr val="white"/>
                </a:solidFill>
              </a:rPr>
              <a:t>(Facebook)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Shark</a:t>
            </a:r>
            <a:r>
              <a:rPr lang="en-US" sz="1200" dirty="0">
                <a:solidFill>
                  <a:prstClr val="white"/>
                </a:solidFill>
              </a:rPr>
              <a:t>/Spark (UC Berkeley </a:t>
            </a:r>
            <a:r>
              <a:rPr lang="en-US" sz="1200" dirty="0" err="1">
                <a:solidFill>
                  <a:prstClr val="white"/>
                </a:solidFill>
              </a:rPr>
              <a:t>AMPLab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Stinger </a:t>
            </a:r>
            <a:r>
              <a:rPr lang="en-US" sz="1200" dirty="0">
                <a:solidFill>
                  <a:prstClr val="white"/>
                </a:solidFill>
              </a:rPr>
              <a:t>initiative and </a:t>
            </a:r>
            <a:r>
              <a:rPr lang="en-US" sz="1200" dirty="0" err="1">
                <a:solidFill>
                  <a:prstClr val="white"/>
                </a:solidFill>
              </a:rPr>
              <a:t>Tez</a:t>
            </a:r>
            <a:r>
              <a:rPr lang="en-US" sz="1200" dirty="0">
                <a:solidFill>
                  <a:prstClr val="white"/>
                </a:solidFill>
              </a:rPr>
              <a:t> (</a:t>
            </a:r>
            <a:r>
              <a:rPr lang="en-US" sz="1200" dirty="0" err="1">
                <a:solidFill>
                  <a:prstClr val="white"/>
                </a:solidFill>
              </a:rPr>
              <a:t>Hortonworks</a:t>
            </a:r>
            <a:r>
              <a:rPr lang="en-US" sz="1200" dirty="0">
                <a:solidFill>
                  <a:prstClr val="white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IBM Big SQL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Pivotal HAWQ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?</a:t>
            </a:r>
            <a:r>
              <a:rPr lang="en-US" sz="1400" dirty="0" smtClean="0">
                <a:solidFill>
                  <a:srgbClr val="FF9A37"/>
                </a:solidFill>
              </a:rPr>
              <a:t> Fault Tolerance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?</a:t>
            </a:r>
            <a:r>
              <a:rPr lang="en-US" sz="1400" dirty="0" smtClean="0">
                <a:solidFill>
                  <a:srgbClr val="FF9A37"/>
                </a:solidFill>
              </a:rPr>
              <a:t> Scale to Petabytes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? </a:t>
            </a:r>
            <a:r>
              <a:rPr lang="en-US" sz="1400" dirty="0" smtClean="0">
                <a:solidFill>
                  <a:srgbClr val="FF9A37"/>
                </a:solidFill>
              </a:rPr>
              <a:t>Schema Flexibility</a:t>
            </a:r>
            <a:endParaRPr lang="en-US" sz="1400" dirty="0">
              <a:solidFill>
                <a:srgbClr val="FF9A3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888" y="3181351"/>
            <a:ext cx="3327400" cy="1371600"/>
          </a:xfrm>
          <a:prstGeom prst="rect">
            <a:avLst/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Transactional Database on </a:t>
            </a:r>
            <a:r>
              <a:rPr lang="en-US" sz="1600" b="1" dirty="0" err="1" smtClean="0">
                <a:solidFill>
                  <a:srgbClr val="FFFFFF"/>
                </a:solidFill>
              </a:rPr>
              <a:t>Hbase</a:t>
            </a:r>
            <a:r>
              <a:rPr lang="en-US" sz="1600" b="1" dirty="0" smtClean="0">
                <a:solidFill>
                  <a:srgbClr val="FFFFFF"/>
                </a:solidFill>
              </a:rPr>
              <a:t>?</a:t>
            </a:r>
          </a:p>
          <a:p>
            <a:pPr algn="ctr"/>
            <a:endParaRPr lang="en-US" sz="900" dirty="0" smtClean="0">
              <a:solidFill>
                <a:prstClr val="white">
                  <a:lumMod val="75000"/>
                </a:prstClr>
              </a:solidFill>
            </a:endParaRPr>
          </a:p>
          <a:p>
            <a:pPr algn="ctr"/>
            <a:r>
              <a:rPr lang="en-US" sz="1400" dirty="0" smtClean="0">
                <a:solidFill>
                  <a:prstClr val="white">
                    <a:lumMod val="75000"/>
                  </a:prstClr>
                </a:solidFill>
              </a:rPr>
              <a:t>Unproven</a:t>
            </a:r>
            <a:endParaRPr 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2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Cloudera Impala Performance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50790"/>
            <a:ext cx="8355189" cy="173056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27013" algn="l" defTabSz="457200" rtl="0" eaLnBrk="1" latinLnBrk="0" hangingPunct="1">
              <a:spcBef>
                <a:spcPts val="1200"/>
              </a:spcBef>
              <a:buClr>
                <a:schemeClr val="accent3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Arial"/>
              </a:defRPr>
            </a:lvl1pPr>
            <a:lvl2pPr marL="687388" indent="-230188" algn="l" defTabSz="457200" rtl="0" eaLnBrk="1" latinLnBrk="0" hangingPunct="1">
              <a:spcBef>
                <a:spcPts val="400"/>
              </a:spcBef>
              <a:buClr>
                <a:schemeClr val="accent3"/>
              </a:buClr>
              <a:buFont typeface="Arial"/>
              <a:buChar char="–"/>
              <a:defRPr sz="2000" b="0" i="0" kern="120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  <a:ea typeface="+mn-ea"/>
                <a:cs typeface="Arial"/>
              </a:defRPr>
            </a:lvl2pPr>
            <a:lvl3pPr marL="1082675" indent="-168275" algn="l" defTabSz="457200" rtl="0" eaLnBrk="1" latinLnBrk="0" hangingPunct="1">
              <a:spcBef>
                <a:spcPts val="200"/>
              </a:spcBef>
              <a:buClr>
                <a:schemeClr val="accent3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Arial"/>
              </a:defRPr>
            </a:lvl3pPr>
            <a:lvl4pPr marL="1543050" indent="-171450" algn="l" defTabSz="457200" rtl="0" eaLnBrk="1" latinLnBrk="0" hangingPunct="1">
              <a:spcBef>
                <a:spcPts val="200"/>
              </a:spcBef>
              <a:buClr>
                <a:schemeClr val="accent3"/>
              </a:buClr>
              <a:buFont typeface="Arial"/>
              <a:buChar char="–"/>
              <a:defRPr sz="1600" b="0" i="0" kern="120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  <a:ea typeface="+mn-ea"/>
                <a:cs typeface="Arial"/>
              </a:defRPr>
            </a:lvl4pPr>
            <a:lvl5pPr marL="1997075" indent="-168275" algn="l" defTabSz="457200" rtl="0" eaLnBrk="1" latinLnBrk="0" hangingPunct="1">
              <a:spcBef>
                <a:spcPts val="200"/>
              </a:spcBef>
              <a:buClr>
                <a:schemeClr val="accent3"/>
              </a:buClr>
              <a:buFont typeface="Arial"/>
              <a:buChar char="»"/>
              <a:defRPr sz="1400" b="0" i="0" kern="120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Impala with columnar storage (Parquet) beat Hive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(not saying much)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reaches other columnar stores in performance on TPC-DS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TPC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Benchmark™DS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(TPC-DS): The New Decision Support Benchmark Standard Examine large volumes of data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Give answers to real-world business questions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Execute queries of various operational requirements and complexities (e.g., ad-hoc, reporting, iterative OLAP, data mining)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Are characterized by high CPU and IO load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periodically synchronized with source OLTP databases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 database maintenance functions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0022" y="785912"/>
            <a:ext cx="6950075" cy="45720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27013" algn="l" defTabSz="457200" rtl="0" eaLnBrk="1" latinLnBrk="0" hangingPunct="1">
              <a:spcBef>
                <a:spcPts val="1200"/>
              </a:spcBef>
              <a:buClr>
                <a:schemeClr val="accent3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Arial"/>
              </a:defRPr>
            </a:lvl1pPr>
            <a:lvl2pPr marL="687388" indent="-230188" algn="l" defTabSz="457200" rtl="0" eaLnBrk="1" latinLnBrk="0" hangingPunct="1">
              <a:spcBef>
                <a:spcPts val="400"/>
              </a:spcBef>
              <a:buClr>
                <a:schemeClr val="accent3"/>
              </a:buClr>
              <a:buFont typeface="Arial"/>
              <a:buChar char="–"/>
              <a:defRPr sz="2000" b="0" i="0" kern="120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  <a:ea typeface="+mn-ea"/>
                <a:cs typeface="Arial"/>
              </a:defRPr>
            </a:lvl2pPr>
            <a:lvl3pPr marL="1082675" indent="-168275" algn="l" defTabSz="457200" rtl="0" eaLnBrk="1" latinLnBrk="0" hangingPunct="1">
              <a:spcBef>
                <a:spcPts val="200"/>
              </a:spcBef>
              <a:buClr>
                <a:schemeClr val="accent3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Arial"/>
              </a:defRPr>
            </a:lvl3pPr>
            <a:lvl4pPr marL="1543050" indent="-171450" algn="l" defTabSz="457200" rtl="0" eaLnBrk="1" latinLnBrk="0" hangingPunct="1">
              <a:spcBef>
                <a:spcPts val="200"/>
              </a:spcBef>
              <a:buClr>
                <a:schemeClr val="accent3"/>
              </a:buClr>
              <a:buFont typeface="Arial"/>
              <a:buChar char="–"/>
              <a:defRPr sz="1600" b="0" i="0" kern="120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  <a:ea typeface="+mn-ea"/>
                <a:cs typeface="Arial"/>
              </a:defRPr>
            </a:lvl4pPr>
            <a:lvl5pPr marL="1997075" indent="-168275" algn="l" defTabSz="457200" rtl="0" eaLnBrk="1" latinLnBrk="0" hangingPunct="1">
              <a:spcBef>
                <a:spcPts val="200"/>
              </a:spcBef>
              <a:buClr>
                <a:schemeClr val="accent3"/>
              </a:buClr>
              <a:buFont typeface="Arial"/>
              <a:buChar char="»"/>
              <a:defRPr sz="1400" b="0" i="0" kern="120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Impala Performance Update: Now Reaching DBMS-Class Speed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http://blog.cloudera.com/blog/2014/01/impala-performance-dbms-class-speed/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Screen Shot 2014-01-31 at 11.37.0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" r="2924"/>
          <a:stretch/>
        </p:blipFill>
        <p:spPr>
          <a:xfrm>
            <a:off x="0" y="3172171"/>
            <a:ext cx="4572000" cy="1971330"/>
          </a:xfrm>
          <a:prstGeom prst="rect">
            <a:avLst/>
          </a:prstGeom>
        </p:spPr>
      </p:pic>
      <p:pic>
        <p:nvPicPr>
          <p:cNvPr id="9" name="Picture 8" descr="Screen Shot 2014-01-31 at 11.37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72171"/>
            <a:ext cx="4571999" cy="19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NewSQL</a:t>
            </a:r>
            <a:r>
              <a:rPr lang="en-US" dirty="0" smtClean="0"/>
              <a:t> Promise: </a:t>
            </a:r>
            <a:r>
              <a:rPr lang="en-US" sz="2400" i="1" dirty="0" smtClean="0"/>
              <a:t>Scale-out SQL operational database</a:t>
            </a:r>
            <a:endParaRPr lang="en-US" sz="24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33400" y="2724150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 smtClean="0">
                <a:solidFill>
                  <a:srgbClr val="008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GOOGLE F1</a:t>
            </a:r>
          </a:p>
          <a:p>
            <a:pPr marL="0" indent="0">
              <a:buNone/>
            </a:pPr>
            <a:r>
              <a:rPr lang="en-US" sz="1600" b="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sz="1600" b="0" i="1" dirty="0">
                <a:latin typeface="Helvetica" panose="020B0604020202020204" pitchFamily="34" charset="0"/>
                <a:cs typeface="Helvetica" panose="020B0604020202020204" pitchFamily="34" charset="0"/>
              </a:rPr>
              <a:t>We believe it is better to have application programmers deal with performance problems due to overuse of transactions as bottlenecks arise, rather than always coding around the lack of </a:t>
            </a:r>
            <a:r>
              <a:rPr lang="en-US" sz="1600" b="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transactions.”</a:t>
            </a:r>
            <a:endParaRPr lang="en-US" sz="7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Google </a:t>
            </a:r>
            <a:r>
              <a:rPr lang="en-US" sz="1600" b="0" dirty="0">
                <a:latin typeface="Helvetica" panose="020B0604020202020204" pitchFamily="34" charset="0"/>
                <a:cs typeface="Helvetica" panose="020B0604020202020204" pitchFamily="34" charset="0"/>
              </a:rPr>
              <a:t>is encouraging developers to switch to SQL </a:t>
            </a:r>
            <a:r>
              <a:rPr lang="en-US" sz="1600" b="0" i="1" dirty="0">
                <a:latin typeface="Helvetica" panose="020B0604020202020204" pitchFamily="34" charset="0"/>
                <a:cs typeface="Helvetica" panose="020B0604020202020204" pitchFamily="34" charset="0"/>
              </a:rPr>
              <a:t>“for low-latency OLTP queries, large OLAP queries, and everything in between.”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971550"/>
            <a:ext cx="2667000" cy="1524000"/>
          </a:xfrm>
          <a:prstGeom prst="roundRect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Helvetica"/>
                <a:cs typeface="Helvetica"/>
              </a:rPr>
              <a:t>NewSQL</a:t>
            </a:r>
            <a:r>
              <a:rPr lang="en-US" sz="1600" b="1" dirty="0" smtClean="0">
                <a:solidFill>
                  <a:srgbClr val="FFFFFF"/>
                </a:solidFill>
                <a:latin typeface="Helvetica"/>
                <a:cs typeface="Helvetica"/>
              </a:rPr>
              <a:t> Basics</a:t>
            </a:r>
          </a:p>
          <a:p>
            <a:pPr algn="ctr"/>
            <a:endParaRPr lang="en-US" sz="16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Operational databases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Scale-out of </a:t>
            </a:r>
            <a:r>
              <a:rPr lang="en-US" sz="1400" dirty="0" err="1" smtClean="0">
                <a:solidFill>
                  <a:schemeClr val="bg1"/>
                </a:solidFill>
                <a:latin typeface="Helvetica"/>
                <a:cs typeface="Helvetica"/>
              </a:rPr>
              <a:t>NoSQL</a:t>
            </a:r>
            <a:endParaRPr lang="en-US" sz="14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ACID properties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Distributed Transactions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68333" y="973196"/>
            <a:ext cx="2667000" cy="1541169"/>
          </a:xfrm>
          <a:prstGeom prst="roundRect">
            <a:avLst/>
          </a:prstGeom>
          <a:solidFill>
            <a:srgbClr val="18579B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Helvetica"/>
                <a:cs typeface="Helvetica"/>
              </a:rPr>
              <a:t>NewSQL</a:t>
            </a:r>
            <a:r>
              <a:rPr lang="en-US" sz="1600" dirty="0" smtClean="0">
                <a:solidFill>
                  <a:schemeClr val="bg1"/>
                </a:solidFill>
                <a:latin typeface="Helvetica"/>
                <a:cs typeface="Helvetica"/>
              </a:rPr>
              <a:t> Add-ons</a:t>
            </a:r>
          </a:p>
          <a:p>
            <a:pPr algn="ctr"/>
            <a:endParaRPr lang="en-US" sz="16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Real-time Analytics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In-Memory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Geo-</a:t>
            </a: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Distribution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Online schema changes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671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ClustrixDB Introduction 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1878" y="959444"/>
            <a:ext cx="3977722" cy="1515049"/>
            <a:chOff x="594278" y="1209101"/>
            <a:chExt cx="3977722" cy="1515049"/>
          </a:xfrm>
        </p:grpSpPr>
        <p:sp>
          <p:nvSpPr>
            <p:cNvPr id="10" name="Rounded Rectangle 9"/>
            <p:cNvSpPr/>
            <p:nvPr/>
          </p:nvSpPr>
          <p:spPr>
            <a:xfrm>
              <a:off x="594278" y="1209101"/>
              <a:ext cx="3444323" cy="138301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137160"/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0D4467"/>
                  </a:solidFill>
                  <a:latin typeface="Helvetica"/>
                  <a:cs typeface="Helvetica"/>
                </a:rPr>
                <a:t>HIGH-SCALE </a:t>
              </a:r>
            </a:p>
            <a:p>
              <a:pPr>
                <a:defRPr/>
              </a:pPr>
              <a:r>
                <a:rPr lang="en-US" sz="1400" b="1" dirty="0" smtClean="0">
                  <a:solidFill>
                    <a:srgbClr val="0D4467"/>
                  </a:solidFill>
                  <a:latin typeface="Helvetica"/>
                  <a:cs typeface="Helvetica"/>
                </a:rPr>
                <a:t>TRANSACTIONS</a:t>
              </a:r>
              <a:endParaRPr lang="en-US" sz="1400" b="1" dirty="0">
                <a:solidFill>
                  <a:srgbClr val="0D4467"/>
                </a:solidFill>
                <a:latin typeface="Helvetica"/>
                <a:cs typeface="Helvetic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5800" y="1923931"/>
              <a:ext cx="3886200" cy="800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Arial"/>
                <a:buChar char="•"/>
              </a:pP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Linear scalability for writes/updates/reads</a:t>
              </a:r>
            </a:p>
            <a:p>
              <a:pPr marL="171450" indent="-171450">
                <a:spcBef>
                  <a:spcPts val="600"/>
                </a:spcBef>
                <a:buFont typeface="Arial"/>
                <a:buChar char="•"/>
              </a:pP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Double nodes </a:t>
              </a: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  <a:sym typeface="Wingdings"/>
                </a:rPr>
                <a:t></a:t>
              </a: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 double transactions/sec</a:t>
              </a:r>
            </a:p>
            <a:p>
              <a:pPr>
                <a:spcBef>
                  <a:spcPts val="600"/>
                </a:spcBef>
              </a:pPr>
              <a:endParaRPr lang="en-US" sz="12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959445"/>
            <a:ext cx="3657600" cy="1383010"/>
            <a:chOff x="5181600" y="1209102"/>
            <a:chExt cx="3657600" cy="1383010"/>
          </a:xfrm>
        </p:grpSpPr>
        <p:sp>
          <p:nvSpPr>
            <p:cNvPr id="12" name="Rounded Rectangle 11"/>
            <p:cNvSpPr/>
            <p:nvPr/>
          </p:nvSpPr>
          <p:spPr>
            <a:xfrm>
              <a:off x="5181600" y="1209102"/>
              <a:ext cx="3657600" cy="13830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137160"/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0D4467"/>
                  </a:solidFill>
                  <a:latin typeface="Helvetica"/>
                  <a:cs typeface="Helvetica"/>
                </a:rPr>
                <a:t>REAL-TIME </a:t>
              </a:r>
            </a:p>
            <a:p>
              <a:pPr>
                <a:defRPr/>
              </a:pPr>
              <a:r>
                <a:rPr lang="en-US" sz="1400" b="1" dirty="0" smtClean="0">
                  <a:solidFill>
                    <a:srgbClr val="0D4467"/>
                  </a:solidFill>
                  <a:latin typeface="Helvetica"/>
                  <a:cs typeface="Helvetica"/>
                </a:rPr>
                <a:t>ANALYTICS</a:t>
              </a:r>
              <a:endParaRPr lang="en-US" sz="1400" b="1" dirty="0">
                <a:solidFill>
                  <a:srgbClr val="0D4467"/>
                </a:solidFill>
                <a:latin typeface="Helvetica"/>
                <a:cs typeface="Helvetic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76136" y="1920509"/>
              <a:ext cx="3486864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Arial"/>
                <a:buChar char="•"/>
              </a:pP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Linear speedup for analytics</a:t>
              </a:r>
            </a:p>
            <a:p>
              <a:pPr marL="171450" indent="-171450">
                <a:spcBef>
                  <a:spcPts val="600"/>
                </a:spcBef>
                <a:buFont typeface="Arial"/>
                <a:buChar char="•"/>
              </a:pP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Double nodes </a:t>
              </a: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  <a:sym typeface="Wingdings"/>
                </a:rPr>
                <a:t></a:t>
              </a:r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 half the query time</a:t>
              </a:r>
              <a:endParaRPr lang="en-US" sz="12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336" y="1265079"/>
              <a:ext cx="533400" cy="62087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Rounded Rectangle 13"/>
          <p:cNvSpPr/>
          <p:nvPr/>
        </p:nvSpPr>
        <p:spPr bwMode="auto">
          <a:xfrm>
            <a:off x="5562600" y="4099389"/>
            <a:ext cx="3124200" cy="453561"/>
          </a:xfrm>
          <a:prstGeom prst="roundRect">
            <a:avLst>
              <a:gd name="adj" fmla="val 0"/>
            </a:avLst>
          </a:prstGeom>
          <a:solidFill>
            <a:srgbClr val="1A4A66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13716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 dirty="0" smtClean="0">
                <a:solidFill>
                  <a:prstClr val="white"/>
                </a:solidFill>
                <a:latin typeface="Helvetica"/>
                <a:ea typeface="ＭＳ Ｐゴシック" charset="0"/>
                <a:cs typeface="Helvetica"/>
              </a:rPr>
              <a:t>ACID, SQL AND MYSQL</a:t>
            </a:r>
            <a:endParaRPr lang="en-US" sz="1400" b="1" dirty="0">
              <a:solidFill>
                <a:prstClr val="white"/>
              </a:solidFill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562600" y="3007893"/>
            <a:ext cx="3124200" cy="453561"/>
          </a:xfrm>
          <a:prstGeom prst="roundRect">
            <a:avLst>
              <a:gd name="adj" fmla="val 0"/>
            </a:avLst>
          </a:prstGeom>
          <a:solidFill>
            <a:srgbClr val="1A4A66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13716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 dirty="0" smtClean="0">
                <a:solidFill>
                  <a:prstClr val="white"/>
                </a:solidFill>
                <a:latin typeface="Helvetica"/>
                <a:ea typeface="ＭＳ Ｐゴシック" charset="0"/>
                <a:cs typeface="Helvetica"/>
              </a:rPr>
              <a:t>SELF-MANAGING</a:t>
            </a:r>
            <a:endParaRPr lang="en-US" sz="1400" b="1" dirty="0">
              <a:solidFill>
                <a:prstClr val="white"/>
              </a:solidFill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62600" y="3541293"/>
            <a:ext cx="3124200" cy="453561"/>
          </a:xfrm>
          <a:prstGeom prst="roundRect">
            <a:avLst>
              <a:gd name="adj" fmla="val 0"/>
            </a:avLst>
          </a:prstGeom>
          <a:solidFill>
            <a:srgbClr val="1A4A66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13716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 dirty="0" smtClean="0">
                <a:solidFill>
                  <a:prstClr val="white"/>
                </a:solidFill>
                <a:latin typeface="Helvetica"/>
                <a:ea typeface="ＭＳ Ｐゴシック" charset="0"/>
                <a:cs typeface="Helvetica"/>
              </a:rPr>
              <a:t>BUILT-IN FAULT TOLERANCE</a:t>
            </a:r>
            <a:endParaRPr lang="en-US" sz="1400" b="1" dirty="0">
              <a:solidFill>
                <a:prstClr val="white"/>
              </a:solidFill>
              <a:latin typeface="Helvetica"/>
              <a:ea typeface="ＭＳ Ｐゴシック" charset="0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950" y="3007893"/>
            <a:ext cx="5019576" cy="1545057"/>
            <a:chOff x="587350" y="2931693"/>
            <a:chExt cx="5019576" cy="1545057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587350" y="2931693"/>
              <a:ext cx="5019576" cy="15450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82880" tIns="13716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b="1" dirty="0" smtClean="0">
                  <a:solidFill>
                    <a:srgbClr val="1A4A66"/>
                  </a:solidFill>
                  <a:latin typeface="Helvetica"/>
                  <a:ea typeface="ＭＳ Ｐゴシック" charset="0"/>
                  <a:cs typeface="Helvetica"/>
                </a:rPr>
                <a:t>SCALE-OUT</a:t>
              </a:r>
              <a:endParaRPr lang="en-US" b="1" dirty="0">
                <a:solidFill>
                  <a:srgbClr val="1A4A66"/>
                </a:solidFill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" y="3626266"/>
              <a:ext cx="3085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Add nodes as demand grows</a:t>
              </a:r>
              <a:endParaRPr lang="en-US" sz="16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5" name="Rounded Rectangle 34"/>
          <p:cNvSpPr/>
          <p:nvPr/>
        </p:nvSpPr>
        <p:spPr bwMode="auto">
          <a:xfrm>
            <a:off x="434951" y="2478576"/>
            <a:ext cx="8251849" cy="370086"/>
          </a:xfrm>
          <a:prstGeom prst="roundRect">
            <a:avLst>
              <a:gd name="adj" fmla="val 0"/>
            </a:avLst>
          </a:prstGeom>
          <a:solidFill>
            <a:srgbClr val="FD8909"/>
          </a:solidFill>
          <a:ln w="28575" cmpd="sng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82880" tIns="18288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hangingPunct="0">
              <a:lnSpc>
                <a:spcPct val="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 charset="0"/>
                <a:cs typeface="Helvetica"/>
              </a:rPr>
              <a:t>REAL WORKLOADS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36" name="Plus 35"/>
          <p:cNvSpPr/>
          <p:nvPr/>
        </p:nvSpPr>
        <p:spPr>
          <a:xfrm>
            <a:off x="4084783" y="1293393"/>
            <a:ext cx="685800" cy="685800"/>
          </a:xfrm>
          <a:prstGeom prst="mathPlus">
            <a:avLst>
              <a:gd name="adj1" fmla="val 12564"/>
            </a:avLst>
          </a:prstGeom>
          <a:solidFill>
            <a:srgbClr val="0D44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Helvetica"/>
              <a:cs typeface="Helvetic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67" y="3049927"/>
            <a:ext cx="2147391" cy="1305077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58" y="1044351"/>
            <a:ext cx="460599" cy="4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0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Straight Connector 366"/>
          <p:cNvCxnSpPr/>
          <p:nvPr/>
        </p:nvCxnSpPr>
        <p:spPr>
          <a:xfrm flipV="1">
            <a:off x="2864940" y="4373957"/>
            <a:ext cx="1" cy="152400"/>
          </a:xfrm>
          <a:prstGeom prst="line">
            <a:avLst/>
          </a:prstGeom>
          <a:ln w="5715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4971604" y="4404914"/>
            <a:ext cx="1" cy="152400"/>
          </a:xfrm>
          <a:prstGeom prst="line">
            <a:avLst/>
          </a:prstGeom>
          <a:ln w="5715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7181403" y="4404914"/>
            <a:ext cx="1" cy="152400"/>
          </a:xfrm>
          <a:prstGeom prst="line">
            <a:avLst/>
          </a:prstGeom>
          <a:ln w="5715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2838004" y="4531120"/>
            <a:ext cx="4343398" cy="1"/>
          </a:xfrm>
          <a:prstGeom prst="line">
            <a:avLst/>
          </a:prstGeom>
          <a:ln w="5715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6407461" y="2680216"/>
            <a:ext cx="1769535" cy="1752600"/>
          </a:xfrm>
          <a:prstGeom prst="can">
            <a:avLst>
              <a:gd name="adj" fmla="val 16453"/>
            </a:avLst>
          </a:prstGeom>
          <a:solidFill>
            <a:srgbClr val="194A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Can 36"/>
          <p:cNvSpPr/>
          <p:nvPr/>
        </p:nvSpPr>
        <p:spPr>
          <a:xfrm>
            <a:off x="2131036" y="2680216"/>
            <a:ext cx="1769535" cy="1752600"/>
          </a:xfrm>
          <a:prstGeom prst="can">
            <a:avLst>
              <a:gd name="adj" fmla="val 16453"/>
            </a:avLst>
          </a:prstGeom>
          <a:solidFill>
            <a:srgbClr val="194A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Can 37"/>
          <p:cNvSpPr/>
          <p:nvPr/>
        </p:nvSpPr>
        <p:spPr>
          <a:xfrm>
            <a:off x="4201155" y="2690799"/>
            <a:ext cx="1769535" cy="1752600"/>
          </a:xfrm>
          <a:prstGeom prst="can">
            <a:avLst>
              <a:gd name="adj" fmla="val 16453"/>
            </a:avLst>
          </a:prstGeom>
          <a:solidFill>
            <a:srgbClr val="194A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0" name="Freeform 249"/>
          <p:cNvSpPr/>
          <p:nvPr/>
        </p:nvSpPr>
        <p:spPr>
          <a:xfrm rot="21358374">
            <a:off x="2727259" y="1155221"/>
            <a:ext cx="1564890" cy="1079803"/>
          </a:xfrm>
          <a:custGeom>
            <a:avLst/>
            <a:gdLst>
              <a:gd name="connsiteX0" fmla="*/ 0 w 2361184"/>
              <a:gd name="connsiteY0" fmla="*/ 0 h 831724"/>
              <a:gd name="connsiteX1" fmla="*/ 313035 w 2361184"/>
              <a:gd name="connsiteY1" fmla="*/ 822781 h 831724"/>
              <a:gd name="connsiteX2" fmla="*/ 2361184 w 2361184"/>
              <a:gd name="connsiteY2" fmla="*/ 831724 h 831724"/>
              <a:gd name="connsiteX3" fmla="*/ 0 w 2361184"/>
              <a:gd name="connsiteY3" fmla="*/ 0 h 83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184" h="831724">
                <a:moveTo>
                  <a:pt x="0" y="0"/>
                </a:moveTo>
                <a:lnTo>
                  <a:pt x="313035" y="822781"/>
                </a:lnTo>
                <a:lnTo>
                  <a:pt x="2361184" y="83172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</a:schemeClr>
              </a:gs>
              <a:gs pos="7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Clustrix Design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3298228" y="1994416"/>
            <a:ext cx="450207" cy="304324"/>
          </a:xfrm>
          <a:prstGeom prst="rect">
            <a:avLst/>
          </a:prstGeom>
          <a:pattFill prst="lgGrid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2457004" y="1003816"/>
            <a:ext cx="947056" cy="685800"/>
          </a:xfrm>
          <a:prstGeom prst="rect">
            <a:avLst/>
          </a:prstGeom>
          <a:pattFill prst="lgGrid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53" y="1072574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D466B"/>
                </a:solidFill>
                <a:latin typeface="Arial"/>
                <a:cs typeface="Arial"/>
              </a:rPr>
              <a:t>Intelligent Data </a:t>
            </a:r>
          </a:p>
          <a:p>
            <a:r>
              <a:rPr lang="en-US" sz="1600" b="1" dirty="0" smtClean="0">
                <a:solidFill>
                  <a:srgbClr val="0D466B"/>
                </a:solidFill>
                <a:latin typeface="Arial"/>
                <a:cs typeface="Arial"/>
              </a:rPr>
              <a:t>Distribution</a:t>
            </a:r>
            <a:endParaRPr lang="en-US" sz="1600" b="1" dirty="0">
              <a:solidFill>
                <a:srgbClr val="0D466B"/>
              </a:solidFill>
              <a:latin typeface="Arial"/>
              <a:cs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666804" y="996374"/>
            <a:ext cx="19413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D466B"/>
                </a:solidFill>
                <a:latin typeface="Arial"/>
                <a:cs typeface="Arial"/>
              </a:rPr>
              <a:t>Massively Parallel </a:t>
            </a:r>
          </a:p>
          <a:p>
            <a:r>
              <a:rPr lang="en-US" sz="1600" b="1" dirty="0" smtClean="0">
                <a:solidFill>
                  <a:srgbClr val="0D466B"/>
                </a:solidFill>
                <a:latin typeface="Arial"/>
                <a:cs typeface="Arial"/>
              </a:rPr>
              <a:t>Query Processing</a:t>
            </a:r>
            <a:endParaRPr lang="en-US" sz="1600" b="1" dirty="0">
              <a:solidFill>
                <a:srgbClr val="0D466B"/>
              </a:solidFill>
              <a:latin typeface="Arial"/>
              <a:cs typeface="Arial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52004" y="2690799"/>
            <a:ext cx="1393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D466B"/>
                </a:solidFill>
                <a:latin typeface="Arial"/>
                <a:cs typeface="Arial"/>
              </a:rPr>
              <a:t>Shared</a:t>
            </a:r>
            <a:endParaRPr lang="en-US" sz="1600" b="1" dirty="0">
              <a:solidFill>
                <a:srgbClr val="0D466B"/>
              </a:solidFill>
              <a:latin typeface="Arial"/>
              <a:cs typeface="Arial"/>
            </a:endParaRPr>
          </a:p>
          <a:p>
            <a:r>
              <a:rPr lang="en-US" sz="1600" b="1" dirty="0" smtClean="0">
                <a:solidFill>
                  <a:srgbClr val="0D466B"/>
                </a:solidFill>
                <a:latin typeface="Arial"/>
                <a:cs typeface="Arial"/>
              </a:rPr>
              <a:t>Nothing</a:t>
            </a:r>
          </a:p>
          <a:p>
            <a:r>
              <a:rPr lang="en-US" sz="1600" b="1" dirty="0" smtClean="0">
                <a:solidFill>
                  <a:srgbClr val="0D466B"/>
                </a:solidFill>
                <a:latin typeface="Arial"/>
                <a:cs typeface="Arial"/>
              </a:rPr>
              <a:t>Architecture</a:t>
            </a:r>
            <a:endParaRPr lang="en-US" sz="1600" b="1" dirty="0">
              <a:solidFill>
                <a:srgbClr val="0D466B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3018" y="3104918"/>
            <a:ext cx="889250" cy="52447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Query</a:t>
            </a:r>
          </a:p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Compiler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228100" y="3719114"/>
            <a:ext cx="1626168" cy="571496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Database Engine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142804" y="3109514"/>
            <a:ext cx="711464" cy="524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Data map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260420" y="3104918"/>
            <a:ext cx="889250" cy="52447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Query</a:t>
            </a:r>
          </a:p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Compiler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285502" y="3719114"/>
            <a:ext cx="1626168" cy="571496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Database Engine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200206" y="3109514"/>
            <a:ext cx="711464" cy="524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Data map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470220" y="3104918"/>
            <a:ext cx="889250" cy="52447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Query</a:t>
            </a:r>
          </a:p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Compiler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495302" y="3719114"/>
            <a:ext cx="1626168" cy="571496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Database Engine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7410006" y="3109514"/>
            <a:ext cx="711464" cy="524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  <a:latin typeface="Calibri"/>
              </a:rPr>
              <a:t>Data map</a:t>
            </a:r>
            <a:endParaRPr lang="en-US" sz="1400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904804" y="1994892"/>
            <a:ext cx="423649" cy="304800"/>
          </a:xfrm>
          <a:prstGeom prst="rect">
            <a:avLst/>
          </a:prstGeom>
          <a:pattFill prst="lgGrid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724935" y="1994416"/>
            <a:ext cx="417869" cy="304324"/>
          </a:xfrm>
          <a:prstGeom prst="rect">
            <a:avLst/>
          </a:prstGeom>
          <a:pattFill prst="lgGrid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1" name="Freeform 250"/>
          <p:cNvSpPr/>
          <p:nvPr/>
        </p:nvSpPr>
        <p:spPr>
          <a:xfrm rot="21255344">
            <a:off x="6506714" y="1375393"/>
            <a:ext cx="1381719" cy="943691"/>
          </a:xfrm>
          <a:custGeom>
            <a:avLst/>
            <a:gdLst>
              <a:gd name="connsiteX0" fmla="*/ 1529404 w 1529404"/>
              <a:gd name="connsiteY0" fmla="*/ 0 h 357731"/>
              <a:gd name="connsiteX1" fmla="*/ 0 w 1529404"/>
              <a:gd name="connsiteY1" fmla="*/ 62603 h 357731"/>
              <a:gd name="connsiteX2" fmla="*/ 1162705 w 1529404"/>
              <a:gd name="connsiteY2" fmla="*/ 357731 h 357731"/>
              <a:gd name="connsiteX3" fmla="*/ 1529404 w 1529404"/>
              <a:gd name="connsiteY3" fmla="*/ 0 h 35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404" h="357731">
                <a:moveTo>
                  <a:pt x="1529404" y="0"/>
                </a:moveTo>
                <a:lnTo>
                  <a:pt x="0" y="62603"/>
                </a:lnTo>
                <a:lnTo>
                  <a:pt x="1162705" y="357731"/>
                </a:lnTo>
                <a:lnTo>
                  <a:pt x="1529404" y="0"/>
                </a:lnTo>
                <a:close/>
              </a:path>
            </a:pathLst>
          </a:custGeom>
          <a:gradFill flip="none" rotWithShape="1">
            <a:gsLst>
              <a:gs pos="36000">
                <a:srgbClr val="F6F4F5"/>
              </a:gs>
              <a:gs pos="100000">
                <a:schemeClr val="bg2">
                  <a:lumMod val="50000"/>
                </a:schemeClr>
              </a:gs>
            </a:gsLst>
            <a:lin ang="19380000" scaled="0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7361365" y="1101604"/>
            <a:ext cx="868235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libri"/>
                <a:ea typeface="ヒラギノ角ゴ ProN W3"/>
                <a:cs typeface="ヒラギノ角ゴ ProN W3"/>
              </a:rPr>
              <a:t>SQL 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6407461" y="2028904"/>
            <a:ext cx="36420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Calibri"/>
                <a:ea typeface="ヒラギノ角ゴ ProN W3"/>
                <a:cs typeface="ヒラギノ角ゴ ProN W3"/>
              </a:rPr>
              <a:t>SQL 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55202" y="1783067"/>
            <a:ext cx="36420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Calibri"/>
                <a:ea typeface="ヒラギノ角ゴ ProN W3"/>
                <a:cs typeface="ヒラギノ角ゴ ProN W3"/>
              </a:rPr>
              <a:t>SQL 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183079" y="2057809"/>
            <a:ext cx="36420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Calibri"/>
                <a:ea typeface="ヒラギノ角ゴ ProN W3"/>
                <a:cs typeface="ヒラギノ角ゴ ProN W3"/>
              </a:rPr>
              <a:t>SQL 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817200" y="1783067"/>
            <a:ext cx="364202" cy="2308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Calibri"/>
                <a:ea typeface="ヒラギノ角ゴ ProN W3"/>
                <a:cs typeface="ヒラギノ角ゴ ProN W3"/>
              </a:rPr>
              <a:t>SQL </a:t>
            </a:r>
          </a:p>
        </p:txBody>
      </p:sp>
    </p:spTree>
    <p:extLst>
      <p:ext uri="{BB962C8B-B14F-4D97-AF65-F5344CB8AC3E}">
        <p14:creationId xmlns:p14="http://schemas.microsoft.com/office/powerpoint/2010/main" val="359272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613"/>
            <a:ext cx="8606518" cy="630337"/>
          </a:xfrm>
        </p:spPr>
        <p:txBody>
          <a:bodyPr/>
          <a:lstStyle/>
          <a:p>
            <a:r>
              <a:rPr lang="en-US" sz="2400" dirty="0" smtClean="0"/>
              <a:t>Scaling SQL to 29+ Million users, without a DBA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42951"/>
            <a:ext cx="5257800" cy="16001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5600" y="2278032"/>
            <a:ext cx="228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4A66"/>
                </a:solidFill>
                <a:latin typeface="Helvetica"/>
                <a:cs typeface="Helvetica"/>
              </a:rPr>
              <a:t>“</a:t>
            </a:r>
            <a:r>
              <a:rPr lang="en-US" sz="1400" i="1" dirty="0">
                <a:solidFill>
                  <a:srgbClr val="1A4A66"/>
                </a:solidFill>
                <a:latin typeface="Helvetica"/>
                <a:cs typeface="Helvetica"/>
              </a:rPr>
              <a:t>We have not run into scaling issues anymore</a:t>
            </a:r>
            <a:r>
              <a:rPr lang="en-US" sz="1400" i="1" dirty="0" smtClean="0">
                <a:solidFill>
                  <a:srgbClr val="1A4A66"/>
                </a:solidFill>
                <a:latin typeface="Helvetica"/>
                <a:cs typeface="Helvetica"/>
              </a:rPr>
              <a:t>. </a:t>
            </a:r>
            <a:r>
              <a:rPr lang="en-US" sz="1400" i="1" dirty="0">
                <a:solidFill>
                  <a:srgbClr val="1A4A66"/>
                </a:solidFill>
                <a:latin typeface="Helvetica"/>
                <a:cs typeface="Helvetica"/>
              </a:rPr>
              <a:t>As we’ve need capacity we just add nodes and </a:t>
            </a:r>
            <a:r>
              <a:rPr lang="en-US" sz="1400" i="1" dirty="0" smtClean="0">
                <a:solidFill>
                  <a:srgbClr val="1A4A66"/>
                </a:solidFill>
                <a:latin typeface="Helvetica"/>
                <a:cs typeface="Helvetica"/>
              </a:rPr>
              <a:t>see </a:t>
            </a:r>
            <a:r>
              <a:rPr lang="en-US" sz="1400" i="1" dirty="0">
                <a:solidFill>
                  <a:srgbClr val="1A4A66"/>
                </a:solidFill>
                <a:latin typeface="Helvetica"/>
                <a:cs typeface="Helvetica"/>
              </a:rPr>
              <a:t>linear growth. </a:t>
            </a:r>
            <a:endParaRPr lang="en-US" sz="1400" i="1" dirty="0" smtClean="0">
              <a:solidFill>
                <a:srgbClr val="1A4A66"/>
              </a:solidFill>
              <a:latin typeface="Helvetica"/>
              <a:cs typeface="Helvetica"/>
            </a:endParaRPr>
          </a:p>
          <a:p>
            <a:endParaRPr lang="en-US" sz="1200" dirty="0" smtClean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rgbClr val="1A4A66"/>
                </a:solidFill>
                <a:latin typeface="Helvetica"/>
                <a:cs typeface="Helvetica"/>
              </a:rPr>
              <a:t>Nicolas Van </a:t>
            </a:r>
            <a:r>
              <a:rPr lang="en-US" sz="1000" dirty="0" err="1" smtClean="0">
                <a:solidFill>
                  <a:srgbClr val="1A4A66"/>
                </a:solidFill>
                <a:latin typeface="Helvetica"/>
                <a:cs typeface="Helvetica"/>
              </a:rPr>
              <a:t>Eenaeme</a:t>
            </a:r>
            <a:endParaRPr lang="en-US" sz="1000" dirty="0" smtClean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 smtClean="0">
                <a:solidFill>
                  <a:srgbClr val="1A4A66"/>
                </a:solidFill>
                <a:latin typeface="Helvetica"/>
                <a:cs typeface="Helvetica"/>
              </a:rPr>
              <a:t>CIO </a:t>
            </a:r>
            <a:r>
              <a:rPr lang="en-US" sz="1000" dirty="0" err="1" smtClean="0">
                <a:solidFill>
                  <a:srgbClr val="1A4A66"/>
                </a:solidFill>
                <a:latin typeface="Helvetica"/>
                <a:cs typeface="Helvetica"/>
              </a:rPr>
              <a:t>MassiveMedia</a:t>
            </a:r>
            <a:r>
              <a:rPr lang="en-US" sz="1000" dirty="0" smtClean="0">
                <a:solidFill>
                  <a:srgbClr val="1A4A66"/>
                </a:solidFill>
                <a:latin typeface="Helvetica"/>
                <a:cs typeface="Helvetica"/>
              </a:rPr>
              <a:t> </a:t>
            </a:r>
            <a:endParaRPr lang="en-US" sz="1000" dirty="0">
              <a:solidFill>
                <a:srgbClr val="1A4A66"/>
              </a:solidFill>
              <a:latin typeface="Helvetica"/>
              <a:cs typeface="Helvetica"/>
            </a:endParaRPr>
          </a:p>
          <a:p>
            <a:endParaRPr lang="en-US" sz="1200" dirty="0">
              <a:solidFill>
                <a:srgbClr val="1A4A66"/>
              </a:solidFill>
              <a:latin typeface="Helvetica"/>
              <a:cs typeface="Helvetic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-320559"/>
            <a:ext cx="2133600" cy="1600200"/>
          </a:xfrm>
          <a:prstGeom prst="rect">
            <a:avLst/>
          </a:prstGeom>
        </p:spPr>
      </p:pic>
      <p:graphicFrame>
        <p:nvGraphicFramePr>
          <p:cNvPr id="14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034350"/>
              </p:ext>
            </p:extLst>
          </p:nvPr>
        </p:nvGraphicFramePr>
        <p:xfrm>
          <a:off x="304800" y="742951"/>
          <a:ext cx="2751183" cy="1833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9583"/>
              </a:tblGrid>
              <a:tr h="5199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9A37"/>
                          </a:solidFill>
                          <a:latin typeface="Helvetica"/>
                          <a:cs typeface="Helvetica"/>
                        </a:rPr>
                        <a:t>The Application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rgbClr val="FF9A37"/>
                          </a:solidFill>
                          <a:latin typeface="Helvetica"/>
                          <a:cs typeface="Helvetica"/>
                        </a:rPr>
                        <a:t>Social Discovery</a:t>
                      </a:r>
                      <a:r>
                        <a:rPr lang="en-US" sz="1000" b="1" baseline="0" dirty="0" smtClean="0">
                          <a:solidFill>
                            <a:srgbClr val="FF9A37"/>
                          </a:solidFill>
                          <a:latin typeface="Helvetica"/>
                          <a:cs typeface="Helvetica"/>
                        </a:rPr>
                        <a:t> (dating) </a:t>
                      </a:r>
                    </a:p>
                    <a:p>
                      <a:pPr algn="ctr"/>
                      <a:r>
                        <a:rPr lang="en-US" sz="1000" b="1" baseline="0" dirty="0" smtClean="0">
                          <a:solidFill>
                            <a:srgbClr val="FF9A37"/>
                          </a:solidFill>
                          <a:latin typeface="Helvetica"/>
                          <a:cs typeface="Helvetica"/>
                        </a:rPr>
                        <a:t>and match making</a:t>
                      </a:r>
                      <a:endParaRPr lang="en-US" sz="1000" b="1" dirty="0">
                        <a:solidFill>
                          <a:srgbClr val="FF9A37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1A4A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Users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29+ million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Login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10 million a day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User Messages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15 million a day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Likes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4 million a day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505200" y="3028950"/>
            <a:ext cx="2772835" cy="1905000"/>
            <a:chOff x="3505200" y="3028950"/>
            <a:chExt cx="2772835" cy="1905000"/>
          </a:xfrm>
        </p:grpSpPr>
        <p:sp>
          <p:nvSpPr>
            <p:cNvPr id="4" name="Rounded Rectangle 3"/>
            <p:cNvSpPr/>
            <p:nvPr/>
          </p:nvSpPr>
          <p:spPr>
            <a:xfrm>
              <a:off x="3744386" y="3357402"/>
              <a:ext cx="1219200" cy="433548"/>
            </a:xfrm>
            <a:prstGeom prst="roundRect">
              <a:avLst>
                <a:gd name="adj" fmla="val 32825"/>
              </a:avLst>
            </a:prstGeom>
            <a:solidFill>
              <a:srgbClr val="BFBFB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rgbClr val="1A4A66"/>
                  </a:solidFill>
                  <a:latin typeface="Helvetica"/>
                  <a:cs typeface="Helvetica"/>
                </a:rPr>
                <a:t>user_cxxxxxxx</a:t>
              </a:r>
              <a:endParaRPr lang="en-US" sz="1000" dirty="0" smtClean="0">
                <a:solidFill>
                  <a:srgbClr val="1A4A66"/>
                </a:solidFill>
                <a:latin typeface="Helvetica"/>
                <a:cs typeface="Helvetica"/>
              </a:endParaRPr>
            </a:p>
            <a:p>
              <a:pPr algn="ctr"/>
              <a:r>
                <a:rPr lang="en-US" sz="1000" b="1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(1.9 TB Table)</a:t>
              </a:r>
              <a:endParaRPr lang="en-US" sz="1000" b="1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87943" y="3502994"/>
              <a:ext cx="957789" cy="271403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1A4A66"/>
                  </a:solidFill>
                  <a:latin typeface="Helvetica"/>
                  <a:cs typeface="Helvetica"/>
                </a:rPr>
                <a:t>u</a:t>
              </a:r>
              <a:r>
                <a:rPr lang="en-US" sz="1000" dirty="0" err="1" smtClean="0">
                  <a:solidFill>
                    <a:srgbClr val="1A4A66"/>
                  </a:solidFill>
                  <a:latin typeface="Helvetica"/>
                  <a:cs typeface="Helvetica"/>
                </a:rPr>
                <a:t>ser_email</a:t>
              </a:r>
              <a:endParaRPr lang="en-US" sz="10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42494" y="3889309"/>
              <a:ext cx="711197" cy="235382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1A4A66"/>
                  </a:solidFill>
                  <a:latin typeface="Helvetica"/>
                  <a:cs typeface="Helvetica"/>
                </a:rPr>
                <a:t>u</a:t>
              </a:r>
              <a:r>
                <a:rPr lang="en-US" sz="10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ser</a:t>
              </a:r>
              <a:endParaRPr lang="en-US" sz="10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338237" y="4222730"/>
              <a:ext cx="939798" cy="276728"/>
            </a:xfrm>
            <a:prstGeom prst="roundRect">
              <a:avLst>
                <a:gd name="adj" fmla="val 38211"/>
              </a:avLst>
            </a:prstGeom>
            <a:solidFill>
              <a:srgbClr val="BFBFB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1A4A66"/>
                  </a:solidFill>
                  <a:latin typeface="Helvetica"/>
                  <a:cs typeface="Helvetica"/>
                </a:rPr>
                <a:t>u</a:t>
              </a:r>
              <a:r>
                <a:rPr lang="en-US" sz="1000" dirty="0" err="1" smtClean="0">
                  <a:solidFill>
                    <a:srgbClr val="1A4A66"/>
                  </a:solidFill>
                  <a:latin typeface="Helvetica"/>
                  <a:cs typeface="Helvetica"/>
                </a:rPr>
                <a:t>ser_photo</a:t>
              </a:r>
              <a:endParaRPr lang="en-US" sz="10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02693" y="4604180"/>
              <a:ext cx="1295400" cy="329770"/>
            </a:xfrm>
            <a:prstGeom prst="roundRect">
              <a:avLst>
                <a:gd name="adj" fmla="val 39774"/>
              </a:avLst>
            </a:prstGeom>
            <a:solidFill>
              <a:srgbClr val="BFBFBF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rgbClr val="1A4A66"/>
                  </a:solidFill>
                  <a:latin typeface="Helvetica"/>
                  <a:cs typeface="Helvetica"/>
                </a:rPr>
                <a:t>user_photo_detail</a:t>
              </a:r>
              <a:endParaRPr lang="en-US" sz="10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6917" y="4215967"/>
              <a:ext cx="1081617" cy="260783"/>
            </a:xfrm>
            <a:prstGeom prst="roundRect">
              <a:avLst>
                <a:gd name="adj" fmla="val 40007"/>
              </a:avLst>
            </a:prstGeom>
            <a:solidFill>
              <a:srgbClr val="BFBFB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rgbClr val="1A4A66"/>
                  </a:solidFill>
                  <a:latin typeface="Helvetica"/>
                  <a:cs typeface="Helvetica"/>
                </a:rPr>
                <a:t>user_blocked</a:t>
              </a:r>
              <a:endParaRPr lang="en-US" sz="10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5200" y="3967626"/>
              <a:ext cx="1097493" cy="204324"/>
            </a:xfrm>
            <a:prstGeom prst="roundRect">
              <a:avLst>
                <a:gd name="adj" fmla="val 48983"/>
              </a:avLst>
            </a:prstGeom>
            <a:solidFill>
              <a:srgbClr val="BFBFB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1A4A66"/>
                  </a:solidFill>
                  <a:latin typeface="Helvetica"/>
                  <a:cs typeface="Helvetica"/>
                </a:rPr>
                <a:t>u</a:t>
              </a:r>
              <a:r>
                <a:rPr lang="en-US" sz="1000" dirty="0" err="1" smtClean="0">
                  <a:solidFill>
                    <a:srgbClr val="1A4A66"/>
                  </a:solidFill>
                  <a:latin typeface="Helvetica"/>
                  <a:cs typeface="Helvetica"/>
                </a:rPr>
                <a:t>ser_friends</a:t>
              </a:r>
              <a:endParaRPr lang="en-US" sz="10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4069293" y="3796099"/>
              <a:ext cx="0" cy="1472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endCxn id="16" idx="0"/>
            </p:cNvCxnSpPr>
            <p:nvPr/>
          </p:nvCxnSpPr>
          <p:spPr>
            <a:xfrm>
              <a:off x="4657726" y="3795743"/>
              <a:ext cx="0" cy="420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4" idx="3"/>
              <a:endCxn id="12" idx="1"/>
            </p:cNvCxnSpPr>
            <p:nvPr/>
          </p:nvCxnSpPr>
          <p:spPr>
            <a:xfrm>
              <a:off x="4963586" y="3574176"/>
              <a:ext cx="124357" cy="64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2"/>
              <a:endCxn id="13" idx="0"/>
            </p:cNvCxnSpPr>
            <p:nvPr/>
          </p:nvCxnSpPr>
          <p:spPr>
            <a:xfrm>
              <a:off x="5566838" y="3774397"/>
              <a:ext cx="331255" cy="1149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" idx="2"/>
              <a:endCxn id="14" idx="0"/>
            </p:cNvCxnSpPr>
            <p:nvPr/>
          </p:nvCxnSpPr>
          <p:spPr>
            <a:xfrm flipH="1">
              <a:off x="5808136" y="4124691"/>
              <a:ext cx="89957" cy="98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" idx="2"/>
              <a:endCxn id="15" idx="0"/>
            </p:cNvCxnSpPr>
            <p:nvPr/>
          </p:nvCxnSpPr>
          <p:spPr>
            <a:xfrm flipH="1">
              <a:off x="5250393" y="4499458"/>
              <a:ext cx="557743" cy="1047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Snip and Round Single Corner Rectangle 154"/>
            <p:cNvSpPr/>
            <p:nvPr/>
          </p:nvSpPr>
          <p:spPr>
            <a:xfrm>
              <a:off x="4049186" y="3028950"/>
              <a:ext cx="609599" cy="228600"/>
            </a:xfrm>
            <a:prstGeom prst="snipRoundRect">
              <a:avLst/>
            </a:prstGeom>
            <a:solidFill>
              <a:srgbClr val="BFBFB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1A4A66"/>
                  </a:solidFill>
                  <a:latin typeface="Helvetica"/>
                  <a:cs typeface="Helvetica"/>
                </a:rPr>
                <a:t>user</a:t>
              </a:r>
              <a:endParaRPr lang="en-US" sz="1200" dirty="0">
                <a:solidFill>
                  <a:srgbClr val="1A4A66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57" name="Straight Connector 156"/>
            <p:cNvCxnSpPr>
              <a:stCxn id="155" idx="1"/>
              <a:endCxn id="4" idx="0"/>
            </p:cNvCxnSpPr>
            <p:nvPr/>
          </p:nvCxnSpPr>
          <p:spPr>
            <a:xfrm>
              <a:off x="4353986" y="3257550"/>
              <a:ext cx="0" cy="998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3198775" y="2343150"/>
            <a:ext cx="3280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1A4A66"/>
                </a:solidFill>
                <a:latin typeface="Helvetica"/>
                <a:cs typeface="Helvetica"/>
              </a:rPr>
              <a:t>Frequent complex query in the application</a:t>
            </a:r>
            <a:r>
              <a:rPr lang="en-US" sz="1200" dirty="0" smtClean="0">
                <a:solidFill>
                  <a:srgbClr val="1A4A66"/>
                </a:solidFill>
                <a:latin typeface="Helvetica"/>
                <a:cs typeface="Helvetica"/>
              </a:rPr>
              <a:t/>
            </a:r>
            <a:br>
              <a:rPr lang="en-US" sz="1200" dirty="0" smtClean="0">
                <a:solidFill>
                  <a:srgbClr val="1A4A66"/>
                </a:solidFill>
                <a:latin typeface="Helvetica"/>
                <a:cs typeface="Helvetica"/>
              </a:rPr>
            </a:br>
            <a:r>
              <a:rPr lang="en-US" sz="1200" dirty="0" smtClean="0">
                <a:solidFill>
                  <a:srgbClr val="1A4A66"/>
                </a:solidFill>
                <a:latin typeface="Helvetica"/>
                <a:cs typeface="Helvetica"/>
              </a:rPr>
              <a:t> 7-way </a:t>
            </a:r>
            <a:r>
              <a:rPr lang="en-US" sz="1200" dirty="0">
                <a:solidFill>
                  <a:srgbClr val="1A4A66"/>
                </a:solidFill>
                <a:latin typeface="Helvetica"/>
                <a:cs typeface="Helvetica"/>
              </a:rPr>
              <a:t>join </a:t>
            </a:r>
            <a:r>
              <a:rPr lang="en-US" sz="1200" dirty="0" smtClean="0">
                <a:solidFill>
                  <a:srgbClr val="1A4A66"/>
                </a:solidFill>
                <a:latin typeface="Helvetica"/>
                <a:cs typeface="Helvetica"/>
              </a:rPr>
              <a:t>looking with group by and sort</a:t>
            </a:r>
            <a:endParaRPr lang="en-US" sz="1200" dirty="0">
              <a:solidFill>
                <a:srgbClr val="1A4A66"/>
              </a:solidFill>
              <a:latin typeface="Helvetica"/>
              <a:cs typeface="Helvetica"/>
            </a:endParaRPr>
          </a:p>
          <a:p>
            <a:pPr algn="ctr"/>
            <a:endParaRPr lang="en-US" sz="1200" dirty="0">
              <a:solidFill>
                <a:srgbClr val="1A4A66"/>
              </a:solidFill>
              <a:latin typeface="Calibri"/>
            </a:endParaRPr>
          </a:p>
        </p:txBody>
      </p:sp>
      <p:graphicFrame>
        <p:nvGraphicFramePr>
          <p:cNvPr id="2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3621"/>
              </p:ext>
            </p:extLst>
          </p:nvPr>
        </p:nvGraphicFramePr>
        <p:xfrm>
          <a:off x="304800" y="2576599"/>
          <a:ext cx="2751183" cy="2274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9583"/>
              </a:tblGrid>
              <a:tr h="317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1A4A66"/>
                          </a:solidFill>
                          <a:latin typeface="Helvetica"/>
                          <a:cs typeface="Helvetica"/>
                        </a:rPr>
                        <a:t>The Database</a:t>
                      </a:r>
                      <a:endParaRPr lang="en-US" sz="1400" b="1" dirty="0">
                        <a:solidFill>
                          <a:srgbClr val="1A4A66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Helvetica"/>
                          <a:cs typeface="Helvetica"/>
                        </a:rPr>
                        <a:t>Transactions</a:t>
                      </a:r>
                      <a:endParaRPr lang="en-US" sz="1200" b="1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Helvetica"/>
                          <a:cs typeface="Helvetica"/>
                        </a:rPr>
                        <a:t>4.4 Billion</a:t>
                      </a:r>
                      <a:r>
                        <a:rPr lang="en-US" sz="1200" b="1" baseline="0" dirty="0" smtClean="0">
                          <a:latin typeface="Helvetica"/>
                          <a:cs typeface="Helvetica"/>
                        </a:rPr>
                        <a:t> a day</a:t>
                      </a:r>
                      <a:endParaRPr lang="en-US" sz="1200" b="1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Helvetica"/>
                          <a:cs typeface="Helvetica"/>
                        </a:rPr>
                        <a:t>Avg. Latency</a:t>
                      </a:r>
                      <a:endParaRPr lang="en-US" sz="1200" b="1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Helvetica"/>
                          <a:cs typeface="Helvetica"/>
                        </a:rPr>
                        <a:t>5-10 </a:t>
                      </a:r>
                      <a:r>
                        <a:rPr lang="en-US" sz="1200" b="1" dirty="0" err="1" smtClean="0">
                          <a:latin typeface="Helvetica"/>
                          <a:cs typeface="Helvetica"/>
                        </a:rPr>
                        <a:t>millisec</a:t>
                      </a:r>
                      <a:endParaRPr lang="en-US" sz="1200" b="1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Cores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168 x 2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Memory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1 TB x 2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SSD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23 TB x 2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Raw reads / writes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"/>
                          <a:cs typeface="Helvetica"/>
                        </a:rPr>
                        <a:t>4.69 / 1.08 Petabytes a month</a:t>
                      </a:r>
                      <a:endParaRPr lang="en-US" sz="11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677008"/>
            <a:ext cx="2893975" cy="190500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98775" y="2343151"/>
            <a:ext cx="3464492" cy="2743199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pic>
        <p:nvPicPr>
          <p:cNvPr id="27" name="Picture 26" descr="clustrix_Logo_black_plain.eps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804831"/>
            <a:ext cx="931333" cy="1862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15200" y="4883376"/>
            <a:ext cx="5334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0" algn="l"/>
                <a:tab pos="2511425" algn="l"/>
              </a:tabLst>
              <a:defRPr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rPr>
              <a:t>© 2014</a:t>
            </a:r>
          </a:p>
        </p:txBody>
      </p:sp>
    </p:spTree>
    <p:extLst>
      <p:ext uri="{BB962C8B-B14F-4D97-AF65-F5344CB8AC3E}">
        <p14:creationId xmlns:p14="http://schemas.microsoft.com/office/powerpoint/2010/main" val="3875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5" grpId="1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lustrix">
      <a:dk1>
        <a:srgbClr val="404040"/>
      </a:dk1>
      <a:lt1>
        <a:sysClr val="window" lastClr="FFFFFF"/>
      </a:lt1>
      <a:dk2>
        <a:srgbClr val="09213B"/>
      </a:dk2>
      <a:lt2>
        <a:srgbClr val="BFBFBF"/>
      </a:lt2>
      <a:accent1>
        <a:srgbClr val="444444"/>
      </a:accent1>
      <a:accent2>
        <a:srgbClr val="00B4F3"/>
      </a:accent2>
      <a:accent3>
        <a:srgbClr val="FD9903"/>
      </a:accent3>
      <a:accent4>
        <a:srgbClr val="E85800"/>
      </a:accent4>
      <a:accent5>
        <a:srgbClr val="007277"/>
      </a:accent5>
      <a:accent6>
        <a:srgbClr val="8E0006"/>
      </a:accent6>
      <a:hlink>
        <a:srgbClr val="000057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32835</TotalTime>
  <Words>1596</Words>
  <Application>Microsoft Macintosh PowerPoint</Application>
  <PresentationFormat>On-screen Show (16:9)</PresentationFormat>
  <Paragraphs>521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Real-Time Analytics with NewSQL:  Why Hadoop is not enough </vt:lpstr>
      <vt:lpstr>Agenda</vt:lpstr>
      <vt:lpstr>Scale-out: The Architecture of the Cloud</vt:lpstr>
      <vt:lpstr>What goes around, comes around…</vt:lpstr>
      <vt:lpstr>Example: Cloudera Impala Performance</vt:lpstr>
      <vt:lpstr>NewSQL Promise: Scale-out SQL operational database</vt:lpstr>
      <vt:lpstr>ClustrixDB Introduction </vt:lpstr>
      <vt:lpstr>Clustrix Design</vt:lpstr>
      <vt:lpstr>Scaling SQL to 29+ Million users, without a DBA</vt:lpstr>
      <vt:lpstr>Real-Time Analytics for Ad Exchanges</vt:lpstr>
      <vt:lpstr>NOMORERACK : Availability and Growth in the Cloud</vt:lpstr>
      <vt:lpstr>SQL on Hadoop or NewSQL?</vt:lpstr>
      <vt:lpstr>Architecture with NewSQL for Real-time Analytics</vt:lpstr>
      <vt:lpstr>NewSQL: Scale-out SQL</vt:lpstr>
      <vt:lpstr>ClustrixDB Horizontal Slicing vs. Sharding</vt:lpstr>
      <vt:lpstr>Availability in Production</vt:lpstr>
      <vt:lpstr>So, NewSQL Scale-out SQL can deliver:</vt:lpstr>
      <vt:lpstr>QUESTIONS</vt:lpstr>
      <vt:lpstr>Joins: Data Distribution</vt:lpstr>
      <vt:lpstr>Joins: In Action</vt:lpstr>
      <vt:lpstr>NewSQL Revisited: VoltDB</vt:lpstr>
      <vt:lpstr>NewSQL Revisited: NuoDB</vt:lpstr>
      <vt:lpstr>NewSQL Revisited: MemSQL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Bains</dc:creator>
  <cp:lastModifiedBy>Raj Bains</cp:lastModifiedBy>
  <cp:revision>580</cp:revision>
  <dcterms:created xsi:type="dcterms:W3CDTF">2013-02-22T19:39:04Z</dcterms:created>
  <dcterms:modified xsi:type="dcterms:W3CDTF">2014-02-12T18:27:16Z</dcterms:modified>
</cp:coreProperties>
</file>