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handoutMasterIdLst>
    <p:handoutMasterId r:id="rId19"/>
  </p:handout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256" r:id="rId11"/>
    <p:sldId id="558" r:id="rId12"/>
    <p:sldId id="265" r:id="rId13"/>
    <p:sldId id="266" r:id="rId14"/>
    <p:sldId id="267" r:id="rId15"/>
    <p:sldId id="268" r:id="rId16"/>
    <p:sldId id="3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9C"/>
    <a:srgbClr val="80FF00"/>
    <a:srgbClr val="00804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1270" autoAdjust="0"/>
  </p:normalViewPr>
  <p:slideViewPr>
    <p:cSldViewPr snapToGrid="0" snapToObjects="1">
      <p:cViewPr varScale="1">
        <p:scale>
          <a:sx n="166" d="100"/>
          <a:sy n="16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C696-71BF-D54B-90A8-38C1C7C77A11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5F28-FABB-4143-A1B9-18BEA2F5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9FC8-8E6D-1742-B76B-FC857E3C7D3F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F5E-2B8C-3442-9D3E-2B9C035C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WISCONSIN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db is 30 years old.  Today there is a lot of interest, because of the demand from a variety of applications.  However, despite this long history and recent interest, today there are no usable probabilistic database system.  This is because of a core, computational challenge: the challenge of combining relational calculus (FO) with probabilities.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IIT</a:t>
            </a:r>
            <a:r>
              <a:rPr lang="en-US" baseline="0" dirty="0" smtClean="0"/>
              <a:t> Bombay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4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Stoyanovich</a:t>
            </a:r>
            <a:r>
              <a:rPr lang="en-US" dirty="0" smtClean="0"/>
              <a:t>, Davidson,</a:t>
            </a:r>
            <a:r>
              <a:rPr lang="en-US" baseline="0" dirty="0" smtClean="0"/>
              <a:t> Milo, </a:t>
            </a:r>
            <a:r>
              <a:rPr lang="en-US" baseline="0" dirty="0" err="1" smtClean="0"/>
              <a:t>Tannen</a:t>
            </a:r>
            <a:endParaRPr lang="en-US" baseline="0" dirty="0" smtClean="0"/>
          </a:p>
          <a:p>
            <a:r>
              <a:rPr lang="en-US" baseline="0" dirty="0" smtClean="0"/>
              <a:t>UPENN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Beskales</a:t>
            </a:r>
            <a:r>
              <a:rPr lang="en-US" dirty="0" smtClean="0"/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Soliman</a:t>
            </a: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Ilyas</a:t>
            </a: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Ben-David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WATERLOO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Course on </a:t>
            </a:r>
            <a:r>
              <a:rPr lang="en-US" dirty="0"/>
              <a:t>Probabilistic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Course on Probabilistic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1: Motivating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72687" y="1520942"/>
            <a:ext cx="4887943" cy="685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</p:spTree>
    <p:extLst>
      <p:ext uri="{BB962C8B-B14F-4D97-AF65-F5344CB8AC3E}">
        <p14:creationId xmlns:p14="http://schemas.microsoft.com/office/powerpoint/2010/main" val="57803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Information Extraction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3629" y="1572479"/>
            <a:ext cx="6279634" cy="675977"/>
          </a:xfrm>
          <a:prstGeom prst="foldedCorner">
            <a:avLst>
              <a:gd name="adj" fmla="val 3234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52-A </a:t>
            </a:r>
            <a:r>
              <a:rPr lang="en-US" sz="2400" dirty="0" err="1" smtClean="0">
                <a:latin typeface="Courier New"/>
                <a:cs typeface="Courier New"/>
              </a:rPr>
              <a:t>Goregaon</a:t>
            </a:r>
            <a:r>
              <a:rPr lang="en-US" sz="2400" dirty="0" smtClean="0">
                <a:latin typeface="Courier New"/>
                <a:cs typeface="Courier New"/>
              </a:rPr>
              <a:t> West Mumbai 400 076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" y="3647323"/>
            <a:ext cx="9144000" cy="113689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395553" y="2429579"/>
            <a:ext cx="1070985" cy="1182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CRF</a:t>
            </a:r>
          </a:p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8109" y="2650914"/>
            <a:ext cx="8686279" cy="1940509"/>
            <a:chOff x="278109" y="2650914"/>
            <a:chExt cx="8686279" cy="1940509"/>
          </a:xfrm>
        </p:grpSpPr>
        <p:sp>
          <p:nvSpPr>
            <p:cNvPr id="12" name="Oval 11"/>
            <p:cNvSpPr/>
            <p:nvPr/>
          </p:nvSpPr>
          <p:spPr>
            <a:xfrm>
              <a:off x="278109" y="4263103"/>
              <a:ext cx="8686279" cy="32832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3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5278518" y="2650914"/>
              <a:ext cx="3144160" cy="715089"/>
            </a:xfrm>
            <a:prstGeom prst="wedgeRoundRectCallout">
              <a:avLst>
                <a:gd name="adj1" fmla="val 43715"/>
                <a:gd name="adj2" fmla="val 125127"/>
                <a:gd name="adj3" fmla="val 16667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Standard DB: keep the most</a:t>
              </a:r>
              <a:br>
                <a:rPr lang="en-US" dirty="0" smtClean="0"/>
              </a:br>
              <a:r>
                <a:rPr lang="en-US" dirty="0" smtClean="0"/>
                <a:t>likely extraction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69" y="3647323"/>
            <a:ext cx="8992081" cy="2300902"/>
            <a:chOff x="3615537" y="3298746"/>
            <a:chExt cx="8992081" cy="2300902"/>
          </a:xfrm>
        </p:grpSpPr>
        <p:sp>
          <p:nvSpPr>
            <p:cNvPr id="15" name="Oval 14"/>
            <p:cNvSpPr/>
            <p:nvPr/>
          </p:nvSpPr>
          <p:spPr>
            <a:xfrm>
              <a:off x="3615537" y="3298746"/>
              <a:ext cx="8992081" cy="1503360"/>
            </a:xfrm>
            <a:prstGeom prst="ellipse">
              <a:avLst/>
            </a:prstGeom>
            <a:solidFill>
              <a:schemeClr val="bg1">
                <a:lumMod val="85000"/>
                <a:alpha val="18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4850409" y="5191025"/>
              <a:ext cx="6291468" cy="408623"/>
            </a:xfrm>
            <a:prstGeom prst="wedgeRoundRectCallout">
              <a:avLst>
                <a:gd name="adj1" fmla="val 20257"/>
                <a:gd name="adj2" fmla="val -146458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Probabilistic DB: keep most/all extractions to increase </a:t>
              </a:r>
              <a:r>
                <a:rPr lang="en-US" dirty="0" smtClean="0">
                  <a:solidFill>
                    <a:srgbClr val="D2533C"/>
                  </a:solidFill>
                </a:rPr>
                <a:t>recall</a:t>
              </a:r>
              <a:endParaRPr lang="en-US" dirty="0">
                <a:solidFill>
                  <a:srgbClr val="D2533C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828" y="397040"/>
            <a:ext cx="121279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[</a:t>
            </a:r>
            <a:r>
              <a:rPr lang="en-US" sz="1400" smtClean="0"/>
              <a:t>Gupta’</a:t>
            </a:r>
            <a:r>
              <a:rPr lang="en-US" sz="1400" dirty="0"/>
              <a:t>2006]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828" y="6091198"/>
            <a:ext cx="5715903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Key finding</a:t>
            </a:r>
            <a:r>
              <a:rPr lang="en-US" sz="2000" dirty="0" smtClean="0"/>
              <a:t>: the probabilities given by CRFs</a:t>
            </a:r>
            <a:br>
              <a:rPr lang="en-US" sz="2000" dirty="0" smtClean="0"/>
            </a:br>
            <a:r>
              <a:rPr lang="en-US" sz="2000" dirty="0" smtClean="0"/>
              <a:t>correlate well with the precision of the extraction.</a:t>
            </a:r>
          </a:p>
        </p:txBody>
      </p:sp>
    </p:spTree>
    <p:extLst>
      <p:ext uri="{BB962C8B-B14F-4D97-AF65-F5344CB8AC3E}">
        <p14:creationId xmlns:p14="http://schemas.microsoft.com/office/powerpoint/2010/main" val="274034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Modeling Missing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05" y="1426956"/>
            <a:ext cx="6634495" cy="524612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37265" y="2148769"/>
            <a:ext cx="3342436" cy="1280564"/>
            <a:chOff x="4937265" y="2148769"/>
            <a:chExt cx="3342436" cy="1280564"/>
          </a:xfrm>
        </p:grpSpPr>
        <p:sp>
          <p:nvSpPr>
            <p:cNvPr id="9" name="Oval 8"/>
            <p:cNvSpPr/>
            <p:nvPr/>
          </p:nvSpPr>
          <p:spPr>
            <a:xfrm>
              <a:off x="4937265" y="3101013"/>
              <a:ext cx="668840" cy="32832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856655" y="2148769"/>
              <a:ext cx="2423046" cy="829440"/>
            </a:xfrm>
            <a:prstGeom prst="wedgeRoundRectCallout">
              <a:avLst>
                <a:gd name="adj1" fmla="val -60421"/>
                <a:gd name="adj2" fmla="val 75001"/>
                <a:gd name="adj3" fmla="val 16667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 DB:</a:t>
              </a:r>
              <a:r>
                <a:rPr lang="en-US" dirty="0"/>
                <a:t> </a:t>
              </a:r>
              <a:r>
                <a:rPr lang="en-US" dirty="0" smtClean="0"/>
                <a:t>NULL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60827" y="3738606"/>
            <a:ext cx="3651615" cy="2521064"/>
            <a:chOff x="5460827" y="3738606"/>
            <a:chExt cx="3651615" cy="2521064"/>
          </a:xfrm>
        </p:grpSpPr>
        <p:sp>
          <p:nvSpPr>
            <p:cNvPr id="10" name="Oval 9"/>
            <p:cNvSpPr/>
            <p:nvPr/>
          </p:nvSpPr>
          <p:spPr>
            <a:xfrm>
              <a:off x="5460827" y="4929110"/>
              <a:ext cx="3651615" cy="133056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5606105" y="3738606"/>
              <a:ext cx="3450464" cy="829440"/>
            </a:xfrm>
            <a:prstGeom prst="wedgeRoundRectCallout">
              <a:avLst>
                <a:gd name="adj1" fmla="val 5124"/>
                <a:gd name="adj2" fmla="val 89584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Probabilistic DB:</a:t>
              </a:r>
              <a:br>
                <a:rPr lang="en-US" dirty="0" smtClean="0"/>
              </a:br>
              <a:r>
                <a:rPr lang="en-US" dirty="0" smtClean="0"/>
                <a:t>distribution on possible values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828" y="397040"/>
            <a:ext cx="1688458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[Stoyanovich’2011]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977" y="5126679"/>
            <a:ext cx="1741094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Key technique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Meta Rule</a:t>
            </a:r>
            <a:br>
              <a:rPr lang="en-US" dirty="0" smtClean="0"/>
            </a:br>
            <a:r>
              <a:rPr lang="en-US" dirty="0" smtClean="0"/>
              <a:t>Semi-Lattice for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inferring missing</a:t>
            </a:r>
            <a:br>
              <a:rPr lang="en-US" dirty="0" smtClean="0"/>
            </a:br>
            <a:r>
              <a:rPr lang="en-US" dirty="0" smtClean="0"/>
              <a:t>attributes.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0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Data Cleaning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9144000" cy="342019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1995092"/>
            <a:ext cx="3667124" cy="3935520"/>
            <a:chOff x="0" y="1995092"/>
            <a:chExt cx="3667124" cy="3935520"/>
          </a:xfrm>
        </p:grpSpPr>
        <p:sp>
          <p:nvSpPr>
            <p:cNvPr id="8" name="Oval 7"/>
            <p:cNvSpPr/>
            <p:nvPr/>
          </p:nvSpPr>
          <p:spPr>
            <a:xfrm>
              <a:off x="0" y="1995092"/>
              <a:ext cx="1365066" cy="293401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181865" y="5090980"/>
              <a:ext cx="3485259" cy="839632"/>
            </a:xfrm>
            <a:prstGeom prst="wedgeRoundRectCallout">
              <a:avLst>
                <a:gd name="adj1" fmla="val -33520"/>
                <a:gd name="adj2" fmla="val -72295"/>
                <a:gd name="adj3" fmla="val 16667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 DB</a:t>
              </a:r>
              <a:br>
                <a:rPr lang="en-US" dirty="0" smtClean="0"/>
              </a:br>
              <a:r>
                <a:rPr lang="en-US" dirty="0" smtClean="0"/>
                <a:t>cleaning data means choosing one possible repair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46215" y="2557440"/>
            <a:ext cx="2966227" cy="3792988"/>
            <a:chOff x="6146215" y="2557440"/>
            <a:chExt cx="2966227" cy="3792988"/>
          </a:xfrm>
        </p:grpSpPr>
        <p:sp>
          <p:nvSpPr>
            <p:cNvPr id="9" name="Oval 8"/>
            <p:cNvSpPr/>
            <p:nvPr/>
          </p:nvSpPr>
          <p:spPr>
            <a:xfrm>
              <a:off x="6272393" y="2557440"/>
              <a:ext cx="2840049" cy="222048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6146215" y="5227199"/>
              <a:ext cx="2660578" cy="1123229"/>
            </a:xfrm>
            <a:prstGeom prst="wedgeRoundRectCallout">
              <a:avLst>
                <a:gd name="adj1" fmla="val -3207"/>
                <a:gd name="adj2" fmla="val -91889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Probabilistic DB</a:t>
              </a:r>
              <a:br>
                <a:rPr lang="en-US" dirty="0" smtClean="0"/>
              </a:br>
              <a:r>
                <a:rPr lang="en-US" dirty="0" smtClean="0"/>
                <a:t>keep many/all</a:t>
              </a:r>
              <a:br>
                <a:rPr lang="en-US" dirty="0" smtClean="0"/>
              </a:br>
              <a:r>
                <a:rPr lang="en-US" dirty="0" smtClean="0"/>
                <a:t>possible repairs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828" y="397040"/>
            <a:ext cx="145220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[Beskales’2009]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4" y="6151017"/>
            <a:ext cx="485462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Challenge</a:t>
            </a:r>
            <a:r>
              <a:rPr lang="en-US" dirty="0" smtClean="0"/>
              <a:t>: Representing multiple repairs.</a:t>
            </a:r>
          </a:p>
          <a:p>
            <a:r>
              <a:rPr lang="en-US" dirty="0" smtClean="0"/>
              <a:t>[Beskaes’2009] restrict to hierarchical repairs.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8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OCR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822"/>
            <a:ext cx="9144000" cy="2059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771" y="3906921"/>
            <a:ext cx="8499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use </a:t>
            </a:r>
            <a:r>
              <a:rPr lang="en-US" dirty="0" err="1" smtClean="0"/>
              <a:t>OCRopus</a:t>
            </a:r>
            <a:r>
              <a:rPr lang="en-US" dirty="0" smtClean="0"/>
              <a:t> from Google Books: output is a </a:t>
            </a:r>
            <a:r>
              <a:rPr lang="en-US" dirty="0" err="1" smtClean="0"/>
              <a:t>stohastic</a:t>
            </a:r>
            <a:r>
              <a:rPr lang="en-US" dirty="0" smtClean="0"/>
              <a:t> automaton</a:t>
            </a:r>
          </a:p>
          <a:p>
            <a:r>
              <a:rPr lang="en-US" dirty="0" smtClean="0"/>
              <a:t>Traditionally: retain only the Maximum </a:t>
            </a:r>
            <a:r>
              <a:rPr lang="en-US" dirty="0" err="1" smtClean="0"/>
              <a:t>Apriori</a:t>
            </a:r>
            <a:r>
              <a:rPr lang="en-US" dirty="0" smtClean="0"/>
              <a:t> Estimate (MAP)</a:t>
            </a:r>
          </a:p>
          <a:p>
            <a:r>
              <a:rPr lang="en-US" dirty="0" smtClean="0"/>
              <a:t>With a probabilistic database: may retain several alternative recognitions: increase recall.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828" y="397040"/>
            <a:ext cx="1245841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smtClean="0"/>
              <a:t>Kumar’2011]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5123" y="5156021"/>
            <a:ext cx="360826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DocId</a:t>
            </a:r>
            <a:r>
              <a:rPr lang="en-US" dirty="0"/>
              <a:t>, </a:t>
            </a:r>
            <a:r>
              <a:rPr lang="en-US" dirty="0" smtClean="0"/>
              <a:t>Loss</a:t>
            </a:r>
            <a:br>
              <a:rPr lang="en-US" dirty="0" smtClean="0"/>
            </a:br>
            <a:r>
              <a:rPr lang="en-US" dirty="0" smtClean="0"/>
              <a:t>FROM Claims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Year = 2010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AND </a:t>
            </a:r>
            <a:r>
              <a:rPr lang="en-US" dirty="0" err="1"/>
              <a:t>DocData</a:t>
            </a:r>
            <a:r>
              <a:rPr lang="en-US" dirty="0"/>
              <a:t> LIKE '%Ford</a:t>
            </a:r>
            <a:r>
              <a:rPr lang="en-US" dirty="0" smtClean="0"/>
              <a:t>%’;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Structured</a:t>
            </a:r>
            <a:r>
              <a:rPr lang="en-US" dirty="0"/>
              <a:t>, but </a:t>
            </a:r>
            <a:r>
              <a:rPr lang="en-US" dirty="0">
                <a:solidFill>
                  <a:schemeClr val="tx2"/>
                </a:solidFill>
              </a:rPr>
              <a:t>uncertain data</a:t>
            </a:r>
          </a:p>
          <a:p>
            <a:endParaRPr lang="en-US" dirty="0"/>
          </a:p>
          <a:p>
            <a:r>
              <a:rPr lang="en-US" dirty="0" smtClean="0"/>
              <a:t>Modeled </a:t>
            </a:r>
            <a:r>
              <a:rPr lang="en-US" dirty="0"/>
              <a:t>as </a:t>
            </a:r>
            <a:r>
              <a:rPr lang="en-US" dirty="0">
                <a:solidFill>
                  <a:srgbClr val="D2533C"/>
                </a:solidFill>
              </a:rPr>
              <a:t>probabilistic data</a:t>
            </a:r>
          </a:p>
          <a:p>
            <a:endParaRPr lang="en-US" dirty="0"/>
          </a:p>
          <a:p>
            <a:r>
              <a:rPr lang="en-US" dirty="0" smtClean="0"/>
              <a:t>Answers to </a:t>
            </a:r>
            <a:r>
              <a:rPr lang="en-US" dirty="0">
                <a:solidFill>
                  <a:srgbClr val="D2533C"/>
                </a:solidFill>
              </a:rPr>
              <a:t>SQL queries </a:t>
            </a:r>
            <a:r>
              <a:rPr lang="en-US" dirty="0"/>
              <a:t>annotated with </a:t>
            </a:r>
            <a:r>
              <a:rPr lang="en-US" dirty="0">
                <a:solidFill>
                  <a:srgbClr val="D2533C"/>
                </a:solidFill>
              </a:rPr>
              <a:t>probabilities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1037" y="5609386"/>
            <a:ext cx="79432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Probabilistic database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Combine data management with probabilistic inference</a:t>
            </a:r>
          </a:p>
        </p:txBody>
      </p:sp>
    </p:spTree>
    <p:extLst>
      <p:ext uri="{BB962C8B-B14F-4D97-AF65-F5344CB8AC3E}">
        <p14:creationId xmlns:p14="http://schemas.microsoft.com/office/powerpoint/2010/main" val="32137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Probabilistic Databases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standard relational data, plus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probabilities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that measure the degree of uncertainty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Queries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standard SQL queries, whose answers are annotated with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output probabilities</a:t>
            </a:r>
            <a:endParaRPr lang="en-US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Little History of Probabilistic DBs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06514"/>
            <a:ext cx="4040188" cy="639762"/>
          </a:xfrm>
        </p:spPr>
        <p:txBody>
          <a:bodyPr/>
          <a:lstStyle/>
          <a:p>
            <a:r>
              <a:rPr lang="en-US" dirty="0" smtClean="0"/>
              <a:t>Early days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946276"/>
            <a:ext cx="3429000" cy="3951288"/>
          </a:xfrm>
        </p:spPr>
        <p:txBody>
          <a:bodyPr/>
          <a:lstStyle/>
          <a:p>
            <a:r>
              <a:rPr lang="en-US" dirty="0" smtClean="0"/>
              <a:t>Wong’82</a:t>
            </a:r>
          </a:p>
          <a:p>
            <a:r>
              <a:rPr lang="en-US" dirty="0" smtClean="0"/>
              <a:t>Shoshani’82</a:t>
            </a:r>
          </a:p>
          <a:p>
            <a:r>
              <a:rPr lang="en-US" dirty="0" smtClean="0"/>
              <a:t>Cavallo&amp;Pittarelli’87</a:t>
            </a:r>
          </a:p>
          <a:p>
            <a:r>
              <a:rPr lang="en-US" dirty="0" smtClean="0"/>
              <a:t>Barbara’92</a:t>
            </a:r>
          </a:p>
          <a:p>
            <a:r>
              <a:rPr lang="en-US" dirty="0" smtClean="0"/>
              <a:t>Lakshmanan’97,’01</a:t>
            </a:r>
          </a:p>
          <a:p>
            <a:r>
              <a:rPr lang="en-US" dirty="0" smtClean="0"/>
              <a:t>Fuhr&amp;Roellke’97</a:t>
            </a:r>
          </a:p>
          <a:p>
            <a:r>
              <a:rPr lang="en-US" dirty="0" smtClean="0"/>
              <a:t>Zimanyi’97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348360" y="1295401"/>
            <a:ext cx="3845027" cy="639762"/>
          </a:xfrm>
        </p:spPr>
        <p:txBody>
          <a:bodyPr/>
          <a:lstStyle/>
          <a:p>
            <a:r>
              <a:rPr lang="en-US" dirty="0" smtClean="0"/>
              <a:t>Recent work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742890" y="1946275"/>
            <a:ext cx="4194175" cy="4149725"/>
          </a:xfrm>
        </p:spPr>
        <p:txBody>
          <a:bodyPr>
            <a:noAutofit/>
          </a:bodyPr>
          <a:lstStyle/>
          <a:p>
            <a:r>
              <a:rPr lang="en-US" sz="2000" dirty="0" smtClean="0"/>
              <a:t>Stanford (Trio)</a:t>
            </a:r>
          </a:p>
          <a:p>
            <a:r>
              <a:rPr lang="en-US" sz="2000" dirty="0" smtClean="0"/>
              <a:t>UW (</a:t>
            </a:r>
            <a:r>
              <a:rPr lang="en-US" sz="2000" dirty="0" err="1" smtClean="0"/>
              <a:t>MystiQ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Cornell (</a:t>
            </a:r>
            <a:r>
              <a:rPr lang="en-US" sz="2000" dirty="0" err="1" smtClean="0"/>
              <a:t>MayBMS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Oxford (</a:t>
            </a:r>
            <a:r>
              <a:rPr lang="en-US" sz="2000" dirty="0" err="1" smtClean="0"/>
              <a:t>MayBMS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U.of</a:t>
            </a:r>
            <a:r>
              <a:rPr lang="en-US" sz="2000" dirty="0" smtClean="0"/>
              <a:t> Maryland</a:t>
            </a:r>
          </a:p>
          <a:p>
            <a:r>
              <a:rPr lang="en-US" sz="2000" dirty="0" smtClean="0"/>
              <a:t>IBM </a:t>
            </a:r>
            <a:r>
              <a:rPr lang="en-US" sz="2000" dirty="0" err="1" smtClean="0"/>
              <a:t>Almaden</a:t>
            </a:r>
            <a:r>
              <a:rPr lang="en-US" sz="2000" dirty="0" smtClean="0"/>
              <a:t> (MCDB)</a:t>
            </a:r>
          </a:p>
          <a:p>
            <a:r>
              <a:rPr lang="en-US" sz="2000" dirty="0" smtClean="0"/>
              <a:t>Rice (MCDB)</a:t>
            </a:r>
          </a:p>
          <a:p>
            <a:r>
              <a:rPr lang="en-US" sz="2000" dirty="0" smtClean="0"/>
              <a:t>U. of Waterloo</a:t>
            </a:r>
          </a:p>
          <a:p>
            <a:r>
              <a:rPr lang="en-US" sz="2000" dirty="0" smtClean="0"/>
              <a:t>UBC</a:t>
            </a:r>
          </a:p>
          <a:p>
            <a:r>
              <a:rPr lang="en-US" sz="2000" dirty="0" smtClean="0"/>
              <a:t>U. of Florida</a:t>
            </a:r>
          </a:p>
          <a:p>
            <a:r>
              <a:rPr lang="en-US" sz="2000" dirty="0" smtClean="0"/>
              <a:t>Purdue University</a:t>
            </a:r>
          </a:p>
          <a:p>
            <a:r>
              <a:rPr lang="en-US" sz="2000" dirty="0" smtClean="0"/>
              <a:t>U. of Wisconsin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9747" y="5519158"/>
            <a:ext cx="3597409" cy="1095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/>
              </a:rPr>
              <a:t>Main challenge: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"/>
              </a:rPr>
              <a:t>Query Evaluation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/>
              </a:rPr>
              <a:t>(=Probabilistic Inference)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Why?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applications need to manage 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uncertain data</a:t>
            </a:r>
          </a:p>
          <a:p>
            <a:pPr eaLnBrk="1" hangingPunct="1">
              <a:lnSpc>
                <a:spcPct val="14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Information extraction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Knowledge representation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Fuzzy matching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Business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intelligence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Data integration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Scientific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data management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anonymization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dirty="0" smtClean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Probabilistic Databases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extend Relational Databases with probabilities</a:t>
            </a:r>
          </a:p>
          <a:p>
            <a:pPr eaLnBrk="1" hangingPunct="1">
              <a:lnSpc>
                <a:spcPct val="14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Combine </a:t>
            </a:r>
            <a:r>
              <a:rPr lang="en-US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Formal Logic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Probabilistic Inference</a:t>
            </a:r>
          </a:p>
          <a:p>
            <a:pPr eaLnBrk="1" hangingPunct="1">
              <a:lnSpc>
                <a:spcPct val="14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4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Requires a new thinking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both databases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probabilistic inference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Course: Query Evaluation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85" y="1829886"/>
            <a:ext cx="3524452" cy="43501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222" y="2127527"/>
            <a:ext cx="217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the book: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8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Tutorial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3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Background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Relational data model: tables, queries, relational algebra</a:t>
            </a:r>
          </a:p>
          <a:p>
            <a:pPr lvl="1"/>
            <a:r>
              <a:rPr lang="en-US" dirty="0" smtClean="0"/>
              <a:t>PTIME, NP, #P</a:t>
            </a:r>
          </a:p>
          <a:p>
            <a:pPr lvl="1"/>
            <a:r>
              <a:rPr lang="en-US" dirty="0" smtClean="0"/>
              <a:t>Model counting: DPLL, OBDD, FBDD, d-DNNF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In detail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Extensional plans, extensional evaluation, running them in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1"/>
            <a:r>
              <a:rPr lang="en-US" dirty="0" smtClean="0"/>
              <a:t>The landscape of query complexity: from PTIME to</a:t>
            </a:r>
            <a:r>
              <a:rPr lang="en-US" dirty="0"/>
              <a:t> </a:t>
            </a:r>
            <a:r>
              <a:rPr lang="en-US" dirty="0" smtClean="0"/>
              <a:t> #P-complete,</a:t>
            </a:r>
          </a:p>
          <a:p>
            <a:pPr lvl="1"/>
            <a:r>
              <a:rPr lang="en-US" dirty="0" smtClean="0"/>
              <a:t>Query compilation: Read-Once Formulas, OBDD, FBDD, d-DNNF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Less detail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#P-hardness proof, complexity of BDDs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D2533C"/>
                </a:solidFill>
              </a:rPr>
              <a:t>Omitted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Richer data models: BID, GM, XML, continuous random values)</a:t>
            </a:r>
            <a:endParaRPr lang="en-US" dirty="0"/>
          </a:p>
          <a:p>
            <a:pPr lvl="1"/>
            <a:r>
              <a:rPr lang="en-US" dirty="0" smtClean="0"/>
              <a:t>Approximate query evaluation,</a:t>
            </a:r>
          </a:p>
          <a:p>
            <a:pPr lvl="1"/>
            <a:r>
              <a:rPr lang="en-US" dirty="0" smtClean="0"/>
              <a:t>Ranking query answers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over-book-pd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8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Related Work. See book, plus: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These references are not </a:t>
            </a:r>
            <a:r>
              <a:rPr lang="en-US" dirty="0">
                <a:solidFill>
                  <a:schemeClr val="tx2"/>
                </a:solidFill>
              </a:rPr>
              <a:t>in the book</a:t>
            </a:r>
          </a:p>
          <a:p>
            <a:endParaRPr lang="en-US" dirty="0"/>
          </a:p>
          <a:p>
            <a:r>
              <a:rPr lang="en-US" dirty="0"/>
              <a:t>Wegener: Branching programs and binary decision diagrams: theory and applications, 2000</a:t>
            </a:r>
          </a:p>
          <a:p>
            <a:endParaRPr lang="en-US" dirty="0"/>
          </a:p>
          <a:p>
            <a:r>
              <a:rPr lang="en-US" dirty="0" err="1"/>
              <a:t>Dalvi</a:t>
            </a:r>
            <a:r>
              <a:rPr lang="en-US" dirty="0"/>
              <a:t>, S.: The dichotomy of probabilistic inference for unions of conjunctive queries, JACM’2012</a:t>
            </a:r>
          </a:p>
          <a:p>
            <a:endParaRPr lang="en-US" dirty="0"/>
          </a:p>
          <a:p>
            <a:r>
              <a:rPr lang="en-US" dirty="0"/>
              <a:t>Huang, </a:t>
            </a:r>
            <a:r>
              <a:rPr lang="en-US" dirty="0" err="1"/>
              <a:t>Darwiche</a:t>
            </a:r>
            <a:r>
              <a:rPr lang="en-US" dirty="0"/>
              <a:t>: DPLL with a Trace: From SAT to Knowledge Compilation, IJCAI 2005</a:t>
            </a:r>
          </a:p>
          <a:p>
            <a:endParaRPr lang="en-US" dirty="0"/>
          </a:p>
          <a:p>
            <a:r>
              <a:rPr lang="en-US" dirty="0" err="1"/>
              <a:t>Beame</a:t>
            </a:r>
            <a:r>
              <a:rPr lang="en-US" dirty="0"/>
              <a:t>, Li, Roy, S.: Lower Bounds for Exact Model Counting and Applications in Probabilistic Databases, UAI’13</a:t>
            </a:r>
          </a:p>
          <a:p>
            <a:endParaRPr lang="en-US" dirty="0"/>
          </a:p>
          <a:p>
            <a:r>
              <a:rPr lang="en-US" dirty="0" err="1"/>
              <a:t>Gatterbauer</a:t>
            </a:r>
            <a:r>
              <a:rPr lang="en-US" dirty="0"/>
              <a:t>, S.: Oblivious Bounds on the Probability of Boolean Functions, under review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The applications </a:t>
            </a:r>
            <a:r>
              <a:rPr lang="en-US" dirty="0">
                <a:solidFill>
                  <a:srgbClr val="D2533C"/>
                </a:solidFill>
              </a:rPr>
              <a:t>are from:</a:t>
            </a:r>
          </a:p>
          <a:p>
            <a:endParaRPr lang="en-US" dirty="0"/>
          </a:p>
          <a:p>
            <a:r>
              <a:rPr lang="en-US" dirty="0" err="1"/>
              <a:t>Ré</a:t>
            </a:r>
            <a:r>
              <a:rPr lang="en-US" dirty="0"/>
              <a:t>, </a:t>
            </a:r>
            <a:r>
              <a:rPr lang="en-US" dirty="0" err="1"/>
              <a:t>Letchner</a:t>
            </a:r>
            <a:r>
              <a:rPr lang="en-US" dirty="0"/>
              <a:t>, </a:t>
            </a:r>
            <a:r>
              <a:rPr lang="en-US" dirty="0" err="1"/>
              <a:t>Balazinska</a:t>
            </a:r>
            <a:r>
              <a:rPr lang="en-US" dirty="0"/>
              <a:t>, S: Event queries on correlated probabilistic streams. SIGMOD Conference 2008</a:t>
            </a:r>
          </a:p>
          <a:p>
            <a:endParaRPr lang="en-US" dirty="0"/>
          </a:p>
          <a:p>
            <a:r>
              <a:rPr lang="en-US" dirty="0"/>
              <a:t>Gupta, </a:t>
            </a:r>
            <a:r>
              <a:rPr lang="en-US" dirty="0" err="1"/>
              <a:t>Sarawagi</a:t>
            </a:r>
            <a:r>
              <a:rPr lang="en-US" dirty="0"/>
              <a:t>: Creating Probabilistic Databases from Information Extraction Models. VLDB 2006</a:t>
            </a:r>
          </a:p>
          <a:p>
            <a:endParaRPr lang="en-US" dirty="0"/>
          </a:p>
          <a:p>
            <a:r>
              <a:rPr lang="en-US" dirty="0" err="1"/>
              <a:t>Stoyanovich</a:t>
            </a:r>
            <a:r>
              <a:rPr lang="en-US" dirty="0"/>
              <a:t>, Davidson, Milo, </a:t>
            </a:r>
            <a:r>
              <a:rPr lang="en-US" dirty="0" err="1"/>
              <a:t>Tannen</a:t>
            </a:r>
            <a:r>
              <a:rPr lang="en-US" dirty="0"/>
              <a:t>: Deriving probabilistic databases with inference ensembles. ICDE 2011</a:t>
            </a:r>
          </a:p>
          <a:p>
            <a:endParaRPr lang="en-US" dirty="0"/>
          </a:p>
          <a:p>
            <a:r>
              <a:rPr lang="en-US" dirty="0" err="1"/>
              <a:t>Beskales</a:t>
            </a:r>
            <a:r>
              <a:rPr lang="en-US" dirty="0"/>
              <a:t>, </a:t>
            </a:r>
            <a:r>
              <a:rPr lang="en-US" dirty="0" err="1"/>
              <a:t>Soliman</a:t>
            </a:r>
            <a:r>
              <a:rPr lang="en-US" dirty="0"/>
              <a:t>, </a:t>
            </a:r>
            <a:r>
              <a:rPr lang="en-US" dirty="0" err="1"/>
              <a:t>Ilyas</a:t>
            </a:r>
            <a:r>
              <a:rPr lang="en-US" dirty="0"/>
              <a:t>, Ben-David: Modeling and Querying Possible Repairs in Duplicate Detection. PVLDB </a:t>
            </a:r>
            <a:r>
              <a:rPr lang="en-US" dirty="0" smtClean="0"/>
              <a:t>2009</a:t>
            </a:r>
          </a:p>
          <a:p>
            <a:endParaRPr lang="en-US" dirty="0"/>
          </a:p>
          <a:p>
            <a:r>
              <a:rPr lang="en-US" dirty="0" smtClean="0"/>
              <a:t>Kumar</a:t>
            </a:r>
            <a:r>
              <a:rPr lang="en-US" dirty="0"/>
              <a:t>, </a:t>
            </a:r>
            <a:r>
              <a:rPr lang="en-US" dirty="0" err="1" smtClean="0"/>
              <a:t>Ré</a:t>
            </a:r>
            <a:r>
              <a:rPr lang="en-US" dirty="0"/>
              <a:t>: Probabilistic Management of OCR Data using an RDBMS. PVLDB </a:t>
            </a:r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cover-book-pd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7404</TotalTime>
  <Words>949</Words>
  <Application>Microsoft Macintosh PowerPoint</Application>
  <PresentationFormat>On-screen Show (4:3)</PresentationFormat>
  <Paragraphs>226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A Course on Probabilistic Databases</vt:lpstr>
      <vt:lpstr>Probabilistic Databases</vt:lpstr>
      <vt:lpstr>A Little History of Probabilistic DBs</vt:lpstr>
      <vt:lpstr>Why?</vt:lpstr>
      <vt:lpstr>What?</vt:lpstr>
      <vt:lpstr>This Course: Query Evaluation</vt:lpstr>
      <vt:lpstr>Outline of the Tutorial</vt:lpstr>
      <vt:lpstr>What You Will Learn</vt:lpstr>
      <vt:lpstr>Related Work. See book, plus:</vt:lpstr>
      <vt:lpstr>A Course on Probabilistic Databases</vt:lpstr>
      <vt:lpstr>Outline</vt:lpstr>
      <vt:lpstr>Example 1: Information Extraction</vt:lpstr>
      <vt:lpstr>Example 2: Modeling Missing Data</vt:lpstr>
      <vt:lpstr>Example 3: Data Cleaning</vt:lpstr>
      <vt:lpstr>Example 4: OCR</vt:lpstr>
      <vt:lpstr>Summary of Applications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Probabilistic Databases</dc:title>
  <dc:creator>Dan Suciu</dc:creator>
  <cp:lastModifiedBy>Dan Suciu</cp:lastModifiedBy>
  <cp:revision>1369</cp:revision>
  <dcterms:created xsi:type="dcterms:W3CDTF">2013-03-29T18:46:08Z</dcterms:created>
  <dcterms:modified xsi:type="dcterms:W3CDTF">2014-06-28T15:31:34Z</dcterms:modified>
</cp:coreProperties>
</file>