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559" r:id="rId3"/>
    <p:sldId id="362" r:id="rId4"/>
    <p:sldId id="447" r:id="rId5"/>
    <p:sldId id="449" r:id="rId6"/>
    <p:sldId id="448" r:id="rId7"/>
    <p:sldId id="363" r:id="rId8"/>
    <p:sldId id="478" r:id="rId9"/>
    <p:sldId id="566" r:id="rId10"/>
    <p:sldId id="452" r:id="rId11"/>
    <p:sldId id="453" r:id="rId12"/>
    <p:sldId id="364" r:id="rId13"/>
    <p:sldId id="451" r:id="rId14"/>
    <p:sldId id="367" r:id="rId15"/>
    <p:sldId id="456" r:id="rId16"/>
    <p:sldId id="455" r:id="rId17"/>
    <p:sldId id="454" r:id="rId18"/>
    <p:sldId id="365" r:id="rId19"/>
    <p:sldId id="458" r:id="rId20"/>
    <p:sldId id="368" r:id="rId21"/>
    <p:sldId id="462" r:id="rId22"/>
    <p:sldId id="460" r:id="rId23"/>
    <p:sldId id="459" r:id="rId24"/>
    <p:sldId id="533" r:id="rId25"/>
    <p:sldId id="359" r:id="rId26"/>
    <p:sldId id="463" r:id="rId27"/>
    <p:sldId id="348" r:id="rId28"/>
    <p:sldId id="275" r:id="rId29"/>
    <p:sldId id="278" r:id="rId30"/>
    <p:sldId id="48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9C"/>
    <a:srgbClr val="80FF00"/>
    <a:srgbClr val="008040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5" autoAdjust="0"/>
    <p:restoredTop sz="91270" autoAdjust="0"/>
  </p:normalViewPr>
  <p:slideViewPr>
    <p:cSldViewPr snapToGrid="0" snapToObjects="1">
      <p:cViewPr varScale="1">
        <p:scale>
          <a:sx n="166" d="100"/>
          <a:sy n="166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9C696-71BF-D54B-90A8-38C1C7C77A11}" type="datetimeFigureOut">
              <a:rPr lang="en-US" smtClean="0"/>
              <a:t>6/28/14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F5F28-FABB-4143-A1B9-18BEA2F5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837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89FC8-8E6D-1742-B76B-FC857E3C7D3F}" type="datetimeFigureOut">
              <a:rPr lang="en-US" smtClean="0"/>
              <a:t>6/28/14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D0F5E-2B8C-3442-9D3E-2B9C035C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033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4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13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complexity is the right metric for query language,</a:t>
            </a:r>
            <a:r>
              <a:rPr lang="en-US" baseline="0" dirty="0" smtClean="0"/>
              <a:t> and this is what I will discuss today.  </a:t>
            </a:r>
            <a:r>
              <a:rPr lang="en-US" dirty="0" smtClean="0"/>
              <a:t> This is what allows database</a:t>
            </a:r>
            <a:r>
              <a:rPr lang="en-US" baseline="0" dirty="0" smtClean="0"/>
              <a:t> systems </a:t>
            </a:r>
            <a:r>
              <a:rPr lang="en-US" dirty="0" smtClean="0"/>
              <a:t>to scale to large data sets.  ALL query languages that</a:t>
            </a:r>
            <a:r>
              <a:rPr lang="en-US" baseline="0" dirty="0" smtClean="0"/>
              <a:t> exists today in systems have PTIME data complexity: SQL, </a:t>
            </a:r>
            <a:r>
              <a:rPr lang="en-US" baseline="0" dirty="0" err="1" smtClean="0"/>
              <a:t>datalog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datalog</a:t>
            </a:r>
            <a:r>
              <a:rPr lang="en-US" baseline="0" dirty="0" smtClean="0"/>
              <a:t> with negation, </a:t>
            </a:r>
            <a:r>
              <a:rPr lang="en-US" baseline="0" dirty="0" err="1" smtClean="0"/>
              <a:t>xquery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sparql</a:t>
            </a:r>
            <a:r>
              <a:rPr lang="en-US" baseline="0" dirty="0" smtClean="0"/>
              <a:t>, etc etc.  So this is the lens through which we will study query evaluation on </a:t>
            </a:r>
            <a:r>
              <a:rPr lang="en-US" baseline="0" smtClean="0"/>
              <a:t>probabilistic databases.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D9B75BF-7C64-3847-8DBE-392CB042BF35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D9B75BF-7C64-3847-8DBE-392CB042BF35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A7D560C-D0B5-F148-96DC-F7137A44D8DA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Course on Probabilistic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Dan Suciu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University of Washington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1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Database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524000"/>
            <a:ext cx="5743955" cy="707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5702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2000" b="1" dirty="0"/>
              <a:t>Definition </a:t>
            </a:r>
            <a:r>
              <a:rPr lang="en-US" sz="2000" dirty="0" smtClean="0"/>
              <a:t>An </a:t>
            </a:r>
            <a:r>
              <a:rPr lang="en-US" sz="2000" dirty="0" smtClean="0">
                <a:solidFill>
                  <a:srgbClr val="D2533C"/>
                </a:solidFill>
              </a:rPr>
              <a:t>Incomplete Database </a:t>
            </a:r>
            <a:r>
              <a:rPr lang="en-US" sz="2000" dirty="0" smtClean="0"/>
              <a:t>is a finite set</a:t>
            </a:r>
            <a:br>
              <a:rPr lang="en-US" sz="2000" dirty="0" smtClean="0"/>
            </a:br>
            <a:r>
              <a:rPr lang="en-US" sz="2000" dirty="0" smtClean="0"/>
              <a:t>of database instances </a:t>
            </a:r>
            <a:r>
              <a:rPr lang="en-US" sz="2000" b="1" dirty="0" smtClean="0"/>
              <a:t>W</a:t>
            </a:r>
            <a:r>
              <a:rPr lang="en-US" sz="2000" dirty="0" smtClean="0"/>
              <a:t> = (W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W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…, </a:t>
            </a:r>
            <a:r>
              <a:rPr lang="en-US" sz="2000" dirty="0" err="1" smtClean="0"/>
              <a:t>W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680061" y="1524000"/>
            <a:ext cx="192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W</a:t>
            </a:r>
            <a:r>
              <a:rPr lang="en-US" baseline="-25000" dirty="0" smtClean="0"/>
              <a:t>i</a:t>
            </a:r>
            <a:r>
              <a:rPr lang="en-US" dirty="0" smtClean="0"/>
              <a:t> is called</a:t>
            </a:r>
            <a:br>
              <a:rPr lang="en-US" dirty="0" smtClean="0"/>
            </a:br>
            <a:r>
              <a:rPr lang="en-US" dirty="0" smtClean="0"/>
              <a:t>a possible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01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Database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524000"/>
            <a:ext cx="5743955" cy="707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5702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2000" b="1" dirty="0"/>
              <a:t>Definition </a:t>
            </a:r>
            <a:r>
              <a:rPr lang="en-US" sz="2000" dirty="0" smtClean="0"/>
              <a:t>An </a:t>
            </a:r>
            <a:r>
              <a:rPr lang="en-US" sz="2000" dirty="0" smtClean="0">
                <a:solidFill>
                  <a:srgbClr val="D2533C"/>
                </a:solidFill>
              </a:rPr>
              <a:t>Incomplete Database </a:t>
            </a:r>
            <a:r>
              <a:rPr lang="en-US" sz="2000" dirty="0" smtClean="0"/>
              <a:t>is a finite set</a:t>
            </a:r>
            <a:br>
              <a:rPr lang="en-US" sz="2000" dirty="0" smtClean="0"/>
            </a:br>
            <a:r>
              <a:rPr lang="en-US" sz="2000" dirty="0" smtClean="0"/>
              <a:t>of database instances </a:t>
            </a:r>
            <a:r>
              <a:rPr lang="en-US" sz="2000" b="1" dirty="0" smtClean="0"/>
              <a:t>W</a:t>
            </a:r>
            <a:r>
              <a:rPr lang="en-US" sz="2000" dirty="0" smtClean="0"/>
              <a:t> = (W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W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…, </a:t>
            </a:r>
            <a:r>
              <a:rPr lang="en-US" sz="2000" dirty="0" err="1" smtClean="0"/>
              <a:t>W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680061" y="1524000"/>
            <a:ext cx="192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W</a:t>
            </a:r>
            <a:r>
              <a:rPr lang="en-US" baseline="-25000" dirty="0" smtClean="0"/>
              <a:t>i</a:t>
            </a:r>
            <a:r>
              <a:rPr lang="en-US" dirty="0" smtClean="0"/>
              <a:t> is called</a:t>
            </a:r>
            <a:br>
              <a:rPr lang="en-US" dirty="0" smtClean="0"/>
            </a:br>
            <a:r>
              <a:rPr lang="en-US" dirty="0" smtClean="0"/>
              <a:t>a possible world</a:t>
            </a:r>
            <a:endParaRPr lang="en-US" dirty="0"/>
          </a:p>
        </p:txBody>
      </p:sp>
      <p:graphicFrame>
        <p:nvGraphicFramePr>
          <p:cNvPr id="8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180772"/>
              </p:ext>
            </p:extLst>
          </p:nvPr>
        </p:nvGraphicFramePr>
        <p:xfrm>
          <a:off x="340303" y="5131736"/>
          <a:ext cx="1865050" cy="97536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0303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10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721298"/>
              </p:ext>
            </p:extLst>
          </p:nvPr>
        </p:nvGraphicFramePr>
        <p:xfrm>
          <a:off x="340303" y="3446209"/>
          <a:ext cx="1392983" cy="121920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0303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687190"/>
              </p:ext>
            </p:extLst>
          </p:nvPr>
        </p:nvGraphicFramePr>
        <p:xfrm>
          <a:off x="241928" y="2610713"/>
          <a:ext cx="8711100" cy="36264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77775"/>
                <a:gridCol w="2177775"/>
                <a:gridCol w="2177775"/>
                <a:gridCol w="21777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5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39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Database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524000"/>
            <a:ext cx="5743955" cy="707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5702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2000" b="1" dirty="0"/>
              <a:t>Definition </a:t>
            </a:r>
            <a:r>
              <a:rPr lang="en-US" sz="2000" dirty="0" smtClean="0"/>
              <a:t>An </a:t>
            </a:r>
            <a:r>
              <a:rPr lang="en-US" sz="2000" dirty="0" smtClean="0">
                <a:solidFill>
                  <a:srgbClr val="D2533C"/>
                </a:solidFill>
              </a:rPr>
              <a:t>Incomplete Database </a:t>
            </a:r>
            <a:r>
              <a:rPr lang="en-US" sz="2000" dirty="0" smtClean="0"/>
              <a:t>is a finite set</a:t>
            </a:r>
            <a:br>
              <a:rPr lang="en-US" sz="2000" dirty="0" smtClean="0"/>
            </a:br>
            <a:r>
              <a:rPr lang="en-US" sz="2000" dirty="0" smtClean="0"/>
              <a:t>of database instances </a:t>
            </a:r>
            <a:r>
              <a:rPr lang="en-US" sz="2000" b="1" dirty="0" smtClean="0"/>
              <a:t>W</a:t>
            </a:r>
            <a:r>
              <a:rPr lang="en-US" sz="2000" dirty="0" smtClean="0"/>
              <a:t> = (W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W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…, </a:t>
            </a:r>
            <a:r>
              <a:rPr lang="en-US" sz="2000" dirty="0" err="1" smtClean="0"/>
              <a:t>W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680061" y="1524000"/>
            <a:ext cx="192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W</a:t>
            </a:r>
            <a:r>
              <a:rPr lang="en-US" baseline="-25000" dirty="0" smtClean="0"/>
              <a:t>i</a:t>
            </a:r>
            <a:r>
              <a:rPr lang="en-US" dirty="0" smtClean="0"/>
              <a:t> is called</a:t>
            </a:r>
            <a:br>
              <a:rPr lang="en-US" dirty="0" smtClean="0"/>
            </a:br>
            <a:r>
              <a:rPr lang="en-US" dirty="0" smtClean="0"/>
              <a:t>a possible world</a:t>
            </a:r>
            <a:endParaRPr lang="en-US" dirty="0"/>
          </a:p>
        </p:txBody>
      </p:sp>
      <p:graphicFrame>
        <p:nvGraphicFramePr>
          <p:cNvPr id="8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19860"/>
              </p:ext>
            </p:extLst>
          </p:nvPr>
        </p:nvGraphicFramePr>
        <p:xfrm>
          <a:off x="340303" y="5131736"/>
          <a:ext cx="1865050" cy="97536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0303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10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488803"/>
              </p:ext>
            </p:extLst>
          </p:nvPr>
        </p:nvGraphicFramePr>
        <p:xfrm>
          <a:off x="340303" y="3446209"/>
          <a:ext cx="1392983" cy="121920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0303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12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308125"/>
              </p:ext>
            </p:extLst>
          </p:nvPr>
        </p:nvGraphicFramePr>
        <p:xfrm>
          <a:off x="2546221" y="5131736"/>
          <a:ext cx="1865050" cy="48768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546221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14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20223"/>
              </p:ext>
            </p:extLst>
          </p:nvPr>
        </p:nvGraphicFramePr>
        <p:xfrm>
          <a:off x="2546221" y="3446209"/>
          <a:ext cx="1392983" cy="97536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46221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90702"/>
              </p:ext>
            </p:extLst>
          </p:nvPr>
        </p:nvGraphicFramePr>
        <p:xfrm>
          <a:off x="241928" y="2610713"/>
          <a:ext cx="8711100" cy="36264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77775"/>
                <a:gridCol w="2177775"/>
                <a:gridCol w="2177775"/>
                <a:gridCol w="21777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556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803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Database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524000"/>
            <a:ext cx="5743955" cy="707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5702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2000" b="1" dirty="0"/>
              <a:t>Definition </a:t>
            </a:r>
            <a:r>
              <a:rPr lang="en-US" sz="2000" dirty="0" smtClean="0"/>
              <a:t>An </a:t>
            </a:r>
            <a:r>
              <a:rPr lang="en-US" sz="2000" dirty="0" smtClean="0">
                <a:solidFill>
                  <a:srgbClr val="D2533C"/>
                </a:solidFill>
              </a:rPr>
              <a:t>Incomplete Database </a:t>
            </a:r>
            <a:r>
              <a:rPr lang="en-US" sz="2000" dirty="0" smtClean="0"/>
              <a:t>is a finite set</a:t>
            </a:r>
            <a:br>
              <a:rPr lang="en-US" sz="2000" dirty="0" smtClean="0"/>
            </a:br>
            <a:r>
              <a:rPr lang="en-US" sz="2000" dirty="0" smtClean="0"/>
              <a:t>of database instances </a:t>
            </a:r>
            <a:r>
              <a:rPr lang="en-US" sz="2000" b="1" dirty="0" smtClean="0"/>
              <a:t>W</a:t>
            </a:r>
            <a:r>
              <a:rPr lang="en-US" sz="2000" dirty="0" smtClean="0"/>
              <a:t> = (W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W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…, </a:t>
            </a:r>
            <a:r>
              <a:rPr lang="en-US" sz="2000" dirty="0" err="1" smtClean="0"/>
              <a:t>W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680061" y="1524000"/>
            <a:ext cx="192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W</a:t>
            </a:r>
            <a:r>
              <a:rPr lang="en-US" baseline="-25000" dirty="0" smtClean="0"/>
              <a:t>i</a:t>
            </a:r>
            <a:r>
              <a:rPr lang="en-US" dirty="0" smtClean="0"/>
              <a:t> is called</a:t>
            </a:r>
            <a:br>
              <a:rPr lang="en-US" dirty="0" smtClean="0"/>
            </a:br>
            <a:r>
              <a:rPr lang="en-US" dirty="0" smtClean="0"/>
              <a:t>a possible world</a:t>
            </a:r>
            <a:endParaRPr lang="en-US" dirty="0"/>
          </a:p>
        </p:txBody>
      </p:sp>
      <p:graphicFrame>
        <p:nvGraphicFramePr>
          <p:cNvPr id="8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53981"/>
              </p:ext>
            </p:extLst>
          </p:nvPr>
        </p:nvGraphicFramePr>
        <p:xfrm>
          <a:off x="340303" y="5131736"/>
          <a:ext cx="1865050" cy="97536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0303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10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71427"/>
              </p:ext>
            </p:extLst>
          </p:nvPr>
        </p:nvGraphicFramePr>
        <p:xfrm>
          <a:off x="340303" y="3446209"/>
          <a:ext cx="1392983" cy="121920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0303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12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975752"/>
              </p:ext>
            </p:extLst>
          </p:nvPr>
        </p:nvGraphicFramePr>
        <p:xfrm>
          <a:off x="2546221" y="5131736"/>
          <a:ext cx="1865050" cy="48768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546221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14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443960"/>
              </p:ext>
            </p:extLst>
          </p:nvPr>
        </p:nvGraphicFramePr>
        <p:xfrm>
          <a:off x="2546221" y="3446209"/>
          <a:ext cx="1392983" cy="97536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46221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16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637964"/>
              </p:ext>
            </p:extLst>
          </p:nvPr>
        </p:nvGraphicFramePr>
        <p:xfrm>
          <a:off x="4752139" y="5131736"/>
          <a:ext cx="1865050" cy="73152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52139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18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412456"/>
              </p:ext>
            </p:extLst>
          </p:nvPr>
        </p:nvGraphicFramePr>
        <p:xfrm>
          <a:off x="4752139" y="3446209"/>
          <a:ext cx="1392983" cy="48768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52139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20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491470"/>
              </p:ext>
            </p:extLst>
          </p:nvPr>
        </p:nvGraphicFramePr>
        <p:xfrm>
          <a:off x="6958058" y="5131736"/>
          <a:ext cx="1865050" cy="97536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958058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22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96841"/>
              </p:ext>
            </p:extLst>
          </p:nvPr>
        </p:nvGraphicFramePr>
        <p:xfrm>
          <a:off x="6958058" y="3446209"/>
          <a:ext cx="1392983" cy="97536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958058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5543"/>
              </p:ext>
            </p:extLst>
          </p:nvPr>
        </p:nvGraphicFramePr>
        <p:xfrm>
          <a:off x="241928" y="2610713"/>
          <a:ext cx="8711100" cy="36264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77775"/>
                <a:gridCol w="2177775"/>
                <a:gridCol w="2177775"/>
                <a:gridCol w="21777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5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83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Incomplete </a:t>
            </a:r>
            <a:r>
              <a:rPr lang="en-US" dirty="0" smtClean="0"/>
              <a:t>Database: Query Semantics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8758" y="1341665"/>
            <a:ext cx="4882767" cy="83099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5702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1600" b="1" dirty="0"/>
              <a:t>Definition </a:t>
            </a:r>
            <a:r>
              <a:rPr lang="en-US" sz="1600" dirty="0" smtClean="0"/>
              <a:t>Given query </a:t>
            </a:r>
            <a:r>
              <a:rPr lang="en-US" sz="1600" dirty="0" smtClean="0">
                <a:solidFill>
                  <a:srgbClr val="D2533C"/>
                </a:solidFill>
              </a:rPr>
              <a:t>Q</a:t>
            </a:r>
            <a:r>
              <a:rPr lang="en-US" sz="1600" dirty="0" smtClean="0"/>
              <a:t>, incomplete database </a:t>
            </a:r>
            <a:r>
              <a:rPr lang="en-US" sz="1600" b="1" dirty="0" smtClean="0"/>
              <a:t>W</a:t>
            </a:r>
            <a:r>
              <a:rPr lang="en-US" sz="16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smtClean="0"/>
              <a:t>An answer t is </a:t>
            </a:r>
            <a:r>
              <a:rPr lang="en-US" sz="1600" dirty="0" smtClean="0">
                <a:solidFill>
                  <a:srgbClr val="D2533C"/>
                </a:solidFill>
              </a:rPr>
              <a:t>certain</a:t>
            </a:r>
            <a:r>
              <a:rPr lang="en-US" sz="1600" dirty="0" smtClean="0"/>
              <a:t>,  if </a:t>
            </a:r>
            <a:r>
              <a:rPr lang="en-US" sz="1600" dirty="0"/>
              <a:t>∀</a:t>
            </a:r>
            <a:r>
              <a:rPr lang="en-US" sz="1600" dirty="0" smtClean="0"/>
              <a:t>W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,  t ∈</a:t>
            </a:r>
            <a:r>
              <a:rPr lang="en-US" sz="1600" dirty="0" smtClean="0">
                <a:solidFill>
                  <a:schemeClr val="tx2"/>
                </a:solidFill>
              </a:rPr>
              <a:t>Q</a:t>
            </a:r>
            <a:r>
              <a:rPr lang="en-US" sz="1600" dirty="0" smtClean="0"/>
              <a:t>(W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smtClean="0"/>
              <a:t>An answer t is </a:t>
            </a:r>
            <a:r>
              <a:rPr lang="en-US" sz="1600" dirty="0" smtClean="0">
                <a:solidFill>
                  <a:srgbClr val="D2533C"/>
                </a:solidFill>
              </a:rPr>
              <a:t>possible</a:t>
            </a:r>
            <a:r>
              <a:rPr lang="en-US" sz="1600" dirty="0" smtClean="0"/>
              <a:t> if ∃W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,  </a:t>
            </a:r>
            <a:r>
              <a:rPr lang="en-US" sz="1600" dirty="0"/>
              <a:t>t ∈</a:t>
            </a:r>
            <a:r>
              <a:rPr lang="en-US" sz="1600" dirty="0">
                <a:solidFill>
                  <a:srgbClr val="D2533C"/>
                </a:solidFill>
              </a:rPr>
              <a:t>Q</a:t>
            </a:r>
            <a:r>
              <a:rPr lang="en-US" sz="1600" dirty="0"/>
              <a:t>(W</a:t>
            </a:r>
            <a:r>
              <a:rPr lang="en-US" sz="1600" baseline="-25000" dirty="0"/>
              <a:t>i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6639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Incomplete </a:t>
            </a:r>
            <a:r>
              <a:rPr lang="en-US" dirty="0" smtClean="0"/>
              <a:t>Database: Query Semantics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8758" y="1341665"/>
            <a:ext cx="4882767" cy="83099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5702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1600" b="1" dirty="0"/>
              <a:t>Definition </a:t>
            </a:r>
            <a:r>
              <a:rPr lang="en-US" sz="1600" dirty="0" smtClean="0"/>
              <a:t>Given query </a:t>
            </a:r>
            <a:r>
              <a:rPr lang="en-US" sz="1600" dirty="0" smtClean="0">
                <a:solidFill>
                  <a:srgbClr val="D2533C"/>
                </a:solidFill>
              </a:rPr>
              <a:t>Q</a:t>
            </a:r>
            <a:r>
              <a:rPr lang="en-US" sz="1600" dirty="0" smtClean="0"/>
              <a:t>, incomplete database </a:t>
            </a:r>
            <a:r>
              <a:rPr lang="en-US" sz="1600" b="1" dirty="0" smtClean="0"/>
              <a:t>W</a:t>
            </a:r>
            <a:r>
              <a:rPr lang="en-US" sz="16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smtClean="0"/>
              <a:t>An answer t is </a:t>
            </a:r>
            <a:r>
              <a:rPr lang="en-US" sz="1600" dirty="0" smtClean="0">
                <a:solidFill>
                  <a:srgbClr val="D2533C"/>
                </a:solidFill>
              </a:rPr>
              <a:t>certain</a:t>
            </a:r>
            <a:r>
              <a:rPr lang="en-US" sz="1600" dirty="0" smtClean="0"/>
              <a:t>,  if </a:t>
            </a:r>
            <a:r>
              <a:rPr lang="en-US" sz="1600" dirty="0"/>
              <a:t>∀</a:t>
            </a:r>
            <a:r>
              <a:rPr lang="en-US" sz="1600" dirty="0" smtClean="0"/>
              <a:t>W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,  t ∈</a:t>
            </a:r>
            <a:r>
              <a:rPr lang="en-US" sz="1600" dirty="0" smtClean="0">
                <a:solidFill>
                  <a:schemeClr val="tx2"/>
                </a:solidFill>
              </a:rPr>
              <a:t>Q</a:t>
            </a:r>
            <a:r>
              <a:rPr lang="en-US" sz="1600" dirty="0" smtClean="0"/>
              <a:t>(W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smtClean="0"/>
              <a:t>An answer t is </a:t>
            </a:r>
            <a:r>
              <a:rPr lang="en-US" sz="1600" dirty="0" smtClean="0">
                <a:solidFill>
                  <a:srgbClr val="D2533C"/>
                </a:solidFill>
              </a:rPr>
              <a:t>possible</a:t>
            </a:r>
            <a:r>
              <a:rPr lang="en-US" sz="1600" dirty="0" smtClean="0"/>
              <a:t> if ∃W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,  </a:t>
            </a:r>
            <a:r>
              <a:rPr lang="en-US" sz="1600" dirty="0"/>
              <a:t>t ∈</a:t>
            </a:r>
            <a:r>
              <a:rPr lang="en-US" sz="1600" dirty="0">
                <a:solidFill>
                  <a:srgbClr val="D2533C"/>
                </a:solidFill>
              </a:rPr>
              <a:t>Q</a:t>
            </a:r>
            <a:r>
              <a:rPr lang="en-US" sz="1600" dirty="0"/>
              <a:t>(W</a:t>
            </a:r>
            <a:r>
              <a:rPr lang="en-US" sz="1600" baseline="-25000" dirty="0"/>
              <a:t>i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graphicFrame>
        <p:nvGraphicFramePr>
          <p:cNvPr id="8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08798"/>
              </p:ext>
            </p:extLst>
          </p:nvPr>
        </p:nvGraphicFramePr>
        <p:xfrm>
          <a:off x="340303" y="5131736"/>
          <a:ext cx="1865050" cy="97536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0303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10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661056"/>
              </p:ext>
            </p:extLst>
          </p:nvPr>
        </p:nvGraphicFramePr>
        <p:xfrm>
          <a:off x="340303" y="3446209"/>
          <a:ext cx="1392983" cy="121920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0303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12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522985"/>
              </p:ext>
            </p:extLst>
          </p:nvPr>
        </p:nvGraphicFramePr>
        <p:xfrm>
          <a:off x="2546221" y="5131736"/>
          <a:ext cx="1865050" cy="48768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546221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14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867591"/>
              </p:ext>
            </p:extLst>
          </p:nvPr>
        </p:nvGraphicFramePr>
        <p:xfrm>
          <a:off x="2546221" y="3446209"/>
          <a:ext cx="1392983" cy="97536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46221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16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738547"/>
              </p:ext>
            </p:extLst>
          </p:nvPr>
        </p:nvGraphicFramePr>
        <p:xfrm>
          <a:off x="4752139" y="5131736"/>
          <a:ext cx="1865050" cy="73152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52139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18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198594"/>
              </p:ext>
            </p:extLst>
          </p:nvPr>
        </p:nvGraphicFramePr>
        <p:xfrm>
          <a:off x="4752139" y="3446209"/>
          <a:ext cx="1392983" cy="48768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52139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20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49824"/>
              </p:ext>
            </p:extLst>
          </p:nvPr>
        </p:nvGraphicFramePr>
        <p:xfrm>
          <a:off x="6958058" y="5131736"/>
          <a:ext cx="1865050" cy="97536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958058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22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805394"/>
              </p:ext>
            </p:extLst>
          </p:nvPr>
        </p:nvGraphicFramePr>
        <p:xfrm>
          <a:off x="6958058" y="3446209"/>
          <a:ext cx="1392983" cy="97536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958058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99600" y="1356747"/>
            <a:ext cx="41816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Q</a:t>
            </a:r>
            <a:r>
              <a:rPr lang="en-US" dirty="0"/>
              <a:t>(z) = Owner(</a:t>
            </a:r>
            <a:r>
              <a:rPr lang="en-US" dirty="0" err="1"/>
              <a:t>z,x</a:t>
            </a:r>
            <a:r>
              <a:rPr lang="en-US" dirty="0"/>
              <a:t>), Location(</a:t>
            </a:r>
            <a:r>
              <a:rPr lang="en-US" dirty="0" err="1"/>
              <a:t>x,t</a:t>
            </a:r>
            <a:r>
              <a:rPr lang="en-US" dirty="0" err="1" smtClean="0"/>
              <a:t>,’Office</a:t>
            </a:r>
            <a:r>
              <a:rPr lang="en-US" dirty="0" smtClean="0"/>
              <a:t>’)</a:t>
            </a:r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15483"/>
              </p:ext>
            </p:extLst>
          </p:nvPr>
        </p:nvGraphicFramePr>
        <p:xfrm>
          <a:off x="241928" y="2610713"/>
          <a:ext cx="8711100" cy="36264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77775"/>
                <a:gridCol w="2177775"/>
                <a:gridCol w="2177775"/>
                <a:gridCol w="21777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5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457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996805"/>
              </p:ext>
            </p:extLst>
          </p:nvPr>
        </p:nvGraphicFramePr>
        <p:xfrm>
          <a:off x="241928" y="2610713"/>
          <a:ext cx="8711100" cy="420484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77775"/>
                <a:gridCol w="2177775"/>
                <a:gridCol w="2177775"/>
                <a:gridCol w="21777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5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	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44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D2533C"/>
                          </a:solidFill>
                        </a:rPr>
                        <a:t>Q=</a:t>
                      </a:r>
                      <a:endParaRPr lang="en-US" dirty="0">
                        <a:solidFill>
                          <a:srgbClr val="D2533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D2533C"/>
                          </a:solidFill>
                        </a:rPr>
                        <a:t>Q=</a:t>
                      </a:r>
                      <a:endParaRPr lang="en-US" dirty="0">
                        <a:solidFill>
                          <a:srgbClr val="D2533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D2533C"/>
                          </a:solidFill>
                        </a:rPr>
                        <a:t>Q=</a:t>
                      </a:r>
                      <a:endParaRPr lang="en-US" dirty="0">
                        <a:solidFill>
                          <a:srgbClr val="D2533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D2533C"/>
                          </a:solidFill>
                        </a:rPr>
                        <a:t>Q=</a:t>
                      </a:r>
                      <a:endParaRPr lang="en-US" dirty="0">
                        <a:solidFill>
                          <a:srgbClr val="D2533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Incomplete </a:t>
            </a:r>
            <a:r>
              <a:rPr lang="en-US" dirty="0" smtClean="0"/>
              <a:t>Database: Query Semantics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8758" y="1341665"/>
            <a:ext cx="4882767" cy="83099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5702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1600" b="1" dirty="0"/>
              <a:t>Definition </a:t>
            </a:r>
            <a:r>
              <a:rPr lang="en-US" sz="1600" dirty="0" smtClean="0"/>
              <a:t>Given query </a:t>
            </a:r>
            <a:r>
              <a:rPr lang="en-US" sz="1600" dirty="0" smtClean="0">
                <a:solidFill>
                  <a:srgbClr val="D2533C"/>
                </a:solidFill>
              </a:rPr>
              <a:t>Q</a:t>
            </a:r>
            <a:r>
              <a:rPr lang="en-US" sz="1600" dirty="0" smtClean="0"/>
              <a:t>, incomplete database </a:t>
            </a:r>
            <a:r>
              <a:rPr lang="en-US" sz="1600" b="1" dirty="0" smtClean="0"/>
              <a:t>W</a:t>
            </a:r>
            <a:r>
              <a:rPr lang="en-US" sz="16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smtClean="0"/>
              <a:t>An answer t is </a:t>
            </a:r>
            <a:r>
              <a:rPr lang="en-US" sz="1600" dirty="0" smtClean="0">
                <a:solidFill>
                  <a:srgbClr val="D2533C"/>
                </a:solidFill>
              </a:rPr>
              <a:t>certain</a:t>
            </a:r>
            <a:r>
              <a:rPr lang="en-US" sz="1600" dirty="0" smtClean="0"/>
              <a:t>,  if </a:t>
            </a:r>
            <a:r>
              <a:rPr lang="en-US" sz="1600" dirty="0"/>
              <a:t>∀</a:t>
            </a:r>
            <a:r>
              <a:rPr lang="en-US" sz="1600" dirty="0" smtClean="0"/>
              <a:t>W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,  t ∈</a:t>
            </a:r>
            <a:r>
              <a:rPr lang="en-US" sz="1600" dirty="0" smtClean="0">
                <a:solidFill>
                  <a:schemeClr val="tx2"/>
                </a:solidFill>
              </a:rPr>
              <a:t>Q</a:t>
            </a:r>
            <a:r>
              <a:rPr lang="en-US" sz="1600" dirty="0" smtClean="0"/>
              <a:t>(W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smtClean="0"/>
              <a:t>An answer t is </a:t>
            </a:r>
            <a:r>
              <a:rPr lang="en-US" sz="1600" dirty="0" smtClean="0">
                <a:solidFill>
                  <a:srgbClr val="D2533C"/>
                </a:solidFill>
              </a:rPr>
              <a:t>possible</a:t>
            </a:r>
            <a:r>
              <a:rPr lang="en-US" sz="1600" dirty="0" smtClean="0"/>
              <a:t> if ∃W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,  </a:t>
            </a:r>
            <a:r>
              <a:rPr lang="en-US" sz="1600" dirty="0"/>
              <a:t>t ∈</a:t>
            </a:r>
            <a:r>
              <a:rPr lang="en-US" sz="1600" dirty="0">
                <a:solidFill>
                  <a:srgbClr val="D2533C"/>
                </a:solidFill>
              </a:rPr>
              <a:t>Q</a:t>
            </a:r>
            <a:r>
              <a:rPr lang="en-US" sz="1600" dirty="0"/>
              <a:t>(W</a:t>
            </a:r>
            <a:r>
              <a:rPr lang="en-US" sz="1600" baseline="-25000" dirty="0"/>
              <a:t>i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graphicFrame>
        <p:nvGraphicFramePr>
          <p:cNvPr id="8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97973"/>
              </p:ext>
            </p:extLst>
          </p:nvPr>
        </p:nvGraphicFramePr>
        <p:xfrm>
          <a:off x="340303" y="5131736"/>
          <a:ext cx="1865050" cy="97536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0303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10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287498"/>
              </p:ext>
            </p:extLst>
          </p:nvPr>
        </p:nvGraphicFramePr>
        <p:xfrm>
          <a:off x="340303" y="3446209"/>
          <a:ext cx="1392983" cy="121920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0303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12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97005"/>
              </p:ext>
            </p:extLst>
          </p:nvPr>
        </p:nvGraphicFramePr>
        <p:xfrm>
          <a:off x="2546221" y="5131736"/>
          <a:ext cx="1865050" cy="48768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546221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14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6023"/>
              </p:ext>
            </p:extLst>
          </p:nvPr>
        </p:nvGraphicFramePr>
        <p:xfrm>
          <a:off x="2546221" y="3446209"/>
          <a:ext cx="1392983" cy="97536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46221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16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26115"/>
              </p:ext>
            </p:extLst>
          </p:nvPr>
        </p:nvGraphicFramePr>
        <p:xfrm>
          <a:off x="4752139" y="5131736"/>
          <a:ext cx="1865050" cy="73152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52139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18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468840"/>
              </p:ext>
            </p:extLst>
          </p:nvPr>
        </p:nvGraphicFramePr>
        <p:xfrm>
          <a:off x="4752139" y="3446209"/>
          <a:ext cx="1392983" cy="48768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52139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20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183420"/>
              </p:ext>
            </p:extLst>
          </p:nvPr>
        </p:nvGraphicFramePr>
        <p:xfrm>
          <a:off x="6958058" y="5131736"/>
          <a:ext cx="1865050" cy="97536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958058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22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084702"/>
              </p:ext>
            </p:extLst>
          </p:nvPr>
        </p:nvGraphicFramePr>
        <p:xfrm>
          <a:off x="6958058" y="3446209"/>
          <a:ext cx="1392983" cy="97536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958058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14950"/>
              </p:ext>
            </p:extLst>
          </p:nvPr>
        </p:nvGraphicFramePr>
        <p:xfrm>
          <a:off x="1013955" y="6254276"/>
          <a:ext cx="723033" cy="548640"/>
        </p:xfrm>
        <a:graphic>
          <a:graphicData uri="http://schemas.openxmlformats.org/drawingml/2006/table">
            <a:tbl>
              <a:tblPr/>
              <a:tblGrid>
                <a:gridCol w="723033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30164"/>
              </p:ext>
            </p:extLst>
          </p:nvPr>
        </p:nvGraphicFramePr>
        <p:xfrm>
          <a:off x="3223011" y="6254276"/>
          <a:ext cx="723033" cy="274320"/>
        </p:xfrm>
        <a:graphic>
          <a:graphicData uri="http://schemas.openxmlformats.org/drawingml/2006/table">
            <a:tbl>
              <a:tblPr/>
              <a:tblGrid>
                <a:gridCol w="723033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032098"/>
              </p:ext>
            </p:extLst>
          </p:nvPr>
        </p:nvGraphicFramePr>
        <p:xfrm>
          <a:off x="5432067" y="6254276"/>
          <a:ext cx="723033" cy="274320"/>
        </p:xfrm>
        <a:graphic>
          <a:graphicData uri="http://schemas.openxmlformats.org/drawingml/2006/table">
            <a:tbl>
              <a:tblPr/>
              <a:tblGrid>
                <a:gridCol w="723033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51081"/>
              </p:ext>
            </p:extLst>
          </p:nvPr>
        </p:nvGraphicFramePr>
        <p:xfrm>
          <a:off x="7641124" y="6254276"/>
          <a:ext cx="723033" cy="548640"/>
        </p:xfrm>
        <a:graphic>
          <a:graphicData uri="http://schemas.openxmlformats.org/drawingml/2006/table">
            <a:tbl>
              <a:tblPr/>
              <a:tblGrid>
                <a:gridCol w="723033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999600" y="1356747"/>
            <a:ext cx="41816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Q</a:t>
            </a:r>
            <a:r>
              <a:rPr lang="en-US" dirty="0"/>
              <a:t>(z) = Owner(</a:t>
            </a:r>
            <a:r>
              <a:rPr lang="en-US" dirty="0" err="1"/>
              <a:t>z,x</a:t>
            </a:r>
            <a:r>
              <a:rPr lang="en-US" dirty="0"/>
              <a:t>), Location(</a:t>
            </a:r>
            <a:r>
              <a:rPr lang="en-US" dirty="0" err="1"/>
              <a:t>x,t</a:t>
            </a:r>
            <a:r>
              <a:rPr lang="en-US" dirty="0" err="1" smtClean="0"/>
              <a:t>,’Office</a:t>
            </a:r>
            <a:r>
              <a:rPr lang="en-US" dirty="0" smtClean="0"/>
              <a:t>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38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470058"/>
              </p:ext>
            </p:extLst>
          </p:nvPr>
        </p:nvGraphicFramePr>
        <p:xfrm>
          <a:off x="241928" y="2610713"/>
          <a:ext cx="8711100" cy="420484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77775"/>
                <a:gridCol w="2177775"/>
                <a:gridCol w="2177775"/>
                <a:gridCol w="21777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55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	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44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D2533C"/>
                          </a:solidFill>
                        </a:rPr>
                        <a:t>Q=</a:t>
                      </a:r>
                      <a:endParaRPr lang="en-US" dirty="0">
                        <a:solidFill>
                          <a:srgbClr val="D2533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D2533C"/>
                          </a:solidFill>
                        </a:rPr>
                        <a:t>Q=</a:t>
                      </a:r>
                      <a:endParaRPr lang="en-US" dirty="0">
                        <a:solidFill>
                          <a:srgbClr val="D2533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D2533C"/>
                          </a:solidFill>
                        </a:rPr>
                        <a:t>Q=</a:t>
                      </a:r>
                      <a:endParaRPr lang="en-US" dirty="0">
                        <a:solidFill>
                          <a:srgbClr val="D2533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D2533C"/>
                          </a:solidFill>
                        </a:rPr>
                        <a:t>Q=</a:t>
                      </a:r>
                      <a:endParaRPr lang="en-US" dirty="0">
                        <a:solidFill>
                          <a:srgbClr val="D2533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Incomplete </a:t>
            </a:r>
            <a:r>
              <a:rPr lang="en-US" dirty="0" smtClean="0"/>
              <a:t>Database: Query Semantics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8758" y="1341665"/>
            <a:ext cx="4882767" cy="83099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5702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1600" b="1" dirty="0"/>
              <a:t>Definition </a:t>
            </a:r>
            <a:r>
              <a:rPr lang="en-US" sz="1600" dirty="0" smtClean="0"/>
              <a:t>Given query </a:t>
            </a:r>
            <a:r>
              <a:rPr lang="en-US" sz="1600" dirty="0" smtClean="0">
                <a:solidFill>
                  <a:srgbClr val="D2533C"/>
                </a:solidFill>
              </a:rPr>
              <a:t>Q</a:t>
            </a:r>
            <a:r>
              <a:rPr lang="en-US" sz="1600" dirty="0" smtClean="0"/>
              <a:t>, incomplete database </a:t>
            </a:r>
            <a:r>
              <a:rPr lang="en-US" sz="1600" b="1" dirty="0" smtClean="0"/>
              <a:t>W</a:t>
            </a:r>
            <a:r>
              <a:rPr lang="en-US" sz="16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smtClean="0"/>
              <a:t>An answer t is </a:t>
            </a:r>
            <a:r>
              <a:rPr lang="en-US" sz="1600" dirty="0" smtClean="0">
                <a:solidFill>
                  <a:srgbClr val="D2533C"/>
                </a:solidFill>
              </a:rPr>
              <a:t>certain</a:t>
            </a:r>
            <a:r>
              <a:rPr lang="en-US" sz="1600" dirty="0" smtClean="0"/>
              <a:t>,  if </a:t>
            </a:r>
            <a:r>
              <a:rPr lang="en-US" sz="1600" dirty="0"/>
              <a:t>∀</a:t>
            </a:r>
            <a:r>
              <a:rPr lang="en-US" sz="1600" dirty="0" smtClean="0"/>
              <a:t>W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,  t ∈</a:t>
            </a:r>
            <a:r>
              <a:rPr lang="en-US" sz="1600" dirty="0" smtClean="0">
                <a:solidFill>
                  <a:schemeClr val="tx2"/>
                </a:solidFill>
              </a:rPr>
              <a:t>Q</a:t>
            </a:r>
            <a:r>
              <a:rPr lang="en-US" sz="1600" dirty="0" smtClean="0"/>
              <a:t>(W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smtClean="0"/>
              <a:t>An answer t is </a:t>
            </a:r>
            <a:r>
              <a:rPr lang="en-US" sz="1600" dirty="0" smtClean="0">
                <a:solidFill>
                  <a:srgbClr val="D2533C"/>
                </a:solidFill>
              </a:rPr>
              <a:t>possible</a:t>
            </a:r>
            <a:r>
              <a:rPr lang="en-US" sz="1600" dirty="0" smtClean="0"/>
              <a:t> if ∃W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,  </a:t>
            </a:r>
            <a:r>
              <a:rPr lang="en-US" sz="1600" dirty="0"/>
              <a:t>t ∈</a:t>
            </a:r>
            <a:r>
              <a:rPr lang="en-US" sz="1600" dirty="0">
                <a:solidFill>
                  <a:srgbClr val="D2533C"/>
                </a:solidFill>
              </a:rPr>
              <a:t>Q</a:t>
            </a:r>
            <a:r>
              <a:rPr lang="en-US" sz="1600" dirty="0"/>
              <a:t>(W</a:t>
            </a:r>
            <a:r>
              <a:rPr lang="en-US" sz="1600" baseline="-25000" dirty="0"/>
              <a:t>i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graphicFrame>
        <p:nvGraphicFramePr>
          <p:cNvPr id="8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156072"/>
              </p:ext>
            </p:extLst>
          </p:nvPr>
        </p:nvGraphicFramePr>
        <p:xfrm>
          <a:off x="340303" y="5131736"/>
          <a:ext cx="1865050" cy="97536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0303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10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412472"/>
              </p:ext>
            </p:extLst>
          </p:nvPr>
        </p:nvGraphicFramePr>
        <p:xfrm>
          <a:off x="340303" y="3446209"/>
          <a:ext cx="1392983" cy="121920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0303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12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68408"/>
              </p:ext>
            </p:extLst>
          </p:nvPr>
        </p:nvGraphicFramePr>
        <p:xfrm>
          <a:off x="2546221" y="5131736"/>
          <a:ext cx="1865050" cy="48768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546221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14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271064"/>
              </p:ext>
            </p:extLst>
          </p:nvPr>
        </p:nvGraphicFramePr>
        <p:xfrm>
          <a:off x="2546221" y="3446209"/>
          <a:ext cx="1392983" cy="97536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46221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16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147797"/>
              </p:ext>
            </p:extLst>
          </p:nvPr>
        </p:nvGraphicFramePr>
        <p:xfrm>
          <a:off x="4752139" y="5131736"/>
          <a:ext cx="1865050" cy="73152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52139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18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232222"/>
              </p:ext>
            </p:extLst>
          </p:nvPr>
        </p:nvGraphicFramePr>
        <p:xfrm>
          <a:off x="4752139" y="3446209"/>
          <a:ext cx="1392983" cy="48768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52139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20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746363"/>
              </p:ext>
            </p:extLst>
          </p:nvPr>
        </p:nvGraphicFramePr>
        <p:xfrm>
          <a:off x="6958058" y="5131736"/>
          <a:ext cx="1865050" cy="97536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958058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22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017548"/>
              </p:ext>
            </p:extLst>
          </p:nvPr>
        </p:nvGraphicFramePr>
        <p:xfrm>
          <a:off x="6958058" y="3446209"/>
          <a:ext cx="1392983" cy="97536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958058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912119"/>
              </p:ext>
            </p:extLst>
          </p:nvPr>
        </p:nvGraphicFramePr>
        <p:xfrm>
          <a:off x="1013955" y="6254276"/>
          <a:ext cx="723033" cy="548640"/>
        </p:xfrm>
        <a:graphic>
          <a:graphicData uri="http://schemas.openxmlformats.org/drawingml/2006/table">
            <a:tbl>
              <a:tblPr/>
              <a:tblGrid>
                <a:gridCol w="723033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29094"/>
              </p:ext>
            </p:extLst>
          </p:nvPr>
        </p:nvGraphicFramePr>
        <p:xfrm>
          <a:off x="3223011" y="6254276"/>
          <a:ext cx="723033" cy="274320"/>
        </p:xfrm>
        <a:graphic>
          <a:graphicData uri="http://schemas.openxmlformats.org/drawingml/2006/table">
            <a:tbl>
              <a:tblPr/>
              <a:tblGrid>
                <a:gridCol w="723033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958492"/>
              </p:ext>
            </p:extLst>
          </p:nvPr>
        </p:nvGraphicFramePr>
        <p:xfrm>
          <a:off x="5432067" y="6254276"/>
          <a:ext cx="723033" cy="274320"/>
        </p:xfrm>
        <a:graphic>
          <a:graphicData uri="http://schemas.openxmlformats.org/drawingml/2006/table">
            <a:tbl>
              <a:tblPr/>
              <a:tblGrid>
                <a:gridCol w="723033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01060"/>
              </p:ext>
            </p:extLst>
          </p:nvPr>
        </p:nvGraphicFramePr>
        <p:xfrm>
          <a:off x="7641124" y="6254276"/>
          <a:ext cx="723033" cy="548640"/>
        </p:xfrm>
        <a:graphic>
          <a:graphicData uri="http://schemas.openxmlformats.org/drawingml/2006/table">
            <a:tbl>
              <a:tblPr/>
              <a:tblGrid>
                <a:gridCol w="723033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484185" y="1844204"/>
            <a:ext cx="3468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Certain</a:t>
            </a:r>
            <a:r>
              <a:rPr lang="en-US" dirty="0" smtClean="0"/>
              <a:t> answers to </a:t>
            </a:r>
            <a:r>
              <a:rPr lang="en-US" dirty="0" smtClean="0">
                <a:solidFill>
                  <a:srgbClr val="D2533C"/>
                </a:solidFill>
              </a:rPr>
              <a:t>Q</a:t>
            </a:r>
            <a:r>
              <a:rPr lang="en-US" dirty="0" smtClean="0"/>
              <a:t>: Joe</a:t>
            </a:r>
          </a:p>
          <a:p>
            <a:r>
              <a:rPr lang="en-US" dirty="0" smtClean="0">
                <a:solidFill>
                  <a:srgbClr val="D2533C"/>
                </a:solidFill>
              </a:rPr>
              <a:t>Possible</a:t>
            </a:r>
            <a:r>
              <a:rPr lang="en-US" dirty="0" smtClean="0"/>
              <a:t> answers</a:t>
            </a:r>
            <a:r>
              <a:rPr lang="en-US" dirty="0"/>
              <a:t> to </a:t>
            </a:r>
            <a:r>
              <a:rPr lang="en-US" dirty="0">
                <a:solidFill>
                  <a:srgbClr val="D2533C"/>
                </a:solidFill>
              </a:rPr>
              <a:t>Q</a:t>
            </a:r>
            <a:r>
              <a:rPr lang="en-US" dirty="0" smtClean="0"/>
              <a:t>: Joe, Jim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999600" y="1356747"/>
            <a:ext cx="41816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Q</a:t>
            </a:r>
            <a:r>
              <a:rPr lang="en-US" dirty="0"/>
              <a:t>(z) = Owner(</a:t>
            </a:r>
            <a:r>
              <a:rPr lang="en-US" dirty="0" err="1"/>
              <a:t>z,x</a:t>
            </a:r>
            <a:r>
              <a:rPr lang="en-US" dirty="0"/>
              <a:t>), Location(</a:t>
            </a:r>
            <a:r>
              <a:rPr lang="en-US" dirty="0" err="1"/>
              <a:t>x,t</a:t>
            </a:r>
            <a:r>
              <a:rPr lang="en-US" dirty="0" err="1" smtClean="0"/>
              <a:t>,’Office</a:t>
            </a:r>
            <a:r>
              <a:rPr lang="en-US" dirty="0" smtClean="0"/>
              <a:t>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4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Database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524000"/>
            <a:ext cx="8351715" cy="707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5702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2000" b="1" dirty="0"/>
              <a:t>Definition </a:t>
            </a: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D2533C"/>
                </a:solidFill>
              </a:rPr>
              <a:t>Probabilistic Database </a:t>
            </a:r>
            <a:r>
              <a:rPr lang="en-US" sz="2000" dirty="0" smtClean="0"/>
              <a:t>is (</a:t>
            </a:r>
            <a:r>
              <a:rPr lang="en-US" sz="2000" b="1" dirty="0" smtClean="0"/>
              <a:t>W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P</a:t>
            </a:r>
            <a:r>
              <a:rPr lang="en-US" sz="2000" dirty="0" smtClean="0"/>
              <a:t>), where </a:t>
            </a:r>
            <a:r>
              <a:rPr lang="en-US" sz="2000" b="1" dirty="0" smtClean="0"/>
              <a:t>W</a:t>
            </a:r>
            <a:r>
              <a:rPr lang="en-US" sz="2000" dirty="0" smtClean="0"/>
              <a:t> is an incomplete</a:t>
            </a:r>
            <a:br>
              <a:rPr lang="en-US" sz="2000" dirty="0" smtClean="0"/>
            </a:br>
            <a:r>
              <a:rPr lang="en-US" sz="2000" dirty="0" smtClean="0"/>
              <a:t>database, and </a:t>
            </a:r>
            <a:r>
              <a:rPr lang="en-US" sz="2000" dirty="0" smtClean="0">
                <a:solidFill>
                  <a:srgbClr val="0000FF"/>
                </a:solidFill>
              </a:rPr>
              <a:t>P</a:t>
            </a:r>
            <a:r>
              <a:rPr lang="en-US" sz="2000" dirty="0" smtClean="0"/>
              <a:t>: </a:t>
            </a:r>
            <a:r>
              <a:rPr lang="en-US" sz="2000" b="1" dirty="0" smtClean="0"/>
              <a:t>W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/>
              </a:rPr>
              <a:t> [0,1] a probability distribution: </a:t>
            </a:r>
            <a:r>
              <a:rPr lang="en-US" sz="2000" dirty="0" err="1" smtClean="0">
                <a:sym typeface="Wingdings"/>
              </a:rPr>
              <a:t>Σ</a:t>
            </a:r>
            <a:r>
              <a:rPr lang="en-US" sz="2000" baseline="-25000" dirty="0" err="1" smtClean="0">
                <a:sym typeface="Wingdings"/>
              </a:rPr>
              <a:t>i</a:t>
            </a:r>
            <a:r>
              <a:rPr lang="en-US" sz="2000" baseline="-25000" dirty="0" smtClean="0">
                <a:sym typeface="Wingdings"/>
              </a:rPr>
              <a:t>=1,n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P</a:t>
            </a:r>
            <a:r>
              <a:rPr lang="en-US" sz="2000" dirty="0" smtClean="0">
                <a:sym typeface="Wingdings"/>
              </a:rPr>
              <a:t>(W</a:t>
            </a:r>
            <a:r>
              <a:rPr lang="en-US" sz="2000" baseline="-25000" dirty="0" smtClean="0">
                <a:sym typeface="Wingdings"/>
              </a:rPr>
              <a:t>i</a:t>
            </a:r>
            <a:r>
              <a:rPr lang="en-US" sz="2000" dirty="0" smtClean="0">
                <a:sym typeface="Wingdings"/>
              </a:rPr>
              <a:t>) =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830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Database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524000"/>
            <a:ext cx="8351715" cy="707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5702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2000" b="1" dirty="0"/>
              <a:t>Definition </a:t>
            </a: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D2533C"/>
                </a:solidFill>
              </a:rPr>
              <a:t>Probabilistic Database </a:t>
            </a:r>
            <a:r>
              <a:rPr lang="en-US" sz="2000" dirty="0" smtClean="0"/>
              <a:t>is (</a:t>
            </a:r>
            <a:r>
              <a:rPr lang="en-US" sz="2000" b="1" dirty="0" smtClean="0"/>
              <a:t>W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P</a:t>
            </a:r>
            <a:r>
              <a:rPr lang="en-US" sz="2000" dirty="0" smtClean="0"/>
              <a:t>), where </a:t>
            </a:r>
            <a:r>
              <a:rPr lang="en-US" sz="2000" b="1" dirty="0" smtClean="0"/>
              <a:t>W</a:t>
            </a:r>
            <a:r>
              <a:rPr lang="en-US" sz="2000" dirty="0" smtClean="0"/>
              <a:t> is an incomplete</a:t>
            </a:r>
            <a:br>
              <a:rPr lang="en-US" sz="2000" dirty="0" smtClean="0"/>
            </a:br>
            <a:r>
              <a:rPr lang="en-US" sz="2000" dirty="0" smtClean="0"/>
              <a:t>database, and </a:t>
            </a:r>
            <a:r>
              <a:rPr lang="en-US" sz="2000" dirty="0" smtClean="0">
                <a:solidFill>
                  <a:srgbClr val="0000FF"/>
                </a:solidFill>
              </a:rPr>
              <a:t>P</a:t>
            </a:r>
            <a:r>
              <a:rPr lang="en-US" sz="2000" dirty="0" smtClean="0"/>
              <a:t>: </a:t>
            </a:r>
            <a:r>
              <a:rPr lang="en-US" sz="2000" b="1" dirty="0" smtClean="0"/>
              <a:t>W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/>
              </a:rPr>
              <a:t> [0,1] a probability distribution: </a:t>
            </a:r>
            <a:r>
              <a:rPr lang="en-US" sz="2000" dirty="0" err="1" smtClean="0">
                <a:sym typeface="Wingdings"/>
              </a:rPr>
              <a:t>Σ</a:t>
            </a:r>
            <a:r>
              <a:rPr lang="en-US" sz="2000" baseline="-25000" dirty="0" err="1" smtClean="0">
                <a:sym typeface="Wingdings"/>
              </a:rPr>
              <a:t>i</a:t>
            </a:r>
            <a:r>
              <a:rPr lang="en-US" sz="2000" baseline="-25000" dirty="0" smtClean="0">
                <a:sym typeface="Wingdings"/>
              </a:rPr>
              <a:t>=1,n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P</a:t>
            </a:r>
            <a:r>
              <a:rPr lang="en-US" sz="2000" dirty="0" smtClean="0">
                <a:sym typeface="Wingdings"/>
              </a:rPr>
              <a:t>(W</a:t>
            </a:r>
            <a:r>
              <a:rPr lang="en-US" sz="2000" baseline="-25000" dirty="0" smtClean="0">
                <a:sym typeface="Wingdings"/>
              </a:rPr>
              <a:t>i</a:t>
            </a:r>
            <a:r>
              <a:rPr lang="en-US" sz="2000" dirty="0" smtClean="0">
                <a:sym typeface="Wingdings"/>
              </a:rPr>
              <a:t>) = 1</a:t>
            </a:r>
            <a:endParaRPr lang="en-US" sz="2000" dirty="0"/>
          </a:p>
        </p:txBody>
      </p:sp>
      <p:graphicFrame>
        <p:nvGraphicFramePr>
          <p:cNvPr id="8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54745"/>
              </p:ext>
            </p:extLst>
          </p:nvPr>
        </p:nvGraphicFramePr>
        <p:xfrm>
          <a:off x="340303" y="5131736"/>
          <a:ext cx="1865050" cy="97536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0303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10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744791"/>
              </p:ext>
            </p:extLst>
          </p:nvPr>
        </p:nvGraphicFramePr>
        <p:xfrm>
          <a:off x="340303" y="3446209"/>
          <a:ext cx="1392983" cy="121920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0303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12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78859"/>
              </p:ext>
            </p:extLst>
          </p:nvPr>
        </p:nvGraphicFramePr>
        <p:xfrm>
          <a:off x="2546221" y="5131736"/>
          <a:ext cx="1865050" cy="48768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546221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14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54529"/>
              </p:ext>
            </p:extLst>
          </p:nvPr>
        </p:nvGraphicFramePr>
        <p:xfrm>
          <a:off x="2546221" y="3446209"/>
          <a:ext cx="1392983" cy="97536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46221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16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322028"/>
              </p:ext>
            </p:extLst>
          </p:nvPr>
        </p:nvGraphicFramePr>
        <p:xfrm>
          <a:off x="4752139" y="5131736"/>
          <a:ext cx="1865050" cy="73152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52139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18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868256"/>
              </p:ext>
            </p:extLst>
          </p:nvPr>
        </p:nvGraphicFramePr>
        <p:xfrm>
          <a:off x="4752139" y="3446209"/>
          <a:ext cx="1392983" cy="48768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52139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20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595588"/>
              </p:ext>
            </p:extLst>
          </p:nvPr>
        </p:nvGraphicFramePr>
        <p:xfrm>
          <a:off x="6958058" y="5131736"/>
          <a:ext cx="1865050" cy="97536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958058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22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021756"/>
              </p:ext>
            </p:extLst>
          </p:nvPr>
        </p:nvGraphicFramePr>
        <p:xfrm>
          <a:off x="6958058" y="3446209"/>
          <a:ext cx="1392983" cy="97536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958058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93936"/>
              </p:ext>
            </p:extLst>
          </p:nvPr>
        </p:nvGraphicFramePr>
        <p:xfrm>
          <a:off x="241928" y="2610713"/>
          <a:ext cx="8711100" cy="36264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77775"/>
                <a:gridCol w="2177775"/>
                <a:gridCol w="2177775"/>
                <a:gridCol w="21777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556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0.3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0.4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0.2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0.1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 rot="18900000">
            <a:off x="2227167" y="2588482"/>
            <a:ext cx="674164" cy="484632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6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Motivating Applications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The Probabilistic Data Model			Chapter 2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Extensional Query Plans				Chapter 4.2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The Complexity of Query Evaluation		Chapter 3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Extensional Evaluation				Chapter 4.1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 smtClean="0"/>
              <a:t>Intensional</a:t>
            </a:r>
            <a:r>
              <a:rPr lang="en-US" dirty="0" smtClean="0"/>
              <a:t> Evaluation				Chapter 5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" name="Picture 9" descr="cover-book-pdb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13" y="347472"/>
            <a:ext cx="985087" cy="121587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472687" y="2155942"/>
            <a:ext cx="4887943" cy="68580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0" y="1524000"/>
            <a:ext cx="8585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/>
              <a:t>Part   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0" y="3009900"/>
            <a:ext cx="8585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Part   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0" y="4457700"/>
            <a:ext cx="8585200" cy="647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Part   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0" y="5181600"/>
            <a:ext cx="8585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Part   4</a:t>
            </a:r>
          </a:p>
        </p:txBody>
      </p:sp>
    </p:spTree>
    <p:extLst>
      <p:ext uri="{BB962C8B-B14F-4D97-AF65-F5344CB8AC3E}">
        <p14:creationId xmlns:p14="http://schemas.microsoft.com/office/powerpoint/2010/main" val="4212728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Probabilistic </a:t>
            </a:r>
            <a:r>
              <a:rPr lang="en-US" dirty="0" smtClean="0"/>
              <a:t>Database: Query Semantics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8758" y="1341665"/>
            <a:ext cx="5247450" cy="83099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5702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1600" b="1" dirty="0"/>
              <a:t>Definition </a:t>
            </a:r>
            <a:r>
              <a:rPr lang="en-US" sz="1600" dirty="0" smtClean="0"/>
              <a:t>Given query </a:t>
            </a:r>
            <a:r>
              <a:rPr lang="en-US" sz="1600" dirty="0" smtClean="0">
                <a:solidFill>
                  <a:srgbClr val="D2533C"/>
                </a:solidFill>
              </a:rPr>
              <a:t>Q</a:t>
            </a:r>
            <a:r>
              <a:rPr lang="en-US" sz="1600" dirty="0" smtClean="0"/>
              <a:t>, probabilistic database (</a:t>
            </a:r>
            <a:r>
              <a:rPr lang="en-US" sz="1600" b="1" dirty="0" smtClean="0"/>
              <a:t>W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0000FF"/>
                </a:solidFill>
              </a:rPr>
              <a:t>P</a:t>
            </a:r>
            <a:r>
              <a:rPr lang="en-US" sz="1600" dirty="0" smtClean="0"/>
              <a:t>):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smtClean="0"/>
              <a:t>The marginal probability of an answer t is: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>
                <a:solidFill>
                  <a:srgbClr val="0000FF"/>
                </a:solidFill>
              </a:rPr>
              <a:t>P</a:t>
            </a:r>
            <a:r>
              <a:rPr lang="en-US" sz="1600" dirty="0" smtClean="0"/>
              <a:t>(t) =  </a:t>
            </a:r>
            <a:r>
              <a:rPr lang="en-US" sz="1600" dirty="0" err="1" smtClean="0"/>
              <a:t>Σ</a:t>
            </a:r>
            <a:r>
              <a:rPr lang="en-US" sz="1600" dirty="0" smtClean="0"/>
              <a:t>   { </a:t>
            </a:r>
            <a:r>
              <a:rPr lang="en-US" sz="1600" dirty="0" smtClean="0">
                <a:solidFill>
                  <a:srgbClr val="0000FF"/>
                </a:solidFill>
              </a:rPr>
              <a:t>P</a:t>
            </a:r>
            <a:r>
              <a:rPr lang="en-US" sz="1600" dirty="0" smtClean="0"/>
              <a:t>(W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)  |   W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 ∈ </a:t>
            </a:r>
            <a:r>
              <a:rPr lang="en-US" sz="1600" b="1" dirty="0" smtClean="0"/>
              <a:t>W</a:t>
            </a:r>
            <a:r>
              <a:rPr lang="en-US" sz="1600" dirty="0" smtClean="0"/>
              <a:t>,  t  </a:t>
            </a:r>
            <a:r>
              <a:rPr lang="en-US" sz="1600" dirty="0"/>
              <a:t>∈</a:t>
            </a:r>
            <a:r>
              <a:rPr lang="en-US" sz="1600" dirty="0">
                <a:solidFill>
                  <a:schemeClr val="tx2"/>
                </a:solidFill>
              </a:rPr>
              <a:t>Q</a:t>
            </a:r>
            <a:r>
              <a:rPr lang="en-US" sz="1600" dirty="0"/>
              <a:t>(W</a:t>
            </a:r>
            <a:r>
              <a:rPr lang="en-US" sz="1600" baseline="-25000" dirty="0"/>
              <a:t>i</a:t>
            </a:r>
            <a:r>
              <a:rPr lang="en-US" sz="1600" dirty="0" smtClean="0"/>
              <a:t>)</a:t>
            </a:r>
            <a:r>
              <a:rPr lang="en-US" sz="1600" dirty="0"/>
              <a:t> </a:t>
            </a:r>
            <a:r>
              <a:rPr lang="en-US" sz="1600" dirty="0" smtClean="0"/>
              <a:t>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913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Probabilistic </a:t>
            </a:r>
            <a:r>
              <a:rPr lang="en-US" dirty="0" smtClean="0"/>
              <a:t>Database: Query Semantics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8758" y="1341665"/>
            <a:ext cx="5247450" cy="83099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5702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1600" b="1" dirty="0"/>
              <a:t>Definition </a:t>
            </a:r>
            <a:r>
              <a:rPr lang="en-US" sz="1600" dirty="0" smtClean="0"/>
              <a:t>Given query </a:t>
            </a:r>
            <a:r>
              <a:rPr lang="en-US" sz="1600" dirty="0" smtClean="0">
                <a:solidFill>
                  <a:srgbClr val="D2533C"/>
                </a:solidFill>
              </a:rPr>
              <a:t>Q</a:t>
            </a:r>
            <a:r>
              <a:rPr lang="en-US" sz="1600" dirty="0" smtClean="0"/>
              <a:t>, probabilistic database (</a:t>
            </a:r>
            <a:r>
              <a:rPr lang="en-US" sz="1600" b="1" dirty="0" smtClean="0"/>
              <a:t>W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0000FF"/>
                </a:solidFill>
              </a:rPr>
              <a:t>P</a:t>
            </a:r>
            <a:r>
              <a:rPr lang="en-US" sz="1600" dirty="0" smtClean="0"/>
              <a:t>):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smtClean="0"/>
              <a:t>The marginal probability of an answer t is: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>
                <a:solidFill>
                  <a:srgbClr val="0000FF"/>
                </a:solidFill>
              </a:rPr>
              <a:t>P</a:t>
            </a:r>
            <a:r>
              <a:rPr lang="en-US" sz="1600" dirty="0" smtClean="0"/>
              <a:t>(t) =  </a:t>
            </a:r>
            <a:r>
              <a:rPr lang="en-US" sz="1600" dirty="0" err="1" smtClean="0"/>
              <a:t>Σ</a:t>
            </a:r>
            <a:r>
              <a:rPr lang="en-US" sz="1600" dirty="0" smtClean="0"/>
              <a:t>   { </a:t>
            </a:r>
            <a:r>
              <a:rPr lang="en-US" sz="1600" dirty="0" smtClean="0">
                <a:solidFill>
                  <a:srgbClr val="0000FF"/>
                </a:solidFill>
              </a:rPr>
              <a:t>P</a:t>
            </a:r>
            <a:r>
              <a:rPr lang="en-US" sz="1600" dirty="0" smtClean="0"/>
              <a:t>(W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)  |   W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 ∈ </a:t>
            </a:r>
            <a:r>
              <a:rPr lang="en-US" sz="1600" b="1" dirty="0" smtClean="0"/>
              <a:t>W</a:t>
            </a:r>
            <a:r>
              <a:rPr lang="en-US" sz="1600" dirty="0" smtClean="0"/>
              <a:t>,  t  </a:t>
            </a:r>
            <a:r>
              <a:rPr lang="en-US" sz="1600" dirty="0"/>
              <a:t>∈</a:t>
            </a:r>
            <a:r>
              <a:rPr lang="en-US" sz="1600" dirty="0">
                <a:solidFill>
                  <a:schemeClr val="tx2"/>
                </a:solidFill>
              </a:rPr>
              <a:t>Q</a:t>
            </a:r>
            <a:r>
              <a:rPr lang="en-US" sz="1600" dirty="0"/>
              <a:t>(W</a:t>
            </a:r>
            <a:r>
              <a:rPr lang="en-US" sz="1600" baseline="-25000" dirty="0"/>
              <a:t>i</a:t>
            </a:r>
            <a:r>
              <a:rPr lang="en-US" sz="1600" dirty="0" smtClean="0"/>
              <a:t>)</a:t>
            </a:r>
            <a:r>
              <a:rPr lang="en-US" sz="1600" dirty="0"/>
              <a:t> </a:t>
            </a:r>
            <a:r>
              <a:rPr lang="en-US" sz="1600" dirty="0" smtClean="0"/>
              <a:t> }</a:t>
            </a:r>
            <a:endParaRPr lang="en-US" sz="1600" dirty="0"/>
          </a:p>
        </p:txBody>
      </p:sp>
      <p:graphicFrame>
        <p:nvGraphicFramePr>
          <p:cNvPr id="8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488113"/>
              </p:ext>
            </p:extLst>
          </p:nvPr>
        </p:nvGraphicFramePr>
        <p:xfrm>
          <a:off x="340303" y="5131736"/>
          <a:ext cx="1865050" cy="97536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0303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10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500031"/>
              </p:ext>
            </p:extLst>
          </p:nvPr>
        </p:nvGraphicFramePr>
        <p:xfrm>
          <a:off x="340303" y="3446209"/>
          <a:ext cx="1392983" cy="121920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0303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12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8136"/>
              </p:ext>
            </p:extLst>
          </p:nvPr>
        </p:nvGraphicFramePr>
        <p:xfrm>
          <a:off x="2546221" y="5131736"/>
          <a:ext cx="1865050" cy="48768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546221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14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29406"/>
              </p:ext>
            </p:extLst>
          </p:nvPr>
        </p:nvGraphicFramePr>
        <p:xfrm>
          <a:off x="2546221" y="3446209"/>
          <a:ext cx="1392983" cy="97536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46221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16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82432"/>
              </p:ext>
            </p:extLst>
          </p:nvPr>
        </p:nvGraphicFramePr>
        <p:xfrm>
          <a:off x="4752139" y="5131736"/>
          <a:ext cx="1865050" cy="73152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52139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18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81142"/>
              </p:ext>
            </p:extLst>
          </p:nvPr>
        </p:nvGraphicFramePr>
        <p:xfrm>
          <a:off x="4752139" y="3446209"/>
          <a:ext cx="1392983" cy="48768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52139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20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51885"/>
              </p:ext>
            </p:extLst>
          </p:nvPr>
        </p:nvGraphicFramePr>
        <p:xfrm>
          <a:off x="6958058" y="5131736"/>
          <a:ext cx="1865050" cy="97536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958058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22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007839"/>
              </p:ext>
            </p:extLst>
          </p:nvPr>
        </p:nvGraphicFramePr>
        <p:xfrm>
          <a:off x="6958058" y="3446209"/>
          <a:ext cx="1392983" cy="97536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958058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74691"/>
              </p:ext>
            </p:extLst>
          </p:nvPr>
        </p:nvGraphicFramePr>
        <p:xfrm>
          <a:off x="241928" y="2610713"/>
          <a:ext cx="8711100" cy="36264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77775"/>
                <a:gridCol w="2177775"/>
                <a:gridCol w="2177775"/>
                <a:gridCol w="21777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556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0.3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0.4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0.2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0.1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999600" y="1356747"/>
            <a:ext cx="41816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Q</a:t>
            </a:r>
            <a:r>
              <a:rPr lang="en-US" dirty="0"/>
              <a:t>(z) = Owner(</a:t>
            </a:r>
            <a:r>
              <a:rPr lang="en-US" dirty="0" err="1"/>
              <a:t>z,x</a:t>
            </a:r>
            <a:r>
              <a:rPr lang="en-US" dirty="0"/>
              <a:t>), Location(</a:t>
            </a:r>
            <a:r>
              <a:rPr lang="en-US" dirty="0" err="1"/>
              <a:t>x,t</a:t>
            </a:r>
            <a:r>
              <a:rPr lang="en-US" dirty="0" err="1" smtClean="0"/>
              <a:t>,’Office</a:t>
            </a:r>
            <a:r>
              <a:rPr lang="en-US" dirty="0" smtClean="0"/>
              <a:t>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2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0117"/>
              </p:ext>
            </p:extLst>
          </p:nvPr>
        </p:nvGraphicFramePr>
        <p:xfrm>
          <a:off x="241928" y="2610713"/>
          <a:ext cx="8711100" cy="420484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77775"/>
                <a:gridCol w="2177775"/>
                <a:gridCol w="2177775"/>
                <a:gridCol w="21777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556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0.3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0.4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0.2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0.1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44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D2533C"/>
                          </a:solidFill>
                        </a:rPr>
                        <a:t>Q=</a:t>
                      </a:r>
                      <a:endParaRPr lang="en-US" dirty="0">
                        <a:solidFill>
                          <a:srgbClr val="D2533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D2533C"/>
                          </a:solidFill>
                        </a:rPr>
                        <a:t>Q=</a:t>
                      </a:r>
                      <a:endParaRPr lang="en-US" dirty="0">
                        <a:solidFill>
                          <a:srgbClr val="D2533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D2533C"/>
                          </a:solidFill>
                        </a:rPr>
                        <a:t>Q=</a:t>
                      </a:r>
                      <a:endParaRPr lang="en-US" dirty="0">
                        <a:solidFill>
                          <a:srgbClr val="D2533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D2533C"/>
                          </a:solidFill>
                        </a:rPr>
                        <a:t>Q=</a:t>
                      </a:r>
                      <a:endParaRPr lang="en-US" dirty="0">
                        <a:solidFill>
                          <a:srgbClr val="D2533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Probabilistic </a:t>
            </a:r>
            <a:r>
              <a:rPr lang="en-US" dirty="0" smtClean="0"/>
              <a:t>Database: Query Semantics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8758" y="1341665"/>
            <a:ext cx="5247450" cy="83099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5702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1600" b="1" dirty="0"/>
              <a:t>Definition </a:t>
            </a:r>
            <a:r>
              <a:rPr lang="en-US" sz="1600" dirty="0" smtClean="0"/>
              <a:t>Given query </a:t>
            </a:r>
            <a:r>
              <a:rPr lang="en-US" sz="1600" dirty="0" smtClean="0">
                <a:solidFill>
                  <a:srgbClr val="D2533C"/>
                </a:solidFill>
              </a:rPr>
              <a:t>Q</a:t>
            </a:r>
            <a:r>
              <a:rPr lang="en-US" sz="1600" dirty="0" smtClean="0"/>
              <a:t>, probabilistic database (</a:t>
            </a:r>
            <a:r>
              <a:rPr lang="en-US" sz="1600" b="1" dirty="0" smtClean="0"/>
              <a:t>W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0000FF"/>
                </a:solidFill>
              </a:rPr>
              <a:t>P</a:t>
            </a:r>
            <a:r>
              <a:rPr lang="en-US" sz="1600" dirty="0" smtClean="0"/>
              <a:t>):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smtClean="0"/>
              <a:t>The marginal probability of an answer t is: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>
                <a:solidFill>
                  <a:srgbClr val="0000FF"/>
                </a:solidFill>
              </a:rPr>
              <a:t>P</a:t>
            </a:r>
            <a:r>
              <a:rPr lang="en-US" sz="1600" dirty="0" smtClean="0"/>
              <a:t>(t) =  </a:t>
            </a:r>
            <a:r>
              <a:rPr lang="en-US" sz="1600" dirty="0" err="1" smtClean="0"/>
              <a:t>Σ</a:t>
            </a:r>
            <a:r>
              <a:rPr lang="en-US" sz="1600" dirty="0" smtClean="0"/>
              <a:t>   { </a:t>
            </a:r>
            <a:r>
              <a:rPr lang="en-US" sz="1600" dirty="0" smtClean="0">
                <a:solidFill>
                  <a:srgbClr val="0000FF"/>
                </a:solidFill>
              </a:rPr>
              <a:t>P</a:t>
            </a:r>
            <a:r>
              <a:rPr lang="en-US" sz="1600" dirty="0" smtClean="0"/>
              <a:t>(W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)  |   W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 ∈ </a:t>
            </a:r>
            <a:r>
              <a:rPr lang="en-US" sz="1600" b="1" dirty="0" smtClean="0"/>
              <a:t>W</a:t>
            </a:r>
            <a:r>
              <a:rPr lang="en-US" sz="1600" dirty="0" smtClean="0"/>
              <a:t>,  t  </a:t>
            </a:r>
            <a:r>
              <a:rPr lang="en-US" sz="1600" dirty="0"/>
              <a:t>∈</a:t>
            </a:r>
            <a:r>
              <a:rPr lang="en-US" sz="1600" dirty="0">
                <a:solidFill>
                  <a:schemeClr val="tx2"/>
                </a:solidFill>
              </a:rPr>
              <a:t>Q</a:t>
            </a:r>
            <a:r>
              <a:rPr lang="en-US" sz="1600" dirty="0"/>
              <a:t>(W</a:t>
            </a:r>
            <a:r>
              <a:rPr lang="en-US" sz="1600" baseline="-25000" dirty="0"/>
              <a:t>i</a:t>
            </a:r>
            <a:r>
              <a:rPr lang="en-US" sz="1600" dirty="0" smtClean="0"/>
              <a:t>)</a:t>
            </a:r>
            <a:r>
              <a:rPr lang="en-US" sz="1600" dirty="0"/>
              <a:t> </a:t>
            </a:r>
            <a:r>
              <a:rPr lang="en-US" sz="1600" dirty="0" smtClean="0"/>
              <a:t> }</a:t>
            </a:r>
            <a:endParaRPr lang="en-US" sz="1600" dirty="0"/>
          </a:p>
        </p:txBody>
      </p:sp>
      <p:graphicFrame>
        <p:nvGraphicFramePr>
          <p:cNvPr id="8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440754"/>
              </p:ext>
            </p:extLst>
          </p:nvPr>
        </p:nvGraphicFramePr>
        <p:xfrm>
          <a:off x="340303" y="5131736"/>
          <a:ext cx="1865050" cy="97536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0303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10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85332"/>
              </p:ext>
            </p:extLst>
          </p:nvPr>
        </p:nvGraphicFramePr>
        <p:xfrm>
          <a:off x="340303" y="3446209"/>
          <a:ext cx="1392983" cy="121920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0303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12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898569"/>
              </p:ext>
            </p:extLst>
          </p:nvPr>
        </p:nvGraphicFramePr>
        <p:xfrm>
          <a:off x="2546221" y="5131736"/>
          <a:ext cx="1865050" cy="48768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546221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14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44691"/>
              </p:ext>
            </p:extLst>
          </p:nvPr>
        </p:nvGraphicFramePr>
        <p:xfrm>
          <a:off x="2546221" y="3446209"/>
          <a:ext cx="1392983" cy="97536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46221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16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171550"/>
              </p:ext>
            </p:extLst>
          </p:nvPr>
        </p:nvGraphicFramePr>
        <p:xfrm>
          <a:off x="4752139" y="5131736"/>
          <a:ext cx="1865050" cy="73152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52139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18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66521"/>
              </p:ext>
            </p:extLst>
          </p:nvPr>
        </p:nvGraphicFramePr>
        <p:xfrm>
          <a:off x="4752139" y="3446209"/>
          <a:ext cx="1392983" cy="48768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52139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20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767648"/>
              </p:ext>
            </p:extLst>
          </p:nvPr>
        </p:nvGraphicFramePr>
        <p:xfrm>
          <a:off x="6958058" y="5131736"/>
          <a:ext cx="1865050" cy="97536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958058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22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115977"/>
              </p:ext>
            </p:extLst>
          </p:nvPr>
        </p:nvGraphicFramePr>
        <p:xfrm>
          <a:off x="6958058" y="3446209"/>
          <a:ext cx="1392983" cy="97536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958058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066825"/>
              </p:ext>
            </p:extLst>
          </p:nvPr>
        </p:nvGraphicFramePr>
        <p:xfrm>
          <a:off x="1013955" y="6254276"/>
          <a:ext cx="723033" cy="548640"/>
        </p:xfrm>
        <a:graphic>
          <a:graphicData uri="http://schemas.openxmlformats.org/drawingml/2006/table">
            <a:tbl>
              <a:tblPr/>
              <a:tblGrid>
                <a:gridCol w="723033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500100"/>
              </p:ext>
            </p:extLst>
          </p:nvPr>
        </p:nvGraphicFramePr>
        <p:xfrm>
          <a:off x="3223011" y="6254276"/>
          <a:ext cx="723033" cy="274320"/>
        </p:xfrm>
        <a:graphic>
          <a:graphicData uri="http://schemas.openxmlformats.org/drawingml/2006/table">
            <a:tbl>
              <a:tblPr/>
              <a:tblGrid>
                <a:gridCol w="723033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82556"/>
              </p:ext>
            </p:extLst>
          </p:nvPr>
        </p:nvGraphicFramePr>
        <p:xfrm>
          <a:off x="5432067" y="6254276"/>
          <a:ext cx="723033" cy="274320"/>
        </p:xfrm>
        <a:graphic>
          <a:graphicData uri="http://schemas.openxmlformats.org/drawingml/2006/table">
            <a:tbl>
              <a:tblPr/>
              <a:tblGrid>
                <a:gridCol w="723033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611368"/>
              </p:ext>
            </p:extLst>
          </p:nvPr>
        </p:nvGraphicFramePr>
        <p:xfrm>
          <a:off x="7641124" y="6254276"/>
          <a:ext cx="723033" cy="548640"/>
        </p:xfrm>
        <a:graphic>
          <a:graphicData uri="http://schemas.openxmlformats.org/drawingml/2006/table">
            <a:tbl>
              <a:tblPr/>
              <a:tblGrid>
                <a:gridCol w="723033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999600" y="1356747"/>
            <a:ext cx="41816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Q</a:t>
            </a:r>
            <a:r>
              <a:rPr lang="en-US" dirty="0"/>
              <a:t>(z) = Owner(</a:t>
            </a:r>
            <a:r>
              <a:rPr lang="en-US" dirty="0" err="1"/>
              <a:t>z,x</a:t>
            </a:r>
            <a:r>
              <a:rPr lang="en-US" dirty="0"/>
              <a:t>), Location(</a:t>
            </a:r>
            <a:r>
              <a:rPr lang="en-US" dirty="0" err="1"/>
              <a:t>x,t</a:t>
            </a:r>
            <a:r>
              <a:rPr lang="en-US" dirty="0" err="1" smtClean="0"/>
              <a:t>,’Office</a:t>
            </a:r>
            <a:r>
              <a:rPr lang="en-US" dirty="0" smtClean="0"/>
              <a:t>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96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701111"/>
              </p:ext>
            </p:extLst>
          </p:nvPr>
        </p:nvGraphicFramePr>
        <p:xfrm>
          <a:off x="241928" y="2610713"/>
          <a:ext cx="8711100" cy="420484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177775"/>
                <a:gridCol w="2177775"/>
                <a:gridCol w="2177775"/>
                <a:gridCol w="21777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</a:t>
                      </a:r>
                      <a:r>
                        <a:rPr lang="en-US" baseline="-25000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556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0.3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0.4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0.2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0.1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44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D2533C"/>
                          </a:solidFill>
                        </a:rPr>
                        <a:t>Q=</a:t>
                      </a:r>
                      <a:endParaRPr lang="en-US" dirty="0">
                        <a:solidFill>
                          <a:srgbClr val="D2533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D2533C"/>
                          </a:solidFill>
                        </a:rPr>
                        <a:t>Q=</a:t>
                      </a:r>
                      <a:endParaRPr lang="en-US" dirty="0">
                        <a:solidFill>
                          <a:srgbClr val="D2533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D2533C"/>
                          </a:solidFill>
                        </a:rPr>
                        <a:t>Q=</a:t>
                      </a:r>
                      <a:endParaRPr lang="en-US" dirty="0">
                        <a:solidFill>
                          <a:srgbClr val="D2533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D2533C"/>
                          </a:solidFill>
                        </a:rPr>
                        <a:t>Q=</a:t>
                      </a:r>
                      <a:endParaRPr lang="en-US" dirty="0">
                        <a:solidFill>
                          <a:srgbClr val="D2533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53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Probabilistic </a:t>
            </a:r>
            <a:r>
              <a:rPr lang="en-US" dirty="0" smtClean="0"/>
              <a:t>Database: Query Semantics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8758" y="1341665"/>
            <a:ext cx="5247450" cy="83099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5702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1600" b="1" dirty="0"/>
              <a:t>Definition </a:t>
            </a:r>
            <a:r>
              <a:rPr lang="en-US" sz="1600" dirty="0" smtClean="0"/>
              <a:t>Given query </a:t>
            </a:r>
            <a:r>
              <a:rPr lang="en-US" sz="1600" dirty="0" smtClean="0">
                <a:solidFill>
                  <a:srgbClr val="D2533C"/>
                </a:solidFill>
              </a:rPr>
              <a:t>Q</a:t>
            </a:r>
            <a:r>
              <a:rPr lang="en-US" sz="1600" dirty="0" smtClean="0"/>
              <a:t>, probabilistic database (</a:t>
            </a:r>
            <a:r>
              <a:rPr lang="en-US" sz="1600" b="1" dirty="0" smtClean="0"/>
              <a:t>W</a:t>
            </a:r>
            <a:r>
              <a:rPr lang="en-US" sz="1600" dirty="0" smtClean="0"/>
              <a:t>,</a:t>
            </a:r>
            <a:r>
              <a:rPr lang="en-US" sz="1600" dirty="0" smtClean="0">
                <a:solidFill>
                  <a:srgbClr val="0000FF"/>
                </a:solidFill>
              </a:rPr>
              <a:t>P</a:t>
            </a:r>
            <a:r>
              <a:rPr lang="en-US" sz="1600" dirty="0" smtClean="0"/>
              <a:t>):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smtClean="0"/>
              <a:t>The marginal probability of an answer t is: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>
                <a:solidFill>
                  <a:srgbClr val="0000FF"/>
                </a:solidFill>
              </a:rPr>
              <a:t>P</a:t>
            </a:r>
            <a:r>
              <a:rPr lang="en-US" sz="1600" dirty="0" smtClean="0"/>
              <a:t>(t) =  </a:t>
            </a:r>
            <a:r>
              <a:rPr lang="en-US" sz="1600" dirty="0" err="1" smtClean="0"/>
              <a:t>Σ</a:t>
            </a:r>
            <a:r>
              <a:rPr lang="en-US" sz="1600" dirty="0" smtClean="0"/>
              <a:t>   { </a:t>
            </a:r>
            <a:r>
              <a:rPr lang="en-US" sz="1600" dirty="0" smtClean="0">
                <a:solidFill>
                  <a:srgbClr val="0000FF"/>
                </a:solidFill>
              </a:rPr>
              <a:t>P</a:t>
            </a:r>
            <a:r>
              <a:rPr lang="en-US" sz="1600" dirty="0" smtClean="0"/>
              <a:t>(W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)  |   W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 ∈ </a:t>
            </a:r>
            <a:r>
              <a:rPr lang="en-US" sz="1600" b="1" dirty="0" smtClean="0"/>
              <a:t>W</a:t>
            </a:r>
            <a:r>
              <a:rPr lang="en-US" sz="1600" dirty="0" smtClean="0"/>
              <a:t>,  t  </a:t>
            </a:r>
            <a:r>
              <a:rPr lang="en-US" sz="1600" dirty="0"/>
              <a:t>∈</a:t>
            </a:r>
            <a:r>
              <a:rPr lang="en-US" sz="1600" dirty="0">
                <a:solidFill>
                  <a:schemeClr val="tx2"/>
                </a:solidFill>
              </a:rPr>
              <a:t>Q</a:t>
            </a:r>
            <a:r>
              <a:rPr lang="en-US" sz="1600" dirty="0"/>
              <a:t>(W</a:t>
            </a:r>
            <a:r>
              <a:rPr lang="en-US" sz="1600" baseline="-25000" dirty="0"/>
              <a:t>i</a:t>
            </a:r>
            <a:r>
              <a:rPr lang="en-US" sz="1600" dirty="0" smtClean="0"/>
              <a:t>)</a:t>
            </a:r>
            <a:r>
              <a:rPr lang="en-US" sz="1600" dirty="0"/>
              <a:t> </a:t>
            </a:r>
            <a:r>
              <a:rPr lang="en-US" sz="1600" dirty="0" smtClean="0"/>
              <a:t> }</a:t>
            </a:r>
            <a:endParaRPr lang="en-US" sz="1600" dirty="0"/>
          </a:p>
        </p:txBody>
      </p:sp>
      <p:graphicFrame>
        <p:nvGraphicFramePr>
          <p:cNvPr id="8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574651"/>
              </p:ext>
            </p:extLst>
          </p:nvPr>
        </p:nvGraphicFramePr>
        <p:xfrm>
          <a:off x="340303" y="5131736"/>
          <a:ext cx="1865050" cy="97536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0303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10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928413"/>
              </p:ext>
            </p:extLst>
          </p:nvPr>
        </p:nvGraphicFramePr>
        <p:xfrm>
          <a:off x="340303" y="3446209"/>
          <a:ext cx="1392983" cy="121920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0303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12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305203"/>
              </p:ext>
            </p:extLst>
          </p:nvPr>
        </p:nvGraphicFramePr>
        <p:xfrm>
          <a:off x="2546221" y="5131736"/>
          <a:ext cx="1865050" cy="48768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546221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14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364544"/>
              </p:ext>
            </p:extLst>
          </p:nvPr>
        </p:nvGraphicFramePr>
        <p:xfrm>
          <a:off x="2546221" y="3446209"/>
          <a:ext cx="1392983" cy="97536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46221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16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298528"/>
              </p:ext>
            </p:extLst>
          </p:nvPr>
        </p:nvGraphicFramePr>
        <p:xfrm>
          <a:off x="4752139" y="5131736"/>
          <a:ext cx="1865050" cy="73152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52139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18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417326"/>
              </p:ext>
            </p:extLst>
          </p:nvPr>
        </p:nvGraphicFramePr>
        <p:xfrm>
          <a:off x="4752139" y="3446209"/>
          <a:ext cx="1392983" cy="48768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52139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20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792423"/>
              </p:ext>
            </p:extLst>
          </p:nvPr>
        </p:nvGraphicFramePr>
        <p:xfrm>
          <a:off x="6958058" y="5131736"/>
          <a:ext cx="1865050" cy="975360"/>
        </p:xfrm>
        <a:graphic>
          <a:graphicData uri="http://schemas.openxmlformats.org/drawingml/2006/table">
            <a:tbl>
              <a:tblPr/>
              <a:tblGrid>
                <a:gridCol w="727060"/>
                <a:gridCol w="578426"/>
                <a:gridCol w="55956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958058" y="4786773"/>
            <a:ext cx="76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Location</a:t>
            </a:r>
            <a:endParaRPr lang="en-US" sz="1200" dirty="0"/>
          </a:p>
        </p:txBody>
      </p:sp>
      <p:graphicFrame>
        <p:nvGraphicFramePr>
          <p:cNvPr id="22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931841"/>
              </p:ext>
            </p:extLst>
          </p:nvPr>
        </p:nvGraphicFramePr>
        <p:xfrm>
          <a:off x="6958058" y="3446209"/>
          <a:ext cx="1392983" cy="975360"/>
        </p:xfrm>
        <a:graphic>
          <a:graphicData uri="http://schemas.openxmlformats.org/drawingml/2006/table">
            <a:tbl>
              <a:tblPr/>
              <a:tblGrid>
                <a:gridCol w="600791"/>
                <a:gridCol w="792192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958058" y="3075394"/>
            <a:ext cx="637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Owner</a:t>
            </a:r>
            <a:endParaRPr lang="en-US" sz="12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90340"/>
              </p:ext>
            </p:extLst>
          </p:nvPr>
        </p:nvGraphicFramePr>
        <p:xfrm>
          <a:off x="1013955" y="6254276"/>
          <a:ext cx="723033" cy="548640"/>
        </p:xfrm>
        <a:graphic>
          <a:graphicData uri="http://schemas.openxmlformats.org/drawingml/2006/table">
            <a:tbl>
              <a:tblPr/>
              <a:tblGrid>
                <a:gridCol w="723033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157679"/>
              </p:ext>
            </p:extLst>
          </p:nvPr>
        </p:nvGraphicFramePr>
        <p:xfrm>
          <a:off x="3223011" y="6254276"/>
          <a:ext cx="723033" cy="274320"/>
        </p:xfrm>
        <a:graphic>
          <a:graphicData uri="http://schemas.openxmlformats.org/drawingml/2006/table">
            <a:tbl>
              <a:tblPr/>
              <a:tblGrid>
                <a:gridCol w="723033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298340"/>
              </p:ext>
            </p:extLst>
          </p:nvPr>
        </p:nvGraphicFramePr>
        <p:xfrm>
          <a:off x="5432067" y="6254276"/>
          <a:ext cx="723033" cy="274320"/>
        </p:xfrm>
        <a:graphic>
          <a:graphicData uri="http://schemas.openxmlformats.org/drawingml/2006/table">
            <a:tbl>
              <a:tblPr/>
              <a:tblGrid>
                <a:gridCol w="723033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59238"/>
              </p:ext>
            </p:extLst>
          </p:nvPr>
        </p:nvGraphicFramePr>
        <p:xfrm>
          <a:off x="7641124" y="6254276"/>
          <a:ext cx="723033" cy="548640"/>
        </p:xfrm>
        <a:graphic>
          <a:graphicData uri="http://schemas.openxmlformats.org/drawingml/2006/table">
            <a:tbl>
              <a:tblPr/>
              <a:tblGrid>
                <a:gridCol w="723033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452420" y="1894503"/>
            <a:ext cx="1448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(Joe) = </a:t>
            </a:r>
            <a:r>
              <a:rPr lang="en-US" dirty="0" smtClean="0">
                <a:solidFill>
                  <a:srgbClr val="0000FF"/>
                </a:solidFill>
              </a:rPr>
              <a:t>1.0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(Jim) = </a:t>
            </a:r>
            <a:r>
              <a:rPr lang="en-US" dirty="0" smtClean="0">
                <a:solidFill>
                  <a:srgbClr val="0000FF"/>
                </a:solidFill>
              </a:rPr>
              <a:t>0.4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99600" y="1356747"/>
            <a:ext cx="41816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Q</a:t>
            </a:r>
            <a:r>
              <a:rPr lang="en-US" dirty="0"/>
              <a:t>(z) = Owner(</a:t>
            </a:r>
            <a:r>
              <a:rPr lang="en-US" dirty="0" err="1"/>
              <a:t>z,x</a:t>
            </a:r>
            <a:r>
              <a:rPr lang="en-US" dirty="0"/>
              <a:t>), Location(</a:t>
            </a:r>
            <a:r>
              <a:rPr lang="en-US" dirty="0" err="1"/>
              <a:t>x,t</a:t>
            </a:r>
            <a:r>
              <a:rPr lang="en-US" dirty="0" err="1" smtClean="0"/>
              <a:t>,’Office</a:t>
            </a:r>
            <a:r>
              <a:rPr lang="en-US" dirty="0" smtClean="0"/>
              <a:t>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65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Intuition</a:t>
            </a:r>
            <a:r>
              <a:rPr lang="en-US" dirty="0" smtClean="0"/>
              <a:t>: a probabilistic database says that the database can be in one of possible states, each with a probability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D2533C"/>
                </a:solidFill>
              </a:rPr>
              <a:t>Possible query answers</a:t>
            </a:r>
            <a:r>
              <a:rPr lang="en-US" dirty="0" smtClean="0"/>
              <a:t>: a set of answers annotated with probabilities: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), </a:t>
            </a:r>
            <a:r>
              <a:rPr lang="en-US" dirty="0"/>
              <a:t>(</a:t>
            </a:r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)</a:t>
            </a:r>
            <a:r>
              <a:rPr lang="en-US" dirty="0"/>
              <a:t>, (</a:t>
            </a:r>
            <a:r>
              <a:rPr lang="en-US" dirty="0" smtClean="0"/>
              <a:t>t</a:t>
            </a:r>
            <a:r>
              <a:rPr lang="en-US" baseline="-25000" dirty="0" smtClean="0"/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 smtClean="0"/>
              <a:t>), </a:t>
            </a:r>
            <a:r>
              <a:rPr lang="en-US" dirty="0"/>
              <a:t>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Usually: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baseline="-25000" dirty="0" smtClean="0">
                <a:solidFill>
                  <a:srgbClr val="0000FF"/>
                </a:solidFill>
              </a:rPr>
              <a:t>1 </a:t>
            </a:r>
            <a:r>
              <a:rPr lang="en-US" dirty="0" smtClean="0"/>
              <a:t>≥ 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baseline="-25000" dirty="0" smtClean="0">
                <a:solidFill>
                  <a:srgbClr val="0000FF"/>
                </a:solidFill>
              </a:rPr>
              <a:t>2 </a:t>
            </a:r>
            <a:r>
              <a:rPr lang="en-US" dirty="0" smtClean="0"/>
              <a:t>≥ 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baseline="-25000" dirty="0" smtClean="0">
                <a:solidFill>
                  <a:srgbClr val="0000FF"/>
                </a:solidFill>
              </a:rPr>
              <a:t>3 </a:t>
            </a:r>
            <a:r>
              <a:rPr lang="en-US" dirty="0" smtClean="0"/>
              <a:t>≥ … 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D2533C"/>
                </a:solidFill>
              </a:rPr>
              <a:t>Problem</a:t>
            </a:r>
            <a:r>
              <a:rPr lang="en-US" dirty="0" smtClean="0"/>
              <a:t>: the number of possible world in a probabilistic database is astronomically large. To represent it, we impose some restrictions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Independent, Disjoint Tuples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7200" y="1964119"/>
            <a:ext cx="5993949" cy="132343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5702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2000" b="1" dirty="0"/>
              <a:t>Definition </a:t>
            </a:r>
            <a:r>
              <a:rPr lang="en-US" sz="2000" dirty="0"/>
              <a:t>Given a probabilistic database (</a:t>
            </a:r>
            <a:r>
              <a:rPr lang="en-US" sz="2000" b="1" dirty="0"/>
              <a:t>W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P</a:t>
            </a:r>
            <a:r>
              <a:rPr lang="en-US" sz="2000" dirty="0"/>
              <a:t>).</a:t>
            </a:r>
          </a:p>
          <a:p>
            <a:r>
              <a:rPr lang="en-US" sz="2000" dirty="0"/>
              <a:t>Two tuples t</a:t>
            </a:r>
            <a:r>
              <a:rPr lang="en-US" sz="2000" baseline="-25000" dirty="0"/>
              <a:t>1</a:t>
            </a:r>
            <a:r>
              <a:rPr lang="en-US" sz="2000" dirty="0"/>
              <a:t>, t</a:t>
            </a:r>
            <a:r>
              <a:rPr lang="en-US" sz="2000" baseline="-25000" dirty="0"/>
              <a:t>2</a:t>
            </a:r>
            <a:r>
              <a:rPr lang="en-US" sz="2000" dirty="0"/>
              <a:t> are called: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Independent</a:t>
            </a:r>
            <a:r>
              <a:rPr lang="en-US" sz="2000" dirty="0"/>
              <a:t>, if:		</a:t>
            </a:r>
            <a:r>
              <a:rPr lang="en-US" sz="2000" dirty="0" smtClean="0">
                <a:solidFill>
                  <a:srgbClr val="0000FF"/>
                </a:solidFill>
              </a:rPr>
              <a:t>P</a:t>
            </a:r>
            <a:r>
              <a:rPr lang="en-US" sz="2000" dirty="0"/>
              <a:t>(t</a:t>
            </a:r>
            <a:r>
              <a:rPr lang="en-US" sz="2000" baseline="-25000" dirty="0"/>
              <a:t>1</a:t>
            </a:r>
            <a:r>
              <a:rPr lang="en-US" sz="2000" dirty="0"/>
              <a:t> t</a:t>
            </a:r>
            <a:r>
              <a:rPr lang="en-US" sz="2000" baseline="-25000" dirty="0"/>
              <a:t>2</a:t>
            </a:r>
            <a:r>
              <a:rPr lang="en-US" sz="2000" dirty="0"/>
              <a:t>) = </a:t>
            </a:r>
            <a:r>
              <a:rPr lang="en-US" sz="2000" dirty="0">
                <a:solidFill>
                  <a:srgbClr val="0000FF"/>
                </a:solidFill>
              </a:rPr>
              <a:t>P</a:t>
            </a:r>
            <a:r>
              <a:rPr lang="en-US" sz="2000" dirty="0"/>
              <a:t>(t</a:t>
            </a:r>
            <a:r>
              <a:rPr lang="en-US" sz="2000" baseline="-25000" dirty="0"/>
              <a:t>1</a:t>
            </a:r>
            <a:r>
              <a:rPr lang="en-US" sz="2000" dirty="0"/>
              <a:t>) </a:t>
            </a:r>
            <a:r>
              <a:rPr lang="en-US" sz="2000" dirty="0">
                <a:solidFill>
                  <a:srgbClr val="0000FF"/>
                </a:solidFill>
              </a:rPr>
              <a:t>P</a:t>
            </a:r>
            <a:r>
              <a:rPr lang="en-US" sz="2000" dirty="0"/>
              <a:t>(t</a:t>
            </a:r>
            <a:r>
              <a:rPr lang="en-US" sz="2000" baseline="-25000" dirty="0"/>
              <a:t>2</a:t>
            </a:r>
            <a:r>
              <a:rPr lang="en-US" sz="2000" dirty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solidFill>
                  <a:srgbClr val="D2533C"/>
                </a:solidFill>
              </a:rPr>
              <a:t>Disjoint</a:t>
            </a:r>
            <a:r>
              <a:rPr lang="en-US" sz="2000" dirty="0"/>
              <a:t> (or exclusive), if</a:t>
            </a:r>
            <a:r>
              <a:rPr lang="en-US" sz="2000" dirty="0" smtClean="0"/>
              <a:t>:</a:t>
            </a:r>
            <a:r>
              <a:rPr lang="en-US" sz="2000" dirty="0"/>
              <a:t>	</a:t>
            </a:r>
            <a:r>
              <a:rPr lang="en-US" sz="2000" dirty="0">
                <a:solidFill>
                  <a:srgbClr val="0000FF"/>
                </a:solidFill>
              </a:rPr>
              <a:t>P</a:t>
            </a:r>
            <a:r>
              <a:rPr lang="en-US" sz="2000" dirty="0"/>
              <a:t>(t</a:t>
            </a:r>
            <a:r>
              <a:rPr lang="en-US" sz="2000" baseline="-25000" dirty="0"/>
              <a:t>1</a:t>
            </a:r>
            <a:r>
              <a:rPr lang="en-US" sz="2000" dirty="0"/>
              <a:t>t</a:t>
            </a:r>
            <a:r>
              <a:rPr lang="en-US" sz="2000" baseline="-25000" dirty="0"/>
              <a:t>2</a:t>
            </a:r>
            <a:r>
              <a:rPr lang="en-US" sz="2000" dirty="0"/>
              <a:t>) = 0</a:t>
            </a:r>
          </a:p>
        </p:txBody>
      </p:sp>
    </p:spTree>
    <p:extLst>
      <p:ext uri="{BB962C8B-B14F-4D97-AF65-F5344CB8AC3E}">
        <p14:creationId xmlns:p14="http://schemas.microsoft.com/office/powerpoint/2010/main" val="37480411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Independent, Disjoint Tuples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" y="4181682"/>
            <a:ext cx="6840334" cy="163121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5702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2000" b="1" dirty="0" smtClean="0"/>
              <a:t>Definition </a:t>
            </a:r>
            <a:r>
              <a:rPr lang="en-US" sz="2000" dirty="0" smtClean="0"/>
              <a:t>A probabilistic database is called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Block-Independent-Disjoint </a:t>
            </a:r>
            <a:r>
              <a:rPr lang="en-US" sz="2000" dirty="0" smtClean="0"/>
              <a:t>(BID), if its tuples </a:t>
            </a:r>
            <a:r>
              <a:rPr lang="en-US" sz="2000" dirty="0"/>
              <a:t>are </a:t>
            </a:r>
            <a:r>
              <a:rPr lang="en-US" sz="2000" dirty="0" smtClean="0"/>
              <a:t>grouped</a:t>
            </a:r>
            <a:br>
              <a:rPr lang="en-US" sz="2000" dirty="0" smtClean="0"/>
            </a:br>
            <a:r>
              <a:rPr lang="en-US" sz="2000" dirty="0" smtClean="0"/>
              <a:t>into </a:t>
            </a:r>
            <a:r>
              <a:rPr lang="en-US" sz="2000" dirty="0"/>
              <a:t>blocks such that</a:t>
            </a:r>
            <a:r>
              <a:rPr lang="en-US" sz="2000" dirty="0" smtClean="0"/>
              <a:t>: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Tuples from the same block are </a:t>
            </a:r>
            <a:r>
              <a:rPr lang="en-US" sz="2000" dirty="0" smtClean="0">
                <a:solidFill>
                  <a:srgbClr val="D2533C"/>
                </a:solidFill>
              </a:rPr>
              <a:t>disjoint</a:t>
            </a:r>
            <a:endParaRPr lang="en-US" sz="2000" dirty="0">
              <a:solidFill>
                <a:srgbClr val="D2533C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Tuples from different blocks are </a:t>
            </a:r>
            <a:r>
              <a:rPr lang="en-US" sz="2000" dirty="0" smtClean="0">
                <a:solidFill>
                  <a:srgbClr val="D2533C"/>
                </a:solidFill>
              </a:rPr>
              <a:t>independent</a:t>
            </a:r>
            <a:endParaRPr lang="en-US" sz="2000" dirty="0">
              <a:solidFill>
                <a:srgbClr val="D2533C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7200" y="1964119"/>
            <a:ext cx="5993949" cy="132343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5702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2000" b="1" dirty="0"/>
              <a:t>Definition </a:t>
            </a:r>
            <a:r>
              <a:rPr lang="en-US" sz="2000" dirty="0"/>
              <a:t>Given a probabilistic database (</a:t>
            </a:r>
            <a:r>
              <a:rPr lang="en-US" sz="2000" b="1" dirty="0"/>
              <a:t>W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FF"/>
                </a:solidFill>
              </a:rPr>
              <a:t>P</a:t>
            </a:r>
            <a:r>
              <a:rPr lang="en-US" sz="2000" dirty="0"/>
              <a:t>).</a:t>
            </a:r>
          </a:p>
          <a:p>
            <a:r>
              <a:rPr lang="en-US" sz="2000" dirty="0"/>
              <a:t>Two tuples t</a:t>
            </a:r>
            <a:r>
              <a:rPr lang="en-US" sz="2000" baseline="-25000" dirty="0"/>
              <a:t>1</a:t>
            </a:r>
            <a:r>
              <a:rPr lang="en-US" sz="2000" dirty="0"/>
              <a:t>, t</a:t>
            </a:r>
            <a:r>
              <a:rPr lang="en-US" sz="2000" baseline="-25000" dirty="0"/>
              <a:t>2</a:t>
            </a:r>
            <a:r>
              <a:rPr lang="en-US" sz="2000" dirty="0"/>
              <a:t> are called: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Independent</a:t>
            </a:r>
            <a:r>
              <a:rPr lang="en-US" sz="2000" dirty="0"/>
              <a:t>, if:		</a:t>
            </a:r>
            <a:r>
              <a:rPr lang="en-US" sz="2000" dirty="0" smtClean="0">
                <a:solidFill>
                  <a:srgbClr val="0000FF"/>
                </a:solidFill>
              </a:rPr>
              <a:t>P</a:t>
            </a:r>
            <a:r>
              <a:rPr lang="en-US" sz="2000" dirty="0"/>
              <a:t>(t</a:t>
            </a:r>
            <a:r>
              <a:rPr lang="en-US" sz="2000" baseline="-25000" dirty="0"/>
              <a:t>1</a:t>
            </a:r>
            <a:r>
              <a:rPr lang="en-US" sz="2000" dirty="0"/>
              <a:t> t</a:t>
            </a:r>
            <a:r>
              <a:rPr lang="en-US" sz="2000" baseline="-25000" dirty="0"/>
              <a:t>2</a:t>
            </a:r>
            <a:r>
              <a:rPr lang="en-US" sz="2000" dirty="0"/>
              <a:t>) = </a:t>
            </a:r>
            <a:r>
              <a:rPr lang="en-US" sz="2000" dirty="0">
                <a:solidFill>
                  <a:srgbClr val="0000FF"/>
                </a:solidFill>
              </a:rPr>
              <a:t>P</a:t>
            </a:r>
            <a:r>
              <a:rPr lang="en-US" sz="2000" dirty="0"/>
              <a:t>(t</a:t>
            </a:r>
            <a:r>
              <a:rPr lang="en-US" sz="2000" baseline="-25000" dirty="0"/>
              <a:t>1</a:t>
            </a:r>
            <a:r>
              <a:rPr lang="en-US" sz="2000" dirty="0"/>
              <a:t>) </a:t>
            </a:r>
            <a:r>
              <a:rPr lang="en-US" sz="2000" dirty="0">
                <a:solidFill>
                  <a:srgbClr val="0000FF"/>
                </a:solidFill>
              </a:rPr>
              <a:t>P</a:t>
            </a:r>
            <a:r>
              <a:rPr lang="en-US" sz="2000" dirty="0"/>
              <a:t>(t</a:t>
            </a:r>
            <a:r>
              <a:rPr lang="en-US" sz="2000" baseline="-25000" dirty="0"/>
              <a:t>2</a:t>
            </a:r>
            <a:r>
              <a:rPr lang="en-US" sz="2000" dirty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solidFill>
                  <a:srgbClr val="D2533C"/>
                </a:solidFill>
              </a:rPr>
              <a:t>Disjoint</a:t>
            </a:r>
            <a:r>
              <a:rPr lang="en-US" sz="2000" dirty="0"/>
              <a:t> (or exclusive), if</a:t>
            </a:r>
            <a:r>
              <a:rPr lang="en-US" sz="2000" dirty="0" smtClean="0"/>
              <a:t>:</a:t>
            </a:r>
            <a:r>
              <a:rPr lang="en-US" sz="2000" dirty="0"/>
              <a:t>	</a:t>
            </a:r>
            <a:r>
              <a:rPr lang="en-US" sz="2000" dirty="0">
                <a:solidFill>
                  <a:srgbClr val="0000FF"/>
                </a:solidFill>
              </a:rPr>
              <a:t>P</a:t>
            </a:r>
            <a:r>
              <a:rPr lang="en-US" sz="2000" dirty="0"/>
              <a:t>(t</a:t>
            </a:r>
            <a:r>
              <a:rPr lang="en-US" sz="2000" baseline="-25000" dirty="0"/>
              <a:t>1</a:t>
            </a:r>
            <a:r>
              <a:rPr lang="en-US" sz="2000" dirty="0"/>
              <a:t>t</a:t>
            </a:r>
            <a:r>
              <a:rPr lang="en-US" sz="2000" baseline="-25000" dirty="0"/>
              <a:t>2</a:t>
            </a:r>
            <a:r>
              <a:rPr lang="en-US" sz="2000" dirty="0"/>
              <a:t>) = 0</a:t>
            </a:r>
          </a:p>
        </p:txBody>
      </p:sp>
    </p:spTree>
    <p:extLst>
      <p:ext uri="{BB962C8B-B14F-4D97-AF65-F5344CB8AC3E}">
        <p14:creationId xmlns:p14="http://schemas.microsoft.com/office/powerpoint/2010/main" val="19596159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8839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Example: BID Table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827" name="Rectangle 45"/>
          <p:cNvSpPr>
            <a:spLocks noChangeArrowheads="1"/>
          </p:cNvSpPr>
          <p:nvPr/>
        </p:nvSpPr>
        <p:spPr bwMode="auto">
          <a:xfrm>
            <a:off x="76200" y="4616450"/>
            <a:ext cx="1044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3600">
                <a:sym typeface="Symbol" charset="0"/>
              </a:rPr>
              <a:t>W={</a:t>
            </a:r>
          </a:p>
        </p:txBody>
      </p:sp>
      <p:graphicFrame>
        <p:nvGraphicFramePr>
          <p:cNvPr id="62926" name="Group 4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013987"/>
              </p:ext>
            </p:extLst>
          </p:nvPr>
        </p:nvGraphicFramePr>
        <p:xfrm>
          <a:off x="1066800" y="4572000"/>
          <a:ext cx="2209800" cy="822960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6858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Rm444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927" name="Group 4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03354"/>
              </p:ext>
            </p:extLst>
          </p:nvPr>
        </p:nvGraphicFramePr>
        <p:xfrm>
          <a:off x="1447800" y="4743450"/>
          <a:ext cx="2209800" cy="822960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6858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Rm444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Rm444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928" name="Group 4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544818"/>
              </p:ext>
            </p:extLst>
          </p:nvPr>
        </p:nvGraphicFramePr>
        <p:xfrm>
          <a:off x="1828800" y="4895850"/>
          <a:ext cx="2209800" cy="822960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6858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Rm444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Lift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929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95618"/>
              </p:ext>
            </p:extLst>
          </p:nvPr>
        </p:nvGraphicFramePr>
        <p:xfrm>
          <a:off x="2209800" y="5048250"/>
          <a:ext cx="2209800" cy="822960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6858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930" name="Group 4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87257"/>
              </p:ext>
            </p:extLst>
          </p:nvPr>
        </p:nvGraphicFramePr>
        <p:xfrm>
          <a:off x="2590800" y="5200650"/>
          <a:ext cx="2209800" cy="822960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6858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Rm444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931" name="Group 4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54487"/>
              </p:ext>
            </p:extLst>
          </p:nvPr>
        </p:nvGraphicFramePr>
        <p:xfrm>
          <a:off x="2971800" y="5334000"/>
          <a:ext cx="2209800" cy="822960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6858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Lift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932" name="Group 4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285"/>
              </p:ext>
            </p:extLst>
          </p:nvPr>
        </p:nvGraphicFramePr>
        <p:xfrm>
          <a:off x="3352800" y="5562600"/>
          <a:ext cx="2209800" cy="548640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6858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Rm444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933" name="Group 4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98721"/>
              </p:ext>
            </p:extLst>
          </p:nvPr>
        </p:nvGraphicFramePr>
        <p:xfrm>
          <a:off x="3733800" y="5715000"/>
          <a:ext cx="2209800" cy="548640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6858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923" name="Group 4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57212"/>
              </p:ext>
            </p:extLst>
          </p:nvPr>
        </p:nvGraphicFramePr>
        <p:xfrm>
          <a:off x="4114800" y="5867400"/>
          <a:ext cx="2209800" cy="548640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6858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922" name="Group 4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36625"/>
              </p:ext>
            </p:extLst>
          </p:nvPr>
        </p:nvGraphicFramePr>
        <p:xfrm>
          <a:off x="4495800" y="6019800"/>
          <a:ext cx="2209800" cy="548640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6858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Rm444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924" name="Group 4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71995"/>
              </p:ext>
            </p:extLst>
          </p:nvPr>
        </p:nvGraphicFramePr>
        <p:xfrm>
          <a:off x="4876800" y="6172200"/>
          <a:ext cx="2209800" cy="548640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6858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Lift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925" name="Group 4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943694"/>
              </p:ext>
            </p:extLst>
          </p:nvPr>
        </p:nvGraphicFramePr>
        <p:xfrm>
          <a:off x="5257800" y="6313488"/>
          <a:ext cx="2209800" cy="274320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6858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</a:tbl>
          </a:graphicData>
        </a:graphic>
      </p:graphicFrame>
      <p:sp>
        <p:nvSpPr>
          <p:cNvPr id="34016" name="Rectangle 420"/>
          <p:cNvSpPr>
            <a:spLocks noChangeArrowheads="1"/>
          </p:cNvSpPr>
          <p:nvPr/>
        </p:nvSpPr>
        <p:spPr bwMode="auto">
          <a:xfrm>
            <a:off x="6477000" y="47244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3600">
                <a:sym typeface="Symbol" charset="0"/>
              </a:rPr>
              <a:t>}</a:t>
            </a:r>
          </a:p>
        </p:txBody>
      </p:sp>
      <p:sp>
        <p:nvSpPr>
          <p:cNvPr id="62885" name="Rectangle 421"/>
          <p:cNvSpPr>
            <a:spLocks noChangeArrowheads="1"/>
          </p:cNvSpPr>
          <p:nvPr/>
        </p:nvSpPr>
        <p:spPr bwMode="auto">
          <a:xfrm>
            <a:off x="304800" y="5562600"/>
            <a:ext cx="6604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p</a:t>
            </a:r>
            <a:r>
              <a:rPr lang="en-US" sz="2000" baseline="-25000" dirty="0">
                <a:solidFill>
                  <a:srgbClr val="0000FF"/>
                </a:solidFill>
              </a:rPr>
              <a:t>1</a:t>
            </a:r>
            <a:r>
              <a:rPr lang="en-US" sz="2000" dirty="0">
                <a:solidFill>
                  <a:srgbClr val="0000FF"/>
                </a:solidFill>
              </a:rPr>
              <a:t>p</a:t>
            </a:r>
            <a:r>
              <a:rPr lang="en-US" sz="2000" baseline="-25000" dirty="0">
                <a:solidFill>
                  <a:srgbClr val="0000FF"/>
                </a:solidFill>
              </a:rPr>
              <a:t>3</a:t>
            </a:r>
          </a:p>
        </p:txBody>
      </p:sp>
      <p:cxnSp>
        <p:nvCxnSpPr>
          <p:cNvPr id="62887" name="AutoShape 423"/>
          <p:cNvCxnSpPr>
            <a:cxnSpLocks noChangeShapeType="1"/>
            <a:endCxn id="62885" idx="0"/>
          </p:cNvCxnSpPr>
          <p:nvPr/>
        </p:nvCxnSpPr>
        <p:spPr bwMode="auto">
          <a:xfrm flipH="1">
            <a:off x="635000" y="5118100"/>
            <a:ext cx="431800" cy="44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888" name="Rectangle 424"/>
          <p:cNvSpPr>
            <a:spLocks noChangeArrowheads="1"/>
          </p:cNvSpPr>
          <p:nvPr/>
        </p:nvSpPr>
        <p:spPr bwMode="auto">
          <a:xfrm>
            <a:off x="762000" y="5715000"/>
            <a:ext cx="6604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p</a:t>
            </a:r>
            <a:r>
              <a:rPr lang="en-US" sz="2000" baseline="-25000" dirty="0">
                <a:solidFill>
                  <a:srgbClr val="0000FF"/>
                </a:solidFill>
              </a:rPr>
              <a:t>1</a:t>
            </a:r>
            <a:r>
              <a:rPr lang="en-US" sz="2000" dirty="0">
                <a:solidFill>
                  <a:srgbClr val="0000FF"/>
                </a:solidFill>
              </a:rPr>
              <a:t>p</a:t>
            </a:r>
            <a:r>
              <a:rPr lang="en-US" sz="2000" baseline="-25000" dirty="0">
                <a:solidFill>
                  <a:srgbClr val="0000FF"/>
                </a:solidFill>
              </a:rPr>
              <a:t>4</a:t>
            </a:r>
          </a:p>
        </p:txBody>
      </p:sp>
      <p:cxnSp>
        <p:nvCxnSpPr>
          <p:cNvPr id="62889" name="AutoShape 425"/>
          <p:cNvCxnSpPr>
            <a:cxnSpLocks noChangeShapeType="1"/>
            <a:endCxn id="62888" idx="0"/>
          </p:cNvCxnSpPr>
          <p:nvPr/>
        </p:nvCxnSpPr>
        <p:spPr bwMode="auto">
          <a:xfrm flipH="1">
            <a:off x="1092200" y="5289550"/>
            <a:ext cx="35560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890" name="Rectangle 426"/>
          <p:cNvSpPr>
            <a:spLocks noChangeArrowheads="1"/>
          </p:cNvSpPr>
          <p:nvPr/>
        </p:nvSpPr>
        <p:spPr bwMode="auto">
          <a:xfrm>
            <a:off x="1847850" y="6299200"/>
            <a:ext cx="176053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</a:rPr>
              <a:t>p</a:t>
            </a:r>
            <a:r>
              <a:rPr lang="en-US" sz="2000" baseline="-25000">
                <a:solidFill>
                  <a:srgbClr val="0000FF"/>
                </a:solidFill>
              </a:rPr>
              <a:t>1</a:t>
            </a:r>
            <a:r>
              <a:rPr lang="en-US" sz="2000">
                <a:solidFill>
                  <a:srgbClr val="0000FF"/>
                </a:solidFill>
              </a:rPr>
              <a:t>(1- p</a:t>
            </a:r>
            <a:r>
              <a:rPr lang="en-US" sz="2000" baseline="-25000">
                <a:solidFill>
                  <a:srgbClr val="0000FF"/>
                </a:solidFill>
              </a:rPr>
              <a:t>3</a:t>
            </a:r>
            <a:r>
              <a:rPr lang="en-US" sz="2000">
                <a:solidFill>
                  <a:srgbClr val="0000FF"/>
                </a:solidFill>
              </a:rPr>
              <a:t>-p</a:t>
            </a:r>
            <a:r>
              <a:rPr lang="en-US" sz="2000" baseline="-25000">
                <a:solidFill>
                  <a:srgbClr val="0000FF"/>
                </a:solidFill>
              </a:rPr>
              <a:t>4</a:t>
            </a:r>
            <a:r>
              <a:rPr lang="en-US" sz="2000">
                <a:solidFill>
                  <a:srgbClr val="0000FF"/>
                </a:solidFill>
              </a:rPr>
              <a:t>-p</a:t>
            </a:r>
            <a:r>
              <a:rPr lang="en-US" sz="2000" baseline="-25000">
                <a:solidFill>
                  <a:srgbClr val="0000FF"/>
                </a:solidFill>
              </a:rPr>
              <a:t>5</a:t>
            </a:r>
            <a:r>
              <a:rPr lang="en-US" sz="2000">
                <a:solidFill>
                  <a:srgbClr val="0000FF"/>
                </a:solidFill>
              </a:rPr>
              <a:t>)</a:t>
            </a:r>
            <a:endParaRPr lang="en-US" sz="2000" baseline="-25000">
              <a:solidFill>
                <a:srgbClr val="0000FF"/>
              </a:solidFill>
            </a:endParaRPr>
          </a:p>
        </p:txBody>
      </p:sp>
      <p:cxnSp>
        <p:nvCxnSpPr>
          <p:cNvPr id="62892" name="AutoShape 428"/>
          <p:cNvCxnSpPr>
            <a:cxnSpLocks noChangeShapeType="1"/>
            <a:endCxn id="62890" idx="0"/>
          </p:cNvCxnSpPr>
          <p:nvPr/>
        </p:nvCxnSpPr>
        <p:spPr bwMode="auto">
          <a:xfrm flipH="1">
            <a:off x="2728913" y="6122988"/>
            <a:ext cx="623887" cy="176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023" name="AutoShape 430"/>
          <p:cNvSpPr>
            <a:spLocks noChangeArrowheads="1"/>
          </p:cNvSpPr>
          <p:nvPr/>
        </p:nvSpPr>
        <p:spPr bwMode="auto">
          <a:xfrm>
            <a:off x="7164388" y="4724400"/>
            <a:ext cx="1825625" cy="1136650"/>
          </a:xfrm>
          <a:prstGeom prst="wedgeEllipseCallout">
            <a:avLst>
              <a:gd name="adj1" fmla="val -66176"/>
              <a:gd name="adj2" fmla="val -5449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/>
              <a:t>Possible</a:t>
            </a:r>
            <a:br>
              <a:rPr lang="en-US"/>
            </a:br>
            <a:r>
              <a:rPr lang="en-US"/>
              <a:t>worlds</a:t>
            </a:r>
          </a:p>
        </p:txBody>
      </p:sp>
      <p:sp>
        <p:nvSpPr>
          <p:cNvPr id="34024" name="AutoShape 431"/>
          <p:cNvSpPr>
            <a:spLocks noChangeArrowheads="1"/>
          </p:cNvSpPr>
          <p:nvPr/>
        </p:nvSpPr>
        <p:spPr bwMode="auto">
          <a:xfrm>
            <a:off x="7178128" y="1280870"/>
            <a:ext cx="1661072" cy="519351"/>
          </a:xfrm>
          <a:prstGeom prst="wedgeEllipseCallout">
            <a:avLst>
              <a:gd name="adj1" fmla="val -63888"/>
              <a:gd name="adj2" fmla="val 30514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dirty="0" smtClean="0"/>
              <a:t>BID Table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1" name="AutoShape 90"/>
          <p:cNvSpPr>
            <a:spLocks/>
          </p:cNvSpPr>
          <p:nvPr/>
        </p:nvSpPr>
        <p:spPr bwMode="auto">
          <a:xfrm>
            <a:off x="6705600" y="2926080"/>
            <a:ext cx="228600" cy="1066800"/>
          </a:xfrm>
          <a:prstGeom prst="rightBrace">
            <a:avLst>
              <a:gd name="adj1" fmla="val 9791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             </a:t>
            </a:r>
            <a:r>
              <a:rPr lang="en-US" dirty="0" smtClean="0"/>
              <a:t>     </a:t>
            </a:r>
            <a:r>
              <a:rPr lang="en-US" dirty="0"/>
              <a:t>Disjoint</a:t>
            </a:r>
          </a:p>
        </p:txBody>
      </p:sp>
      <p:sp>
        <p:nvSpPr>
          <p:cNvPr id="32" name="AutoShape 92"/>
          <p:cNvSpPr>
            <a:spLocks/>
          </p:cNvSpPr>
          <p:nvPr/>
        </p:nvSpPr>
        <p:spPr bwMode="auto">
          <a:xfrm>
            <a:off x="7737475" y="2087880"/>
            <a:ext cx="492125" cy="1981200"/>
          </a:xfrm>
          <a:prstGeom prst="rightBrace">
            <a:avLst>
              <a:gd name="adj1" fmla="val 3774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            </a:t>
            </a:r>
            <a:r>
              <a:rPr lang="en-US" dirty="0" smtClean="0"/>
              <a:t>          </a:t>
            </a:r>
            <a:r>
              <a:rPr lang="en-US" dirty="0" err="1"/>
              <a:t>Inde</a:t>
            </a: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              </a:t>
            </a:r>
            <a:r>
              <a:rPr lang="en-US" dirty="0" smtClean="0"/>
              <a:t>          </a:t>
            </a:r>
            <a:r>
              <a:rPr lang="en-US" dirty="0"/>
              <a:t>pen-</a:t>
            </a:r>
            <a:br>
              <a:rPr lang="en-US" dirty="0"/>
            </a:br>
            <a:r>
              <a:rPr lang="en-US" dirty="0"/>
              <a:t>              </a:t>
            </a:r>
            <a:r>
              <a:rPr lang="en-US" dirty="0" smtClean="0"/>
              <a:t>         </a:t>
            </a:r>
            <a:r>
              <a:rPr lang="en-US" dirty="0"/>
              <a:t>dent</a:t>
            </a:r>
          </a:p>
          <a:p>
            <a:pPr algn="ctr"/>
            <a:endParaRPr lang="en-US" dirty="0"/>
          </a:p>
        </p:txBody>
      </p:sp>
      <p:sp>
        <p:nvSpPr>
          <p:cNvPr id="33" name="AutoShape 93"/>
          <p:cNvSpPr>
            <a:spLocks/>
          </p:cNvSpPr>
          <p:nvPr/>
        </p:nvSpPr>
        <p:spPr bwMode="auto">
          <a:xfrm>
            <a:off x="6670675" y="2011680"/>
            <a:ext cx="187325" cy="762000"/>
          </a:xfrm>
          <a:prstGeom prst="rightBrace">
            <a:avLst>
              <a:gd name="adj1" fmla="val 8534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              </a:t>
            </a:r>
            <a:r>
              <a:rPr lang="en-US" dirty="0" smtClean="0"/>
              <a:t>    </a:t>
            </a:r>
            <a:r>
              <a:rPr lang="en-US" dirty="0"/>
              <a:t>Disjoint</a:t>
            </a:r>
          </a:p>
        </p:txBody>
      </p:sp>
      <p:graphicFrame>
        <p:nvGraphicFramePr>
          <p:cNvPr id="34" name="Group 4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605591"/>
              </p:ext>
            </p:extLst>
          </p:nvPr>
        </p:nvGraphicFramePr>
        <p:xfrm>
          <a:off x="1703068" y="1691640"/>
          <a:ext cx="4621532" cy="2377440"/>
        </p:xfrm>
        <a:graphic>
          <a:graphicData uri="http://schemas.openxmlformats.org/drawingml/2006/table">
            <a:tbl>
              <a:tblPr/>
              <a:tblGrid>
                <a:gridCol w="1413195"/>
                <a:gridCol w="1184029"/>
                <a:gridCol w="1369564"/>
                <a:gridCol w="654744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Rm444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Rm444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Lift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412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85" grpId="0" animBg="1" autoUpdateAnimBg="0"/>
      <p:bldP spid="62888" grpId="0" animBg="1" autoUpdateAnimBg="0"/>
      <p:bldP spid="62890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Query Evaluation Problem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Given</a:t>
            </a:r>
            <a:r>
              <a:rPr lang="en-US" dirty="0" smtClean="0"/>
              <a:t>: a BID database </a:t>
            </a:r>
            <a:r>
              <a:rPr lang="en-US" dirty="0" smtClean="0">
                <a:solidFill>
                  <a:srgbClr val="D2533C"/>
                </a:solidFill>
              </a:rPr>
              <a:t>D</a:t>
            </a:r>
            <a:r>
              <a:rPr lang="en-US" dirty="0" smtClean="0"/>
              <a:t>, a query </a:t>
            </a:r>
            <a:r>
              <a:rPr lang="en-US" dirty="0" smtClean="0">
                <a:solidFill>
                  <a:srgbClr val="D2533C"/>
                </a:solidFill>
              </a:rPr>
              <a:t>Q</a:t>
            </a:r>
            <a:r>
              <a:rPr lang="en-US" dirty="0" smtClean="0"/>
              <a:t>, and output tuple t</a:t>
            </a:r>
          </a:p>
          <a:p>
            <a:pPr marL="0" indent="0">
              <a:buNone/>
            </a:pPr>
            <a:endParaRPr lang="en-US" dirty="0" smtClean="0">
              <a:solidFill>
                <a:srgbClr val="D2533C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D2533C"/>
                </a:solidFill>
              </a:rPr>
              <a:t>Compute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(t)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</a:t>
            </a:r>
            <a:r>
              <a:rPr lang="en-US" dirty="0" smtClean="0">
                <a:solidFill>
                  <a:srgbClr val="D2533C"/>
                </a:solidFill>
              </a:rPr>
              <a:t>D</a:t>
            </a:r>
            <a:r>
              <a:rPr lang="en-US" dirty="0" smtClean="0"/>
              <a:t> has, say, 1000000 tuples, </a:t>
            </a:r>
            <a:br>
              <a:rPr lang="en-US" dirty="0" smtClean="0"/>
            </a:br>
            <a:r>
              <a:rPr lang="en-US" dirty="0" smtClean="0"/>
              <a:t>while the number of possible worlds is 2</a:t>
            </a:r>
            <a:r>
              <a:rPr lang="en-US" baseline="30000" dirty="0" smtClean="0"/>
              <a:t>1000000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D2533C"/>
                </a:solidFill>
              </a:rPr>
              <a:t>Challenge</a:t>
            </a:r>
            <a:r>
              <a:rPr lang="en-US" dirty="0" smtClean="0"/>
              <a:t>: compute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(t) efficiently, in the size of </a:t>
            </a:r>
            <a:r>
              <a:rPr lang="en-US" dirty="0" smtClean="0">
                <a:solidFill>
                  <a:srgbClr val="D2533C"/>
                </a:solidFill>
              </a:rPr>
              <a:t>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515" y="6064870"/>
            <a:ext cx="883532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Data complexity</a:t>
            </a:r>
            <a:r>
              <a:rPr lang="en-US" sz="2400" dirty="0" smtClean="0"/>
              <a:t>: the complexity of </a:t>
            </a:r>
            <a:r>
              <a:rPr lang="en-US" sz="2400" dirty="0" smtClean="0">
                <a:solidFill>
                  <a:srgbClr val="0000FF"/>
                </a:solidFill>
              </a:rPr>
              <a:t>P</a:t>
            </a:r>
            <a:r>
              <a:rPr lang="en-US" sz="2400" dirty="0" smtClean="0"/>
              <a:t> depends dramatically on </a:t>
            </a:r>
            <a:r>
              <a:rPr lang="en-US" sz="2400" dirty="0" smtClean="0">
                <a:solidFill>
                  <a:srgbClr val="D2533C"/>
                </a:solidFill>
              </a:rPr>
              <a:t>Q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389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969257"/>
              </p:ext>
            </p:extLst>
          </p:nvPr>
        </p:nvGraphicFramePr>
        <p:xfrm>
          <a:off x="6243940" y="4042952"/>
          <a:ext cx="2369851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473"/>
                <a:gridCol w="740473"/>
                <a:gridCol w="888905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Arial"/>
                        </a:rPr>
                        <a:t>x</a:t>
                      </a:r>
                      <a:endParaRPr lang="en-US" sz="2400" b="0" dirty="0">
                        <a:latin typeface="Arial"/>
                      </a:endParaRPr>
                    </a:p>
                  </a:txBody>
                  <a:tcP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Arial"/>
                        </a:rPr>
                        <a:t>y</a:t>
                      </a:r>
                      <a:endParaRPr lang="en-US" sz="2400" b="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Arial"/>
                        </a:rPr>
                        <a:t>P</a:t>
                      </a:r>
                      <a:endParaRPr lang="en-US" sz="24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a1</a:t>
                      </a:r>
                      <a:endParaRPr lang="en-US" sz="24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b1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q1</a:t>
                      </a:r>
                      <a:endParaRPr lang="en-US" sz="24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8EC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a1</a:t>
                      </a:r>
                      <a:endParaRPr lang="en-US" sz="24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b2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q2</a:t>
                      </a:r>
                      <a:endParaRPr lang="en-US" sz="24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8EC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a2</a:t>
                      </a:r>
                      <a:endParaRPr lang="en-US" sz="24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b3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q3</a:t>
                      </a:r>
                      <a:endParaRPr lang="en-US" sz="24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8EC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a2</a:t>
                      </a:r>
                      <a:endParaRPr lang="en-US" sz="24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b4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q4</a:t>
                      </a:r>
                      <a:endParaRPr lang="en-US" sz="24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8EC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a2</a:t>
                      </a:r>
                      <a:endParaRPr lang="en-US" sz="24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b5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  <a:latin typeface="Arial"/>
                        </a:rPr>
                        <a:t>q5</a:t>
                      </a:r>
                      <a:endParaRPr lang="en-US" sz="24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8EC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59107" y="3992466"/>
            <a:ext cx="424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</a:rPr>
              <a:t>S</a:t>
            </a:r>
            <a:endParaRPr lang="en-US" sz="2800" dirty="0">
              <a:latin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67714"/>
              </p:ext>
            </p:extLst>
          </p:nvPr>
        </p:nvGraphicFramePr>
        <p:xfrm>
          <a:off x="1035646" y="4918118"/>
          <a:ext cx="139349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9237"/>
                <a:gridCol w="704259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x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Arial"/>
                        </a:rPr>
                        <a:t>P</a:t>
                      </a:r>
                      <a:endParaRPr lang="en-US" sz="24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a1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p1</a:t>
                      </a:r>
                      <a:endParaRPr lang="en-US" sz="24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8EC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a2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p2</a:t>
                      </a:r>
                      <a:endParaRPr lang="en-US" sz="24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8EC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a3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FF"/>
                          </a:solidFill>
                          <a:latin typeface="Arial"/>
                        </a:rPr>
                        <a:t>p3</a:t>
                      </a:r>
                      <a:endParaRPr lang="en-US" sz="2400" dirty="0">
                        <a:solidFill>
                          <a:srgbClr val="0000FF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8EC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6892" y="4836382"/>
            <a:ext cx="443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</a:rPr>
              <a:t>R</a:t>
            </a:r>
            <a:endParaRPr lang="en-US" sz="2800" dirty="0"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6892" y="2544122"/>
            <a:ext cx="14045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3200" dirty="0" smtClean="0">
                <a:latin typeface="Arial"/>
              </a:rPr>
              <a:t>(</a:t>
            </a:r>
            <a:r>
              <a:rPr lang="en-US" sz="3200" dirty="0" smtClean="0">
                <a:solidFill>
                  <a:schemeClr val="tx2"/>
                </a:solidFill>
                <a:latin typeface="Arial"/>
              </a:rPr>
              <a:t>Q</a:t>
            </a:r>
            <a:r>
              <a:rPr lang="en-US" sz="3200" dirty="0" smtClean="0">
                <a:latin typeface="Arial"/>
              </a:rPr>
              <a:t>) = </a:t>
            </a:r>
            <a:endParaRPr lang="en-US" sz="3200" dirty="0">
              <a:latin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62116" y="2544122"/>
            <a:ext cx="28985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/>
              </a:rPr>
              <a:t>1-(1-</a:t>
            </a:r>
            <a:r>
              <a:rPr lang="en-US" sz="3200" dirty="0" smtClean="0">
                <a:solidFill>
                  <a:srgbClr val="0000FF"/>
                </a:solidFill>
                <a:latin typeface="Arial"/>
              </a:rPr>
              <a:t>q1</a:t>
            </a:r>
            <a:r>
              <a:rPr lang="en-US" sz="3200" dirty="0" smtClean="0">
                <a:latin typeface="Arial"/>
              </a:rPr>
              <a:t>)*(1-</a:t>
            </a:r>
            <a:r>
              <a:rPr lang="en-US" sz="3200" dirty="0" smtClean="0">
                <a:solidFill>
                  <a:srgbClr val="0000FF"/>
                </a:solidFill>
                <a:latin typeface="Arial"/>
              </a:rPr>
              <a:t>q2</a:t>
            </a:r>
            <a:r>
              <a:rPr lang="en-US" sz="3200" dirty="0" smtClean="0">
                <a:latin typeface="Arial"/>
              </a:rPr>
              <a:t>)</a:t>
            </a:r>
            <a:endParaRPr lang="en-US" sz="3200" dirty="0">
              <a:latin typeface="Arial"/>
            </a:endParaRPr>
          </a:p>
        </p:txBody>
      </p:sp>
      <p:sp>
        <p:nvSpPr>
          <p:cNvPr id="36" name="Left Brace 35"/>
          <p:cNvSpPr/>
          <p:nvPr/>
        </p:nvSpPr>
        <p:spPr>
          <a:xfrm>
            <a:off x="5789450" y="4565985"/>
            <a:ext cx="263296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37" name="Left Brace 36"/>
          <p:cNvSpPr/>
          <p:nvPr/>
        </p:nvSpPr>
        <p:spPr>
          <a:xfrm>
            <a:off x="5802458" y="5570334"/>
            <a:ext cx="263296" cy="121581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39" name="Straight Connector 38"/>
          <p:cNvCxnSpPr>
            <a:stCxn id="36" idx="1"/>
          </p:cNvCxnSpPr>
          <p:nvPr/>
        </p:nvCxnSpPr>
        <p:spPr>
          <a:xfrm flipH="1">
            <a:off x="2684500" y="5023185"/>
            <a:ext cx="3104950" cy="547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1"/>
          </p:cNvCxnSpPr>
          <p:nvPr/>
        </p:nvCxnSpPr>
        <p:spPr>
          <a:xfrm flipH="1" flipV="1">
            <a:off x="2684500" y="6088565"/>
            <a:ext cx="3117958" cy="896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38251" y="2544122"/>
            <a:ext cx="410721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Arial"/>
              </a:rPr>
              <a:t>p1</a:t>
            </a:r>
            <a:r>
              <a:rPr lang="en-US" sz="3200" dirty="0" smtClean="0">
                <a:latin typeface="Arial"/>
              </a:rPr>
              <a:t>*[                           ]</a:t>
            </a:r>
            <a:endParaRPr lang="en-US" sz="3200" dirty="0">
              <a:latin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91173" y="3289013"/>
            <a:ext cx="41529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/>
              </a:rPr>
              <a:t>1-(1-</a:t>
            </a:r>
            <a:r>
              <a:rPr lang="en-US" sz="3200" dirty="0" smtClean="0">
                <a:solidFill>
                  <a:srgbClr val="0000FF"/>
                </a:solidFill>
                <a:latin typeface="Arial"/>
              </a:rPr>
              <a:t>q3</a:t>
            </a:r>
            <a:r>
              <a:rPr lang="en-US" sz="3200" dirty="0" smtClean="0">
                <a:latin typeface="Arial"/>
              </a:rPr>
              <a:t>)*(1-</a:t>
            </a:r>
            <a:r>
              <a:rPr lang="en-US" sz="3200" dirty="0" smtClean="0">
                <a:solidFill>
                  <a:srgbClr val="0000FF"/>
                </a:solidFill>
                <a:latin typeface="Arial"/>
              </a:rPr>
              <a:t>q4</a:t>
            </a:r>
            <a:r>
              <a:rPr lang="en-US" sz="3200" dirty="0" smtClean="0">
                <a:latin typeface="Arial"/>
              </a:rPr>
              <a:t>)*(1-</a:t>
            </a:r>
            <a:r>
              <a:rPr lang="en-US" sz="3200" dirty="0" smtClean="0">
                <a:solidFill>
                  <a:srgbClr val="0000FF"/>
                </a:solidFill>
                <a:latin typeface="Arial"/>
              </a:rPr>
              <a:t>q5</a:t>
            </a:r>
            <a:r>
              <a:rPr lang="en-US" sz="3200" dirty="0" smtClean="0">
                <a:latin typeface="Arial"/>
              </a:rPr>
              <a:t>)</a:t>
            </a:r>
            <a:endParaRPr lang="en-US" sz="3200" dirty="0">
              <a:latin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67308" y="3289013"/>
            <a:ext cx="53613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Arial"/>
              </a:rPr>
              <a:t>p2</a:t>
            </a:r>
            <a:r>
              <a:rPr lang="en-US" sz="3200" dirty="0" smtClean="0">
                <a:latin typeface="Arial"/>
              </a:rPr>
              <a:t>*[                                     ]</a:t>
            </a:r>
            <a:endParaRPr lang="en-US" sz="3200" dirty="0">
              <a:latin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32701" y="2544122"/>
            <a:ext cx="57947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/>
              </a:rPr>
              <a:t>1- {1-                                    } *</a:t>
            </a:r>
            <a:endParaRPr lang="en-US" sz="3200" dirty="0">
              <a:latin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58665" y="3289013"/>
            <a:ext cx="61823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/>
              </a:rPr>
              <a:t>{1-                                               }</a:t>
            </a:r>
            <a:endParaRPr lang="en-US" sz="3200" dirty="0"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3732" y="1367562"/>
            <a:ext cx="3044649" cy="1015663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2000" dirty="0"/>
              <a:t>SELECT DISTINCT </a:t>
            </a:r>
            <a:r>
              <a:rPr lang="en-US" sz="2000" dirty="0" smtClean="0"/>
              <a:t>‘true’</a:t>
            </a:r>
            <a:endParaRPr lang="en-US" sz="2000" dirty="0"/>
          </a:p>
          <a:p>
            <a:r>
              <a:rPr lang="en-US" sz="2000" dirty="0"/>
              <a:t>FROM R, </a:t>
            </a:r>
            <a:r>
              <a:rPr lang="en-US" sz="2000" dirty="0" smtClean="0"/>
              <a:t>S</a:t>
            </a:r>
            <a:br>
              <a:rPr lang="en-US" sz="2000" dirty="0" smtClean="0"/>
            </a:br>
            <a:r>
              <a:rPr lang="en-US" sz="2000" dirty="0" smtClean="0"/>
              <a:t>WHERE </a:t>
            </a:r>
            <a:r>
              <a:rPr lang="en-US" sz="2000" dirty="0" err="1"/>
              <a:t>R.x</a:t>
            </a:r>
            <a:r>
              <a:rPr lang="en-US" sz="2000" dirty="0"/>
              <a:t> = </a:t>
            </a:r>
            <a:r>
              <a:rPr lang="en-US" sz="2000" dirty="0" err="1"/>
              <a:t>S.x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382469" y="67861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3630218" y="604452"/>
            <a:ext cx="2353054" cy="519351"/>
          </a:xfrm>
          <a:prstGeom prst="wedgeEllipseCallout">
            <a:avLst>
              <a:gd name="adj1" fmla="val -28047"/>
              <a:gd name="adj2" fmla="val 10245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Boolean query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96475" y="1356747"/>
            <a:ext cx="19478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Q</a:t>
            </a:r>
            <a:r>
              <a:rPr lang="en-US" dirty="0" smtClean="0"/>
              <a:t>() </a:t>
            </a:r>
            <a:r>
              <a:rPr lang="en-US" dirty="0"/>
              <a:t>= </a:t>
            </a:r>
            <a:r>
              <a:rPr lang="en-US" dirty="0" smtClean="0"/>
              <a:t>R(x), S(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4446" y="3964478"/>
            <a:ext cx="4700325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One can compute </a:t>
            </a:r>
            <a:r>
              <a:rPr lang="en-US" sz="2400" dirty="0" smtClean="0">
                <a:solidFill>
                  <a:srgbClr val="0000FF"/>
                </a:solidFill>
              </a:rPr>
              <a:t>P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tx2"/>
                </a:solidFill>
              </a:rPr>
              <a:t>Q</a:t>
            </a:r>
            <a:r>
              <a:rPr lang="en-US" sz="2400" dirty="0"/>
              <a:t>) </a:t>
            </a:r>
            <a:r>
              <a:rPr lang="en-US" sz="2400" dirty="0" smtClean="0"/>
              <a:t>in PTIME</a:t>
            </a:r>
            <a:br>
              <a:rPr lang="en-US" sz="2400" dirty="0" smtClean="0"/>
            </a:br>
            <a:r>
              <a:rPr lang="en-US" sz="2400" dirty="0" smtClean="0"/>
              <a:t> in the size of the database </a:t>
            </a:r>
            <a:r>
              <a:rPr lang="en-US" sz="2400" dirty="0" smtClean="0">
                <a:solidFill>
                  <a:srgbClr val="D2533C"/>
                </a:solidFill>
              </a:rPr>
              <a:t>D</a:t>
            </a:r>
            <a:endParaRPr lang="en-US" sz="2400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2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 animBg="1"/>
      <p:bldP spid="37" grpId="0" animBg="1"/>
      <p:bldP spid="44" grpId="0"/>
      <p:bldP spid="45" grpId="0"/>
      <p:bldP spid="46" grpId="0"/>
      <p:bldP spid="47" grpId="0"/>
      <p:bldP spid="48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Data Model: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Review: Relational Data Model </a:t>
            </a:r>
          </a:p>
          <a:p>
            <a:endParaRPr lang="en-US" dirty="0" smtClean="0"/>
          </a:p>
          <a:p>
            <a:r>
              <a:rPr lang="en-US" dirty="0" smtClean="0"/>
              <a:t>Incomplete Databases</a:t>
            </a:r>
          </a:p>
          <a:p>
            <a:endParaRPr lang="en-US" dirty="0" smtClean="0"/>
          </a:p>
          <a:p>
            <a:r>
              <a:rPr lang="en-US" dirty="0" smtClean="0"/>
              <a:t>Probabilistic Databases (PDB)</a:t>
            </a:r>
          </a:p>
          <a:p>
            <a:endParaRPr lang="en-US" dirty="0"/>
          </a:p>
          <a:p>
            <a:r>
              <a:rPr lang="en-US" dirty="0" smtClean="0"/>
              <a:t>Query semantics</a:t>
            </a:r>
          </a:p>
          <a:p>
            <a:endParaRPr lang="en-US" dirty="0" smtClean="0"/>
          </a:p>
          <a:p>
            <a:r>
              <a:rPr lang="en-US" dirty="0" smtClean="0"/>
              <a:t>Block Independent Disjoint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5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the Probabilistic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Possible Worlds Semantics</a:t>
            </a:r>
            <a:r>
              <a:rPr lang="en-US" dirty="0" smtClean="0"/>
              <a:t>: very powerful but difficult to represent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D2533C"/>
                </a:solidFill>
              </a:rPr>
              <a:t>Block-Independent-Disjoint </a:t>
            </a:r>
            <a:r>
              <a:rPr lang="en-US" dirty="0" smtClean="0"/>
              <a:t>databases have efficient representation: </a:t>
            </a:r>
            <a:r>
              <a:rPr lang="en-US" sz="2200" dirty="0" smtClean="0">
                <a:solidFill>
                  <a:srgbClr val="D2533C"/>
                </a:solidFill>
              </a:rPr>
              <a:t>D</a:t>
            </a:r>
            <a:r>
              <a:rPr lang="en-US" sz="2200" dirty="0" smtClean="0"/>
              <a:t> is stored in a traditional database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D2533C"/>
                </a:solidFill>
              </a:rPr>
              <a:t>Independent Databases</a:t>
            </a:r>
            <a:r>
              <a:rPr lang="en-US" dirty="0" smtClean="0"/>
              <a:t>: even simpler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Main challenge: evaluate </a:t>
            </a:r>
            <a:r>
              <a:rPr lang="en-US" dirty="0" smtClean="0">
                <a:solidFill>
                  <a:schemeClr val="tx2"/>
                </a:solidFill>
              </a:rPr>
              <a:t>Q</a:t>
            </a:r>
            <a:r>
              <a:rPr lang="en-US" dirty="0" smtClean="0"/>
              <a:t> efficiently in the size of </a:t>
            </a:r>
            <a:r>
              <a:rPr lang="en-US" dirty="0" smtClean="0">
                <a:solidFill>
                  <a:srgbClr val="D2533C"/>
                </a:solidFill>
              </a:rPr>
              <a:t>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6575137" y="4027678"/>
            <a:ext cx="1937326" cy="519351"/>
          </a:xfrm>
          <a:prstGeom prst="wedgeEllipseCallout">
            <a:avLst>
              <a:gd name="adj1" fmla="val -65767"/>
              <a:gd name="adj2" fmla="val 755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This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8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Relational Data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395011"/>
              </p:ext>
            </p:extLst>
          </p:nvPr>
        </p:nvGraphicFramePr>
        <p:xfrm>
          <a:off x="6390307" y="1831138"/>
          <a:ext cx="2209800" cy="1097280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6858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90307" y="1371305"/>
            <a:ext cx="105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graphicFrame>
        <p:nvGraphicFramePr>
          <p:cNvPr id="10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994207"/>
              </p:ext>
            </p:extLst>
          </p:nvPr>
        </p:nvGraphicFramePr>
        <p:xfrm>
          <a:off x="4573820" y="1831138"/>
          <a:ext cx="1678693" cy="1371600"/>
        </p:xfrm>
        <a:graphic>
          <a:graphicData uri="http://schemas.openxmlformats.org/drawingml/2006/table">
            <a:tbl>
              <a:tblPr/>
              <a:tblGrid>
                <a:gridCol w="723033"/>
                <a:gridCol w="95566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93068" y="1371305"/>
            <a:ext cx="8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7971" y="1438802"/>
            <a:ext cx="3039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Data: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stored in relations (= tables)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820" y="3364764"/>
            <a:ext cx="9144000" cy="654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39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Relational Data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924192"/>
              </p:ext>
            </p:extLst>
          </p:nvPr>
        </p:nvGraphicFramePr>
        <p:xfrm>
          <a:off x="6390307" y="1831138"/>
          <a:ext cx="2209800" cy="1097280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6858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90307" y="1371305"/>
            <a:ext cx="105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graphicFrame>
        <p:nvGraphicFramePr>
          <p:cNvPr id="10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045253"/>
              </p:ext>
            </p:extLst>
          </p:nvPr>
        </p:nvGraphicFramePr>
        <p:xfrm>
          <a:off x="4573820" y="1831138"/>
          <a:ext cx="1678693" cy="1371600"/>
        </p:xfrm>
        <a:graphic>
          <a:graphicData uri="http://schemas.openxmlformats.org/drawingml/2006/table">
            <a:tbl>
              <a:tblPr/>
              <a:tblGrid>
                <a:gridCol w="723033"/>
                <a:gridCol w="95566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93068" y="1371305"/>
            <a:ext cx="8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7971" y="3420299"/>
            <a:ext cx="171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Queries</a:t>
            </a:r>
            <a:r>
              <a:rPr lang="en-US" dirty="0" smtClean="0"/>
              <a:t>:  SQL,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7971" y="1438802"/>
            <a:ext cx="3039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Data: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stored in relations (= tables)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820" y="3364764"/>
            <a:ext cx="9144000" cy="654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7971" y="3818031"/>
            <a:ext cx="457200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>
                <a:cs typeface="Courier"/>
              </a:rPr>
              <a:t>Find </a:t>
            </a:r>
            <a:r>
              <a:rPr lang="en-US" dirty="0">
                <a:cs typeface="Courier"/>
              </a:rPr>
              <a:t>all owners of objects in the Office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971" y="4330576"/>
            <a:ext cx="3365024" cy="138499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ourier"/>
              </a:rPr>
              <a:t>-- SQL: e.g. </a:t>
            </a:r>
            <a:r>
              <a:rPr lang="en-US" sz="1400" dirty="0" err="1" smtClean="0">
                <a:cs typeface="Courier"/>
              </a:rPr>
              <a:t>postgres</a:t>
            </a:r>
            <a:endParaRPr lang="en-US" sz="1400" dirty="0" smtClean="0">
              <a:cs typeface="Courier"/>
            </a:endParaRPr>
          </a:p>
          <a:p>
            <a:endParaRPr lang="en-US" sz="1400" dirty="0" smtClean="0">
              <a:cs typeface="Courier"/>
            </a:endParaRPr>
          </a:p>
          <a:p>
            <a:r>
              <a:rPr lang="en-US" sz="1400" dirty="0" smtClean="0">
                <a:cs typeface="Courier"/>
              </a:rPr>
              <a:t>SELECT </a:t>
            </a:r>
            <a:r>
              <a:rPr lang="en-US" sz="1400" dirty="0">
                <a:cs typeface="Courier"/>
              </a:rPr>
              <a:t>DISTINCT </a:t>
            </a:r>
            <a:r>
              <a:rPr lang="en-US" sz="1400" dirty="0" err="1" smtClean="0">
                <a:cs typeface="Courier"/>
              </a:rPr>
              <a:t>Owner.name</a:t>
            </a:r>
            <a:r>
              <a:rPr lang="en-US" sz="1400" dirty="0">
                <a:cs typeface="Courier"/>
              </a:rPr>
              <a:t/>
            </a:r>
            <a:br>
              <a:rPr lang="en-US" sz="1400" dirty="0">
                <a:cs typeface="Courier"/>
              </a:rPr>
            </a:br>
            <a:r>
              <a:rPr lang="en-US" sz="1400" dirty="0">
                <a:cs typeface="Courier"/>
              </a:rPr>
              <a:t>FROM </a:t>
            </a:r>
            <a:r>
              <a:rPr lang="en-US" sz="1400" dirty="0" smtClean="0">
                <a:cs typeface="Courier"/>
              </a:rPr>
              <a:t>Owner, Location</a:t>
            </a:r>
            <a:br>
              <a:rPr lang="en-US" sz="1400" dirty="0" smtClean="0">
                <a:cs typeface="Courier"/>
              </a:rPr>
            </a:br>
            <a:r>
              <a:rPr lang="en-US" sz="1400" dirty="0" smtClean="0">
                <a:cs typeface="Courier"/>
              </a:rPr>
              <a:t>WHERE </a:t>
            </a:r>
            <a:r>
              <a:rPr lang="en-US" sz="1400" dirty="0" err="1" smtClean="0">
                <a:cs typeface="Courier"/>
              </a:rPr>
              <a:t>Owner.object</a:t>
            </a:r>
            <a:r>
              <a:rPr lang="en-US" sz="1400" dirty="0" smtClean="0">
                <a:cs typeface="Courier"/>
              </a:rPr>
              <a:t> </a:t>
            </a:r>
            <a:r>
              <a:rPr lang="en-US" sz="1400" dirty="0">
                <a:cs typeface="Courier"/>
              </a:rPr>
              <a:t>= </a:t>
            </a:r>
            <a:r>
              <a:rPr lang="en-US" sz="1400" dirty="0" err="1" smtClean="0">
                <a:cs typeface="Courier"/>
              </a:rPr>
              <a:t>Location.object</a:t>
            </a:r>
            <a:r>
              <a:rPr lang="en-US" sz="1400" dirty="0">
                <a:cs typeface="Courier"/>
              </a:rPr>
              <a:t/>
            </a:r>
            <a:br>
              <a:rPr lang="en-US" sz="1400" dirty="0">
                <a:cs typeface="Courier"/>
              </a:rPr>
            </a:br>
            <a:r>
              <a:rPr lang="en-US" sz="1400" dirty="0">
                <a:cs typeface="Courier"/>
              </a:rPr>
              <a:t>     and  </a:t>
            </a:r>
            <a:r>
              <a:rPr lang="en-US" sz="1400" dirty="0" err="1" smtClean="0">
                <a:cs typeface="Courier"/>
              </a:rPr>
              <a:t>Location.loc</a:t>
            </a:r>
            <a:r>
              <a:rPr lang="en-US" sz="1400" dirty="0" smtClean="0">
                <a:cs typeface="Courier"/>
              </a:rPr>
              <a:t> </a:t>
            </a:r>
            <a:r>
              <a:rPr lang="en-US" sz="1400" dirty="0">
                <a:cs typeface="Courier"/>
              </a:rPr>
              <a:t>= ‘Office’</a:t>
            </a:r>
          </a:p>
        </p:txBody>
      </p:sp>
    </p:spTree>
    <p:extLst>
      <p:ext uri="{BB962C8B-B14F-4D97-AF65-F5344CB8AC3E}">
        <p14:creationId xmlns:p14="http://schemas.microsoft.com/office/powerpoint/2010/main" val="162999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Relational Data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8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524361"/>
              </p:ext>
            </p:extLst>
          </p:nvPr>
        </p:nvGraphicFramePr>
        <p:xfrm>
          <a:off x="6390307" y="1831138"/>
          <a:ext cx="2209800" cy="1097280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6858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90307" y="1371305"/>
            <a:ext cx="105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graphicFrame>
        <p:nvGraphicFramePr>
          <p:cNvPr id="10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58924"/>
              </p:ext>
            </p:extLst>
          </p:nvPr>
        </p:nvGraphicFramePr>
        <p:xfrm>
          <a:off x="4573820" y="1831138"/>
          <a:ext cx="1678693" cy="1371600"/>
        </p:xfrm>
        <a:graphic>
          <a:graphicData uri="http://schemas.openxmlformats.org/drawingml/2006/table">
            <a:tbl>
              <a:tblPr/>
              <a:tblGrid>
                <a:gridCol w="723033"/>
                <a:gridCol w="95566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93068" y="1371305"/>
            <a:ext cx="8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7971" y="1438802"/>
            <a:ext cx="3039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Data: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stored in relations (= tables)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820" y="3364764"/>
            <a:ext cx="9144000" cy="654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7971" y="3420299"/>
            <a:ext cx="171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Queries</a:t>
            </a:r>
            <a:r>
              <a:rPr lang="en-US" dirty="0" smtClean="0"/>
              <a:t>:  SQL,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47971" y="3818031"/>
            <a:ext cx="457200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>
                <a:cs typeface="Courier"/>
              </a:rPr>
              <a:t>Find </a:t>
            </a:r>
            <a:r>
              <a:rPr lang="en-US" dirty="0">
                <a:cs typeface="Courier"/>
              </a:rPr>
              <a:t>all owners of objects in the Office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33493" y="3420299"/>
            <a:ext cx="336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Unions </a:t>
            </a:r>
            <a:r>
              <a:rPr lang="en-US" dirty="0"/>
              <a:t>of Conjunctive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7971" y="4330576"/>
            <a:ext cx="3365024" cy="138499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ourier"/>
              </a:rPr>
              <a:t>-- SQL: e.g. </a:t>
            </a:r>
            <a:r>
              <a:rPr lang="en-US" sz="1400" dirty="0" err="1" smtClean="0">
                <a:cs typeface="Courier"/>
              </a:rPr>
              <a:t>postgres</a:t>
            </a:r>
            <a:endParaRPr lang="en-US" sz="1400" dirty="0" smtClean="0">
              <a:cs typeface="Courier"/>
            </a:endParaRPr>
          </a:p>
          <a:p>
            <a:endParaRPr lang="en-US" sz="1400" dirty="0" smtClean="0">
              <a:cs typeface="Courier"/>
            </a:endParaRPr>
          </a:p>
          <a:p>
            <a:r>
              <a:rPr lang="en-US" sz="1400" dirty="0" smtClean="0">
                <a:cs typeface="Courier"/>
              </a:rPr>
              <a:t>SELECT </a:t>
            </a:r>
            <a:r>
              <a:rPr lang="en-US" sz="1400" dirty="0">
                <a:cs typeface="Courier"/>
              </a:rPr>
              <a:t>DISTINCT </a:t>
            </a:r>
            <a:r>
              <a:rPr lang="en-US" sz="1400" dirty="0" err="1" smtClean="0">
                <a:cs typeface="Courier"/>
              </a:rPr>
              <a:t>Owner.name</a:t>
            </a:r>
            <a:r>
              <a:rPr lang="en-US" sz="1400" dirty="0">
                <a:cs typeface="Courier"/>
              </a:rPr>
              <a:t/>
            </a:r>
            <a:br>
              <a:rPr lang="en-US" sz="1400" dirty="0">
                <a:cs typeface="Courier"/>
              </a:rPr>
            </a:br>
            <a:r>
              <a:rPr lang="en-US" sz="1400" dirty="0">
                <a:cs typeface="Courier"/>
              </a:rPr>
              <a:t>FROM </a:t>
            </a:r>
            <a:r>
              <a:rPr lang="en-US" sz="1400" dirty="0" smtClean="0">
                <a:cs typeface="Courier"/>
              </a:rPr>
              <a:t>Owner, Location</a:t>
            </a:r>
            <a:br>
              <a:rPr lang="en-US" sz="1400" dirty="0" smtClean="0">
                <a:cs typeface="Courier"/>
              </a:rPr>
            </a:br>
            <a:r>
              <a:rPr lang="en-US" sz="1400" dirty="0" smtClean="0">
                <a:cs typeface="Courier"/>
              </a:rPr>
              <a:t>WHERE </a:t>
            </a:r>
            <a:r>
              <a:rPr lang="en-US" sz="1400" dirty="0" err="1" smtClean="0">
                <a:cs typeface="Courier"/>
              </a:rPr>
              <a:t>Owner.object</a:t>
            </a:r>
            <a:r>
              <a:rPr lang="en-US" sz="1400" dirty="0" smtClean="0">
                <a:cs typeface="Courier"/>
              </a:rPr>
              <a:t> </a:t>
            </a:r>
            <a:r>
              <a:rPr lang="en-US" sz="1400" dirty="0">
                <a:cs typeface="Courier"/>
              </a:rPr>
              <a:t>= </a:t>
            </a:r>
            <a:r>
              <a:rPr lang="en-US" sz="1400" dirty="0" err="1" smtClean="0">
                <a:cs typeface="Courier"/>
              </a:rPr>
              <a:t>Location.object</a:t>
            </a:r>
            <a:r>
              <a:rPr lang="en-US" sz="1400" dirty="0">
                <a:cs typeface="Courier"/>
              </a:rPr>
              <a:t/>
            </a:r>
            <a:br>
              <a:rPr lang="en-US" sz="1400" dirty="0">
                <a:cs typeface="Courier"/>
              </a:rPr>
            </a:br>
            <a:r>
              <a:rPr lang="en-US" sz="1400" dirty="0">
                <a:cs typeface="Courier"/>
              </a:rPr>
              <a:t>     and  </a:t>
            </a:r>
            <a:r>
              <a:rPr lang="en-US" sz="1400" dirty="0" err="1" smtClean="0">
                <a:cs typeface="Courier"/>
              </a:rPr>
              <a:t>Location.loc</a:t>
            </a:r>
            <a:r>
              <a:rPr lang="en-US" sz="1400" dirty="0" smtClean="0">
                <a:cs typeface="Courier"/>
              </a:rPr>
              <a:t> </a:t>
            </a:r>
            <a:r>
              <a:rPr lang="en-US" sz="1400" dirty="0">
                <a:cs typeface="Courier"/>
              </a:rPr>
              <a:t>= ‘Office’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17031" y="4843690"/>
            <a:ext cx="392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Note that </a:t>
            </a:r>
            <a:r>
              <a:rPr lang="en-US" sz="1600" dirty="0" err="1" smtClean="0"/>
              <a:t>x,t</a:t>
            </a:r>
            <a:r>
              <a:rPr lang="en-US" sz="1600" dirty="0" smtClean="0"/>
              <a:t>, are existentially quantified: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017031" y="4397310"/>
            <a:ext cx="45673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Q</a:t>
            </a:r>
            <a:r>
              <a:rPr lang="en-US" dirty="0"/>
              <a:t>(z) = Owner(</a:t>
            </a:r>
            <a:r>
              <a:rPr lang="en-US" dirty="0" err="1"/>
              <a:t>z,x</a:t>
            </a:r>
            <a:r>
              <a:rPr lang="en-US" dirty="0"/>
              <a:t>), Location(</a:t>
            </a:r>
            <a:r>
              <a:rPr lang="en-US" dirty="0" err="1"/>
              <a:t>x,t,y</a:t>
            </a:r>
            <a:r>
              <a:rPr lang="en-US" dirty="0" smtClean="0"/>
              <a:t>),y=‘Office’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17031" y="5396597"/>
            <a:ext cx="51120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Q</a:t>
            </a:r>
            <a:r>
              <a:rPr lang="en-US" dirty="0"/>
              <a:t>(z) = ∃x ∃</a:t>
            </a:r>
            <a:r>
              <a:rPr lang="en-US" dirty="0" smtClean="0"/>
              <a:t>t (</a:t>
            </a:r>
            <a:r>
              <a:rPr lang="en-US" dirty="0"/>
              <a:t>Owner(</a:t>
            </a:r>
            <a:r>
              <a:rPr lang="en-US" dirty="0" err="1"/>
              <a:t>z,x</a:t>
            </a:r>
            <a:r>
              <a:rPr lang="en-US" dirty="0"/>
              <a:t>), Location(</a:t>
            </a:r>
            <a:r>
              <a:rPr lang="en-US" dirty="0" err="1"/>
              <a:t>x,t</a:t>
            </a:r>
            <a:r>
              <a:rPr lang="en-US" dirty="0" err="1" smtClean="0"/>
              <a:t>,’Office</a:t>
            </a:r>
            <a:r>
              <a:rPr lang="en-US" dirty="0" smtClean="0"/>
              <a:t>’)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879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Relational Data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82848"/>
              </p:ext>
            </p:extLst>
          </p:nvPr>
        </p:nvGraphicFramePr>
        <p:xfrm>
          <a:off x="6390307" y="1831138"/>
          <a:ext cx="2209800" cy="1097280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6858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90307" y="1371305"/>
            <a:ext cx="105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graphicFrame>
        <p:nvGraphicFramePr>
          <p:cNvPr id="10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674395"/>
              </p:ext>
            </p:extLst>
          </p:nvPr>
        </p:nvGraphicFramePr>
        <p:xfrm>
          <a:off x="4573820" y="1831138"/>
          <a:ext cx="1678693" cy="1371600"/>
        </p:xfrm>
        <a:graphic>
          <a:graphicData uri="http://schemas.openxmlformats.org/drawingml/2006/table">
            <a:tbl>
              <a:tblPr/>
              <a:tblGrid>
                <a:gridCol w="723033"/>
                <a:gridCol w="95566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93068" y="1371305"/>
            <a:ext cx="8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7971" y="6188270"/>
            <a:ext cx="206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answer: </a:t>
            </a:r>
            <a:r>
              <a:rPr lang="en-US" dirty="0" smtClean="0">
                <a:solidFill>
                  <a:srgbClr val="D2533C"/>
                </a:solidFill>
              </a:rPr>
              <a:t>Q</a:t>
            </a:r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590147"/>
              </p:ext>
            </p:extLst>
          </p:nvPr>
        </p:nvGraphicFramePr>
        <p:xfrm>
          <a:off x="2705967" y="5989494"/>
          <a:ext cx="723033" cy="822960"/>
        </p:xfrm>
        <a:graphic>
          <a:graphicData uri="http://schemas.openxmlformats.org/drawingml/2006/table">
            <a:tbl>
              <a:tblPr/>
              <a:tblGrid>
                <a:gridCol w="723033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7971" y="1438802"/>
            <a:ext cx="3039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Data: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stored in relations (= tables)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820" y="3364764"/>
            <a:ext cx="9144000" cy="654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399331" y="2360065"/>
            <a:ext cx="1853182" cy="323016"/>
          </a:xfrm>
          <a:prstGeom prst="ellipse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325867" y="2330469"/>
            <a:ext cx="2446612" cy="379681"/>
          </a:xfrm>
          <a:prstGeom prst="ellipse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502410" y="6234586"/>
            <a:ext cx="1019676" cy="323016"/>
          </a:xfrm>
          <a:prstGeom prst="ellipse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7971" y="3420299"/>
            <a:ext cx="171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Queries</a:t>
            </a:r>
            <a:r>
              <a:rPr lang="en-US" dirty="0" smtClean="0"/>
              <a:t>:  SQL,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47971" y="3818031"/>
            <a:ext cx="457200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>
                <a:cs typeface="Courier"/>
              </a:rPr>
              <a:t>Find </a:t>
            </a:r>
            <a:r>
              <a:rPr lang="en-US" dirty="0">
                <a:cs typeface="Courier"/>
              </a:rPr>
              <a:t>all owners of objects in the Office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33493" y="3420299"/>
            <a:ext cx="336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Unions </a:t>
            </a:r>
            <a:r>
              <a:rPr lang="en-US" dirty="0"/>
              <a:t>of Conjunctive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7971" y="4330576"/>
            <a:ext cx="3365024" cy="138499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ourier"/>
              </a:rPr>
              <a:t>-- SQL: e.g. </a:t>
            </a:r>
            <a:r>
              <a:rPr lang="en-US" sz="1400" dirty="0" err="1" smtClean="0">
                <a:cs typeface="Courier"/>
              </a:rPr>
              <a:t>postgres</a:t>
            </a:r>
            <a:endParaRPr lang="en-US" sz="1400" dirty="0" smtClean="0">
              <a:cs typeface="Courier"/>
            </a:endParaRPr>
          </a:p>
          <a:p>
            <a:endParaRPr lang="en-US" sz="1400" dirty="0" smtClean="0">
              <a:cs typeface="Courier"/>
            </a:endParaRPr>
          </a:p>
          <a:p>
            <a:r>
              <a:rPr lang="en-US" sz="1400" dirty="0" smtClean="0">
                <a:cs typeface="Courier"/>
              </a:rPr>
              <a:t>SELECT </a:t>
            </a:r>
            <a:r>
              <a:rPr lang="en-US" sz="1400" dirty="0">
                <a:cs typeface="Courier"/>
              </a:rPr>
              <a:t>DISTINCT </a:t>
            </a:r>
            <a:r>
              <a:rPr lang="en-US" sz="1400" dirty="0" err="1" smtClean="0">
                <a:cs typeface="Courier"/>
              </a:rPr>
              <a:t>Owner.name</a:t>
            </a:r>
            <a:r>
              <a:rPr lang="en-US" sz="1400" dirty="0">
                <a:cs typeface="Courier"/>
              </a:rPr>
              <a:t/>
            </a:r>
            <a:br>
              <a:rPr lang="en-US" sz="1400" dirty="0">
                <a:cs typeface="Courier"/>
              </a:rPr>
            </a:br>
            <a:r>
              <a:rPr lang="en-US" sz="1400" dirty="0">
                <a:cs typeface="Courier"/>
              </a:rPr>
              <a:t>FROM </a:t>
            </a:r>
            <a:r>
              <a:rPr lang="en-US" sz="1400" dirty="0" smtClean="0">
                <a:cs typeface="Courier"/>
              </a:rPr>
              <a:t>Owner, Location</a:t>
            </a:r>
            <a:br>
              <a:rPr lang="en-US" sz="1400" dirty="0" smtClean="0">
                <a:cs typeface="Courier"/>
              </a:rPr>
            </a:br>
            <a:r>
              <a:rPr lang="en-US" sz="1400" dirty="0" smtClean="0">
                <a:cs typeface="Courier"/>
              </a:rPr>
              <a:t>WHERE </a:t>
            </a:r>
            <a:r>
              <a:rPr lang="en-US" sz="1400" dirty="0" err="1" smtClean="0">
                <a:cs typeface="Courier"/>
              </a:rPr>
              <a:t>Owner.object</a:t>
            </a:r>
            <a:r>
              <a:rPr lang="en-US" sz="1400" dirty="0" smtClean="0">
                <a:cs typeface="Courier"/>
              </a:rPr>
              <a:t> </a:t>
            </a:r>
            <a:r>
              <a:rPr lang="en-US" sz="1400" dirty="0">
                <a:cs typeface="Courier"/>
              </a:rPr>
              <a:t>= </a:t>
            </a:r>
            <a:r>
              <a:rPr lang="en-US" sz="1400" dirty="0" err="1" smtClean="0">
                <a:cs typeface="Courier"/>
              </a:rPr>
              <a:t>Location.object</a:t>
            </a:r>
            <a:r>
              <a:rPr lang="en-US" sz="1400" dirty="0">
                <a:cs typeface="Courier"/>
              </a:rPr>
              <a:t/>
            </a:r>
            <a:br>
              <a:rPr lang="en-US" sz="1400" dirty="0">
                <a:cs typeface="Courier"/>
              </a:rPr>
            </a:br>
            <a:r>
              <a:rPr lang="en-US" sz="1400" dirty="0">
                <a:cs typeface="Courier"/>
              </a:rPr>
              <a:t>     and  </a:t>
            </a:r>
            <a:r>
              <a:rPr lang="en-US" sz="1400" dirty="0" err="1" smtClean="0">
                <a:cs typeface="Courier"/>
              </a:rPr>
              <a:t>Location.loc</a:t>
            </a:r>
            <a:r>
              <a:rPr lang="en-US" sz="1400" dirty="0" smtClean="0">
                <a:cs typeface="Courier"/>
              </a:rPr>
              <a:t> </a:t>
            </a:r>
            <a:r>
              <a:rPr lang="en-US" sz="1400" dirty="0">
                <a:cs typeface="Courier"/>
              </a:rPr>
              <a:t>= ‘Office’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17031" y="4843690"/>
            <a:ext cx="392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Note that </a:t>
            </a:r>
            <a:r>
              <a:rPr lang="en-US" sz="1600" dirty="0" err="1" smtClean="0"/>
              <a:t>x,t</a:t>
            </a:r>
            <a:r>
              <a:rPr lang="en-US" sz="1600" dirty="0" smtClean="0"/>
              <a:t>, are existentially quantified: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017031" y="4397310"/>
            <a:ext cx="45673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Q</a:t>
            </a:r>
            <a:r>
              <a:rPr lang="en-US" dirty="0"/>
              <a:t>(z) = Owner(</a:t>
            </a:r>
            <a:r>
              <a:rPr lang="en-US" dirty="0" err="1"/>
              <a:t>z,x</a:t>
            </a:r>
            <a:r>
              <a:rPr lang="en-US" dirty="0"/>
              <a:t>), Location(</a:t>
            </a:r>
            <a:r>
              <a:rPr lang="en-US" dirty="0" err="1"/>
              <a:t>x,t,y</a:t>
            </a:r>
            <a:r>
              <a:rPr lang="en-US" dirty="0" smtClean="0"/>
              <a:t>),y=‘Office’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017031" y="5396597"/>
            <a:ext cx="51120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Q</a:t>
            </a:r>
            <a:r>
              <a:rPr lang="en-US" dirty="0"/>
              <a:t>(z) = ∃x ∃</a:t>
            </a:r>
            <a:r>
              <a:rPr lang="en-US" dirty="0" smtClean="0"/>
              <a:t>t (</a:t>
            </a:r>
            <a:r>
              <a:rPr lang="en-US" dirty="0"/>
              <a:t>Owner(</a:t>
            </a:r>
            <a:r>
              <a:rPr lang="en-US" dirty="0" err="1"/>
              <a:t>z,x</a:t>
            </a:r>
            <a:r>
              <a:rPr lang="en-US" dirty="0"/>
              <a:t>), Location(</a:t>
            </a:r>
            <a:r>
              <a:rPr lang="en-US" dirty="0" err="1"/>
              <a:t>x,t</a:t>
            </a:r>
            <a:r>
              <a:rPr lang="en-US" dirty="0" err="1" smtClean="0"/>
              <a:t>,’Office</a:t>
            </a:r>
            <a:r>
              <a:rPr lang="en-US" dirty="0" smtClean="0"/>
              <a:t>’)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4557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Relational Data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8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662330"/>
              </p:ext>
            </p:extLst>
          </p:nvPr>
        </p:nvGraphicFramePr>
        <p:xfrm>
          <a:off x="6390307" y="1831138"/>
          <a:ext cx="2209800" cy="1097280"/>
        </p:xfrm>
        <a:graphic>
          <a:graphicData uri="http://schemas.openxmlformats.org/drawingml/2006/table">
            <a:tbl>
              <a:tblPr/>
              <a:tblGrid>
                <a:gridCol w="914400"/>
                <a:gridCol w="609600"/>
                <a:gridCol w="6858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5: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Hall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9:05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: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90307" y="1371305"/>
            <a:ext cx="105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graphicFrame>
        <p:nvGraphicFramePr>
          <p:cNvPr id="10" name="Group 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846140"/>
              </p:ext>
            </p:extLst>
          </p:nvPr>
        </p:nvGraphicFramePr>
        <p:xfrm>
          <a:off x="4573820" y="1831138"/>
          <a:ext cx="1678693" cy="1371600"/>
        </p:xfrm>
        <a:graphic>
          <a:graphicData uri="http://schemas.openxmlformats.org/drawingml/2006/table">
            <a:tbl>
              <a:tblPr/>
              <a:tblGrid>
                <a:gridCol w="723033"/>
                <a:gridCol w="95566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Object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Book302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Laptop77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Fred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GgleGlass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93068" y="1371305"/>
            <a:ext cx="8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17031" y="4843690"/>
            <a:ext cx="392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Note that </a:t>
            </a:r>
            <a:r>
              <a:rPr lang="en-US" sz="1600" dirty="0" err="1" smtClean="0"/>
              <a:t>x,t</a:t>
            </a:r>
            <a:r>
              <a:rPr lang="en-US" sz="1600" dirty="0" smtClean="0"/>
              <a:t>, are existentially quantified: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47971" y="6188270"/>
            <a:ext cx="206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answer: </a:t>
            </a:r>
            <a:r>
              <a:rPr lang="en-US" dirty="0" smtClean="0">
                <a:solidFill>
                  <a:srgbClr val="D2533C"/>
                </a:solidFill>
              </a:rPr>
              <a:t>Q</a:t>
            </a:r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892000"/>
              </p:ext>
            </p:extLst>
          </p:nvPr>
        </p:nvGraphicFramePr>
        <p:xfrm>
          <a:off x="2705967" y="5989494"/>
          <a:ext cx="723033" cy="822960"/>
        </p:xfrm>
        <a:graphic>
          <a:graphicData uri="http://schemas.openxmlformats.org/drawingml/2006/table">
            <a:tbl>
              <a:tblPr/>
              <a:tblGrid>
                <a:gridCol w="723033"/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AB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Jim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017031" y="4397310"/>
            <a:ext cx="45673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Q</a:t>
            </a:r>
            <a:r>
              <a:rPr lang="en-US" dirty="0"/>
              <a:t>(z) = Owner(</a:t>
            </a:r>
            <a:r>
              <a:rPr lang="en-US" dirty="0" err="1"/>
              <a:t>z,x</a:t>
            </a:r>
            <a:r>
              <a:rPr lang="en-US" dirty="0"/>
              <a:t>), Location(</a:t>
            </a:r>
            <a:r>
              <a:rPr lang="en-US" dirty="0" err="1"/>
              <a:t>x,t,y</a:t>
            </a:r>
            <a:r>
              <a:rPr lang="en-US" dirty="0" smtClean="0"/>
              <a:t>),y=‘Office’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7971" y="1438802"/>
            <a:ext cx="3039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Data: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stored in relations (= tables)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820" y="3364764"/>
            <a:ext cx="9144000" cy="654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399331" y="2360065"/>
            <a:ext cx="1853182" cy="323016"/>
          </a:xfrm>
          <a:prstGeom prst="ellipse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325867" y="2330469"/>
            <a:ext cx="2446612" cy="379681"/>
          </a:xfrm>
          <a:prstGeom prst="ellipse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502410" y="6234586"/>
            <a:ext cx="1019676" cy="323016"/>
          </a:xfrm>
          <a:prstGeom prst="ellipse">
            <a:avLst/>
          </a:prstGeom>
          <a:noFill/>
          <a:ln w="2857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93068" y="2673973"/>
            <a:ext cx="1853182" cy="323016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06478" y="2232266"/>
            <a:ext cx="2082434" cy="569523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73955" y="6445791"/>
            <a:ext cx="948131" cy="412209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47971" y="3420299"/>
            <a:ext cx="171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Queries</a:t>
            </a:r>
            <a:r>
              <a:rPr lang="en-US" dirty="0" smtClean="0"/>
              <a:t>:  SQL,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47971" y="3818031"/>
            <a:ext cx="457200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>
                <a:cs typeface="Courier"/>
              </a:rPr>
              <a:t>Find </a:t>
            </a:r>
            <a:r>
              <a:rPr lang="en-US" dirty="0">
                <a:cs typeface="Courier"/>
              </a:rPr>
              <a:t>all owners of objects in the Office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33493" y="3420299"/>
            <a:ext cx="336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Unions </a:t>
            </a:r>
            <a:r>
              <a:rPr lang="en-US" dirty="0"/>
              <a:t>of Conjunctive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17031" y="5396597"/>
            <a:ext cx="51120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Q</a:t>
            </a:r>
            <a:r>
              <a:rPr lang="en-US" dirty="0"/>
              <a:t>(z) = ∃x ∃</a:t>
            </a:r>
            <a:r>
              <a:rPr lang="en-US" dirty="0" smtClean="0"/>
              <a:t>t (</a:t>
            </a:r>
            <a:r>
              <a:rPr lang="en-US" dirty="0"/>
              <a:t>Owner(</a:t>
            </a:r>
            <a:r>
              <a:rPr lang="en-US" dirty="0" err="1"/>
              <a:t>z,x</a:t>
            </a:r>
            <a:r>
              <a:rPr lang="en-US" dirty="0"/>
              <a:t>), Location(</a:t>
            </a:r>
            <a:r>
              <a:rPr lang="en-US" dirty="0" err="1"/>
              <a:t>x,t</a:t>
            </a:r>
            <a:r>
              <a:rPr lang="en-US" dirty="0" err="1" smtClean="0"/>
              <a:t>,’Office</a:t>
            </a:r>
            <a:r>
              <a:rPr lang="en-US" dirty="0" smtClean="0"/>
              <a:t>’)</a:t>
            </a:r>
            <a:r>
              <a:rPr lang="en-US" dirty="0"/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7971" y="4330576"/>
            <a:ext cx="3365024" cy="138499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ourier"/>
              </a:rPr>
              <a:t>-- SQL: e.g. </a:t>
            </a:r>
            <a:r>
              <a:rPr lang="en-US" sz="1400" dirty="0" err="1" smtClean="0">
                <a:cs typeface="Courier"/>
              </a:rPr>
              <a:t>postgres</a:t>
            </a:r>
            <a:endParaRPr lang="en-US" sz="1400" dirty="0" smtClean="0">
              <a:cs typeface="Courier"/>
            </a:endParaRPr>
          </a:p>
          <a:p>
            <a:endParaRPr lang="en-US" sz="1400" dirty="0" smtClean="0">
              <a:cs typeface="Courier"/>
            </a:endParaRPr>
          </a:p>
          <a:p>
            <a:r>
              <a:rPr lang="en-US" sz="1400" dirty="0" smtClean="0">
                <a:cs typeface="Courier"/>
              </a:rPr>
              <a:t>SELECT </a:t>
            </a:r>
            <a:r>
              <a:rPr lang="en-US" sz="1400" dirty="0">
                <a:cs typeface="Courier"/>
              </a:rPr>
              <a:t>DISTINCT </a:t>
            </a:r>
            <a:r>
              <a:rPr lang="en-US" sz="1400" dirty="0" err="1" smtClean="0">
                <a:cs typeface="Courier"/>
              </a:rPr>
              <a:t>Owner.name</a:t>
            </a:r>
            <a:r>
              <a:rPr lang="en-US" sz="1400" dirty="0">
                <a:cs typeface="Courier"/>
              </a:rPr>
              <a:t/>
            </a:r>
            <a:br>
              <a:rPr lang="en-US" sz="1400" dirty="0">
                <a:cs typeface="Courier"/>
              </a:rPr>
            </a:br>
            <a:r>
              <a:rPr lang="en-US" sz="1400" dirty="0">
                <a:cs typeface="Courier"/>
              </a:rPr>
              <a:t>FROM </a:t>
            </a:r>
            <a:r>
              <a:rPr lang="en-US" sz="1400" dirty="0" smtClean="0">
                <a:cs typeface="Courier"/>
              </a:rPr>
              <a:t>Owner, Location</a:t>
            </a:r>
            <a:br>
              <a:rPr lang="en-US" sz="1400" dirty="0" smtClean="0">
                <a:cs typeface="Courier"/>
              </a:rPr>
            </a:br>
            <a:r>
              <a:rPr lang="en-US" sz="1400" dirty="0" smtClean="0">
                <a:cs typeface="Courier"/>
              </a:rPr>
              <a:t>WHERE </a:t>
            </a:r>
            <a:r>
              <a:rPr lang="en-US" sz="1400" dirty="0" err="1" smtClean="0">
                <a:cs typeface="Courier"/>
              </a:rPr>
              <a:t>Owner.object</a:t>
            </a:r>
            <a:r>
              <a:rPr lang="en-US" sz="1400" dirty="0" smtClean="0">
                <a:cs typeface="Courier"/>
              </a:rPr>
              <a:t> </a:t>
            </a:r>
            <a:r>
              <a:rPr lang="en-US" sz="1400" dirty="0">
                <a:cs typeface="Courier"/>
              </a:rPr>
              <a:t>= </a:t>
            </a:r>
            <a:r>
              <a:rPr lang="en-US" sz="1400" dirty="0" err="1" smtClean="0">
                <a:cs typeface="Courier"/>
              </a:rPr>
              <a:t>Location.object</a:t>
            </a:r>
            <a:r>
              <a:rPr lang="en-US" sz="1400" dirty="0">
                <a:cs typeface="Courier"/>
              </a:rPr>
              <a:t/>
            </a:r>
            <a:br>
              <a:rPr lang="en-US" sz="1400" dirty="0">
                <a:cs typeface="Courier"/>
              </a:rPr>
            </a:br>
            <a:r>
              <a:rPr lang="en-US" sz="1400" dirty="0">
                <a:cs typeface="Courier"/>
              </a:rPr>
              <a:t>     and  </a:t>
            </a:r>
            <a:r>
              <a:rPr lang="en-US" sz="1400" dirty="0" err="1" smtClean="0">
                <a:cs typeface="Courier"/>
              </a:rPr>
              <a:t>Location.loc</a:t>
            </a:r>
            <a:r>
              <a:rPr lang="en-US" sz="1400" dirty="0" smtClean="0">
                <a:cs typeface="Courier"/>
              </a:rPr>
              <a:t> </a:t>
            </a:r>
            <a:r>
              <a:rPr lang="en-US" sz="1400" dirty="0">
                <a:cs typeface="Courier"/>
              </a:rPr>
              <a:t>= ‘Office’</a:t>
            </a:r>
          </a:p>
        </p:txBody>
      </p:sp>
    </p:spTree>
    <p:extLst>
      <p:ext uri="{BB962C8B-B14F-4D97-AF65-F5344CB8AC3E}">
        <p14:creationId xmlns:p14="http://schemas.microsoft.com/office/powerpoint/2010/main" val="1844678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</a:t>
            </a:r>
            <a:r>
              <a:rPr lang="en-US" dirty="0" smtClean="0"/>
              <a:t>Complexity of Query Evaluation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  <a:buNone/>
            </a:pPr>
            <a:r>
              <a:rPr lang="en-US" dirty="0" smtClean="0"/>
              <a:t>Query </a:t>
            </a:r>
            <a:r>
              <a:rPr lang="en-US" dirty="0" smtClean="0">
                <a:solidFill>
                  <a:srgbClr val="D2533C"/>
                </a:solidFill>
              </a:rPr>
              <a:t>Q</a:t>
            </a:r>
            <a:r>
              <a:rPr lang="en-US" dirty="0" smtClean="0"/>
              <a:t>, database </a:t>
            </a:r>
            <a:r>
              <a:rPr lang="en-US" dirty="0" smtClean="0">
                <a:solidFill>
                  <a:srgbClr val="D2533C"/>
                </a:solidFill>
              </a:rPr>
              <a:t>D</a:t>
            </a:r>
          </a:p>
          <a:p>
            <a:pPr>
              <a:spcAft>
                <a:spcPts val="2400"/>
              </a:spcAft>
            </a:pPr>
            <a:r>
              <a:rPr lang="en-US" u="sng" dirty="0" smtClean="0"/>
              <a:t>Data complexity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fix </a:t>
            </a:r>
            <a:r>
              <a:rPr lang="en-US" dirty="0" smtClean="0">
                <a:solidFill>
                  <a:srgbClr val="D2533C"/>
                </a:solidFill>
              </a:rPr>
              <a:t>Q</a:t>
            </a:r>
            <a:r>
              <a:rPr lang="en-US" dirty="0" smtClean="0"/>
              <a:t>, complexity = </a:t>
            </a:r>
            <a:r>
              <a:rPr lang="en-US" dirty="0" err="1" smtClean="0"/>
              <a:t>f(</a:t>
            </a:r>
            <a:r>
              <a:rPr lang="en-US" dirty="0" err="1" smtClean="0">
                <a:solidFill>
                  <a:srgbClr val="D2533C"/>
                </a:solidFill>
              </a:rPr>
              <a:t>D</a:t>
            </a:r>
            <a:r>
              <a:rPr lang="en-US" dirty="0" smtClean="0"/>
              <a:t>)</a:t>
            </a:r>
          </a:p>
          <a:p>
            <a:pPr>
              <a:spcAft>
                <a:spcPts val="2400"/>
              </a:spcAft>
            </a:pPr>
            <a:r>
              <a:rPr lang="en-US" u="sng" dirty="0" smtClean="0"/>
              <a:t>Query complexity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fix </a:t>
            </a:r>
            <a:r>
              <a:rPr lang="en-US" dirty="0" smtClean="0">
                <a:solidFill>
                  <a:srgbClr val="D2533C"/>
                </a:solidFill>
              </a:rPr>
              <a:t>D</a:t>
            </a:r>
            <a:r>
              <a:rPr lang="en-US" dirty="0" smtClean="0"/>
              <a:t>, complexity = </a:t>
            </a:r>
            <a:r>
              <a:rPr lang="en-US" dirty="0" err="1" smtClean="0"/>
              <a:t>f(</a:t>
            </a:r>
            <a:r>
              <a:rPr lang="en-US" dirty="0" err="1" smtClean="0">
                <a:solidFill>
                  <a:srgbClr val="D2533C"/>
                </a:solidFill>
              </a:rPr>
              <a:t>Q</a:t>
            </a:r>
            <a:r>
              <a:rPr lang="en-US" dirty="0" smtClean="0"/>
              <a:t>)</a:t>
            </a:r>
          </a:p>
          <a:p>
            <a:pPr>
              <a:spcAft>
                <a:spcPts val="2400"/>
              </a:spcAft>
            </a:pPr>
            <a:r>
              <a:rPr lang="en-US" u="sng" dirty="0" smtClean="0"/>
              <a:t>Combined complexity</a:t>
            </a:r>
            <a:r>
              <a:rPr lang="en-US" dirty="0" smtClean="0"/>
              <a:t>: complexity = </a:t>
            </a:r>
            <a:r>
              <a:rPr lang="en-US" dirty="0" err="1" smtClean="0"/>
              <a:t>f(</a:t>
            </a:r>
            <a:r>
              <a:rPr lang="en-US" dirty="0" err="1" smtClean="0">
                <a:solidFill>
                  <a:srgbClr val="D2533C"/>
                </a:solidFill>
              </a:rPr>
              <a:t>D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rgbClr val="D2533C"/>
                </a:solidFill>
              </a:rPr>
              <a:t>Q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7191" y="1600200"/>
            <a:ext cx="2105541" cy="236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402920" y="3966293"/>
            <a:ext cx="2173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Arial"/>
              </a:rPr>
              <a:t>Moshe </a:t>
            </a:r>
            <a:r>
              <a:rPr lang="en-US" sz="2800" dirty="0" err="1" smtClean="0">
                <a:latin typeface="Arial"/>
              </a:rPr>
              <a:t>Vardi</a:t>
            </a:r>
            <a:endParaRPr lang="en-US" sz="2800" dirty="0"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9516" y="2237966"/>
            <a:ext cx="2496543" cy="649188"/>
          </a:xfrm>
          <a:prstGeom prst="wedgeEllipseCallout">
            <a:avLst>
              <a:gd name="adj1" fmla="val -52629"/>
              <a:gd name="adj2" fmla="val 4116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</a:rPr>
              <a:t>This course</a:t>
            </a:r>
            <a:endParaRPr lang="en-US" sz="2400" dirty="0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9556" y="5961329"/>
            <a:ext cx="6651581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Data complexity is unique to database research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9738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7403</TotalTime>
  <Words>2895</Words>
  <Application>Microsoft Macintosh PowerPoint</Application>
  <PresentationFormat>On-screen Show (4:3)</PresentationFormat>
  <Paragraphs>1342</Paragraphs>
  <Slides>30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Clarity</vt:lpstr>
      <vt:lpstr>A Course on Probabilistic Databases</vt:lpstr>
      <vt:lpstr>Outline</vt:lpstr>
      <vt:lpstr>Probabilistic Data Model: Outline</vt:lpstr>
      <vt:lpstr>Review: Relational Data Model</vt:lpstr>
      <vt:lpstr>Review: Relational Data Model</vt:lpstr>
      <vt:lpstr>Review: Relational Data Model</vt:lpstr>
      <vt:lpstr>Review: Relational Data Model</vt:lpstr>
      <vt:lpstr>Review: Relational Data Model</vt:lpstr>
      <vt:lpstr>Review: Complexity of Query Evaluation</vt:lpstr>
      <vt:lpstr>Incomplete Database</vt:lpstr>
      <vt:lpstr>Incomplete Database</vt:lpstr>
      <vt:lpstr>Incomplete Database</vt:lpstr>
      <vt:lpstr>Incomplete Database</vt:lpstr>
      <vt:lpstr>Incomplete Database: Query Semantics</vt:lpstr>
      <vt:lpstr>Incomplete Database: Query Semantics</vt:lpstr>
      <vt:lpstr>Incomplete Database: Query Semantics</vt:lpstr>
      <vt:lpstr>Incomplete Database: Query Semantics</vt:lpstr>
      <vt:lpstr>Probabilistic Database</vt:lpstr>
      <vt:lpstr>Probabilistic Database</vt:lpstr>
      <vt:lpstr>Probabilistic Database: Query Semantics</vt:lpstr>
      <vt:lpstr>Probabilistic Database: Query Semantics</vt:lpstr>
      <vt:lpstr>Probabilistic Database: Query Semantics</vt:lpstr>
      <vt:lpstr>Probabilistic Database: Query Semantics</vt:lpstr>
      <vt:lpstr>Discussion</vt:lpstr>
      <vt:lpstr>Independent, Disjoint Tuples</vt:lpstr>
      <vt:lpstr>Independent, Disjoint Tuples</vt:lpstr>
      <vt:lpstr>Example: BID Table</vt:lpstr>
      <vt:lpstr>The Query Evaluation Problem</vt:lpstr>
      <vt:lpstr>An Example</vt:lpstr>
      <vt:lpstr>Summary of the Probabilistic Data Model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Probabilistic Databases</dc:title>
  <dc:creator>Dan Suciu</dc:creator>
  <cp:lastModifiedBy>Dan Suciu</cp:lastModifiedBy>
  <cp:revision>1365</cp:revision>
  <dcterms:created xsi:type="dcterms:W3CDTF">2013-03-29T18:46:08Z</dcterms:created>
  <dcterms:modified xsi:type="dcterms:W3CDTF">2014-06-28T15:31:52Z</dcterms:modified>
</cp:coreProperties>
</file>