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560" r:id="rId3"/>
    <p:sldId id="277" r:id="rId4"/>
    <p:sldId id="371" r:id="rId5"/>
    <p:sldId id="467" r:id="rId6"/>
    <p:sldId id="466" r:id="rId7"/>
    <p:sldId id="465" r:id="rId8"/>
    <p:sldId id="479" r:id="rId9"/>
    <p:sldId id="468" r:id="rId10"/>
    <p:sldId id="486" r:id="rId11"/>
    <p:sldId id="488" r:id="rId12"/>
    <p:sldId id="487" r:id="rId13"/>
    <p:sldId id="372" r:id="rId14"/>
    <p:sldId id="281" r:id="rId15"/>
    <p:sldId id="355" r:id="rId16"/>
    <p:sldId id="282" r:id="rId17"/>
    <p:sldId id="289" r:id="rId18"/>
    <p:sldId id="489" r:id="rId19"/>
    <p:sldId id="484" r:id="rId20"/>
    <p:sldId id="534" r:id="rId21"/>
    <p:sldId id="283" r:id="rId22"/>
    <p:sldId id="483" r:id="rId23"/>
    <p:sldId id="490" r:id="rId24"/>
    <p:sldId id="491" r:id="rId25"/>
    <p:sldId id="30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9C"/>
    <a:srgbClr val="80FF00"/>
    <a:srgbClr val="008040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5" autoAdjust="0"/>
    <p:restoredTop sz="91270" autoAdjust="0"/>
  </p:normalViewPr>
  <p:slideViewPr>
    <p:cSldViewPr snapToGrid="0" snapToObjects="1">
      <p:cViewPr varScale="1">
        <p:scale>
          <a:sx n="166" d="100"/>
          <a:sy n="16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C696-71BF-D54B-90A8-38C1C7C77A11}" type="datetimeFigureOut">
              <a:rPr lang="en-US" smtClean="0"/>
              <a:t>6/28/14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F5F28-FABB-4143-A1B9-18BEA2F5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37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9FC8-8E6D-1742-B76B-FC857E3C7D3F}" type="datetimeFigureOut">
              <a:rPr lang="en-US" smtClean="0"/>
              <a:t>6/28/14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D0F5E-2B8C-3442-9D3E-2B9C035C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03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42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29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2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13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2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29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29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92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86531F4-47E9-6A4E-AC3B-653FF6FC4E28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Course on Probabilistic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Dan Suciu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University of Washington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1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19074"/>
              </p:ext>
            </p:extLst>
          </p:nvPr>
        </p:nvGraphicFramePr>
        <p:xfrm>
          <a:off x="1949329" y="5128270"/>
          <a:ext cx="1367227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000"/>
                <a:gridCol w="500095"/>
                <a:gridCol w="421132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B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b4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q4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b5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q5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74729" y="4658701"/>
            <a:ext cx="124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S(A,B)</a:t>
            </a:r>
            <a:endParaRPr lang="en-US" sz="2800" dirty="0">
              <a:latin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593699"/>
              </p:ext>
            </p:extLst>
          </p:nvPr>
        </p:nvGraphicFramePr>
        <p:xfrm>
          <a:off x="159429" y="5312291"/>
          <a:ext cx="139349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237"/>
                <a:gridCol w="704259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3667" y="4658701"/>
            <a:ext cx="922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R(A)</a:t>
            </a:r>
            <a:endParaRPr lang="en-US" sz="2800" dirty="0">
              <a:latin typeface="Arial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552925" y="3032053"/>
            <a:ext cx="4616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defTabSz="642938"/>
            <a:r>
              <a:rPr lang="en-US" sz="7200" dirty="0" smtClean="0">
                <a:latin typeface="Arial"/>
                <a:ea typeface="ＭＳ ゴシック" pitchFamily="-107" charset="-128"/>
                <a:cs typeface="ＭＳ ゴシック" pitchFamily="-107" charset="-128"/>
              </a:rPr>
              <a:t>⋈</a:t>
            </a:r>
            <a:endParaRPr lang="en-US" sz="7200" baseline="30000" dirty="0">
              <a:latin typeface="Arial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49789"/>
              </p:ext>
            </p:extLst>
          </p:nvPr>
        </p:nvGraphicFramePr>
        <p:xfrm>
          <a:off x="1094466" y="1636878"/>
          <a:ext cx="1403789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761"/>
                <a:gridCol w="368490"/>
                <a:gridCol w="618538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B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p1*q1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p1*q2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p2*q3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b4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p2*q4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b5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p2*q5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9" idx="0"/>
            <a:endCxn id="15" idx="1"/>
          </p:cNvCxnSpPr>
          <p:nvPr/>
        </p:nvCxnSpPr>
        <p:spPr>
          <a:xfrm flipV="1">
            <a:off x="664979" y="3586051"/>
            <a:ext cx="887946" cy="1072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3"/>
            <a:endCxn id="7" idx="0"/>
          </p:cNvCxnSpPr>
          <p:nvPr/>
        </p:nvCxnSpPr>
        <p:spPr>
          <a:xfrm>
            <a:off x="2014590" y="3586051"/>
            <a:ext cx="681175" cy="1072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Extensional Operators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04004" y="3257796"/>
            <a:ext cx="21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4825" y="1313712"/>
            <a:ext cx="146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Independent</a:t>
            </a:r>
            <a:br>
              <a:rPr lang="en-US" dirty="0" smtClean="0">
                <a:solidFill>
                  <a:srgbClr val="D2533C"/>
                </a:solidFill>
              </a:rPr>
            </a:br>
            <a:r>
              <a:rPr lang="en-US" dirty="0" smtClean="0">
                <a:solidFill>
                  <a:srgbClr val="D2533C"/>
                </a:solidFill>
              </a:rPr>
              <a:t>join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1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995147"/>
              </p:ext>
            </p:extLst>
          </p:nvPr>
        </p:nvGraphicFramePr>
        <p:xfrm>
          <a:off x="1949329" y="5128270"/>
          <a:ext cx="1367227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000"/>
                <a:gridCol w="500095"/>
                <a:gridCol w="421132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B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b4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q4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b5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q5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74729" y="4658701"/>
            <a:ext cx="124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92934"/>
                </a:solidFill>
                <a:latin typeface="Arial"/>
              </a:rPr>
              <a:t>S(A,B)</a:t>
            </a:r>
            <a:endParaRPr lang="en-US" sz="2800" dirty="0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693880"/>
              </p:ext>
            </p:extLst>
          </p:nvPr>
        </p:nvGraphicFramePr>
        <p:xfrm>
          <a:off x="159429" y="5312291"/>
          <a:ext cx="139349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237"/>
                <a:gridCol w="704259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3667" y="4658701"/>
            <a:ext cx="922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92934"/>
                </a:solidFill>
                <a:latin typeface="Arial"/>
              </a:rPr>
              <a:t>R(A)</a:t>
            </a:r>
            <a:endParaRPr lang="en-US" sz="2800" dirty="0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552925" y="3032053"/>
            <a:ext cx="4616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defTabSz="642938"/>
            <a:r>
              <a:rPr lang="en-US" sz="7200" dirty="0" smtClean="0">
                <a:latin typeface="Arial"/>
                <a:ea typeface="ＭＳ ゴシック" pitchFamily="-107" charset="-128"/>
                <a:cs typeface="ＭＳ ゴシック" pitchFamily="-107" charset="-128"/>
              </a:rPr>
              <a:t>⋈</a:t>
            </a:r>
            <a:endParaRPr lang="en-US" sz="7200" baseline="30000" dirty="0">
              <a:latin typeface="Arial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78964"/>
              </p:ext>
            </p:extLst>
          </p:nvPr>
        </p:nvGraphicFramePr>
        <p:xfrm>
          <a:off x="1094466" y="1636878"/>
          <a:ext cx="1403789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761"/>
                <a:gridCol w="368490"/>
                <a:gridCol w="618538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B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p1*q1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p1*q2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p2*q3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b4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p2*q4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b5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p2*q5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9" idx="0"/>
            <a:endCxn id="15" idx="1"/>
          </p:cNvCxnSpPr>
          <p:nvPr/>
        </p:nvCxnSpPr>
        <p:spPr>
          <a:xfrm flipV="1">
            <a:off x="664979" y="3586051"/>
            <a:ext cx="887946" cy="1072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3"/>
            <a:endCxn id="7" idx="0"/>
          </p:cNvCxnSpPr>
          <p:nvPr/>
        </p:nvCxnSpPr>
        <p:spPr>
          <a:xfrm>
            <a:off x="2014590" y="3586051"/>
            <a:ext cx="681175" cy="1072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Extensional Operators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04004" y="3257796"/>
            <a:ext cx="21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345835" y="4486635"/>
            <a:ext cx="124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92934"/>
                </a:solidFill>
                <a:latin typeface="Arial"/>
              </a:rPr>
              <a:t>S(A,B)</a:t>
            </a:r>
            <a:endParaRPr lang="en-US" sz="2800" dirty="0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95537"/>
              </p:ext>
            </p:extLst>
          </p:nvPr>
        </p:nvGraphicFramePr>
        <p:xfrm>
          <a:off x="3805436" y="2160128"/>
          <a:ext cx="2250607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607"/>
                <a:gridCol w="1778000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1 - (1-q1)*(1-q2)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1 - (1-q3)*(1-q4)*(1-q5)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Connector 25"/>
          <p:cNvCxnSpPr>
            <a:stCxn id="27" idx="2"/>
            <a:endCxn id="24" idx="0"/>
          </p:cNvCxnSpPr>
          <p:nvPr/>
        </p:nvCxnSpPr>
        <p:spPr>
          <a:xfrm>
            <a:off x="4954383" y="4147968"/>
            <a:ext cx="12488" cy="338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28625" y="3378527"/>
            <a:ext cx="8515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"/>
              </a:rPr>
              <a:t>Π</a:t>
            </a:r>
            <a:r>
              <a:rPr lang="en-US" sz="4400" baseline="-25000" dirty="0" smtClean="0">
                <a:latin typeface="Arial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54500" y="3481958"/>
            <a:ext cx="21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526118"/>
              </p:ext>
            </p:extLst>
          </p:nvPr>
        </p:nvGraphicFramePr>
        <p:xfrm>
          <a:off x="4345835" y="5096145"/>
          <a:ext cx="1367227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000"/>
                <a:gridCol w="500095"/>
                <a:gridCol w="421132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B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b4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q4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b5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q5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4825" y="1313712"/>
            <a:ext cx="146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Independent</a:t>
            </a:r>
            <a:br>
              <a:rPr lang="en-US" dirty="0" smtClean="0">
                <a:solidFill>
                  <a:srgbClr val="D2533C"/>
                </a:solidFill>
              </a:rPr>
            </a:br>
            <a:r>
              <a:rPr lang="en-US" dirty="0" smtClean="0">
                <a:solidFill>
                  <a:srgbClr val="D2533C"/>
                </a:solidFill>
              </a:rPr>
              <a:t>join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05436" y="1498858"/>
            <a:ext cx="146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Independent</a:t>
            </a:r>
            <a:br>
              <a:rPr lang="en-US" dirty="0" smtClean="0">
                <a:solidFill>
                  <a:srgbClr val="D2533C"/>
                </a:solidFill>
              </a:rPr>
            </a:br>
            <a:r>
              <a:rPr lang="en-US" dirty="0" smtClean="0">
                <a:solidFill>
                  <a:srgbClr val="D2533C"/>
                </a:solidFill>
              </a:rPr>
              <a:t>project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3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03868"/>
              </p:ext>
            </p:extLst>
          </p:nvPr>
        </p:nvGraphicFramePr>
        <p:xfrm>
          <a:off x="1949329" y="5128270"/>
          <a:ext cx="1367227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000"/>
                <a:gridCol w="500095"/>
                <a:gridCol w="421132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B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b4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q4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b5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q5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74729" y="4658701"/>
            <a:ext cx="124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92934"/>
                </a:solidFill>
                <a:latin typeface="Arial"/>
              </a:rPr>
              <a:t>S(A,B)</a:t>
            </a:r>
            <a:endParaRPr lang="en-US" sz="2800" dirty="0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57693"/>
              </p:ext>
            </p:extLst>
          </p:nvPr>
        </p:nvGraphicFramePr>
        <p:xfrm>
          <a:off x="159429" y="5312291"/>
          <a:ext cx="139349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237"/>
                <a:gridCol w="704259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3667" y="4658701"/>
            <a:ext cx="922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92934"/>
                </a:solidFill>
                <a:latin typeface="Arial"/>
              </a:rPr>
              <a:t>R(A)</a:t>
            </a:r>
            <a:endParaRPr lang="en-US" sz="2800" dirty="0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552925" y="3032053"/>
            <a:ext cx="4616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defTabSz="642938"/>
            <a:r>
              <a:rPr lang="en-US" sz="7200" dirty="0" smtClean="0">
                <a:latin typeface="Arial"/>
                <a:ea typeface="ＭＳ ゴシック" pitchFamily="-107" charset="-128"/>
                <a:cs typeface="ＭＳ ゴシック" pitchFamily="-107" charset="-128"/>
              </a:rPr>
              <a:t>⋈</a:t>
            </a:r>
            <a:endParaRPr lang="en-US" sz="7200" baseline="30000" dirty="0">
              <a:latin typeface="Arial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952498"/>
              </p:ext>
            </p:extLst>
          </p:nvPr>
        </p:nvGraphicFramePr>
        <p:xfrm>
          <a:off x="1094466" y="1636878"/>
          <a:ext cx="1403789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761"/>
                <a:gridCol w="368490"/>
                <a:gridCol w="618538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B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p1*q1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p1*q2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p2*q3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b4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p2*q4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b5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p2*q5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9" idx="0"/>
            <a:endCxn id="15" idx="1"/>
          </p:cNvCxnSpPr>
          <p:nvPr/>
        </p:nvCxnSpPr>
        <p:spPr>
          <a:xfrm flipV="1">
            <a:off x="664979" y="3586051"/>
            <a:ext cx="887946" cy="1072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3"/>
            <a:endCxn id="7" idx="0"/>
          </p:cNvCxnSpPr>
          <p:nvPr/>
        </p:nvCxnSpPr>
        <p:spPr>
          <a:xfrm>
            <a:off x="2014590" y="3586051"/>
            <a:ext cx="681175" cy="1072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Extensional Operators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04004" y="3257796"/>
            <a:ext cx="21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345835" y="4486635"/>
            <a:ext cx="124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92934"/>
                </a:solidFill>
                <a:latin typeface="Arial"/>
              </a:rPr>
              <a:t>S(A,B)</a:t>
            </a:r>
            <a:endParaRPr lang="en-US" sz="2800" dirty="0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753567"/>
              </p:ext>
            </p:extLst>
          </p:nvPr>
        </p:nvGraphicFramePr>
        <p:xfrm>
          <a:off x="3805436" y="2160128"/>
          <a:ext cx="2250607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607"/>
                <a:gridCol w="1778000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1 - (1-q1)*(1-q2)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1 - (1-q3)*(1-q4)*(1-q5)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Connector 25"/>
          <p:cNvCxnSpPr>
            <a:stCxn id="27" idx="2"/>
            <a:endCxn id="24" idx="0"/>
          </p:cNvCxnSpPr>
          <p:nvPr/>
        </p:nvCxnSpPr>
        <p:spPr>
          <a:xfrm>
            <a:off x="4954383" y="4147968"/>
            <a:ext cx="12488" cy="338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28625" y="3378527"/>
            <a:ext cx="8515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"/>
              </a:rPr>
              <a:t>Π</a:t>
            </a:r>
            <a:r>
              <a:rPr lang="en-US" sz="4400" baseline="-25000" dirty="0" smtClean="0">
                <a:latin typeface="Arial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54500" y="3481958"/>
            <a:ext cx="21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28118"/>
              </p:ext>
            </p:extLst>
          </p:nvPr>
        </p:nvGraphicFramePr>
        <p:xfrm>
          <a:off x="4345835" y="5096145"/>
          <a:ext cx="1367227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000"/>
                <a:gridCol w="500095"/>
                <a:gridCol w="421132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B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b4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q4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b5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q5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09501"/>
              </p:ext>
            </p:extLst>
          </p:nvPr>
        </p:nvGraphicFramePr>
        <p:xfrm>
          <a:off x="7175311" y="5096145"/>
          <a:ext cx="1371232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449"/>
                <a:gridCol w="428449"/>
                <a:gridCol w="514334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B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q4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q5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175311" y="4490754"/>
            <a:ext cx="124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92934"/>
                </a:solidFill>
                <a:latin typeface="Arial"/>
              </a:rPr>
              <a:t>S(A,B)</a:t>
            </a:r>
            <a:endParaRPr lang="en-US" sz="2800" dirty="0">
              <a:solidFill>
                <a:srgbClr val="292934"/>
              </a:solidFill>
              <a:latin typeface="Arial"/>
            </a:endParaRPr>
          </a:p>
        </p:txBody>
      </p:sp>
      <p:cxnSp>
        <p:nvCxnSpPr>
          <p:cNvPr id="32" name="Straight Connector 31"/>
          <p:cNvCxnSpPr>
            <a:stCxn id="31" idx="0"/>
            <a:endCxn id="34" idx="2"/>
          </p:cNvCxnSpPr>
          <p:nvPr/>
        </p:nvCxnSpPr>
        <p:spPr>
          <a:xfrm flipH="1" flipV="1">
            <a:off x="7779346" y="4070831"/>
            <a:ext cx="17001" cy="4199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12149" y="3239834"/>
            <a:ext cx="1534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latin typeface="Arial"/>
              </a:rPr>
              <a:t>σ</a:t>
            </a:r>
            <a:r>
              <a:rPr lang="en-US" sz="4800" baseline="-25000" dirty="0" err="1" smtClean="0">
                <a:latin typeface="Arial"/>
              </a:rPr>
              <a:t>A</a:t>
            </a:r>
            <a:r>
              <a:rPr lang="en-US" sz="4800" baseline="-25000" dirty="0" smtClean="0">
                <a:latin typeface="Arial"/>
              </a:rPr>
              <a:t>=a2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896432"/>
              </p:ext>
            </p:extLst>
          </p:nvPr>
        </p:nvGraphicFramePr>
        <p:xfrm>
          <a:off x="7095538" y="2030568"/>
          <a:ext cx="140161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943"/>
                <a:gridCol w="437943"/>
                <a:gridCol w="525731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B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q4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q5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4825" y="1313712"/>
            <a:ext cx="146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Independent</a:t>
            </a:r>
            <a:br>
              <a:rPr lang="en-US" dirty="0" smtClean="0">
                <a:solidFill>
                  <a:srgbClr val="D2533C"/>
                </a:solidFill>
              </a:rPr>
            </a:br>
            <a:r>
              <a:rPr lang="en-US" dirty="0" smtClean="0">
                <a:solidFill>
                  <a:srgbClr val="D2533C"/>
                </a:solidFill>
              </a:rPr>
              <a:t>join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05436" y="1498858"/>
            <a:ext cx="146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Independent</a:t>
            </a:r>
            <a:br>
              <a:rPr lang="en-US" dirty="0" smtClean="0">
                <a:solidFill>
                  <a:srgbClr val="D2533C"/>
                </a:solidFill>
              </a:rPr>
            </a:br>
            <a:r>
              <a:rPr lang="en-US" dirty="0" smtClean="0">
                <a:solidFill>
                  <a:srgbClr val="D2533C"/>
                </a:solidFill>
              </a:rPr>
              <a:t>project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01445" y="1339334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Selection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eft Brace 35"/>
          <p:cNvSpPr/>
          <p:nvPr/>
        </p:nvSpPr>
        <p:spPr>
          <a:xfrm>
            <a:off x="2841654" y="4813044"/>
            <a:ext cx="263296" cy="757290"/>
          </a:xfrm>
          <a:prstGeom prst="leftBrace">
            <a:avLst>
              <a:gd name="adj1" fmla="val 35682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37" name="Left Brace 36"/>
          <p:cNvSpPr/>
          <p:nvPr/>
        </p:nvSpPr>
        <p:spPr>
          <a:xfrm>
            <a:off x="2841654" y="5682132"/>
            <a:ext cx="263296" cy="1107867"/>
          </a:xfrm>
          <a:prstGeom prst="leftBrace">
            <a:avLst>
              <a:gd name="adj1" fmla="val 4065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39" name="Straight Connector 38"/>
          <p:cNvCxnSpPr>
            <a:stCxn id="36" idx="1"/>
          </p:cNvCxnSpPr>
          <p:nvPr/>
        </p:nvCxnSpPr>
        <p:spPr>
          <a:xfrm flipH="1">
            <a:off x="1067100" y="5191689"/>
            <a:ext cx="1774554" cy="6257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1"/>
          </p:cNvCxnSpPr>
          <p:nvPr/>
        </p:nvCxnSpPr>
        <p:spPr>
          <a:xfrm flipH="1" flipV="1">
            <a:off x="1067100" y="6166554"/>
            <a:ext cx="1774554" cy="69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82469" y="67861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385984"/>
            <a:ext cx="8229600" cy="9906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40717" y="3861542"/>
            <a:ext cx="424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S</a:t>
            </a:r>
            <a:endParaRPr lang="en-US" sz="2800" dirty="0"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454" y="4551606"/>
            <a:ext cx="443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R</a:t>
            </a:r>
            <a:endParaRPr lang="en-US" sz="2800" dirty="0">
              <a:latin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7971" y="393015"/>
            <a:ext cx="2472652" cy="83099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1600" dirty="0"/>
              <a:t>SELECT DISTINCT </a:t>
            </a:r>
            <a:r>
              <a:rPr lang="en-US" sz="1600" dirty="0" smtClean="0"/>
              <a:t>‘true’</a:t>
            </a:r>
            <a:endParaRPr lang="en-US" sz="1600" dirty="0"/>
          </a:p>
          <a:p>
            <a:r>
              <a:rPr lang="en-US" sz="1600" dirty="0"/>
              <a:t>FROM R, </a:t>
            </a:r>
            <a:r>
              <a:rPr lang="en-US" sz="1600" dirty="0" smtClean="0"/>
              <a:t>S</a:t>
            </a:r>
            <a:br>
              <a:rPr lang="en-US" sz="1600" dirty="0" smtClean="0"/>
            </a:br>
            <a:r>
              <a:rPr lang="en-US" sz="1600" dirty="0" smtClean="0"/>
              <a:t>WHERE </a:t>
            </a:r>
            <a:r>
              <a:rPr lang="en-US" sz="1600" dirty="0" err="1"/>
              <a:t>R.x</a:t>
            </a:r>
            <a:r>
              <a:rPr lang="en-US" sz="1600" dirty="0"/>
              <a:t> = </a:t>
            </a:r>
            <a:r>
              <a:rPr lang="en-US" sz="1600" dirty="0" err="1"/>
              <a:t>S.x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722937" y="431161"/>
            <a:ext cx="19478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Q</a:t>
            </a:r>
            <a:r>
              <a:rPr lang="en-US" dirty="0" smtClean="0"/>
              <a:t>() </a:t>
            </a:r>
            <a:r>
              <a:rPr lang="en-US" dirty="0"/>
              <a:t>= </a:t>
            </a:r>
            <a:r>
              <a:rPr lang="en-US" dirty="0" smtClean="0"/>
              <a:t>R(x), S(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77856"/>
              </p:ext>
            </p:extLst>
          </p:nvPr>
        </p:nvGraphicFramePr>
        <p:xfrm>
          <a:off x="65454" y="5205039"/>
          <a:ext cx="942714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374"/>
                <a:gridCol w="481340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</a:t>
                      </a:r>
                      <a:endParaRPr lang="en-US" sz="20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/>
                        </a:rPr>
                        <a:t>P</a:t>
                      </a:r>
                      <a:endParaRPr lang="en-US" sz="20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a</a:t>
                      </a:r>
                      <a:r>
                        <a:rPr lang="en-US" sz="2000" baseline="-25000" dirty="0" smtClean="0">
                          <a:latin typeface="Arial"/>
                        </a:rPr>
                        <a:t>1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</a:t>
                      </a:r>
                      <a:endParaRPr lang="en-US" sz="2000" baseline="-25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a</a:t>
                      </a:r>
                      <a:r>
                        <a:rPr lang="en-US" sz="2000" baseline="-25000" dirty="0" smtClean="0">
                          <a:latin typeface="Arial"/>
                        </a:rPr>
                        <a:t>2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2</a:t>
                      </a:r>
                      <a:endParaRPr lang="en-US" sz="2000" baseline="-25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a</a:t>
                      </a:r>
                      <a:r>
                        <a:rPr lang="en-US" sz="2000" baseline="-25000" dirty="0" smtClean="0">
                          <a:latin typeface="Arial"/>
                        </a:rPr>
                        <a:t>3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3</a:t>
                      </a:r>
                      <a:endParaRPr lang="en-US" sz="2000" baseline="-25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7673"/>
              </p:ext>
            </p:extLst>
          </p:nvPr>
        </p:nvGraphicFramePr>
        <p:xfrm>
          <a:off x="3142374" y="4434309"/>
          <a:ext cx="1335512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787"/>
                <a:gridCol w="452555"/>
                <a:gridCol w="445170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/>
                        </a:rPr>
                        <a:t>x</a:t>
                      </a:r>
                      <a:endParaRPr lang="en-US" sz="2000" b="0" dirty="0">
                        <a:latin typeface="Arial"/>
                      </a:endParaRPr>
                    </a:p>
                  </a:txBody>
                  <a:tcP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/>
                        </a:rPr>
                        <a:t>y</a:t>
                      </a:r>
                      <a:endParaRPr lang="en-US" sz="20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/>
                        </a:rPr>
                        <a:t>P</a:t>
                      </a:r>
                      <a:endParaRPr lang="en-US" sz="20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a</a:t>
                      </a:r>
                      <a:r>
                        <a:rPr lang="en-US" sz="2000" baseline="-25000" dirty="0" smtClean="0">
                          <a:latin typeface="Arial"/>
                        </a:rPr>
                        <a:t>1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b</a:t>
                      </a:r>
                      <a:r>
                        <a:rPr lang="en-US" sz="2000" baseline="-25000" dirty="0" smtClean="0">
                          <a:latin typeface="Arial"/>
                        </a:rPr>
                        <a:t>1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</a:t>
                      </a:r>
                      <a:endParaRPr lang="en-US" sz="2000" baseline="-25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a</a:t>
                      </a:r>
                      <a:r>
                        <a:rPr lang="en-US" sz="2000" baseline="-25000" dirty="0" smtClean="0">
                          <a:latin typeface="Arial"/>
                        </a:rPr>
                        <a:t>1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b</a:t>
                      </a:r>
                      <a:r>
                        <a:rPr lang="en-US" sz="2000" baseline="-25000" dirty="0" smtClean="0">
                          <a:latin typeface="Arial"/>
                        </a:rPr>
                        <a:t>2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2</a:t>
                      </a:r>
                      <a:endParaRPr lang="en-US" sz="2000" baseline="-25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a</a:t>
                      </a:r>
                      <a:r>
                        <a:rPr lang="en-US" sz="2000" baseline="-25000" dirty="0" smtClean="0">
                          <a:latin typeface="Arial"/>
                        </a:rPr>
                        <a:t>2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b</a:t>
                      </a:r>
                      <a:r>
                        <a:rPr lang="en-US" sz="2000" baseline="-25000" dirty="0" smtClean="0">
                          <a:latin typeface="Arial"/>
                        </a:rPr>
                        <a:t>3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3</a:t>
                      </a:r>
                      <a:endParaRPr lang="en-US" sz="2000" baseline="-25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a</a:t>
                      </a:r>
                      <a:r>
                        <a:rPr lang="en-US" sz="2000" baseline="-25000" dirty="0" smtClean="0">
                          <a:latin typeface="Arial"/>
                        </a:rPr>
                        <a:t>2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b</a:t>
                      </a:r>
                      <a:r>
                        <a:rPr lang="en-US" sz="2000" baseline="-25000" dirty="0" smtClean="0">
                          <a:latin typeface="Arial"/>
                        </a:rPr>
                        <a:t>4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4</a:t>
                      </a:r>
                      <a:endParaRPr lang="en-US" sz="2000" baseline="-25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a</a:t>
                      </a:r>
                      <a:r>
                        <a:rPr lang="en-US" sz="2000" baseline="-25000" dirty="0" smtClean="0">
                          <a:latin typeface="Arial"/>
                        </a:rPr>
                        <a:t>2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b</a:t>
                      </a:r>
                      <a:r>
                        <a:rPr lang="en-US" sz="2000" baseline="-25000" dirty="0" smtClean="0">
                          <a:latin typeface="Arial"/>
                        </a:rPr>
                        <a:t>5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5</a:t>
                      </a:r>
                      <a:endParaRPr lang="en-US" sz="2000" baseline="-25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827421" y="431161"/>
            <a:ext cx="38067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P(</a:t>
            </a:r>
            <a:r>
              <a:rPr lang="en-US" sz="1600" dirty="0" smtClean="0">
                <a:solidFill>
                  <a:schemeClr val="tx2"/>
                </a:solidFill>
              </a:rPr>
              <a:t>Q</a:t>
            </a:r>
            <a:r>
              <a:rPr lang="en-US" sz="1600" dirty="0" smtClean="0">
                <a:solidFill>
                  <a:srgbClr val="0000FF"/>
                </a:solidFill>
              </a:rPr>
              <a:t>) = 1 – [1-p</a:t>
            </a:r>
            <a:r>
              <a:rPr lang="en-US" sz="1600" baseline="-25000" dirty="0" smtClean="0">
                <a:solidFill>
                  <a:srgbClr val="0000FF"/>
                </a:solidFill>
              </a:rPr>
              <a:t>1</a:t>
            </a:r>
            <a:r>
              <a:rPr lang="en-US" sz="1600" dirty="0" smtClean="0">
                <a:solidFill>
                  <a:srgbClr val="0000FF"/>
                </a:solidFill>
              </a:rPr>
              <a:t>*(1-(1-</a:t>
            </a:r>
            <a:r>
              <a:rPr lang="en-US" sz="1600" dirty="0">
                <a:solidFill>
                  <a:srgbClr val="0000FF"/>
                </a:solidFill>
              </a:rPr>
              <a:t>q</a:t>
            </a:r>
            <a:r>
              <a:rPr lang="en-US" sz="1600" baseline="-25000" dirty="0">
                <a:solidFill>
                  <a:srgbClr val="0000FF"/>
                </a:solidFill>
              </a:rPr>
              <a:t>1</a:t>
            </a:r>
            <a:r>
              <a:rPr lang="en-US" sz="1600" dirty="0" smtClean="0">
                <a:solidFill>
                  <a:srgbClr val="0000FF"/>
                </a:solidFill>
              </a:rPr>
              <a:t>)*(1-</a:t>
            </a:r>
            <a:r>
              <a:rPr lang="en-US" sz="1600" dirty="0">
                <a:solidFill>
                  <a:srgbClr val="0000FF"/>
                </a:solidFill>
              </a:rPr>
              <a:t>q</a:t>
            </a:r>
            <a:r>
              <a:rPr lang="en-US" sz="1600" baseline="-25000" dirty="0">
                <a:solidFill>
                  <a:srgbClr val="0000FF"/>
                </a:solidFill>
              </a:rPr>
              <a:t>2</a:t>
            </a:r>
            <a:r>
              <a:rPr lang="en-US" sz="1600" dirty="0" smtClean="0">
                <a:solidFill>
                  <a:srgbClr val="0000FF"/>
                </a:solidFill>
              </a:rPr>
              <a:t>))]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                *[1- </a:t>
            </a:r>
            <a:r>
              <a:rPr lang="en-US" sz="1600" dirty="0">
                <a:solidFill>
                  <a:srgbClr val="0000FF"/>
                </a:solidFill>
              </a:rPr>
              <a:t>p</a:t>
            </a:r>
            <a:r>
              <a:rPr lang="en-US" sz="1600" baseline="-25000" dirty="0">
                <a:solidFill>
                  <a:srgbClr val="0000FF"/>
                </a:solidFill>
              </a:rPr>
              <a:t>2</a:t>
            </a:r>
            <a:r>
              <a:rPr lang="en-US" sz="1600" dirty="0" smtClean="0">
                <a:solidFill>
                  <a:srgbClr val="0000FF"/>
                </a:solidFill>
              </a:rPr>
              <a:t>*(1-(1-</a:t>
            </a:r>
            <a:r>
              <a:rPr lang="en-US" sz="1600" dirty="0">
                <a:solidFill>
                  <a:srgbClr val="0000FF"/>
                </a:solidFill>
              </a:rPr>
              <a:t>q</a:t>
            </a:r>
            <a:r>
              <a:rPr lang="en-US" sz="1600" baseline="-25000" dirty="0">
                <a:solidFill>
                  <a:srgbClr val="0000FF"/>
                </a:solidFill>
              </a:rPr>
              <a:t>3</a:t>
            </a:r>
            <a:r>
              <a:rPr lang="en-US" sz="1600" dirty="0" smtClean="0">
                <a:solidFill>
                  <a:srgbClr val="0000FF"/>
                </a:solidFill>
              </a:rPr>
              <a:t>)*(1-</a:t>
            </a:r>
            <a:r>
              <a:rPr lang="en-US" sz="1600" dirty="0">
                <a:solidFill>
                  <a:srgbClr val="0000FF"/>
                </a:solidFill>
              </a:rPr>
              <a:t>q</a:t>
            </a:r>
            <a:r>
              <a:rPr lang="en-US" sz="1600" baseline="-25000" dirty="0">
                <a:solidFill>
                  <a:srgbClr val="0000FF"/>
                </a:solidFill>
              </a:rPr>
              <a:t>4</a:t>
            </a:r>
            <a:r>
              <a:rPr lang="en-US" sz="1600" dirty="0" smtClean="0">
                <a:solidFill>
                  <a:srgbClr val="0000FF"/>
                </a:solidFill>
              </a:rPr>
              <a:t>)*(1-</a:t>
            </a:r>
            <a:r>
              <a:rPr lang="en-US" sz="1600" dirty="0">
                <a:solidFill>
                  <a:srgbClr val="0000FF"/>
                </a:solidFill>
              </a:rPr>
              <a:t>q</a:t>
            </a:r>
            <a:r>
              <a:rPr lang="en-US" sz="1600" baseline="-25000" dirty="0">
                <a:solidFill>
                  <a:srgbClr val="0000FF"/>
                </a:solidFill>
              </a:rPr>
              <a:t>5</a:t>
            </a:r>
            <a:r>
              <a:rPr lang="en-US" sz="1600" dirty="0" smtClean="0">
                <a:solidFill>
                  <a:srgbClr val="0000FF"/>
                </a:solidFill>
              </a:rPr>
              <a:t>))]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659628"/>
              </p:ext>
            </p:extLst>
          </p:nvPr>
        </p:nvGraphicFramePr>
        <p:xfrm>
          <a:off x="65454" y="5205039"/>
          <a:ext cx="942714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374"/>
                <a:gridCol w="481340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</a:t>
                      </a:r>
                      <a:endParaRPr lang="en-US" sz="20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/>
                        </a:rPr>
                        <a:t>P</a:t>
                      </a:r>
                      <a:endParaRPr lang="en-US" sz="20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a</a:t>
                      </a:r>
                      <a:r>
                        <a:rPr lang="en-US" sz="2000" baseline="-25000" dirty="0" smtClean="0">
                          <a:latin typeface="Arial"/>
                        </a:rPr>
                        <a:t>1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</a:t>
                      </a:r>
                      <a:endParaRPr lang="en-US" sz="2000" baseline="-25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a</a:t>
                      </a:r>
                      <a:r>
                        <a:rPr lang="en-US" sz="2000" baseline="-25000" dirty="0" smtClean="0">
                          <a:latin typeface="Arial"/>
                        </a:rPr>
                        <a:t>2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2</a:t>
                      </a:r>
                      <a:endParaRPr lang="en-US" sz="2000" baseline="-25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a</a:t>
                      </a:r>
                      <a:r>
                        <a:rPr lang="en-US" sz="2000" baseline="-25000" dirty="0" smtClean="0">
                          <a:latin typeface="Arial"/>
                        </a:rPr>
                        <a:t>3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3</a:t>
                      </a:r>
                      <a:endParaRPr lang="en-US" sz="2000" baseline="-25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98118" y="3814850"/>
            <a:ext cx="4616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pPr defTabSz="642938"/>
            <a:r>
              <a:rPr lang="en-US" sz="7200" dirty="0" smtClean="0">
                <a:latin typeface="Arial"/>
                <a:ea typeface="ＭＳ ゴシック" pitchFamily="-107" charset="-128"/>
                <a:cs typeface="ＭＳ ゴシック" pitchFamily="-107" charset="-128"/>
              </a:rPr>
              <a:t>⋈</a:t>
            </a:r>
            <a:endParaRPr lang="en-US" sz="7200" baseline="30000" dirty="0">
              <a:latin typeface="Arial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579117"/>
              </p:ext>
            </p:extLst>
          </p:nvPr>
        </p:nvGraphicFramePr>
        <p:xfrm>
          <a:off x="476841" y="2355627"/>
          <a:ext cx="720611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611"/>
              </a:tblGrid>
              <a:tr h="2912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</a:t>
                      </a:r>
                      <a:endParaRPr lang="en-US" sz="2000" baseline="-25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4"/>
                    </a:solidFill>
                  </a:tcPr>
                </a:tc>
              </a:tr>
              <a:tr h="2912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2</a:t>
                      </a:r>
                      <a:endParaRPr lang="en-US" sz="2000" baseline="-25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4"/>
                    </a:solidFill>
                  </a:tcPr>
                </a:tc>
              </a:tr>
              <a:tr h="2912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2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3</a:t>
                      </a:r>
                      <a:endParaRPr lang="en-US" sz="2000" baseline="-25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4"/>
                    </a:solidFill>
                  </a:tcPr>
                </a:tc>
              </a:tr>
              <a:tr h="2912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2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4</a:t>
                      </a:r>
                      <a:endParaRPr lang="en-US" sz="2000" baseline="-25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4"/>
                    </a:solidFill>
                  </a:tcPr>
                </a:tc>
              </a:tr>
              <a:tr h="2912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2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5</a:t>
                      </a:r>
                      <a:endParaRPr lang="en-US" sz="2000" baseline="-25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4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>
            <a:stCxn id="21" idx="0"/>
            <a:endCxn id="10" idx="1"/>
          </p:cNvCxnSpPr>
          <p:nvPr/>
        </p:nvCxnSpPr>
        <p:spPr>
          <a:xfrm flipV="1">
            <a:off x="1381901" y="4368848"/>
            <a:ext cx="216217" cy="132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0" idx="0"/>
            <a:endCxn id="10" idx="3"/>
          </p:cNvCxnSpPr>
          <p:nvPr/>
        </p:nvCxnSpPr>
        <p:spPr>
          <a:xfrm flipH="1" flipV="1">
            <a:off x="2059783" y="4368848"/>
            <a:ext cx="533604" cy="132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0"/>
            <a:endCxn id="19" idx="2"/>
          </p:cNvCxnSpPr>
          <p:nvPr/>
        </p:nvCxnSpPr>
        <p:spPr>
          <a:xfrm rot="5400000" flipH="1" flipV="1">
            <a:off x="1256887" y="3242786"/>
            <a:ext cx="114412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7138" y="2024390"/>
            <a:ext cx="763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>
                <a:latin typeface="Arial"/>
              </a:rPr>
              <a:t>Π</a:t>
            </a:r>
            <a:r>
              <a:rPr lang="en-US" sz="3600" baseline="-25000" dirty="0" err="1" smtClean="0">
                <a:latin typeface="Arial"/>
              </a:rPr>
              <a:t>Φ</a:t>
            </a:r>
            <a:endParaRPr lang="en-US" sz="3600" baseline="-25000" dirty="0" smtClean="0"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313" y="5697048"/>
            <a:ext cx="112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S(</a:t>
            </a:r>
            <a:r>
              <a:rPr lang="en-US" sz="2800" dirty="0" err="1" smtClean="0">
                <a:latin typeface="Arial"/>
              </a:rPr>
              <a:t>x,y</a:t>
            </a:r>
            <a:r>
              <a:rPr lang="en-US" sz="2800" dirty="0" smtClean="0">
                <a:latin typeface="Arial"/>
              </a:rPr>
              <a:t>)</a:t>
            </a:r>
            <a:endParaRPr lang="en-US" sz="2800" dirty="0"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0570" y="5697048"/>
            <a:ext cx="86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R(x)</a:t>
            </a:r>
            <a:endParaRPr lang="en-US" sz="2800" dirty="0">
              <a:latin typeface="Arial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50117"/>
              </p:ext>
            </p:extLst>
          </p:nvPr>
        </p:nvGraphicFramePr>
        <p:xfrm>
          <a:off x="111967" y="1518582"/>
          <a:ext cx="497801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8012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1-(1-p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)(1-p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)(1-p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3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)(1-p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4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)(1-p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5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)</a:t>
                      </a:r>
                      <a:endParaRPr lang="en-US" sz="2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4"/>
                    </a:solidFill>
                  </a:tcPr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4665001" y="1984307"/>
            <a:ext cx="2999321" cy="4583128"/>
            <a:chOff x="4951637" y="1897969"/>
            <a:chExt cx="2999321" cy="4583128"/>
          </a:xfrm>
        </p:grpSpPr>
        <p:sp>
          <p:nvSpPr>
            <p:cNvPr id="32" name="Rectangle 3"/>
            <p:cNvSpPr>
              <a:spLocks noChangeArrowheads="1"/>
            </p:cNvSpPr>
            <p:nvPr/>
          </p:nvSpPr>
          <p:spPr bwMode="auto">
            <a:xfrm>
              <a:off x="5852321" y="3316669"/>
              <a:ext cx="46166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prstTxWarp prst="textNoShape">
                <a:avLst/>
              </a:prstTxWarp>
              <a:spAutoFit/>
            </a:bodyPr>
            <a:lstStyle/>
            <a:p>
              <a:pPr defTabSz="642938"/>
              <a:r>
                <a:rPr lang="en-US" sz="7200" dirty="0" smtClean="0">
                  <a:latin typeface="Arial"/>
                  <a:ea typeface="ＭＳ ゴシック" pitchFamily="-107" charset="-128"/>
                  <a:cs typeface="ＭＳ ゴシック" pitchFamily="-107" charset="-128"/>
                </a:rPr>
                <a:t>⋈</a:t>
              </a:r>
              <a:endParaRPr lang="en-US" sz="7200" baseline="30000" dirty="0">
                <a:latin typeface="Arial"/>
              </a:endParaRPr>
            </a:p>
          </p:txBody>
        </p:sp>
        <p:cxnSp>
          <p:nvCxnSpPr>
            <p:cNvPr id="34" name="Straight Connector 33"/>
            <p:cNvCxnSpPr>
              <a:stCxn id="39" idx="0"/>
              <a:endCxn id="32" idx="1"/>
            </p:cNvCxnSpPr>
            <p:nvPr/>
          </p:nvCxnSpPr>
          <p:spPr>
            <a:xfrm flipV="1">
              <a:off x="5382968" y="3870667"/>
              <a:ext cx="469353" cy="16999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8" idx="0"/>
              <a:endCxn id="41" idx="2"/>
            </p:cNvCxnSpPr>
            <p:nvPr/>
          </p:nvCxnSpPr>
          <p:spPr>
            <a:xfrm flipH="1" flipV="1">
              <a:off x="7386887" y="5603798"/>
              <a:ext cx="2998" cy="3540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2" idx="0"/>
              <a:endCxn id="37" idx="2"/>
            </p:cNvCxnSpPr>
            <p:nvPr/>
          </p:nvCxnSpPr>
          <p:spPr>
            <a:xfrm rot="5400000" flipH="1" flipV="1">
              <a:off x="5696970" y="2930485"/>
              <a:ext cx="772369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701341" y="1897969"/>
              <a:ext cx="7636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 err="1" smtClean="0">
                  <a:latin typeface="Arial"/>
                </a:rPr>
                <a:t>Π</a:t>
              </a:r>
              <a:r>
                <a:rPr lang="en-US" sz="3600" baseline="-25000" dirty="0" err="1" smtClean="0">
                  <a:latin typeface="Arial"/>
                </a:rPr>
                <a:t>Φ</a:t>
              </a:r>
              <a:endParaRPr lang="en-US" sz="3600" baseline="-25000" dirty="0" smtClean="0">
                <a:latin typeface="Arial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28811" y="5957877"/>
              <a:ext cx="11221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Arial"/>
                </a:rPr>
                <a:t>S(</a:t>
              </a:r>
              <a:r>
                <a:rPr lang="en-US" sz="2800" dirty="0" err="1" smtClean="0">
                  <a:latin typeface="Arial"/>
                </a:rPr>
                <a:t>x,y</a:t>
              </a:r>
              <a:r>
                <a:rPr lang="en-US" sz="2800" dirty="0" smtClean="0">
                  <a:latin typeface="Arial"/>
                </a:rPr>
                <a:t>)</a:t>
              </a:r>
              <a:endParaRPr lang="en-US" sz="2800" dirty="0">
                <a:latin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51637" y="5570627"/>
              <a:ext cx="8626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Arial"/>
                </a:rPr>
                <a:t>R(x)</a:t>
              </a:r>
              <a:endParaRPr lang="en-US" sz="2800" dirty="0">
                <a:latin typeface="Arial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50897" y="4957467"/>
              <a:ext cx="6719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 err="1" smtClean="0">
                  <a:latin typeface="Arial"/>
                </a:rPr>
                <a:t>Π</a:t>
              </a:r>
              <a:r>
                <a:rPr lang="en-US" sz="3600" baseline="-25000" dirty="0" err="1" smtClean="0">
                  <a:latin typeface="Arial"/>
                </a:rPr>
                <a:t>x</a:t>
              </a:r>
              <a:endParaRPr lang="en-US" sz="3600" baseline="-25000" dirty="0" smtClean="0">
                <a:latin typeface="Arial"/>
              </a:endParaRPr>
            </a:p>
          </p:txBody>
        </p:sp>
        <p:cxnSp>
          <p:nvCxnSpPr>
            <p:cNvPr id="45" name="Straight Connector 44"/>
            <p:cNvCxnSpPr>
              <a:stCxn id="32" idx="3"/>
              <a:endCxn id="41" idx="0"/>
            </p:cNvCxnSpPr>
            <p:nvPr/>
          </p:nvCxnSpPr>
          <p:spPr>
            <a:xfrm>
              <a:off x="6313986" y="3870667"/>
              <a:ext cx="1072901" cy="108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381295"/>
              </p:ext>
            </p:extLst>
          </p:nvPr>
        </p:nvGraphicFramePr>
        <p:xfrm>
          <a:off x="6518853" y="3658490"/>
          <a:ext cx="2495973" cy="956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5973"/>
              </a:tblGrid>
              <a:tr h="478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1-(1-q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)(1-q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)</a:t>
                      </a:r>
                      <a:endParaRPr lang="en-US" sz="2000" baseline="-25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4"/>
                    </a:solidFill>
                  </a:tcPr>
                </a:tc>
              </a:tr>
              <a:tr h="478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1-(1-q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4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)(1-q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5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) (1-q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6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)</a:t>
                      </a:r>
                      <a:endParaRPr lang="en-US" sz="2000" baseline="-25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45434"/>
              </p:ext>
            </p:extLst>
          </p:nvPr>
        </p:nvGraphicFramePr>
        <p:xfrm>
          <a:off x="5527182" y="1247965"/>
          <a:ext cx="35491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9101"/>
              </a:tblGrid>
              <a:tr h="47831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1-{1-p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[1-(1-q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)(1-q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)]}*</a:t>
                      </a:r>
                      <a:b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</a:b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     {1-p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[1-(1-q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4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)(1-q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5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) (1-q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6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)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latin typeface="Arial"/>
                        </a:rPr>
                        <a:t>]}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4"/>
                    </a:solidFill>
                  </a:tcPr>
                </a:tc>
              </a:tr>
            </a:tbl>
          </a:graphicData>
        </a:graphic>
      </p:graphicFrame>
      <p:sp>
        <p:nvSpPr>
          <p:cNvPr id="48" name="Cloud 47"/>
          <p:cNvSpPr/>
          <p:nvPr/>
        </p:nvSpPr>
        <p:spPr>
          <a:xfrm>
            <a:off x="2297949" y="2226429"/>
            <a:ext cx="2109702" cy="890171"/>
          </a:xfrm>
          <a:prstGeom prst="cloud">
            <a:avLst/>
          </a:prstGeom>
          <a:solidFill>
            <a:srgbClr val="FF66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dirty="0" smtClean="0">
                <a:latin typeface="Arial"/>
              </a:rPr>
              <a:t>Wrong</a:t>
            </a:r>
            <a:endParaRPr lang="en-US" sz="3200" dirty="0">
              <a:latin typeface="Arial"/>
            </a:endParaRPr>
          </a:p>
        </p:txBody>
      </p:sp>
      <p:sp>
        <p:nvSpPr>
          <p:cNvPr id="49" name="Cloud 48"/>
          <p:cNvSpPr/>
          <p:nvPr/>
        </p:nvSpPr>
        <p:spPr>
          <a:xfrm>
            <a:off x="6947392" y="2308811"/>
            <a:ext cx="1739408" cy="890171"/>
          </a:xfrm>
          <a:prstGeom prst="cloud">
            <a:avLst/>
          </a:prstGeom>
          <a:solidFill>
            <a:srgbClr val="80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dirty="0" smtClean="0">
                <a:latin typeface="Arial"/>
              </a:rPr>
              <a:t>Right</a:t>
            </a:r>
            <a:endParaRPr lang="en-US" sz="3200" dirty="0">
              <a:latin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827421" y="431161"/>
            <a:ext cx="38067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P(</a:t>
            </a:r>
            <a:r>
              <a:rPr lang="en-US" sz="1600" dirty="0" smtClean="0">
                <a:solidFill>
                  <a:schemeClr val="tx2"/>
                </a:solidFill>
              </a:rPr>
              <a:t>Q</a:t>
            </a:r>
            <a:r>
              <a:rPr lang="en-US" sz="1600" dirty="0" smtClean="0">
                <a:solidFill>
                  <a:srgbClr val="0000FF"/>
                </a:solidFill>
              </a:rPr>
              <a:t>) = 1 – [1-p</a:t>
            </a:r>
            <a:r>
              <a:rPr lang="en-US" sz="1600" baseline="-25000" dirty="0" smtClean="0">
                <a:solidFill>
                  <a:srgbClr val="0000FF"/>
                </a:solidFill>
              </a:rPr>
              <a:t>1</a:t>
            </a:r>
            <a:r>
              <a:rPr lang="en-US" sz="1600" dirty="0" smtClean="0">
                <a:solidFill>
                  <a:srgbClr val="0000FF"/>
                </a:solidFill>
              </a:rPr>
              <a:t>*(1-(1-</a:t>
            </a:r>
            <a:r>
              <a:rPr lang="en-US" sz="1600" dirty="0">
                <a:solidFill>
                  <a:srgbClr val="0000FF"/>
                </a:solidFill>
              </a:rPr>
              <a:t>q</a:t>
            </a:r>
            <a:r>
              <a:rPr lang="en-US" sz="1600" baseline="-25000" dirty="0">
                <a:solidFill>
                  <a:srgbClr val="0000FF"/>
                </a:solidFill>
              </a:rPr>
              <a:t>1</a:t>
            </a:r>
            <a:r>
              <a:rPr lang="en-US" sz="1600" dirty="0" smtClean="0">
                <a:solidFill>
                  <a:srgbClr val="0000FF"/>
                </a:solidFill>
              </a:rPr>
              <a:t>)*(1-</a:t>
            </a:r>
            <a:r>
              <a:rPr lang="en-US" sz="1600" dirty="0">
                <a:solidFill>
                  <a:srgbClr val="0000FF"/>
                </a:solidFill>
              </a:rPr>
              <a:t>q</a:t>
            </a:r>
            <a:r>
              <a:rPr lang="en-US" sz="1600" baseline="-25000" dirty="0">
                <a:solidFill>
                  <a:srgbClr val="0000FF"/>
                </a:solidFill>
              </a:rPr>
              <a:t>2</a:t>
            </a:r>
            <a:r>
              <a:rPr lang="en-US" sz="1600" dirty="0" smtClean="0">
                <a:solidFill>
                  <a:srgbClr val="0000FF"/>
                </a:solidFill>
              </a:rPr>
              <a:t>))]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                *[1- </a:t>
            </a:r>
            <a:r>
              <a:rPr lang="en-US" sz="1600" dirty="0">
                <a:solidFill>
                  <a:srgbClr val="0000FF"/>
                </a:solidFill>
              </a:rPr>
              <a:t>p</a:t>
            </a:r>
            <a:r>
              <a:rPr lang="en-US" sz="1600" baseline="-25000" dirty="0">
                <a:solidFill>
                  <a:srgbClr val="0000FF"/>
                </a:solidFill>
              </a:rPr>
              <a:t>2</a:t>
            </a:r>
            <a:r>
              <a:rPr lang="en-US" sz="1600" dirty="0" smtClean="0">
                <a:solidFill>
                  <a:srgbClr val="0000FF"/>
                </a:solidFill>
              </a:rPr>
              <a:t>*(1-(1-</a:t>
            </a:r>
            <a:r>
              <a:rPr lang="en-US" sz="1600" dirty="0">
                <a:solidFill>
                  <a:srgbClr val="0000FF"/>
                </a:solidFill>
              </a:rPr>
              <a:t>q</a:t>
            </a:r>
            <a:r>
              <a:rPr lang="en-US" sz="1600" baseline="-25000" dirty="0">
                <a:solidFill>
                  <a:srgbClr val="0000FF"/>
                </a:solidFill>
              </a:rPr>
              <a:t>3</a:t>
            </a:r>
            <a:r>
              <a:rPr lang="en-US" sz="1600" dirty="0" smtClean="0">
                <a:solidFill>
                  <a:srgbClr val="0000FF"/>
                </a:solidFill>
              </a:rPr>
              <a:t>)*(1-</a:t>
            </a:r>
            <a:r>
              <a:rPr lang="en-US" sz="1600" dirty="0">
                <a:solidFill>
                  <a:srgbClr val="0000FF"/>
                </a:solidFill>
              </a:rPr>
              <a:t>q</a:t>
            </a:r>
            <a:r>
              <a:rPr lang="en-US" sz="1600" baseline="-25000" dirty="0">
                <a:solidFill>
                  <a:srgbClr val="0000FF"/>
                </a:solidFill>
              </a:rPr>
              <a:t>4</a:t>
            </a:r>
            <a:r>
              <a:rPr lang="en-US" sz="1600" dirty="0" smtClean="0">
                <a:solidFill>
                  <a:srgbClr val="0000FF"/>
                </a:solidFill>
              </a:rPr>
              <a:t>)*(1-</a:t>
            </a:r>
            <a:r>
              <a:rPr lang="en-US" sz="1600" dirty="0">
                <a:solidFill>
                  <a:srgbClr val="0000FF"/>
                </a:solidFill>
              </a:rPr>
              <a:t>q</a:t>
            </a:r>
            <a:r>
              <a:rPr lang="en-US" sz="1600" baseline="-25000" dirty="0">
                <a:solidFill>
                  <a:srgbClr val="0000FF"/>
                </a:solidFill>
              </a:rPr>
              <a:t>5</a:t>
            </a:r>
            <a:r>
              <a:rPr lang="en-US" sz="1600" dirty="0" smtClean="0">
                <a:solidFill>
                  <a:srgbClr val="0000FF"/>
                </a:solidFill>
              </a:rPr>
              <a:t>))]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7971" y="393015"/>
            <a:ext cx="2472652" cy="83099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1600" dirty="0"/>
              <a:t>SELECT DISTINCT </a:t>
            </a:r>
            <a:r>
              <a:rPr lang="en-US" sz="1600" dirty="0" smtClean="0"/>
              <a:t>‘true’</a:t>
            </a:r>
            <a:endParaRPr lang="en-US" sz="1600" dirty="0"/>
          </a:p>
          <a:p>
            <a:r>
              <a:rPr lang="en-US" sz="1600" dirty="0"/>
              <a:t>FROM R, </a:t>
            </a:r>
            <a:r>
              <a:rPr lang="en-US" sz="1600" dirty="0" smtClean="0"/>
              <a:t>S</a:t>
            </a:r>
            <a:br>
              <a:rPr lang="en-US" sz="1600" dirty="0" smtClean="0"/>
            </a:br>
            <a:r>
              <a:rPr lang="en-US" sz="1600" dirty="0" smtClean="0"/>
              <a:t>WHERE </a:t>
            </a:r>
            <a:r>
              <a:rPr lang="en-US" sz="1600" dirty="0" err="1"/>
              <a:t>R.x</a:t>
            </a:r>
            <a:r>
              <a:rPr lang="en-US" sz="1600" dirty="0"/>
              <a:t> = </a:t>
            </a:r>
            <a:r>
              <a:rPr lang="en-US" sz="1600" dirty="0" err="1"/>
              <a:t>S.x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722937" y="431161"/>
            <a:ext cx="19478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Q</a:t>
            </a:r>
            <a:r>
              <a:rPr lang="en-US" dirty="0" smtClean="0"/>
              <a:t>() </a:t>
            </a:r>
            <a:r>
              <a:rPr lang="en-US" dirty="0"/>
              <a:t>= </a:t>
            </a:r>
            <a:r>
              <a:rPr lang="en-US" dirty="0" smtClean="0"/>
              <a:t>R(x), S(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16710"/>
              </p:ext>
            </p:extLst>
          </p:nvPr>
        </p:nvGraphicFramePr>
        <p:xfrm>
          <a:off x="3142374" y="4434309"/>
          <a:ext cx="1335512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787"/>
                <a:gridCol w="452555"/>
                <a:gridCol w="445170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/>
                        </a:rPr>
                        <a:t>x</a:t>
                      </a:r>
                      <a:endParaRPr lang="en-US" sz="2000" b="0" dirty="0">
                        <a:latin typeface="Arial"/>
                      </a:endParaRPr>
                    </a:p>
                  </a:txBody>
                  <a:tcP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/>
                        </a:rPr>
                        <a:t>y</a:t>
                      </a:r>
                      <a:endParaRPr lang="en-US" sz="20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/>
                        </a:rPr>
                        <a:t>P</a:t>
                      </a:r>
                      <a:endParaRPr lang="en-US" sz="20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a</a:t>
                      </a:r>
                      <a:r>
                        <a:rPr lang="en-US" sz="2000" baseline="-25000" dirty="0" smtClean="0">
                          <a:latin typeface="Arial"/>
                        </a:rPr>
                        <a:t>1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b</a:t>
                      </a:r>
                      <a:r>
                        <a:rPr lang="en-US" sz="2000" baseline="-25000" dirty="0" smtClean="0">
                          <a:latin typeface="Arial"/>
                        </a:rPr>
                        <a:t>1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</a:t>
                      </a:r>
                      <a:endParaRPr lang="en-US" sz="2000" baseline="-25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a</a:t>
                      </a:r>
                      <a:r>
                        <a:rPr lang="en-US" sz="2000" baseline="-25000" dirty="0" smtClean="0">
                          <a:latin typeface="Arial"/>
                        </a:rPr>
                        <a:t>1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b</a:t>
                      </a:r>
                      <a:r>
                        <a:rPr lang="en-US" sz="2000" baseline="-25000" dirty="0" smtClean="0">
                          <a:latin typeface="Arial"/>
                        </a:rPr>
                        <a:t>2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2</a:t>
                      </a:r>
                      <a:endParaRPr lang="en-US" sz="2000" baseline="-25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a</a:t>
                      </a:r>
                      <a:r>
                        <a:rPr lang="en-US" sz="2000" baseline="-25000" dirty="0" smtClean="0">
                          <a:latin typeface="Arial"/>
                        </a:rPr>
                        <a:t>2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b</a:t>
                      </a:r>
                      <a:r>
                        <a:rPr lang="en-US" sz="2000" baseline="-25000" dirty="0" smtClean="0">
                          <a:latin typeface="Arial"/>
                        </a:rPr>
                        <a:t>3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3</a:t>
                      </a:r>
                      <a:endParaRPr lang="en-US" sz="2000" baseline="-25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a</a:t>
                      </a:r>
                      <a:r>
                        <a:rPr lang="en-US" sz="2000" baseline="-25000" dirty="0" smtClean="0">
                          <a:latin typeface="Arial"/>
                        </a:rPr>
                        <a:t>2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b</a:t>
                      </a:r>
                      <a:r>
                        <a:rPr lang="en-US" sz="2000" baseline="-25000" dirty="0" smtClean="0">
                          <a:latin typeface="Arial"/>
                        </a:rPr>
                        <a:t>4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4</a:t>
                      </a:r>
                      <a:endParaRPr lang="en-US" sz="2000" baseline="-25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a</a:t>
                      </a:r>
                      <a:r>
                        <a:rPr lang="en-US" sz="2000" baseline="-25000" dirty="0" smtClean="0">
                          <a:latin typeface="Arial"/>
                        </a:rPr>
                        <a:t>2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b</a:t>
                      </a:r>
                      <a:r>
                        <a:rPr lang="en-US" sz="2000" baseline="-25000" dirty="0" smtClean="0">
                          <a:latin typeface="Arial"/>
                        </a:rPr>
                        <a:t>5</a:t>
                      </a:r>
                      <a:endParaRPr lang="en-US" sz="2000" baseline="-250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latin typeface="Arial"/>
                        </a:rPr>
                        <a:t>5</a:t>
                      </a:r>
                      <a:endParaRPr lang="en-US" sz="2000" baseline="-250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70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400">
                <a:latin typeface="Calibri" charset="0"/>
              </a:rPr>
              <a:t>Safe Plans</a:t>
            </a:r>
          </a:p>
        </p:txBody>
      </p:sp>
      <p:sp>
        <p:nvSpPr>
          <p:cNvPr id="47107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3200" dirty="0" smtClean="0">
                <a:latin typeface="Calibri" charset="0"/>
              </a:rPr>
              <a:t>Fix a schema for the probabilistic database</a:t>
            </a:r>
          </a:p>
          <a:p>
            <a:pPr lvl="1">
              <a:spcBef>
                <a:spcPct val="20000"/>
              </a:spcBef>
              <a:buFont typeface="Arial" charset="0"/>
              <a:buChar char="•"/>
            </a:pPr>
            <a:r>
              <a:rPr lang="en-US" sz="3200" dirty="0" smtClean="0">
                <a:latin typeface="Calibri" charset="0"/>
              </a:rPr>
              <a:t>E.g. all relations are tuple-independent,</a:t>
            </a:r>
            <a:br>
              <a:rPr lang="en-US" sz="3200" dirty="0" smtClean="0">
                <a:latin typeface="Calibri" charset="0"/>
              </a:rPr>
            </a:br>
            <a:r>
              <a:rPr lang="en-US" sz="3200" dirty="0" smtClean="0">
                <a:latin typeface="Calibri" charset="0"/>
              </a:rPr>
              <a:t>or BID with a given key</a:t>
            </a:r>
          </a:p>
          <a:p>
            <a:pPr lvl="1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Calibri" charset="0"/>
            </a:endParaRPr>
          </a:p>
          <a:p>
            <a:pPr lvl="1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Calibri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Calibri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3200" dirty="0" smtClean="0">
                <a:solidFill>
                  <a:schemeClr val="tx2"/>
                </a:solidFill>
                <a:latin typeface="Calibri" charset="0"/>
              </a:rPr>
              <a:t>Query optimization </a:t>
            </a:r>
            <a:r>
              <a:rPr lang="en-US" sz="3200" dirty="0" smtClean="0">
                <a:latin typeface="Calibri" charset="0"/>
              </a:rPr>
              <a:t>= find </a:t>
            </a:r>
            <a:r>
              <a:rPr lang="en-US" sz="3200" dirty="0">
                <a:latin typeface="Calibri" charset="0"/>
              </a:rPr>
              <a:t>a safe plan</a:t>
            </a:r>
          </a:p>
          <a:p>
            <a:pPr lvl="2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Calibri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Calibri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9953" y="3303032"/>
            <a:ext cx="7254510" cy="1077218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3200" b="1" dirty="0"/>
              <a:t>Definition</a:t>
            </a:r>
            <a:r>
              <a:rPr lang="en-US" sz="3200" dirty="0"/>
              <a:t>: A plan is </a:t>
            </a:r>
            <a:r>
              <a:rPr lang="en-US" sz="3200" dirty="0">
                <a:solidFill>
                  <a:schemeClr val="tx2"/>
                </a:solidFill>
              </a:rPr>
              <a:t>safe</a:t>
            </a:r>
            <a:r>
              <a:rPr lang="en-US" sz="3200" i="1" u="sng" dirty="0">
                <a:solidFill>
                  <a:schemeClr val="tx2"/>
                </a:solidFill>
              </a:rPr>
              <a:t> </a:t>
            </a:r>
            <a:r>
              <a:rPr lang="en-US" sz="3200" dirty="0"/>
              <a:t>if it computes </a:t>
            </a:r>
            <a:br>
              <a:rPr lang="en-US" sz="3200" dirty="0"/>
            </a:br>
            <a:r>
              <a:rPr lang="en-US" sz="3200" dirty="0"/>
              <a:t>probabilities correctly</a:t>
            </a:r>
          </a:p>
        </p:txBody>
      </p:sp>
    </p:spTree>
    <p:extLst>
      <p:ext uri="{BB962C8B-B14F-4D97-AF65-F5344CB8AC3E}">
        <p14:creationId xmlns:p14="http://schemas.microsoft.com/office/powerpoint/2010/main" val="3822628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Equivalent plans may become in-equivalent when interpreted as extensional plans</a:t>
            </a:r>
          </a:p>
          <a:p>
            <a:endParaRPr lang="en-US" dirty="0"/>
          </a:p>
          <a:p>
            <a:r>
              <a:rPr lang="en-US" dirty="0" smtClean="0"/>
              <a:t>A correct extensional plan is called a </a:t>
            </a:r>
            <a:r>
              <a:rPr lang="en-US" i="1" u="sng" dirty="0" smtClean="0"/>
              <a:t>safe plan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Goal: find a safe plan!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D2533C"/>
                </a:solidFill>
              </a:rPr>
              <a:t>Does every query have a safe plan?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4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Unsafe Queries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graphicFrame>
        <p:nvGraphicFramePr>
          <p:cNvPr id="329901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62084"/>
              </p:ext>
            </p:extLst>
          </p:nvPr>
        </p:nvGraphicFramePr>
        <p:xfrm>
          <a:off x="3712872" y="1519798"/>
          <a:ext cx="1447800" cy="2185988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X</a:t>
                      </a:r>
                    </a:p>
                  </a:txBody>
                  <a:tcPr marL="1517" marR="1517" marT="1517" marB="1517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Y</a:t>
                      </a:r>
                    </a:p>
                  </a:txBody>
                  <a:tcPr marL="1517" marR="1517" marT="1517" marB="1517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x1</a:t>
                      </a:r>
                    </a:p>
                  </a:txBody>
                  <a:tcPr marL="1517" marR="1517" marT="1517" marB="1517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y1</a:t>
                      </a:r>
                    </a:p>
                  </a:txBody>
                  <a:tcPr marL="1517" marR="1517" marT="1517" marB="1517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4445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95338" algn="l"/>
                        </a:tabLst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x1</a:t>
                      </a:r>
                    </a:p>
                  </a:txBody>
                  <a:tcPr marL="1517" marR="1517" marT="1517" marB="1517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95338" algn="l"/>
                        </a:tabLst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y2</a:t>
                      </a:r>
                    </a:p>
                  </a:txBody>
                  <a:tcPr marL="1517" marR="1517" marT="1517" marB="1517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x2</a:t>
                      </a:r>
                    </a:p>
                  </a:txBody>
                  <a:tcPr marL="1517" marR="1517" marT="1517" marB="1517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y2</a:t>
                      </a:r>
                    </a:p>
                  </a:txBody>
                  <a:tcPr marL="1517" marR="1517" marT="1517" marB="1517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9900" name="Group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271084"/>
              </p:ext>
            </p:extLst>
          </p:nvPr>
        </p:nvGraphicFramePr>
        <p:xfrm>
          <a:off x="971563" y="1519798"/>
          <a:ext cx="1446212" cy="1481139"/>
        </p:xfrm>
        <a:graphic>
          <a:graphicData uri="http://schemas.openxmlformats.org/drawingml/2006/table">
            <a:tbl>
              <a:tblPr/>
              <a:tblGrid>
                <a:gridCol w="722312"/>
                <a:gridCol w="723900"/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X</a:t>
                      </a:r>
                    </a:p>
                  </a:txBody>
                  <a:tcPr marL="3068" marR="3068" marT="3068" marB="306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P</a:t>
                      </a:r>
                    </a:p>
                  </a:txBody>
                  <a:tcPr marL="3068" marR="3068" marT="3068" marB="306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x1</a:t>
                      </a:r>
                    </a:p>
                  </a:txBody>
                  <a:tcPr marL="3068" marR="3068" marT="3068" marB="306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p1</a:t>
                      </a:r>
                    </a:p>
                  </a:txBody>
                  <a:tcPr marL="3068" marR="3068" marT="3068" marB="306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4"/>
                    </a:solidFill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4445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95338" algn="l"/>
                        </a:tabLst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x2</a:t>
                      </a:r>
                    </a:p>
                  </a:txBody>
                  <a:tcPr marL="3068" marR="3068" marT="3068" marB="306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95338" algn="l"/>
                        </a:tabLst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p2</a:t>
                      </a:r>
                    </a:p>
                  </a:txBody>
                  <a:tcPr marL="3068" marR="3068" marT="3068" marB="306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9902" name="Group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43248"/>
              </p:ext>
            </p:extLst>
          </p:nvPr>
        </p:nvGraphicFramePr>
        <p:xfrm>
          <a:off x="6458616" y="1519798"/>
          <a:ext cx="1446213" cy="1973263"/>
        </p:xfrm>
        <a:graphic>
          <a:graphicData uri="http://schemas.openxmlformats.org/drawingml/2006/table">
            <a:tbl>
              <a:tblPr/>
              <a:tblGrid>
                <a:gridCol w="722313"/>
                <a:gridCol w="7239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Y</a:t>
                      </a:r>
                    </a:p>
                  </a:txBody>
                  <a:tcPr marL="6206" marR="6206" marT="6206" marB="6206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P</a:t>
                      </a:r>
                    </a:p>
                  </a:txBody>
                  <a:tcPr marL="6206" marR="6206" marT="6206" marB="6206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y1</a:t>
                      </a:r>
                    </a:p>
                  </a:txBody>
                  <a:tcPr marL="6206" marR="6206" marT="6206" marB="6206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q1</a:t>
                      </a:r>
                    </a:p>
                  </a:txBody>
                  <a:tcPr marL="6206" marR="6206" marT="6206" marB="6206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4">
                        <a:alpha val="95000"/>
                      </a:srgbClr>
                    </a:solidFill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4445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95338" algn="l"/>
                        </a:tabLst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y2</a:t>
                      </a:r>
                    </a:p>
                  </a:txBody>
                  <a:tcPr marL="6206" marR="6206" marT="6206" marB="6206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95338" algn="l"/>
                        </a:tabLst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q2</a:t>
                      </a:r>
                    </a:p>
                  </a:txBody>
                  <a:tcPr marL="6206" marR="6206" marT="6206" marB="6206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4">
                        <a:alpha val="9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1801" name="Text Box 45"/>
          <p:cNvSpPr txBox="1">
            <a:spLocks/>
          </p:cNvSpPr>
          <p:nvPr/>
        </p:nvSpPr>
        <p:spPr bwMode="auto">
          <a:xfrm>
            <a:off x="425561" y="1308115"/>
            <a:ext cx="411946" cy="52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81" tIns="32140" rIns="64281" bIns="32140">
            <a:spAutoFit/>
          </a:bodyPr>
          <a:lstStyle>
            <a:lvl1pPr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 dirty="0" smtClean="0"/>
              <a:t>R</a:t>
            </a:r>
            <a:endParaRPr lang="en-US" sz="3000" baseline="30000" dirty="0"/>
          </a:p>
        </p:txBody>
      </p:sp>
      <p:sp>
        <p:nvSpPr>
          <p:cNvPr id="31802" name="Text Box 46"/>
          <p:cNvSpPr txBox="1">
            <a:spLocks/>
          </p:cNvSpPr>
          <p:nvPr/>
        </p:nvSpPr>
        <p:spPr bwMode="auto">
          <a:xfrm>
            <a:off x="6010104" y="1330340"/>
            <a:ext cx="364820" cy="52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81" tIns="32140" rIns="64281" bIns="32140">
            <a:spAutoFit/>
          </a:bodyPr>
          <a:lstStyle>
            <a:lvl1pPr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 dirty="0" smtClean="0"/>
              <a:t>T</a:t>
            </a:r>
            <a:endParaRPr lang="en-US" sz="3000" baseline="30000" dirty="0"/>
          </a:p>
        </p:txBody>
      </p:sp>
      <p:sp>
        <p:nvSpPr>
          <p:cNvPr id="31803" name="Text Box 47"/>
          <p:cNvSpPr txBox="1">
            <a:spLocks/>
          </p:cNvSpPr>
          <p:nvPr/>
        </p:nvSpPr>
        <p:spPr bwMode="auto">
          <a:xfrm>
            <a:off x="3203135" y="1333934"/>
            <a:ext cx="381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81" tIns="32140" rIns="64281" bIns="32140">
            <a:spAutoFit/>
          </a:bodyPr>
          <a:lstStyle>
            <a:lvl1pPr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 dirty="0"/>
              <a:t>S</a:t>
            </a:r>
          </a:p>
        </p:txBody>
      </p:sp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4031959" y="3949077"/>
            <a:ext cx="2749550" cy="2668588"/>
            <a:chOff x="3360" y="2591"/>
            <a:chExt cx="1732" cy="1681"/>
          </a:xfrm>
        </p:grpSpPr>
        <p:sp>
          <p:nvSpPr>
            <p:cNvPr id="31837" name="Rectangle 54"/>
            <p:cNvSpPr>
              <a:spLocks noChangeArrowheads="1"/>
            </p:cNvSpPr>
            <p:nvPr/>
          </p:nvSpPr>
          <p:spPr bwMode="auto">
            <a:xfrm>
              <a:off x="4224" y="2928"/>
              <a:ext cx="300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4600">
                  <a:ea typeface="ＭＳ ゴシック" charset="0"/>
                  <a:cs typeface="ＭＳ ゴシック" charset="0"/>
                </a:rPr>
                <a:t>⋈</a:t>
              </a:r>
            </a:p>
          </p:txBody>
        </p:sp>
        <p:sp>
          <p:nvSpPr>
            <p:cNvPr id="31838" name="Rectangle 55"/>
            <p:cNvSpPr>
              <a:spLocks noChangeArrowheads="1"/>
            </p:cNvSpPr>
            <p:nvPr/>
          </p:nvSpPr>
          <p:spPr bwMode="auto">
            <a:xfrm>
              <a:off x="4216" y="2591"/>
              <a:ext cx="30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3000" dirty="0" smtClean="0">
                  <a:latin typeface="Symbol" charset="0"/>
                  <a:sym typeface="Symbol" charset="0"/>
                </a:rPr>
                <a:t></a:t>
              </a:r>
              <a:endParaRPr lang="en-US" sz="3000" baseline="30000" dirty="0"/>
            </a:p>
          </p:txBody>
        </p:sp>
        <p:sp>
          <p:nvSpPr>
            <p:cNvPr id="31839" name="Rectangle 107"/>
            <p:cNvSpPr>
              <a:spLocks noChangeArrowheads="1"/>
            </p:cNvSpPr>
            <p:nvPr/>
          </p:nvSpPr>
          <p:spPr bwMode="auto">
            <a:xfrm>
              <a:off x="3840" y="3600"/>
              <a:ext cx="300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4600">
                  <a:ea typeface="ＭＳ ゴシック" charset="0"/>
                  <a:cs typeface="ＭＳ ゴシック" charset="0"/>
                </a:rPr>
                <a:t>⋈</a:t>
              </a:r>
            </a:p>
          </p:txBody>
        </p:sp>
        <p:sp>
          <p:nvSpPr>
            <p:cNvPr id="31840" name="Rectangle 108"/>
            <p:cNvSpPr>
              <a:spLocks noChangeArrowheads="1"/>
            </p:cNvSpPr>
            <p:nvPr/>
          </p:nvSpPr>
          <p:spPr bwMode="auto">
            <a:xfrm>
              <a:off x="3832" y="3349"/>
              <a:ext cx="30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3000" dirty="0" smtClean="0">
                  <a:latin typeface="Symbol" charset="0"/>
                  <a:sym typeface="Symbol" charset="0"/>
                </a:rPr>
                <a:t></a:t>
              </a:r>
              <a:endParaRPr lang="en-US" sz="3000" baseline="30000" dirty="0"/>
            </a:p>
          </p:txBody>
        </p:sp>
        <p:sp>
          <p:nvSpPr>
            <p:cNvPr id="31841" name="Rectangle 109"/>
            <p:cNvSpPr>
              <a:spLocks noChangeArrowheads="1"/>
            </p:cNvSpPr>
            <p:nvPr/>
          </p:nvSpPr>
          <p:spPr bwMode="auto">
            <a:xfrm>
              <a:off x="3360" y="39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400"/>
                <a:t>R</a:t>
              </a:r>
            </a:p>
          </p:txBody>
        </p:sp>
        <p:sp>
          <p:nvSpPr>
            <p:cNvPr id="31842" name="Rectangle 110"/>
            <p:cNvSpPr>
              <a:spLocks noChangeArrowheads="1"/>
            </p:cNvSpPr>
            <p:nvPr/>
          </p:nvSpPr>
          <p:spPr bwMode="auto">
            <a:xfrm>
              <a:off x="4311" y="398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400"/>
                <a:t>S</a:t>
              </a:r>
            </a:p>
          </p:txBody>
        </p:sp>
        <p:sp>
          <p:nvSpPr>
            <p:cNvPr id="31843" name="Rectangle 111"/>
            <p:cNvSpPr>
              <a:spLocks noChangeArrowheads="1"/>
            </p:cNvSpPr>
            <p:nvPr/>
          </p:nvSpPr>
          <p:spPr bwMode="auto">
            <a:xfrm>
              <a:off x="4859" y="355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400"/>
                <a:t>T</a:t>
              </a:r>
            </a:p>
          </p:txBody>
        </p:sp>
        <p:sp>
          <p:nvSpPr>
            <p:cNvPr id="31844" name="Line 112"/>
            <p:cNvSpPr>
              <a:spLocks noChangeShapeType="1"/>
            </p:cNvSpPr>
            <p:nvPr/>
          </p:nvSpPr>
          <p:spPr bwMode="auto">
            <a:xfrm flipV="1">
              <a:off x="3696" y="393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845" name="Line 113"/>
            <p:cNvSpPr>
              <a:spLocks noChangeShapeType="1"/>
            </p:cNvSpPr>
            <p:nvPr/>
          </p:nvSpPr>
          <p:spPr bwMode="auto">
            <a:xfrm flipH="1" flipV="1">
              <a:off x="4080" y="3936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846" name="Line 114"/>
            <p:cNvSpPr>
              <a:spLocks noChangeShapeType="1"/>
            </p:cNvSpPr>
            <p:nvPr/>
          </p:nvSpPr>
          <p:spPr bwMode="auto">
            <a:xfrm flipH="1" flipV="1">
              <a:off x="4464" y="345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847" name="Line 115"/>
            <p:cNvSpPr>
              <a:spLocks noChangeShapeType="1"/>
            </p:cNvSpPr>
            <p:nvPr/>
          </p:nvSpPr>
          <p:spPr bwMode="auto">
            <a:xfrm flipV="1">
              <a:off x="3984" y="36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848" name="Line 116"/>
            <p:cNvSpPr>
              <a:spLocks noChangeShapeType="1"/>
            </p:cNvSpPr>
            <p:nvPr/>
          </p:nvSpPr>
          <p:spPr bwMode="auto">
            <a:xfrm flipV="1">
              <a:off x="4128" y="34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849" name="Line 117"/>
            <p:cNvSpPr>
              <a:spLocks noChangeShapeType="1"/>
            </p:cNvSpPr>
            <p:nvPr/>
          </p:nvSpPr>
          <p:spPr bwMode="auto">
            <a:xfrm flipV="1">
              <a:off x="4368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329892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144512"/>
              </p:ext>
            </p:extLst>
          </p:nvPr>
        </p:nvGraphicFramePr>
        <p:xfrm>
          <a:off x="3422359" y="5855664"/>
          <a:ext cx="458788" cy="670388"/>
        </p:xfrm>
        <a:graphic>
          <a:graphicData uri="http://schemas.openxmlformats.org/drawingml/2006/table">
            <a:tbl>
              <a:tblPr/>
              <a:tblGrid>
                <a:gridCol w="458788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p1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4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p2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9897" name="Group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1769"/>
              </p:ext>
            </p:extLst>
          </p:nvPr>
        </p:nvGraphicFramePr>
        <p:xfrm>
          <a:off x="5999829" y="4414921"/>
          <a:ext cx="1905000" cy="670388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p1q1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4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(1-(1-p1)(1-p2))q2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9893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9323"/>
              </p:ext>
            </p:extLst>
          </p:nvPr>
        </p:nvGraphicFramePr>
        <p:xfrm>
          <a:off x="4108159" y="4946027"/>
          <a:ext cx="457200" cy="1006476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p1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4"/>
                    </a:solidFill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p1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4"/>
                    </a:solidFill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p2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4"/>
                    </a:solidFill>
                  </a:tcPr>
                </a:tc>
              </a:tr>
            </a:tbl>
          </a:graphicData>
        </a:graphic>
      </p:graphicFrame>
      <p:sp>
        <p:nvSpPr>
          <p:cNvPr id="329888" name="AutoShape 160"/>
          <p:cNvSpPr>
            <a:spLocks noChangeArrowheads="1"/>
          </p:cNvSpPr>
          <p:nvPr/>
        </p:nvSpPr>
        <p:spPr bwMode="auto">
          <a:xfrm>
            <a:off x="7720021" y="4198583"/>
            <a:ext cx="1423979" cy="609064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 eaLnBrk="0" hangingPunct="0"/>
            <a:r>
              <a:rPr lang="en-US" sz="2000" dirty="0" smtClean="0"/>
              <a:t>Wrong</a:t>
            </a:r>
            <a:endParaRPr lang="en-US" sz="2000" dirty="0"/>
          </a:p>
        </p:txBody>
      </p:sp>
      <p:sp>
        <p:nvSpPr>
          <p:cNvPr id="31836" name="TextBox 32"/>
          <p:cNvSpPr txBox="1">
            <a:spLocks noChangeArrowheads="1"/>
          </p:cNvSpPr>
          <p:nvPr/>
        </p:nvSpPr>
        <p:spPr bwMode="auto">
          <a:xfrm>
            <a:off x="478986" y="6160465"/>
            <a:ext cx="1462109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dirty="0" smtClean="0"/>
              <a:t>#</a:t>
            </a:r>
            <a:r>
              <a:rPr lang="en-US" sz="2800" dirty="0"/>
              <a:t>P-</a:t>
            </a:r>
            <a:r>
              <a:rPr lang="en-US" sz="2800" dirty="0" smtClean="0"/>
              <a:t>hard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5807" y="3940469"/>
            <a:ext cx="3454792" cy="1547008"/>
            <a:chOff x="135807" y="3940469"/>
            <a:chExt cx="3454792" cy="1547008"/>
          </a:xfrm>
        </p:grpSpPr>
        <p:sp>
          <p:nvSpPr>
            <p:cNvPr id="30" name="TextBox 29"/>
            <p:cNvSpPr txBox="1"/>
            <p:nvPr/>
          </p:nvSpPr>
          <p:spPr>
            <a:xfrm>
              <a:off x="135807" y="4964257"/>
              <a:ext cx="344898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1270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eaLnBrk="0" hangingPunct="0">
                <a:defRPr/>
              </a:pPr>
              <a:r>
                <a:rPr lang="en-US" sz="2800" dirty="0" smtClean="0">
                  <a:solidFill>
                    <a:srgbClr val="D2533C"/>
                  </a:solidFill>
                  <a:ea typeface="ＭＳ Ｐゴシック" pitchFamily="8" charset="-128"/>
                </a:rPr>
                <a:t>H</a:t>
              </a:r>
              <a:r>
                <a:rPr lang="en-US" sz="2800" baseline="-25000" dirty="0" smtClean="0">
                  <a:solidFill>
                    <a:srgbClr val="D2533C"/>
                  </a:solidFill>
                  <a:ea typeface="ＭＳ Ｐゴシック" pitchFamily="8" charset="-128"/>
                </a:rPr>
                <a:t>0</a:t>
              </a:r>
              <a:r>
                <a:rPr lang="en-US" sz="2800" dirty="0" smtClean="0">
                  <a:ea typeface="ＭＳ Ｐゴシック" pitchFamily="8" charset="-128"/>
                </a:rPr>
                <a:t> </a:t>
              </a:r>
              <a:r>
                <a:rPr lang="en-US" sz="2800" dirty="0">
                  <a:ea typeface="ＭＳ Ｐゴシック" pitchFamily="8" charset="-128"/>
                </a:rPr>
                <a:t>:- </a:t>
              </a:r>
              <a:r>
                <a:rPr lang="en-US" sz="2800" dirty="0" smtClean="0">
                  <a:ea typeface="ＭＳ Ｐゴシック" pitchFamily="8" charset="-128"/>
                </a:rPr>
                <a:t>R(</a:t>
              </a:r>
              <a:r>
                <a:rPr lang="en-US" sz="2800" dirty="0">
                  <a:ea typeface="ＭＳ Ｐゴシック" pitchFamily="8" charset="-128"/>
                </a:rPr>
                <a:t>x),S(</a:t>
              </a:r>
              <a:r>
                <a:rPr lang="en-US" sz="2800" dirty="0" err="1">
                  <a:ea typeface="ＭＳ Ｐゴシック" pitchFamily="8" charset="-128"/>
                </a:rPr>
                <a:t>x,y</a:t>
              </a:r>
              <a:r>
                <a:rPr lang="en-US" sz="2800" dirty="0">
                  <a:ea typeface="ＭＳ Ｐゴシック" pitchFamily="8" charset="-128"/>
                </a:rPr>
                <a:t>),</a:t>
              </a:r>
              <a:r>
                <a:rPr lang="en-US" sz="2800" dirty="0" smtClean="0">
                  <a:ea typeface="ＭＳ Ｐゴシック" pitchFamily="8" charset="-128"/>
                </a:rPr>
                <a:t>T(</a:t>
              </a:r>
              <a:r>
                <a:rPr lang="en-US" sz="2800" dirty="0">
                  <a:ea typeface="ＭＳ Ｐゴシック" pitchFamily="8" charset="-128"/>
                </a:rPr>
                <a:t>y)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5807" y="3940469"/>
              <a:ext cx="3454792" cy="92333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>
                <a:defRPr sz="2800">
                  <a:latin typeface="Arial"/>
                </a:defRPr>
              </a:lvl1pPr>
            </a:lstStyle>
            <a:p>
              <a:r>
                <a:rPr lang="en-US" sz="1800" dirty="0"/>
                <a:t>SELECT DISTINCT ‘yes’</a:t>
              </a:r>
            </a:p>
            <a:p>
              <a:r>
                <a:rPr lang="en-US" sz="1800" dirty="0"/>
                <a:t>FROM R, </a:t>
              </a:r>
              <a:r>
                <a:rPr lang="en-US" sz="1800" dirty="0" smtClean="0"/>
                <a:t>S, T</a:t>
              </a:r>
              <a:br>
                <a:rPr lang="en-US" sz="1800" dirty="0" smtClean="0"/>
              </a:br>
              <a:r>
                <a:rPr lang="en-US" sz="1800" dirty="0" smtClean="0"/>
                <a:t>WHERE </a:t>
              </a:r>
              <a:r>
                <a:rPr lang="en-US" sz="1800" dirty="0" err="1"/>
                <a:t>R.x</a:t>
              </a:r>
              <a:r>
                <a:rPr lang="en-US" sz="1800" dirty="0"/>
                <a:t> = </a:t>
              </a:r>
              <a:r>
                <a:rPr lang="en-US" sz="1800" dirty="0" err="1" smtClean="0"/>
                <a:t>S.x</a:t>
              </a:r>
              <a:r>
                <a:rPr lang="en-US" sz="1800" dirty="0" smtClean="0"/>
                <a:t> and </a:t>
              </a:r>
              <a:r>
                <a:rPr lang="en-US" sz="1800" dirty="0" err="1" smtClean="0"/>
                <a:t>S.y</a:t>
              </a:r>
              <a:r>
                <a:rPr lang="en-US" sz="1800" dirty="0"/>
                <a:t> </a:t>
              </a:r>
              <a:r>
                <a:rPr lang="en-US" sz="1800" dirty="0" smtClean="0"/>
                <a:t>= </a:t>
              </a:r>
              <a:r>
                <a:rPr lang="en-US" sz="1800" dirty="0" err="1" smtClean="0"/>
                <a:t>T.y</a:t>
              </a:r>
              <a:endParaRPr lang="en-US" sz="1800" dirty="0"/>
            </a:p>
          </p:txBody>
        </p:sp>
      </p:grpSp>
      <p:sp>
        <p:nvSpPr>
          <p:cNvPr id="35" name="AutoShape 160"/>
          <p:cNvSpPr>
            <a:spLocks noChangeArrowheads="1"/>
          </p:cNvSpPr>
          <p:nvPr/>
        </p:nvSpPr>
        <p:spPr bwMode="auto">
          <a:xfrm>
            <a:off x="5479759" y="6202352"/>
            <a:ext cx="3592395" cy="57888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 eaLnBrk="0" hangingPunct="0"/>
            <a:r>
              <a:rPr lang="en-US" sz="1400" dirty="0" smtClean="0"/>
              <a:t>However, the plan is guaranteed to always</a:t>
            </a:r>
            <a:br>
              <a:rPr lang="en-US" sz="1400" dirty="0" smtClean="0"/>
            </a:br>
            <a:r>
              <a:rPr lang="en-US" sz="1400" dirty="0" smtClean="0"/>
              <a:t>return </a:t>
            </a:r>
            <a:r>
              <a:rPr lang="en-US" sz="1400" dirty="0" smtClean="0">
                <a:solidFill>
                  <a:srgbClr val="FF6600"/>
                </a:solidFill>
              </a:rPr>
              <a:t>upper bound </a:t>
            </a:r>
            <a:r>
              <a:rPr lang="en-US" sz="1400" dirty="0" smtClean="0"/>
              <a:t>[Gatterbauer’13]</a:t>
            </a:r>
            <a:endParaRPr lang="en-US" sz="1400" dirty="0"/>
          </a:p>
        </p:txBody>
      </p:sp>
      <p:graphicFrame>
        <p:nvGraphicFramePr>
          <p:cNvPr id="36" name="Group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389632"/>
              </p:ext>
            </p:extLst>
          </p:nvPr>
        </p:nvGraphicFramePr>
        <p:xfrm>
          <a:off x="5938425" y="3772872"/>
          <a:ext cx="3170295" cy="335194"/>
        </p:xfrm>
        <a:graphic>
          <a:graphicData uri="http://schemas.openxmlformats.org/drawingml/2006/table">
            <a:tbl>
              <a:tblPr/>
              <a:tblGrid>
                <a:gridCol w="317029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1-(1-p1q1)(1-(1-(1-p1)(1-p2))q2)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4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9682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888" grpId="0" animBg="1"/>
      <p:bldP spid="31836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Safe queries </a:t>
            </a:r>
            <a:r>
              <a:rPr lang="en-US" dirty="0" smtClean="0"/>
              <a:t>admit a safe plan, and can be computed efficiently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D2533C"/>
                </a:solidFill>
              </a:rPr>
              <a:t>Unsafe queries </a:t>
            </a:r>
            <a:r>
              <a:rPr lang="en-US" dirty="0" smtClean="0"/>
              <a:t>do not admit safe plans, and we will prove that they cannot be computed efficiently</a:t>
            </a:r>
          </a:p>
          <a:p>
            <a:endParaRPr lang="en-US" dirty="0"/>
          </a:p>
          <a:p>
            <a:r>
              <a:rPr lang="en-US" dirty="0" smtClean="0"/>
              <a:t>Every extensional plan (safe or unsafe) can be written directly in SQL – will illustrate with </a:t>
            </a:r>
            <a:r>
              <a:rPr lang="en-US" dirty="0" err="1" smtClean="0"/>
              <a:t>postgres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Every query (safe/unsafe) admits extensional plans that compute upper bounds, or lower bounds of its probability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6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7478"/>
              </p:ext>
            </p:extLst>
          </p:nvPr>
        </p:nvGraphicFramePr>
        <p:xfrm>
          <a:off x="1949329" y="5128270"/>
          <a:ext cx="1367227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000"/>
                <a:gridCol w="500095"/>
                <a:gridCol w="421132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B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b4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q4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b5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q5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74729" y="4658701"/>
            <a:ext cx="124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92934"/>
                </a:solidFill>
                <a:latin typeface="Arial"/>
              </a:rPr>
              <a:t>S(A,B)</a:t>
            </a:r>
            <a:endParaRPr lang="en-US" sz="2800" dirty="0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823180"/>
              </p:ext>
            </p:extLst>
          </p:nvPr>
        </p:nvGraphicFramePr>
        <p:xfrm>
          <a:off x="159429" y="5312291"/>
          <a:ext cx="139349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237"/>
                <a:gridCol w="704259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3667" y="4658701"/>
            <a:ext cx="922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92934"/>
                </a:solidFill>
                <a:latin typeface="Arial"/>
              </a:rPr>
              <a:t>R(A)</a:t>
            </a:r>
            <a:endParaRPr lang="en-US" sz="2800" dirty="0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552925" y="3032053"/>
            <a:ext cx="4616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defTabSz="642938"/>
            <a:r>
              <a:rPr lang="en-US" sz="7200" dirty="0" smtClean="0">
                <a:latin typeface="Arial"/>
                <a:ea typeface="ＭＳ ゴシック" pitchFamily="-107" charset="-128"/>
                <a:cs typeface="ＭＳ ゴシック" pitchFamily="-107" charset="-128"/>
              </a:rPr>
              <a:t>⋈</a:t>
            </a:r>
            <a:endParaRPr lang="en-US" sz="7200" baseline="30000" dirty="0">
              <a:latin typeface="Arial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68398"/>
              </p:ext>
            </p:extLst>
          </p:nvPr>
        </p:nvGraphicFramePr>
        <p:xfrm>
          <a:off x="149136" y="1462649"/>
          <a:ext cx="1403789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761"/>
                <a:gridCol w="368490"/>
                <a:gridCol w="618538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B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p1*q1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p1*q2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p2*q3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b4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p2*q4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b5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p2*q5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9" idx="0"/>
            <a:endCxn id="15" idx="1"/>
          </p:cNvCxnSpPr>
          <p:nvPr/>
        </p:nvCxnSpPr>
        <p:spPr>
          <a:xfrm flipV="1">
            <a:off x="664979" y="3586051"/>
            <a:ext cx="887946" cy="1072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3"/>
            <a:endCxn id="7" idx="0"/>
          </p:cNvCxnSpPr>
          <p:nvPr/>
        </p:nvCxnSpPr>
        <p:spPr>
          <a:xfrm>
            <a:off x="2014590" y="3586051"/>
            <a:ext cx="681175" cy="1072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Extensional Plans </a:t>
            </a:r>
            <a:r>
              <a:rPr lang="en-US" dirty="0"/>
              <a:t>in </a:t>
            </a:r>
            <a:r>
              <a:rPr lang="en-US" dirty="0" err="1"/>
              <a:t>Postgres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38133" y="1513837"/>
            <a:ext cx="3139802" cy="83099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1600" dirty="0" smtClean="0">
                <a:latin typeface="Courier"/>
                <a:cs typeface="Courier"/>
              </a:rPr>
              <a:t>SELECT R.A, S.B,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R.P*S.P</a:t>
            </a:r>
            <a:b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FROM	R, S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WHERE R.A=S.A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2014590" y="3297962"/>
            <a:ext cx="61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4484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Motivating Applications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The Probabilistic Data Model			Chapter 2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Extensional Query Plans				Chapter 4.2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The Complexity of Query Evaluation		Chapter 3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Extensional Evaluation				Chapter 4.1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/>
              <a:t>Intensional</a:t>
            </a:r>
            <a:r>
              <a:rPr lang="en-US" dirty="0" smtClean="0"/>
              <a:t> Evaluation				Chapter 5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Picture 9" descr="cover-book-pdb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13" y="347472"/>
            <a:ext cx="985087" cy="121587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457200" y="2917942"/>
            <a:ext cx="4887943" cy="68580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0" y="15240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Part   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0" y="30099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0" y="4457700"/>
            <a:ext cx="8585200" cy="647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0" y="51816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4</a:t>
            </a:r>
          </a:p>
        </p:txBody>
      </p:sp>
    </p:spTree>
    <p:extLst>
      <p:ext uri="{BB962C8B-B14F-4D97-AF65-F5344CB8AC3E}">
        <p14:creationId xmlns:p14="http://schemas.microsoft.com/office/powerpoint/2010/main" val="421272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126409"/>
              </p:ext>
            </p:extLst>
          </p:nvPr>
        </p:nvGraphicFramePr>
        <p:xfrm>
          <a:off x="1949329" y="5128270"/>
          <a:ext cx="1367227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000"/>
                <a:gridCol w="500095"/>
                <a:gridCol w="421132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B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b4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q4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b5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q5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74729" y="4658701"/>
            <a:ext cx="124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92934"/>
                </a:solidFill>
                <a:latin typeface="Arial"/>
              </a:rPr>
              <a:t>S(A,B)</a:t>
            </a:r>
            <a:endParaRPr lang="en-US" sz="2800" dirty="0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60843"/>
              </p:ext>
            </p:extLst>
          </p:nvPr>
        </p:nvGraphicFramePr>
        <p:xfrm>
          <a:off x="159429" y="5312291"/>
          <a:ext cx="139349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237"/>
                <a:gridCol w="704259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3667" y="4658701"/>
            <a:ext cx="922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92934"/>
                </a:solidFill>
                <a:latin typeface="Arial"/>
              </a:rPr>
              <a:t>R(A)</a:t>
            </a:r>
            <a:endParaRPr lang="en-US" sz="2800" dirty="0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552925" y="3032053"/>
            <a:ext cx="4616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defTabSz="642938"/>
            <a:r>
              <a:rPr lang="en-US" sz="7200" dirty="0" smtClean="0">
                <a:latin typeface="Arial"/>
                <a:ea typeface="ＭＳ ゴシック" pitchFamily="-107" charset="-128"/>
                <a:cs typeface="ＭＳ ゴシック" pitchFamily="-107" charset="-128"/>
              </a:rPr>
              <a:t>⋈</a:t>
            </a:r>
            <a:endParaRPr lang="en-US" sz="7200" baseline="30000" dirty="0">
              <a:latin typeface="Arial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170513"/>
              </p:ext>
            </p:extLst>
          </p:nvPr>
        </p:nvGraphicFramePr>
        <p:xfrm>
          <a:off x="149136" y="1462649"/>
          <a:ext cx="1403789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761"/>
                <a:gridCol w="368490"/>
                <a:gridCol w="618538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B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p1*q1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p1*q2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p2*q3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b4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p2*q4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b5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p2*q5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9" idx="0"/>
            <a:endCxn id="15" idx="1"/>
          </p:cNvCxnSpPr>
          <p:nvPr/>
        </p:nvCxnSpPr>
        <p:spPr>
          <a:xfrm flipV="1">
            <a:off x="664979" y="3586051"/>
            <a:ext cx="887946" cy="1072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3"/>
            <a:endCxn id="7" idx="0"/>
          </p:cNvCxnSpPr>
          <p:nvPr/>
        </p:nvCxnSpPr>
        <p:spPr>
          <a:xfrm>
            <a:off x="2014590" y="3586051"/>
            <a:ext cx="681175" cy="1072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Extensional Plans </a:t>
            </a:r>
            <a:r>
              <a:rPr lang="en-US" dirty="0"/>
              <a:t>in </a:t>
            </a:r>
            <a:r>
              <a:rPr lang="en-US" dirty="0" err="1"/>
              <a:t>Postgres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38133" y="1513837"/>
            <a:ext cx="3139802" cy="83099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1600" dirty="0" smtClean="0">
                <a:latin typeface="Courier"/>
                <a:cs typeface="Courier"/>
              </a:rPr>
              <a:t>SELECT R.A, S.B,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R.P*S.P</a:t>
            </a:r>
            <a:b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FROM	R, S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WHERE R.A=S.A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2014590" y="3297962"/>
            <a:ext cx="61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958873" y="4468577"/>
            <a:ext cx="124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92934"/>
                </a:solidFill>
                <a:latin typeface="Arial"/>
              </a:rPr>
              <a:t>S(A,B)</a:t>
            </a:r>
            <a:endParaRPr lang="en-US" sz="2800" dirty="0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668549"/>
              </p:ext>
            </p:extLst>
          </p:nvPr>
        </p:nvGraphicFramePr>
        <p:xfrm>
          <a:off x="3220203" y="2620573"/>
          <a:ext cx="2250607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607"/>
                <a:gridCol w="1778000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1 - (1-q1)*(1-q2)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1 - (1-q3)*(1-q4)*(1-q5)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Connector 25"/>
          <p:cNvCxnSpPr>
            <a:stCxn id="27" idx="2"/>
            <a:endCxn id="24" idx="0"/>
          </p:cNvCxnSpPr>
          <p:nvPr/>
        </p:nvCxnSpPr>
        <p:spPr>
          <a:xfrm>
            <a:off x="4579909" y="4191466"/>
            <a:ext cx="0" cy="277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28503" y="3360469"/>
            <a:ext cx="902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/>
              </a:rPr>
              <a:t>Π</a:t>
            </a:r>
            <a:r>
              <a:rPr lang="en-US" sz="4800" baseline="-25000" dirty="0" smtClean="0">
                <a:latin typeface="Arial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67538" y="3463900"/>
            <a:ext cx="21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9620"/>
              </p:ext>
            </p:extLst>
          </p:nvPr>
        </p:nvGraphicFramePr>
        <p:xfrm>
          <a:off x="3958873" y="5078087"/>
          <a:ext cx="1367227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000"/>
                <a:gridCol w="500095"/>
                <a:gridCol w="421132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B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b4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q4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b5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q5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047969" y="1524000"/>
            <a:ext cx="4001717" cy="83099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1600" dirty="0" smtClean="0">
                <a:latin typeface="Courier"/>
                <a:cs typeface="Courier"/>
              </a:rPr>
              <a:t>SELECT S.A,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1.0-prod(1.0 -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S.p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b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FROM	S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GROUP BY S.A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39728" y="3474271"/>
            <a:ext cx="3693890" cy="2862322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1200" dirty="0">
                <a:latin typeface="Courier"/>
                <a:cs typeface="Courier"/>
              </a:rPr>
              <a:t>create or replace </a:t>
            </a:r>
            <a:r>
              <a:rPr lang="en-US" sz="1200" dirty="0" smtClean="0">
                <a:latin typeface="Courier"/>
                <a:cs typeface="Courier"/>
              </a:rPr>
              <a:t/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>  function </a:t>
            </a:r>
            <a:r>
              <a:rPr lang="en-US" sz="1200" dirty="0" err="1" smtClean="0">
                <a:solidFill>
                  <a:srgbClr val="0000FF"/>
                </a:solidFill>
                <a:latin typeface="Courier"/>
                <a:cs typeface="Courier"/>
              </a:rPr>
              <a:t>combine_prod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>
                <a:latin typeface="Courier"/>
                <a:cs typeface="Courier"/>
              </a:rPr>
              <a:t>float, float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>  returns </a:t>
            </a:r>
            <a:r>
              <a:rPr lang="en-US" sz="1200" dirty="0">
                <a:latin typeface="Courier"/>
                <a:cs typeface="Courier"/>
              </a:rPr>
              <a:t>float </a:t>
            </a:r>
            <a:r>
              <a:rPr lang="en-US" sz="1200" dirty="0" smtClean="0">
                <a:latin typeface="Courier"/>
                <a:cs typeface="Courier"/>
              </a:rPr>
              <a:t>as</a:t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>  </a:t>
            </a:r>
            <a:r>
              <a:rPr lang="en-US" sz="1200" dirty="0">
                <a:latin typeface="Courier"/>
                <a:cs typeface="Courier"/>
              </a:rPr>
              <a:t>'select $1 * $2' language SQL;</a:t>
            </a:r>
          </a:p>
          <a:p>
            <a:r>
              <a:rPr lang="en-US" sz="1200" dirty="0">
                <a:latin typeface="Courier"/>
                <a:cs typeface="Courier"/>
              </a:rPr>
              <a:t>create or </a:t>
            </a:r>
            <a:r>
              <a:rPr lang="en-US" sz="1200" dirty="0" smtClean="0">
                <a:latin typeface="Courier"/>
                <a:cs typeface="Courier"/>
              </a:rPr>
              <a:t>replace</a:t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>  function </a:t>
            </a:r>
            <a:r>
              <a:rPr lang="en-US" sz="1200" dirty="0" err="1" smtClean="0">
                <a:solidFill>
                  <a:srgbClr val="0000FF"/>
                </a:solidFill>
                <a:latin typeface="Courier"/>
                <a:cs typeface="Courier"/>
              </a:rPr>
              <a:t>final_prod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>
                <a:latin typeface="Courier"/>
                <a:cs typeface="Courier"/>
              </a:rPr>
              <a:t>float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>  returns </a:t>
            </a:r>
            <a:r>
              <a:rPr lang="en-US" sz="1200" dirty="0">
                <a:latin typeface="Courier"/>
                <a:cs typeface="Courier"/>
              </a:rPr>
              <a:t>float as </a:t>
            </a:r>
            <a:r>
              <a:rPr lang="en-US" sz="1200" dirty="0" smtClean="0">
                <a:latin typeface="Courier"/>
                <a:cs typeface="Courier"/>
              </a:rPr>
              <a:t/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>  '</a:t>
            </a:r>
            <a:r>
              <a:rPr lang="en-US" sz="1200" dirty="0">
                <a:latin typeface="Courier"/>
                <a:cs typeface="Courier"/>
              </a:rPr>
              <a:t>select $1' language SQL;</a:t>
            </a:r>
          </a:p>
          <a:p>
            <a:r>
              <a:rPr lang="en-US" sz="1200" dirty="0">
                <a:latin typeface="Courier"/>
                <a:cs typeface="Courier"/>
              </a:rPr>
              <a:t>drop aggregate if exists prod (float);</a:t>
            </a:r>
          </a:p>
          <a:p>
            <a:r>
              <a:rPr lang="en-US" sz="1200" dirty="0">
                <a:latin typeface="Courier"/>
                <a:cs typeface="Courier"/>
              </a:rPr>
              <a:t>create aggregate </a:t>
            </a:r>
            <a:r>
              <a:rPr lang="en-US" sz="1200" dirty="0" smtClean="0">
                <a:solidFill>
                  <a:srgbClr val="0000FF"/>
                </a:solidFill>
                <a:latin typeface="Courier"/>
                <a:cs typeface="Courier"/>
              </a:rPr>
              <a:t>prod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>
                <a:latin typeface="Courier"/>
                <a:cs typeface="Courier"/>
              </a:rPr>
              <a:t>float)</a:t>
            </a:r>
          </a:p>
          <a:p>
            <a:r>
              <a:rPr lang="en-US" sz="1200" dirty="0">
                <a:latin typeface="Courier"/>
                <a:cs typeface="Courier"/>
              </a:rPr>
              <a:t>(  </a:t>
            </a:r>
            <a:r>
              <a:rPr lang="en-US" sz="1200" dirty="0" err="1">
                <a:latin typeface="Courier"/>
                <a:cs typeface="Courier"/>
              </a:rPr>
              <a:t>sfunc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combine_prod</a:t>
            </a:r>
            <a:r>
              <a:rPr lang="en-US" sz="1200" dirty="0">
                <a:latin typeface="Courier"/>
                <a:cs typeface="Courier"/>
              </a:rPr>
              <a:t>,</a:t>
            </a:r>
          </a:p>
          <a:p>
            <a:r>
              <a:rPr lang="en-US" sz="1200" dirty="0">
                <a:latin typeface="Courier"/>
                <a:cs typeface="Courier"/>
              </a:rPr>
              <a:t>   </a:t>
            </a:r>
            <a:r>
              <a:rPr lang="en-US" sz="1200" dirty="0" err="1">
                <a:latin typeface="Courier"/>
                <a:cs typeface="Courier"/>
              </a:rPr>
              <a:t>stype</a:t>
            </a:r>
            <a:r>
              <a:rPr lang="en-US" sz="1200" dirty="0">
                <a:latin typeface="Courier"/>
                <a:cs typeface="Courier"/>
              </a:rPr>
              <a:t> = float,</a:t>
            </a:r>
          </a:p>
          <a:p>
            <a:r>
              <a:rPr lang="en-US" sz="1200" dirty="0">
                <a:latin typeface="Courier"/>
                <a:cs typeface="Courier"/>
              </a:rPr>
              <a:t>   </a:t>
            </a:r>
            <a:r>
              <a:rPr lang="en-US" sz="1200" dirty="0" err="1">
                <a:latin typeface="Courier"/>
                <a:cs typeface="Courier"/>
              </a:rPr>
              <a:t>finalfunc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final_prod</a:t>
            </a:r>
            <a:r>
              <a:rPr lang="en-US" sz="1200" dirty="0">
                <a:latin typeface="Courier"/>
                <a:cs typeface="Courier"/>
              </a:rPr>
              <a:t>,</a:t>
            </a:r>
          </a:p>
          <a:p>
            <a:r>
              <a:rPr lang="en-US" sz="1200" dirty="0">
                <a:latin typeface="Courier"/>
                <a:cs typeface="Courier"/>
              </a:rPr>
              <a:t>   </a:t>
            </a:r>
            <a:r>
              <a:rPr lang="en-US" sz="1200" dirty="0" err="1">
                <a:latin typeface="Courier"/>
                <a:cs typeface="Courier"/>
              </a:rPr>
              <a:t>initcond</a:t>
            </a:r>
            <a:r>
              <a:rPr lang="en-US" sz="1200" dirty="0">
                <a:latin typeface="Courier"/>
                <a:cs typeface="Courier"/>
              </a:rPr>
              <a:t> = '1.0'</a:t>
            </a:r>
          </a:p>
          <a:p>
            <a:r>
              <a:rPr lang="en-US" sz="1200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7751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Extensional Plans in </a:t>
            </a:r>
            <a:r>
              <a:rPr lang="en-US" dirty="0" err="1"/>
              <a:t>Postgres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59662" y="3596870"/>
            <a:ext cx="4616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pPr defTabSz="642938"/>
            <a:r>
              <a:rPr lang="en-US" sz="7200" dirty="0" smtClean="0">
                <a:latin typeface="Arial"/>
                <a:ea typeface="ＭＳ ゴシック" pitchFamily="-107" charset="-128"/>
                <a:cs typeface="ＭＳ ゴシック" pitchFamily="-107" charset="-128"/>
              </a:rPr>
              <a:t>⋈</a:t>
            </a:r>
            <a:endParaRPr lang="en-US" sz="7200" baseline="30000" dirty="0">
              <a:latin typeface="Arial"/>
            </a:endParaRPr>
          </a:p>
        </p:txBody>
      </p:sp>
      <p:cxnSp>
        <p:nvCxnSpPr>
          <p:cNvPr id="8" name="Straight Connector 7"/>
          <p:cNvCxnSpPr>
            <a:stCxn id="13" idx="0"/>
            <a:endCxn id="7" idx="1"/>
          </p:cNvCxnSpPr>
          <p:nvPr/>
        </p:nvCxnSpPr>
        <p:spPr>
          <a:xfrm flipV="1">
            <a:off x="1190309" y="4150868"/>
            <a:ext cx="469353" cy="1699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2" idx="0"/>
            <a:endCxn id="14" idx="2"/>
          </p:cNvCxnSpPr>
          <p:nvPr/>
        </p:nvCxnSpPr>
        <p:spPr>
          <a:xfrm flipV="1">
            <a:off x="3188345" y="5883999"/>
            <a:ext cx="5883" cy="354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0"/>
            <a:endCxn id="11" idx="2"/>
          </p:cNvCxnSpPr>
          <p:nvPr/>
        </p:nvCxnSpPr>
        <p:spPr>
          <a:xfrm flipH="1" flipV="1">
            <a:off x="1889701" y="3082037"/>
            <a:ext cx="794" cy="5148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07888" y="2435706"/>
            <a:ext cx="763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>
                <a:latin typeface="Arial"/>
              </a:rPr>
              <a:t>Π</a:t>
            </a:r>
            <a:r>
              <a:rPr lang="en-US" sz="3600" baseline="-25000" dirty="0" err="1" smtClean="0">
                <a:latin typeface="Arial"/>
              </a:rPr>
              <a:t>Φ</a:t>
            </a:r>
            <a:endParaRPr lang="en-US" sz="3600" baseline="-25000" dirty="0" smtClean="0"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7271" y="6238078"/>
            <a:ext cx="112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92934"/>
                </a:solidFill>
                <a:latin typeface="Arial"/>
              </a:rPr>
              <a:t>S(</a:t>
            </a:r>
            <a:r>
              <a:rPr lang="en-US" sz="2800" dirty="0" err="1" smtClean="0">
                <a:solidFill>
                  <a:srgbClr val="292934"/>
                </a:solidFill>
                <a:latin typeface="Arial"/>
              </a:rPr>
              <a:t>x,y</a:t>
            </a:r>
            <a:r>
              <a:rPr lang="en-US" sz="2800" dirty="0" smtClean="0">
                <a:solidFill>
                  <a:srgbClr val="292934"/>
                </a:solidFill>
                <a:latin typeface="Arial"/>
              </a:rPr>
              <a:t>)</a:t>
            </a:r>
            <a:endParaRPr lang="en-US" sz="2800" dirty="0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978" y="5850828"/>
            <a:ext cx="86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92934"/>
                </a:solidFill>
                <a:latin typeface="Arial"/>
              </a:rPr>
              <a:t>R(x)</a:t>
            </a:r>
            <a:endParaRPr lang="en-US" sz="2800" dirty="0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8238" y="5237668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>
                <a:latin typeface="Arial"/>
              </a:rPr>
              <a:t>Π</a:t>
            </a:r>
            <a:r>
              <a:rPr lang="en-US" sz="3600" baseline="-25000" dirty="0" err="1" smtClean="0">
                <a:latin typeface="Arial"/>
              </a:rPr>
              <a:t>x</a:t>
            </a:r>
            <a:endParaRPr lang="en-US" sz="3600" baseline="-25000" dirty="0" smtClean="0">
              <a:latin typeface="Arial"/>
            </a:endParaRPr>
          </a:p>
        </p:txBody>
      </p:sp>
      <p:cxnSp>
        <p:nvCxnSpPr>
          <p:cNvPr id="15" name="Straight Connector 14"/>
          <p:cNvCxnSpPr>
            <a:stCxn id="7" idx="3"/>
            <a:endCxn id="14" idx="0"/>
          </p:cNvCxnSpPr>
          <p:nvPr/>
        </p:nvCxnSpPr>
        <p:spPr>
          <a:xfrm>
            <a:off x="2121327" y="4150868"/>
            <a:ext cx="1072901" cy="108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458" y="1466767"/>
            <a:ext cx="2758650" cy="92333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1800" dirty="0"/>
              <a:t>SELECT DISTINCT </a:t>
            </a:r>
            <a:r>
              <a:rPr lang="en-US" sz="1800" dirty="0" smtClean="0"/>
              <a:t>‘true’</a:t>
            </a:r>
            <a:endParaRPr lang="en-US" sz="1800" dirty="0"/>
          </a:p>
          <a:p>
            <a:r>
              <a:rPr lang="en-US" sz="1800" dirty="0"/>
              <a:t>FROM R, </a:t>
            </a:r>
            <a:r>
              <a:rPr lang="en-US" sz="1800" dirty="0" smtClean="0"/>
              <a:t>S</a:t>
            </a:r>
            <a:br>
              <a:rPr lang="en-US" sz="1800" dirty="0" smtClean="0"/>
            </a:br>
            <a:r>
              <a:rPr lang="en-US" sz="1800" dirty="0" smtClean="0"/>
              <a:t>WHERE </a:t>
            </a:r>
            <a:r>
              <a:rPr lang="en-US" sz="1800" dirty="0" err="1"/>
              <a:t>R.x</a:t>
            </a:r>
            <a:r>
              <a:rPr lang="en-US" sz="1800" dirty="0"/>
              <a:t> = </a:t>
            </a:r>
            <a:r>
              <a:rPr lang="en-US" sz="1800" dirty="0" err="1"/>
              <a:t>S.x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3036303" y="2518995"/>
            <a:ext cx="5894851" cy="1600438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1400" dirty="0" smtClean="0">
                <a:latin typeface="Courier"/>
                <a:cs typeface="Courier"/>
              </a:rPr>
              <a:t>WITH Temp AS</a:t>
            </a:r>
          </a:p>
          <a:p>
            <a:r>
              <a:rPr lang="en-US" sz="1400" dirty="0" smtClean="0">
                <a:latin typeface="Courier"/>
                <a:cs typeface="Courier"/>
              </a:rPr>
              <a:t>   (</a:t>
            </a:r>
            <a:r>
              <a:rPr lang="en-US" sz="1400" dirty="0">
                <a:latin typeface="Courier"/>
                <a:cs typeface="Courier"/>
              </a:rPr>
              <a:t>SELECT </a:t>
            </a:r>
            <a:r>
              <a:rPr lang="en-US" sz="1400" dirty="0" err="1">
                <a:latin typeface="Courier"/>
                <a:cs typeface="Courier"/>
              </a:rPr>
              <a:t>S.x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1.0-prod(1.0 -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S.p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as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p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FROM S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GROUP </a:t>
            </a:r>
            <a:r>
              <a:rPr lang="en-US" sz="1400" dirty="0">
                <a:latin typeface="Courier"/>
                <a:cs typeface="Courier"/>
              </a:rPr>
              <a:t>BY </a:t>
            </a:r>
            <a:r>
              <a:rPr lang="en-US" sz="1400" dirty="0" err="1">
                <a:latin typeface="Courier"/>
                <a:cs typeface="Courier"/>
              </a:rPr>
              <a:t>S.x</a:t>
            </a:r>
            <a:r>
              <a:rPr lang="en-US" sz="1400" dirty="0">
                <a:latin typeface="Courier"/>
                <a:cs typeface="Courier"/>
              </a:rPr>
              <a:t>) </a:t>
            </a:r>
          </a:p>
          <a:p>
            <a:r>
              <a:rPr lang="en-US" sz="1400" dirty="0" smtClean="0">
                <a:latin typeface="Courier"/>
                <a:cs typeface="Courier"/>
              </a:rPr>
              <a:t>SELECT ‘true’ as z, 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1.0-prod(1.0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– R.P *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Temp.P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 as p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FROM R, Temp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WHERE </a:t>
            </a:r>
            <a:r>
              <a:rPr lang="en-US" sz="1400" dirty="0" err="1" smtClean="0">
                <a:latin typeface="Courier"/>
                <a:cs typeface="Courier"/>
              </a:rPr>
              <a:t>R.x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Temp.x</a:t>
            </a: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15926" y="2435706"/>
            <a:ext cx="21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044999" y="3842434"/>
            <a:ext cx="21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218387" y="5237668"/>
            <a:ext cx="21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6059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 in </a:t>
            </a:r>
            <a:r>
              <a:rPr lang="en-US" dirty="0" err="1"/>
              <a:t>postgres</a:t>
            </a:r>
            <a:r>
              <a:rPr lang="en-US" dirty="0"/>
              <a:t>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8891" y="1524000"/>
            <a:ext cx="5679372" cy="5155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"/>
                <a:cs typeface="Courier"/>
              </a:rPr>
              <a:t>-----------------------------------------------------</a:t>
            </a:r>
          </a:p>
          <a:p>
            <a:r>
              <a:rPr lang="en-US" sz="700" dirty="0">
                <a:latin typeface="Courier"/>
                <a:cs typeface="Courier"/>
              </a:rPr>
              <a:t>-- First step: download </a:t>
            </a:r>
            <a:r>
              <a:rPr lang="en-US" sz="700" dirty="0" err="1">
                <a:latin typeface="Courier"/>
                <a:cs typeface="Courier"/>
              </a:rPr>
              <a:t>postgres</a:t>
            </a:r>
            <a:r>
              <a:rPr lang="en-US" sz="700" dirty="0">
                <a:latin typeface="Courier"/>
                <a:cs typeface="Courier"/>
              </a:rPr>
              <a:t> from http://</a:t>
            </a:r>
            <a:r>
              <a:rPr lang="en-US" sz="700" dirty="0" err="1">
                <a:latin typeface="Courier"/>
                <a:cs typeface="Courier"/>
              </a:rPr>
              <a:t>www.postgresql.org</a:t>
            </a:r>
            <a:r>
              <a:rPr lang="en-US" sz="700" dirty="0">
                <a:latin typeface="Courier"/>
                <a:cs typeface="Courier"/>
              </a:rPr>
              <a:t>/</a:t>
            </a:r>
          </a:p>
          <a:p>
            <a:r>
              <a:rPr lang="en-US" sz="700" dirty="0">
                <a:latin typeface="Courier"/>
                <a:cs typeface="Courier"/>
              </a:rPr>
              <a:t>-- Second step: run the command "</a:t>
            </a:r>
            <a:r>
              <a:rPr lang="en-US" sz="700" dirty="0" err="1">
                <a:latin typeface="Courier"/>
                <a:cs typeface="Courier"/>
              </a:rPr>
              <a:t>createdb</a:t>
            </a:r>
            <a:r>
              <a:rPr lang="en-US" sz="700" dirty="0">
                <a:latin typeface="Courier"/>
                <a:cs typeface="Courier"/>
              </a:rPr>
              <a:t> </a:t>
            </a:r>
            <a:r>
              <a:rPr lang="en-US" sz="700" dirty="0" err="1">
                <a:latin typeface="Courier"/>
                <a:cs typeface="Courier"/>
              </a:rPr>
              <a:t>pdb</a:t>
            </a:r>
            <a:r>
              <a:rPr lang="en-US" sz="700" dirty="0">
                <a:latin typeface="Courier"/>
                <a:cs typeface="Courier"/>
              </a:rPr>
              <a:t>"</a:t>
            </a:r>
          </a:p>
          <a:p>
            <a:r>
              <a:rPr lang="en-US" sz="700" dirty="0">
                <a:latin typeface="Courier"/>
                <a:cs typeface="Courier"/>
              </a:rPr>
              <a:t>-- Third step: run the command "</a:t>
            </a:r>
            <a:r>
              <a:rPr lang="en-US" sz="700" dirty="0" err="1">
                <a:latin typeface="Courier"/>
                <a:cs typeface="Courier"/>
              </a:rPr>
              <a:t>psql</a:t>
            </a:r>
            <a:r>
              <a:rPr lang="en-US" sz="700" dirty="0">
                <a:latin typeface="Courier"/>
                <a:cs typeface="Courier"/>
              </a:rPr>
              <a:t> </a:t>
            </a:r>
            <a:r>
              <a:rPr lang="en-US" sz="700" dirty="0" err="1">
                <a:latin typeface="Courier"/>
                <a:cs typeface="Courier"/>
              </a:rPr>
              <a:t>pdb</a:t>
            </a:r>
            <a:r>
              <a:rPr lang="en-US" sz="700" dirty="0">
                <a:latin typeface="Courier"/>
                <a:cs typeface="Courier"/>
              </a:rPr>
              <a:t>" then cut/paste commands below</a:t>
            </a:r>
          </a:p>
          <a:p>
            <a:r>
              <a:rPr lang="en-US" sz="700" dirty="0">
                <a:latin typeface="Courier"/>
                <a:cs typeface="Courier"/>
              </a:rPr>
              <a:t>-----------------------------------------------------</a:t>
            </a:r>
          </a:p>
          <a:p>
            <a:r>
              <a:rPr lang="en-US" sz="700" dirty="0">
                <a:latin typeface="Courier"/>
                <a:cs typeface="Courier"/>
              </a:rPr>
              <a:t>-- define an aggregate function to compute the product</a:t>
            </a:r>
          </a:p>
          <a:p>
            <a:r>
              <a:rPr lang="en-US" sz="700" dirty="0">
                <a:latin typeface="Courier"/>
                <a:cs typeface="Courier"/>
              </a:rPr>
              <a:t>create or replace function </a:t>
            </a:r>
            <a:r>
              <a:rPr lang="en-US" sz="700" dirty="0" err="1">
                <a:latin typeface="Courier"/>
                <a:cs typeface="Courier"/>
              </a:rPr>
              <a:t>combine_prod</a:t>
            </a:r>
            <a:r>
              <a:rPr lang="en-US" sz="700" dirty="0">
                <a:latin typeface="Courier"/>
                <a:cs typeface="Courier"/>
              </a:rPr>
              <a:t> (float, float) returns float as 'select $1 * $2' language SQL;</a:t>
            </a:r>
          </a:p>
          <a:p>
            <a:r>
              <a:rPr lang="en-US" sz="700" dirty="0">
                <a:latin typeface="Courier"/>
                <a:cs typeface="Courier"/>
              </a:rPr>
              <a:t>create or replace function </a:t>
            </a:r>
            <a:r>
              <a:rPr lang="en-US" sz="700" dirty="0" err="1">
                <a:latin typeface="Courier"/>
                <a:cs typeface="Courier"/>
              </a:rPr>
              <a:t>final_prod</a:t>
            </a:r>
            <a:r>
              <a:rPr lang="en-US" sz="700" dirty="0">
                <a:latin typeface="Courier"/>
                <a:cs typeface="Courier"/>
              </a:rPr>
              <a:t> (float) returns float as 'select $1' language SQL;</a:t>
            </a:r>
          </a:p>
          <a:p>
            <a:r>
              <a:rPr lang="en-US" sz="700" dirty="0">
                <a:latin typeface="Courier"/>
                <a:cs typeface="Courier"/>
              </a:rPr>
              <a:t>drop aggregate if exists prod (float);</a:t>
            </a:r>
          </a:p>
          <a:p>
            <a:r>
              <a:rPr lang="en-US" sz="700" dirty="0">
                <a:latin typeface="Courier"/>
                <a:cs typeface="Courier"/>
              </a:rPr>
              <a:t>create aggregate prod (float)</a:t>
            </a:r>
          </a:p>
          <a:p>
            <a:r>
              <a:rPr lang="en-US" sz="700" dirty="0">
                <a:latin typeface="Courier"/>
                <a:cs typeface="Courier"/>
              </a:rPr>
              <a:t>(  </a:t>
            </a:r>
            <a:r>
              <a:rPr lang="en-US" sz="700" dirty="0" err="1">
                <a:latin typeface="Courier"/>
                <a:cs typeface="Courier"/>
              </a:rPr>
              <a:t>sfunc</a:t>
            </a:r>
            <a:r>
              <a:rPr lang="en-US" sz="700" dirty="0">
                <a:latin typeface="Courier"/>
                <a:cs typeface="Courier"/>
              </a:rPr>
              <a:t> = </a:t>
            </a:r>
            <a:r>
              <a:rPr lang="en-US" sz="700" dirty="0" err="1">
                <a:latin typeface="Courier"/>
                <a:cs typeface="Courier"/>
              </a:rPr>
              <a:t>combine_prod</a:t>
            </a:r>
            <a:r>
              <a:rPr lang="en-US" sz="700" dirty="0">
                <a:latin typeface="Courier"/>
                <a:cs typeface="Courier"/>
              </a:rPr>
              <a:t>,</a:t>
            </a:r>
          </a:p>
          <a:p>
            <a:r>
              <a:rPr lang="en-US" sz="700" dirty="0">
                <a:latin typeface="Courier"/>
                <a:cs typeface="Courier"/>
              </a:rPr>
              <a:t>   </a:t>
            </a:r>
            <a:r>
              <a:rPr lang="en-US" sz="700" dirty="0" err="1">
                <a:latin typeface="Courier"/>
                <a:cs typeface="Courier"/>
              </a:rPr>
              <a:t>stype</a:t>
            </a:r>
            <a:r>
              <a:rPr lang="en-US" sz="700" dirty="0">
                <a:latin typeface="Courier"/>
                <a:cs typeface="Courier"/>
              </a:rPr>
              <a:t> = float,</a:t>
            </a:r>
          </a:p>
          <a:p>
            <a:r>
              <a:rPr lang="en-US" sz="700" dirty="0">
                <a:latin typeface="Courier"/>
                <a:cs typeface="Courier"/>
              </a:rPr>
              <a:t>   </a:t>
            </a:r>
            <a:r>
              <a:rPr lang="en-US" sz="700" dirty="0" err="1">
                <a:latin typeface="Courier"/>
                <a:cs typeface="Courier"/>
              </a:rPr>
              <a:t>finalfunc</a:t>
            </a:r>
            <a:r>
              <a:rPr lang="en-US" sz="700" dirty="0">
                <a:latin typeface="Courier"/>
                <a:cs typeface="Courier"/>
              </a:rPr>
              <a:t> = </a:t>
            </a:r>
            <a:r>
              <a:rPr lang="en-US" sz="700" dirty="0" err="1">
                <a:latin typeface="Courier"/>
                <a:cs typeface="Courier"/>
              </a:rPr>
              <a:t>final_prod</a:t>
            </a:r>
            <a:r>
              <a:rPr lang="en-US" sz="700" dirty="0">
                <a:latin typeface="Courier"/>
                <a:cs typeface="Courier"/>
              </a:rPr>
              <a:t>,</a:t>
            </a:r>
          </a:p>
          <a:p>
            <a:r>
              <a:rPr lang="en-US" sz="700" dirty="0">
                <a:latin typeface="Courier"/>
                <a:cs typeface="Courier"/>
              </a:rPr>
              <a:t>   </a:t>
            </a:r>
            <a:r>
              <a:rPr lang="en-US" sz="700" dirty="0" err="1">
                <a:latin typeface="Courier"/>
                <a:cs typeface="Courier"/>
              </a:rPr>
              <a:t>initcond</a:t>
            </a:r>
            <a:r>
              <a:rPr lang="en-US" sz="700" dirty="0">
                <a:latin typeface="Courier"/>
                <a:cs typeface="Courier"/>
              </a:rPr>
              <a:t> = '1.0'</a:t>
            </a:r>
          </a:p>
          <a:p>
            <a:r>
              <a:rPr lang="en-US" sz="700" dirty="0">
                <a:latin typeface="Courier"/>
                <a:cs typeface="Courier"/>
              </a:rPr>
              <a:t>);</a:t>
            </a:r>
          </a:p>
          <a:p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-----------------------------------------------------</a:t>
            </a:r>
          </a:p>
          <a:p>
            <a:r>
              <a:rPr lang="en-US" sz="700" dirty="0">
                <a:latin typeface="Courier"/>
                <a:cs typeface="Courier"/>
              </a:rPr>
              <a:t>-- simple tables, similar to those used in the tutorial</a:t>
            </a:r>
          </a:p>
          <a:p>
            <a:r>
              <a:rPr lang="en-US" sz="700" dirty="0">
                <a:latin typeface="Courier"/>
                <a:cs typeface="Courier"/>
              </a:rPr>
              <a:t>create table R(z char(8), x char(8), p float);</a:t>
            </a:r>
          </a:p>
          <a:p>
            <a:r>
              <a:rPr lang="en-US" sz="700" dirty="0">
                <a:latin typeface="Courier"/>
                <a:cs typeface="Courier"/>
              </a:rPr>
              <a:t>create table S(x char(8), y char(8), p float);</a:t>
            </a:r>
          </a:p>
          <a:p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insert into R values('c', 'a1', 0.5);</a:t>
            </a:r>
          </a:p>
          <a:p>
            <a:r>
              <a:rPr lang="en-US" sz="700" dirty="0">
                <a:latin typeface="Courier"/>
                <a:cs typeface="Courier"/>
              </a:rPr>
              <a:t>insert into R values('c', 'a2', 0.5);</a:t>
            </a:r>
          </a:p>
          <a:p>
            <a:r>
              <a:rPr lang="en-US" sz="700" dirty="0">
                <a:latin typeface="Courier"/>
                <a:cs typeface="Courier"/>
              </a:rPr>
              <a:t>insert into R values('c', 'a3', 0.5);</a:t>
            </a:r>
          </a:p>
          <a:p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insert into S values('a1', 'b1', 0.5);</a:t>
            </a:r>
          </a:p>
          <a:p>
            <a:r>
              <a:rPr lang="en-US" sz="700" dirty="0">
                <a:latin typeface="Courier"/>
                <a:cs typeface="Courier"/>
              </a:rPr>
              <a:t>insert into S values('a1', 'b2', 0.5);</a:t>
            </a:r>
          </a:p>
          <a:p>
            <a:r>
              <a:rPr lang="en-US" sz="700" dirty="0">
                <a:latin typeface="Courier"/>
                <a:cs typeface="Courier"/>
              </a:rPr>
              <a:t>insert into S values('a2', 'b2', 0.5);</a:t>
            </a:r>
          </a:p>
          <a:p>
            <a:r>
              <a:rPr lang="en-US" sz="700" dirty="0">
                <a:latin typeface="Courier"/>
                <a:cs typeface="Courier"/>
              </a:rPr>
              <a:t>insert into S values('a2', 'b3', 0.5);</a:t>
            </a:r>
          </a:p>
          <a:p>
            <a:r>
              <a:rPr lang="en-US" sz="700" dirty="0">
                <a:latin typeface="Courier"/>
                <a:cs typeface="Courier"/>
              </a:rPr>
              <a:t>insert into S values('a2', 'b4', 0.5);</a:t>
            </a:r>
          </a:p>
          <a:p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-- computing the query Q(z) = R(</a:t>
            </a:r>
            <a:r>
              <a:rPr lang="en-US" sz="700" dirty="0" err="1">
                <a:latin typeface="Courier"/>
                <a:cs typeface="Courier"/>
              </a:rPr>
              <a:t>z,x</a:t>
            </a:r>
            <a:r>
              <a:rPr lang="en-US" sz="700" dirty="0">
                <a:latin typeface="Courier"/>
                <a:cs typeface="Courier"/>
              </a:rPr>
              <a:t>),S(</a:t>
            </a:r>
            <a:r>
              <a:rPr lang="en-US" sz="700" dirty="0" err="1">
                <a:latin typeface="Courier"/>
                <a:cs typeface="Courier"/>
              </a:rPr>
              <a:t>x,y</a:t>
            </a:r>
            <a:r>
              <a:rPr lang="en-US" sz="700" dirty="0">
                <a:latin typeface="Courier"/>
                <a:cs typeface="Courier"/>
              </a:rPr>
              <a:t>)</a:t>
            </a:r>
          </a:p>
          <a:p>
            <a:r>
              <a:rPr lang="en-US" sz="700" dirty="0">
                <a:latin typeface="Courier"/>
                <a:cs typeface="Courier"/>
              </a:rPr>
              <a:t>-- a safe plan:</a:t>
            </a:r>
          </a:p>
          <a:p>
            <a:r>
              <a:rPr lang="en-US" sz="700" dirty="0">
                <a:latin typeface="Courier"/>
                <a:cs typeface="Courier"/>
              </a:rPr>
              <a:t>with Temp as</a:t>
            </a:r>
          </a:p>
          <a:p>
            <a:r>
              <a:rPr lang="en-US" sz="700" dirty="0">
                <a:latin typeface="Courier"/>
                <a:cs typeface="Courier"/>
              </a:rPr>
              <a:t>  (select </a:t>
            </a:r>
            <a:r>
              <a:rPr lang="en-US" sz="700" dirty="0" err="1">
                <a:latin typeface="Courier"/>
                <a:cs typeface="Courier"/>
              </a:rPr>
              <a:t>S.x</a:t>
            </a:r>
            <a:r>
              <a:rPr lang="en-US" sz="700" dirty="0">
                <a:latin typeface="Courier"/>
                <a:cs typeface="Courier"/>
              </a:rPr>
              <a:t>, 1.0-prod(1.0-p) as p</a:t>
            </a:r>
          </a:p>
          <a:p>
            <a:r>
              <a:rPr lang="en-US" sz="700" dirty="0">
                <a:latin typeface="Courier"/>
                <a:cs typeface="Courier"/>
              </a:rPr>
              <a:t>   from S</a:t>
            </a:r>
          </a:p>
          <a:p>
            <a:r>
              <a:rPr lang="en-US" sz="700" dirty="0">
                <a:latin typeface="Courier"/>
                <a:cs typeface="Courier"/>
              </a:rPr>
              <a:t>   group by </a:t>
            </a:r>
            <a:r>
              <a:rPr lang="en-US" sz="700" dirty="0" err="1">
                <a:latin typeface="Courier"/>
                <a:cs typeface="Courier"/>
              </a:rPr>
              <a:t>S.x</a:t>
            </a:r>
            <a:r>
              <a:rPr lang="en-US" sz="700" dirty="0">
                <a:latin typeface="Courier"/>
                <a:cs typeface="Courier"/>
              </a:rPr>
              <a:t>)</a:t>
            </a:r>
          </a:p>
          <a:p>
            <a:r>
              <a:rPr lang="en-US" sz="700" dirty="0">
                <a:latin typeface="Courier"/>
                <a:cs typeface="Courier"/>
              </a:rPr>
              <a:t>select </a:t>
            </a:r>
            <a:r>
              <a:rPr lang="en-US" sz="700" dirty="0" err="1">
                <a:latin typeface="Courier"/>
                <a:cs typeface="Courier"/>
              </a:rPr>
              <a:t>R.z</a:t>
            </a:r>
            <a:r>
              <a:rPr lang="en-US" sz="700" dirty="0">
                <a:latin typeface="Courier"/>
                <a:cs typeface="Courier"/>
              </a:rPr>
              <a:t>, 1.0-prod(1-R.p*</a:t>
            </a:r>
            <a:r>
              <a:rPr lang="en-US" sz="700" dirty="0" err="1">
                <a:latin typeface="Courier"/>
                <a:cs typeface="Courier"/>
              </a:rPr>
              <a:t>Temp.p</a:t>
            </a:r>
            <a:r>
              <a:rPr lang="en-US" sz="700" dirty="0">
                <a:latin typeface="Courier"/>
                <a:cs typeface="Courier"/>
              </a:rPr>
              <a:t>)</a:t>
            </a:r>
          </a:p>
          <a:p>
            <a:r>
              <a:rPr lang="en-US" sz="700" dirty="0">
                <a:latin typeface="Courier"/>
                <a:cs typeface="Courier"/>
              </a:rPr>
              <a:t>from R, Temp</a:t>
            </a:r>
          </a:p>
          <a:p>
            <a:r>
              <a:rPr lang="en-US" sz="700" dirty="0">
                <a:latin typeface="Courier"/>
                <a:cs typeface="Courier"/>
              </a:rPr>
              <a:t>where </a:t>
            </a:r>
            <a:r>
              <a:rPr lang="en-US" sz="700" dirty="0" err="1">
                <a:latin typeface="Courier"/>
                <a:cs typeface="Courier"/>
              </a:rPr>
              <a:t>R.x</a:t>
            </a:r>
            <a:r>
              <a:rPr lang="en-US" sz="700" dirty="0">
                <a:latin typeface="Courier"/>
                <a:cs typeface="Courier"/>
              </a:rPr>
              <a:t>=</a:t>
            </a:r>
            <a:r>
              <a:rPr lang="en-US" sz="700" dirty="0" err="1">
                <a:latin typeface="Courier"/>
                <a:cs typeface="Courier"/>
              </a:rPr>
              <a:t>Temp.x</a:t>
            </a:r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group by </a:t>
            </a:r>
            <a:r>
              <a:rPr lang="en-US" sz="700" dirty="0" err="1">
                <a:latin typeface="Courier"/>
                <a:cs typeface="Courier"/>
              </a:rPr>
              <a:t>R.z</a:t>
            </a:r>
            <a:r>
              <a:rPr lang="en-US" sz="700" dirty="0">
                <a:latin typeface="Courier"/>
                <a:cs typeface="Courier"/>
              </a:rPr>
              <a:t>;</a:t>
            </a:r>
          </a:p>
          <a:p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-- an unsafe plan; guaranteed to return an upper bound on the probability</a:t>
            </a:r>
          </a:p>
          <a:p>
            <a:r>
              <a:rPr lang="en-US" sz="700" dirty="0">
                <a:latin typeface="Courier"/>
                <a:cs typeface="Courier"/>
              </a:rPr>
              <a:t>select </a:t>
            </a:r>
            <a:r>
              <a:rPr lang="en-US" sz="700" dirty="0" err="1">
                <a:latin typeface="Courier"/>
                <a:cs typeface="Courier"/>
              </a:rPr>
              <a:t>R.z</a:t>
            </a:r>
            <a:r>
              <a:rPr lang="en-US" sz="700" dirty="0">
                <a:latin typeface="Courier"/>
                <a:cs typeface="Courier"/>
              </a:rPr>
              <a:t>, 1.0-prod(1-R.p*</a:t>
            </a:r>
            <a:r>
              <a:rPr lang="en-US" sz="700" dirty="0" err="1">
                <a:latin typeface="Courier"/>
                <a:cs typeface="Courier"/>
              </a:rPr>
              <a:t>S.p</a:t>
            </a:r>
            <a:r>
              <a:rPr lang="en-US" sz="700" dirty="0">
                <a:latin typeface="Courier"/>
                <a:cs typeface="Courier"/>
              </a:rPr>
              <a:t>)</a:t>
            </a:r>
          </a:p>
          <a:p>
            <a:r>
              <a:rPr lang="en-US" sz="700" dirty="0">
                <a:latin typeface="Courier"/>
                <a:cs typeface="Courier"/>
              </a:rPr>
              <a:t>from R, S</a:t>
            </a:r>
          </a:p>
          <a:p>
            <a:r>
              <a:rPr lang="en-US" sz="700" dirty="0">
                <a:latin typeface="Courier"/>
                <a:cs typeface="Courier"/>
              </a:rPr>
              <a:t>where </a:t>
            </a:r>
            <a:r>
              <a:rPr lang="en-US" sz="700" dirty="0" err="1">
                <a:latin typeface="Courier"/>
                <a:cs typeface="Courier"/>
              </a:rPr>
              <a:t>R.x</a:t>
            </a:r>
            <a:r>
              <a:rPr lang="en-US" sz="700" dirty="0">
                <a:latin typeface="Courier"/>
                <a:cs typeface="Courier"/>
              </a:rPr>
              <a:t>=</a:t>
            </a:r>
            <a:r>
              <a:rPr lang="en-US" sz="700" dirty="0" err="1">
                <a:latin typeface="Courier"/>
                <a:cs typeface="Courier"/>
              </a:rPr>
              <a:t>S.x</a:t>
            </a:r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group by </a:t>
            </a:r>
            <a:r>
              <a:rPr lang="en-US" sz="700" dirty="0" err="1">
                <a:latin typeface="Courier"/>
                <a:cs typeface="Courier"/>
              </a:rPr>
              <a:t>R.z</a:t>
            </a:r>
            <a:r>
              <a:rPr lang="en-US" sz="700" dirty="0">
                <a:latin typeface="Courier"/>
                <a:cs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5452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Extensional Plans in </a:t>
            </a:r>
            <a:r>
              <a:rPr lang="en-US" dirty="0" err="1"/>
              <a:t>Postgres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8713" y="1358543"/>
            <a:ext cx="3454792" cy="92333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1800" dirty="0"/>
              <a:t>SELECT DISTINCT ‘yes’</a:t>
            </a:r>
          </a:p>
          <a:p>
            <a:r>
              <a:rPr lang="en-US" sz="1800" dirty="0"/>
              <a:t>FROM R, </a:t>
            </a:r>
            <a:r>
              <a:rPr lang="en-US" sz="1800" dirty="0" smtClean="0"/>
              <a:t>S, T</a:t>
            </a:r>
            <a:br>
              <a:rPr lang="en-US" sz="1800" dirty="0" smtClean="0"/>
            </a:br>
            <a:r>
              <a:rPr lang="en-US" sz="1800" dirty="0" smtClean="0"/>
              <a:t>WHERE </a:t>
            </a:r>
            <a:r>
              <a:rPr lang="en-US" sz="1800" dirty="0" err="1"/>
              <a:t>R.x</a:t>
            </a:r>
            <a:r>
              <a:rPr lang="en-US" sz="1800" dirty="0"/>
              <a:t> = </a:t>
            </a:r>
            <a:r>
              <a:rPr lang="en-US" sz="1800" dirty="0" err="1" smtClean="0"/>
              <a:t>S.x</a:t>
            </a:r>
            <a:r>
              <a:rPr lang="en-US" sz="1800" dirty="0" smtClean="0"/>
              <a:t> and </a:t>
            </a:r>
            <a:r>
              <a:rPr lang="en-US" sz="1800" dirty="0" err="1" smtClean="0"/>
              <a:t>S.y</a:t>
            </a:r>
            <a:r>
              <a:rPr lang="en-US" sz="1800" dirty="0"/>
              <a:t> </a:t>
            </a:r>
            <a:r>
              <a:rPr lang="en-US" sz="1800" dirty="0" smtClean="0"/>
              <a:t>= </a:t>
            </a:r>
            <a:r>
              <a:rPr lang="en-US" sz="1800" dirty="0" err="1" smtClean="0"/>
              <a:t>T.y</a:t>
            </a:r>
            <a:endParaRPr lang="en-US" sz="18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40451" y="3287076"/>
            <a:ext cx="4616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pPr defTabSz="642938"/>
            <a:r>
              <a:rPr lang="en-US" sz="7200" dirty="0" smtClean="0">
                <a:latin typeface="Arial"/>
                <a:ea typeface="ＭＳ ゴシック" pitchFamily="-107" charset="-128"/>
                <a:cs typeface="ＭＳ ゴシック" pitchFamily="-107" charset="-128"/>
              </a:rPr>
              <a:t>⋈</a:t>
            </a:r>
            <a:endParaRPr lang="en-US" sz="7200" baseline="30000" dirty="0">
              <a:latin typeface="Arial"/>
            </a:endParaRPr>
          </a:p>
        </p:txBody>
      </p:sp>
      <p:cxnSp>
        <p:nvCxnSpPr>
          <p:cNvPr id="8" name="Straight Connector 7"/>
          <p:cNvCxnSpPr>
            <a:stCxn id="13" idx="0"/>
            <a:endCxn id="7" idx="1"/>
          </p:cNvCxnSpPr>
          <p:nvPr/>
        </p:nvCxnSpPr>
        <p:spPr>
          <a:xfrm flipV="1">
            <a:off x="1190309" y="3841074"/>
            <a:ext cx="850142" cy="2009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2" idx="0"/>
            <a:endCxn id="19" idx="1"/>
          </p:cNvCxnSpPr>
          <p:nvPr/>
        </p:nvCxnSpPr>
        <p:spPr>
          <a:xfrm flipV="1">
            <a:off x="2502116" y="5728665"/>
            <a:ext cx="696052" cy="554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0"/>
            <a:endCxn id="11" idx="2"/>
          </p:cNvCxnSpPr>
          <p:nvPr/>
        </p:nvCxnSpPr>
        <p:spPr>
          <a:xfrm flipH="1" flipV="1">
            <a:off x="2262830" y="2882837"/>
            <a:ext cx="8454" cy="4042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81017" y="2236506"/>
            <a:ext cx="763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>
                <a:latin typeface="Arial"/>
              </a:rPr>
              <a:t>Π</a:t>
            </a:r>
            <a:r>
              <a:rPr lang="en-US" sz="3600" baseline="-25000" dirty="0" err="1" smtClean="0">
                <a:latin typeface="Arial"/>
              </a:rPr>
              <a:t>Φ</a:t>
            </a:r>
            <a:endParaRPr lang="en-US" sz="3600" baseline="-25000" dirty="0" smtClean="0"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41042" y="6283561"/>
            <a:ext cx="112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92934"/>
                </a:solidFill>
                <a:latin typeface="Arial"/>
              </a:rPr>
              <a:t>S(</a:t>
            </a:r>
            <a:r>
              <a:rPr lang="en-US" sz="2800" dirty="0" err="1" smtClean="0">
                <a:solidFill>
                  <a:srgbClr val="292934"/>
                </a:solidFill>
                <a:latin typeface="Arial"/>
              </a:rPr>
              <a:t>x,y</a:t>
            </a:r>
            <a:r>
              <a:rPr lang="en-US" sz="2800" dirty="0" smtClean="0">
                <a:solidFill>
                  <a:srgbClr val="292934"/>
                </a:solidFill>
                <a:latin typeface="Arial"/>
              </a:rPr>
              <a:t>)</a:t>
            </a:r>
            <a:endParaRPr lang="en-US" sz="2800" dirty="0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978" y="5850828"/>
            <a:ext cx="86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92934"/>
                </a:solidFill>
                <a:latin typeface="Arial"/>
              </a:rPr>
              <a:t>R(x)</a:t>
            </a:r>
            <a:endParaRPr lang="en-US" sz="2800" dirty="0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02865" y="4245418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>
                <a:latin typeface="Arial"/>
              </a:rPr>
              <a:t>Π</a:t>
            </a:r>
            <a:r>
              <a:rPr lang="en-US" sz="3600" baseline="-25000" dirty="0" err="1" smtClean="0">
                <a:latin typeface="Arial"/>
              </a:rPr>
              <a:t>x</a:t>
            </a:r>
            <a:endParaRPr lang="en-US" sz="3600" baseline="-25000" dirty="0" smtClean="0">
              <a:latin typeface="Arial"/>
            </a:endParaRPr>
          </a:p>
        </p:txBody>
      </p:sp>
      <p:cxnSp>
        <p:nvCxnSpPr>
          <p:cNvPr id="15" name="Straight Connector 14"/>
          <p:cNvCxnSpPr>
            <a:stCxn id="7" idx="3"/>
            <a:endCxn id="14" idx="0"/>
          </p:cNvCxnSpPr>
          <p:nvPr/>
        </p:nvCxnSpPr>
        <p:spPr>
          <a:xfrm>
            <a:off x="2502116" y="3841074"/>
            <a:ext cx="936739" cy="404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1194" y="2236506"/>
            <a:ext cx="21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425788" y="3532640"/>
            <a:ext cx="21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463014" y="4245418"/>
            <a:ext cx="21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198168" y="5174667"/>
            <a:ext cx="4616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pPr defTabSz="642938"/>
            <a:r>
              <a:rPr lang="en-US" sz="7200" dirty="0" smtClean="0">
                <a:latin typeface="Arial"/>
                <a:ea typeface="ＭＳ ゴシック" pitchFamily="-107" charset="-128"/>
                <a:cs typeface="ＭＳ ゴシック" pitchFamily="-107" charset="-128"/>
              </a:rPr>
              <a:t>⋈</a:t>
            </a:r>
            <a:endParaRPr lang="en-US" sz="7200" baseline="30000" dirty="0">
              <a:latin typeface="Arial"/>
            </a:endParaRPr>
          </a:p>
        </p:txBody>
      </p:sp>
      <p:cxnSp>
        <p:nvCxnSpPr>
          <p:cNvPr id="23" name="Straight Connector 22"/>
          <p:cNvCxnSpPr>
            <a:stCxn id="19" idx="3"/>
            <a:endCxn id="32" idx="0"/>
          </p:cNvCxnSpPr>
          <p:nvPr/>
        </p:nvCxnSpPr>
        <p:spPr>
          <a:xfrm>
            <a:off x="3659833" y="5728665"/>
            <a:ext cx="722848" cy="55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83505" y="5420231"/>
            <a:ext cx="21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1338" y="6284865"/>
            <a:ext cx="82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92934"/>
                </a:solidFill>
                <a:latin typeface="Arial"/>
              </a:rPr>
              <a:t>T(y)</a:t>
            </a:r>
            <a:endParaRPr lang="en-US" sz="2800" dirty="0">
              <a:solidFill>
                <a:srgbClr val="292934"/>
              </a:solidFill>
              <a:latin typeface="Arial"/>
            </a:endParaRPr>
          </a:p>
        </p:txBody>
      </p:sp>
      <p:cxnSp>
        <p:nvCxnSpPr>
          <p:cNvPr id="37" name="Straight Connector 36"/>
          <p:cNvCxnSpPr>
            <a:stCxn id="14" idx="2"/>
            <a:endCxn id="19" idx="0"/>
          </p:cNvCxnSpPr>
          <p:nvPr/>
        </p:nvCxnSpPr>
        <p:spPr>
          <a:xfrm flipH="1">
            <a:off x="3429001" y="4891749"/>
            <a:ext cx="9854" cy="2829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71443" y="2650191"/>
            <a:ext cx="452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plan is </a:t>
            </a:r>
            <a:r>
              <a:rPr lang="en-US" dirty="0" smtClean="0">
                <a:solidFill>
                  <a:srgbClr val="D2533C"/>
                </a:solidFill>
              </a:rPr>
              <a:t>unsafe</a:t>
            </a:r>
            <a:r>
              <a:rPr lang="en-US" dirty="0" smtClean="0"/>
              <a:t>, but guaranteed to</a:t>
            </a:r>
            <a:br>
              <a:rPr lang="en-US" dirty="0" smtClean="0"/>
            </a:br>
            <a:r>
              <a:rPr lang="en-US" dirty="0" smtClean="0"/>
              <a:t>return</a:t>
            </a:r>
            <a:r>
              <a:rPr lang="en-US" dirty="0"/>
              <a:t> </a:t>
            </a:r>
            <a:r>
              <a:rPr lang="en-US" dirty="0" smtClean="0"/>
              <a:t>a probability that is an </a:t>
            </a:r>
            <a:r>
              <a:rPr lang="en-US" dirty="0" smtClean="0">
                <a:solidFill>
                  <a:srgbClr val="D2533C"/>
                </a:solidFill>
              </a:rPr>
              <a:t>upper bound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571443" y="3838510"/>
            <a:ext cx="445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same plan is guaranteed to return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 smtClean="0">
                <a:solidFill>
                  <a:srgbClr val="D2533C"/>
                </a:solidFill>
              </a:rPr>
              <a:t>lower bound</a:t>
            </a:r>
            <a:r>
              <a:rPr lang="en-US" dirty="0" smtClean="0"/>
              <a:t>, by modifying appropriately</a:t>
            </a:r>
            <a:br>
              <a:rPr lang="en-US" dirty="0" smtClean="0"/>
            </a:b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probabilities in 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57857" y="6189382"/>
            <a:ext cx="225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Gatterbauer,S.’2013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1443" y="1738871"/>
            <a:ext cx="22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query is </a:t>
            </a:r>
            <a:r>
              <a:rPr lang="en-US" dirty="0" smtClean="0">
                <a:solidFill>
                  <a:srgbClr val="D2533C"/>
                </a:solidFill>
              </a:rPr>
              <a:t>unsafe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9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 </a:t>
            </a:r>
            <a:r>
              <a:rPr lang="en-US" dirty="0"/>
              <a:t>in </a:t>
            </a:r>
            <a:r>
              <a:rPr lang="en-US" dirty="0" err="1"/>
              <a:t>postgres</a:t>
            </a:r>
            <a:r>
              <a:rPr lang="en-US" dirty="0"/>
              <a:t>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886" y="1727980"/>
            <a:ext cx="4442242" cy="4078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"/>
                <a:cs typeface="Courier"/>
              </a:rPr>
              <a:t>-----------------------------------------------------</a:t>
            </a:r>
          </a:p>
          <a:p>
            <a:r>
              <a:rPr lang="en-US" sz="700" dirty="0">
                <a:latin typeface="Courier"/>
                <a:cs typeface="Courier"/>
              </a:rPr>
              <a:t>-- The following approximation plans for unsafe queries are from</a:t>
            </a:r>
          </a:p>
          <a:p>
            <a:r>
              <a:rPr lang="en-US" sz="700" dirty="0">
                <a:latin typeface="Courier"/>
                <a:cs typeface="Courier"/>
              </a:rPr>
              <a:t>-- </a:t>
            </a:r>
            <a:r>
              <a:rPr lang="en-US" sz="700" dirty="0" err="1">
                <a:latin typeface="Courier"/>
                <a:cs typeface="Courier"/>
              </a:rPr>
              <a:t>Gatterbauer</a:t>
            </a:r>
            <a:r>
              <a:rPr lang="en-US" sz="700" dirty="0">
                <a:latin typeface="Courier"/>
                <a:cs typeface="Courier"/>
              </a:rPr>
              <a:t>, Suciu: Oblivious Bounds on the Probability of Boolean Functions</a:t>
            </a:r>
          </a:p>
          <a:p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-- create a third table</a:t>
            </a:r>
          </a:p>
          <a:p>
            <a:r>
              <a:rPr lang="en-US" sz="700" dirty="0">
                <a:latin typeface="Courier"/>
                <a:cs typeface="Courier"/>
              </a:rPr>
              <a:t>create table T(y char(8), p float);</a:t>
            </a:r>
          </a:p>
          <a:p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insert into T values('b1', 0.5);</a:t>
            </a:r>
          </a:p>
          <a:p>
            <a:r>
              <a:rPr lang="en-US" sz="700" dirty="0">
                <a:latin typeface="Courier"/>
                <a:cs typeface="Courier"/>
              </a:rPr>
              <a:t>insert into T values('b2', 0.5);</a:t>
            </a:r>
          </a:p>
          <a:p>
            <a:r>
              <a:rPr lang="en-US" sz="700" dirty="0">
                <a:latin typeface="Courier"/>
                <a:cs typeface="Courier"/>
              </a:rPr>
              <a:t>insert into T values('b3', 0.5);</a:t>
            </a:r>
          </a:p>
          <a:p>
            <a:r>
              <a:rPr lang="en-US" sz="700" dirty="0">
                <a:latin typeface="Courier"/>
                <a:cs typeface="Courier"/>
              </a:rPr>
              <a:t>insert into T values('b4', 0.5);</a:t>
            </a:r>
          </a:p>
          <a:p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-- computing the query Q(z) = R(</a:t>
            </a:r>
            <a:r>
              <a:rPr lang="en-US" sz="700" dirty="0" err="1">
                <a:latin typeface="Courier"/>
                <a:cs typeface="Courier"/>
              </a:rPr>
              <a:t>z,x</a:t>
            </a:r>
            <a:r>
              <a:rPr lang="en-US" sz="700" dirty="0">
                <a:latin typeface="Courier"/>
                <a:cs typeface="Courier"/>
              </a:rPr>
              <a:t>),S(</a:t>
            </a:r>
            <a:r>
              <a:rPr lang="en-US" sz="700" dirty="0" err="1">
                <a:latin typeface="Courier"/>
                <a:cs typeface="Courier"/>
              </a:rPr>
              <a:t>x,y</a:t>
            </a:r>
            <a:r>
              <a:rPr lang="en-US" sz="700" dirty="0">
                <a:latin typeface="Courier"/>
                <a:cs typeface="Courier"/>
              </a:rPr>
              <a:t>),T(y)</a:t>
            </a:r>
          </a:p>
          <a:p>
            <a:r>
              <a:rPr lang="en-US" sz="700" dirty="0">
                <a:latin typeface="Courier"/>
                <a:cs typeface="Courier"/>
              </a:rPr>
              <a:t>-- This query has no safe plans</a:t>
            </a:r>
          </a:p>
          <a:p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-- Next two unsafe plans compute upper bounds on the probability:</a:t>
            </a:r>
          </a:p>
          <a:p>
            <a:r>
              <a:rPr lang="en-US" sz="700" dirty="0">
                <a:latin typeface="Courier"/>
                <a:cs typeface="Courier"/>
              </a:rPr>
              <a:t>-- Unsafe plan #1</a:t>
            </a:r>
          </a:p>
          <a:p>
            <a:r>
              <a:rPr lang="en-US" sz="700" dirty="0">
                <a:latin typeface="Courier"/>
                <a:cs typeface="Courier"/>
              </a:rPr>
              <a:t>with Temp as</a:t>
            </a:r>
          </a:p>
          <a:p>
            <a:r>
              <a:rPr lang="en-US" sz="700" dirty="0">
                <a:latin typeface="Courier"/>
                <a:cs typeface="Courier"/>
              </a:rPr>
              <a:t>    (select </a:t>
            </a:r>
            <a:r>
              <a:rPr lang="en-US" sz="700" dirty="0" err="1">
                <a:latin typeface="Courier"/>
                <a:cs typeface="Courier"/>
              </a:rPr>
              <a:t>S.x</a:t>
            </a:r>
            <a:r>
              <a:rPr lang="en-US" sz="700" dirty="0">
                <a:latin typeface="Courier"/>
                <a:cs typeface="Courier"/>
              </a:rPr>
              <a:t>, 1.0-prod(1.0-S.p*</a:t>
            </a:r>
            <a:r>
              <a:rPr lang="en-US" sz="700" dirty="0" err="1">
                <a:latin typeface="Courier"/>
                <a:cs typeface="Courier"/>
              </a:rPr>
              <a:t>T.p</a:t>
            </a:r>
            <a:r>
              <a:rPr lang="en-US" sz="700" dirty="0">
                <a:latin typeface="Courier"/>
                <a:cs typeface="Courier"/>
              </a:rPr>
              <a:t>) as p</a:t>
            </a:r>
          </a:p>
          <a:p>
            <a:r>
              <a:rPr lang="en-US" sz="700" dirty="0">
                <a:latin typeface="Courier"/>
                <a:cs typeface="Courier"/>
              </a:rPr>
              <a:t>     from S,T</a:t>
            </a:r>
          </a:p>
          <a:p>
            <a:r>
              <a:rPr lang="en-US" sz="700" dirty="0">
                <a:latin typeface="Courier"/>
                <a:cs typeface="Courier"/>
              </a:rPr>
              <a:t>     where </a:t>
            </a:r>
            <a:r>
              <a:rPr lang="en-US" sz="700" dirty="0" err="1">
                <a:latin typeface="Courier"/>
                <a:cs typeface="Courier"/>
              </a:rPr>
              <a:t>S.y</a:t>
            </a:r>
            <a:r>
              <a:rPr lang="en-US" sz="700" dirty="0">
                <a:latin typeface="Courier"/>
                <a:cs typeface="Courier"/>
              </a:rPr>
              <a:t>=</a:t>
            </a:r>
            <a:r>
              <a:rPr lang="en-US" sz="700" dirty="0" err="1">
                <a:latin typeface="Courier"/>
                <a:cs typeface="Courier"/>
              </a:rPr>
              <a:t>T.y</a:t>
            </a:r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     group by </a:t>
            </a:r>
            <a:r>
              <a:rPr lang="en-US" sz="700" dirty="0" err="1">
                <a:latin typeface="Courier"/>
                <a:cs typeface="Courier"/>
              </a:rPr>
              <a:t>S.x</a:t>
            </a:r>
            <a:r>
              <a:rPr lang="en-US" sz="700" dirty="0">
                <a:latin typeface="Courier"/>
                <a:cs typeface="Courier"/>
              </a:rPr>
              <a:t>)</a:t>
            </a:r>
          </a:p>
          <a:p>
            <a:r>
              <a:rPr lang="en-US" sz="700" dirty="0">
                <a:latin typeface="Courier"/>
                <a:cs typeface="Courier"/>
              </a:rPr>
              <a:t>select </a:t>
            </a:r>
            <a:r>
              <a:rPr lang="en-US" sz="700" dirty="0" err="1">
                <a:latin typeface="Courier"/>
                <a:cs typeface="Courier"/>
              </a:rPr>
              <a:t>R.z</a:t>
            </a:r>
            <a:r>
              <a:rPr lang="en-US" sz="700" dirty="0">
                <a:latin typeface="Courier"/>
                <a:cs typeface="Courier"/>
              </a:rPr>
              <a:t>, 1.0-prod(1-R.p*</a:t>
            </a:r>
            <a:r>
              <a:rPr lang="en-US" sz="700" dirty="0" err="1">
                <a:latin typeface="Courier"/>
                <a:cs typeface="Courier"/>
              </a:rPr>
              <a:t>Temp.p</a:t>
            </a:r>
            <a:r>
              <a:rPr lang="en-US" sz="700" dirty="0">
                <a:latin typeface="Courier"/>
                <a:cs typeface="Courier"/>
              </a:rPr>
              <a:t>)</a:t>
            </a:r>
          </a:p>
          <a:p>
            <a:r>
              <a:rPr lang="en-US" sz="700" dirty="0">
                <a:latin typeface="Courier"/>
                <a:cs typeface="Courier"/>
              </a:rPr>
              <a:t>from R, Temp</a:t>
            </a:r>
          </a:p>
          <a:p>
            <a:r>
              <a:rPr lang="en-US" sz="700" dirty="0">
                <a:latin typeface="Courier"/>
                <a:cs typeface="Courier"/>
              </a:rPr>
              <a:t>where </a:t>
            </a:r>
            <a:r>
              <a:rPr lang="en-US" sz="700" dirty="0" err="1">
                <a:latin typeface="Courier"/>
                <a:cs typeface="Courier"/>
              </a:rPr>
              <a:t>R.x</a:t>
            </a:r>
            <a:r>
              <a:rPr lang="en-US" sz="700" dirty="0">
                <a:latin typeface="Courier"/>
                <a:cs typeface="Courier"/>
              </a:rPr>
              <a:t>=</a:t>
            </a:r>
            <a:r>
              <a:rPr lang="en-US" sz="700" dirty="0" err="1">
                <a:latin typeface="Courier"/>
                <a:cs typeface="Courier"/>
              </a:rPr>
              <a:t>Temp.x</a:t>
            </a:r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group by </a:t>
            </a:r>
            <a:r>
              <a:rPr lang="en-US" sz="700" dirty="0" err="1">
                <a:latin typeface="Courier"/>
                <a:cs typeface="Courier"/>
              </a:rPr>
              <a:t>R.z</a:t>
            </a:r>
            <a:r>
              <a:rPr lang="en-US" sz="700" dirty="0">
                <a:latin typeface="Courier"/>
                <a:cs typeface="Courier"/>
              </a:rPr>
              <a:t>;</a:t>
            </a:r>
          </a:p>
          <a:p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-- Unsafe plan #2</a:t>
            </a:r>
          </a:p>
          <a:p>
            <a:r>
              <a:rPr lang="en-US" sz="700" dirty="0">
                <a:latin typeface="Courier"/>
                <a:cs typeface="Courier"/>
              </a:rPr>
              <a:t>with Temp as</a:t>
            </a:r>
          </a:p>
          <a:p>
            <a:r>
              <a:rPr lang="en-US" sz="700" dirty="0">
                <a:latin typeface="Courier"/>
                <a:cs typeface="Courier"/>
              </a:rPr>
              <a:t>   (select R.z,S.y,1.0-prod(1.0-R.p*</a:t>
            </a:r>
            <a:r>
              <a:rPr lang="en-US" sz="700" dirty="0" err="1">
                <a:latin typeface="Courier"/>
                <a:cs typeface="Courier"/>
              </a:rPr>
              <a:t>S.p</a:t>
            </a:r>
            <a:r>
              <a:rPr lang="en-US" sz="700" dirty="0">
                <a:latin typeface="Courier"/>
                <a:cs typeface="Courier"/>
              </a:rPr>
              <a:t>) as p</a:t>
            </a:r>
          </a:p>
          <a:p>
            <a:r>
              <a:rPr lang="en-US" sz="700" dirty="0">
                <a:latin typeface="Courier"/>
                <a:cs typeface="Courier"/>
              </a:rPr>
              <a:t>    from R,S</a:t>
            </a:r>
          </a:p>
          <a:p>
            <a:r>
              <a:rPr lang="en-US" sz="700" dirty="0">
                <a:latin typeface="Courier"/>
                <a:cs typeface="Courier"/>
              </a:rPr>
              <a:t>    where </a:t>
            </a:r>
            <a:r>
              <a:rPr lang="en-US" sz="700" dirty="0" err="1">
                <a:latin typeface="Courier"/>
                <a:cs typeface="Courier"/>
              </a:rPr>
              <a:t>R.x</a:t>
            </a:r>
            <a:r>
              <a:rPr lang="en-US" sz="700" dirty="0">
                <a:latin typeface="Courier"/>
                <a:cs typeface="Courier"/>
              </a:rPr>
              <a:t>=</a:t>
            </a:r>
            <a:r>
              <a:rPr lang="en-US" sz="700" dirty="0" err="1">
                <a:latin typeface="Courier"/>
                <a:cs typeface="Courier"/>
              </a:rPr>
              <a:t>S.x</a:t>
            </a:r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    group by </a:t>
            </a:r>
            <a:r>
              <a:rPr lang="en-US" sz="700" dirty="0" err="1">
                <a:latin typeface="Courier"/>
                <a:cs typeface="Courier"/>
              </a:rPr>
              <a:t>R.z,S.y</a:t>
            </a:r>
            <a:r>
              <a:rPr lang="en-US" sz="700" dirty="0">
                <a:latin typeface="Courier"/>
                <a:cs typeface="Courier"/>
              </a:rPr>
              <a:t>)</a:t>
            </a:r>
          </a:p>
          <a:p>
            <a:r>
              <a:rPr lang="en-US" sz="700" dirty="0">
                <a:latin typeface="Courier"/>
                <a:cs typeface="Courier"/>
              </a:rPr>
              <a:t>select </a:t>
            </a:r>
            <a:r>
              <a:rPr lang="en-US" sz="700" dirty="0" err="1">
                <a:latin typeface="Courier"/>
                <a:cs typeface="Courier"/>
              </a:rPr>
              <a:t>Temp.z</a:t>
            </a:r>
            <a:r>
              <a:rPr lang="en-US" sz="700" dirty="0">
                <a:latin typeface="Courier"/>
                <a:cs typeface="Courier"/>
              </a:rPr>
              <a:t>, 1.0-prod(1-Temp.p*</a:t>
            </a:r>
            <a:r>
              <a:rPr lang="en-US" sz="700" dirty="0" err="1">
                <a:latin typeface="Courier"/>
                <a:cs typeface="Courier"/>
              </a:rPr>
              <a:t>T.p</a:t>
            </a:r>
            <a:r>
              <a:rPr lang="en-US" sz="700" dirty="0">
                <a:latin typeface="Courier"/>
                <a:cs typeface="Courier"/>
              </a:rPr>
              <a:t>)</a:t>
            </a:r>
          </a:p>
          <a:p>
            <a:r>
              <a:rPr lang="en-US" sz="700" dirty="0">
                <a:latin typeface="Courier"/>
                <a:cs typeface="Courier"/>
              </a:rPr>
              <a:t>from Temp, T</a:t>
            </a:r>
          </a:p>
          <a:p>
            <a:r>
              <a:rPr lang="en-US" sz="700" dirty="0">
                <a:latin typeface="Courier"/>
                <a:cs typeface="Courier"/>
              </a:rPr>
              <a:t>where </a:t>
            </a:r>
            <a:r>
              <a:rPr lang="en-US" sz="700" dirty="0" err="1">
                <a:latin typeface="Courier"/>
                <a:cs typeface="Courier"/>
              </a:rPr>
              <a:t>Temp.y</a:t>
            </a:r>
            <a:r>
              <a:rPr lang="en-US" sz="700" dirty="0">
                <a:latin typeface="Courier"/>
                <a:cs typeface="Courier"/>
              </a:rPr>
              <a:t>=</a:t>
            </a:r>
            <a:r>
              <a:rPr lang="en-US" sz="700" dirty="0" err="1">
                <a:latin typeface="Courier"/>
                <a:cs typeface="Courier"/>
              </a:rPr>
              <a:t>T.y</a:t>
            </a:r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group by </a:t>
            </a:r>
            <a:r>
              <a:rPr lang="en-US" sz="700" dirty="0" err="1">
                <a:latin typeface="Courier"/>
                <a:cs typeface="Courier"/>
              </a:rPr>
              <a:t>Temp.z</a:t>
            </a:r>
            <a:r>
              <a:rPr lang="en-US" sz="700" dirty="0" smtClean="0">
                <a:latin typeface="Courier"/>
                <a:cs typeface="Courier"/>
              </a:rPr>
              <a:t>;</a:t>
            </a:r>
            <a:endParaRPr lang="en-US" sz="7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4326" y="1839840"/>
            <a:ext cx="3686194" cy="3431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-- Next two unsafe plans compute lower bounds on the probability:</a:t>
            </a:r>
          </a:p>
          <a:p>
            <a:r>
              <a:rPr lang="en-US" sz="700" dirty="0">
                <a:latin typeface="Courier"/>
                <a:cs typeface="Courier"/>
              </a:rPr>
              <a:t>with </a:t>
            </a:r>
            <a:r>
              <a:rPr lang="en-US" sz="700" dirty="0" err="1">
                <a:latin typeface="Courier"/>
                <a:cs typeface="Courier"/>
              </a:rPr>
              <a:t>newT</a:t>
            </a:r>
            <a:r>
              <a:rPr lang="en-US" sz="700" dirty="0">
                <a:latin typeface="Courier"/>
                <a:cs typeface="Courier"/>
              </a:rPr>
              <a:t> as</a:t>
            </a:r>
          </a:p>
          <a:p>
            <a:r>
              <a:rPr lang="en-US" sz="700" dirty="0">
                <a:latin typeface="Courier"/>
                <a:cs typeface="Courier"/>
              </a:rPr>
              <a:t>  (select </a:t>
            </a:r>
            <a:r>
              <a:rPr lang="en-US" sz="700" dirty="0" err="1">
                <a:latin typeface="Courier"/>
                <a:cs typeface="Courier"/>
              </a:rPr>
              <a:t>T.y</a:t>
            </a:r>
            <a:r>
              <a:rPr lang="en-US" sz="700" dirty="0">
                <a:latin typeface="Courier"/>
                <a:cs typeface="Courier"/>
              </a:rPr>
              <a:t>, 1-exp((</a:t>
            </a:r>
            <a:r>
              <a:rPr lang="en-US" sz="700" dirty="0" err="1">
                <a:latin typeface="Courier"/>
                <a:cs typeface="Courier"/>
              </a:rPr>
              <a:t>ln</a:t>
            </a:r>
            <a:r>
              <a:rPr lang="en-US" sz="700" dirty="0">
                <a:latin typeface="Courier"/>
                <a:cs typeface="Courier"/>
              </a:rPr>
              <a:t>(1-T.p))/count(*)) as p</a:t>
            </a:r>
          </a:p>
          <a:p>
            <a:r>
              <a:rPr lang="en-US" sz="700" dirty="0">
                <a:latin typeface="Courier"/>
                <a:cs typeface="Courier"/>
              </a:rPr>
              <a:t>   from S,T</a:t>
            </a:r>
          </a:p>
          <a:p>
            <a:r>
              <a:rPr lang="en-US" sz="700" dirty="0">
                <a:latin typeface="Courier"/>
                <a:cs typeface="Courier"/>
              </a:rPr>
              <a:t>   where </a:t>
            </a:r>
            <a:r>
              <a:rPr lang="en-US" sz="700" dirty="0" err="1">
                <a:latin typeface="Courier"/>
                <a:cs typeface="Courier"/>
              </a:rPr>
              <a:t>S.y</a:t>
            </a:r>
            <a:r>
              <a:rPr lang="en-US" sz="700" dirty="0">
                <a:latin typeface="Courier"/>
                <a:cs typeface="Courier"/>
              </a:rPr>
              <a:t>=</a:t>
            </a:r>
            <a:r>
              <a:rPr lang="en-US" sz="700" dirty="0" err="1">
                <a:latin typeface="Courier"/>
                <a:cs typeface="Courier"/>
              </a:rPr>
              <a:t>T.y</a:t>
            </a:r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   group by </a:t>
            </a:r>
            <a:r>
              <a:rPr lang="en-US" sz="700" dirty="0" err="1">
                <a:latin typeface="Courier"/>
                <a:cs typeface="Courier"/>
              </a:rPr>
              <a:t>T.y</a:t>
            </a:r>
            <a:r>
              <a:rPr lang="en-US" sz="700" dirty="0">
                <a:latin typeface="Courier"/>
                <a:cs typeface="Courier"/>
              </a:rPr>
              <a:t>, </a:t>
            </a:r>
            <a:r>
              <a:rPr lang="en-US" sz="700" dirty="0" err="1">
                <a:latin typeface="Courier"/>
                <a:cs typeface="Courier"/>
              </a:rPr>
              <a:t>T.p</a:t>
            </a:r>
            <a:r>
              <a:rPr lang="en-US" sz="700" dirty="0">
                <a:latin typeface="Courier"/>
                <a:cs typeface="Courier"/>
              </a:rPr>
              <a:t>),</a:t>
            </a:r>
          </a:p>
          <a:p>
            <a:r>
              <a:rPr lang="en-US" sz="700" dirty="0">
                <a:latin typeface="Courier"/>
                <a:cs typeface="Courier"/>
              </a:rPr>
              <a:t>Temp as</a:t>
            </a:r>
          </a:p>
          <a:p>
            <a:r>
              <a:rPr lang="en-US" sz="700" dirty="0">
                <a:latin typeface="Courier"/>
                <a:cs typeface="Courier"/>
              </a:rPr>
              <a:t>    (select </a:t>
            </a:r>
            <a:r>
              <a:rPr lang="en-US" sz="700" dirty="0" err="1">
                <a:latin typeface="Courier"/>
                <a:cs typeface="Courier"/>
              </a:rPr>
              <a:t>S.x</a:t>
            </a:r>
            <a:r>
              <a:rPr lang="en-US" sz="700" dirty="0">
                <a:latin typeface="Courier"/>
                <a:cs typeface="Courier"/>
              </a:rPr>
              <a:t>, 1.0-prod(1.0-S.p*</a:t>
            </a:r>
            <a:r>
              <a:rPr lang="en-US" sz="700" dirty="0" err="1">
                <a:latin typeface="Courier"/>
                <a:cs typeface="Courier"/>
              </a:rPr>
              <a:t>newT.p</a:t>
            </a:r>
            <a:r>
              <a:rPr lang="en-US" sz="700" dirty="0">
                <a:latin typeface="Courier"/>
                <a:cs typeface="Courier"/>
              </a:rPr>
              <a:t>) as p</a:t>
            </a:r>
          </a:p>
          <a:p>
            <a:r>
              <a:rPr lang="en-US" sz="700" dirty="0">
                <a:latin typeface="Courier"/>
                <a:cs typeface="Courier"/>
              </a:rPr>
              <a:t>     from </a:t>
            </a:r>
            <a:r>
              <a:rPr lang="en-US" sz="700" dirty="0" err="1">
                <a:latin typeface="Courier"/>
                <a:cs typeface="Courier"/>
              </a:rPr>
              <a:t>S,newT</a:t>
            </a:r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     where </a:t>
            </a:r>
            <a:r>
              <a:rPr lang="en-US" sz="700" dirty="0" err="1">
                <a:latin typeface="Courier"/>
                <a:cs typeface="Courier"/>
              </a:rPr>
              <a:t>S.y</a:t>
            </a:r>
            <a:r>
              <a:rPr lang="en-US" sz="700" dirty="0">
                <a:latin typeface="Courier"/>
                <a:cs typeface="Courier"/>
              </a:rPr>
              <a:t>=</a:t>
            </a:r>
            <a:r>
              <a:rPr lang="en-US" sz="700" dirty="0" err="1">
                <a:latin typeface="Courier"/>
                <a:cs typeface="Courier"/>
              </a:rPr>
              <a:t>newT.y</a:t>
            </a:r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     group by </a:t>
            </a:r>
            <a:r>
              <a:rPr lang="en-US" sz="700" dirty="0" err="1">
                <a:latin typeface="Courier"/>
                <a:cs typeface="Courier"/>
              </a:rPr>
              <a:t>S.x</a:t>
            </a:r>
            <a:r>
              <a:rPr lang="en-US" sz="700" dirty="0">
                <a:latin typeface="Courier"/>
                <a:cs typeface="Courier"/>
              </a:rPr>
              <a:t>)</a:t>
            </a:r>
          </a:p>
          <a:p>
            <a:r>
              <a:rPr lang="en-US" sz="700" dirty="0">
                <a:latin typeface="Courier"/>
                <a:cs typeface="Courier"/>
              </a:rPr>
              <a:t>select </a:t>
            </a:r>
            <a:r>
              <a:rPr lang="en-US" sz="700" dirty="0" err="1">
                <a:latin typeface="Courier"/>
                <a:cs typeface="Courier"/>
              </a:rPr>
              <a:t>R.z</a:t>
            </a:r>
            <a:r>
              <a:rPr lang="en-US" sz="700" dirty="0">
                <a:latin typeface="Courier"/>
                <a:cs typeface="Courier"/>
              </a:rPr>
              <a:t>, 1.0-prod(1-R.p*</a:t>
            </a:r>
            <a:r>
              <a:rPr lang="en-US" sz="700" dirty="0" err="1">
                <a:latin typeface="Courier"/>
                <a:cs typeface="Courier"/>
              </a:rPr>
              <a:t>Temp.p</a:t>
            </a:r>
            <a:r>
              <a:rPr lang="en-US" sz="700" dirty="0">
                <a:latin typeface="Courier"/>
                <a:cs typeface="Courier"/>
              </a:rPr>
              <a:t>)</a:t>
            </a:r>
          </a:p>
          <a:p>
            <a:r>
              <a:rPr lang="en-US" sz="700" dirty="0">
                <a:latin typeface="Courier"/>
                <a:cs typeface="Courier"/>
              </a:rPr>
              <a:t>from R, Temp</a:t>
            </a:r>
          </a:p>
          <a:p>
            <a:r>
              <a:rPr lang="en-US" sz="700" dirty="0">
                <a:latin typeface="Courier"/>
                <a:cs typeface="Courier"/>
              </a:rPr>
              <a:t>where </a:t>
            </a:r>
            <a:r>
              <a:rPr lang="en-US" sz="700" dirty="0" err="1">
                <a:latin typeface="Courier"/>
                <a:cs typeface="Courier"/>
              </a:rPr>
              <a:t>R.x</a:t>
            </a:r>
            <a:r>
              <a:rPr lang="en-US" sz="700" dirty="0">
                <a:latin typeface="Courier"/>
                <a:cs typeface="Courier"/>
              </a:rPr>
              <a:t>=</a:t>
            </a:r>
            <a:r>
              <a:rPr lang="en-US" sz="700" dirty="0" err="1">
                <a:latin typeface="Courier"/>
                <a:cs typeface="Courier"/>
              </a:rPr>
              <a:t>Temp.x</a:t>
            </a:r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group by </a:t>
            </a:r>
            <a:r>
              <a:rPr lang="en-US" sz="700" dirty="0" err="1">
                <a:latin typeface="Courier"/>
                <a:cs typeface="Courier"/>
              </a:rPr>
              <a:t>R.z</a:t>
            </a:r>
            <a:r>
              <a:rPr lang="en-US" sz="700" dirty="0">
                <a:latin typeface="Courier"/>
                <a:cs typeface="Courier"/>
              </a:rPr>
              <a:t>;</a:t>
            </a:r>
          </a:p>
          <a:p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with </a:t>
            </a:r>
            <a:r>
              <a:rPr lang="en-US" sz="700" dirty="0" err="1">
                <a:latin typeface="Courier"/>
                <a:cs typeface="Courier"/>
              </a:rPr>
              <a:t>newR</a:t>
            </a:r>
            <a:r>
              <a:rPr lang="en-US" sz="700" dirty="0">
                <a:latin typeface="Courier"/>
                <a:cs typeface="Courier"/>
              </a:rPr>
              <a:t> as</a:t>
            </a:r>
          </a:p>
          <a:p>
            <a:r>
              <a:rPr lang="en-US" sz="700" dirty="0">
                <a:latin typeface="Courier"/>
                <a:cs typeface="Courier"/>
              </a:rPr>
              <a:t>  (select </a:t>
            </a:r>
            <a:r>
              <a:rPr lang="en-US" sz="700" dirty="0" err="1">
                <a:latin typeface="Courier"/>
                <a:cs typeface="Courier"/>
              </a:rPr>
              <a:t>R.z</a:t>
            </a:r>
            <a:r>
              <a:rPr lang="en-US" sz="700" dirty="0">
                <a:latin typeface="Courier"/>
                <a:cs typeface="Courier"/>
              </a:rPr>
              <a:t>, </a:t>
            </a:r>
            <a:r>
              <a:rPr lang="en-US" sz="700" dirty="0" err="1">
                <a:latin typeface="Courier"/>
                <a:cs typeface="Courier"/>
              </a:rPr>
              <a:t>R.x</a:t>
            </a:r>
            <a:r>
              <a:rPr lang="en-US" sz="700" dirty="0">
                <a:latin typeface="Courier"/>
                <a:cs typeface="Courier"/>
              </a:rPr>
              <a:t>, 1-exp((</a:t>
            </a:r>
            <a:r>
              <a:rPr lang="en-US" sz="700" dirty="0" err="1">
                <a:latin typeface="Courier"/>
                <a:cs typeface="Courier"/>
              </a:rPr>
              <a:t>ln</a:t>
            </a:r>
            <a:r>
              <a:rPr lang="en-US" sz="700" dirty="0">
                <a:latin typeface="Courier"/>
                <a:cs typeface="Courier"/>
              </a:rPr>
              <a:t>(1-R.p))/count(*)) as p</a:t>
            </a:r>
          </a:p>
          <a:p>
            <a:r>
              <a:rPr lang="en-US" sz="700" dirty="0">
                <a:latin typeface="Courier"/>
                <a:cs typeface="Courier"/>
              </a:rPr>
              <a:t>   from R,S</a:t>
            </a:r>
          </a:p>
          <a:p>
            <a:r>
              <a:rPr lang="en-US" sz="700" dirty="0">
                <a:latin typeface="Courier"/>
                <a:cs typeface="Courier"/>
              </a:rPr>
              <a:t>   where </a:t>
            </a:r>
            <a:r>
              <a:rPr lang="en-US" sz="700" dirty="0" err="1">
                <a:latin typeface="Courier"/>
                <a:cs typeface="Courier"/>
              </a:rPr>
              <a:t>R.x</a:t>
            </a:r>
            <a:r>
              <a:rPr lang="en-US" sz="700" dirty="0">
                <a:latin typeface="Courier"/>
                <a:cs typeface="Courier"/>
              </a:rPr>
              <a:t>=</a:t>
            </a:r>
            <a:r>
              <a:rPr lang="en-US" sz="700" dirty="0" err="1">
                <a:latin typeface="Courier"/>
                <a:cs typeface="Courier"/>
              </a:rPr>
              <a:t>S.x</a:t>
            </a:r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   group by </a:t>
            </a:r>
            <a:r>
              <a:rPr lang="en-US" sz="700" dirty="0" err="1">
                <a:latin typeface="Courier"/>
                <a:cs typeface="Courier"/>
              </a:rPr>
              <a:t>R.z,R.x,R.p</a:t>
            </a:r>
            <a:r>
              <a:rPr lang="en-US" sz="700" dirty="0">
                <a:latin typeface="Courier"/>
                <a:cs typeface="Courier"/>
              </a:rPr>
              <a:t>),</a:t>
            </a:r>
          </a:p>
          <a:p>
            <a:r>
              <a:rPr lang="en-US" sz="700" dirty="0">
                <a:latin typeface="Courier"/>
                <a:cs typeface="Courier"/>
              </a:rPr>
              <a:t>Temp as</a:t>
            </a:r>
          </a:p>
          <a:p>
            <a:r>
              <a:rPr lang="en-US" sz="700" dirty="0">
                <a:latin typeface="Courier"/>
                <a:cs typeface="Courier"/>
              </a:rPr>
              <a:t>    (select </a:t>
            </a:r>
            <a:r>
              <a:rPr lang="en-US" sz="700" dirty="0" err="1">
                <a:latin typeface="Courier"/>
                <a:cs typeface="Courier"/>
              </a:rPr>
              <a:t>newR.z</a:t>
            </a:r>
            <a:r>
              <a:rPr lang="en-US" sz="700" dirty="0">
                <a:latin typeface="Courier"/>
                <a:cs typeface="Courier"/>
              </a:rPr>
              <a:t>, </a:t>
            </a:r>
            <a:r>
              <a:rPr lang="en-US" sz="700" dirty="0" err="1">
                <a:latin typeface="Courier"/>
                <a:cs typeface="Courier"/>
              </a:rPr>
              <a:t>S.y</a:t>
            </a:r>
            <a:r>
              <a:rPr lang="en-US" sz="700" dirty="0">
                <a:latin typeface="Courier"/>
                <a:cs typeface="Courier"/>
              </a:rPr>
              <a:t>, 1.0-prod(1.0-newR.p*</a:t>
            </a:r>
            <a:r>
              <a:rPr lang="en-US" sz="700" dirty="0" err="1">
                <a:latin typeface="Courier"/>
                <a:cs typeface="Courier"/>
              </a:rPr>
              <a:t>S.p</a:t>
            </a:r>
            <a:r>
              <a:rPr lang="en-US" sz="700" dirty="0">
                <a:latin typeface="Courier"/>
                <a:cs typeface="Courier"/>
              </a:rPr>
              <a:t>) as p</a:t>
            </a:r>
          </a:p>
          <a:p>
            <a:r>
              <a:rPr lang="en-US" sz="700" dirty="0">
                <a:latin typeface="Courier"/>
                <a:cs typeface="Courier"/>
              </a:rPr>
              <a:t>     from </a:t>
            </a:r>
            <a:r>
              <a:rPr lang="en-US" sz="700" dirty="0" err="1">
                <a:latin typeface="Courier"/>
                <a:cs typeface="Courier"/>
              </a:rPr>
              <a:t>newR</a:t>
            </a:r>
            <a:r>
              <a:rPr lang="en-US" sz="700" dirty="0">
                <a:latin typeface="Courier"/>
                <a:cs typeface="Courier"/>
              </a:rPr>
              <a:t>, S</a:t>
            </a:r>
          </a:p>
          <a:p>
            <a:r>
              <a:rPr lang="en-US" sz="700" dirty="0">
                <a:latin typeface="Courier"/>
                <a:cs typeface="Courier"/>
              </a:rPr>
              <a:t>     where </a:t>
            </a:r>
            <a:r>
              <a:rPr lang="en-US" sz="700" dirty="0" err="1">
                <a:latin typeface="Courier"/>
                <a:cs typeface="Courier"/>
              </a:rPr>
              <a:t>newR.x</a:t>
            </a:r>
            <a:r>
              <a:rPr lang="en-US" sz="700" dirty="0">
                <a:latin typeface="Courier"/>
                <a:cs typeface="Courier"/>
              </a:rPr>
              <a:t>=</a:t>
            </a:r>
            <a:r>
              <a:rPr lang="en-US" sz="700" dirty="0" err="1">
                <a:latin typeface="Courier"/>
                <a:cs typeface="Courier"/>
              </a:rPr>
              <a:t>S.x</a:t>
            </a:r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     group by </a:t>
            </a:r>
            <a:r>
              <a:rPr lang="en-US" sz="700" dirty="0" err="1">
                <a:latin typeface="Courier"/>
                <a:cs typeface="Courier"/>
              </a:rPr>
              <a:t>newR.z</a:t>
            </a:r>
            <a:r>
              <a:rPr lang="en-US" sz="700" dirty="0">
                <a:latin typeface="Courier"/>
                <a:cs typeface="Courier"/>
              </a:rPr>
              <a:t>, </a:t>
            </a:r>
            <a:r>
              <a:rPr lang="en-US" sz="700" dirty="0" err="1">
                <a:latin typeface="Courier"/>
                <a:cs typeface="Courier"/>
              </a:rPr>
              <a:t>S.y</a:t>
            </a:r>
            <a:r>
              <a:rPr lang="en-US" sz="700" dirty="0">
                <a:latin typeface="Courier"/>
                <a:cs typeface="Courier"/>
              </a:rPr>
              <a:t>)</a:t>
            </a:r>
          </a:p>
          <a:p>
            <a:r>
              <a:rPr lang="en-US" sz="700" dirty="0">
                <a:latin typeface="Courier"/>
                <a:cs typeface="Courier"/>
              </a:rPr>
              <a:t>select </a:t>
            </a:r>
            <a:r>
              <a:rPr lang="en-US" sz="700" dirty="0" err="1">
                <a:latin typeface="Courier"/>
                <a:cs typeface="Courier"/>
              </a:rPr>
              <a:t>Temp.z</a:t>
            </a:r>
            <a:r>
              <a:rPr lang="en-US" sz="700" dirty="0">
                <a:latin typeface="Courier"/>
                <a:cs typeface="Courier"/>
              </a:rPr>
              <a:t>, 1.0-prod(1-Temp.p*</a:t>
            </a:r>
            <a:r>
              <a:rPr lang="en-US" sz="700" dirty="0" err="1">
                <a:latin typeface="Courier"/>
                <a:cs typeface="Courier"/>
              </a:rPr>
              <a:t>T.p</a:t>
            </a:r>
            <a:r>
              <a:rPr lang="en-US" sz="700" dirty="0">
                <a:latin typeface="Courier"/>
                <a:cs typeface="Courier"/>
              </a:rPr>
              <a:t>)</a:t>
            </a:r>
          </a:p>
          <a:p>
            <a:r>
              <a:rPr lang="en-US" sz="700" dirty="0">
                <a:latin typeface="Courier"/>
                <a:cs typeface="Courier"/>
              </a:rPr>
              <a:t>from Temp, T</a:t>
            </a:r>
          </a:p>
          <a:p>
            <a:r>
              <a:rPr lang="en-US" sz="700" dirty="0">
                <a:latin typeface="Courier"/>
                <a:cs typeface="Courier"/>
              </a:rPr>
              <a:t>where </a:t>
            </a:r>
            <a:r>
              <a:rPr lang="en-US" sz="700" dirty="0" err="1">
                <a:latin typeface="Courier"/>
                <a:cs typeface="Courier"/>
              </a:rPr>
              <a:t>Temp.y</a:t>
            </a:r>
            <a:r>
              <a:rPr lang="en-US" sz="700" dirty="0">
                <a:latin typeface="Courier"/>
                <a:cs typeface="Courier"/>
              </a:rPr>
              <a:t>=</a:t>
            </a:r>
            <a:r>
              <a:rPr lang="en-US" sz="700" dirty="0" err="1">
                <a:latin typeface="Courier"/>
                <a:cs typeface="Courier"/>
              </a:rPr>
              <a:t>T.y</a:t>
            </a:r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group by </a:t>
            </a:r>
            <a:r>
              <a:rPr lang="en-US" sz="700" dirty="0" err="1">
                <a:latin typeface="Courier"/>
                <a:cs typeface="Courier"/>
              </a:rPr>
              <a:t>Temp.z</a:t>
            </a:r>
            <a:r>
              <a:rPr lang="en-US" sz="700" dirty="0">
                <a:latin typeface="Courier"/>
                <a:cs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832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You don’t need a probabilistic database system in order to use a probabilistic database!</a:t>
            </a:r>
          </a:p>
          <a:p>
            <a:endParaRPr lang="en-US" dirty="0"/>
          </a:p>
          <a:p>
            <a:r>
              <a:rPr lang="en-US" dirty="0" smtClean="0"/>
              <a:t>What you need is to know really well SQL and probability theory</a:t>
            </a:r>
          </a:p>
          <a:p>
            <a:endParaRPr lang="en-US" dirty="0"/>
          </a:p>
          <a:p>
            <a:r>
              <a:rPr lang="en-US" dirty="0" smtClean="0"/>
              <a:t>(You also need to read the book on probabilistic databases!)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7" descr="cover-book-pdb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13" y="5642121"/>
            <a:ext cx="985087" cy="1215879"/>
          </a:xfrm>
          <a:prstGeom prst="rect">
            <a:avLst/>
          </a:prstGeom>
        </p:spPr>
      </p:pic>
      <p:sp>
        <p:nvSpPr>
          <p:cNvPr id="9" name="Bent Arrow 8"/>
          <p:cNvSpPr/>
          <p:nvPr/>
        </p:nvSpPr>
        <p:spPr>
          <a:xfrm rot="5400000">
            <a:off x="8055646" y="4701853"/>
            <a:ext cx="813816" cy="86868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43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Background: 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Join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Projection (w/ duplicate elimination)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Union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Difference: </a:t>
            </a:r>
            <a:r>
              <a:rPr lang="en-US" dirty="0" smtClean="0">
                <a:solidFill>
                  <a:schemeClr val="tx2"/>
                </a:solidFill>
              </a:rPr>
              <a:t>will not discuss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016429" y="2357916"/>
            <a:ext cx="4616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pPr defTabSz="642938"/>
            <a:r>
              <a:rPr lang="en-US" sz="5400" dirty="0" smtClean="0">
                <a:latin typeface="Arial"/>
                <a:ea typeface="ＭＳ ゴシック" pitchFamily="-107" charset="-128"/>
                <a:cs typeface="ＭＳ ゴシック" pitchFamily="-107" charset="-128"/>
              </a:rPr>
              <a:t>⋈</a:t>
            </a:r>
            <a:endParaRPr lang="en-US" sz="5400" baseline="30000" dirty="0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3977" y="3327414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Π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028210" y="5079646"/>
            <a:ext cx="406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σ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995411" y="42489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∪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052630" y="5953780"/>
            <a:ext cx="30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8679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Background: Query Plans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6029" y="1485808"/>
            <a:ext cx="2882971" cy="1631216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2000" dirty="0"/>
              <a:t>SELECT DISTINCT </a:t>
            </a:r>
            <a:r>
              <a:rPr lang="en-US" sz="2000" dirty="0" err="1" smtClean="0"/>
              <a:t>R.z</a:t>
            </a:r>
            <a:endParaRPr lang="en-US" sz="2000" dirty="0"/>
          </a:p>
          <a:p>
            <a:r>
              <a:rPr lang="en-US" sz="2000" dirty="0"/>
              <a:t>FROM R, </a:t>
            </a:r>
            <a:r>
              <a:rPr lang="en-US" sz="2000" dirty="0" smtClean="0"/>
              <a:t>S, T</a:t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/>
              <a:t>R.x</a:t>
            </a:r>
            <a:r>
              <a:rPr lang="en-US" sz="2000" dirty="0"/>
              <a:t> = </a:t>
            </a:r>
            <a:r>
              <a:rPr lang="en-US" sz="2000" dirty="0" err="1" smtClean="0"/>
              <a:t>S.x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  and </a:t>
            </a:r>
            <a:r>
              <a:rPr lang="en-US" sz="2000" dirty="0" err="1" smtClean="0"/>
              <a:t>S.y</a:t>
            </a:r>
            <a:r>
              <a:rPr lang="en-US" sz="2000" dirty="0" smtClean="0"/>
              <a:t>=</a:t>
            </a:r>
            <a:r>
              <a:rPr lang="en-US" sz="2000" dirty="0" err="1" smtClean="0"/>
              <a:t>T.y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and </a:t>
            </a:r>
            <a:r>
              <a:rPr lang="en-US" sz="2000" dirty="0" err="1" smtClean="0"/>
              <a:t>T.u</a:t>
            </a:r>
            <a:r>
              <a:rPr lang="en-US" sz="2000" dirty="0" smtClean="0"/>
              <a:t> = 123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4785047" y="1497048"/>
            <a:ext cx="319330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dirty="0" smtClean="0"/>
              <a:t>(z) </a:t>
            </a:r>
            <a:r>
              <a:rPr lang="en-US" sz="2000" dirty="0"/>
              <a:t>= </a:t>
            </a:r>
            <a:r>
              <a:rPr lang="en-US" sz="2000" dirty="0" smtClean="0"/>
              <a:t>R(</a:t>
            </a:r>
            <a:r>
              <a:rPr lang="en-US" sz="2000" dirty="0" err="1" smtClean="0"/>
              <a:t>z,x</a:t>
            </a:r>
            <a:r>
              <a:rPr lang="en-US" sz="2000" dirty="0" smtClean="0"/>
              <a:t>), S(</a:t>
            </a:r>
            <a:r>
              <a:rPr lang="en-US" sz="2000" dirty="0" err="1" smtClean="0"/>
              <a:t>x,y</a:t>
            </a:r>
            <a:r>
              <a:rPr lang="en-US" sz="2000" dirty="0" smtClean="0"/>
              <a:t>),T(</a:t>
            </a:r>
            <a:r>
              <a:rPr lang="en-US" sz="2000" dirty="0" err="1" smtClean="0"/>
              <a:t>y,u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750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Background: Query Plans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6029" y="1485808"/>
            <a:ext cx="2882971" cy="1631216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2000" dirty="0"/>
              <a:t>SELECT DISTINCT </a:t>
            </a:r>
            <a:r>
              <a:rPr lang="en-US" sz="2000" dirty="0" err="1" smtClean="0"/>
              <a:t>R.z</a:t>
            </a:r>
            <a:endParaRPr lang="en-US" sz="2000" dirty="0"/>
          </a:p>
          <a:p>
            <a:r>
              <a:rPr lang="en-US" sz="2000" dirty="0"/>
              <a:t>FROM R, </a:t>
            </a:r>
            <a:r>
              <a:rPr lang="en-US" sz="2000" dirty="0" smtClean="0"/>
              <a:t>S, T</a:t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/>
              <a:t>R.x</a:t>
            </a:r>
            <a:r>
              <a:rPr lang="en-US" sz="2000" dirty="0"/>
              <a:t> = </a:t>
            </a:r>
            <a:r>
              <a:rPr lang="en-US" sz="2000" dirty="0" err="1" smtClean="0"/>
              <a:t>S.x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  and </a:t>
            </a:r>
            <a:r>
              <a:rPr lang="en-US" sz="2000" dirty="0" err="1" smtClean="0"/>
              <a:t>S.y</a:t>
            </a:r>
            <a:r>
              <a:rPr lang="en-US" sz="2000" dirty="0" smtClean="0"/>
              <a:t>=</a:t>
            </a:r>
            <a:r>
              <a:rPr lang="en-US" sz="2000" dirty="0" err="1" smtClean="0"/>
              <a:t>T.y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and </a:t>
            </a:r>
            <a:r>
              <a:rPr lang="en-US" sz="2000" dirty="0" err="1" smtClean="0"/>
              <a:t>T.u</a:t>
            </a:r>
            <a:r>
              <a:rPr lang="en-US" sz="2000" dirty="0" smtClean="0"/>
              <a:t> = 123</a:t>
            </a:r>
            <a:endParaRPr lang="en-US" sz="20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145994" y="3236572"/>
            <a:ext cx="2789175" cy="3466065"/>
            <a:chOff x="145994" y="3236572"/>
            <a:chExt cx="2789175" cy="3466065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361973" y="3978139"/>
              <a:ext cx="46166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prstTxWarp prst="textNoShape">
                <a:avLst/>
              </a:prstTxWarp>
              <a:spAutoFit/>
            </a:bodyPr>
            <a:lstStyle/>
            <a:p>
              <a:pPr defTabSz="642938"/>
              <a:r>
                <a:rPr lang="en-US" sz="5400" dirty="0" smtClean="0">
                  <a:ea typeface="ＭＳ ゴシック" pitchFamily="-107" charset="-128"/>
                  <a:cs typeface="ＭＳ ゴシック" pitchFamily="-107" charset="-128"/>
                </a:rPr>
                <a:t>⋈</a:t>
              </a:r>
              <a:r>
                <a:rPr lang="en-US" dirty="0" smtClean="0">
                  <a:solidFill>
                    <a:srgbClr val="292934"/>
                  </a:solidFill>
                  <a:ea typeface="ＭＳ ゴシック" pitchFamily="-107" charset="-128"/>
                  <a:cs typeface="ＭＳ ゴシック" pitchFamily="-107" charset="-128"/>
                </a:rPr>
                <a:t>y</a:t>
              </a:r>
              <a:endParaRPr lang="en-US" sz="5400" baseline="30000" dirty="0">
                <a:latin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39876" y="3236572"/>
              <a:ext cx="509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Π</a:t>
              </a:r>
              <a:r>
                <a:rPr lang="en-US" sz="2400" baseline="-25000" dirty="0" err="1" smtClean="0"/>
                <a:t>z</a:t>
              </a:r>
              <a:endParaRPr lang="en-US" sz="2400" baseline="-25000" dirty="0"/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03741" y="5050904"/>
              <a:ext cx="46166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defTabSz="642938"/>
              <a:r>
                <a:rPr lang="en-US" sz="5400" dirty="0" smtClean="0">
                  <a:latin typeface="Arial"/>
                  <a:ea typeface="ＭＳ ゴシック" pitchFamily="-107" charset="-128"/>
                  <a:cs typeface="ＭＳ ゴシック" pitchFamily="-107" charset="-128"/>
                </a:rPr>
                <a:t>⋈</a:t>
              </a:r>
              <a:r>
                <a:rPr lang="en-US" dirty="0" smtClean="0">
                  <a:latin typeface="Arial"/>
                  <a:ea typeface="ＭＳ ゴシック" pitchFamily="-107" charset="-128"/>
                  <a:cs typeface="ＭＳ ゴシック" pitchFamily="-107" charset="-128"/>
                </a:rPr>
                <a:t>x</a:t>
              </a:r>
              <a:endParaRPr lang="en-US" sz="5400" baseline="30000" dirty="0">
                <a:latin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1974" y="5411016"/>
              <a:ext cx="823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σ</a:t>
              </a:r>
              <a:r>
                <a:rPr lang="en-US" sz="2000" baseline="-25000" dirty="0" err="1" smtClean="0"/>
                <a:t>u</a:t>
              </a:r>
              <a:r>
                <a:rPr lang="en-US" sz="2000" baseline="-25000" dirty="0" smtClean="0"/>
                <a:t>=123</a:t>
              </a:r>
              <a:endParaRPr lang="en-US" sz="2000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994" y="6333305"/>
              <a:ext cx="80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R(</a:t>
              </a:r>
              <a:r>
                <a:rPr lang="en-US" dirty="0" err="1" smtClean="0"/>
                <a:t>z,x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9676" y="6333305"/>
              <a:ext cx="787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S(</a:t>
              </a:r>
              <a:r>
                <a:rPr lang="en-US" dirty="0" err="1" smtClean="0"/>
                <a:t>x,y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0621" y="6333305"/>
              <a:ext cx="770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T(</a:t>
              </a:r>
              <a:r>
                <a:rPr lang="en-US" dirty="0" err="1" smtClean="0"/>
                <a:t>y,u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15" idx="0"/>
            </p:cNvCxnSpPr>
            <p:nvPr/>
          </p:nvCxnSpPr>
          <p:spPr>
            <a:xfrm flipV="1">
              <a:off x="546029" y="5881901"/>
              <a:ext cx="257712" cy="4514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6" idx="0"/>
              <a:endCxn id="12" idx="2"/>
            </p:cNvCxnSpPr>
            <p:nvPr/>
          </p:nvCxnSpPr>
          <p:spPr>
            <a:xfrm flipH="1" flipV="1">
              <a:off x="1034574" y="5881901"/>
              <a:ext cx="508768" cy="4514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12" idx="0"/>
            </p:cNvCxnSpPr>
            <p:nvPr/>
          </p:nvCxnSpPr>
          <p:spPr>
            <a:xfrm flipH="1">
              <a:off x="1034574" y="4630881"/>
              <a:ext cx="305302" cy="4200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7" idx="0"/>
              <a:endCxn id="14" idx="2"/>
            </p:cNvCxnSpPr>
            <p:nvPr/>
          </p:nvCxnSpPr>
          <p:spPr>
            <a:xfrm flipH="1" flipV="1">
              <a:off x="2523572" y="5811126"/>
              <a:ext cx="2149" cy="5221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14" idx="0"/>
            </p:cNvCxnSpPr>
            <p:nvPr/>
          </p:nvCxnSpPr>
          <p:spPr>
            <a:xfrm>
              <a:off x="1937008" y="4630881"/>
              <a:ext cx="586564" cy="780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8" idx="0"/>
              <a:endCxn id="6" idx="2"/>
            </p:cNvCxnSpPr>
            <p:nvPr/>
          </p:nvCxnSpPr>
          <p:spPr>
            <a:xfrm flipV="1">
              <a:off x="1592806" y="3698237"/>
              <a:ext cx="1833" cy="2799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785047" y="1497048"/>
            <a:ext cx="319330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dirty="0" smtClean="0"/>
              <a:t>(z) </a:t>
            </a:r>
            <a:r>
              <a:rPr lang="en-US" sz="2000" dirty="0"/>
              <a:t>= </a:t>
            </a:r>
            <a:r>
              <a:rPr lang="en-US" sz="2000" dirty="0" smtClean="0"/>
              <a:t>R(</a:t>
            </a:r>
            <a:r>
              <a:rPr lang="en-US" sz="2000" dirty="0" err="1" smtClean="0"/>
              <a:t>z,x</a:t>
            </a:r>
            <a:r>
              <a:rPr lang="en-US" sz="2000" dirty="0" smtClean="0"/>
              <a:t>), S(</a:t>
            </a:r>
            <a:r>
              <a:rPr lang="en-US" sz="2000" dirty="0" err="1" smtClean="0"/>
              <a:t>x,y</a:t>
            </a:r>
            <a:r>
              <a:rPr lang="en-US" sz="2000" dirty="0" smtClean="0"/>
              <a:t>),T(</a:t>
            </a:r>
            <a:r>
              <a:rPr lang="en-US" sz="2000" dirty="0" err="1" smtClean="0"/>
              <a:t>y,u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095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Background: Query Plans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6029" y="1485808"/>
            <a:ext cx="2882971" cy="1631216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2000" dirty="0"/>
              <a:t>SELECT DISTINCT </a:t>
            </a:r>
            <a:r>
              <a:rPr lang="en-US" sz="2000" dirty="0" err="1" smtClean="0"/>
              <a:t>R.z</a:t>
            </a:r>
            <a:endParaRPr lang="en-US" sz="2000" dirty="0"/>
          </a:p>
          <a:p>
            <a:r>
              <a:rPr lang="en-US" sz="2000" dirty="0"/>
              <a:t>FROM R, </a:t>
            </a:r>
            <a:r>
              <a:rPr lang="en-US" sz="2000" dirty="0" smtClean="0"/>
              <a:t>S, T</a:t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/>
              <a:t>R.x</a:t>
            </a:r>
            <a:r>
              <a:rPr lang="en-US" sz="2000" dirty="0"/>
              <a:t> = </a:t>
            </a:r>
            <a:r>
              <a:rPr lang="en-US" sz="2000" dirty="0" err="1" smtClean="0"/>
              <a:t>S.x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  and </a:t>
            </a:r>
            <a:r>
              <a:rPr lang="en-US" sz="2000" dirty="0" err="1" smtClean="0"/>
              <a:t>S.y</a:t>
            </a:r>
            <a:r>
              <a:rPr lang="en-US" sz="2000" dirty="0" smtClean="0"/>
              <a:t>=</a:t>
            </a:r>
            <a:r>
              <a:rPr lang="en-US" sz="2000" dirty="0" err="1" smtClean="0"/>
              <a:t>T.y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and </a:t>
            </a:r>
            <a:r>
              <a:rPr lang="en-US" sz="2000" dirty="0" err="1" smtClean="0"/>
              <a:t>T.u</a:t>
            </a:r>
            <a:r>
              <a:rPr lang="en-US" sz="2000" dirty="0" smtClean="0"/>
              <a:t> = 123</a:t>
            </a:r>
            <a:endParaRPr lang="en-US" sz="20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145994" y="3236572"/>
            <a:ext cx="2789175" cy="3466065"/>
            <a:chOff x="145994" y="3236572"/>
            <a:chExt cx="2789175" cy="3466065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361973" y="3978139"/>
              <a:ext cx="46166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prstTxWarp prst="textNoShape">
                <a:avLst/>
              </a:prstTxWarp>
              <a:spAutoFit/>
            </a:bodyPr>
            <a:lstStyle/>
            <a:p>
              <a:pPr defTabSz="642938"/>
              <a:r>
                <a:rPr lang="en-US" sz="5400" dirty="0" smtClean="0">
                  <a:ea typeface="ＭＳ ゴシック" pitchFamily="-107" charset="-128"/>
                  <a:cs typeface="ＭＳ ゴシック" pitchFamily="-107" charset="-128"/>
                </a:rPr>
                <a:t>⋈</a:t>
              </a:r>
              <a:r>
                <a:rPr lang="en-US" dirty="0" smtClean="0">
                  <a:solidFill>
                    <a:srgbClr val="292934"/>
                  </a:solidFill>
                  <a:ea typeface="ＭＳ ゴシック" pitchFamily="-107" charset="-128"/>
                  <a:cs typeface="ＭＳ ゴシック" pitchFamily="-107" charset="-128"/>
                </a:rPr>
                <a:t>y</a:t>
              </a:r>
              <a:endParaRPr lang="en-US" sz="5400" baseline="30000" dirty="0">
                <a:latin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39876" y="3236572"/>
              <a:ext cx="509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Π</a:t>
              </a:r>
              <a:r>
                <a:rPr lang="en-US" sz="2400" baseline="-25000" dirty="0" err="1" smtClean="0"/>
                <a:t>z</a:t>
              </a:r>
              <a:endParaRPr lang="en-US" sz="2400" baseline="-25000" dirty="0"/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03741" y="5050904"/>
              <a:ext cx="46166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defTabSz="642938"/>
              <a:r>
                <a:rPr lang="en-US" sz="5400" dirty="0" smtClean="0">
                  <a:latin typeface="Arial"/>
                  <a:ea typeface="ＭＳ ゴシック" pitchFamily="-107" charset="-128"/>
                  <a:cs typeface="ＭＳ ゴシック" pitchFamily="-107" charset="-128"/>
                </a:rPr>
                <a:t>⋈</a:t>
              </a:r>
              <a:r>
                <a:rPr lang="en-US" dirty="0" smtClean="0">
                  <a:latin typeface="Arial"/>
                  <a:ea typeface="ＭＳ ゴシック" pitchFamily="-107" charset="-128"/>
                  <a:cs typeface="ＭＳ ゴシック" pitchFamily="-107" charset="-128"/>
                </a:rPr>
                <a:t>x</a:t>
              </a:r>
              <a:endParaRPr lang="en-US" sz="5400" baseline="30000" dirty="0">
                <a:latin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1974" y="5411016"/>
              <a:ext cx="823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σ</a:t>
              </a:r>
              <a:r>
                <a:rPr lang="en-US" sz="2000" baseline="-25000" dirty="0" err="1" smtClean="0"/>
                <a:t>u</a:t>
              </a:r>
              <a:r>
                <a:rPr lang="en-US" sz="2000" baseline="-25000" dirty="0" smtClean="0"/>
                <a:t>=123</a:t>
              </a:r>
              <a:endParaRPr lang="en-US" sz="2000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994" y="6333305"/>
              <a:ext cx="80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R(</a:t>
              </a:r>
              <a:r>
                <a:rPr lang="en-US" dirty="0" err="1" smtClean="0"/>
                <a:t>z,x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9676" y="6333305"/>
              <a:ext cx="787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S(</a:t>
              </a:r>
              <a:r>
                <a:rPr lang="en-US" dirty="0" err="1" smtClean="0"/>
                <a:t>x,y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0621" y="6333305"/>
              <a:ext cx="770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T(</a:t>
              </a:r>
              <a:r>
                <a:rPr lang="en-US" dirty="0" err="1" smtClean="0"/>
                <a:t>y,u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15" idx="0"/>
            </p:cNvCxnSpPr>
            <p:nvPr/>
          </p:nvCxnSpPr>
          <p:spPr>
            <a:xfrm flipV="1">
              <a:off x="546029" y="5881901"/>
              <a:ext cx="257712" cy="4514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6" idx="0"/>
              <a:endCxn id="12" idx="2"/>
            </p:cNvCxnSpPr>
            <p:nvPr/>
          </p:nvCxnSpPr>
          <p:spPr>
            <a:xfrm flipH="1" flipV="1">
              <a:off x="1034574" y="5881901"/>
              <a:ext cx="508768" cy="4514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12" idx="0"/>
            </p:cNvCxnSpPr>
            <p:nvPr/>
          </p:nvCxnSpPr>
          <p:spPr>
            <a:xfrm flipH="1">
              <a:off x="1034574" y="4630881"/>
              <a:ext cx="305302" cy="4200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7" idx="0"/>
              <a:endCxn id="14" idx="2"/>
            </p:cNvCxnSpPr>
            <p:nvPr/>
          </p:nvCxnSpPr>
          <p:spPr>
            <a:xfrm flipH="1" flipV="1">
              <a:off x="2523572" y="5811126"/>
              <a:ext cx="2149" cy="5221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14" idx="0"/>
            </p:cNvCxnSpPr>
            <p:nvPr/>
          </p:nvCxnSpPr>
          <p:spPr>
            <a:xfrm>
              <a:off x="1937008" y="4630881"/>
              <a:ext cx="586564" cy="780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8" idx="0"/>
              <a:endCxn id="6" idx="2"/>
            </p:cNvCxnSpPr>
            <p:nvPr/>
          </p:nvCxnSpPr>
          <p:spPr>
            <a:xfrm flipV="1">
              <a:off x="1592806" y="3698237"/>
              <a:ext cx="1833" cy="2799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428479" y="3223518"/>
            <a:ext cx="2486564" cy="3479119"/>
            <a:chOff x="3428479" y="3223518"/>
            <a:chExt cx="2486564" cy="3479119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4785047" y="4859897"/>
              <a:ext cx="46166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prstTxWarp prst="textNoShape">
                <a:avLst/>
              </a:prstTxWarp>
              <a:spAutoFit/>
            </a:bodyPr>
            <a:lstStyle/>
            <a:p>
              <a:pPr defTabSz="642938"/>
              <a:r>
                <a:rPr lang="en-US" sz="5400" dirty="0" smtClean="0">
                  <a:ea typeface="ＭＳ ゴシック" pitchFamily="-107" charset="-128"/>
                  <a:cs typeface="ＭＳ ゴシック" pitchFamily="-107" charset="-128"/>
                </a:rPr>
                <a:t>⋈</a:t>
              </a:r>
              <a:r>
                <a:rPr lang="en-US" dirty="0" smtClean="0">
                  <a:solidFill>
                    <a:srgbClr val="292934"/>
                  </a:solidFill>
                  <a:ea typeface="ＭＳ ゴシック" pitchFamily="-107" charset="-128"/>
                  <a:cs typeface="ＭＳ ゴシック" pitchFamily="-107" charset="-128"/>
                </a:rPr>
                <a:t>y</a:t>
              </a:r>
              <a:endParaRPr lang="en-US" sz="5400" baseline="30000" dirty="0">
                <a:latin typeface="Arial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73785" y="3223518"/>
              <a:ext cx="509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Π</a:t>
              </a:r>
              <a:r>
                <a:rPr lang="en-US" sz="2400" baseline="-25000" dirty="0" err="1"/>
                <a:t>z</a:t>
              </a:r>
              <a:endParaRPr lang="en-US" sz="2400" dirty="0"/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3997715" y="3978139"/>
              <a:ext cx="46166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defTabSz="642938"/>
              <a:r>
                <a:rPr lang="en-US" sz="5400" dirty="0" smtClean="0">
                  <a:latin typeface="Arial"/>
                  <a:ea typeface="ＭＳ ゴシック" pitchFamily="-107" charset="-128"/>
                  <a:cs typeface="ＭＳ ゴシック" pitchFamily="-107" charset="-128"/>
                </a:rPr>
                <a:t>⋈</a:t>
              </a:r>
              <a:r>
                <a:rPr lang="en-US" dirty="0" smtClean="0">
                  <a:latin typeface="Arial"/>
                  <a:ea typeface="ＭＳ ゴシック" pitchFamily="-107" charset="-128"/>
                  <a:cs typeface="ＭＳ ゴシック" pitchFamily="-107" charset="-128"/>
                </a:rPr>
                <a:t>x</a:t>
              </a:r>
              <a:endParaRPr lang="en-US" sz="5400" baseline="30000" dirty="0">
                <a:latin typeface="Arial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91848" y="5707453"/>
              <a:ext cx="823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σ</a:t>
              </a:r>
              <a:r>
                <a:rPr lang="en-US" sz="2000" baseline="-25000" dirty="0" err="1" smtClean="0"/>
                <a:t>u</a:t>
              </a:r>
              <a:r>
                <a:rPr lang="en-US" sz="2000" baseline="-25000" dirty="0" smtClean="0"/>
                <a:t>=123</a:t>
              </a:r>
              <a:endParaRPr lang="en-US" sz="2000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28479" y="6333305"/>
              <a:ext cx="80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R(</a:t>
              </a:r>
              <a:r>
                <a:rPr lang="en-US" dirty="0" err="1" smtClean="0"/>
                <a:t>z,x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80856" y="6333305"/>
              <a:ext cx="787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S(</a:t>
              </a:r>
              <a:r>
                <a:rPr lang="en-US" dirty="0" err="1" smtClean="0"/>
                <a:t>x,y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20495" y="6333305"/>
              <a:ext cx="770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T(</a:t>
              </a:r>
              <a:r>
                <a:rPr lang="en-US" dirty="0" err="1" smtClean="0"/>
                <a:t>y,u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53" name="Straight Connector 52"/>
            <p:cNvCxnSpPr>
              <a:stCxn id="20" idx="0"/>
              <a:endCxn id="19" idx="2"/>
            </p:cNvCxnSpPr>
            <p:nvPr/>
          </p:nvCxnSpPr>
          <p:spPr>
            <a:xfrm flipV="1">
              <a:off x="4228548" y="3685183"/>
              <a:ext cx="0" cy="292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2" idx="0"/>
            </p:cNvCxnSpPr>
            <p:nvPr/>
          </p:nvCxnSpPr>
          <p:spPr>
            <a:xfrm flipV="1">
              <a:off x="3828514" y="4809136"/>
              <a:ext cx="169201" cy="15241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4483310" y="4783281"/>
              <a:ext cx="462877" cy="2676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23" idx="0"/>
            </p:cNvCxnSpPr>
            <p:nvPr/>
          </p:nvCxnSpPr>
          <p:spPr>
            <a:xfrm flipV="1">
              <a:off x="4674522" y="5528412"/>
              <a:ext cx="195276" cy="8048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21" idx="0"/>
            </p:cNvCxnSpPr>
            <p:nvPr/>
          </p:nvCxnSpPr>
          <p:spPr>
            <a:xfrm flipH="1" flipV="1">
              <a:off x="5289936" y="5528412"/>
              <a:ext cx="213510" cy="1790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4" idx="0"/>
              <a:endCxn id="21" idx="2"/>
            </p:cNvCxnSpPr>
            <p:nvPr/>
          </p:nvCxnSpPr>
          <p:spPr>
            <a:xfrm flipH="1" flipV="1">
              <a:off x="5503446" y="6107563"/>
              <a:ext cx="2149" cy="2257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785047" y="1497048"/>
            <a:ext cx="319330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dirty="0" smtClean="0"/>
              <a:t>(z) </a:t>
            </a:r>
            <a:r>
              <a:rPr lang="en-US" sz="2000" dirty="0"/>
              <a:t>= </a:t>
            </a:r>
            <a:r>
              <a:rPr lang="en-US" sz="2000" dirty="0" smtClean="0"/>
              <a:t>R(</a:t>
            </a:r>
            <a:r>
              <a:rPr lang="en-US" sz="2000" dirty="0" err="1" smtClean="0"/>
              <a:t>z,x</a:t>
            </a:r>
            <a:r>
              <a:rPr lang="en-US" sz="2000" dirty="0" smtClean="0"/>
              <a:t>), S(</a:t>
            </a:r>
            <a:r>
              <a:rPr lang="en-US" sz="2000" dirty="0" err="1" smtClean="0"/>
              <a:t>x,y</a:t>
            </a:r>
            <a:r>
              <a:rPr lang="en-US" sz="2000" dirty="0" smtClean="0"/>
              <a:t>),T(</a:t>
            </a:r>
            <a:r>
              <a:rPr lang="en-US" sz="2000" dirty="0" err="1" smtClean="0"/>
              <a:t>y,u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1327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Background: Query Plans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6029" y="1485808"/>
            <a:ext cx="2882971" cy="1631216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2000" dirty="0"/>
              <a:t>SELECT DISTINCT </a:t>
            </a:r>
            <a:r>
              <a:rPr lang="en-US" sz="2000" dirty="0" err="1" smtClean="0"/>
              <a:t>R.z</a:t>
            </a:r>
            <a:endParaRPr lang="en-US" sz="2000" dirty="0"/>
          </a:p>
          <a:p>
            <a:r>
              <a:rPr lang="en-US" sz="2000" dirty="0"/>
              <a:t>FROM R, </a:t>
            </a:r>
            <a:r>
              <a:rPr lang="en-US" sz="2000" dirty="0" smtClean="0"/>
              <a:t>S, T</a:t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/>
              <a:t>R.x</a:t>
            </a:r>
            <a:r>
              <a:rPr lang="en-US" sz="2000" dirty="0"/>
              <a:t> = </a:t>
            </a:r>
            <a:r>
              <a:rPr lang="en-US" sz="2000" dirty="0" err="1" smtClean="0"/>
              <a:t>S.x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  and </a:t>
            </a:r>
            <a:r>
              <a:rPr lang="en-US" sz="2000" dirty="0" err="1" smtClean="0"/>
              <a:t>S.y</a:t>
            </a:r>
            <a:r>
              <a:rPr lang="en-US" sz="2000" dirty="0" smtClean="0"/>
              <a:t>=</a:t>
            </a:r>
            <a:r>
              <a:rPr lang="en-US" sz="2000" dirty="0" err="1" smtClean="0"/>
              <a:t>T.y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and </a:t>
            </a:r>
            <a:r>
              <a:rPr lang="en-US" sz="2000" dirty="0" err="1" smtClean="0"/>
              <a:t>T.u</a:t>
            </a:r>
            <a:r>
              <a:rPr lang="en-US" sz="2000" dirty="0" smtClean="0"/>
              <a:t> = 123</a:t>
            </a:r>
            <a:endParaRPr lang="en-US" sz="20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145994" y="3236572"/>
            <a:ext cx="2789175" cy="3466065"/>
            <a:chOff x="145994" y="3236572"/>
            <a:chExt cx="2789175" cy="3466065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361973" y="3978139"/>
              <a:ext cx="46166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prstTxWarp prst="textNoShape">
                <a:avLst/>
              </a:prstTxWarp>
              <a:spAutoFit/>
            </a:bodyPr>
            <a:lstStyle/>
            <a:p>
              <a:pPr defTabSz="642938"/>
              <a:r>
                <a:rPr lang="en-US" sz="5400" dirty="0" smtClean="0">
                  <a:ea typeface="ＭＳ ゴシック" pitchFamily="-107" charset="-128"/>
                  <a:cs typeface="ＭＳ ゴシック" pitchFamily="-107" charset="-128"/>
                </a:rPr>
                <a:t>⋈</a:t>
              </a:r>
              <a:r>
                <a:rPr lang="en-US" dirty="0" smtClean="0">
                  <a:solidFill>
                    <a:srgbClr val="292934"/>
                  </a:solidFill>
                  <a:ea typeface="ＭＳ ゴシック" pitchFamily="-107" charset="-128"/>
                  <a:cs typeface="ＭＳ ゴシック" pitchFamily="-107" charset="-128"/>
                </a:rPr>
                <a:t>y</a:t>
              </a:r>
              <a:endParaRPr lang="en-US" sz="5400" baseline="30000" dirty="0">
                <a:latin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39876" y="3236572"/>
              <a:ext cx="509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Π</a:t>
              </a:r>
              <a:r>
                <a:rPr lang="en-US" sz="2400" baseline="-25000" dirty="0" err="1" smtClean="0"/>
                <a:t>z</a:t>
              </a:r>
              <a:endParaRPr lang="en-US" sz="2400" baseline="-25000" dirty="0"/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03741" y="5050904"/>
              <a:ext cx="46166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defTabSz="642938"/>
              <a:r>
                <a:rPr lang="en-US" sz="5400" dirty="0" smtClean="0">
                  <a:latin typeface="Arial"/>
                  <a:ea typeface="ＭＳ ゴシック" pitchFamily="-107" charset="-128"/>
                  <a:cs typeface="ＭＳ ゴシック" pitchFamily="-107" charset="-128"/>
                </a:rPr>
                <a:t>⋈</a:t>
              </a:r>
              <a:r>
                <a:rPr lang="en-US" dirty="0" smtClean="0">
                  <a:latin typeface="Arial"/>
                  <a:ea typeface="ＭＳ ゴシック" pitchFamily="-107" charset="-128"/>
                  <a:cs typeface="ＭＳ ゴシック" pitchFamily="-107" charset="-128"/>
                </a:rPr>
                <a:t>x</a:t>
              </a:r>
              <a:endParaRPr lang="en-US" sz="5400" baseline="30000" dirty="0">
                <a:latin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1974" y="5411016"/>
              <a:ext cx="823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σ</a:t>
              </a:r>
              <a:r>
                <a:rPr lang="en-US" sz="2000" baseline="-25000" dirty="0" err="1" smtClean="0"/>
                <a:t>u</a:t>
              </a:r>
              <a:r>
                <a:rPr lang="en-US" sz="2000" baseline="-25000" dirty="0" smtClean="0"/>
                <a:t>=123</a:t>
              </a:r>
              <a:endParaRPr lang="en-US" sz="2000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994" y="6333305"/>
              <a:ext cx="80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R(</a:t>
              </a:r>
              <a:r>
                <a:rPr lang="en-US" dirty="0" err="1" smtClean="0"/>
                <a:t>z,x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9676" y="6333305"/>
              <a:ext cx="787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S(</a:t>
              </a:r>
              <a:r>
                <a:rPr lang="en-US" dirty="0" err="1" smtClean="0"/>
                <a:t>x,y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0621" y="6333305"/>
              <a:ext cx="770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T(</a:t>
              </a:r>
              <a:r>
                <a:rPr lang="en-US" dirty="0" err="1" smtClean="0"/>
                <a:t>y,u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15" idx="0"/>
            </p:cNvCxnSpPr>
            <p:nvPr/>
          </p:nvCxnSpPr>
          <p:spPr>
            <a:xfrm flipV="1">
              <a:off x="546029" y="5881901"/>
              <a:ext cx="257712" cy="4514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6" idx="0"/>
              <a:endCxn id="12" idx="2"/>
            </p:cNvCxnSpPr>
            <p:nvPr/>
          </p:nvCxnSpPr>
          <p:spPr>
            <a:xfrm flipH="1" flipV="1">
              <a:off x="1034574" y="5881901"/>
              <a:ext cx="508768" cy="4514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12" idx="0"/>
            </p:cNvCxnSpPr>
            <p:nvPr/>
          </p:nvCxnSpPr>
          <p:spPr>
            <a:xfrm flipH="1">
              <a:off x="1034574" y="4630881"/>
              <a:ext cx="305302" cy="4200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7" idx="0"/>
              <a:endCxn id="14" idx="2"/>
            </p:cNvCxnSpPr>
            <p:nvPr/>
          </p:nvCxnSpPr>
          <p:spPr>
            <a:xfrm flipH="1" flipV="1">
              <a:off x="2523572" y="5811126"/>
              <a:ext cx="2149" cy="5221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14" idx="0"/>
            </p:cNvCxnSpPr>
            <p:nvPr/>
          </p:nvCxnSpPr>
          <p:spPr>
            <a:xfrm>
              <a:off x="1937008" y="4630881"/>
              <a:ext cx="586564" cy="780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8" idx="0"/>
              <a:endCxn id="6" idx="2"/>
            </p:cNvCxnSpPr>
            <p:nvPr/>
          </p:nvCxnSpPr>
          <p:spPr>
            <a:xfrm flipV="1">
              <a:off x="1592806" y="3698237"/>
              <a:ext cx="1833" cy="2799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428479" y="3223518"/>
            <a:ext cx="2486564" cy="3479119"/>
            <a:chOff x="3428479" y="3223518"/>
            <a:chExt cx="2486564" cy="3479119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4785047" y="4859897"/>
              <a:ext cx="46166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prstTxWarp prst="textNoShape">
                <a:avLst/>
              </a:prstTxWarp>
              <a:spAutoFit/>
            </a:bodyPr>
            <a:lstStyle/>
            <a:p>
              <a:pPr defTabSz="642938"/>
              <a:r>
                <a:rPr lang="en-US" sz="5400" dirty="0" smtClean="0">
                  <a:ea typeface="ＭＳ ゴシック" pitchFamily="-107" charset="-128"/>
                  <a:cs typeface="ＭＳ ゴシック" pitchFamily="-107" charset="-128"/>
                </a:rPr>
                <a:t>⋈</a:t>
              </a:r>
              <a:r>
                <a:rPr lang="en-US" dirty="0" smtClean="0">
                  <a:solidFill>
                    <a:srgbClr val="292934"/>
                  </a:solidFill>
                  <a:ea typeface="ＭＳ ゴシック" pitchFamily="-107" charset="-128"/>
                  <a:cs typeface="ＭＳ ゴシック" pitchFamily="-107" charset="-128"/>
                </a:rPr>
                <a:t>y</a:t>
              </a:r>
              <a:endParaRPr lang="en-US" sz="5400" baseline="30000" dirty="0">
                <a:latin typeface="Arial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73785" y="3223518"/>
              <a:ext cx="509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Π</a:t>
              </a:r>
              <a:r>
                <a:rPr lang="en-US" sz="2400" baseline="-25000" dirty="0" err="1"/>
                <a:t>z</a:t>
              </a:r>
              <a:endParaRPr lang="en-US" sz="2400" dirty="0"/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3997715" y="3978139"/>
              <a:ext cx="46166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defTabSz="642938"/>
              <a:r>
                <a:rPr lang="en-US" sz="5400" dirty="0" smtClean="0">
                  <a:latin typeface="Arial"/>
                  <a:ea typeface="ＭＳ ゴシック" pitchFamily="-107" charset="-128"/>
                  <a:cs typeface="ＭＳ ゴシック" pitchFamily="-107" charset="-128"/>
                </a:rPr>
                <a:t>⋈</a:t>
              </a:r>
              <a:r>
                <a:rPr lang="en-US" dirty="0" smtClean="0">
                  <a:latin typeface="Arial"/>
                  <a:ea typeface="ＭＳ ゴシック" pitchFamily="-107" charset="-128"/>
                  <a:cs typeface="ＭＳ ゴシック" pitchFamily="-107" charset="-128"/>
                </a:rPr>
                <a:t>x</a:t>
              </a:r>
              <a:endParaRPr lang="en-US" sz="5400" baseline="30000" dirty="0">
                <a:latin typeface="Arial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91848" y="5707453"/>
              <a:ext cx="823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σ</a:t>
              </a:r>
              <a:r>
                <a:rPr lang="en-US" sz="2000" baseline="-25000" dirty="0" err="1" smtClean="0"/>
                <a:t>u</a:t>
              </a:r>
              <a:r>
                <a:rPr lang="en-US" sz="2000" baseline="-25000" dirty="0" smtClean="0"/>
                <a:t>=123</a:t>
              </a:r>
              <a:endParaRPr lang="en-US" sz="2000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28479" y="6333305"/>
              <a:ext cx="80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R(</a:t>
              </a:r>
              <a:r>
                <a:rPr lang="en-US" dirty="0" err="1" smtClean="0"/>
                <a:t>z,x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80856" y="6333305"/>
              <a:ext cx="787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S(</a:t>
              </a:r>
              <a:r>
                <a:rPr lang="en-US" dirty="0" err="1" smtClean="0"/>
                <a:t>x,y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20495" y="6333305"/>
              <a:ext cx="770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T(</a:t>
              </a:r>
              <a:r>
                <a:rPr lang="en-US" dirty="0" err="1" smtClean="0"/>
                <a:t>y,u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53" name="Straight Connector 52"/>
            <p:cNvCxnSpPr>
              <a:stCxn id="20" idx="0"/>
              <a:endCxn id="19" idx="2"/>
            </p:cNvCxnSpPr>
            <p:nvPr/>
          </p:nvCxnSpPr>
          <p:spPr>
            <a:xfrm flipV="1">
              <a:off x="4228548" y="3685183"/>
              <a:ext cx="0" cy="292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2" idx="0"/>
            </p:cNvCxnSpPr>
            <p:nvPr/>
          </p:nvCxnSpPr>
          <p:spPr>
            <a:xfrm flipV="1">
              <a:off x="3828514" y="4809136"/>
              <a:ext cx="169201" cy="15241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4483310" y="4783281"/>
              <a:ext cx="462877" cy="2676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23" idx="0"/>
            </p:cNvCxnSpPr>
            <p:nvPr/>
          </p:nvCxnSpPr>
          <p:spPr>
            <a:xfrm flipV="1">
              <a:off x="4674522" y="5528412"/>
              <a:ext cx="195276" cy="8048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21" idx="0"/>
            </p:cNvCxnSpPr>
            <p:nvPr/>
          </p:nvCxnSpPr>
          <p:spPr>
            <a:xfrm flipH="1" flipV="1">
              <a:off x="5289936" y="5528412"/>
              <a:ext cx="213510" cy="1790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4" idx="0"/>
              <a:endCxn id="21" idx="2"/>
            </p:cNvCxnSpPr>
            <p:nvPr/>
          </p:nvCxnSpPr>
          <p:spPr>
            <a:xfrm flipH="1" flipV="1">
              <a:off x="5503446" y="6107563"/>
              <a:ext cx="2149" cy="2257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415709" y="3248387"/>
            <a:ext cx="2462216" cy="3454250"/>
            <a:chOff x="6415709" y="3248387"/>
            <a:chExt cx="2462216" cy="34542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7792318" y="5411016"/>
              <a:ext cx="46166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prstTxWarp prst="textNoShape">
                <a:avLst/>
              </a:prstTxWarp>
              <a:spAutoFit/>
            </a:bodyPr>
            <a:lstStyle/>
            <a:p>
              <a:pPr defTabSz="642938"/>
              <a:r>
                <a:rPr lang="en-US" sz="5400" dirty="0" smtClean="0">
                  <a:ea typeface="ＭＳ ゴシック" pitchFamily="-107" charset="-128"/>
                  <a:cs typeface="ＭＳ ゴシック" pitchFamily="-107" charset="-128"/>
                </a:rPr>
                <a:t>⋈</a:t>
              </a:r>
              <a:r>
                <a:rPr lang="en-US" dirty="0" smtClean="0">
                  <a:solidFill>
                    <a:srgbClr val="292934"/>
                  </a:solidFill>
                  <a:ea typeface="ＭＳ ゴシック" pitchFamily="-107" charset="-128"/>
                  <a:cs typeface="ＭＳ ゴシック" pitchFamily="-107" charset="-128"/>
                </a:rPr>
                <a:t>y</a:t>
              </a:r>
              <a:endParaRPr lang="en-US" sz="5400" baseline="30000" dirty="0">
                <a:latin typeface="Aria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65732" y="3248387"/>
              <a:ext cx="509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Π</a:t>
              </a:r>
              <a:r>
                <a:rPr lang="en-US" sz="2400" baseline="-25000" dirty="0" err="1"/>
                <a:t>z</a:t>
              </a:r>
              <a:endParaRPr lang="en-US" sz="2400" dirty="0"/>
            </a:p>
          </p:txBody>
        </p:sp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6984945" y="3978139"/>
              <a:ext cx="46166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defTabSz="642938"/>
              <a:r>
                <a:rPr lang="en-US" sz="5400" dirty="0" smtClean="0">
                  <a:latin typeface="Arial"/>
                  <a:ea typeface="ＭＳ ゴシック" pitchFamily="-107" charset="-128"/>
                  <a:cs typeface="ＭＳ ゴシック" pitchFamily="-107" charset="-128"/>
                </a:rPr>
                <a:t>⋈</a:t>
              </a:r>
              <a:r>
                <a:rPr lang="en-US" dirty="0" smtClean="0">
                  <a:latin typeface="Arial"/>
                  <a:ea typeface="ＭＳ ゴシック" pitchFamily="-107" charset="-128"/>
                  <a:cs typeface="ＭＳ ゴシック" pitchFamily="-107" charset="-128"/>
                </a:rPr>
                <a:t>x</a:t>
              </a:r>
              <a:endParaRPr lang="en-US" sz="5400" baseline="30000" dirty="0">
                <a:latin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22593" y="4924974"/>
              <a:ext cx="823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σ</a:t>
              </a:r>
              <a:r>
                <a:rPr lang="en-US" sz="2000" baseline="-25000" dirty="0" err="1" smtClean="0"/>
                <a:t>u</a:t>
              </a:r>
              <a:r>
                <a:rPr lang="en-US" sz="2000" baseline="-25000" dirty="0" smtClean="0"/>
                <a:t>=123</a:t>
              </a:r>
              <a:endParaRPr lang="en-US" sz="2000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15709" y="6333305"/>
              <a:ext cx="80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R(</a:t>
              </a:r>
              <a:r>
                <a:rPr lang="en-US" dirty="0" err="1" smtClean="0"/>
                <a:t>z,x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68086" y="6333305"/>
              <a:ext cx="787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S(</a:t>
              </a:r>
              <a:r>
                <a:rPr lang="en-US" dirty="0" err="1" smtClean="0"/>
                <a:t>x,y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07725" y="6333305"/>
              <a:ext cx="770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T(</a:t>
              </a:r>
              <a:r>
                <a:rPr lang="en-US" dirty="0" err="1" smtClean="0"/>
                <a:t>y,u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74" name="Straight Connector 73"/>
            <p:cNvCxnSpPr>
              <a:stCxn id="27" idx="0"/>
              <a:endCxn id="26" idx="2"/>
            </p:cNvCxnSpPr>
            <p:nvPr/>
          </p:nvCxnSpPr>
          <p:spPr>
            <a:xfrm flipV="1">
              <a:off x="7215778" y="3710052"/>
              <a:ext cx="4717" cy="2680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833456" y="4783281"/>
              <a:ext cx="151489" cy="14587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7980321" y="5386720"/>
              <a:ext cx="1" cy="2371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 flipV="1">
              <a:off x="7599010" y="4707267"/>
              <a:ext cx="381312" cy="2177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30" idx="0"/>
            </p:cNvCxnSpPr>
            <p:nvPr/>
          </p:nvCxnSpPr>
          <p:spPr>
            <a:xfrm flipV="1">
              <a:off x="7661752" y="6107563"/>
              <a:ext cx="60841" cy="2257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31" idx="0"/>
            </p:cNvCxnSpPr>
            <p:nvPr/>
          </p:nvCxnSpPr>
          <p:spPr>
            <a:xfrm>
              <a:off x="8286591" y="6107563"/>
              <a:ext cx="206234" cy="2257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785047" y="1497048"/>
            <a:ext cx="319330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dirty="0" smtClean="0"/>
              <a:t>(z) </a:t>
            </a:r>
            <a:r>
              <a:rPr lang="en-US" sz="2000" dirty="0"/>
              <a:t>= </a:t>
            </a:r>
            <a:r>
              <a:rPr lang="en-US" sz="2000" dirty="0" smtClean="0"/>
              <a:t>R(</a:t>
            </a:r>
            <a:r>
              <a:rPr lang="en-US" sz="2000" dirty="0" err="1" smtClean="0"/>
              <a:t>z,x</a:t>
            </a:r>
            <a:r>
              <a:rPr lang="en-US" sz="2000" dirty="0" smtClean="0"/>
              <a:t>), S(</a:t>
            </a:r>
            <a:r>
              <a:rPr lang="en-US" sz="2000" dirty="0" err="1" smtClean="0"/>
              <a:t>x,y</a:t>
            </a:r>
            <a:r>
              <a:rPr lang="en-US" sz="2000" dirty="0" smtClean="0"/>
              <a:t>),T(</a:t>
            </a:r>
            <a:r>
              <a:rPr lang="en-US" sz="2000" dirty="0" err="1" smtClean="0"/>
              <a:t>y,u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884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Background: Query Plans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6029" y="1485808"/>
            <a:ext cx="2882971" cy="1631216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2000" dirty="0"/>
              <a:t>SELECT DISTINCT </a:t>
            </a:r>
            <a:r>
              <a:rPr lang="en-US" sz="2000" dirty="0" err="1" smtClean="0"/>
              <a:t>R.z</a:t>
            </a:r>
            <a:endParaRPr lang="en-US" sz="2000" dirty="0"/>
          </a:p>
          <a:p>
            <a:r>
              <a:rPr lang="en-US" sz="2000" dirty="0"/>
              <a:t>FROM R, </a:t>
            </a:r>
            <a:r>
              <a:rPr lang="en-US" sz="2000" dirty="0" smtClean="0"/>
              <a:t>S, T</a:t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/>
              <a:t>R.x</a:t>
            </a:r>
            <a:r>
              <a:rPr lang="en-US" sz="2000" dirty="0"/>
              <a:t> = </a:t>
            </a:r>
            <a:r>
              <a:rPr lang="en-US" sz="2000" dirty="0" err="1" smtClean="0"/>
              <a:t>S.x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  and </a:t>
            </a:r>
            <a:r>
              <a:rPr lang="en-US" sz="2000" dirty="0" err="1" smtClean="0"/>
              <a:t>S.y</a:t>
            </a:r>
            <a:r>
              <a:rPr lang="en-US" sz="2000" dirty="0" smtClean="0"/>
              <a:t>=</a:t>
            </a:r>
            <a:r>
              <a:rPr lang="en-US" sz="2000" dirty="0" err="1" smtClean="0"/>
              <a:t>T.y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and </a:t>
            </a:r>
            <a:r>
              <a:rPr lang="en-US" sz="2000" dirty="0" err="1" smtClean="0"/>
              <a:t>T.u</a:t>
            </a:r>
            <a:r>
              <a:rPr lang="en-US" sz="2000" dirty="0" smtClean="0"/>
              <a:t> = 123</a:t>
            </a:r>
            <a:endParaRPr lang="en-US" sz="20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145994" y="3236572"/>
            <a:ext cx="2789175" cy="3466065"/>
            <a:chOff x="145994" y="3236572"/>
            <a:chExt cx="2789175" cy="3466065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361973" y="3978139"/>
              <a:ext cx="46166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prstTxWarp prst="textNoShape">
                <a:avLst/>
              </a:prstTxWarp>
              <a:spAutoFit/>
            </a:bodyPr>
            <a:lstStyle/>
            <a:p>
              <a:pPr defTabSz="642938"/>
              <a:r>
                <a:rPr lang="en-US" sz="5400" dirty="0" smtClean="0">
                  <a:ea typeface="ＭＳ ゴシック" pitchFamily="-107" charset="-128"/>
                  <a:cs typeface="ＭＳ ゴシック" pitchFamily="-107" charset="-128"/>
                </a:rPr>
                <a:t>⋈</a:t>
              </a:r>
              <a:r>
                <a:rPr lang="en-US" dirty="0" smtClean="0">
                  <a:solidFill>
                    <a:srgbClr val="292934"/>
                  </a:solidFill>
                  <a:ea typeface="ＭＳ ゴシック" pitchFamily="-107" charset="-128"/>
                  <a:cs typeface="ＭＳ ゴシック" pitchFamily="-107" charset="-128"/>
                </a:rPr>
                <a:t>y</a:t>
              </a:r>
              <a:endParaRPr lang="en-US" sz="5400" baseline="30000" dirty="0">
                <a:latin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39876" y="3236572"/>
              <a:ext cx="509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Π</a:t>
              </a:r>
              <a:r>
                <a:rPr lang="en-US" sz="2400" baseline="-25000" dirty="0" err="1" smtClean="0"/>
                <a:t>z</a:t>
              </a:r>
              <a:endParaRPr lang="en-US" sz="2400" baseline="-25000" dirty="0"/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03741" y="5050904"/>
              <a:ext cx="46166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defTabSz="642938"/>
              <a:r>
                <a:rPr lang="en-US" sz="5400" dirty="0" smtClean="0">
                  <a:latin typeface="Arial"/>
                  <a:ea typeface="ＭＳ ゴシック" pitchFamily="-107" charset="-128"/>
                  <a:cs typeface="ＭＳ ゴシック" pitchFamily="-107" charset="-128"/>
                </a:rPr>
                <a:t>⋈</a:t>
              </a:r>
              <a:r>
                <a:rPr lang="en-US" dirty="0" smtClean="0">
                  <a:latin typeface="Arial"/>
                  <a:ea typeface="ＭＳ ゴシック" pitchFamily="-107" charset="-128"/>
                  <a:cs typeface="ＭＳ ゴシック" pitchFamily="-107" charset="-128"/>
                </a:rPr>
                <a:t>x</a:t>
              </a:r>
              <a:endParaRPr lang="en-US" sz="5400" baseline="30000" dirty="0">
                <a:latin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1974" y="5411016"/>
              <a:ext cx="823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σ</a:t>
              </a:r>
              <a:r>
                <a:rPr lang="en-US" sz="2000" baseline="-25000" dirty="0" err="1" smtClean="0"/>
                <a:t>u</a:t>
              </a:r>
              <a:r>
                <a:rPr lang="en-US" sz="2000" baseline="-25000" dirty="0" smtClean="0"/>
                <a:t>=123</a:t>
              </a:r>
              <a:endParaRPr lang="en-US" sz="2000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994" y="6333305"/>
              <a:ext cx="80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R(</a:t>
              </a:r>
              <a:r>
                <a:rPr lang="en-US" dirty="0" err="1" smtClean="0"/>
                <a:t>z,x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9676" y="6333305"/>
              <a:ext cx="787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S(</a:t>
              </a:r>
              <a:r>
                <a:rPr lang="en-US" dirty="0" err="1" smtClean="0"/>
                <a:t>x,y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0621" y="6333305"/>
              <a:ext cx="770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T(</a:t>
              </a:r>
              <a:r>
                <a:rPr lang="en-US" dirty="0" err="1" smtClean="0"/>
                <a:t>y,u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15" idx="0"/>
            </p:cNvCxnSpPr>
            <p:nvPr/>
          </p:nvCxnSpPr>
          <p:spPr>
            <a:xfrm flipV="1">
              <a:off x="546029" y="5881901"/>
              <a:ext cx="257712" cy="4514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6" idx="0"/>
              <a:endCxn id="12" idx="2"/>
            </p:cNvCxnSpPr>
            <p:nvPr/>
          </p:nvCxnSpPr>
          <p:spPr>
            <a:xfrm flipH="1" flipV="1">
              <a:off x="1034574" y="5881901"/>
              <a:ext cx="508768" cy="4514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12" idx="0"/>
            </p:cNvCxnSpPr>
            <p:nvPr/>
          </p:nvCxnSpPr>
          <p:spPr>
            <a:xfrm flipH="1">
              <a:off x="1034574" y="4630881"/>
              <a:ext cx="305302" cy="4200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7" idx="0"/>
              <a:endCxn id="14" idx="2"/>
            </p:cNvCxnSpPr>
            <p:nvPr/>
          </p:nvCxnSpPr>
          <p:spPr>
            <a:xfrm flipH="1" flipV="1">
              <a:off x="2523572" y="5811126"/>
              <a:ext cx="2149" cy="5221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14" idx="0"/>
            </p:cNvCxnSpPr>
            <p:nvPr/>
          </p:nvCxnSpPr>
          <p:spPr>
            <a:xfrm>
              <a:off x="1937008" y="4630881"/>
              <a:ext cx="586564" cy="780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8" idx="0"/>
              <a:endCxn id="6" idx="2"/>
            </p:cNvCxnSpPr>
            <p:nvPr/>
          </p:nvCxnSpPr>
          <p:spPr>
            <a:xfrm flipV="1">
              <a:off x="1592806" y="3698237"/>
              <a:ext cx="1833" cy="2799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428479" y="3223518"/>
            <a:ext cx="2486564" cy="3479119"/>
            <a:chOff x="3428479" y="3223518"/>
            <a:chExt cx="2486564" cy="3479119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4785047" y="4859897"/>
              <a:ext cx="46166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prstTxWarp prst="textNoShape">
                <a:avLst/>
              </a:prstTxWarp>
              <a:spAutoFit/>
            </a:bodyPr>
            <a:lstStyle/>
            <a:p>
              <a:pPr defTabSz="642938"/>
              <a:r>
                <a:rPr lang="en-US" sz="5400" dirty="0" smtClean="0">
                  <a:ea typeface="ＭＳ ゴシック" pitchFamily="-107" charset="-128"/>
                  <a:cs typeface="ＭＳ ゴシック" pitchFamily="-107" charset="-128"/>
                </a:rPr>
                <a:t>⋈</a:t>
              </a:r>
              <a:r>
                <a:rPr lang="en-US" dirty="0" smtClean="0">
                  <a:solidFill>
                    <a:srgbClr val="292934"/>
                  </a:solidFill>
                  <a:ea typeface="ＭＳ ゴシック" pitchFamily="-107" charset="-128"/>
                  <a:cs typeface="ＭＳ ゴシック" pitchFamily="-107" charset="-128"/>
                </a:rPr>
                <a:t>y</a:t>
              </a:r>
              <a:endParaRPr lang="en-US" sz="5400" baseline="30000" dirty="0">
                <a:latin typeface="Arial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73785" y="3223518"/>
              <a:ext cx="509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Π</a:t>
              </a:r>
              <a:r>
                <a:rPr lang="en-US" sz="2400" baseline="-25000" dirty="0" err="1"/>
                <a:t>z</a:t>
              </a:r>
              <a:endParaRPr lang="en-US" sz="2400" dirty="0"/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3997715" y="3978139"/>
              <a:ext cx="46166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defTabSz="642938"/>
              <a:r>
                <a:rPr lang="en-US" sz="5400" dirty="0" smtClean="0">
                  <a:latin typeface="Arial"/>
                  <a:ea typeface="ＭＳ ゴシック" pitchFamily="-107" charset="-128"/>
                  <a:cs typeface="ＭＳ ゴシック" pitchFamily="-107" charset="-128"/>
                </a:rPr>
                <a:t>⋈</a:t>
              </a:r>
              <a:r>
                <a:rPr lang="en-US" dirty="0" smtClean="0">
                  <a:latin typeface="Arial"/>
                  <a:ea typeface="ＭＳ ゴシック" pitchFamily="-107" charset="-128"/>
                  <a:cs typeface="ＭＳ ゴシック" pitchFamily="-107" charset="-128"/>
                </a:rPr>
                <a:t>x</a:t>
              </a:r>
              <a:endParaRPr lang="en-US" sz="5400" baseline="30000" dirty="0">
                <a:latin typeface="Arial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91848" y="5707453"/>
              <a:ext cx="823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σ</a:t>
              </a:r>
              <a:r>
                <a:rPr lang="en-US" sz="2000" baseline="-25000" dirty="0" err="1" smtClean="0"/>
                <a:t>u</a:t>
              </a:r>
              <a:r>
                <a:rPr lang="en-US" sz="2000" baseline="-25000" dirty="0" smtClean="0"/>
                <a:t>=123</a:t>
              </a:r>
              <a:endParaRPr lang="en-US" sz="2000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28479" y="6333305"/>
              <a:ext cx="80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R(</a:t>
              </a:r>
              <a:r>
                <a:rPr lang="en-US" dirty="0" err="1" smtClean="0"/>
                <a:t>z,x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80856" y="6333305"/>
              <a:ext cx="787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S(</a:t>
              </a:r>
              <a:r>
                <a:rPr lang="en-US" dirty="0" err="1" smtClean="0"/>
                <a:t>x,y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20495" y="6333305"/>
              <a:ext cx="770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T(</a:t>
              </a:r>
              <a:r>
                <a:rPr lang="en-US" dirty="0" err="1" smtClean="0"/>
                <a:t>y,u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53" name="Straight Connector 52"/>
            <p:cNvCxnSpPr>
              <a:stCxn id="20" idx="0"/>
              <a:endCxn id="19" idx="2"/>
            </p:cNvCxnSpPr>
            <p:nvPr/>
          </p:nvCxnSpPr>
          <p:spPr>
            <a:xfrm flipV="1">
              <a:off x="4228548" y="3685183"/>
              <a:ext cx="0" cy="292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2" idx="0"/>
            </p:cNvCxnSpPr>
            <p:nvPr/>
          </p:nvCxnSpPr>
          <p:spPr>
            <a:xfrm flipV="1">
              <a:off x="3828514" y="4809136"/>
              <a:ext cx="169201" cy="15241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4483310" y="4783281"/>
              <a:ext cx="462877" cy="2676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23" idx="0"/>
            </p:cNvCxnSpPr>
            <p:nvPr/>
          </p:nvCxnSpPr>
          <p:spPr>
            <a:xfrm flipV="1">
              <a:off x="4674522" y="5528412"/>
              <a:ext cx="195276" cy="8048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21" idx="0"/>
            </p:cNvCxnSpPr>
            <p:nvPr/>
          </p:nvCxnSpPr>
          <p:spPr>
            <a:xfrm flipH="1" flipV="1">
              <a:off x="5289936" y="5528412"/>
              <a:ext cx="213510" cy="1790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4" idx="0"/>
              <a:endCxn id="21" idx="2"/>
            </p:cNvCxnSpPr>
            <p:nvPr/>
          </p:nvCxnSpPr>
          <p:spPr>
            <a:xfrm flipH="1" flipV="1">
              <a:off x="5503446" y="6107563"/>
              <a:ext cx="2149" cy="2257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415709" y="3248387"/>
            <a:ext cx="2462216" cy="3454250"/>
            <a:chOff x="6415709" y="3248387"/>
            <a:chExt cx="2462216" cy="34542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7792318" y="5411016"/>
              <a:ext cx="46166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prstTxWarp prst="textNoShape">
                <a:avLst/>
              </a:prstTxWarp>
              <a:spAutoFit/>
            </a:bodyPr>
            <a:lstStyle/>
            <a:p>
              <a:pPr defTabSz="642938"/>
              <a:r>
                <a:rPr lang="en-US" sz="5400" dirty="0" smtClean="0">
                  <a:ea typeface="ＭＳ ゴシック" pitchFamily="-107" charset="-128"/>
                  <a:cs typeface="ＭＳ ゴシック" pitchFamily="-107" charset="-128"/>
                </a:rPr>
                <a:t>⋈</a:t>
              </a:r>
              <a:r>
                <a:rPr lang="en-US" dirty="0" smtClean="0">
                  <a:solidFill>
                    <a:srgbClr val="292934"/>
                  </a:solidFill>
                  <a:ea typeface="ＭＳ ゴシック" pitchFamily="-107" charset="-128"/>
                  <a:cs typeface="ＭＳ ゴシック" pitchFamily="-107" charset="-128"/>
                </a:rPr>
                <a:t>y</a:t>
              </a:r>
              <a:endParaRPr lang="en-US" sz="5400" baseline="30000" dirty="0">
                <a:latin typeface="Aria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65732" y="3248387"/>
              <a:ext cx="509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Π</a:t>
              </a:r>
              <a:r>
                <a:rPr lang="en-US" sz="2400" baseline="-25000" dirty="0" err="1"/>
                <a:t>z</a:t>
              </a:r>
              <a:endParaRPr lang="en-US" sz="2400" dirty="0"/>
            </a:p>
          </p:txBody>
        </p:sp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6984945" y="3978139"/>
              <a:ext cx="46166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defTabSz="642938"/>
              <a:r>
                <a:rPr lang="en-US" sz="5400" dirty="0" smtClean="0">
                  <a:latin typeface="Arial"/>
                  <a:ea typeface="ＭＳ ゴシック" pitchFamily="-107" charset="-128"/>
                  <a:cs typeface="ＭＳ ゴシック" pitchFamily="-107" charset="-128"/>
                </a:rPr>
                <a:t>⋈</a:t>
              </a:r>
              <a:r>
                <a:rPr lang="en-US" dirty="0" smtClean="0">
                  <a:latin typeface="Arial"/>
                  <a:ea typeface="ＭＳ ゴシック" pitchFamily="-107" charset="-128"/>
                  <a:cs typeface="ＭＳ ゴシック" pitchFamily="-107" charset="-128"/>
                </a:rPr>
                <a:t>x</a:t>
              </a:r>
              <a:endParaRPr lang="en-US" sz="5400" baseline="30000" dirty="0">
                <a:latin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22593" y="4924974"/>
              <a:ext cx="823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σ</a:t>
              </a:r>
              <a:r>
                <a:rPr lang="en-US" sz="2000" baseline="-25000" dirty="0" err="1" smtClean="0"/>
                <a:t>u</a:t>
              </a:r>
              <a:r>
                <a:rPr lang="en-US" sz="2000" baseline="-25000" dirty="0" smtClean="0"/>
                <a:t>=123</a:t>
              </a:r>
              <a:endParaRPr lang="en-US" sz="2000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15709" y="6333305"/>
              <a:ext cx="80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R(</a:t>
              </a:r>
              <a:r>
                <a:rPr lang="en-US" dirty="0" err="1" smtClean="0"/>
                <a:t>z,x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68086" y="6333305"/>
              <a:ext cx="787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S(</a:t>
              </a:r>
              <a:r>
                <a:rPr lang="en-US" dirty="0" err="1" smtClean="0"/>
                <a:t>x,y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07725" y="6333305"/>
              <a:ext cx="770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T(</a:t>
              </a:r>
              <a:r>
                <a:rPr lang="en-US" dirty="0" err="1" smtClean="0"/>
                <a:t>y,u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74" name="Straight Connector 73"/>
            <p:cNvCxnSpPr>
              <a:stCxn id="27" idx="0"/>
              <a:endCxn id="26" idx="2"/>
            </p:cNvCxnSpPr>
            <p:nvPr/>
          </p:nvCxnSpPr>
          <p:spPr>
            <a:xfrm flipV="1">
              <a:off x="7215778" y="3710052"/>
              <a:ext cx="4717" cy="2680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833456" y="4783281"/>
              <a:ext cx="151489" cy="14587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7980321" y="5386720"/>
              <a:ext cx="1" cy="2371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 flipV="1">
              <a:off x="7599010" y="4707267"/>
              <a:ext cx="381312" cy="2177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30" idx="0"/>
            </p:cNvCxnSpPr>
            <p:nvPr/>
          </p:nvCxnSpPr>
          <p:spPr>
            <a:xfrm flipV="1">
              <a:off x="7661752" y="6107563"/>
              <a:ext cx="60841" cy="2257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31" idx="0"/>
            </p:cNvCxnSpPr>
            <p:nvPr/>
          </p:nvCxnSpPr>
          <p:spPr>
            <a:xfrm>
              <a:off x="8286591" y="6107563"/>
              <a:ext cx="206234" cy="2257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785047" y="1497048"/>
            <a:ext cx="319330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dirty="0" smtClean="0"/>
              <a:t>(z) </a:t>
            </a:r>
            <a:r>
              <a:rPr lang="en-US" sz="2000" dirty="0"/>
              <a:t>= </a:t>
            </a:r>
            <a:r>
              <a:rPr lang="en-US" sz="2000" dirty="0" smtClean="0"/>
              <a:t>R(</a:t>
            </a:r>
            <a:r>
              <a:rPr lang="en-US" sz="2000" dirty="0" err="1" smtClean="0"/>
              <a:t>z,x</a:t>
            </a:r>
            <a:r>
              <a:rPr lang="en-US" sz="2000" dirty="0" smtClean="0"/>
              <a:t>), S(</a:t>
            </a:r>
            <a:r>
              <a:rPr lang="en-US" sz="2000" dirty="0" err="1" smtClean="0"/>
              <a:t>x,y</a:t>
            </a:r>
            <a:r>
              <a:rPr lang="en-US" sz="2000" dirty="0" smtClean="0"/>
              <a:t>),T(</a:t>
            </a:r>
            <a:r>
              <a:rPr lang="en-US" sz="2000" dirty="0" err="1" smtClean="0"/>
              <a:t>y,u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120495" y="2029696"/>
            <a:ext cx="3276333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These plans are equivalent!</a:t>
            </a:r>
          </a:p>
          <a:p>
            <a:endParaRPr lang="en-US" dirty="0" smtClean="0"/>
          </a:p>
          <a:p>
            <a:r>
              <a:rPr lang="en-US" dirty="0" smtClean="0"/>
              <a:t>The query optimizer will select</a:t>
            </a:r>
            <a:br>
              <a:rPr lang="en-US" dirty="0" smtClean="0"/>
            </a:br>
            <a:r>
              <a:rPr lang="en-US" dirty="0" smtClean="0"/>
              <a:t>a plan with minimal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5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Extensional Plans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idea:</a:t>
            </a:r>
          </a:p>
          <a:p>
            <a:pPr lvl="1"/>
            <a:r>
              <a:rPr lang="en-US" dirty="0" smtClean="0"/>
              <a:t>Modify each operator to compute output probabilities</a:t>
            </a:r>
          </a:p>
          <a:p>
            <a:pPr lvl="1"/>
            <a:endParaRPr lang="en-US" dirty="0"/>
          </a:p>
          <a:p>
            <a:r>
              <a:rPr lang="en-US" dirty="0" smtClean="0"/>
              <a:t>Must make some assumption:</a:t>
            </a:r>
          </a:p>
          <a:p>
            <a:pPr lvl="1"/>
            <a:r>
              <a:rPr lang="en-US" dirty="0" smtClean="0"/>
              <a:t>Probabilities are independent, or</a:t>
            </a:r>
          </a:p>
          <a:p>
            <a:pPr lvl="1"/>
            <a:r>
              <a:rPr lang="en-US" dirty="0" smtClean="0"/>
              <a:t>Probabilities are disjoint (exclusive)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5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7401</TotalTime>
  <Words>3203</Words>
  <Application>Microsoft Macintosh PowerPoint</Application>
  <PresentationFormat>On-screen Show (4:3)</PresentationFormat>
  <Paragraphs>902</Paragraphs>
  <Slides>25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A Course on Probabilistic Databases</vt:lpstr>
      <vt:lpstr>Outline</vt:lpstr>
      <vt:lpstr>Background: Relational Algebra</vt:lpstr>
      <vt:lpstr>Background: Query Plans</vt:lpstr>
      <vt:lpstr>Background: Query Plans</vt:lpstr>
      <vt:lpstr>Background: Query Plans</vt:lpstr>
      <vt:lpstr>Background: Query Plans</vt:lpstr>
      <vt:lpstr>Background: Query Plans</vt:lpstr>
      <vt:lpstr>Extensional Plans</vt:lpstr>
      <vt:lpstr>Extensional Operators</vt:lpstr>
      <vt:lpstr>Extensional Operators</vt:lpstr>
      <vt:lpstr>Extensional Operators</vt:lpstr>
      <vt:lpstr>Example</vt:lpstr>
      <vt:lpstr>PowerPoint Presentation</vt:lpstr>
      <vt:lpstr>PowerPoint Presentation</vt:lpstr>
      <vt:lpstr>Lesson 1</vt:lpstr>
      <vt:lpstr>Unsafe Queries</vt:lpstr>
      <vt:lpstr>Discussion</vt:lpstr>
      <vt:lpstr>Extensional Plans in Postgres</vt:lpstr>
      <vt:lpstr>Extensional Plans in Postgres</vt:lpstr>
      <vt:lpstr>Extensional Plans in Postgres</vt:lpstr>
      <vt:lpstr>Try this in postgres:</vt:lpstr>
      <vt:lpstr>Extensional Plans in Postgres</vt:lpstr>
      <vt:lpstr>Try this in postgres:</vt:lpstr>
      <vt:lpstr>Lesson 2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Probabilistic Databases</dc:title>
  <dc:creator>Dan Suciu</dc:creator>
  <cp:lastModifiedBy>Dan Suciu</cp:lastModifiedBy>
  <cp:revision>1365</cp:revision>
  <dcterms:created xsi:type="dcterms:W3CDTF">2013-03-29T18:46:08Z</dcterms:created>
  <dcterms:modified xsi:type="dcterms:W3CDTF">2014-06-28T15:32:03Z</dcterms:modified>
</cp:coreProperties>
</file>