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561" r:id="rId3"/>
    <p:sldId id="535" r:id="rId4"/>
    <p:sldId id="378" r:id="rId5"/>
    <p:sldId id="538" r:id="rId6"/>
    <p:sldId id="537" r:id="rId7"/>
    <p:sldId id="536" r:id="rId8"/>
    <p:sldId id="379" r:id="rId9"/>
    <p:sldId id="540" r:id="rId10"/>
    <p:sldId id="539" r:id="rId11"/>
    <p:sldId id="380" r:id="rId12"/>
    <p:sldId id="383" r:id="rId13"/>
    <p:sldId id="385" r:id="rId14"/>
    <p:sldId id="393" r:id="rId15"/>
    <p:sldId id="493" r:id="rId16"/>
    <p:sldId id="494" r:id="rId17"/>
    <p:sldId id="492" r:id="rId18"/>
    <p:sldId id="495" r:id="rId19"/>
    <p:sldId id="391" r:id="rId20"/>
    <p:sldId id="496" r:id="rId21"/>
    <p:sldId id="395" r:id="rId22"/>
    <p:sldId id="392" r:id="rId23"/>
    <p:sldId id="497" r:id="rId24"/>
    <p:sldId id="55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0A590A-B0A8-BC4A-831D-2B86C11F7EC5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0A590A-B0A8-BC4A-831D-2B86C11F7EC5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0A590A-B0A8-BC4A-831D-2B86C11F7EC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EF67C-3F87-7D44-B4FF-524DEE507D9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>
                <a:ea typeface="ＭＳ Ｐゴシック" charset="0"/>
              </a:rPr>
              <a:t>The plan is constructed by a simple top-down, recursive algorithm</a:t>
            </a:r>
            <a:r>
              <a:rPr lang="en-US">
                <a:latin typeface="ヒラギノ角ゴ Pro W3" charset="0"/>
                <a:ea typeface="ＭＳ Ｐゴシック" charset="0"/>
              </a:rPr>
              <a:t>:</a:t>
            </a:r>
          </a:p>
          <a:p>
            <a:pPr marL="228600" indent="-228600" eaLnBrk="1" hangingPunct="1"/>
            <a:endParaRPr lang="en-US">
              <a:latin typeface="ヒラギノ角ゴ Pro W3" charset="0"/>
              <a:ea typeface="ＭＳ Ｐゴシック" charset="0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ヒラギノ角ゴ Pro W3" charset="0"/>
                <a:ea typeface="ＭＳ Ｐゴシック" charset="0"/>
              </a:rPr>
              <a:t>If there is a root of the hierarchy then generate an independent project; recurs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ea typeface="ＭＳ Ｐゴシック" charset="0"/>
              </a:rPr>
              <a:t>If there are multiple connected components then generate join(s); recurs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76-C812-E248-927F-73106A7F6B85}" type="slidenum">
              <a:rPr lang="en-US"/>
              <a:pPr/>
              <a:t>10</a:t>
            </a:fld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457200" y="3542246"/>
            <a:ext cx="3248179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D2533C"/>
                </a:solidFill>
              </a:rPr>
              <a:t>F</a:t>
            </a:r>
            <a:r>
              <a:rPr lang="en-US" sz="2800" dirty="0" smtClean="0"/>
              <a:t>)</a:t>
            </a:r>
            <a:r>
              <a:rPr lang="en-US" sz="2800" dirty="0"/>
              <a:t>=(1-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3</a:t>
            </a:r>
            <a:r>
              <a:rPr lang="en-US" sz="2800" dirty="0"/>
              <a:t> +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smtClean="0"/>
              <a:t>  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/>
              <a:t>+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smtClean="0"/>
              <a:t>  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(1-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3</a:t>
            </a:r>
            <a:r>
              <a:rPr lang="en-US" sz="2800" dirty="0"/>
              <a:t>) +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57200" y="800493"/>
            <a:ext cx="2596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try this: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457200" y="1802038"/>
            <a:ext cx="276800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 clever </a:t>
            </a:r>
            <a:r>
              <a:rPr lang="en-US" sz="2400" dirty="0" smtClean="0"/>
              <a:t>grouping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seems possible.</a:t>
            </a:r>
          </a:p>
          <a:p>
            <a:r>
              <a:rPr lang="en-US" sz="2400" dirty="0" smtClean="0"/>
              <a:t>Use brute </a:t>
            </a:r>
            <a:r>
              <a:rPr lang="en-US" sz="2400" dirty="0"/>
              <a:t>force:</a:t>
            </a:r>
          </a:p>
        </p:txBody>
      </p:sp>
      <p:graphicFrame>
        <p:nvGraphicFramePr>
          <p:cNvPr id="125062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7837"/>
              </p:ext>
            </p:extLst>
          </p:nvPr>
        </p:nvGraphicFramePr>
        <p:xfrm>
          <a:off x="4953000" y="1828800"/>
          <a:ext cx="3621663" cy="3680143"/>
        </p:xfrm>
        <a:graphic>
          <a:graphicData uri="http://schemas.openxmlformats.org/drawingml/2006/table">
            <a:tbl>
              <a:tblPr/>
              <a:tblGrid>
                <a:gridCol w="447675"/>
                <a:gridCol w="446088"/>
                <a:gridCol w="444500"/>
                <a:gridCol w="447675"/>
                <a:gridCol w="1835725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D2533C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200" y="5898009"/>
            <a:ext cx="121261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#F </a:t>
            </a:r>
            <a:r>
              <a:rPr lang="en-US" sz="2800" dirty="0" smtClean="0"/>
              <a:t>= 4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781579" y="800493"/>
            <a:ext cx="44525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dirty="0"/>
              <a:t>    =  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∨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>
                <a:latin typeface="cmsy10" charset="0"/>
              </a:rPr>
              <a:t> </a:t>
            </a:r>
            <a:r>
              <a:rPr lang="en-US" sz="2400" dirty="0"/>
              <a:t>∨  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ED5-B21A-7043-92C3-2371EFE69713}" type="slidenum">
              <a:rPr lang="en-US"/>
              <a:pPr/>
              <a:t>11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</a:t>
            </a:r>
            <a:r>
              <a:rPr lang="en-US" dirty="0" smtClean="0"/>
              <a:t>Model Counting</a:t>
            </a:r>
            <a:endParaRPr lang="en-US" dirty="0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8600" y="4319806"/>
            <a:ext cx="853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NP</a:t>
            </a:r>
            <a:r>
              <a:rPr lang="en-US" dirty="0"/>
              <a:t> = class of problems of the form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is there a witness ?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SAT</a:t>
            </a:r>
          </a:p>
          <a:p>
            <a:r>
              <a:rPr lang="en-US" dirty="0">
                <a:solidFill>
                  <a:srgbClr val="D2533C"/>
                </a:solidFill>
              </a:rPr>
              <a:t>#P</a:t>
            </a:r>
            <a:r>
              <a:rPr lang="en-US" dirty="0"/>
              <a:t>  = class of problems of the form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how many witnesses ?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#</a:t>
            </a:r>
            <a:r>
              <a:rPr lang="en-US" dirty="0" smtClean="0">
                <a:solidFill>
                  <a:srgbClr val="D2533C"/>
                </a:solidFill>
              </a:rPr>
              <a:t>SAT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828462" y="5554644"/>
            <a:ext cx="4896366" cy="10215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Interesting fact: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rgbClr val="D2533C"/>
                </a:solidFill>
              </a:rPr>
              <a:t>decision</a:t>
            </a:r>
            <a:r>
              <a:rPr lang="en-US" dirty="0"/>
              <a:t> problem </a:t>
            </a:r>
            <a:r>
              <a:rPr lang="en-US" dirty="0" smtClean="0">
                <a:solidFill>
                  <a:srgbClr val="D2533C"/>
                </a:solidFill>
              </a:rPr>
              <a:t>2CNF</a:t>
            </a:r>
            <a:r>
              <a:rPr lang="en-US" dirty="0" smtClean="0"/>
              <a:t> </a:t>
            </a:r>
            <a:r>
              <a:rPr lang="en-US" dirty="0"/>
              <a:t>is in </a:t>
            </a:r>
            <a:r>
              <a:rPr lang="en-US" dirty="0">
                <a:solidFill>
                  <a:srgbClr val="D2533C"/>
                </a:solidFill>
              </a:rPr>
              <a:t>PTIME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D2533C"/>
                </a:solidFill>
              </a:rPr>
              <a:t>counting</a:t>
            </a:r>
            <a:r>
              <a:rPr lang="en-US" dirty="0"/>
              <a:t> problem </a:t>
            </a:r>
            <a:r>
              <a:rPr lang="en-US" dirty="0" smtClean="0">
                <a:solidFill>
                  <a:srgbClr val="D2533C"/>
                </a:solidFill>
              </a:rPr>
              <a:t>#2CNF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D2533C"/>
                </a:solidFill>
              </a:rPr>
              <a:t>#P</a:t>
            </a:r>
            <a:r>
              <a:rPr lang="en-US" dirty="0"/>
              <a:t>-</a:t>
            </a:r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115" y="3347310"/>
            <a:ext cx="6462827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400" b="1" dirty="0"/>
              <a:t>Theorem</a:t>
            </a:r>
            <a:r>
              <a:rPr lang="en-US" sz="2400" dirty="0"/>
              <a:t> [Valiant:1979</a:t>
            </a:r>
            <a:r>
              <a:rPr lang="en-US" sz="2400" dirty="0" smtClean="0"/>
              <a:t>]  </a:t>
            </a:r>
            <a:r>
              <a:rPr lang="en-US" sz="2400" dirty="0" smtClean="0">
                <a:solidFill>
                  <a:schemeClr val="tx2"/>
                </a:solidFill>
              </a:rPr>
              <a:t>#SAT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D2533C"/>
                </a:solidFill>
              </a:rPr>
              <a:t>#P</a:t>
            </a:r>
            <a:r>
              <a:rPr lang="en-US" sz="2400" dirty="0"/>
              <a:t>-</a:t>
            </a:r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71657" y="1822659"/>
            <a:ext cx="771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SAT</a:t>
            </a:r>
            <a:r>
              <a:rPr lang="en-US" dirty="0"/>
              <a:t> is the </a:t>
            </a:r>
            <a:r>
              <a:rPr lang="en-US" dirty="0" smtClean="0"/>
              <a:t>problem:  Given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/>
              <a:t>, check if there exists a satisfying assignment</a:t>
            </a:r>
          </a:p>
          <a:p>
            <a:endParaRPr lang="en-US" dirty="0"/>
          </a:p>
          <a:p>
            <a:r>
              <a:rPr lang="en-US" dirty="0">
                <a:solidFill>
                  <a:srgbClr val="D2533C"/>
                </a:solidFill>
              </a:rPr>
              <a:t>#SAT </a:t>
            </a:r>
            <a:r>
              <a:rPr lang="en-US" dirty="0"/>
              <a:t>is the </a:t>
            </a:r>
            <a:r>
              <a:rPr lang="en-US" dirty="0" smtClean="0"/>
              <a:t>problem:  Given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/>
              <a:t>, compute </a:t>
            </a:r>
            <a:r>
              <a:rPr lang="en-US" dirty="0">
                <a:solidFill>
                  <a:srgbClr val="D2533C"/>
                </a:solidFill>
              </a:rPr>
              <a:t>#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6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  <p:bldP spid="12595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ED5-B21A-7043-92C3-2371EFE69713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PP2DNF Formulas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785" y="3580578"/>
            <a:ext cx="550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   </a:t>
            </a:r>
            <a:r>
              <a:rPr lang="en-US" sz="2000" dirty="0" smtClean="0">
                <a:solidFill>
                  <a:srgbClr val="D2533C"/>
                </a:solidFill>
              </a:rPr>
              <a:t>F</a:t>
            </a:r>
            <a:r>
              <a:rPr lang="en-US" sz="2000" dirty="0" smtClean="0"/>
              <a:t> =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∨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∨ </a:t>
            </a:r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Y</a:t>
            </a:r>
            <a:r>
              <a:rPr lang="en-US" sz="2000" baseline="-25000" dirty="0"/>
              <a:t>3</a:t>
            </a:r>
            <a:r>
              <a:rPr lang="en-US" sz="2000" dirty="0"/>
              <a:t> ∨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5168" y="2240798"/>
            <a:ext cx="8736136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400" b="1" dirty="0"/>
              <a:t>Definition</a:t>
            </a:r>
            <a:r>
              <a:rPr lang="en-US" sz="2400" dirty="0"/>
              <a:t>.  A Positive, Partitioned 2DNF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D2533C"/>
                </a:solidFill>
              </a:rPr>
              <a:t>PP2DNF</a:t>
            </a:r>
            <a:r>
              <a:rPr lang="en-US" sz="2400" dirty="0" smtClean="0"/>
              <a:t>) formula </a:t>
            </a:r>
            <a:r>
              <a:rPr lang="en-US" sz="2400" dirty="0"/>
              <a:t>is: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=  X</a:t>
            </a:r>
            <a:r>
              <a:rPr lang="en-US" sz="2400" baseline="-25000" dirty="0"/>
              <a:t>i1</a:t>
            </a:r>
            <a:r>
              <a:rPr lang="en-US" sz="2400" dirty="0"/>
              <a:t> Y</a:t>
            </a:r>
            <a:r>
              <a:rPr lang="en-US" sz="2400" baseline="-25000" dirty="0"/>
              <a:t>j1</a:t>
            </a:r>
            <a:r>
              <a:rPr lang="en-US" sz="2400" dirty="0"/>
              <a:t>  ∨ X</a:t>
            </a:r>
            <a:r>
              <a:rPr lang="en-US" sz="2400" baseline="-25000" dirty="0"/>
              <a:t>i1</a:t>
            </a:r>
            <a:r>
              <a:rPr lang="en-US" sz="2400" dirty="0"/>
              <a:t> Y</a:t>
            </a:r>
            <a:r>
              <a:rPr lang="en-US" sz="2400" baseline="-25000" dirty="0"/>
              <a:t>j1</a:t>
            </a:r>
            <a:r>
              <a:rPr lang="en-US" sz="2400" dirty="0"/>
              <a:t>  ∨ …    ∨  </a:t>
            </a:r>
            <a:r>
              <a:rPr lang="en-US" sz="2400" dirty="0" err="1"/>
              <a:t>X</a:t>
            </a:r>
            <a:r>
              <a:rPr lang="en-US" sz="2400" baseline="-25000" dirty="0" err="1"/>
              <a:t>in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jn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5168" y="4581219"/>
            <a:ext cx="6223128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400" b="1" dirty="0"/>
              <a:t>Theorem</a:t>
            </a:r>
            <a:r>
              <a:rPr lang="en-US" sz="2400" dirty="0"/>
              <a:t> [</a:t>
            </a:r>
            <a:r>
              <a:rPr lang="en-US" sz="2400" dirty="0" err="1"/>
              <a:t>Provan</a:t>
            </a:r>
            <a:r>
              <a:rPr lang="en-US" sz="2400" dirty="0"/>
              <a:t> and Ball 1982]</a:t>
            </a:r>
            <a:br>
              <a:rPr lang="en-US" sz="2400" dirty="0"/>
            </a:br>
            <a:r>
              <a:rPr lang="en-US" sz="2400" dirty="0"/>
              <a:t>Model counting for </a:t>
            </a:r>
            <a:r>
              <a:rPr lang="en-US" sz="2400" dirty="0">
                <a:solidFill>
                  <a:srgbClr val="D2533C"/>
                </a:solidFill>
              </a:rPr>
              <a:t>PP2DNF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D2533C"/>
                </a:solidFill>
              </a:rPr>
              <a:t>#P</a:t>
            </a:r>
            <a:r>
              <a:rPr lang="en-US" sz="2400" dirty="0"/>
              <a:t>-complete.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847" y="6139136"/>
            <a:ext cx="81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for such simple formulas, counting the number of models is </a:t>
            </a:r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-complete!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7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ED5-B21A-7043-92C3-2371EFE69713}" type="slidenum">
              <a:rPr lang="en-US"/>
              <a:pPr/>
              <a:t>13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are #P-Complete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445" y="3674180"/>
            <a:ext cx="41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Proof: by reduction from #PP2DNF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8785" y="4106738"/>
            <a:ext cx="5552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  suppose </a:t>
            </a:r>
            <a:r>
              <a:rPr lang="en-US" sz="2000" dirty="0" smtClean="0">
                <a:solidFill>
                  <a:srgbClr val="D2533C"/>
                </a:solidFill>
              </a:rPr>
              <a:t>F</a:t>
            </a:r>
            <a:r>
              <a:rPr lang="en-US" sz="2000" dirty="0" smtClean="0"/>
              <a:t> = 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∨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∨ </a:t>
            </a:r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graphicFrame>
        <p:nvGraphicFramePr>
          <p:cNvPr id="11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635"/>
              </p:ext>
            </p:extLst>
          </p:nvPr>
        </p:nvGraphicFramePr>
        <p:xfrm>
          <a:off x="3712870" y="5162020"/>
          <a:ext cx="1153450" cy="987496"/>
        </p:xfrm>
        <a:graphic>
          <a:graphicData uri="http://schemas.openxmlformats.org/drawingml/2006/table">
            <a:tbl>
              <a:tblPr/>
              <a:tblGrid>
                <a:gridCol w="576725"/>
                <a:gridCol w="576725"/>
              </a:tblGrid>
              <a:tr h="16774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67740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497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952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1517" marR="1517" marT="1517" marB="1517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15787"/>
              </p:ext>
            </p:extLst>
          </p:nvPr>
        </p:nvGraphicFramePr>
        <p:xfrm>
          <a:off x="749584" y="5162020"/>
          <a:ext cx="1109283" cy="749928"/>
        </p:xfrm>
        <a:graphic>
          <a:graphicData uri="http://schemas.openxmlformats.org/drawingml/2006/table">
            <a:tbl>
              <a:tblPr/>
              <a:tblGrid>
                <a:gridCol w="554032"/>
                <a:gridCol w="555251"/>
              </a:tblGrid>
              <a:tr h="200042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200042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x1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0.5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8EC"/>
                    </a:solidFill>
                  </a:tcPr>
                </a:tc>
              </a:tr>
              <a:tr h="200042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x2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0.5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40764"/>
              </p:ext>
            </p:extLst>
          </p:nvPr>
        </p:nvGraphicFramePr>
        <p:xfrm>
          <a:off x="6741923" y="5063164"/>
          <a:ext cx="1446213" cy="951652"/>
        </p:xfrm>
        <a:graphic>
          <a:graphicData uri="http://schemas.openxmlformats.org/drawingml/2006/table">
            <a:tbl>
              <a:tblPr/>
              <a:tblGrid>
                <a:gridCol w="722313"/>
                <a:gridCol w="723900"/>
              </a:tblGrid>
              <a:tr h="293994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P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293994"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y1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0.5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8EC">
                        <a:alpha val="95000"/>
                      </a:srgbClr>
                    </a:solidFill>
                  </a:tcPr>
                </a:tc>
              </a:tr>
              <a:tr h="363664"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y2</a:t>
                      </a:r>
                    </a:p>
                  </a:txBody>
                  <a:tcPr marL="6206" marR="6206" marT="6206" marB="6206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642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5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8" charset="-128"/>
                        </a:rPr>
                        <a:t>0.5</a:t>
                      </a:r>
                    </a:p>
                  </a:txBody>
                  <a:tcPr marL="3068" marR="3068" marT="3068" marB="306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8EC">
                        <a:alpha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45"/>
          <p:cNvSpPr txBox="1">
            <a:spLocks/>
          </p:cNvSpPr>
          <p:nvPr/>
        </p:nvSpPr>
        <p:spPr bwMode="auto">
          <a:xfrm>
            <a:off x="749584" y="4773680"/>
            <a:ext cx="315039" cy="37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R</a:t>
            </a:r>
            <a:endParaRPr lang="en-US" sz="2000" baseline="30000" dirty="0"/>
          </a:p>
        </p:txBody>
      </p:sp>
      <p:sp>
        <p:nvSpPr>
          <p:cNvPr id="15" name="Text Box 46"/>
          <p:cNvSpPr txBox="1">
            <a:spLocks/>
          </p:cNvSpPr>
          <p:nvPr/>
        </p:nvSpPr>
        <p:spPr bwMode="auto">
          <a:xfrm>
            <a:off x="6741923" y="4690480"/>
            <a:ext cx="286486" cy="37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T</a:t>
            </a:r>
            <a:endParaRPr lang="en-US" sz="2000" baseline="30000" dirty="0"/>
          </a:p>
        </p:txBody>
      </p:sp>
      <p:sp>
        <p:nvSpPr>
          <p:cNvPr id="16" name="Text Box 47"/>
          <p:cNvSpPr txBox="1">
            <a:spLocks/>
          </p:cNvSpPr>
          <p:nvPr/>
        </p:nvSpPr>
        <p:spPr bwMode="auto">
          <a:xfrm>
            <a:off x="3712870" y="4779553"/>
            <a:ext cx="300888" cy="37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1" tIns="32140" rIns="64281" bIns="32140">
            <a:spAutoFit/>
          </a:bodyPr>
          <a:lstStyle>
            <a:lvl1pPr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642938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6429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1" y="6233719"/>
            <a:ext cx="20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H</a:t>
            </a:r>
            <a:r>
              <a:rPr lang="en-US" baseline="-25000" dirty="0" smtClean="0">
                <a:solidFill>
                  <a:srgbClr val="D2533C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785" y="2361762"/>
            <a:ext cx="7503501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b="1" dirty="0"/>
              <a:t>Theorem</a:t>
            </a:r>
            <a:r>
              <a:rPr lang="en-US" sz="2000" dirty="0"/>
              <a:t>. [Dalvi&amp;S.04] Consider the query </a:t>
            </a:r>
            <a:r>
              <a:rPr lang="en-US" sz="2000" dirty="0" smtClean="0">
                <a:solidFill>
                  <a:srgbClr val="D2533C"/>
                </a:solidFill>
              </a:rPr>
              <a:t>H</a:t>
            </a:r>
            <a:r>
              <a:rPr lang="en-US" sz="2000" baseline="-25000" dirty="0" smtClean="0">
                <a:solidFill>
                  <a:srgbClr val="D2533C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</a:p>
          <a:p>
            <a:r>
              <a:rPr lang="en-US" sz="2000" dirty="0"/>
              <a:t>The problem: given a probabilistic database </a:t>
            </a:r>
            <a:r>
              <a:rPr lang="en-US" sz="2000" dirty="0">
                <a:solidFill>
                  <a:schemeClr val="tx2"/>
                </a:solidFill>
              </a:rPr>
              <a:t>D</a:t>
            </a:r>
            <a:r>
              <a:rPr lang="en-US" sz="2000" dirty="0"/>
              <a:t>, compute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D2533C"/>
                </a:solidFill>
              </a:rPr>
              <a:t>H</a:t>
            </a:r>
            <a:r>
              <a:rPr lang="en-US" sz="2000" baseline="-25000" dirty="0" smtClean="0">
                <a:solidFill>
                  <a:srgbClr val="D2533C"/>
                </a:solidFill>
              </a:rPr>
              <a:t>0</a:t>
            </a:r>
            <a:r>
              <a:rPr lang="en-US" sz="2000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is </a:t>
            </a:r>
            <a:r>
              <a:rPr lang="en-US" sz="2000" dirty="0">
                <a:solidFill>
                  <a:srgbClr val="D2533C"/>
                </a:solidFill>
              </a:rPr>
              <a:t>#P</a:t>
            </a:r>
            <a:r>
              <a:rPr lang="en-US" sz="2000" dirty="0"/>
              <a:t>-complete in the size of </a:t>
            </a:r>
            <a:r>
              <a:rPr lang="en-US" sz="2000" dirty="0">
                <a:solidFill>
                  <a:srgbClr val="D2533C"/>
                </a:solidFill>
              </a:rPr>
              <a:t>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9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Safe queries</a:t>
            </a:r>
            <a:r>
              <a:rPr lang="en-US" dirty="0" smtClean="0"/>
              <a:t> have safe plans: in </a:t>
            </a:r>
            <a:r>
              <a:rPr lang="en-US" dirty="0" smtClean="0">
                <a:solidFill>
                  <a:srgbClr val="D2533C"/>
                </a:solidFill>
              </a:rPr>
              <a:t>PTIME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Unsafe queries</a:t>
            </a:r>
            <a:r>
              <a:rPr lang="en-US" dirty="0" smtClean="0"/>
              <a:t> have no safe plans: provably </a:t>
            </a:r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-complete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Problem</a:t>
            </a:r>
            <a:r>
              <a:rPr lang="en-US" dirty="0" smtClean="0"/>
              <a:t>: for a given query, determine if it is safe.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Next</a:t>
            </a:r>
            <a:r>
              <a:rPr lang="en-US" dirty="0" smtClean="0"/>
              <a:t>: Conjunctive Queries without Self-joins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Later</a:t>
            </a:r>
            <a:r>
              <a:rPr lang="en-US" dirty="0" smtClean="0"/>
              <a:t>: Unions of Conjunctive Queries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  <a:r>
              <a:rPr lang="en-US" dirty="0"/>
              <a:t> </a:t>
            </a:r>
            <a:r>
              <a:rPr lang="en-US" dirty="0" smtClean="0"/>
              <a:t>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117" y="2260338"/>
            <a:ext cx="5848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∃t </a:t>
            </a:r>
            <a:r>
              <a:rPr lang="en-US" dirty="0" smtClean="0"/>
              <a:t>.</a:t>
            </a:r>
            <a:r>
              <a:rPr lang="en-US" dirty="0"/>
              <a:t>(Owner(</a:t>
            </a:r>
            <a:r>
              <a:rPr lang="en-US" dirty="0" err="1"/>
              <a:t>z,x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 Location</a:t>
            </a:r>
            <a:r>
              <a:rPr lang="en-US" dirty="0"/>
              <a:t>(x,t</a:t>
            </a:r>
            <a:r>
              <a:rPr lang="en-US" dirty="0" smtClean="0"/>
              <a:t>,”Office444”)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17" y="3395379"/>
            <a:ext cx="463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z,x</a:t>
            </a:r>
            <a:r>
              <a:rPr lang="en-US" dirty="0"/>
              <a:t>), Location(x,t</a:t>
            </a:r>
            <a:r>
              <a:rPr lang="en-US" dirty="0" smtClean="0"/>
              <a:t>,”Office444”)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17" y="2827859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117" y="1692817"/>
            <a:ext cx="22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  <a:r>
              <a:rPr lang="en-US" dirty="0"/>
              <a:t> </a:t>
            </a:r>
            <a:r>
              <a:rPr lang="en-US" dirty="0" smtClean="0"/>
              <a:t>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117" y="2260338"/>
            <a:ext cx="5848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∃t </a:t>
            </a:r>
            <a:r>
              <a:rPr lang="en-US" dirty="0" smtClean="0"/>
              <a:t>.</a:t>
            </a:r>
            <a:r>
              <a:rPr lang="en-US" dirty="0"/>
              <a:t>(Owner(</a:t>
            </a:r>
            <a:r>
              <a:rPr lang="en-US" dirty="0" err="1"/>
              <a:t>z,x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 Location</a:t>
            </a:r>
            <a:r>
              <a:rPr lang="en-US" dirty="0"/>
              <a:t>(x,t</a:t>
            </a:r>
            <a:r>
              <a:rPr lang="en-US" dirty="0" smtClean="0"/>
              <a:t>,”Office444”)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17" y="3395379"/>
            <a:ext cx="463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z,x</a:t>
            </a:r>
            <a:r>
              <a:rPr lang="en-US" dirty="0"/>
              <a:t>), Location(x,t</a:t>
            </a:r>
            <a:r>
              <a:rPr lang="en-US" dirty="0" smtClean="0"/>
              <a:t>,”Office444”)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17" y="2827859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8912" y="2810037"/>
            <a:ext cx="981295" cy="519351"/>
          </a:xfrm>
          <a:prstGeom prst="wedgeEllipseCallout">
            <a:avLst>
              <a:gd name="adj1" fmla="val -44539"/>
              <a:gd name="adj2" fmla="val 709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5292" y="2791613"/>
            <a:ext cx="981295" cy="519351"/>
          </a:xfrm>
          <a:prstGeom prst="wedgeEllipseCallout">
            <a:avLst>
              <a:gd name="adj1" fmla="val -55431"/>
              <a:gd name="adj2" fmla="val 818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39" y="3931139"/>
            <a:ext cx="1300155" cy="306467"/>
          </a:xfrm>
          <a:prstGeom prst="wedgeRoundRectCallout">
            <a:avLst>
              <a:gd name="adj1" fmla="val 28491"/>
              <a:gd name="adj2" fmla="val -1057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z=head variable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3974" y="4084372"/>
            <a:ext cx="1926624" cy="306467"/>
          </a:xfrm>
          <a:prstGeom prst="wedgeRoundRectCallout">
            <a:avLst>
              <a:gd name="adj1" fmla="val 6626"/>
              <a:gd name="adj2" fmla="val -1344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x, t = existential variables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06117" y="1692817"/>
            <a:ext cx="22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Conjunctive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117" y="2260338"/>
            <a:ext cx="5848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∃t </a:t>
            </a:r>
            <a:r>
              <a:rPr lang="en-US" dirty="0" smtClean="0"/>
              <a:t>.</a:t>
            </a:r>
            <a:r>
              <a:rPr lang="en-US" dirty="0"/>
              <a:t>(Owner(</a:t>
            </a:r>
            <a:r>
              <a:rPr lang="en-US" dirty="0" err="1"/>
              <a:t>z,x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 Location</a:t>
            </a:r>
            <a:r>
              <a:rPr lang="en-US" dirty="0"/>
              <a:t>(x,t</a:t>
            </a:r>
            <a:r>
              <a:rPr lang="en-US" dirty="0" smtClean="0"/>
              <a:t>,”Office444”)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17" y="3395379"/>
            <a:ext cx="463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z,x</a:t>
            </a:r>
            <a:r>
              <a:rPr lang="en-US" dirty="0"/>
              <a:t>), Location(x,t</a:t>
            </a:r>
            <a:r>
              <a:rPr lang="en-US" dirty="0" smtClean="0"/>
              <a:t>,”Office444”)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17" y="2827859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8912" y="2810037"/>
            <a:ext cx="981295" cy="519351"/>
          </a:xfrm>
          <a:prstGeom prst="wedgeEllipseCallout">
            <a:avLst>
              <a:gd name="adj1" fmla="val -44539"/>
              <a:gd name="adj2" fmla="val 709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5292" y="2791613"/>
            <a:ext cx="981295" cy="519351"/>
          </a:xfrm>
          <a:prstGeom prst="wedgeEllipseCallout">
            <a:avLst>
              <a:gd name="adj1" fmla="val -55431"/>
              <a:gd name="adj2" fmla="val 818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39" y="3931139"/>
            <a:ext cx="1300155" cy="306467"/>
          </a:xfrm>
          <a:prstGeom prst="wedgeRoundRectCallout">
            <a:avLst>
              <a:gd name="adj1" fmla="val 28491"/>
              <a:gd name="adj2" fmla="val -1057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z=head variable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3974" y="4084372"/>
            <a:ext cx="1926624" cy="306467"/>
          </a:xfrm>
          <a:prstGeom prst="wedgeRoundRectCallout">
            <a:avLst>
              <a:gd name="adj1" fmla="val 6626"/>
              <a:gd name="adj2" fmla="val -1344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x, t = existential variables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6117" y="4508079"/>
            <a:ext cx="63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queries has </a:t>
            </a:r>
            <a:r>
              <a:rPr lang="en-US" dirty="0" smtClean="0">
                <a:solidFill>
                  <a:srgbClr val="D2533C"/>
                </a:solidFill>
              </a:rPr>
              <a:t>self-joins </a:t>
            </a:r>
            <a:r>
              <a:rPr lang="en-US" dirty="0" smtClean="0"/>
              <a:t>if it has repeated atoms: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117" y="1692817"/>
            <a:ext cx="22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query: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117" y="5089119"/>
            <a:ext cx="4316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R(z,x</a:t>
            </a:r>
            <a:r>
              <a:rPr lang="en-US" baseline="-25000" dirty="0" smtClean="0"/>
              <a:t>1</a:t>
            </a:r>
            <a:r>
              <a:rPr lang="en-US" dirty="0" smtClean="0"/>
              <a:t>),S(z,x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T(z,x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,S</a:t>
            </a:r>
            <a:r>
              <a:rPr lang="en-US" dirty="0" smtClean="0"/>
              <a:t>(z,x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1173" y="5089119"/>
            <a:ext cx="2058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</a:t>
            </a:r>
            <a:r>
              <a:rPr lang="en-US" dirty="0" err="1" smtClean="0"/>
              <a:t>x,y</a:t>
            </a:r>
            <a:r>
              <a:rPr lang="en-US" dirty="0" smtClean="0"/>
              <a:t>),R(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1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Conjunctive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117" y="2260338"/>
            <a:ext cx="5848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∃t </a:t>
            </a:r>
            <a:r>
              <a:rPr lang="en-US" dirty="0" smtClean="0"/>
              <a:t>.</a:t>
            </a:r>
            <a:r>
              <a:rPr lang="en-US" dirty="0"/>
              <a:t>(Owner(</a:t>
            </a:r>
            <a:r>
              <a:rPr lang="en-US" dirty="0" err="1"/>
              <a:t>z,x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 Location</a:t>
            </a:r>
            <a:r>
              <a:rPr lang="en-US" dirty="0"/>
              <a:t>(x,t</a:t>
            </a:r>
            <a:r>
              <a:rPr lang="en-US" dirty="0" smtClean="0"/>
              <a:t>,”Office444”)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17" y="3395379"/>
            <a:ext cx="463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z,x</a:t>
            </a:r>
            <a:r>
              <a:rPr lang="en-US" dirty="0"/>
              <a:t>), Location(x,t</a:t>
            </a:r>
            <a:r>
              <a:rPr lang="en-US" dirty="0" smtClean="0"/>
              <a:t>,”Office444”)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17" y="2827859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8912" y="2810037"/>
            <a:ext cx="981295" cy="519351"/>
          </a:xfrm>
          <a:prstGeom prst="wedgeEllipseCallout">
            <a:avLst>
              <a:gd name="adj1" fmla="val -44539"/>
              <a:gd name="adj2" fmla="val 709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5292" y="2791613"/>
            <a:ext cx="981295" cy="519351"/>
          </a:xfrm>
          <a:prstGeom prst="wedgeEllipseCallout">
            <a:avLst>
              <a:gd name="adj1" fmla="val -55431"/>
              <a:gd name="adj2" fmla="val 818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39" y="3931139"/>
            <a:ext cx="1300155" cy="306467"/>
          </a:xfrm>
          <a:prstGeom prst="wedgeRoundRectCallout">
            <a:avLst>
              <a:gd name="adj1" fmla="val 28491"/>
              <a:gd name="adj2" fmla="val -1057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z=head variable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3974" y="4084372"/>
            <a:ext cx="1926624" cy="306467"/>
          </a:xfrm>
          <a:prstGeom prst="wedgeRoundRectCallout">
            <a:avLst>
              <a:gd name="adj1" fmla="val 6626"/>
              <a:gd name="adj2" fmla="val -1344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x, t = existential variables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6117" y="4508079"/>
            <a:ext cx="63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queries has </a:t>
            </a:r>
            <a:r>
              <a:rPr lang="en-US" dirty="0" smtClean="0">
                <a:solidFill>
                  <a:srgbClr val="D2533C"/>
                </a:solidFill>
              </a:rPr>
              <a:t>self-joins </a:t>
            </a:r>
            <a:r>
              <a:rPr lang="en-US" dirty="0" smtClean="0"/>
              <a:t>if it has repeated atoms: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117" y="1692817"/>
            <a:ext cx="22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conjunctive query: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117" y="5089119"/>
            <a:ext cx="4316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R(z,x</a:t>
            </a:r>
            <a:r>
              <a:rPr lang="en-US" baseline="-25000" dirty="0" smtClean="0"/>
              <a:t>1</a:t>
            </a:r>
            <a:r>
              <a:rPr lang="en-US" dirty="0" smtClean="0"/>
              <a:t>),S(z,x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T(z,x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,S</a:t>
            </a:r>
            <a:r>
              <a:rPr lang="en-US" dirty="0" smtClean="0"/>
              <a:t>(z,x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1173" y="5089119"/>
            <a:ext cx="2058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</a:t>
            </a:r>
            <a:r>
              <a:rPr lang="en-US" dirty="0" err="1" smtClean="0"/>
              <a:t>x,y</a:t>
            </a:r>
            <a:r>
              <a:rPr lang="en-US" dirty="0" smtClean="0"/>
              <a:t>),R(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6117" y="5670159"/>
            <a:ext cx="6856539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Conjunctive queries </a:t>
            </a:r>
            <a:r>
              <a:rPr lang="en-US" sz="2000" dirty="0" smtClean="0">
                <a:solidFill>
                  <a:srgbClr val="D2533C"/>
                </a:solidFill>
              </a:rPr>
              <a:t>without </a:t>
            </a:r>
            <a:r>
              <a:rPr lang="en-US" sz="2000" dirty="0">
                <a:solidFill>
                  <a:srgbClr val="D2533C"/>
                </a:solidFill>
              </a:rPr>
              <a:t>self-</a:t>
            </a:r>
            <a:r>
              <a:rPr lang="en-US" sz="2000" dirty="0" smtClean="0">
                <a:solidFill>
                  <a:srgbClr val="D2533C"/>
                </a:solidFill>
              </a:rPr>
              <a:t>joins </a:t>
            </a:r>
            <a:r>
              <a:rPr lang="en-US" sz="2000" dirty="0" smtClean="0"/>
              <a:t>(no repeated atoms):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6117" y="6281976"/>
            <a:ext cx="18836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R(x),S(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14750" y="6281976"/>
            <a:ext cx="2430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H</a:t>
            </a:r>
            <a:r>
              <a:rPr lang="en-US" baseline="-25000" dirty="0" smtClean="0">
                <a:solidFill>
                  <a:srgbClr val="D2533C"/>
                </a:solidFill>
              </a:rPr>
              <a:t>0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R(x),S(</a:t>
            </a:r>
            <a:r>
              <a:rPr lang="en-US" dirty="0" err="1" smtClean="0"/>
              <a:t>x,y</a:t>
            </a:r>
            <a:r>
              <a:rPr lang="en-US" dirty="0" smtClean="0"/>
              <a:t>),T(y)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5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3BBD5A-5DF0-E645-8792-A670C40E943A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Hierarchical Queries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" y="1826568"/>
            <a:ext cx="8593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 smtClean="0"/>
              <a:t>at(</a:t>
            </a:r>
            <a:r>
              <a:rPr lang="en-US" sz="2400" dirty="0"/>
              <a:t>x) = set of </a:t>
            </a:r>
            <a:r>
              <a:rPr lang="en-US" sz="2400" dirty="0" smtClean="0"/>
              <a:t>atoms containing </a:t>
            </a:r>
            <a:r>
              <a:rPr lang="en-US" sz="2400" dirty="0"/>
              <a:t>the variable x in a key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581" y="2436508"/>
            <a:ext cx="7967245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 marL="457200" indent="-457200" eaLnBrk="0" hangingPunct="0"/>
            <a:r>
              <a:rPr lang="en-US" sz="2000" b="1" u="sng" dirty="0"/>
              <a:t>Definition</a:t>
            </a:r>
            <a:r>
              <a:rPr lang="en-US" sz="2000" dirty="0"/>
              <a:t>  A query </a:t>
            </a:r>
            <a:r>
              <a:rPr lang="en-US" sz="2000" dirty="0">
                <a:solidFill>
                  <a:srgbClr val="D2533C"/>
                </a:solidFill>
              </a:rPr>
              <a:t>Q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D2533C"/>
                </a:solidFill>
              </a:rPr>
              <a:t>hierarchical</a:t>
            </a:r>
            <a:r>
              <a:rPr lang="en-US" sz="2000" i="1" dirty="0">
                <a:solidFill>
                  <a:srgbClr val="D2533C"/>
                </a:solidFill>
              </a:rPr>
              <a:t> </a:t>
            </a:r>
            <a:r>
              <a:rPr lang="en-US" sz="2000" dirty="0">
                <a:solidFill>
                  <a:srgbClr val="D2533C"/>
                </a:solidFill>
              </a:rPr>
              <a:t> </a:t>
            </a:r>
            <a:r>
              <a:rPr lang="en-US" sz="2000" dirty="0"/>
              <a:t>if </a:t>
            </a:r>
            <a:r>
              <a:rPr lang="en-US" sz="2000" dirty="0" err="1"/>
              <a:t>forall</a:t>
            </a:r>
            <a:r>
              <a:rPr lang="en-US" sz="2000" dirty="0"/>
              <a:t> existential variables x, y:</a:t>
            </a:r>
          </a:p>
          <a:p>
            <a:pPr marL="457200" indent="-457200" eaLnBrk="0" hangingPunct="0"/>
            <a:r>
              <a:rPr lang="en-US" sz="2000" dirty="0"/>
              <a:t>   </a:t>
            </a:r>
          </a:p>
          <a:p>
            <a:pPr marL="457200" indent="-457200" eaLnBrk="0" hangingPunct="0"/>
            <a:r>
              <a:rPr lang="en-US" sz="2000" dirty="0"/>
              <a:t>         at(x) </a:t>
            </a:r>
            <a:r>
              <a:rPr lang="en-US" sz="2000" dirty="0">
                <a:sym typeface="Symbol" charset="0"/>
              </a:rPr>
              <a:t> at(y)   or   at(x) ⊇ at(y)   or   at(x)  at(y) = </a:t>
            </a:r>
            <a:endParaRPr lang="en-US" sz="20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514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2687" y="3619500"/>
            <a:ext cx="530581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3BBD5A-5DF0-E645-8792-A670C40E943A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Hierarchical Queries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" y="1826568"/>
            <a:ext cx="8593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 smtClean="0"/>
              <a:t>at(</a:t>
            </a:r>
            <a:r>
              <a:rPr lang="en-US" sz="2400" dirty="0"/>
              <a:t>x) = set of </a:t>
            </a:r>
            <a:r>
              <a:rPr lang="en-US" sz="2400" dirty="0" smtClean="0"/>
              <a:t>atoms containing </a:t>
            </a:r>
            <a:r>
              <a:rPr lang="en-US" sz="2400" dirty="0"/>
              <a:t>the variable x in a key position</a:t>
            </a:r>
          </a:p>
        </p:txBody>
      </p:sp>
      <p:sp>
        <p:nvSpPr>
          <p:cNvPr id="33812" name="Oval 16"/>
          <p:cNvSpPr>
            <a:spLocks noChangeArrowheads="1"/>
          </p:cNvSpPr>
          <p:nvPr/>
        </p:nvSpPr>
        <p:spPr bwMode="auto">
          <a:xfrm>
            <a:off x="4953000" y="4800600"/>
            <a:ext cx="2819400" cy="12192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3" name="AutoShape 17"/>
          <p:cNvSpPr>
            <a:spLocks noChangeArrowheads="1"/>
          </p:cNvSpPr>
          <p:nvPr/>
        </p:nvSpPr>
        <p:spPr bwMode="auto">
          <a:xfrm>
            <a:off x="5486400" y="5167313"/>
            <a:ext cx="439738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R</a:t>
            </a:r>
          </a:p>
        </p:txBody>
      </p:sp>
      <p:sp>
        <p:nvSpPr>
          <p:cNvPr id="33814" name="Oval 18"/>
          <p:cNvSpPr>
            <a:spLocks noChangeArrowheads="1"/>
          </p:cNvSpPr>
          <p:nvPr/>
        </p:nvSpPr>
        <p:spPr bwMode="auto">
          <a:xfrm>
            <a:off x="6172200" y="4876800"/>
            <a:ext cx="2438400" cy="10668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5" name="AutoShape 19"/>
          <p:cNvSpPr>
            <a:spLocks noChangeArrowheads="1"/>
          </p:cNvSpPr>
          <p:nvPr/>
        </p:nvSpPr>
        <p:spPr bwMode="auto">
          <a:xfrm>
            <a:off x="6667500" y="5105400"/>
            <a:ext cx="419100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S</a:t>
            </a:r>
          </a:p>
        </p:txBody>
      </p:sp>
      <p:sp>
        <p:nvSpPr>
          <p:cNvPr id="33816" name="Rectangle 20"/>
          <p:cNvSpPr>
            <a:spLocks noChangeArrowheads="1"/>
          </p:cNvSpPr>
          <p:nvPr/>
        </p:nvSpPr>
        <p:spPr bwMode="auto">
          <a:xfrm>
            <a:off x="5003800" y="46459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x</a:t>
            </a:r>
          </a:p>
        </p:txBody>
      </p:sp>
      <p:sp>
        <p:nvSpPr>
          <p:cNvPr id="33817" name="Rectangle 21"/>
          <p:cNvSpPr>
            <a:spLocks noChangeArrowheads="1"/>
          </p:cNvSpPr>
          <p:nvPr/>
        </p:nvSpPr>
        <p:spPr bwMode="auto">
          <a:xfrm>
            <a:off x="8029575" y="46459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y</a:t>
            </a:r>
          </a:p>
        </p:txBody>
      </p:sp>
      <p:sp>
        <p:nvSpPr>
          <p:cNvPr id="33818" name="AutoShape 22"/>
          <p:cNvSpPr>
            <a:spLocks noChangeArrowheads="1"/>
          </p:cNvSpPr>
          <p:nvPr/>
        </p:nvSpPr>
        <p:spPr bwMode="auto">
          <a:xfrm>
            <a:off x="7980363" y="5140325"/>
            <a:ext cx="401638" cy="498475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T</a:t>
            </a:r>
          </a:p>
        </p:txBody>
      </p:sp>
      <p:sp>
        <p:nvSpPr>
          <p:cNvPr id="33819" name="Rectangle 24"/>
          <p:cNvSpPr>
            <a:spLocks noChangeArrowheads="1"/>
          </p:cNvSpPr>
          <p:nvPr/>
        </p:nvSpPr>
        <p:spPr bwMode="auto">
          <a:xfrm>
            <a:off x="5105400" y="373380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Non-hierarchical</a:t>
            </a: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457200" y="4953000"/>
            <a:ext cx="2819400" cy="12192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609600" y="5181600"/>
            <a:ext cx="990600" cy="7620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914400" y="5319713"/>
            <a:ext cx="439738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R</a:t>
            </a:r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1676400" y="5181600"/>
            <a:ext cx="1371600" cy="7620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6" name="AutoShape 13"/>
          <p:cNvSpPr>
            <a:spLocks noChangeArrowheads="1"/>
          </p:cNvSpPr>
          <p:nvPr/>
        </p:nvSpPr>
        <p:spPr bwMode="auto">
          <a:xfrm>
            <a:off x="2209800" y="5289550"/>
            <a:ext cx="419100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S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355600" y="48745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/>
              <a:t>x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2855913" y="51031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z</a:t>
            </a:r>
          </a:p>
        </p:txBody>
      </p:sp>
      <p:sp>
        <p:nvSpPr>
          <p:cNvPr id="33809" name="Rectangle 23"/>
          <p:cNvSpPr>
            <a:spLocks noChangeArrowheads="1"/>
          </p:cNvSpPr>
          <p:nvPr/>
        </p:nvSpPr>
        <p:spPr bwMode="auto">
          <a:xfrm>
            <a:off x="355600" y="3810000"/>
            <a:ext cx="179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Hierarchical</a:t>
            </a:r>
          </a:p>
        </p:txBody>
      </p:sp>
      <p:sp>
        <p:nvSpPr>
          <p:cNvPr id="33810" name="Rectangle 25"/>
          <p:cNvSpPr>
            <a:spLocks noChangeArrowheads="1"/>
          </p:cNvSpPr>
          <p:nvPr/>
        </p:nvSpPr>
        <p:spPr bwMode="auto">
          <a:xfrm>
            <a:off x="517525" y="52555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y</a:t>
            </a:r>
          </a:p>
        </p:txBody>
      </p:sp>
      <p:sp>
        <p:nvSpPr>
          <p:cNvPr id="120858" name="Freeform 26"/>
          <p:cNvSpPr>
            <a:spLocks/>
          </p:cNvSpPr>
          <p:nvPr/>
        </p:nvSpPr>
        <p:spPr bwMode="auto">
          <a:xfrm>
            <a:off x="3898900" y="3810000"/>
            <a:ext cx="444500" cy="2286000"/>
          </a:xfrm>
          <a:custGeom>
            <a:avLst/>
            <a:gdLst>
              <a:gd name="T0" fmla="*/ 444500 w 280"/>
              <a:gd name="T1" fmla="*/ 0 h 1728"/>
              <a:gd name="T2" fmla="*/ 63500 w 280"/>
              <a:gd name="T3" fmla="*/ 571500 h 1728"/>
              <a:gd name="T4" fmla="*/ 63500 w 280"/>
              <a:gd name="T5" fmla="*/ 1143000 h 1728"/>
              <a:gd name="T6" fmla="*/ 292100 w 280"/>
              <a:gd name="T7" fmla="*/ 1651000 h 1728"/>
              <a:gd name="T8" fmla="*/ 292100 w 280"/>
              <a:gd name="T9" fmla="*/ 2032000 h 1728"/>
              <a:gd name="T10" fmla="*/ 292100 w 280"/>
              <a:gd name="T11" fmla="*/ 228600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728"/>
              <a:gd name="T20" fmla="*/ 280 w 280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728">
                <a:moveTo>
                  <a:pt x="280" y="0"/>
                </a:moveTo>
                <a:cubicBezTo>
                  <a:pt x="180" y="144"/>
                  <a:pt x="80" y="288"/>
                  <a:pt x="40" y="432"/>
                </a:cubicBezTo>
                <a:cubicBezTo>
                  <a:pt x="0" y="576"/>
                  <a:pt x="16" y="728"/>
                  <a:pt x="40" y="864"/>
                </a:cubicBezTo>
                <a:cubicBezTo>
                  <a:pt x="64" y="1000"/>
                  <a:pt x="160" y="1136"/>
                  <a:pt x="184" y="1248"/>
                </a:cubicBezTo>
                <a:cubicBezTo>
                  <a:pt x="208" y="1360"/>
                  <a:pt x="184" y="1456"/>
                  <a:pt x="184" y="1536"/>
                </a:cubicBezTo>
                <a:cubicBezTo>
                  <a:pt x="184" y="1616"/>
                  <a:pt x="184" y="1672"/>
                  <a:pt x="184" y="1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5600" y="4285173"/>
            <a:ext cx="1909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</a:t>
            </a:r>
            <a:r>
              <a:rPr lang="en-US" dirty="0" err="1" smtClean="0">
                <a:ea typeface="ＭＳ Ｐゴシック" pitchFamily="8" charset="-128"/>
              </a:rPr>
              <a:t>x,y</a:t>
            </a:r>
            <a:r>
              <a:rPr lang="en-US" dirty="0" smtClean="0">
                <a:ea typeface="ＭＳ Ｐゴシック" pitchFamily="8" charset="-128"/>
              </a:rPr>
              <a:t>),S(</a:t>
            </a:r>
            <a:r>
              <a:rPr lang="en-US" dirty="0" err="1" smtClean="0">
                <a:ea typeface="ＭＳ Ｐゴシック" pitchFamily="8" charset="-128"/>
              </a:rPr>
              <a:t>x,z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0341" y="4267200"/>
            <a:ext cx="25079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H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0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R(x), S(x, y), T(y)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581" y="2436508"/>
            <a:ext cx="7967245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 marL="457200" indent="-457200" eaLnBrk="0" hangingPunct="0"/>
            <a:r>
              <a:rPr lang="en-US" sz="2000" b="1" u="sng" dirty="0"/>
              <a:t>Definition</a:t>
            </a:r>
            <a:r>
              <a:rPr lang="en-US" sz="2000" dirty="0"/>
              <a:t>  A query </a:t>
            </a:r>
            <a:r>
              <a:rPr lang="en-US" sz="2000" dirty="0" smtClean="0">
                <a:solidFill>
                  <a:srgbClr val="D2533C"/>
                </a:solidFill>
              </a:rPr>
              <a:t>Q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D2533C"/>
                </a:solidFill>
              </a:rPr>
              <a:t>hierarchical</a:t>
            </a:r>
            <a:r>
              <a:rPr lang="en-US" sz="2000" i="1" dirty="0">
                <a:solidFill>
                  <a:srgbClr val="D2533C"/>
                </a:solidFill>
              </a:rPr>
              <a:t> </a:t>
            </a:r>
            <a:r>
              <a:rPr lang="en-US" sz="2000" dirty="0">
                <a:solidFill>
                  <a:srgbClr val="D2533C"/>
                </a:solidFill>
              </a:rPr>
              <a:t> </a:t>
            </a:r>
            <a:r>
              <a:rPr lang="en-US" sz="2000" dirty="0"/>
              <a:t>if </a:t>
            </a:r>
            <a:r>
              <a:rPr lang="en-US" sz="2000" dirty="0" err="1" smtClean="0"/>
              <a:t>forall</a:t>
            </a:r>
            <a:r>
              <a:rPr lang="en-US" sz="2000" dirty="0" smtClean="0"/>
              <a:t> existential variables </a:t>
            </a:r>
            <a:r>
              <a:rPr lang="en-US" sz="2000" dirty="0"/>
              <a:t>x, y:</a:t>
            </a:r>
          </a:p>
          <a:p>
            <a:pPr marL="457200" indent="-457200" eaLnBrk="0" hangingPunct="0"/>
            <a:r>
              <a:rPr lang="en-US" sz="2000" dirty="0"/>
              <a:t>   </a:t>
            </a:r>
          </a:p>
          <a:p>
            <a:pPr marL="457200" indent="-457200" eaLnBrk="0" hangingPunct="0"/>
            <a:r>
              <a:rPr lang="en-US" sz="2000" dirty="0"/>
              <a:t>         at(x) </a:t>
            </a:r>
            <a:r>
              <a:rPr lang="en-US" sz="2000" dirty="0">
                <a:sym typeface="Symbol" charset="0"/>
              </a:rPr>
              <a:t> at(y)   or   at</a:t>
            </a:r>
            <a:r>
              <a:rPr lang="en-US" sz="2000" dirty="0" smtClean="0">
                <a:sym typeface="Symbol" charset="0"/>
              </a:rPr>
              <a:t>(x) ⊇ </a:t>
            </a:r>
            <a:r>
              <a:rPr lang="en-US" sz="2000" dirty="0">
                <a:sym typeface="Symbol" charset="0"/>
              </a:rPr>
              <a:t>at</a:t>
            </a:r>
            <a:r>
              <a:rPr lang="en-US" sz="2000" dirty="0" smtClean="0">
                <a:sym typeface="Symbol" charset="0"/>
              </a:rPr>
              <a:t>(y)   </a:t>
            </a:r>
            <a:r>
              <a:rPr lang="en-US" sz="2000" dirty="0">
                <a:sym typeface="Symbol" charset="0"/>
              </a:rPr>
              <a:t>or   at(x)  at(y) = </a:t>
            </a:r>
          </a:p>
        </p:txBody>
      </p:sp>
    </p:spTree>
    <p:extLst>
      <p:ext uri="{BB962C8B-B14F-4D97-AF65-F5344CB8AC3E}">
        <p14:creationId xmlns:p14="http://schemas.microsoft.com/office/powerpoint/2010/main" val="38292899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3BBD5A-5DF0-E645-8792-A670C40E943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The Small Dichotomy Theorem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" y="1857345"/>
            <a:ext cx="8539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 dirty="0" smtClean="0"/>
              <a:t>Fix a schema for probabilistic databases where all tuples are independent</a:t>
            </a:r>
            <a:endParaRPr lang="en-US" sz="2000" dirty="0"/>
          </a:p>
        </p:txBody>
      </p:sp>
      <p:sp>
        <p:nvSpPr>
          <p:cNvPr id="33812" name="Oval 16"/>
          <p:cNvSpPr>
            <a:spLocks noChangeArrowheads="1"/>
          </p:cNvSpPr>
          <p:nvPr/>
        </p:nvSpPr>
        <p:spPr bwMode="auto">
          <a:xfrm>
            <a:off x="4953000" y="4800600"/>
            <a:ext cx="2819400" cy="12192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3" name="AutoShape 17"/>
          <p:cNvSpPr>
            <a:spLocks noChangeArrowheads="1"/>
          </p:cNvSpPr>
          <p:nvPr/>
        </p:nvSpPr>
        <p:spPr bwMode="auto">
          <a:xfrm>
            <a:off x="5486400" y="5167313"/>
            <a:ext cx="439738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R</a:t>
            </a:r>
          </a:p>
        </p:txBody>
      </p:sp>
      <p:sp>
        <p:nvSpPr>
          <p:cNvPr id="33814" name="Oval 18"/>
          <p:cNvSpPr>
            <a:spLocks noChangeArrowheads="1"/>
          </p:cNvSpPr>
          <p:nvPr/>
        </p:nvSpPr>
        <p:spPr bwMode="auto">
          <a:xfrm>
            <a:off x="6172200" y="4876800"/>
            <a:ext cx="2438400" cy="10668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5" name="AutoShape 19"/>
          <p:cNvSpPr>
            <a:spLocks noChangeArrowheads="1"/>
          </p:cNvSpPr>
          <p:nvPr/>
        </p:nvSpPr>
        <p:spPr bwMode="auto">
          <a:xfrm>
            <a:off x="6667500" y="5105400"/>
            <a:ext cx="419100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S</a:t>
            </a:r>
          </a:p>
        </p:txBody>
      </p:sp>
      <p:sp>
        <p:nvSpPr>
          <p:cNvPr id="33816" name="Rectangle 20"/>
          <p:cNvSpPr>
            <a:spLocks noChangeArrowheads="1"/>
          </p:cNvSpPr>
          <p:nvPr/>
        </p:nvSpPr>
        <p:spPr bwMode="auto">
          <a:xfrm>
            <a:off x="5003800" y="46459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x</a:t>
            </a:r>
          </a:p>
        </p:txBody>
      </p:sp>
      <p:sp>
        <p:nvSpPr>
          <p:cNvPr id="33817" name="Rectangle 21"/>
          <p:cNvSpPr>
            <a:spLocks noChangeArrowheads="1"/>
          </p:cNvSpPr>
          <p:nvPr/>
        </p:nvSpPr>
        <p:spPr bwMode="auto">
          <a:xfrm>
            <a:off x="8029575" y="46459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y</a:t>
            </a:r>
          </a:p>
        </p:txBody>
      </p:sp>
      <p:sp>
        <p:nvSpPr>
          <p:cNvPr id="33818" name="AutoShape 22"/>
          <p:cNvSpPr>
            <a:spLocks noChangeArrowheads="1"/>
          </p:cNvSpPr>
          <p:nvPr/>
        </p:nvSpPr>
        <p:spPr bwMode="auto">
          <a:xfrm>
            <a:off x="7980363" y="5140325"/>
            <a:ext cx="401638" cy="498475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T</a:t>
            </a:r>
          </a:p>
        </p:txBody>
      </p:sp>
      <p:sp>
        <p:nvSpPr>
          <p:cNvPr id="33819" name="Rectangle 24"/>
          <p:cNvSpPr>
            <a:spLocks noChangeArrowheads="1"/>
          </p:cNvSpPr>
          <p:nvPr/>
        </p:nvSpPr>
        <p:spPr bwMode="auto">
          <a:xfrm>
            <a:off x="5105400" y="373380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Non-hierarchical</a:t>
            </a: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457200" y="4953000"/>
            <a:ext cx="2819400" cy="12192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609600" y="5181600"/>
            <a:ext cx="990600" cy="7620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914400" y="5319713"/>
            <a:ext cx="439738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R</a:t>
            </a:r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1676400" y="5181600"/>
            <a:ext cx="1371600" cy="7620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6" name="AutoShape 13"/>
          <p:cNvSpPr>
            <a:spLocks noChangeArrowheads="1"/>
          </p:cNvSpPr>
          <p:nvPr/>
        </p:nvSpPr>
        <p:spPr bwMode="auto">
          <a:xfrm>
            <a:off x="2209800" y="5289550"/>
            <a:ext cx="419100" cy="501650"/>
          </a:xfrm>
          <a:prstGeom prst="roundRect">
            <a:avLst>
              <a:gd name="adj" fmla="val 16667"/>
            </a:avLst>
          </a:prstGeom>
          <a:solidFill>
            <a:srgbClr val="F8A5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S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355600" y="48745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/>
              <a:t>x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2855913" y="51031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z</a:t>
            </a:r>
          </a:p>
        </p:txBody>
      </p:sp>
      <p:sp>
        <p:nvSpPr>
          <p:cNvPr id="33809" name="Rectangle 23"/>
          <p:cNvSpPr>
            <a:spLocks noChangeArrowheads="1"/>
          </p:cNvSpPr>
          <p:nvPr/>
        </p:nvSpPr>
        <p:spPr bwMode="auto">
          <a:xfrm>
            <a:off x="355600" y="3810000"/>
            <a:ext cx="179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Hierarchical</a:t>
            </a:r>
          </a:p>
        </p:txBody>
      </p:sp>
      <p:sp>
        <p:nvSpPr>
          <p:cNvPr id="33810" name="Rectangle 25"/>
          <p:cNvSpPr>
            <a:spLocks noChangeArrowheads="1"/>
          </p:cNvSpPr>
          <p:nvPr/>
        </p:nvSpPr>
        <p:spPr bwMode="auto">
          <a:xfrm>
            <a:off x="517525" y="52555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/>
              <a:t>y</a:t>
            </a:r>
          </a:p>
        </p:txBody>
      </p:sp>
      <p:sp>
        <p:nvSpPr>
          <p:cNvPr id="120858" name="Freeform 26"/>
          <p:cNvSpPr>
            <a:spLocks/>
          </p:cNvSpPr>
          <p:nvPr/>
        </p:nvSpPr>
        <p:spPr bwMode="auto">
          <a:xfrm>
            <a:off x="3898900" y="3810000"/>
            <a:ext cx="444500" cy="2286000"/>
          </a:xfrm>
          <a:custGeom>
            <a:avLst/>
            <a:gdLst>
              <a:gd name="T0" fmla="*/ 444500 w 280"/>
              <a:gd name="T1" fmla="*/ 0 h 1728"/>
              <a:gd name="T2" fmla="*/ 63500 w 280"/>
              <a:gd name="T3" fmla="*/ 571500 h 1728"/>
              <a:gd name="T4" fmla="*/ 63500 w 280"/>
              <a:gd name="T5" fmla="*/ 1143000 h 1728"/>
              <a:gd name="T6" fmla="*/ 292100 w 280"/>
              <a:gd name="T7" fmla="*/ 1651000 h 1728"/>
              <a:gd name="T8" fmla="*/ 292100 w 280"/>
              <a:gd name="T9" fmla="*/ 2032000 h 1728"/>
              <a:gd name="T10" fmla="*/ 292100 w 280"/>
              <a:gd name="T11" fmla="*/ 228600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728"/>
              <a:gd name="T20" fmla="*/ 280 w 280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728">
                <a:moveTo>
                  <a:pt x="280" y="0"/>
                </a:moveTo>
                <a:cubicBezTo>
                  <a:pt x="180" y="144"/>
                  <a:pt x="80" y="288"/>
                  <a:pt x="40" y="432"/>
                </a:cubicBezTo>
                <a:cubicBezTo>
                  <a:pt x="0" y="576"/>
                  <a:pt x="16" y="728"/>
                  <a:pt x="40" y="864"/>
                </a:cubicBezTo>
                <a:cubicBezTo>
                  <a:pt x="64" y="1000"/>
                  <a:pt x="160" y="1136"/>
                  <a:pt x="184" y="1248"/>
                </a:cubicBezTo>
                <a:cubicBezTo>
                  <a:pt x="208" y="1360"/>
                  <a:pt x="184" y="1456"/>
                  <a:pt x="184" y="1536"/>
                </a:cubicBezTo>
                <a:cubicBezTo>
                  <a:pt x="184" y="1616"/>
                  <a:pt x="184" y="1672"/>
                  <a:pt x="184" y="1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5600" y="4285173"/>
            <a:ext cx="1909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</a:t>
            </a:r>
            <a:r>
              <a:rPr lang="en-US" dirty="0" err="1" smtClean="0">
                <a:ea typeface="ＭＳ Ｐゴシック" pitchFamily="8" charset="-128"/>
              </a:rPr>
              <a:t>x,y</a:t>
            </a:r>
            <a:r>
              <a:rPr lang="en-US" dirty="0" smtClean="0">
                <a:ea typeface="ＭＳ Ｐゴシック" pitchFamily="8" charset="-128"/>
              </a:rPr>
              <a:t>),S(</a:t>
            </a:r>
            <a:r>
              <a:rPr lang="en-US" dirty="0" err="1" smtClean="0">
                <a:ea typeface="ＭＳ Ｐゴシック" pitchFamily="8" charset="-128"/>
              </a:rPr>
              <a:t>x,z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0341" y="4267200"/>
            <a:ext cx="25079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H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0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R(x), S(x, y), T(y)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581" y="2436508"/>
            <a:ext cx="7867684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 marL="457200" indent="-457200" eaLnBrk="0" hangingPunct="0"/>
            <a:r>
              <a:rPr lang="en-US" sz="2000" b="1" u="sng" dirty="0" smtClean="0"/>
              <a:t>Theorem</a:t>
            </a:r>
            <a:r>
              <a:rPr lang="en-US" sz="2000" dirty="0" smtClean="0"/>
              <a:t> [Dalvi&amp;S.04] For every conjunctive query </a:t>
            </a:r>
            <a:r>
              <a:rPr lang="en-US" sz="2000" dirty="0" smtClean="0">
                <a:solidFill>
                  <a:srgbClr val="D2533C"/>
                </a:solidFill>
              </a:rPr>
              <a:t>Q</a:t>
            </a:r>
            <a:r>
              <a:rPr lang="en-US" sz="2000" dirty="0" smtClean="0"/>
              <a:t> w/o self-joins:</a:t>
            </a:r>
          </a:p>
          <a:p>
            <a:pPr marL="457200" indent="-457200" eaLnBrk="0" hangingPunct="0">
              <a:buFont typeface="Arial"/>
              <a:buChar char="•"/>
            </a:pP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 is hierarchical, then computing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P</a:t>
            </a:r>
            <a:r>
              <a:rPr lang="en-US" sz="2000" dirty="0" smtClean="0">
                <a:sym typeface="Symbol" charset="0"/>
              </a:rPr>
              <a:t>(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) is in 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PTIME</a:t>
            </a:r>
          </a:p>
          <a:p>
            <a:pPr marL="457200" indent="-457200" eaLnBrk="0" hangingPunct="0">
              <a:buFont typeface="Arial"/>
              <a:buChar char="•"/>
            </a:pP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 is not hierarchical then computing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P</a:t>
            </a:r>
            <a:r>
              <a:rPr lang="en-US" sz="2000" dirty="0" smtClean="0">
                <a:sym typeface="Symbol" charset="0"/>
              </a:rPr>
              <a:t>(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) is </a:t>
            </a:r>
            <a:r>
              <a:rPr lang="en-US" sz="2000" dirty="0" smtClean="0">
                <a:solidFill>
                  <a:srgbClr val="D2533C"/>
                </a:solidFill>
                <a:sym typeface="Symbol" charset="0"/>
              </a:rPr>
              <a:t>#P</a:t>
            </a:r>
            <a:r>
              <a:rPr lang="en-US" sz="2000" dirty="0" smtClean="0">
                <a:sym typeface="Symbol" charset="0"/>
              </a:rPr>
              <a:t>-complete</a:t>
            </a:r>
            <a:endParaRPr lang="en-US" sz="2000" dirty="0"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604" y="6322811"/>
            <a:ext cx="89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PTIME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3866" y="6290545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#P</a:t>
            </a:r>
            <a:r>
              <a:rPr lang="en-US" dirty="0" smtClean="0"/>
              <a:t>-complete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056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A3AA72-2620-F74A-B8D1-4FC967F131F6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Proof: Part 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8358" y="4476750"/>
            <a:ext cx="2816225" cy="1046163"/>
            <a:chOff x="289" y="2681"/>
            <a:chExt cx="1774" cy="659"/>
          </a:xfrm>
        </p:grpSpPr>
        <p:sp>
          <p:nvSpPr>
            <p:cNvPr id="34839" name="Oval 39"/>
            <p:cNvSpPr>
              <a:spLocks noChangeArrowheads="1"/>
            </p:cNvSpPr>
            <p:nvPr/>
          </p:nvSpPr>
          <p:spPr bwMode="auto">
            <a:xfrm>
              <a:off x="289" y="2766"/>
              <a:ext cx="1774" cy="574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34840" name="Oval 40"/>
            <p:cNvSpPr>
              <a:spLocks noChangeArrowheads="1"/>
            </p:cNvSpPr>
            <p:nvPr/>
          </p:nvSpPr>
          <p:spPr bwMode="auto">
            <a:xfrm>
              <a:off x="384" y="2915"/>
              <a:ext cx="624" cy="327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1" name="AutoShape 42"/>
            <p:cNvSpPr>
              <a:spLocks noChangeArrowheads="1"/>
            </p:cNvSpPr>
            <p:nvPr/>
          </p:nvSpPr>
          <p:spPr bwMode="auto">
            <a:xfrm>
              <a:off x="576" y="2925"/>
              <a:ext cx="284" cy="316"/>
            </a:xfrm>
            <a:prstGeom prst="roundRect">
              <a:avLst>
                <a:gd name="adj" fmla="val 16667"/>
              </a:avLst>
            </a:prstGeom>
            <a:solidFill>
              <a:srgbClr val="F8A5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R</a:t>
              </a:r>
            </a:p>
          </p:txBody>
        </p:sp>
        <p:sp>
          <p:nvSpPr>
            <p:cNvPr id="34842" name="Oval 43"/>
            <p:cNvSpPr>
              <a:spLocks noChangeArrowheads="1"/>
            </p:cNvSpPr>
            <p:nvPr/>
          </p:nvSpPr>
          <p:spPr bwMode="auto">
            <a:xfrm>
              <a:off x="1056" y="2915"/>
              <a:ext cx="864" cy="327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3" name="AutoShape 44"/>
            <p:cNvSpPr>
              <a:spLocks noChangeArrowheads="1"/>
            </p:cNvSpPr>
            <p:nvPr/>
          </p:nvSpPr>
          <p:spPr bwMode="auto">
            <a:xfrm>
              <a:off x="1392" y="2906"/>
              <a:ext cx="272" cy="316"/>
            </a:xfrm>
            <a:prstGeom prst="roundRect">
              <a:avLst>
                <a:gd name="adj" fmla="val 16667"/>
              </a:avLst>
            </a:prstGeom>
            <a:solidFill>
              <a:srgbClr val="F8A5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S</a:t>
              </a:r>
            </a:p>
          </p:txBody>
        </p:sp>
        <p:sp>
          <p:nvSpPr>
            <p:cNvPr id="34844" name="Rectangle 45"/>
            <p:cNvSpPr>
              <a:spLocks noChangeArrowheads="1"/>
            </p:cNvSpPr>
            <p:nvPr/>
          </p:nvSpPr>
          <p:spPr bwMode="auto">
            <a:xfrm>
              <a:off x="469" y="268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/>
                <a:t>x</a:t>
              </a:r>
            </a:p>
          </p:txBody>
        </p:sp>
        <p:sp>
          <p:nvSpPr>
            <p:cNvPr id="34845" name="Rectangle 46"/>
            <p:cNvSpPr>
              <a:spLocks noChangeArrowheads="1"/>
            </p:cNvSpPr>
            <p:nvPr/>
          </p:nvSpPr>
          <p:spPr bwMode="auto">
            <a:xfrm>
              <a:off x="1707" y="2867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/>
                <a:t>z</a:t>
              </a:r>
            </a:p>
          </p:txBody>
        </p:sp>
        <p:sp>
          <p:nvSpPr>
            <p:cNvPr id="34846" name="Rectangle 47"/>
            <p:cNvSpPr>
              <a:spLocks noChangeArrowheads="1"/>
            </p:cNvSpPr>
            <p:nvPr/>
          </p:nvSpPr>
          <p:spPr bwMode="auto">
            <a:xfrm>
              <a:off x="326" y="288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y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214938" y="2952750"/>
            <a:ext cx="3565525" cy="3392488"/>
            <a:chOff x="3285" y="1860"/>
            <a:chExt cx="2246" cy="2137"/>
          </a:xfrm>
        </p:grpSpPr>
        <p:sp>
          <p:nvSpPr>
            <p:cNvPr id="34828" name="Oval 50"/>
            <p:cNvSpPr>
              <a:spLocks noChangeArrowheads="1"/>
            </p:cNvSpPr>
            <p:nvPr/>
          </p:nvSpPr>
          <p:spPr bwMode="auto">
            <a:xfrm>
              <a:off x="3285" y="3582"/>
              <a:ext cx="890" cy="4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 smtClean="0"/>
                <a:t>R(</a:t>
              </a:r>
              <a:r>
                <a:rPr lang="en-US" sz="2400" dirty="0" err="1"/>
                <a:t>x,y</a:t>
              </a:r>
              <a:r>
                <a:rPr lang="en-US" sz="2400" dirty="0"/>
                <a:t>)</a:t>
              </a:r>
            </a:p>
          </p:txBody>
        </p:sp>
        <p:sp>
          <p:nvSpPr>
            <p:cNvPr id="34829" name="Oval 51"/>
            <p:cNvSpPr>
              <a:spLocks noChangeArrowheads="1"/>
            </p:cNvSpPr>
            <p:nvPr/>
          </p:nvSpPr>
          <p:spPr bwMode="auto">
            <a:xfrm>
              <a:off x="4656" y="3588"/>
              <a:ext cx="875" cy="4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 smtClean="0"/>
                <a:t>S(</a:t>
              </a:r>
              <a:r>
                <a:rPr lang="en-US" sz="2400" dirty="0" err="1"/>
                <a:t>x,z</a:t>
              </a:r>
              <a:r>
                <a:rPr lang="en-US" sz="2400" dirty="0"/>
                <a:t>)</a:t>
              </a:r>
            </a:p>
          </p:txBody>
        </p:sp>
        <p:sp>
          <p:nvSpPr>
            <p:cNvPr id="34830" name="Oval 52"/>
            <p:cNvSpPr>
              <a:spLocks noChangeArrowheads="1"/>
            </p:cNvSpPr>
            <p:nvPr/>
          </p:nvSpPr>
          <p:spPr bwMode="auto">
            <a:xfrm>
              <a:off x="4807" y="3018"/>
              <a:ext cx="565" cy="4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 smtClean="0">
                  <a:sym typeface="Symbol" charset="0"/>
                </a:rPr>
                <a:t></a:t>
              </a:r>
              <a:r>
                <a:rPr lang="en-US" sz="2400" baseline="30000" dirty="0" err="1" smtClean="0">
                  <a:sym typeface="Symbol" charset="0"/>
                </a:rPr>
                <a:t>i</a:t>
              </a:r>
              <a:r>
                <a:rPr lang="en-US" sz="2400" baseline="-25000" dirty="0" smtClean="0">
                  <a:sym typeface="Symbol" charset="0"/>
                </a:rPr>
                <a:t>-</a:t>
              </a:r>
              <a:r>
                <a:rPr lang="en-US" sz="2400" baseline="-25000" dirty="0">
                  <a:sym typeface="Symbol" charset="0"/>
                </a:rPr>
                <a:t>z</a:t>
              </a:r>
            </a:p>
          </p:txBody>
        </p:sp>
        <p:sp>
          <p:nvSpPr>
            <p:cNvPr id="34831" name="Oval 53"/>
            <p:cNvSpPr>
              <a:spLocks noChangeArrowheads="1"/>
            </p:cNvSpPr>
            <p:nvPr/>
          </p:nvSpPr>
          <p:spPr bwMode="auto">
            <a:xfrm>
              <a:off x="4320" y="2386"/>
              <a:ext cx="590" cy="6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3800">
                  <a:ea typeface="ＭＳ ゴシック" charset="0"/>
                  <a:cs typeface="ＭＳ ゴシック" charset="0"/>
                </a:rPr>
                <a:t> ⋈</a:t>
              </a:r>
              <a:r>
                <a:rPr lang="en-US" sz="2400" baseline="-25000">
                  <a:sym typeface="Symbol" charset="0"/>
                </a:rPr>
                <a:t>x</a:t>
              </a:r>
            </a:p>
          </p:txBody>
        </p:sp>
        <p:sp>
          <p:nvSpPr>
            <p:cNvPr id="34832" name="Oval 54"/>
            <p:cNvSpPr>
              <a:spLocks noChangeArrowheads="1"/>
            </p:cNvSpPr>
            <p:nvPr/>
          </p:nvSpPr>
          <p:spPr bwMode="auto">
            <a:xfrm>
              <a:off x="4326" y="1860"/>
              <a:ext cx="565" cy="4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>
                  <a:sym typeface="Symbol" charset="0"/>
                </a:rPr>
                <a:t></a:t>
              </a:r>
              <a:r>
                <a:rPr lang="en-US" sz="2400" baseline="30000" dirty="0" err="1">
                  <a:sym typeface="Symbol" charset="0"/>
                </a:rPr>
                <a:t>i</a:t>
              </a:r>
              <a:r>
                <a:rPr lang="en-US" sz="2400" baseline="-25000" dirty="0">
                  <a:sym typeface="Symbol" charset="0"/>
                </a:rPr>
                <a:t>-x</a:t>
              </a:r>
            </a:p>
          </p:txBody>
        </p:sp>
        <p:cxnSp>
          <p:nvCxnSpPr>
            <p:cNvPr id="34833" name="AutoShape 55"/>
            <p:cNvCxnSpPr>
              <a:cxnSpLocks noChangeShapeType="1"/>
              <a:stCxn id="34830" idx="4"/>
              <a:endCxn id="34829" idx="0"/>
            </p:cNvCxnSpPr>
            <p:nvPr/>
          </p:nvCxnSpPr>
          <p:spPr bwMode="auto">
            <a:xfrm>
              <a:off x="5090" y="3427"/>
              <a:ext cx="4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4" name="AutoShape 56"/>
            <p:cNvCxnSpPr>
              <a:cxnSpLocks noChangeShapeType="1"/>
              <a:stCxn id="34837" idx="4"/>
              <a:endCxn id="34828" idx="0"/>
            </p:cNvCxnSpPr>
            <p:nvPr/>
          </p:nvCxnSpPr>
          <p:spPr bwMode="auto">
            <a:xfrm flipH="1">
              <a:off x="3730" y="3424"/>
              <a:ext cx="1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AutoShape 57"/>
            <p:cNvCxnSpPr>
              <a:cxnSpLocks noChangeShapeType="1"/>
              <a:stCxn id="34831" idx="6"/>
              <a:endCxn id="34830" idx="0"/>
            </p:cNvCxnSpPr>
            <p:nvPr/>
          </p:nvCxnSpPr>
          <p:spPr bwMode="auto">
            <a:xfrm>
              <a:off x="4910" y="2686"/>
              <a:ext cx="179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58"/>
            <p:cNvCxnSpPr>
              <a:cxnSpLocks noChangeShapeType="1"/>
              <a:stCxn id="34832" idx="4"/>
              <a:endCxn id="34831" idx="0"/>
            </p:cNvCxnSpPr>
            <p:nvPr/>
          </p:nvCxnSpPr>
          <p:spPr bwMode="auto">
            <a:xfrm>
              <a:off x="4609" y="2269"/>
              <a:ext cx="7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7" name="Oval 59"/>
            <p:cNvSpPr>
              <a:spLocks noChangeArrowheads="1"/>
            </p:cNvSpPr>
            <p:nvPr/>
          </p:nvSpPr>
          <p:spPr bwMode="auto">
            <a:xfrm>
              <a:off x="3448" y="3015"/>
              <a:ext cx="565" cy="4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 smtClean="0">
                  <a:sym typeface="Symbol" charset="0"/>
                </a:rPr>
                <a:t></a:t>
              </a:r>
              <a:r>
                <a:rPr lang="en-US" sz="2400" baseline="30000" dirty="0" err="1" smtClean="0">
                  <a:sym typeface="Symbol" charset="0"/>
                </a:rPr>
                <a:t>i</a:t>
              </a:r>
              <a:r>
                <a:rPr lang="en-US" sz="2400" baseline="-25000" dirty="0" smtClean="0">
                  <a:sym typeface="Symbol" charset="0"/>
                </a:rPr>
                <a:t>-</a:t>
              </a:r>
              <a:r>
                <a:rPr lang="en-US" sz="2400" baseline="-25000" dirty="0">
                  <a:sym typeface="Symbol" charset="0"/>
                </a:rPr>
                <a:t>y</a:t>
              </a:r>
            </a:p>
          </p:txBody>
        </p:sp>
        <p:cxnSp>
          <p:nvCxnSpPr>
            <p:cNvPr id="34838" name="AutoShape 60"/>
            <p:cNvCxnSpPr>
              <a:cxnSpLocks noChangeShapeType="1"/>
              <a:stCxn id="34831" idx="2"/>
              <a:endCxn id="34837" idx="0"/>
            </p:cNvCxnSpPr>
            <p:nvPr/>
          </p:nvCxnSpPr>
          <p:spPr bwMode="auto">
            <a:xfrm flipH="1">
              <a:off x="3731" y="2686"/>
              <a:ext cx="589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917" name="Rectangle 61"/>
          <p:cNvSpPr>
            <a:spLocks noChangeArrowheads="1"/>
          </p:cNvSpPr>
          <p:nvPr/>
        </p:nvSpPr>
        <p:spPr bwMode="auto">
          <a:xfrm>
            <a:off x="4267200" y="3657600"/>
            <a:ext cx="78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4400" dirty="0">
                <a:solidFill>
                  <a:schemeClr val="tx2"/>
                </a:solidFill>
                <a:sym typeface="Wingdings" charset="0"/>
              </a:rPr>
              <a:t></a:t>
            </a:r>
          </a:p>
        </p:txBody>
      </p:sp>
      <p:sp>
        <p:nvSpPr>
          <p:cNvPr id="34826" name="TextBox 28"/>
          <p:cNvSpPr txBox="1">
            <a:spLocks noChangeArrowheads="1"/>
          </p:cNvSpPr>
          <p:nvPr/>
        </p:nvSpPr>
        <p:spPr bwMode="auto">
          <a:xfrm>
            <a:off x="457200" y="1768780"/>
            <a:ext cx="3802063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Hierarchical  </a:t>
            </a:r>
            <a:r>
              <a:rPr lang="en-US" sz="2800" dirty="0">
                <a:latin typeface="+mn-lt"/>
                <a:sym typeface="Wingdings" charset="0"/>
              </a:rPr>
              <a:t> </a:t>
            </a:r>
            <a:r>
              <a:rPr lang="en-US" sz="2800" dirty="0">
                <a:solidFill>
                  <a:srgbClr val="D2533C"/>
                </a:solidFill>
                <a:latin typeface="+mn-lt"/>
                <a:sym typeface="Wingdings" charset="0"/>
              </a:rPr>
              <a:t>PTIME</a:t>
            </a:r>
            <a:endParaRPr lang="en-US" sz="2800" dirty="0">
              <a:solidFill>
                <a:srgbClr val="D2533C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0371" y="3934894"/>
            <a:ext cx="1909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</a:t>
            </a:r>
            <a:r>
              <a:rPr lang="en-US" dirty="0" err="1" smtClean="0">
                <a:ea typeface="ＭＳ Ｐゴシック" pitchFamily="8" charset="-128"/>
              </a:rPr>
              <a:t>x,y</a:t>
            </a:r>
            <a:r>
              <a:rPr lang="en-US" dirty="0" smtClean="0">
                <a:ea typeface="ＭＳ Ｐゴシック" pitchFamily="8" charset="-128"/>
              </a:rPr>
              <a:t>),S(</a:t>
            </a:r>
            <a:r>
              <a:rPr lang="en-US" dirty="0" err="1" smtClean="0">
                <a:ea typeface="ＭＳ Ｐゴシック" pitchFamily="8" charset="-128"/>
              </a:rPr>
              <a:t>x,z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27211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is hierarchical, then use the query’s hierarchy</a:t>
            </a:r>
            <a:br>
              <a:rPr lang="en-US" dirty="0" smtClean="0"/>
            </a:br>
            <a:r>
              <a:rPr lang="en-US" dirty="0" smtClean="0"/>
              <a:t>to derive a safe plan.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71" y="3472934"/>
            <a:ext cx="11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849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Part II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381000" y="1862230"/>
            <a:ext cx="4594225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Non-hierarchical </a:t>
            </a:r>
            <a:r>
              <a:rPr lang="en-US" sz="2800" dirty="0">
                <a:latin typeface="+mn-lt"/>
                <a:sym typeface="Wingdings" charset="0"/>
              </a:rPr>
              <a:t> </a:t>
            </a:r>
            <a:r>
              <a:rPr lang="en-US" sz="2800" dirty="0">
                <a:solidFill>
                  <a:srgbClr val="D2533C"/>
                </a:solidFill>
                <a:latin typeface="+mn-lt"/>
                <a:sym typeface="Wingdings" charset="0"/>
              </a:rPr>
              <a:t>#P</a:t>
            </a:r>
            <a:r>
              <a:rPr lang="en-US" sz="2800" dirty="0">
                <a:latin typeface="+mn-lt"/>
                <a:sym typeface="Wingdings" charset="0"/>
              </a:rPr>
              <a:t>-hard</a:t>
            </a:r>
            <a:endParaRPr lang="en-US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49080"/>
            <a:ext cx="4662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is not hierarchical, then there exists </a:t>
            </a:r>
            <a:r>
              <a:rPr lang="en-US" dirty="0" err="1" smtClean="0"/>
              <a:t>x,y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2"/>
            <a:r>
              <a:rPr lang="en-US" dirty="0" smtClean="0"/>
              <a:t>at</a:t>
            </a:r>
            <a:r>
              <a:rPr lang="en-US" dirty="0"/>
              <a:t>(x) </a:t>
            </a:r>
            <a:r>
              <a:rPr lang="en-US" dirty="0">
                <a:sym typeface="Symbol" charset="0"/>
              </a:rPr>
              <a:t>⊈ at(y</a:t>
            </a:r>
            <a:r>
              <a:rPr lang="en-US" dirty="0" smtClean="0">
                <a:sym typeface="Symbol" charset="0"/>
              </a:rPr>
              <a:t>), 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at</a:t>
            </a:r>
            <a:r>
              <a:rPr lang="en-US" dirty="0">
                <a:sym typeface="Symbol" charset="0"/>
              </a:rPr>
              <a:t>(x)  at(y) ≠ </a:t>
            </a:r>
            <a:r>
              <a:rPr lang="en-US" dirty="0" smtClean="0">
                <a:sym typeface="Symbol" charset="0"/>
              </a:rPr>
              <a:t>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at</a:t>
            </a:r>
            <a:r>
              <a:rPr lang="en-US" dirty="0">
                <a:sym typeface="Symbol" charset="0"/>
              </a:rPr>
              <a:t>(x) ⊉ at(y</a:t>
            </a:r>
            <a:r>
              <a:rPr lang="en-US" dirty="0" smtClean="0">
                <a:sym typeface="Symbol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9338" y="3249080"/>
            <a:ext cx="295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exists atoms R, S, T:</a:t>
            </a:r>
          </a:p>
          <a:p>
            <a:endParaRPr lang="en-US" dirty="0" smtClean="0"/>
          </a:p>
          <a:p>
            <a:r>
              <a:rPr lang="en-US" dirty="0" smtClean="0"/>
              <a:t>R ∈at(x) – at(y),</a:t>
            </a:r>
            <a:br>
              <a:rPr lang="en-US" dirty="0" smtClean="0"/>
            </a:br>
            <a:r>
              <a:rPr lang="en-US" dirty="0" smtClean="0"/>
              <a:t>S ∈ at(x) ∩ at(y),</a:t>
            </a:r>
            <a:br>
              <a:rPr lang="en-US" dirty="0" smtClean="0"/>
            </a:br>
            <a:r>
              <a:rPr lang="en-US" dirty="0" smtClean="0"/>
              <a:t>T ∈ at(y) – at(x)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3862" y="5740136"/>
            <a:ext cx="522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dirty="0" smtClean="0"/>
              <a:t> =  … R(x, …), S(</a:t>
            </a:r>
            <a:r>
              <a:rPr lang="en-US" sz="2400" dirty="0" err="1" smtClean="0"/>
              <a:t>x,y</a:t>
            </a:r>
            <a:r>
              <a:rPr lang="en-US" sz="2400" dirty="0" smtClean="0"/>
              <a:t>,…), T(y,…), …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5033" y="6373110"/>
            <a:ext cx="364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we use a reduction from </a:t>
            </a:r>
            <a:r>
              <a:rPr lang="en-US" dirty="0" smtClean="0">
                <a:solidFill>
                  <a:srgbClr val="D2533C"/>
                </a:solidFill>
              </a:rPr>
              <a:t>H</a:t>
            </a:r>
            <a:r>
              <a:rPr lang="en-US" baseline="-25000" dirty="0" smtClean="0">
                <a:solidFill>
                  <a:srgbClr val="D2533C"/>
                </a:solidFill>
              </a:rPr>
              <a:t>0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13" name="Rectangle 61"/>
          <p:cNvSpPr>
            <a:spLocks noChangeArrowheads="1"/>
          </p:cNvSpPr>
          <p:nvPr/>
        </p:nvSpPr>
        <p:spPr bwMode="auto">
          <a:xfrm>
            <a:off x="3862541" y="3859656"/>
            <a:ext cx="78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4400" dirty="0">
                <a:solidFill>
                  <a:schemeClr val="tx2"/>
                </a:solidFill>
                <a:sym typeface="Wingdings" charset="0"/>
              </a:rPr>
              <a:t></a:t>
            </a:r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auto">
          <a:xfrm rot="5400000">
            <a:off x="5834903" y="4818756"/>
            <a:ext cx="78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4400" dirty="0">
                <a:solidFill>
                  <a:schemeClr val="tx2"/>
                </a:solidFill>
                <a:sym typeface="Wingdings" charset="0"/>
              </a:rPr>
              <a:t></a:t>
            </a:r>
          </a:p>
        </p:txBody>
      </p:sp>
    </p:spTree>
    <p:extLst>
      <p:ext uri="{BB962C8B-B14F-4D97-AF65-F5344CB8AC3E}">
        <p14:creationId xmlns:p14="http://schemas.microsoft.com/office/powerpoint/2010/main" val="60394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en-US" dirty="0"/>
              <a:t> </a:t>
            </a:r>
            <a:r>
              <a:rPr lang="en-US" dirty="0" smtClean="0"/>
              <a:t>of the Complexity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Safe queries </a:t>
            </a:r>
            <a:r>
              <a:rPr lang="en-US" dirty="0" smtClean="0"/>
              <a:t>are in </a:t>
            </a:r>
            <a:r>
              <a:rPr lang="en-US" dirty="0" smtClean="0">
                <a:solidFill>
                  <a:srgbClr val="D2533C"/>
                </a:solidFill>
              </a:rPr>
              <a:t>PTIME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Unsafe queries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-complete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Small Dichotomy Theorem</a:t>
            </a:r>
            <a:r>
              <a:rPr lang="en-US" dirty="0" smtClean="0"/>
              <a:t>: classifies every query in one of these two classes, but only applies to Conjunctive Queries without Self-joins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Big Dichotomy Theorem</a:t>
            </a:r>
            <a:r>
              <a:rPr lang="en-US" dirty="0" smtClean="0"/>
              <a:t>: applies to all Unions of Conjunctive Queries – will discuss next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3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Counting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61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a Boolean Formula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, compute the number of satisfying assignments </a:t>
            </a:r>
            <a:r>
              <a:rPr lang="en-US" dirty="0" smtClean="0">
                <a:solidFill>
                  <a:srgbClr val="D2533C"/>
                </a:solidFill>
              </a:rPr>
              <a:t>#F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has n Boolean variables, then 0 ≤ </a:t>
            </a:r>
            <a:r>
              <a:rPr lang="en-US" dirty="0" smtClean="0">
                <a:solidFill>
                  <a:srgbClr val="D2533C"/>
                </a:solidFill>
              </a:rPr>
              <a:t>#F</a:t>
            </a:r>
            <a:r>
              <a:rPr lang="en-US" dirty="0" smtClean="0"/>
              <a:t>  ≤ 2</a:t>
            </a:r>
            <a:r>
              <a:rPr lang="en-US" baseline="30000" dirty="0" smtClean="0"/>
              <a:t>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SAT</a:t>
            </a:r>
            <a:r>
              <a:rPr lang="en-US" dirty="0" smtClean="0"/>
              <a:t> is the problem:</a:t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, check if there exists a satisfying assignment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SAT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D2533C"/>
                </a:solidFill>
              </a:rPr>
              <a:t>NP</a:t>
            </a:r>
            <a:r>
              <a:rPr lang="en-US" dirty="0" smtClean="0"/>
              <a:t>-complete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#SAT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chemeClr val="tx2"/>
                </a:solidFill>
              </a:rPr>
              <a:t>model counting 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, compute </a:t>
            </a:r>
            <a:r>
              <a:rPr lang="en-US" dirty="0" smtClean="0">
                <a:solidFill>
                  <a:srgbClr val="D2533C"/>
                </a:solidFill>
              </a:rPr>
              <a:t>#F</a:t>
            </a:r>
            <a:br>
              <a:rPr lang="en-US" dirty="0" smtClean="0">
                <a:solidFill>
                  <a:srgbClr val="D2533C"/>
                </a:solidFill>
              </a:rPr>
            </a:br>
            <a:r>
              <a:rPr lang="en-US" dirty="0" smtClean="0">
                <a:solidFill>
                  <a:srgbClr val="D2533C"/>
                </a:solidFill>
              </a:rPr>
              <a:t>#SAT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</a:t>
            </a:r>
            <a:r>
              <a:rPr lang="en-US" dirty="0"/>
              <a:t>complete</a:t>
            </a:r>
          </a:p>
          <a:p>
            <a:endParaRPr lang="en-US" dirty="0" smtClean="0">
              <a:solidFill>
                <a:srgbClr val="D2533C"/>
              </a:solidFill>
            </a:endParaRPr>
          </a:p>
          <a:p>
            <a:endParaRPr lang="en-US" dirty="0"/>
          </a:p>
          <a:p>
            <a:r>
              <a:rPr lang="en-US" dirty="0" smtClean="0"/>
              <a:t>We can reduce </a:t>
            </a:r>
            <a:r>
              <a:rPr lang="en-US" dirty="0" smtClean="0">
                <a:solidFill>
                  <a:srgbClr val="D2533C"/>
                </a:solidFill>
              </a:rPr>
              <a:t>SAT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D2533C"/>
                </a:solidFill>
              </a:rPr>
              <a:t>#SAT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Probability computation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the problem: </a:t>
            </a:r>
            <a:br>
              <a:rPr lang="en-US" dirty="0" smtClean="0"/>
            </a:br>
            <a:r>
              <a:rPr lang="en-US" dirty="0" smtClean="0"/>
              <a:t>if each Boolean variable X</a:t>
            </a:r>
            <a:r>
              <a:rPr lang="en-US" baseline="-25000" dirty="0" smtClean="0"/>
              <a:t>i</a:t>
            </a:r>
            <a:r>
              <a:rPr lang="en-US" dirty="0" smtClean="0"/>
              <a:t> is set to true with probability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, compute 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(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 smtClean="0"/>
              <a:t>), the probability that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true</a:t>
            </a:r>
            <a:br>
              <a:rPr lang="en-US" dirty="0" smtClean="0"/>
            </a:br>
            <a:r>
              <a:rPr lang="en-US" dirty="0" smtClean="0"/>
              <a:t>Also </a:t>
            </a:r>
            <a:r>
              <a:rPr lang="en-US" dirty="0">
                <a:solidFill>
                  <a:srgbClr val="D2533C"/>
                </a:solidFill>
              </a:rPr>
              <a:t>#P</a:t>
            </a:r>
            <a:r>
              <a:rPr lang="en-US" dirty="0"/>
              <a:t>-complete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39" y="3718744"/>
            <a:ext cx="1635533" cy="18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6888-6078-B24B-A3C5-6929BFB74D1A}" type="slidenum">
              <a:rPr lang="en-US"/>
              <a:pPr/>
              <a:t>4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473496" y="2371726"/>
            <a:ext cx="59389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Model Counting Problem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D2533C"/>
                </a:solidFill>
              </a:rPr>
              <a:t>#SAT</a:t>
            </a:r>
            <a:r>
              <a:rPr lang="en-US" sz="2000" dirty="0" smtClean="0"/>
              <a:t>): Compute </a:t>
            </a:r>
            <a:r>
              <a:rPr lang="en-US" sz="2000" dirty="0" smtClean="0">
                <a:solidFill>
                  <a:schemeClr val="tx2"/>
                </a:solidFill>
              </a:rPr>
              <a:t>#F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96" y="1692836"/>
            <a:ext cx="53420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    =   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∨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3  </a:t>
            </a:r>
            <a:r>
              <a:rPr lang="en-US" sz="2400" dirty="0"/>
              <a:t>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6888-6078-B24B-A3C5-6929BFB74D1A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73496" y="2989060"/>
            <a:ext cx="5378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1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2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/>
              <a:t>, 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/>
              <a:t> </a:t>
            </a:r>
            <a:endParaRPr lang="en-US" sz="2000" baseline="-25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3496" y="3914171"/>
            <a:ext cx="62001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Probability Computation Problem</a:t>
            </a:r>
            <a:r>
              <a:rPr lang="en-US" sz="2000" dirty="0" smtClean="0"/>
              <a:t>: Compute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496" y="1692836"/>
            <a:ext cx="53420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    =   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∨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3  </a:t>
            </a:r>
            <a:r>
              <a:rPr lang="en-US" sz="2400" dirty="0"/>
              <a:t>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3496" y="2371726"/>
            <a:ext cx="59389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Model Counting Problem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D2533C"/>
                </a:solidFill>
              </a:rPr>
              <a:t>#SAT</a:t>
            </a:r>
            <a:r>
              <a:rPr lang="en-US" sz="2000" dirty="0" smtClean="0"/>
              <a:t>): Compute </a:t>
            </a:r>
            <a:r>
              <a:rPr lang="en-US" sz="2000" dirty="0" smtClean="0">
                <a:solidFill>
                  <a:schemeClr val="tx2"/>
                </a:solidFill>
              </a:rPr>
              <a:t>#F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3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6888-6078-B24B-A3C5-6929BFB74D1A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73496" y="2989060"/>
            <a:ext cx="5378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1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2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/>
              <a:t>, 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/>
              <a:t> </a:t>
            </a:r>
            <a:endParaRPr lang="en-US" sz="2000" baseline="-25000" dirty="0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473496" y="4531505"/>
            <a:ext cx="1211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r>
              <a:rPr lang="en-US" dirty="0"/>
              <a:t>-</a:t>
            </a:r>
            <a:r>
              <a:rPr lang="en-US" dirty="0" smtClean="0"/>
              <a:t>group: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3496" y="3914171"/>
            <a:ext cx="62001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Probability Computation Problem</a:t>
            </a:r>
            <a:r>
              <a:rPr lang="en-US" sz="2000" dirty="0" smtClean="0"/>
              <a:t>: Compute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496" y="1692836"/>
            <a:ext cx="53420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    =   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∨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3  </a:t>
            </a:r>
            <a:r>
              <a:rPr lang="en-US" sz="2400" dirty="0"/>
              <a:t>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0458" y="4486328"/>
            <a:ext cx="535865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= 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1 </a:t>
            </a:r>
            <a:r>
              <a:rPr lang="en-US" sz="2400" dirty="0"/>
              <a:t>(Y</a:t>
            </a:r>
            <a:r>
              <a:rPr lang="en-US" sz="2400" baseline="-25000" dirty="0"/>
              <a:t>1</a:t>
            </a:r>
            <a:r>
              <a:rPr lang="en-US" sz="2400" dirty="0"/>
              <a:t> ∨ Y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)]   </a:t>
            </a:r>
            <a:r>
              <a:rPr lang="en-US" sz="2400" dirty="0"/>
              <a:t>∨ 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(Y</a:t>
            </a:r>
            <a:r>
              <a:rPr lang="en-US" sz="2400" baseline="-25000" dirty="0"/>
              <a:t>3 </a:t>
            </a:r>
            <a:r>
              <a:rPr lang="en-US" sz="2400" dirty="0"/>
              <a:t>∨ Y</a:t>
            </a:r>
            <a:r>
              <a:rPr lang="en-US" sz="2400" baseline="-25000" dirty="0"/>
              <a:t>4</a:t>
            </a:r>
            <a:r>
              <a:rPr lang="en-US" sz="2400" dirty="0" smtClean="0"/>
              <a:t>)]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73496" y="5118061"/>
            <a:ext cx="817525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tx2"/>
                </a:solidFill>
              </a:rPr>
              <a:t>F</a:t>
            </a:r>
            <a:r>
              <a:rPr lang="en-US" sz="2800" dirty="0" smtClean="0"/>
              <a:t>)</a:t>
            </a:r>
            <a:r>
              <a:rPr lang="en-US" sz="2800" dirty="0"/>
              <a:t>=1 </a:t>
            </a:r>
            <a:r>
              <a:rPr lang="en-US" sz="2800" dirty="0" smtClean="0"/>
              <a:t>– [1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(1-(1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)</a:t>
            </a:r>
            <a:r>
              <a:rPr lang="en-US" sz="2800" dirty="0"/>
              <a:t>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))] [1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(1-(1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/>
              <a:t>)</a:t>
            </a:r>
            <a:r>
              <a:rPr lang="en-US" sz="2800" dirty="0"/>
              <a:t>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4</a:t>
            </a:r>
            <a:r>
              <a:rPr lang="en-US" sz="2800" dirty="0" smtClean="0"/>
              <a:t>))]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73496" y="2371726"/>
            <a:ext cx="59389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Model Counting Problem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D2533C"/>
                </a:solidFill>
              </a:rPr>
              <a:t>#SAT</a:t>
            </a:r>
            <a:r>
              <a:rPr lang="en-US" sz="2000" dirty="0" smtClean="0"/>
              <a:t>): Compute </a:t>
            </a:r>
            <a:r>
              <a:rPr lang="en-US" sz="2000" dirty="0" smtClean="0">
                <a:solidFill>
                  <a:schemeClr val="tx2"/>
                </a:solidFill>
              </a:rPr>
              <a:t>#F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5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6888-6078-B24B-A3C5-6929BFB74D1A}" type="slidenum">
              <a:rPr lang="en-US"/>
              <a:pPr/>
              <a:t>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73496" y="2989060"/>
            <a:ext cx="5378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1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(Y</a:t>
            </a:r>
            <a:r>
              <a:rPr lang="en-US" sz="2000" baseline="-25000" dirty="0" smtClean="0"/>
              <a:t>2</a:t>
            </a:r>
            <a:r>
              <a:rPr lang="en-US" sz="2000" dirty="0"/>
              <a:t>) 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/>
              <a:t>, 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q</a:t>
            </a:r>
            <a:r>
              <a:rPr lang="en-US" sz="2000" baseline="-25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/>
              <a:t> </a:t>
            </a:r>
            <a:endParaRPr lang="en-US" sz="2000" baseline="-25000" dirty="0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473496" y="4531505"/>
            <a:ext cx="1211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r>
              <a:rPr lang="en-US" dirty="0"/>
              <a:t>-</a:t>
            </a:r>
            <a:r>
              <a:rPr lang="en-US" dirty="0" smtClean="0"/>
              <a:t>group:</a:t>
            </a:r>
            <a:endParaRPr lang="en-US" dirty="0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473496" y="5118061"/>
            <a:ext cx="817525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tx2"/>
                </a:solidFill>
              </a:rPr>
              <a:t>F</a:t>
            </a:r>
            <a:r>
              <a:rPr lang="en-US" sz="2800" dirty="0" smtClean="0"/>
              <a:t>)</a:t>
            </a:r>
            <a:r>
              <a:rPr lang="en-US" sz="2800" dirty="0"/>
              <a:t>=1 </a:t>
            </a:r>
            <a:r>
              <a:rPr lang="en-US" sz="2800" dirty="0" smtClean="0"/>
              <a:t>– [1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(1-(1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)</a:t>
            </a:r>
            <a:r>
              <a:rPr lang="en-US" sz="2800" dirty="0"/>
              <a:t>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))] [1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(1-(1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/>
              <a:t>)</a:t>
            </a:r>
            <a:r>
              <a:rPr lang="en-US" sz="2800" dirty="0"/>
              <a:t>(1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4</a:t>
            </a:r>
            <a:r>
              <a:rPr lang="en-US" sz="2800" dirty="0" smtClean="0"/>
              <a:t>))]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3496" y="3914171"/>
            <a:ext cx="62001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Probability Computation Problem</a:t>
            </a:r>
            <a:r>
              <a:rPr lang="en-US" sz="2000" dirty="0" smtClean="0"/>
              <a:t>: Compute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496" y="1692836"/>
            <a:ext cx="53420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    =   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∨ 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3  </a:t>
            </a:r>
            <a:r>
              <a:rPr lang="en-US" sz="2400" dirty="0"/>
              <a:t>∨ X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0458" y="4486328"/>
            <a:ext cx="535865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dirty="0"/>
              <a:t> = 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1 </a:t>
            </a:r>
            <a:r>
              <a:rPr lang="en-US" sz="2400" dirty="0"/>
              <a:t>(Y</a:t>
            </a:r>
            <a:r>
              <a:rPr lang="en-US" sz="2400" baseline="-25000" dirty="0"/>
              <a:t>1</a:t>
            </a:r>
            <a:r>
              <a:rPr lang="en-US" sz="2400" dirty="0"/>
              <a:t> ∨ Y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)]   </a:t>
            </a:r>
            <a:r>
              <a:rPr lang="en-US" sz="2400" dirty="0"/>
              <a:t>∨ 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(Y</a:t>
            </a:r>
            <a:r>
              <a:rPr lang="en-US" sz="2400" baseline="-25000" dirty="0"/>
              <a:t>3 </a:t>
            </a:r>
            <a:r>
              <a:rPr lang="en-US" sz="2400" dirty="0"/>
              <a:t>∨ Y</a:t>
            </a:r>
            <a:r>
              <a:rPr lang="en-US" sz="2400" baseline="-25000" dirty="0"/>
              <a:t>4</a:t>
            </a:r>
            <a:r>
              <a:rPr lang="en-US" sz="2400" dirty="0" smtClean="0"/>
              <a:t>)]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73496" y="5858506"/>
            <a:ext cx="605273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rgbClr val="D2533C"/>
                </a:solidFill>
              </a:rPr>
              <a:t>#F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D2533C"/>
                </a:solidFill>
              </a:rPr>
              <a:t>F</a:t>
            </a:r>
            <a:r>
              <a:rPr lang="en-US" sz="2800" dirty="0" smtClean="0"/>
              <a:t>), when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 = … = 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baseline="-25000" dirty="0" smtClean="0">
                <a:solidFill>
                  <a:srgbClr val="0000FF"/>
                </a:solidFill>
              </a:rPr>
              <a:t>4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00FF"/>
                </a:solidFill>
              </a:rPr>
              <a:t>0.5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/>
                </a:solidFill>
              </a:rPr>
              <a:t>#F</a:t>
            </a:r>
            <a:r>
              <a:rPr lang="en-US" sz="2800" dirty="0" smtClean="0"/>
              <a:t> = 34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73496" y="2371726"/>
            <a:ext cx="59389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D2533C"/>
                </a:solidFill>
              </a:rPr>
              <a:t>Model Counting Problem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D2533C"/>
                </a:solidFill>
              </a:rPr>
              <a:t>#SAT</a:t>
            </a:r>
            <a:r>
              <a:rPr lang="en-US" sz="2000" dirty="0" smtClean="0"/>
              <a:t>): Compute </a:t>
            </a:r>
            <a:r>
              <a:rPr lang="en-US" sz="2000" dirty="0" smtClean="0">
                <a:solidFill>
                  <a:schemeClr val="tx2"/>
                </a:solidFill>
              </a:rPr>
              <a:t>#F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76-C812-E248-927F-73106A7F6B85}" type="slidenum">
              <a:rPr lang="en-US"/>
              <a:pPr/>
              <a:t>8</a:t>
            </a:fld>
            <a:endParaRPr lang="en-US"/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57200" y="800493"/>
            <a:ext cx="2596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try this: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1579" y="800493"/>
            <a:ext cx="44525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dirty="0"/>
              <a:t>    =  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∨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>
                <a:latin typeface="cmsy10" charset="0"/>
              </a:rPr>
              <a:t> </a:t>
            </a:r>
            <a:r>
              <a:rPr lang="en-US" sz="2400" dirty="0"/>
              <a:t>∨  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C76-C812-E248-927F-73106A7F6B85}" type="slidenum">
              <a:rPr lang="en-US"/>
              <a:pPr/>
              <a:t>9</a:t>
            </a:fld>
            <a:endParaRPr lang="en-US"/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57200" y="800493"/>
            <a:ext cx="2596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try this: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457200" y="1802038"/>
            <a:ext cx="276800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 clever </a:t>
            </a:r>
            <a:r>
              <a:rPr lang="en-US" sz="2400" dirty="0" smtClean="0"/>
              <a:t>grouping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seems possible.</a:t>
            </a:r>
          </a:p>
          <a:p>
            <a:r>
              <a:rPr lang="en-US" sz="2400" dirty="0" smtClean="0"/>
              <a:t>Use brute </a:t>
            </a:r>
            <a:r>
              <a:rPr lang="en-US" sz="2400" dirty="0"/>
              <a:t>force:</a:t>
            </a:r>
          </a:p>
        </p:txBody>
      </p:sp>
      <p:graphicFrame>
        <p:nvGraphicFramePr>
          <p:cNvPr id="125062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61296"/>
              </p:ext>
            </p:extLst>
          </p:nvPr>
        </p:nvGraphicFramePr>
        <p:xfrm>
          <a:off x="4953000" y="1828800"/>
          <a:ext cx="3621663" cy="3680143"/>
        </p:xfrm>
        <a:graphic>
          <a:graphicData uri="http://schemas.openxmlformats.org/drawingml/2006/table">
            <a:tbl>
              <a:tblPr/>
              <a:tblGrid>
                <a:gridCol w="447675"/>
                <a:gridCol w="446088"/>
                <a:gridCol w="444500"/>
                <a:gridCol w="447675"/>
                <a:gridCol w="1835725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D2533C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(1-p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533C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1579" y="800493"/>
            <a:ext cx="44525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dirty="0"/>
              <a:t>    =  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∨ 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>
                <a:latin typeface="cmsy10" charset="0"/>
              </a:rPr>
              <a:t> </a:t>
            </a:r>
            <a:r>
              <a:rPr lang="en-US" sz="2400" dirty="0"/>
              <a:t>∨  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2082</Words>
  <Application>Microsoft Macintosh PowerPoint</Application>
  <PresentationFormat>On-screen Show (4:3)</PresentationFormat>
  <Paragraphs>409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A Course on Probabilistic Databases</vt:lpstr>
      <vt:lpstr>Outline</vt:lpstr>
      <vt:lpstr>The Model Counting Problem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Complexity of Model Counting</vt:lpstr>
      <vt:lpstr>PP2DNF Formulas</vt:lpstr>
      <vt:lpstr>Queries are #P-Complete</vt:lpstr>
      <vt:lpstr>Where We Are</vt:lpstr>
      <vt:lpstr>Review: Conjunctive Queries</vt:lpstr>
      <vt:lpstr>Review: Conjunctive Queries</vt:lpstr>
      <vt:lpstr>Review: Conjunctive Queries</vt:lpstr>
      <vt:lpstr>Review: Conjunctive Queries</vt:lpstr>
      <vt:lpstr>Hierarchical Queries</vt:lpstr>
      <vt:lpstr>Hierarchical Queries</vt:lpstr>
      <vt:lpstr>The Small Dichotomy Theorem</vt:lpstr>
      <vt:lpstr>Proof: Part I</vt:lpstr>
      <vt:lpstr>Proof: Part II</vt:lpstr>
      <vt:lpstr>Summary of the Complexity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1365</cp:revision>
  <dcterms:created xsi:type="dcterms:W3CDTF">2013-03-29T18:46:08Z</dcterms:created>
  <dcterms:modified xsi:type="dcterms:W3CDTF">2014-06-28T15:34:06Z</dcterms:modified>
</cp:coreProperties>
</file>