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64"/>
  </p:notesMasterIdLst>
  <p:handoutMasterIdLst>
    <p:handoutMasterId r:id="rId65"/>
  </p:handoutMasterIdLst>
  <p:sldIdLst>
    <p:sldId id="256" r:id="rId2"/>
    <p:sldId id="562" r:id="rId3"/>
    <p:sldId id="554" r:id="rId4"/>
    <p:sldId id="397" r:id="rId5"/>
    <p:sldId id="501" r:id="rId6"/>
    <p:sldId id="500" r:id="rId7"/>
    <p:sldId id="499" r:id="rId8"/>
    <p:sldId id="386" r:id="rId9"/>
    <p:sldId id="285" r:id="rId10"/>
    <p:sldId id="503" r:id="rId11"/>
    <p:sldId id="502" r:id="rId12"/>
    <p:sldId id="398" r:id="rId13"/>
    <p:sldId id="508" r:id="rId14"/>
    <p:sldId id="507" r:id="rId15"/>
    <p:sldId id="506" r:id="rId16"/>
    <p:sldId id="505" r:id="rId17"/>
    <p:sldId id="504" r:id="rId18"/>
    <p:sldId id="387" r:id="rId19"/>
    <p:sldId id="399" r:id="rId20"/>
    <p:sldId id="510" r:id="rId21"/>
    <p:sldId id="509" r:id="rId22"/>
    <p:sldId id="287" r:id="rId23"/>
    <p:sldId id="400" r:id="rId24"/>
    <p:sldId id="513" r:id="rId25"/>
    <p:sldId id="512" r:id="rId26"/>
    <p:sldId id="514" r:id="rId27"/>
    <p:sldId id="511" r:id="rId28"/>
    <p:sldId id="515" r:id="rId29"/>
    <p:sldId id="516" r:id="rId30"/>
    <p:sldId id="335" r:id="rId31"/>
    <p:sldId id="408" r:id="rId32"/>
    <p:sldId id="409" r:id="rId33"/>
    <p:sldId id="410" r:id="rId34"/>
    <p:sldId id="336" r:id="rId35"/>
    <p:sldId id="337" r:id="rId36"/>
    <p:sldId id="411" r:id="rId37"/>
    <p:sldId id="338" r:id="rId38"/>
    <p:sldId id="339" r:id="rId39"/>
    <p:sldId id="521" r:id="rId40"/>
    <p:sldId id="340" r:id="rId41"/>
    <p:sldId id="520" r:id="rId42"/>
    <p:sldId id="541" r:id="rId43"/>
    <p:sldId id="341" r:id="rId44"/>
    <p:sldId id="548" r:id="rId45"/>
    <p:sldId id="547" r:id="rId46"/>
    <p:sldId id="546" r:id="rId47"/>
    <p:sldId id="545" r:id="rId48"/>
    <p:sldId id="544" r:id="rId49"/>
    <p:sldId id="543" r:id="rId50"/>
    <p:sldId id="542" r:id="rId51"/>
    <p:sldId id="342" r:id="rId52"/>
    <p:sldId id="555" r:id="rId53"/>
    <p:sldId id="526" r:id="rId54"/>
    <p:sldId id="343" r:id="rId55"/>
    <p:sldId id="550" r:id="rId56"/>
    <p:sldId id="549" r:id="rId57"/>
    <p:sldId id="314" r:id="rId58"/>
    <p:sldId id="527" r:id="rId59"/>
    <p:sldId id="517" r:id="rId60"/>
    <p:sldId id="528" r:id="rId61"/>
    <p:sldId id="288" r:id="rId62"/>
    <p:sldId id="291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9C"/>
    <a:srgbClr val="80FF00"/>
    <a:srgbClr val="008040"/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855" autoAdjust="0"/>
    <p:restoredTop sz="91270" autoAdjust="0"/>
  </p:normalViewPr>
  <p:slideViewPr>
    <p:cSldViewPr snapToGrid="0" snapToObjects="1">
      <p:cViewPr varScale="1">
        <p:scale>
          <a:sx n="70" d="100"/>
          <a:sy n="70" d="100"/>
        </p:scale>
        <p:origin x="-13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handoutMaster" Target="handoutMasters/handoutMaster1.xml"/><Relationship Id="rId66" Type="http://schemas.openxmlformats.org/officeDocument/2006/relationships/printerSettings" Target="printerSettings/printerSettings1.bin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9C696-71BF-D54B-90A8-38C1C7C77A11}" type="datetimeFigureOut">
              <a:rPr lang="en-US" smtClean="0"/>
              <a:t>6/28/14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F5F28-FABB-4143-A1B9-18BEA2F5F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837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89FC8-8E6D-1742-B76B-FC857E3C7D3F}" type="datetimeFigureOut">
              <a:rPr lang="en-US" smtClean="0"/>
              <a:t>6/28/14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D0F5E-2B8C-3442-9D3E-2B9C035C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033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42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472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472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472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34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34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34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34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610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7878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787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137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787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7878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67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674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674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674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674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67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674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67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72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4624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7690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7690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7690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764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D0F5E-2B8C-3442-9D3E-2B9C035CF6F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370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D0F5E-2B8C-3442-9D3E-2B9C035CF6F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37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7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7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7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7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7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47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Course on Probabilistic 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Dan Suciu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University of Washington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18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1135" y="1166017"/>
            <a:ext cx="450440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2800" dirty="0" smtClean="0">
                <a:latin typeface="Arial"/>
              </a:rPr>
              <a:t>(Q1 </a:t>
            </a:r>
            <a:r>
              <a:rPr lang="en-US" sz="2800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800" dirty="0" smtClean="0">
                <a:latin typeface="Arial"/>
              </a:rPr>
              <a:t> </a:t>
            </a:r>
            <a:r>
              <a:rPr lang="en-US" sz="2800" dirty="0" smtClean="0"/>
              <a:t>Q2</a:t>
            </a:r>
            <a:r>
              <a:rPr lang="en-US" sz="2800" dirty="0" smtClean="0">
                <a:ea typeface="ＭＳ ゴシック"/>
                <a:cs typeface="ＭＳ ゴシック"/>
              </a:rPr>
              <a:t>) = </a:t>
            </a:r>
            <a:r>
              <a:rPr lang="en-US" sz="2800" dirty="0">
                <a:solidFill>
                  <a:srgbClr val="0000FF"/>
                </a:solidFill>
              </a:rPr>
              <a:t>P</a:t>
            </a:r>
            <a:r>
              <a:rPr lang="en-US" sz="2800" dirty="0" smtClean="0"/>
              <a:t>(Q1</a:t>
            </a:r>
            <a:r>
              <a:rPr lang="en-US" sz="2800" dirty="0" smtClean="0">
                <a:ea typeface="ＭＳ ゴシック"/>
                <a:cs typeface="ＭＳ ゴシック"/>
              </a:rPr>
              <a:t>)</a:t>
            </a:r>
            <a:r>
              <a:rPr lang="en-US" sz="2800" dirty="0" smtClean="0">
                <a:solidFill>
                  <a:srgbClr val="0000FF"/>
                </a:solidFill>
              </a:rPr>
              <a:t>P</a:t>
            </a:r>
            <a:r>
              <a:rPr lang="en-US" sz="2800" dirty="0" smtClean="0"/>
              <a:t>(Q2)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3894" y="1820285"/>
            <a:ext cx="3239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Q1 and Q2 are independent</a:t>
            </a:r>
          </a:p>
          <a:p>
            <a:r>
              <a:rPr lang="en-US" dirty="0" smtClean="0"/>
              <a:t>(meaning: no common atoms)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1135" y="3190377"/>
            <a:ext cx="64270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2800" dirty="0" smtClean="0">
                <a:latin typeface="Arial"/>
              </a:rPr>
              <a:t>(∃z Q) = </a:t>
            </a:r>
            <a:r>
              <a:rPr lang="en-US" sz="2800" dirty="0" smtClean="0"/>
              <a:t>1 – </a:t>
            </a:r>
            <a:r>
              <a:rPr lang="en-US" sz="2800" dirty="0" err="1" smtClean="0"/>
              <a:t>Π</a:t>
            </a:r>
            <a:r>
              <a:rPr lang="en-US" sz="2800" baseline="-25000" dirty="0" err="1" smtClean="0"/>
              <a:t>a</a:t>
            </a:r>
            <a:r>
              <a:rPr lang="en-US" sz="2800" baseline="-25000" dirty="0" smtClean="0"/>
              <a:t> ∈Domain</a:t>
            </a:r>
            <a:r>
              <a:rPr lang="en-US" sz="2800" dirty="0" smtClean="0"/>
              <a:t> </a:t>
            </a:r>
            <a:r>
              <a:rPr lang="en-US" sz="2800" dirty="0"/>
              <a:t>(1–  </a:t>
            </a:r>
            <a:r>
              <a:rPr lang="en-US" sz="2800" dirty="0" smtClean="0">
                <a:solidFill>
                  <a:srgbClr val="0000FF"/>
                </a:solidFill>
              </a:rPr>
              <a:t>P</a:t>
            </a:r>
            <a:r>
              <a:rPr lang="en-US" sz="2800" dirty="0" smtClean="0"/>
              <a:t>(Q[a/z]</a:t>
            </a:r>
            <a:r>
              <a:rPr lang="en-US" sz="2800" dirty="0" smtClean="0">
                <a:ea typeface="ＭＳ ゴシック"/>
                <a:cs typeface="ＭＳ ゴシック"/>
              </a:rPr>
              <a:t>)</a:t>
            </a:r>
            <a:endParaRPr lang="en-US" sz="28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063894" y="3844645"/>
            <a:ext cx="3790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z is a “separator variable” in Q, </a:t>
            </a:r>
            <a:br>
              <a:rPr lang="en-US" dirty="0" smtClean="0"/>
            </a:br>
            <a:r>
              <a:rPr lang="en-US" dirty="0" smtClean="0"/>
              <a:t>meaning that for any constants </a:t>
            </a:r>
            <a:r>
              <a:rPr lang="en-US" dirty="0" err="1" smtClean="0"/>
              <a:t>a,b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Q[a/z] and Q[b/z] are independent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1135" y="573304"/>
            <a:ext cx="3607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Rule 1: Independent Join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1135" y="2597664"/>
            <a:ext cx="4006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Rule 2: Independent Project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754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1135" y="1166017"/>
            <a:ext cx="450440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2800" dirty="0" smtClean="0">
                <a:latin typeface="Arial"/>
              </a:rPr>
              <a:t>(Q1 </a:t>
            </a:r>
            <a:r>
              <a:rPr lang="en-US" sz="2800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800" dirty="0" smtClean="0">
                <a:latin typeface="Arial"/>
              </a:rPr>
              <a:t> </a:t>
            </a:r>
            <a:r>
              <a:rPr lang="en-US" sz="2800" dirty="0" smtClean="0"/>
              <a:t>Q2</a:t>
            </a:r>
            <a:r>
              <a:rPr lang="en-US" sz="2800" dirty="0" smtClean="0">
                <a:ea typeface="ＭＳ ゴシック"/>
                <a:cs typeface="ＭＳ ゴシック"/>
              </a:rPr>
              <a:t>) = </a:t>
            </a:r>
            <a:r>
              <a:rPr lang="en-US" sz="2800" dirty="0">
                <a:solidFill>
                  <a:srgbClr val="0000FF"/>
                </a:solidFill>
              </a:rPr>
              <a:t>P</a:t>
            </a:r>
            <a:r>
              <a:rPr lang="en-US" sz="2800" dirty="0" smtClean="0"/>
              <a:t>(Q1</a:t>
            </a:r>
            <a:r>
              <a:rPr lang="en-US" sz="2800" dirty="0" smtClean="0">
                <a:ea typeface="ＭＳ ゴシック"/>
                <a:cs typeface="ＭＳ ゴシック"/>
              </a:rPr>
              <a:t>)</a:t>
            </a:r>
            <a:r>
              <a:rPr lang="en-US" sz="2800" dirty="0" smtClean="0">
                <a:solidFill>
                  <a:srgbClr val="0000FF"/>
                </a:solidFill>
              </a:rPr>
              <a:t>P</a:t>
            </a:r>
            <a:r>
              <a:rPr lang="en-US" sz="2800" dirty="0" smtClean="0"/>
              <a:t>(Q2)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3894" y="1820285"/>
            <a:ext cx="3239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Q1 and Q2 are independent</a:t>
            </a:r>
          </a:p>
          <a:p>
            <a:r>
              <a:rPr lang="en-US" dirty="0" smtClean="0"/>
              <a:t>(meaning: no common atoms)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1135" y="3190377"/>
            <a:ext cx="64270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2800" dirty="0" smtClean="0">
                <a:latin typeface="Arial"/>
              </a:rPr>
              <a:t>(∃z Q) = </a:t>
            </a:r>
            <a:r>
              <a:rPr lang="en-US" sz="2800" dirty="0" smtClean="0"/>
              <a:t>1 – </a:t>
            </a:r>
            <a:r>
              <a:rPr lang="en-US" sz="2800" dirty="0" err="1" smtClean="0"/>
              <a:t>Π</a:t>
            </a:r>
            <a:r>
              <a:rPr lang="en-US" sz="2800" baseline="-25000" dirty="0" err="1" smtClean="0"/>
              <a:t>a</a:t>
            </a:r>
            <a:r>
              <a:rPr lang="en-US" sz="2800" baseline="-25000" dirty="0" smtClean="0"/>
              <a:t> ∈Domain</a:t>
            </a:r>
            <a:r>
              <a:rPr lang="en-US" sz="2800" dirty="0" smtClean="0"/>
              <a:t> </a:t>
            </a:r>
            <a:r>
              <a:rPr lang="en-US" sz="2800" dirty="0"/>
              <a:t>(1–  </a:t>
            </a:r>
            <a:r>
              <a:rPr lang="en-US" sz="2800" dirty="0" smtClean="0">
                <a:solidFill>
                  <a:srgbClr val="0000FF"/>
                </a:solidFill>
              </a:rPr>
              <a:t>P</a:t>
            </a:r>
            <a:r>
              <a:rPr lang="en-US" sz="2800" dirty="0" smtClean="0"/>
              <a:t>(Q[a/z]</a:t>
            </a:r>
            <a:r>
              <a:rPr lang="en-US" sz="2800" dirty="0" smtClean="0">
                <a:ea typeface="ＭＳ ゴシック"/>
                <a:cs typeface="ＭＳ ゴシック"/>
              </a:rPr>
              <a:t>)</a:t>
            </a:r>
            <a:endParaRPr lang="en-US" sz="28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063894" y="3844645"/>
            <a:ext cx="3790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z is a “separator variable” in Q, </a:t>
            </a:r>
            <a:br>
              <a:rPr lang="en-US" dirty="0" smtClean="0"/>
            </a:br>
            <a:r>
              <a:rPr lang="en-US" dirty="0" smtClean="0"/>
              <a:t>meaning that for any constants </a:t>
            </a:r>
            <a:r>
              <a:rPr lang="en-US" dirty="0" err="1" smtClean="0"/>
              <a:t>a,b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Q[a/z] and Q[b/z] are independent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1135" y="5491736"/>
            <a:ext cx="677947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2800" dirty="0" smtClean="0">
                <a:latin typeface="Arial"/>
              </a:rPr>
              <a:t>(Q1 </a:t>
            </a:r>
            <a:r>
              <a:rPr lang="en-US" sz="2800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800" dirty="0" smtClean="0">
                <a:latin typeface="Arial"/>
              </a:rPr>
              <a:t> </a:t>
            </a:r>
            <a:r>
              <a:rPr lang="en-US" sz="2800" dirty="0" smtClean="0"/>
              <a:t>Q2</a:t>
            </a:r>
            <a:r>
              <a:rPr lang="en-US" sz="2800" dirty="0" smtClean="0">
                <a:ea typeface="ＭＳ ゴシック"/>
                <a:cs typeface="ＭＳ ゴシック"/>
              </a:rPr>
              <a:t>) =1 </a:t>
            </a:r>
            <a:r>
              <a:rPr lang="en-US" sz="2800" dirty="0">
                <a:ea typeface="ＭＳ ゴシック"/>
                <a:cs typeface="ＭＳ ゴシック"/>
              </a:rPr>
              <a:t>– (1 –  </a:t>
            </a:r>
            <a:r>
              <a:rPr lang="en-US" sz="2800" dirty="0">
                <a:solidFill>
                  <a:srgbClr val="0000FF"/>
                </a:solidFill>
              </a:rPr>
              <a:t>P</a:t>
            </a:r>
            <a:r>
              <a:rPr lang="en-US" sz="2800" dirty="0" smtClean="0"/>
              <a:t>(Q1)</a:t>
            </a:r>
            <a:r>
              <a:rPr lang="en-US" sz="2800" dirty="0">
                <a:ea typeface="ＭＳ ゴシック"/>
                <a:cs typeface="ＭＳ ゴシック"/>
              </a:rPr>
              <a:t>)(1 – </a:t>
            </a:r>
            <a:r>
              <a:rPr lang="en-US" sz="2800" dirty="0" smtClean="0">
                <a:solidFill>
                  <a:srgbClr val="0000FF"/>
                </a:solidFill>
              </a:rPr>
              <a:t>P</a:t>
            </a:r>
            <a:r>
              <a:rPr lang="en-US" sz="2800" dirty="0" smtClean="0"/>
              <a:t>(Q2))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1135" y="573304"/>
            <a:ext cx="3607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Rule 1: Independent Join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1135" y="2597664"/>
            <a:ext cx="4006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Rule 2: Independent Project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1135" y="4899023"/>
            <a:ext cx="3846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Rule 3: Independent Union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63894" y="6146000"/>
            <a:ext cx="3239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Q1 and Q2 are independent</a:t>
            </a:r>
          </a:p>
          <a:p>
            <a:r>
              <a:rPr lang="en-US" dirty="0" smtClean="0"/>
              <a:t>(meaning: no common atoms)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05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9986" y="1397831"/>
            <a:ext cx="418666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457200" indent="-457200" eaLnBrk="0" hangingPunct="0">
              <a:defRPr/>
            </a:pPr>
            <a:r>
              <a:rPr lang="en-US" sz="2000" dirty="0" smtClean="0">
                <a:solidFill>
                  <a:srgbClr val="D2533C"/>
                </a:solidFill>
                <a:ea typeface="ＭＳ Ｐゴシック" pitchFamily="8" charset="-128"/>
              </a:rPr>
              <a:t>Q</a:t>
            </a:r>
            <a:r>
              <a:rPr lang="en-US" sz="2000" baseline="-25000" dirty="0" smtClean="0">
                <a:solidFill>
                  <a:srgbClr val="D2533C"/>
                </a:solidFill>
                <a:ea typeface="ＭＳ Ｐゴシック" pitchFamily="8" charset="-128"/>
              </a:rPr>
              <a:t>U</a:t>
            </a:r>
            <a:r>
              <a:rPr lang="en-US" sz="2000" dirty="0" smtClean="0">
                <a:ea typeface="ＭＳ Ｐゴシック" pitchFamily="8" charset="-128"/>
              </a:rPr>
              <a:t> </a:t>
            </a:r>
            <a:r>
              <a:rPr lang="en-US" sz="2000" dirty="0">
                <a:ea typeface="ＭＳ Ｐゴシック" pitchFamily="8" charset="-128"/>
              </a:rPr>
              <a:t>= </a:t>
            </a:r>
            <a:r>
              <a:rPr lang="en-US" sz="2000" dirty="0" smtClean="0">
                <a:ea typeface="ＭＳ Ｐゴシック" pitchFamily="8" charset="-128"/>
              </a:rPr>
              <a:t>R(x</a:t>
            </a:r>
            <a:r>
              <a:rPr lang="en-US" sz="2000" baseline="-25000" dirty="0" smtClean="0">
                <a:ea typeface="ＭＳ Ｐゴシック" pitchFamily="8" charset="-128"/>
              </a:rPr>
              <a:t>1</a:t>
            </a:r>
            <a:r>
              <a:rPr lang="en-US" sz="2000" dirty="0" smtClean="0">
                <a:ea typeface="ＭＳ Ｐゴシック" pitchFamily="8" charset="-128"/>
              </a:rPr>
              <a:t>),S(x</a:t>
            </a:r>
            <a:r>
              <a:rPr lang="en-US" sz="2000" baseline="-25000" dirty="0" smtClean="0">
                <a:ea typeface="ＭＳ Ｐゴシック" pitchFamily="8" charset="-128"/>
              </a:rPr>
              <a:t>1</a:t>
            </a:r>
            <a:r>
              <a:rPr lang="en-US" sz="2000" dirty="0" smtClean="0">
                <a:ea typeface="ＭＳ Ｐゴシック" pitchFamily="8" charset="-128"/>
              </a:rPr>
              <a:t>,y</a:t>
            </a:r>
            <a:r>
              <a:rPr lang="en-US" sz="2000" baseline="-25000" dirty="0" smtClean="0">
                <a:ea typeface="ＭＳ Ｐゴシック" pitchFamily="8" charset="-128"/>
              </a:rPr>
              <a:t>1</a:t>
            </a:r>
            <a:r>
              <a:rPr lang="en-US" sz="2000" dirty="0" smtClean="0">
                <a:ea typeface="ＭＳ Ｐゴシック" pitchFamily="8" charset="-128"/>
              </a:rPr>
              <a:t>) ∨ T(x</a:t>
            </a:r>
            <a:r>
              <a:rPr lang="en-US" sz="2000" baseline="-25000" dirty="0" smtClean="0">
                <a:ea typeface="ＭＳ Ｐゴシック" pitchFamily="8" charset="-128"/>
              </a:rPr>
              <a:t>2</a:t>
            </a:r>
            <a:r>
              <a:rPr lang="en-US" sz="2000" dirty="0" smtClean="0">
                <a:ea typeface="ＭＳ Ｐゴシック" pitchFamily="8" charset="-128"/>
              </a:rPr>
              <a:t>)</a:t>
            </a:r>
            <a:r>
              <a:rPr lang="en-US" sz="2000" dirty="0">
                <a:ea typeface="ＭＳ Ｐゴシック" pitchFamily="8" charset="-128"/>
              </a:rPr>
              <a:t>,S(</a:t>
            </a:r>
            <a:r>
              <a:rPr lang="en-US" sz="2000" dirty="0" smtClean="0">
                <a:ea typeface="ＭＳ Ｐゴシック" pitchFamily="8" charset="-128"/>
              </a:rPr>
              <a:t>x</a:t>
            </a:r>
            <a:r>
              <a:rPr lang="en-US" sz="2000" baseline="-25000" dirty="0" smtClean="0">
                <a:ea typeface="ＭＳ Ｐゴシック" pitchFamily="8" charset="-128"/>
              </a:rPr>
              <a:t>2</a:t>
            </a:r>
            <a:r>
              <a:rPr lang="en-US" sz="2000" dirty="0" smtClean="0">
                <a:ea typeface="ＭＳ Ｐゴシック" pitchFamily="8" charset="-128"/>
              </a:rPr>
              <a:t>,y</a:t>
            </a:r>
            <a:r>
              <a:rPr lang="en-US" sz="2000" baseline="-25000" dirty="0" smtClean="0">
                <a:ea typeface="ＭＳ Ｐゴシック" pitchFamily="8" charset="-128"/>
              </a:rPr>
              <a:t>2</a:t>
            </a:r>
            <a:r>
              <a:rPr lang="en-US" sz="2000" dirty="0" smtClean="0">
                <a:ea typeface="ＭＳ Ｐゴシック" pitchFamily="8" charset="-128"/>
              </a:rPr>
              <a:t>)</a:t>
            </a:r>
            <a:endParaRPr lang="en-US" sz="2000" dirty="0">
              <a:ea typeface="ＭＳ Ｐゴシック" pitchFamily="8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46507" y="1490164"/>
            <a:ext cx="4266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=∃</a:t>
            </a:r>
            <a:r>
              <a:rPr lang="en-US" sz="1400" dirty="0" smtClean="0">
                <a:ea typeface="ＭＳ Ｐゴシック" pitchFamily="8" charset="-128"/>
              </a:rPr>
              <a:t>x</a:t>
            </a:r>
            <a:r>
              <a:rPr lang="en-US" sz="1400" baseline="-25000" dirty="0" smtClean="0">
                <a:ea typeface="ＭＳ Ｐゴシック" pitchFamily="8" charset="-128"/>
              </a:rPr>
              <a:t>1</a:t>
            </a:r>
            <a:r>
              <a:rPr lang="en-US" sz="1400" dirty="0"/>
              <a:t>∃</a:t>
            </a:r>
            <a:r>
              <a:rPr lang="en-US" sz="1400" dirty="0" smtClean="0">
                <a:ea typeface="ＭＳ Ｐゴシック" pitchFamily="8" charset="-128"/>
              </a:rPr>
              <a:t>y</a:t>
            </a:r>
            <a:r>
              <a:rPr lang="en-US" sz="1400" baseline="-25000" dirty="0" smtClean="0">
                <a:ea typeface="ＭＳ Ｐゴシック" pitchFamily="8" charset="-128"/>
              </a:rPr>
              <a:t>1</a:t>
            </a:r>
            <a:r>
              <a:rPr lang="en-US" sz="1400" dirty="0" smtClean="0">
                <a:ea typeface="ＭＳ Ｐゴシック" pitchFamily="8" charset="-128"/>
              </a:rPr>
              <a:t>R</a:t>
            </a:r>
            <a:r>
              <a:rPr lang="en-US" sz="1400" dirty="0">
                <a:ea typeface="ＭＳ Ｐゴシック" pitchFamily="8" charset="-128"/>
              </a:rPr>
              <a:t>(x</a:t>
            </a:r>
            <a:r>
              <a:rPr lang="en-US" sz="1400" baseline="-25000" dirty="0">
                <a:ea typeface="ＭＳ Ｐゴシック" pitchFamily="8" charset="-128"/>
              </a:rPr>
              <a:t>1</a:t>
            </a:r>
            <a:r>
              <a:rPr lang="en-US" sz="1400" dirty="0" smtClean="0">
                <a:ea typeface="ＭＳ Ｐゴシック" pitchFamily="8" charset="-128"/>
              </a:rPr>
              <a:t>)</a:t>
            </a:r>
            <a:r>
              <a:rPr lang="en-US" sz="1400" dirty="0" smtClean="0"/>
              <a:t>∧</a:t>
            </a:r>
            <a:r>
              <a:rPr lang="en-US" sz="1400" dirty="0" smtClean="0">
                <a:ea typeface="ＭＳ Ｐゴシック" pitchFamily="8" charset="-128"/>
              </a:rPr>
              <a:t>S</a:t>
            </a:r>
            <a:r>
              <a:rPr lang="en-US" sz="1400" dirty="0">
                <a:ea typeface="ＭＳ Ｐゴシック" pitchFamily="8" charset="-128"/>
              </a:rPr>
              <a:t>(x</a:t>
            </a:r>
            <a:r>
              <a:rPr lang="en-US" sz="1400" baseline="-25000" dirty="0">
                <a:ea typeface="ＭＳ Ｐゴシック" pitchFamily="8" charset="-128"/>
              </a:rPr>
              <a:t>1</a:t>
            </a:r>
            <a:r>
              <a:rPr lang="en-US" sz="1400" dirty="0">
                <a:ea typeface="ＭＳ Ｐゴシック" pitchFamily="8" charset="-128"/>
              </a:rPr>
              <a:t>,y</a:t>
            </a:r>
            <a:r>
              <a:rPr lang="en-US" sz="1400" baseline="-25000" dirty="0">
                <a:ea typeface="ＭＳ Ｐゴシック" pitchFamily="8" charset="-128"/>
              </a:rPr>
              <a:t>1</a:t>
            </a:r>
            <a:r>
              <a:rPr lang="en-US" sz="1400" dirty="0">
                <a:ea typeface="ＭＳ Ｐゴシック" pitchFamily="8" charset="-128"/>
              </a:rPr>
              <a:t>) ∨ </a:t>
            </a:r>
            <a:r>
              <a:rPr lang="en-US" sz="1400" dirty="0"/>
              <a:t>∃</a:t>
            </a:r>
            <a:r>
              <a:rPr lang="en-US" sz="1400" dirty="0" smtClean="0">
                <a:ea typeface="ＭＳ Ｐゴシック" pitchFamily="8" charset="-128"/>
              </a:rPr>
              <a:t>x</a:t>
            </a:r>
            <a:r>
              <a:rPr lang="en-US" sz="1400" baseline="-25000" dirty="0" smtClean="0">
                <a:ea typeface="ＭＳ Ｐゴシック" pitchFamily="8" charset="-128"/>
              </a:rPr>
              <a:t>2</a:t>
            </a:r>
            <a:r>
              <a:rPr lang="en-US" sz="1400" dirty="0" smtClean="0"/>
              <a:t>∃</a:t>
            </a:r>
            <a:r>
              <a:rPr lang="en-US" sz="1400" dirty="0" smtClean="0">
                <a:ea typeface="ＭＳ Ｐゴシック" pitchFamily="8" charset="-128"/>
              </a:rPr>
              <a:t>y</a:t>
            </a:r>
            <a:r>
              <a:rPr lang="en-US" sz="1400" baseline="-25000" dirty="0" smtClean="0">
                <a:ea typeface="ＭＳ Ｐゴシック" pitchFamily="8" charset="-128"/>
              </a:rPr>
              <a:t>2</a:t>
            </a:r>
            <a:r>
              <a:rPr lang="en-US" sz="1400" dirty="0" smtClean="0">
                <a:ea typeface="ＭＳ Ｐゴシック" pitchFamily="8" charset="-128"/>
              </a:rPr>
              <a:t>T</a:t>
            </a:r>
            <a:r>
              <a:rPr lang="en-US" sz="1400" dirty="0">
                <a:ea typeface="ＭＳ Ｐゴシック" pitchFamily="8" charset="-128"/>
              </a:rPr>
              <a:t>(x</a:t>
            </a:r>
            <a:r>
              <a:rPr lang="en-US" sz="1400" baseline="-25000" dirty="0">
                <a:ea typeface="ＭＳ Ｐゴシック" pitchFamily="8" charset="-128"/>
              </a:rPr>
              <a:t>2</a:t>
            </a:r>
            <a:r>
              <a:rPr lang="en-US" sz="1400" dirty="0" smtClean="0">
                <a:ea typeface="ＭＳ Ｐゴシック" pitchFamily="8" charset="-128"/>
              </a:rPr>
              <a:t>)</a:t>
            </a:r>
            <a:r>
              <a:rPr lang="en-US" sz="1400" dirty="0" smtClean="0"/>
              <a:t>∧</a:t>
            </a:r>
            <a:r>
              <a:rPr lang="en-US" sz="1400" dirty="0" smtClean="0">
                <a:ea typeface="ＭＳ Ｐゴシック" pitchFamily="8" charset="-128"/>
              </a:rPr>
              <a:t>S</a:t>
            </a:r>
            <a:r>
              <a:rPr lang="en-US" sz="1400" dirty="0">
                <a:ea typeface="ＭＳ Ｐゴシック" pitchFamily="8" charset="-128"/>
              </a:rPr>
              <a:t>(x</a:t>
            </a:r>
            <a:r>
              <a:rPr lang="en-US" sz="1400" baseline="-25000" dirty="0">
                <a:ea typeface="ＭＳ Ｐゴシック" pitchFamily="8" charset="-128"/>
              </a:rPr>
              <a:t>2</a:t>
            </a:r>
            <a:r>
              <a:rPr lang="en-US" sz="1400" dirty="0">
                <a:ea typeface="ＭＳ Ｐゴシック" pitchFamily="8" charset="-128"/>
              </a:rPr>
              <a:t>,y</a:t>
            </a:r>
            <a:r>
              <a:rPr lang="en-US" sz="1400" baseline="-25000" dirty="0">
                <a:ea typeface="ＭＳ Ｐゴシック" pitchFamily="8" charset="-128"/>
              </a:rPr>
              <a:t>2</a:t>
            </a:r>
            <a:r>
              <a:rPr lang="en-US" sz="1400" dirty="0" smtClean="0">
                <a:ea typeface="ＭＳ Ｐゴシック" pitchFamily="8" charset="-128"/>
              </a:rPr>
              <a:t>)</a:t>
            </a:r>
            <a:endParaRPr lang="en-US" sz="1400" dirty="0">
              <a:ea typeface="ＭＳ Ｐゴシック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3499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9986" y="1397831"/>
            <a:ext cx="418666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457200" indent="-457200" eaLnBrk="0" hangingPunct="0">
              <a:defRPr/>
            </a:pPr>
            <a:r>
              <a:rPr lang="en-US" sz="2000" dirty="0" smtClean="0">
                <a:solidFill>
                  <a:srgbClr val="D2533C"/>
                </a:solidFill>
                <a:ea typeface="ＭＳ Ｐゴシック" pitchFamily="8" charset="-128"/>
              </a:rPr>
              <a:t>Q</a:t>
            </a:r>
            <a:r>
              <a:rPr lang="en-US" sz="2000" baseline="-25000" dirty="0" smtClean="0">
                <a:solidFill>
                  <a:srgbClr val="D2533C"/>
                </a:solidFill>
                <a:ea typeface="ＭＳ Ｐゴシック" pitchFamily="8" charset="-128"/>
              </a:rPr>
              <a:t>U</a:t>
            </a:r>
            <a:r>
              <a:rPr lang="en-US" sz="2000" dirty="0" smtClean="0">
                <a:ea typeface="ＭＳ Ｐゴシック" pitchFamily="8" charset="-128"/>
              </a:rPr>
              <a:t> </a:t>
            </a:r>
            <a:r>
              <a:rPr lang="en-US" sz="2000" dirty="0">
                <a:ea typeface="ＭＳ Ｐゴシック" pitchFamily="8" charset="-128"/>
              </a:rPr>
              <a:t>= </a:t>
            </a:r>
            <a:r>
              <a:rPr lang="en-US" sz="2000" dirty="0" smtClean="0">
                <a:ea typeface="ＭＳ Ｐゴシック" pitchFamily="8" charset="-128"/>
              </a:rPr>
              <a:t>R(x</a:t>
            </a:r>
            <a:r>
              <a:rPr lang="en-US" sz="2000" baseline="-25000" dirty="0" smtClean="0">
                <a:ea typeface="ＭＳ Ｐゴシック" pitchFamily="8" charset="-128"/>
              </a:rPr>
              <a:t>1</a:t>
            </a:r>
            <a:r>
              <a:rPr lang="en-US" sz="2000" dirty="0" smtClean="0">
                <a:ea typeface="ＭＳ Ｐゴシック" pitchFamily="8" charset="-128"/>
              </a:rPr>
              <a:t>),S(x</a:t>
            </a:r>
            <a:r>
              <a:rPr lang="en-US" sz="2000" baseline="-25000" dirty="0" smtClean="0">
                <a:ea typeface="ＭＳ Ｐゴシック" pitchFamily="8" charset="-128"/>
              </a:rPr>
              <a:t>1</a:t>
            </a:r>
            <a:r>
              <a:rPr lang="en-US" sz="2000" dirty="0" smtClean="0">
                <a:ea typeface="ＭＳ Ｐゴシック" pitchFamily="8" charset="-128"/>
              </a:rPr>
              <a:t>,y</a:t>
            </a:r>
            <a:r>
              <a:rPr lang="en-US" sz="2000" baseline="-25000" dirty="0" smtClean="0">
                <a:ea typeface="ＭＳ Ｐゴシック" pitchFamily="8" charset="-128"/>
              </a:rPr>
              <a:t>1</a:t>
            </a:r>
            <a:r>
              <a:rPr lang="en-US" sz="2000" dirty="0" smtClean="0">
                <a:ea typeface="ＭＳ Ｐゴシック" pitchFamily="8" charset="-128"/>
              </a:rPr>
              <a:t>) ∨ T(x</a:t>
            </a:r>
            <a:r>
              <a:rPr lang="en-US" sz="2000" baseline="-25000" dirty="0" smtClean="0">
                <a:ea typeface="ＭＳ Ｐゴシック" pitchFamily="8" charset="-128"/>
              </a:rPr>
              <a:t>2</a:t>
            </a:r>
            <a:r>
              <a:rPr lang="en-US" sz="2000" dirty="0" smtClean="0">
                <a:ea typeface="ＭＳ Ｐゴシック" pitchFamily="8" charset="-128"/>
              </a:rPr>
              <a:t>)</a:t>
            </a:r>
            <a:r>
              <a:rPr lang="en-US" sz="2000" dirty="0">
                <a:ea typeface="ＭＳ Ｐゴシック" pitchFamily="8" charset="-128"/>
              </a:rPr>
              <a:t>,S(</a:t>
            </a:r>
            <a:r>
              <a:rPr lang="en-US" sz="2000" dirty="0" smtClean="0">
                <a:ea typeface="ＭＳ Ｐゴシック" pitchFamily="8" charset="-128"/>
              </a:rPr>
              <a:t>x</a:t>
            </a:r>
            <a:r>
              <a:rPr lang="en-US" sz="2000" baseline="-25000" dirty="0" smtClean="0">
                <a:ea typeface="ＭＳ Ｐゴシック" pitchFamily="8" charset="-128"/>
              </a:rPr>
              <a:t>2</a:t>
            </a:r>
            <a:r>
              <a:rPr lang="en-US" sz="2000" dirty="0" smtClean="0">
                <a:ea typeface="ＭＳ Ｐゴシック" pitchFamily="8" charset="-128"/>
              </a:rPr>
              <a:t>,y</a:t>
            </a:r>
            <a:r>
              <a:rPr lang="en-US" sz="2000" baseline="-25000" dirty="0" smtClean="0">
                <a:ea typeface="ＭＳ Ｐゴシック" pitchFamily="8" charset="-128"/>
              </a:rPr>
              <a:t>2</a:t>
            </a:r>
            <a:r>
              <a:rPr lang="en-US" sz="2000" dirty="0" smtClean="0">
                <a:ea typeface="ＭＳ Ｐゴシック" pitchFamily="8" charset="-128"/>
              </a:rPr>
              <a:t>)</a:t>
            </a:r>
            <a:endParaRPr lang="en-US" sz="2000" dirty="0">
              <a:ea typeface="ＭＳ Ｐゴシック" pitchFamily="8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19111" y="2412419"/>
            <a:ext cx="2020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Commute </a:t>
            </a:r>
            <a:r>
              <a:rPr lang="en-US" sz="1600" dirty="0" smtClean="0"/>
              <a:t>∃ with </a:t>
            </a:r>
            <a:r>
              <a:rPr lang="en-US" sz="1600" dirty="0">
                <a:ea typeface="ＭＳ Ｐゴシック" pitchFamily="8" charset="-128"/>
              </a:rPr>
              <a:t>∨</a:t>
            </a:r>
            <a:r>
              <a:rPr lang="en-US" sz="1600" dirty="0" smtClean="0"/>
              <a:t>  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9986" y="2350863"/>
            <a:ext cx="477522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457200" indent="-457200" eaLnBrk="0" hangingPunct="0">
              <a:defRPr/>
            </a:pPr>
            <a:r>
              <a:rPr lang="en-US" sz="2000" dirty="0" smtClean="0">
                <a:solidFill>
                  <a:srgbClr val="D2533C"/>
                </a:solidFill>
                <a:ea typeface="ＭＳ Ｐゴシック" pitchFamily="8" charset="-128"/>
              </a:rPr>
              <a:t>Q</a:t>
            </a:r>
            <a:r>
              <a:rPr lang="en-US" sz="2000" baseline="-25000" dirty="0" smtClean="0">
                <a:solidFill>
                  <a:srgbClr val="D2533C"/>
                </a:solidFill>
                <a:ea typeface="ＭＳ Ｐゴシック" pitchFamily="8" charset="-128"/>
              </a:rPr>
              <a:t>U</a:t>
            </a:r>
            <a:r>
              <a:rPr lang="en-US" sz="2000" dirty="0" smtClean="0">
                <a:ea typeface="ＭＳ Ｐゴシック" pitchFamily="8" charset="-128"/>
              </a:rPr>
              <a:t> </a:t>
            </a:r>
            <a:r>
              <a:rPr lang="en-US" sz="2000" dirty="0">
                <a:ea typeface="ＭＳ Ｐゴシック" pitchFamily="8" charset="-128"/>
              </a:rPr>
              <a:t>= </a:t>
            </a:r>
            <a:r>
              <a:rPr lang="en-US" sz="2000" dirty="0" smtClean="0"/>
              <a:t>∃z [</a:t>
            </a:r>
            <a:r>
              <a:rPr lang="en-US" sz="2000" dirty="0" smtClean="0">
                <a:ea typeface="ＭＳ Ｐゴシック" pitchFamily="8" charset="-128"/>
              </a:rPr>
              <a:t>R(z)</a:t>
            </a:r>
            <a:r>
              <a:rPr lang="en-US" sz="2000" dirty="0" smtClean="0"/>
              <a:t>∧</a:t>
            </a:r>
            <a:r>
              <a:rPr lang="en-US" sz="2000" dirty="0" smtClean="0">
                <a:ea typeface="ＭＳ Ｐゴシック" pitchFamily="8" charset="-128"/>
              </a:rPr>
              <a:t>S(z,y</a:t>
            </a:r>
            <a:r>
              <a:rPr lang="en-US" sz="2000" baseline="-25000" dirty="0" smtClean="0">
                <a:ea typeface="ＭＳ Ｐゴシック" pitchFamily="8" charset="-128"/>
              </a:rPr>
              <a:t>1</a:t>
            </a:r>
            <a:r>
              <a:rPr lang="en-US" sz="2000" dirty="0" smtClean="0">
                <a:ea typeface="ＭＳ Ｐゴシック" pitchFamily="8" charset="-128"/>
              </a:rPr>
              <a:t>) ∨ T(z)</a:t>
            </a:r>
            <a:r>
              <a:rPr lang="en-US" sz="2000" dirty="0" smtClean="0"/>
              <a:t>∧</a:t>
            </a:r>
            <a:r>
              <a:rPr lang="en-US" sz="2000" dirty="0" smtClean="0">
                <a:ea typeface="ＭＳ Ｐゴシック" pitchFamily="8" charset="-128"/>
              </a:rPr>
              <a:t>S(z,y</a:t>
            </a:r>
            <a:r>
              <a:rPr lang="en-US" sz="2000" baseline="-25000" dirty="0" smtClean="0">
                <a:ea typeface="ＭＳ Ｐゴシック" pitchFamily="8" charset="-128"/>
              </a:rPr>
              <a:t>2</a:t>
            </a:r>
            <a:r>
              <a:rPr lang="en-US" sz="2000" dirty="0" smtClean="0">
                <a:ea typeface="ＭＳ Ｐゴシック" pitchFamily="8" charset="-128"/>
              </a:rPr>
              <a:t>)]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46507" y="1490164"/>
            <a:ext cx="4266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=∃</a:t>
            </a:r>
            <a:r>
              <a:rPr lang="en-US" sz="1400" dirty="0" smtClean="0">
                <a:ea typeface="ＭＳ Ｐゴシック" pitchFamily="8" charset="-128"/>
              </a:rPr>
              <a:t>x</a:t>
            </a:r>
            <a:r>
              <a:rPr lang="en-US" sz="1400" baseline="-25000" dirty="0" smtClean="0">
                <a:ea typeface="ＭＳ Ｐゴシック" pitchFamily="8" charset="-128"/>
              </a:rPr>
              <a:t>1</a:t>
            </a:r>
            <a:r>
              <a:rPr lang="en-US" sz="1400" dirty="0"/>
              <a:t>∃</a:t>
            </a:r>
            <a:r>
              <a:rPr lang="en-US" sz="1400" dirty="0" smtClean="0">
                <a:ea typeface="ＭＳ Ｐゴシック" pitchFamily="8" charset="-128"/>
              </a:rPr>
              <a:t>y</a:t>
            </a:r>
            <a:r>
              <a:rPr lang="en-US" sz="1400" baseline="-25000" dirty="0" smtClean="0">
                <a:ea typeface="ＭＳ Ｐゴシック" pitchFamily="8" charset="-128"/>
              </a:rPr>
              <a:t>1</a:t>
            </a:r>
            <a:r>
              <a:rPr lang="en-US" sz="1400" dirty="0" smtClean="0">
                <a:ea typeface="ＭＳ Ｐゴシック" pitchFamily="8" charset="-128"/>
              </a:rPr>
              <a:t>R</a:t>
            </a:r>
            <a:r>
              <a:rPr lang="en-US" sz="1400" dirty="0">
                <a:ea typeface="ＭＳ Ｐゴシック" pitchFamily="8" charset="-128"/>
              </a:rPr>
              <a:t>(x</a:t>
            </a:r>
            <a:r>
              <a:rPr lang="en-US" sz="1400" baseline="-25000" dirty="0">
                <a:ea typeface="ＭＳ Ｐゴシック" pitchFamily="8" charset="-128"/>
              </a:rPr>
              <a:t>1</a:t>
            </a:r>
            <a:r>
              <a:rPr lang="en-US" sz="1400" dirty="0" smtClean="0">
                <a:ea typeface="ＭＳ Ｐゴシック" pitchFamily="8" charset="-128"/>
              </a:rPr>
              <a:t>)</a:t>
            </a:r>
            <a:r>
              <a:rPr lang="en-US" sz="1400" dirty="0" smtClean="0"/>
              <a:t>∧</a:t>
            </a:r>
            <a:r>
              <a:rPr lang="en-US" sz="1400" dirty="0" smtClean="0">
                <a:ea typeface="ＭＳ Ｐゴシック" pitchFamily="8" charset="-128"/>
              </a:rPr>
              <a:t>S</a:t>
            </a:r>
            <a:r>
              <a:rPr lang="en-US" sz="1400" dirty="0">
                <a:ea typeface="ＭＳ Ｐゴシック" pitchFamily="8" charset="-128"/>
              </a:rPr>
              <a:t>(x</a:t>
            </a:r>
            <a:r>
              <a:rPr lang="en-US" sz="1400" baseline="-25000" dirty="0">
                <a:ea typeface="ＭＳ Ｐゴシック" pitchFamily="8" charset="-128"/>
              </a:rPr>
              <a:t>1</a:t>
            </a:r>
            <a:r>
              <a:rPr lang="en-US" sz="1400" dirty="0">
                <a:ea typeface="ＭＳ Ｐゴシック" pitchFamily="8" charset="-128"/>
              </a:rPr>
              <a:t>,y</a:t>
            </a:r>
            <a:r>
              <a:rPr lang="en-US" sz="1400" baseline="-25000" dirty="0">
                <a:ea typeface="ＭＳ Ｐゴシック" pitchFamily="8" charset="-128"/>
              </a:rPr>
              <a:t>1</a:t>
            </a:r>
            <a:r>
              <a:rPr lang="en-US" sz="1400" dirty="0">
                <a:ea typeface="ＭＳ Ｐゴシック" pitchFamily="8" charset="-128"/>
              </a:rPr>
              <a:t>) ∨ </a:t>
            </a:r>
            <a:r>
              <a:rPr lang="en-US" sz="1400" dirty="0"/>
              <a:t>∃</a:t>
            </a:r>
            <a:r>
              <a:rPr lang="en-US" sz="1400" dirty="0" smtClean="0">
                <a:ea typeface="ＭＳ Ｐゴシック" pitchFamily="8" charset="-128"/>
              </a:rPr>
              <a:t>x</a:t>
            </a:r>
            <a:r>
              <a:rPr lang="en-US" sz="1400" baseline="-25000" dirty="0" smtClean="0">
                <a:ea typeface="ＭＳ Ｐゴシック" pitchFamily="8" charset="-128"/>
              </a:rPr>
              <a:t>2</a:t>
            </a:r>
            <a:r>
              <a:rPr lang="en-US" sz="1400" dirty="0" smtClean="0"/>
              <a:t>∃</a:t>
            </a:r>
            <a:r>
              <a:rPr lang="en-US" sz="1400" dirty="0" smtClean="0">
                <a:ea typeface="ＭＳ Ｐゴシック" pitchFamily="8" charset="-128"/>
              </a:rPr>
              <a:t>y</a:t>
            </a:r>
            <a:r>
              <a:rPr lang="en-US" sz="1400" baseline="-25000" dirty="0" smtClean="0">
                <a:ea typeface="ＭＳ Ｐゴシック" pitchFamily="8" charset="-128"/>
              </a:rPr>
              <a:t>2</a:t>
            </a:r>
            <a:r>
              <a:rPr lang="en-US" sz="1400" dirty="0" smtClean="0">
                <a:ea typeface="ＭＳ Ｐゴシック" pitchFamily="8" charset="-128"/>
              </a:rPr>
              <a:t>T</a:t>
            </a:r>
            <a:r>
              <a:rPr lang="en-US" sz="1400" dirty="0">
                <a:ea typeface="ＭＳ Ｐゴシック" pitchFamily="8" charset="-128"/>
              </a:rPr>
              <a:t>(x</a:t>
            </a:r>
            <a:r>
              <a:rPr lang="en-US" sz="1400" baseline="-25000" dirty="0">
                <a:ea typeface="ＭＳ Ｐゴシック" pitchFamily="8" charset="-128"/>
              </a:rPr>
              <a:t>2</a:t>
            </a:r>
            <a:r>
              <a:rPr lang="en-US" sz="1400" dirty="0" smtClean="0">
                <a:ea typeface="ＭＳ Ｐゴシック" pitchFamily="8" charset="-128"/>
              </a:rPr>
              <a:t>)</a:t>
            </a:r>
            <a:r>
              <a:rPr lang="en-US" sz="1400" dirty="0" smtClean="0"/>
              <a:t>∧</a:t>
            </a:r>
            <a:r>
              <a:rPr lang="en-US" sz="1400" dirty="0" smtClean="0">
                <a:ea typeface="ＭＳ Ｐゴシック" pitchFamily="8" charset="-128"/>
              </a:rPr>
              <a:t>S</a:t>
            </a:r>
            <a:r>
              <a:rPr lang="en-US" sz="1400" dirty="0">
                <a:ea typeface="ＭＳ Ｐゴシック" pitchFamily="8" charset="-128"/>
              </a:rPr>
              <a:t>(x</a:t>
            </a:r>
            <a:r>
              <a:rPr lang="en-US" sz="1400" baseline="-25000" dirty="0">
                <a:ea typeface="ＭＳ Ｐゴシック" pitchFamily="8" charset="-128"/>
              </a:rPr>
              <a:t>2</a:t>
            </a:r>
            <a:r>
              <a:rPr lang="en-US" sz="1400" dirty="0">
                <a:ea typeface="ＭＳ Ｐゴシック" pitchFamily="8" charset="-128"/>
              </a:rPr>
              <a:t>,y</a:t>
            </a:r>
            <a:r>
              <a:rPr lang="en-US" sz="1400" baseline="-25000" dirty="0">
                <a:ea typeface="ＭＳ Ｐゴシック" pitchFamily="8" charset="-128"/>
              </a:rPr>
              <a:t>2</a:t>
            </a:r>
            <a:r>
              <a:rPr lang="en-US" sz="1400" dirty="0" smtClean="0">
                <a:ea typeface="ＭＳ Ｐゴシック" pitchFamily="8" charset="-128"/>
              </a:rPr>
              <a:t>)</a:t>
            </a:r>
            <a:endParaRPr lang="en-US" sz="1400" dirty="0">
              <a:ea typeface="ＭＳ Ｐゴシック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4650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9986" y="1397831"/>
            <a:ext cx="418666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457200" indent="-457200" eaLnBrk="0" hangingPunct="0">
              <a:defRPr/>
            </a:pPr>
            <a:r>
              <a:rPr lang="en-US" sz="2000" dirty="0" smtClean="0">
                <a:solidFill>
                  <a:srgbClr val="D2533C"/>
                </a:solidFill>
                <a:ea typeface="ＭＳ Ｐゴシック" pitchFamily="8" charset="-128"/>
              </a:rPr>
              <a:t>Q</a:t>
            </a:r>
            <a:r>
              <a:rPr lang="en-US" sz="2000" baseline="-25000" dirty="0" smtClean="0">
                <a:solidFill>
                  <a:srgbClr val="D2533C"/>
                </a:solidFill>
                <a:ea typeface="ＭＳ Ｐゴシック" pitchFamily="8" charset="-128"/>
              </a:rPr>
              <a:t>U</a:t>
            </a:r>
            <a:r>
              <a:rPr lang="en-US" sz="2000" dirty="0" smtClean="0">
                <a:ea typeface="ＭＳ Ｐゴシック" pitchFamily="8" charset="-128"/>
              </a:rPr>
              <a:t> </a:t>
            </a:r>
            <a:r>
              <a:rPr lang="en-US" sz="2000" dirty="0">
                <a:ea typeface="ＭＳ Ｐゴシック" pitchFamily="8" charset="-128"/>
              </a:rPr>
              <a:t>= </a:t>
            </a:r>
            <a:r>
              <a:rPr lang="en-US" sz="2000" dirty="0" smtClean="0">
                <a:ea typeface="ＭＳ Ｐゴシック" pitchFamily="8" charset="-128"/>
              </a:rPr>
              <a:t>R(x</a:t>
            </a:r>
            <a:r>
              <a:rPr lang="en-US" sz="2000" baseline="-25000" dirty="0" smtClean="0">
                <a:ea typeface="ＭＳ Ｐゴシック" pitchFamily="8" charset="-128"/>
              </a:rPr>
              <a:t>1</a:t>
            </a:r>
            <a:r>
              <a:rPr lang="en-US" sz="2000" dirty="0" smtClean="0">
                <a:ea typeface="ＭＳ Ｐゴシック" pitchFamily="8" charset="-128"/>
              </a:rPr>
              <a:t>),S(x</a:t>
            </a:r>
            <a:r>
              <a:rPr lang="en-US" sz="2000" baseline="-25000" dirty="0" smtClean="0">
                <a:ea typeface="ＭＳ Ｐゴシック" pitchFamily="8" charset="-128"/>
              </a:rPr>
              <a:t>1</a:t>
            </a:r>
            <a:r>
              <a:rPr lang="en-US" sz="2000" dirty="0" smtClean="0">
                <a:ea typeface="ＭＳ Ｐゴシック" pitchFamily="8" charset="-128"/>
              </a:rPr>
              <a:t>,y</a:t>
            </a:r>
            <a:r>
              <a:rPr lang="en-US" sz="2000" baseline="-25000" dirty="0" smtClean="0">
                <a:ea typeface="ＭＳ Ｐゴシック" pitchFamily="8" charset="-128"/>
              </a:rPr>
              <a:t>1</a:t>
            </a:r>
            <a:r>
              <a:rPr lang="en-US" sz="2000" dirty="0" smtClean="0">
                <a:ea typeface="ＭＳ Ｐゴシック" pitchFamily="8" charset="-128"/>
              </a:rPr>
              <a:t>) ∨ T(x</a:t>
            </a:r>
            <a:r>
              <a:rPr lang="en-US" sz="2000" baseline="-25000" dirty="0" smtClean="0">
                <a:ea typeface="ＭＳ Ｐゴシック" pitchFamily="8" charset="-128"/>
              </a:rPr>
              <a:t>2</a:t>
            </a:r>
            <a:r>
              <a:rPr lang="en-US" sz="2000" dirty="0" smtClean="0">
                <a:ea typeface="ＭＳ Ｐゴシック" pitchFamily="8" charset="-128"/>
              </a:rPr>
              <a:t>)</a:t>
            </a:r>
            <a:r>
              <a:rPr lang="en-US" sz="2000" dirty="0">
                <a:ea typeface="ＭＳ Ｐゴシック" pitchFamily="8" charset="-128"/>
              </a:rPr>
              <a:t>,S(</a:t>
            </a:r>
            <a:r>
              <a:rPr lang="en-US" sz="2000" dirty="0" smtClean="0">
                <a:ea typeface="ＭＳ Ｐゴシック" pitchFamily="8" charset="-128"/>
              </a:rPr>
              <a:t>x</a:t>
            </a:r>
            <a:r>
              <a:rPr lang="en-US" sz="2000" baseline="-25000" dirty="0" smtClean="0">
                <a:ea typeface="ＭＳ Ｐゴシック" pitchFamily="8" charset="-128"/>
              </a:rPr>
              <a:t>2</a:t>
            </a:r>
            <a:r>
              <a:rPr lang="en-US" sz="2000" dirty="0" smtClean="0">
                <a:ea typeface="ＭＳ Ｐゴシック" pitchFamily="8" charset="-128"/>
              </a:rPr>
              <a:t>,y</a:t>
            </a:r>
            <a:r>
              <a:rPr lang="en-US" sz="2000" baseline="-25000" dirty="0" smtClean="0">
                <a:ea typeface="ＭＳ Ｐゴシック" pitchFamily="8" charset="-128"/>
              </a:rPr>
              <a:t>2</a:t>
            </a:r>
            <a:r>
              <a:rPr lang="en-US" sz="2000" dirty="0" smtClean="0">
                <a:ea typeface="ＭＳ Ｐゴシック" pitchFamily="8" charset="-128"/>
              </a:rPr>
              <a:t>)</a:t>
            </a:r>
            <a:endParaRPr lang="en-US" sz="2000" dirty="0">
              <a:ea typeface="ＭＳ Ｐゴシック" pitchFamily="8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19111" y="2412419"/>
            <a:ext cx="2020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Commute </a:t>
            </a:r>
            <a:r>
              <a:rPr lang="en-US" sz="1600" dirty="0" smtClean="0"/>
              <a:t>∃ with </a:t>
            </a:r>
            <a:r>
              <a:rPr lang="en-US" sz="1600" dirty="0">
                <a:ea typeface="ＭＳ Ｐゴシック" pitchFamily="8" charset="-128"/>
              </a:rPr>
              <a:t>∨</a:t>
            </a:r>
            <a:r>
              <a:rPr lang="en-US" sz="1600" dirty="0" smtClean="0"/>
              <a:t>  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9986" y="2350863"/>
            <a:ext cx="477522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457200" indent="-457200" eaLnBrk="0" hangingPunct="0">
              <a:defRPr/>
            </a:pPr>
            <a:r>
              <a:rPr lang="en-US" sz="2000" dirty="0" smtClean="0">
                <a:solidFill>
                  <a:srgbClr val="D2533C"/>
                </a:solidFill>
                <a:ea typeface="ＭＳ Ｐゴシック" pitchFamily="8" charset="-128"/>
              </a:rPr>
              <a:t>Q</a:t>
            </a:r>
            <a:r>
              <a:rPr lang="en-US" sz="2000" baseline="-25000" dirty="0" smtClean="0">
                <a:solidFill>
                  <a:srgbClr val="D2533C"/>
                </a:solidFill>
                <a:ea typeface="ＭＳ Ｐゴシック" pitchFamily="8" charset="-128"/>
              </a:rPr>
              <a:t>U</a:t>
            </a:r>
            <a:r>
              <a:rPr lang="en-US" sz="2000" dirty="0" smtClean="0">
                <a:ea typeface="ＭＳ Ｐゴシック" pitchFamily="8" charset="-128"/>
              </a:rPr>
              <a:t> </a:t>
            </a:r>
            <a:r>
              <a:rPr lang="en-US" sz="2000" dirty="0">
                <a:ea typeface="ＭＳ Ｐゴシック" pitchFamily="8" charset="-128"/>
              </a:rPr>
              <a:t>= </a:t>
            </a:r>
            <a:r>
              <a:rPr lang="en-US" sz="2000" dirty="0" smtClean="0"/>
              <a:t>∃z [</a:t>
            </a:r>
            <a:r>
              <a:rPr lang="en-US" sz="2000" dirty="0" smtClean="0">
                <a:ea typeface="ＭＳ Ｐゴシック" pitchFamily="8" charset="-128"/>
              </a:rPr>
              <a:t>R(z)</a:t>
            </a:r>
            <a:r>
              <a:rPr lang="en-US" sz="2000" dirty="0" smtClean="0"/>
              <a:t>∧</a:t>
            </a:r>
            <a:r>
              <a:rPr lang="en-US" sz="2000" dirty="0" smtClean="0">
                <a:ea typeface="ＭＳ Ｐゴシック" pitchFamily="8" charset="-128"/>
              </a:rPr>
              <a:t>S(z,y</a:t>
            </a:r>
            <a:r>
              <a:rPr lang="en-US" sz="2000" baseline="-25000" dirty="0" smtClean="0">
                <a:ea typeface="ＭＳ Ｐゴシック" pitchFamily="8" charset="-128"/>
              </a:rPr>
              <a:t>1</a:t>
            </a:r>
            <a:r>
              <a:rPr lang="en-US" sz="2000" dirty="0" smtClean="0">
                <a:ea typeface="ＭＳ Ｐゴシック" pitchFamily="8" charset="-128"/>
              </a:rPr>
              <a:t>) ∨ T(z)</a:t>
            </a:r>
            <a:r>
              <a:rPr lang="en-US" sz="2000" dirty="0" smtClean="0"/>
              <a:t>∧</a:t>
            </a:r>
            <a:r>
              <a:rPr lang="en-US" sz="2000" dirty="0" smtClean="0">
                <a:ea typeface="ＭＳ Ｐゴシック" pitchFamily="8" charset="-128"/>
              </a:rPr>
              <a:t>S(z,y</a:t>
            </a:r>
            <a:r>
              <a:rPr lang="en-US" sz="2000" baseline="-25000" dirty="0" smtClean="0">
                <a:ea typeface="ＭＳ Ｐゴシック" pitchFamily="8" charset="-128"/>
              </a:rPr>
              <a:t>2</a:t>
            </a:r>
            <a:r>
              <a:rPr lang="en-US" sz="2000" dirty="0" smtClean="0">
                <a:ea typeface="ＭＳ Ｐゴシック" pitchFamily="8" charset="-128"/>
              </a:rPr>
              <a:t>)]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986" y="3303895"/>
            <a:ext cx="616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D2533C"/>
                </a:solidFill>
                <a:ea typeface="ＭＳ Ｐゴシック" pitchFamily="8" charset="-128"/>
              </a:rPr>
              <a:t>Q</a:t>
            </a:r>
            <a:r>
              <a:rPr lang="en-US" baseline="-25000" dirty="0" smtClean="0">
                <a:solidFill>
                  <a:srgbClr val="D2533C"/>
                </a:solidFill>
                <a:ea typeface="ＭＳ Ｐゴシック" pitchFamily="8" charset="-128"/>
              </a:rPr>
              <a:t>U</a:t>
            </a:r>
            <a:r>
              <a:rPr lang="en-US" dirty="0" smtClean="0"/>
              <a:t>) = 1 </a:t>
            </a:r>
            <a:r>
              <a:rPr lang="en-US" dirty="0"/>
              <a:t>– </a:t>
            </a:r>
            <a:r>
              <a:rPr lang="en-US" dirty="0" err="1"/>
              <a:t>Π</a:t>
            </a:r>
            <a:r>
              <a:rPr lang="en-US" baseline="-25000" dirty="0" err="1"/>
              <a:t>a</a:t>
            </a:r>
            <a:r>
              <a:rPr lang="en-US" baseline="-25000" dirty="0"/>
              <a:t> ∈Domain</a:t>
            </a:r>
            <a:r>
              <a:rPr lang="en-US" dirty="0"/>
              <a:t> (1–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[</a:t>
            </a:r>
            <a:r>
              <a:rPr lang="en-US" dirty="0" smtClean="0">
                <a:ea typeface="ＭＳ Ｐゴシック" pitchFamily="8" charset="-128"/>
              </a:rPr>
              <a:t>R(a)</a:t>
            </a:r>
            <a:r>
              <a:rPr lang="en-US" dirty="0" smtClean="0"/>
              <a:t>∧</a:t>
            </a:r>
            <a:r>
              <a:rPr lang="en-US" u="sng" dirty="0" smtClean="0">
                <a:ea typeface="ＭＳ Ｐゴシック" pitchFamily="8" charset="-128"/>
              </a:rPr>
              <a:t>S(a,</a:t>
            </a:r>
            <a:r>
              <a:rPr lang="en-US" u="sng" dirty="0">
                <a:ea typeface="ＭＳ Ｐゴシック" pitchFamily="8" charset="-128"/>
              </a:rPr>
              <a:t>y</a:t>
            </a:r>
            <a:r>
              <a:rPr lang="en-US" u="sng" baseline="-25000" dirty="0">
                <a:ea typeface="ＭＳ Ｐゴシック" pitchFamily="8" charset="-128"/>
              </a:rPr>
              <a:t>1</a:t>
            </a:r>
            <a:r>
              <a:rPr lang="en-US" u="sng" dirty="0" smtClean="0">
                <a:ea typeface="ＭＳ Ｐゴシック" pitchFamily="8" charset="-128"/>
              </a:rPr>
              <a:t>)</a:t>
            </a:r>
            <a:r>
              <a:rPr lang="en-US" dirty="0" smtClean="0">
                <a:ea typeface="ＭＳ Ｐゴシック" pitchFamily="8" charset="-128"/>
              </a:rPr>
              <a:t>∨T(a)</a:t>
            </a:r>
            <a:r>
              <a:rPr lang="en-US" dirty="0" smtClean="0"/>
              <a:t>∧</a:t>
            </a:r>
            <a:r>
              <a:rPr lang="en-US" u="sng" dirty="0" smtClean="0">
                <a:ea typeface="ＭＳ Ｐゴシック" pitchFamily="8" charset="-128"/>
              </a:rPr>
              <a:t>S(a,</a:t>
            </a:r>
            <a:r>
              <a:rPr lang="en-US" u="sng" dirty="0">
                <a:ea typeface="ＭＳ Ｐゴシック" pitchFamily="8" charset="-128"/>
              </a:rPr>
              <a:t>y</a:t>
            </a:r>
            <a:r>
              <a:rPr lang="en-US" u="sng" baseline="-25000" dirty="0">
                <a:ea typeface="ＭＳ Ｐゴシック" pitchFamily="8" charset="-128"/>
              </a:rPr>
              <a:t>2</a:t>
            </a:r>
            <a:r>
              <a:rPr lang="en-US" u="sng" dirty="0" smtClean="0">
                <a:ea typeface="ＭＳ Ｐゴシック" pitchFamily="8" charset="-128"/>
              </a:rPr>
              <a:t>)</a:t>
            </a:r>
            <a:r>
              <a:rPr lang="en-US" dirty="0" smtClean="0">
                <a:ea typeface="ＭＳ Ｐゴシック" pitchFamily="8" charset="-128"/>
              </a:rPr>
              <a:t>)</a:t>
            </a:r>
            <a:r>
              <a:rPr lang="en-US" dirty="0">
                <a:ea typeface="ＭＳ Ｐゴシック" pitchFamily="8" charset="-128"/>
              </a:rPr>
              <a:t>]</a:t>
            </a:r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6177423" y="3386849"/>
            <a:ext cx="29665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Independent </a:t>
            </a:r>
            <a:r>
              <a:rPr lang="en-US" sz="1200" dirty="0"/>
              <a:t>project: </a:t>
            </a:r>
            <a:r>
              <a:rPr lang="en-US" sz="1200" dirty="0" smtClean="0"/>
              <a:t> for </a:t>
            </a:r>
            <a:r>
              <a:rPr lang="en-US" sz="1200" dirty="0" err="1"/>
              <a:t>a≠</a:t>
            </a:r>
            <a:r>
              <a:rPr lang="en-US" sz="1200" dirty="0" err="1" smtClean="0"/>
              <a:t>b</a:t>
            </a:r>
            <a:r>
              <a:rPr lang="en-US" sz="1200" dirty="0" smtClean="0"/>
              <a:t>, </a:t>
            </a:r>
            <a:br>
              <a:rPr lang="en-US" sz="1200" dirty="0" smtClean="0"/>
            </a:br>
            <a:r>
              <a:rPr lang="en-US" sz="1200" dirty="0" smtClean="0">
                <a:solidFill>
                  <a:schemeClr val="tx2"/>
                </a:solidFill>
              </a:rPr>
              <a:t>Q</a:t>
            </a:r>
            <a:r>
              <a:rPr lang="en-US" sz="1200" baseline="-25000" dirty="0" smtClean="0">
                <a:solidFill>
                  <a:schemeClr val="tx2"/>
                </a:solidFill>
              </a:rPr>
              <a:t>U</a:t>
            </a:r>
            <a:r>
              <a:rPr lang="en-US" sz="1200" dirty="0" smtClean="0"/>
              <a:t>[a/z] and </a:t>
            </a:r>
            <a:r>
              <a:rPr lang="en-US" sz="1200" dirty="0" smtClean="0">
                <a:solidFill>
                  <a:srgbClr val="D2533C"/>
                </a:solidFill>
              </a:rPr>
              <a:t>Q</a:t>
            </a:r>
            <a:r>
              <a:rPr lang="en-US" sz="1200" baseline="-25000" dirty="0" smtClean="0">
                <a:solidFill>
                  <a:srgbClr val="D2533C"/>
                </a:solidFill>
              </a:rPr>
              <a:t>U</a:t>
            </a:r>
            <a:r>
              <a:rPr lang="en-US" sz="1200" dirty="0" smtClean="0"/>
              <a:t>[b/z] are independent</a:t>
            </a:r>
            <a:br>
              <a:rPr lang="en-US" sz="1200" dirty="0" smtClean="0"/>
            </a:br>
            <a:r>
              <a:rPr lang="en-US" sz="1200" dirty="0" smtClean="0"/>
              <a:t>because atoms R(a),S(a,y</a:t>
            </a:r>
            <a:r>
              <a:rPr lang="en-US" sz="1200" baseline="-25000" dirty="0" smtClean="0"/>
              <a:t>1</a:t>
            </a:r>
            <a:r>
              <a:rPr lang="en-US" sz="1200" dirty="0" smtClean="0"/>
              <a:t>),T(a),S(a,y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)</a:t>
            </a:r>
            <a:br>
              <a:rPr lang="en-US" sz="1200" dirty="0" smtClean="0"/>
            </a:br>
            <a:r>
              <a:rPr lang="en-US" sz="1200" dirty="0" smtClean="0"/>
              <a:t>are distinct from R(b)</a:t>
            </a:r>
            <a:r>
              <a:rPr lang="en-US" sz="1200" dirty="0"/>
              <a:t>,S</a:t>
            </a:r>
            <a:r>
              <a:rPr lang="en-US" sz="1200" dirty="0" smtClean="0"/>
              <a:t>(b,</a:t>
            </a:r>
            <a:r>
              <a:rPr lang="en-US" sz="1200" dirty="0"/>
              <a:t>y</a:t>
            </a:r>
            <a:r>
              <a:rPr lang="en-US" sz="1200" baseline="-25000" dirty="0"/>
              <a:t>1</a:t>
            </a:r>
            <a:r>
              <a:rPr lang="en-US" sz="1200" dirty="0"/>
              <a:t>),T</a:t>
            </a:r>
            <a:r>
              <a:rPr lang="en-US" sz="1200" dirty="0" smtClean="0"/>
              <a:t>(b)</a:t>
            </a:r>
            <a:r>
              <a:rPr lang="en-US" sz="1200" dirty="0"/>
              <a:t>,S</a:t>
            </a:r>
            <a:r>
              <a:rPr lang="en-US" sz="1200" dirty="0" smtClean="0"/>
              <a:t>(b,</a:t>
            </a:r>
            <a:r>
              <a:rPr lang="en-US" sz="1200" dirty="0"/>
              <a:t>y</a:t>
            </a:r>
            <a:r>
              <a:rPr lang="en-US" sz="1200" baseline="-25000" dirty="0"/>
              <a:t>2</a:t>
            </a:r>
            <a:r>
              <a:rPr lang="en-US" sz="1200" dirty="0"/>
              <a:t>)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46507" y="1490164"/>
            <a:ext cx="4266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=∃</a:t>
            </a:r>
            <a:r>
              <a:rPr lang="en-US" sz="1400" dirty="0" smtClean="0">
                <a:ea typeface="ＭＳ Ｐゴシック" pitchFamily="8" charset="-128"/>
              </a:rPr>
              <a:t>x</a:t>
            </a:r>
            <a:r>
              <a:rPr lang="en-US" sz="1400" baseline="-25000" dirty="0" smtClean="0">
                <a:ea typeface="ＭＳ Ｐゴシック" pitchFamily="8" charset="-128"/>
              </a:rPr>
              <a:t>1</a:t>
            </a:r>
            <a:r>
              <a:rPr lang="en-US" sz="1400" dirty="0"/>
              <a:t>∃</a:t>
            </a:r>
            <a:r>
              <a:rPr lang="en-US" sz="1400" dirty="0" smtClean="0">
                <a:ea typeface="ＭＳ Ｐゴシック" pitchFamily="8" charset="-128"/>
              </a:rPr>
              <a:t>y</a:t>
            </a:r>
            <a:r>
              <a:rPr lang="en-US" sz="1400" baseline="-25000" dirty="0" smtClean="0">
                <a:ea typeface="ＭＳ Ｐゴシック" pitchFamily="8" charset="-128"/>
              </a:rPr>
              <a:t>1</a:t>
            </a:r>
            <a:r>
              <a:rPr lang="en-US" sz="1400" dirty="0" smtClean="0">
                <a:ea typeface="ＭＳ Ｐゴシック" pitchFamily="8" charset="-128"/>
              </a:rPr>
              <a:t>R</a:t>
            </a:r>
            <a:r>
              <a:rPr lang="en-US" sz="1400" dirty="0">
                <a:ea typeface="ＭＳ Ｐゴシック" pitchFamily="8" charset="-128"/>
              </a:rPr>
              <a:t>(x</a:t>
            </a:r>
            <a:r>
              <a:rPr lang="en-US" sz="1400" baseline="-25000" dirty="0">
                <a:ea typeface="ＭＳ Ｐゴシック" pitchFamily="8" charset="-128"/>
              </a:rPr>
              <a:t>1</a:t>
            </a:r>
            <a:r>
              <a:rPr lang="en-US" sz="1400" dirty="0" smtClean="0">
                <a:ea typeface="ＭＳ Ｐゴシック" pitchFamily="8" charset="-128"/>
              </a:rPr>
              <a:t>)</a:t>
            </a:r>
            <a:r>
              <a:rPr lang="en-US" sz="1400" dirty="0" smtClean="0"/>
              <a:t>∧</a:t>
            </a:r>
            <a:r>
              <a:rPr lang="en-US" sz="1400" dirty="0" smtClean="0">
                <a:ea typeface="ＭＳ Ｐゴシック" pitchFamily="8" charset="-128"/>
              </a:rPr>
              <a:t>S</a:t>
            </a:r>
            <a:r>
              <a:rPr lang="en-US" sz="1400" dirty="0">
                <a:ea typeface="ＭＳ Ｐゴシック" pitchFamily="8" charset="-128"/>
              </a:rPr>
              <a:t>(x</a:t>
            </a:r>
            <a:r>
              <a:rPr lang="en-US" sz="1400" baseline="-25000" dirty="0">
                <a:ea typeface="ＭＳ Ｐゴシック" pitchFamily="8" charset="-128"/>
              </a:rPr>
              <a:t>1</a:t>
            </a:r>
            <a:r>
              <a:rPr lang="en-US" sz="1400" dirty="0">
                <a:ea typeface="ＭＳ Ｐゴシック" pitchFamily="8" charset="-128"/>
              </a:rPr>
              <a:t>,y</a:t>
            </a:r>
            <a:r>
              <a:rPr lang="en-US" sz="1400" baseline="-25000" dirty="0">
                <a:ea typeface="ＭＳ Ｐゴシック" pitchFamily="8" charset="-128"/>
              </a:rPr>
              <a:t>1</a:t>
            </a:r>
            <a:r>
              <a:rPr lang="en-US" sz="1400" dirty="0">
                <a:ea typeface="ＭＳ Ｐゴシック" pitchFamily="8" charset="-128"/>
              </a:rPr>
              <a:t>) ∨ </a:t>
            </a:r>
            <a:r>
              <a:rPr lang="en-US" sz="1400" dirty="0"/>
              <a:t>∃</a:t>
            </a:r>
            <a:r>
              <a:rPr lang="en-US" sz="1400" dirty="0" smtClean="0">
                <a:ea typeface="ＭＳ Ｐゴシック" pitchFamily="8" charset="-128"/>
              </a:rPr>
              <a:t>x</a:t>
            </a:r>
            <a:r>
              <a:rPr lang="en-US" sz="1400" baseline="-25000" dirty="0" smtClean="0">
                <a:ea typeface="ＭＳ Ｐゴシック" pitchFamily="8" charset="-128"/>
              </a:rPr>
              <a:t>2</a:t>
            </a:r>
            <a:r>
              <a:rPr lang="en-US" sz="1400" dirty="0" smtClean="0"/>
              <a:t>∃</a:t>
            </a:r>
            <a:r>
              <a:rPr lang="en-US" sz="1400" dirty="0" smtClean="0">
                <a:ea typeface="ＭＳ Ｐゴシック" pitchFamily="8" charset="-128"/>
              </a:rPr>
              <a:t>y</a:t>
            </a:r>
            <a:r>
              <a:rPr lang="en-US" sz="1400" baseline="-25000" dirty="0" smtClean="0">
                <a:ea typeface="ＭＳ Ｐゴシック" pitchFamily="8" charset="-128"/>
              </a:rPr>
              <a:t>2</a:t>
            </a:r>
            <a:r>
              <a:rPr lang="en-US" sz="1400" dirty="0" smtClean="0">
                <a:ea typeface="ＭＳ Ｐゴシック" pitchFamily="8" charset="-128"/>
              </a:rPr>
              <a:t>T</a:t>
            </a:r>
            <a:r>
              <a:rPr lang="en-US" sz="1400" dirty="0">
                <a:ea typeface="ＭＳ Ｐゴシック" pitchFamily="8" charset="-128"/>
              </a:rPr>
              <a:t>(x</a:t>
            </a:r>
            <a:r>
              <a:rPr lang="en-US" sz="1400" baseline="-25000" dirty="0">
                <a:ea typeface="ＭＳ Ｐゴシック" pitchFamily="8" charset="-128"/>
              </a:rPr>
              <a:t>2</a:t>
            </a:r>
            <a:r>
              <a:rPr lang="en-US" sz="1400" dirty="0" smtClean="0">
                <a:ea typeface="ＭＳ Ｐゴシック" pitchFamily="8" charset="-128"/>
              </a:rPr>
              <a:t>)</a:t>
            </a:r>
            <a:r>
              <a:rPr lang="en-US" sz="1400" dirty="0" smtClean="0"/>
              <a:t>∧</a:t>
            </a:r>
            <a:r>
              <a:rPr lang="en-US" sz="1400" dirty="0" smtClean="0">
                <a:ea typeface="ＭＳ Ｐゴシック" pitchFamily="8" charset="-128"/>
              </a:rPr>
              <a:t>S</a:t>
            </a:r>
            <a:r>
              <a:rPr lang="en-US" sz="1400" dirty="0">
                <a:ea typeface="ＭＳ Ｐゴシック" pitchFamily="8" charset="-128"/>
              </a:rPr>
              <a:t>(x</a:t>
            </a:r>
            <a:r>
              <a:rPr lang="en-US" sz="1400" baseline="-25000" dirty="0">
                <a:ea typeface="ＭＳ Ｐゴシック" pitchFamily="8" charset="-128"/>
              </a:rPr>
              <a:t>2</a:t>
            </a:r>
            <a:r>
              <a:rPr lang="en-US" sz="1400" dirty="0">
                <a:ea typeface="ＭＳ Ｐゴシック" pitchFamily="8" charset="-128"/>
              </a:rPr>
              <a:t>,y</a:t>
            </a:r>
            <a:r>
              <a:rPr lang="en-US" sz="1400" baseline="-25000" dirty="0">
                <a:ea typeface="ＭＳ Ｐゴシック" pitchFamily="8" charset="-128"/>
              </a:rPr>
              <a:t>2</a:t>
            </a:r>
            <a:r>
              <a:rPr lang="en-US" sz="1400" dirty="0" smtClean="0">
                <a:ea typeface="ＭＳ Ｐゴシック" pitchFamily="8" charset="-128"/>
              </a:rPr>
              <a:t>)</a:t>
            </a:r>
            <a:endParaRPr lang="en-US" sz="1400" dirty="0">
              <a:ea typeface="ＭＳ Ｐゴシック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933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9986" y="1397831"/>
            <a:ext cx="418666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457200" indent="-457200" eaLnBrk="0" hangingPunct="0">
              <a:defRPr/>
            </a:pPr>
            <a:r>
              <a:rPr lang="en-US" sz="2000" dirty="0" smtClean="0">
                <a:solidFill>
                  <a:srgbClr val="D2533C"/>
                </a:solidFill>
                <a:ea typeface="ＭＳ Ｐゴシック" pitchFamily="8" charset="-128"/>
              </a:rPr>
              <a:t>Q</a:t>
            </a:r>
            <a:r>
              <a:rPr lang="en-US" sz="2000" baseline="-25000" dirty="0" smtClean="0">
                <a:solidFill>
                  <a:srgbClr val="D2533C"/>
                </a:solidFill>
                <a:ea typeface="ＭＳ Ｐゴシック" pitchFamily="8" charset="-128"/>
              </a:rPr>
              <a:t>U</a:t>
            </a:r>
            <a:r>
              <a:rPr lang="en-US" sz="2000" dirty="0" smtClean="0">
                <a:ea typeface="ＭＳ Ｐゴシック" pitchFamily="8" charset="-128"/>
              </a:rPr>
              <a:t> </a:t>
            </a:r>
            <a:r>
              <a:rPr lang="en-US" sz="2000" dirty="0">
                <a:ea typeface="ＭＳ Ｐゴシック" pitchFamily="8" charset="-128"/>
              </a:rPr>
              <a:t>= </a:t>
            </a:r>
            <a:r>
              <a:rPr lang="en-US" sz="2000" dirty="0" smtClean="0">
                <a:ea typeface="ＭＳ Ｐゴシック" pitchFamily="8" charset="-128"/>
              </a:rPr>
              <a:t>R(x</a:t>
            </a:r>
            <a:r>
              <a:rPr lang="en-US" sz="2000" baseline="-25000" dirty="0" smtClean="0">
                <a:ea typeface="ＭＳ Ｐゴシック" pitchFamily="8" charset="-128"/>
              </a:rPr>
              <a:t>1</a:t>
            </a:r>
            <a:r>
              <a:rPr lang="en-US" sz="2000" dirty="0" smtClean="0">
                <a:ea typeface="ＭＳ Ｐゴシック" pitchFamily="8" charset="-128"/>
              </a:rPr>
              <a:t>),S(x</a:t>
            </a:r>
            <a:r>
              <a:rPr lang="en-US" sz="2000" baseline="-25000" dirty="0" smtClean="0">
                <a:ea typeface="ＭＳ Ｐゴシック" pitchFamily="8" charset="-128"/>
              </a:rPr>
              <a:t>1</a:t>
            </a:r>
            <a:r>
              <a:rPr lang="en-US" sz="2000" dirty="0" smtClean="0">
                <a:ea typeface="ＭＳ Ｐゴシック" pitchFamily="8" charset="-128"/>
              </a:rPr>
              <a:t>,y</a:t>
            </a:r>
            <a:r>
              <a:rPr lang="en-US" sz="2000" baseline="-25000" dirty="0" smtClean="0">
                <a:ea typeface="ＭＳ Ｐゴシック" pitchFamily="8" charset="-128"/>
              </a:rPr>
              <a:t>1</a:t>
            </a:r>
            <a:r>
              <a:rPr lang="en-US" sz="2000" dirty="0" smtClean="0">
                <a:ea typeface="ＭＳ Ｐゴシック" pitchFamily="8" charset="-128"/>
              </a:rPr>
              <a:t>) ∨ T(x</a:t>
            </a:r>
            <a:r>
              <a:rPr lang="en-US" sz="2000" baseline="-25000" dirty="0" smtClean="0">
                <a:ea typeface="ＭＳ Ｐゴシック" pitchFamily="8" charset="-128"/>
              </a:rPr>
              <a:t>2</a:t>
            </a:r>
            <a:r>
              <a:rPr lang="en-US" sz="2000" dirty="0" smtClean="0">
                <a:ea typeface="ＭＳ Ｐゴシック" pitchFamily="8" charset="-128"/>
              </a:rPr>
              <a:t>)</a:t>
            </a:r>
            <a:r>
              <a:rPr lang="en-US" sz="2000" dirty="0">
                <a:ea typeface="ＭＳ Ｐゴシック" pitchFamily="8" charset="-128"/>
              </a:rPr>
              <a:t>,S(</a:t>
            </a:r>
            <a:r>
              <a:rPr lang="en-US" sz="2000" dirty="0" smtClean="0">
                <a:ea typeface="ＭＳ Ｐゴシック" pitchFamily="8" charset="-128"/>
              </a:rPr>
              <a:t>x</a:t>
            </a:r>
            <a:r>
              <a:rPr lang="en-US" sz="2000" baseline="-25000" dirty="0" smtClean="0">
                <a:ea typeface="ＭＳ Ｐゴシック" pitchFamily="8" charset="-128"/>
              </a:rPr>
              <a:t>2</a:t>
            </a:r>
            <a:r>
              <a:rPr lang="en-US" sz="2000" dirty="0" smtClean="0">
                <a:ea typeface="ＭＳ Ｐゴシック" pitchFamily="8" charset="-128"/>
              </a:rPr>
              <a:t>,y</a:t>
            </a:r>
            <a:r>
              <a:rPr lang="en-US" sz="2000" baseline="-25000" dirty="0" smtClean="0">
                <a:ea typeface="ＭＳ Ｐゴシック" pitchFamily="8" charset="-128"/>
              </a:rPr>
              <a:t>2</a:t>
            </a:r>
            <a:r>
              <a:rPr lang="en-US" sz="2000" dirty="0" smtClean="0">
                <a:ea typeface="ＭＳ Ｐゴシック" pitchFamily="8" charset="-128"/>
              </a:rPr>
              <a:t>)</a:t>
            </a:r>
            <a:endParaRPr lang="en-US" sz="2000" dirty="0">
              <a:ea typeface="ＭＳ Ｐゴシック" pitchFamily="8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19111" y="2412419"/>
            <a:ext cx="2020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Commute </a:t>
            </a:r>
            <a:r>
              <a:rPr lang="en-US" sz="1600" dirty="0" smtClean="0"/>
              <a:t>∃ with </a:t>
            </a:r>
            <a:r>
              <a:rPr lang="en-US" sz="1600" dirty="0">
                <a:ea typeface="ＭＳ Ｐゴシック" pitchFamily="8" charset="-128"/>
              </a:rPr>
              <a:t>∨</a:t>
            </a:r>
            <a:r>
              <a:rPr lang="en-US" sz="1600" dirty="0" smtClean="0"/>
              <a:t>  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9986" y="2350863"/>
            <a:ext cx="477522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457200" indent="-457200" eaLnBrk="0" hangingPunct="0">
              <a:defRPr/>
            </a:pPr>
            <a:r>
              <a:rPr lang="en-US" sz="2000" dirty="0" smtClean="0">
                <a:solidFill>
                  <a:srgbClr val="D2533C"/>
                </a:solidFill>
                <a:ea typeface="ＭＳ Ｐゴシック" pitchFamily="8" charset="-128"/>
              </a:rPr>
              <a:t>Q</a:t>
            </a:r>
            <a:r>
              <a:rPr lang="en-US" sz="2000" baseline="-25000" dirty="0" smtClean="0">
                <a:solidFill>
                  <a:srgbClr val="D2533C"/>
                </a:solidFill>
                <a:ea typeface="ＭＳ Ｐゴシック" pitchFamily="8" charset="-128"/>
              </a:rPr>
              <a:t>U</a:t>
            </a:r>
            <a:r>
              <a:rPr lang="en-US" sz="2000" dirty="0" smtClean="0">
                <a:ea typeface="ＭＳ Ｐゴシック" pitchFamily="8" charset="-128"/>
              </a:rPr>
              <a:t> </a:t>
            </a:r>
            <a:r>
              <a:rPr lang="en-US" sz="2000" dirty="0">
                <a:ea typeface="ＭＳ Ｐゴシック" pitchFamily="8" charset="-128"/>
              </a:rPr>
              <a:t>= </a:t>
            </a:r>
            <a:r>
              <a:rPr lang="en-US" sz="2000" dirty="0" smtClean="0"/>
              <a:t>∃z [</a:t>
            </a:r>
            <a:r>
              <a:rPr lang="en-US" sz="2000" dirty="0" smtClean="0">
                <a:ea typeface="ＭＳ Ｐゴシック" pitchFamily="8" charset="-128"/>
              </a:rPr>
              <a:t>R(z)</a:t>
            </a:r>
            <a:r>
              <a:rPr lang="en-US" sz="2000" dirty="0" smtClean="0"/>
              <a:t>∧</a:t>
            </a:r>
            <a:r>
              <a:rPr lang="en-US" sz="2000" dirty="0" smtClean="0">
                <a:ea typeface="ＭＳ Ｐゴシック" pitchFamily="8" charset="-128"/>
              </a:rPr>
              <a:t>S(z,y</a:t>
            </a:r>
            <a:r>
              <a:rPr lang="en-US" sz="2000" baseline="-25000" dirty="0" smtClean="0">
                <a:ea typeface="ＭＳ Ｐゴシック" pitchFamily="8" charset="-128"/>
              </a:rPr>
              <a:t>1</a:t>
            </a:r>
            <a:r>
              <a:rPr lang="en-US" sz="2000" dirty="0" smtClean="0">
                <a:ea typeface="ＭＳ Ｐゴシック" pitchFamily="8" charset="-128"/>
              </a:rPr>
              <a:t>) ∨ T(z)</a:t>
            </a:r>
            <a:r>
              <a:rPr lang="en-US" sz="2000" dirty="0" smtClean="0"/>
              <a:t>∧</a:t>
            </a:r>
            <a:r>
              <a:rPr lang="en-US" sz="2000" dirty="0" smtClean="0">
                <a:ea typeface="ＭＳ Ｐゴシック" pitchFamily="8" charset="-128"/>
              </a:rPr>
              <a:t>S(z,y</a:t>
            </a:r>
            <a:r>
              <a:rPr lang="en-US" sz="2000" baseline="-25000" dirty="0" smtClean="0">
                <a:ea typeface="ＭＳ Ｐゴシック" pitchFamily="8" charset="-128"/>
              </a:rPr>
              <a:t>2</a:t>
            </a:r>
            <a:r>
              <a:rPr lang="en-US" sz="2000" dirty="0" smtClean="0">
                <a:ea typeface="ＭＳ Ｐゴシック" pitchFamily="8" charset="-128"/>
              </a:rPr>
              <a:t>)]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986" y="3303895"/>
            <a:ext cx="616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D2533C"/>
                </a:solidFill>
                <a:ea typeface="ＭＳ Ｐゴシック" pitchFamily="8" charset="-128"/>
              </a:rPr>
              <a:t>Q</a:t>
            </a:r>
            <a:r>
              <a:rPr lang="en-US" baseline="-25000" dirty="0" smtClean="0">
                <a:solidFill>
                  <a:srgbClr val="D2533C"/>
                </a:solidFill>
                <a:ea typeface="ＭＳ Ｐゴシック" pitchFamily="8" charset="-128"/>
              </a:rPr>
              <a:t>U</a:t>
            </a:r>
            <a:r>
              <a:rPr lang="en-US" dirty="0" smtClean="0"/>
              <a:t>) = 1 </a:t>
            </a:r>
            <a:r>
              <a:rPr lang="en-US" dirty="0"/>
              <a:t>– </a:t>
            </a:r>
            <a:r>
              <a:rPr lang="en-US" dirty="0" err="1"/>
              <a:t>Π</a:t>
            </a:r>
            <a:r>
              <a:rPr lang="en-US" baseline="-25000" dirty="0" err="1"/>
              <a:t>a</a:t>
            </a:r>
            <a:r>
              <a:rPr lang="en-US" baseline="-25000" dirty="0"/>
              <a:t> ∈Domain</a:t>
            </a:r>
            <a:r>
              <a:rPr lang="en-US" dirty="0"/>
              <a:t> (1–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[</a:t>
            </a:r>
            <a:r>
              <a:rPr lang="en-US" dirty="0" smtClean="0">
                <a:ea typeface="ＭＳ Ｐゴシック" pitchFamily="8" charset="-128"/>
              </a:rPr>
              <a:t>R(a)</a:t>
            </a:r>
            <a:r>
              <a:rPr lang="en-US" dirty="0" smtClean="0"/>
              <a:t>∧</a:t>
            </a:r>
            <a:r>
              <a:rPr lang="en-US" u="sng" dirty="0" smtClean="0">
                <a:ea typeface="ＭＳ Ｐゴシック" pitchFamily="8" charset="-128"/>
              </a:rPr>
              <a:t>S(a,</a:t>
            </a:r>
            <a:r>
              <a:rPr lang="en-US" u="sng" dirty="0">
                <a:ea typeface="ＭＳ Ｐゴシック" pitchFamily="8" charset="-128"/>
              </a:rPr>
              <a:t>y</a:t>
            </a:r>
            <a:r>
              <a:rPr lang="en-US" u="sng" baseline="-25000" dirty="0">
                <a:ea typeface="ＭＳ Ｐゴシック" pitchFamily="8" charset="-128"/>
              </a:rPr>
              <a:t>1</a:t>
            </a:r>
            <a:r>
              <a:rPr lang="en-US" u="sng" dirty="0" smtClean="0">
                <a:ea typeface="ＭＳ Ｐゴシック" pitchFamily="8" charset="-128"/>
              </a:rPr>
              <a:t>)</a:t>
            </a:r>
            <a:r>
              <a:rPr lang="en-US" dirty="0" smtClean="0">
                <a:ea typeface="ＭＳ Ｐゴシック" pitchFamily="8" charset="-128"/>
              </a:rPr>
              <a:t>∨T(a)</a:t>
            </a:r>
            <a:r>
              <a:rPr lang="en-US" dirty="0" smtClean="0"/>
              <a:t>∧</a:t>
            </a:r>
            <a:r>
              <a:rPr lang="en-US" u="sng" dirty="0" smtClean="0">
                <a:ea typeface="ＭＳ Ｐゴシック" pitchFamily="8" charset="-128"/>
              </a:rPr>
              <a:t>S(a,</a:t>
            </a:r>
            <a:r>
              <a:rPr lang="en-US" u="sng" dirty="0">
                <a:ea typeface="ＭＳ Ｐゴシック" pitchFamily="8" charset="-128"/>
              </a:rPr>
              <a:t>y</a:t>
            </a:r>
            <a:r>
              <a:rPr lang="en-US" u="sng" baseline="-25000" dirty="0">
                <a:ea typeface="ＭＳ Ｐゴシック" pitchFamily="8" charset="-128"/>
              </a:rPr>
              <a:t>2</a:t>
            </a:r>
            <a:r>
              <a:rPr lang="en-US" u="sng" dirty="0" smtClean="0">
                <a:ea typeface="ＭＳ Ｐゴシック" pitchFamily="8" charset="-128"/>
              </a:rPr>
              <a:t>)</a:t>
            </a:r>
            <a:r>
              <a:rPr lang="en-US" dirty="0" smtClean="0">
                <a:ea typeface="ＭＳ Ｐゴシック" pitchFamily="8" charset="-128"/>
              </a:rPr>
              <a:t>)</a:t>
            </a:r>
            <a:r>
              <a:rPr lang="en-US" dirty="0">
                <a:ea typeface="ＭＳ Ｐゴシック" pitchFamily="8" charset="-128"/>
              </a:rPr>
              <a:t>]</a:t>
            </a:r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6177423" y="3386849"/>
            <a:ext cx="29665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Independent </a:t>
            </a:r>
            <a:r>
              <a:rPr lang="en-US" sz="1200" dirty="0"/>
              <a:t>project: </a:t>
            </a:r>
            <a:r>
              <a:rPr lang="en-US" sz="1200" dirty="0" smtClean="0"/>
              <a:t> for </a:t>
            </a:r>
            <a:r>
              <a:rPr lang="en-US" sz="1200" dirty="0" err="1"/>
              <a:t>a≠</a:t>
            </a:r>
            <a:r>
              <a:rPr lang="en-US" sz="1200" dirty="0" err="1" smtClean="0"/>
              <a:t>b</a:t>
            </a:r>
            <a:r>
              <a:rPr lang="en-US" sz="1200" dirty="0" smtClean="0"/>
              <a:t>, </a:t>
            </a:r>
            <a:br>
              <a:rPr lang="en-US" sz="1200" dirty="0" smtClean="0"/>
            </a:br>
            <a:r>
              <a:rPr lang="en-US" sz="1200" dirty="0" smtClean="0">
                <a:solidFill>
                  <a:schemeClr val="tx2"/>
                </a:solidFill>
              </a:rPr>
              <a:t>Q</a:t>
            </a:r>
            <a:r>
              <a:rPr lang="en-US" sz="1200" baseline="-25000" dirty="0" smtClean="0">
                <a:solidFill>
                  <a:schemeClr val="tx2"/>
                </a:solidFill>
              </a:rPr>
              <a:t>U</a:t>
            </a:r>
            <a:r>
              <a:rPr lang="en-US" sz="1200" dirty="0" smtClean="0"/>
              <a:t>[a/z] and </a:t>
            </a:r>
            <a:r>
              <a:rPr lang="en-US" sz="1200" dirty="0" smtClean="0">
                <a:solidFill>
                  <a:srgbClr val="D2533C"/>
                </a:solidFill>
              </a:rPr>
              <a:t>Q</a:t>
            </a:r>
            <a:r>
              <a:rPr lang="en-US" sz="1200" baseline="-25000" dirty="0" smtClean="0">
                <a:solidFill>
                  <a:srgbClr val="D2533C"/>
                </a:solidFill>
              </a:rPr>
              <a:t>U</a:t>
            </a:r>
            <a:r>
              <a:rPr lang="en-US" sz="1200" dirty="0" smtClean="0"/>
              <a:t>[b/z] are independent</a:t>
            </a:r>
            <a:br>
              <a:rPr lang="en-US" sz="1200" dirty="0" smtClean="0"/>
            </a:br>
            <a:r>
              <a:rPr lang="en-US" sz="1200" dirty="0" smtClean="0"/>
              <a:t>because atoms R(a),S(a,y</a:t>
            </a:r>
            <a:r>
              <a:rPr lang="en-US" sz="1200" baseline="-25000" dirty="0" smtClean="0"/>
              <a:t>1</a:t>
            </a:r>
            <a:r>
              <a:rPr lang="en-US" sz="1200" dirty="0" smtClean="0"/>
              <a:t>),T(a),S(a,y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)</a:t>
            </a:r>
            <a:br>
              <a:rPr lang="en-US" sz="1200" dirty="0" smtClean="0"/>
            </a:br>
            <a:r>
              <a:rPr lang="en-US" sz="1200" dirty="0" smtClean="0"/>
              <a:t>are distinct from R(b)</a:t>
            </a:r>
            <a:r>
              <a:rPr lang="en-US" sz="1200" dirty="0"/>
              <a:t>,S</a:t>
            </a:r>
            <a:r>
              <a:rPr lang="en-US" sz="1200" dirty="0" smtClean="0"/>
              <a:t>(b,</a:t>
            </a:r>
            <a:r>
              <a:rPr lang="en-US" sz="1200" dirty="0"/>
              <a:t>y</a:t>
            </a:r>
            <a:r>
              <a:rPr lang="en-US" sz="1200" baseline="-25000" dirty="0"/>
              <a:t>1</a:t>
            </a:r>
            <a:r>
              <a:rPr lang="en-US" sz="1200" dirty="0"/>
              <a:t>),T</a:t>
            </a:r>
            <a:r>
              <a:rPr lang="en-US" sz="1200" dirty="0" smtClean="0"/>
              <a:t>(b)</a:t>
            </a:r>
            <a:r>
              <a:rPr lang="en-US" sz="1200" dirty="0"/>
              <a:t>,S</a:t>
            </a:r>
            <a:r>
              <a:rPr lang="en-US" sz="1200" dirty="0" smtClean="0"/>
              <a:t>(b,</a:t>
            </a:r>
            <a:r>
              <a:rPr lang="en-US" sz="1200" dirty="0"/>
              <a:t>y</a:t>
            </a:r>
            <a:r>
              <a:rPr lang="en-US" sz="1200" baseline="-25000" dirty="0"/>
              <a:t>2</a:t>
            </a:r>
            <a:r>
              <a:rPr lang="en-US" sz="1200" dirty="0"/>
              <a:t>)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46507" y="1490164"/>
            <a:ext cx="4266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=∃</a:t>
            </a:r>
            <a:r>
              <a:rPr lang="en-US" sz="1400" dirty="0" smtClean="0">
                <a:ea typeface="ＭＳ Ｐゴシック" pitchFamily="8" charset="-128"/>
              </a:rPr>
              <a:t>x</a:t>
            </a:r>
            <a:r>
              <a:rPr lang="en-US" sz="1400" baseline="-25000" dirty="0" smtClean="0">
                <a:ea typeface="ＭＳ Ｐゴシック" pitchFamily="8" charset="-128"/>
              </a:rPr>
              <a:t>1</a:t>
            </a:r>
            <a:r>
              <a:rPr lang="en-US" sz="1400" dirty="0"/>
              <a:t>∃</a:t>
            </a:r>
            <a:r>
              <a:rPr lang="en-US" sz="1400" dirty="0" smtClean="0">
                <a:ea typeface="ＭＳ Ｐゴシック" pitchFamily="8" charset="-128"/>
              </a:rPr>
              <a:t>y</a:t>
            </a:r>
            <a:r>
              <a:rPr lang="en-US" sz="1400" baseline="-25000" dirty="0" smtClean="0">
                <a:ea typeface="ＭＳ Ｐゴシック" pitchFamily="8" charset="-128"/>
              </a:rPr>
              <a:t>1</a:t>
            </a:r>
            <a:r>
              <a:rPr lang="en-US" sz="1400" dirty="0" smtClean="0">
                <a:ea typeface="ＭＳ Ｐゴシック" pitchFamily="8" charset="-128"/>
              </a:rPr>
              <a:t>R</a:t>
            </a:r>
            <a:r>
              <a:rPr lang="en-US" sz="1400" dirty="0">
                <a:ea typeface="ＭＳ Ｐゴシック" pitchFamily="8" charset="-128"/>
              </a:rPr>
              <a:t>(x</a:t>
            </a:r>
            <a:r>
              <a:rPr lang="en-US" sz="1400" baseline="-25000" dirty="0">
                <a:ea typeface="ＭＳ Ｐゴシック" pitchFamily="8" charset="-128"/>
              </a:rPr>
              <a:t>1</a:t>
            </a:r>
            <a:r>
              <a:rPr lang="en-US" sz="1400" dirty="0" smtClean="0">
                <a:ea typeface="ＭＳ Ｐゴシック" pitchFamily="8" charset="-128"/>
              </a:rPr>
              <a:t>)</a:t>
            </a:r>
            <a:r>
              <a:rPr lang="en-US" sz="1400" dirty="0" smtClean="0"/>
              <a:t>∧</a:t>
            </a:r>
            <a:r>
              <a:rPr lang="en-US" sz="1400" dirty="0" smtClean="0">
                <a:ea typeface="ＭＳ Ｐゴシック" pitchFamily="8" charset="-128"/>
              </a:rPr>
              <a:t>S</a:t>
            </a:r>
            <a:r>
              <a:rPr lang="en-US" sz="1400" dirty="0">
                <a:ea typeface="ＭＳ Ｐゴシック" pitchFamily="8" charset="-128"/>
              </a:rPr>
              <a:t>(x</a:t>
            </a:r>
            <a:r>
              <a:rPr lang="en-US" sz="1400" baseline="-25000" dirty="0">
                <a:ea typeface="ＭＳ Ｐゴシック" pitchFamily="8" charset="-128"/>
              </a:rPr>
              <a:t>1</a:t>
            </a:r>
            <a:r>
              <a:rPr lang="en-US" sz="1400" dirty="0">
                <a:ea typeface="ＭＳ Ｐゴシック" pitchFamily="8" charset="-128"/>
              </a:rPr>
              <a:t>,y</a:t>
            </a:r>
            <a:r>
              <a:rPr lang="en-US" sz="1400" baseline="-25000" dirty="0">
                <a:ea typeface="ＭＳ Ｐゴシック" pitchFamily="8" charset="-128"/>
              </a:rPr>
              <a:t>1</a:t>
            </a:r>
            <a:r>
              <a:rPr lang="en-US" sz="1400" dirty="0">
                <a:ea typeface="ＭＳ Ｐゴシック" pitchFamily="8" charset="-128"/>
              </a:rPr>
              <a:t>) ∨ </a:t>
            </a:r>
            <a:r>
              <a:rPr lang="en-US" sz="1400" dirty="0"/>
              <a:t>∃</a:t>
            </a:r>
            <a:r>
              <a:rPr lang="en-US" sz="1400" dirty="0" smtClean="0">
                <a:ea typeface="ＭＳ Ｐゴシック" pitchFamily="8" charset="-128"/>
              </a:rPr>
              <a:t>x</a:t>
            </a:r>
            <a:r>
              <a:rPr lang="en-US" sz="1400" baseline="-25000" dirty="0" smtClean="0">
                <a:ea typeface="ＭＳ Ｐゴシック" pitchFamily="8" charset="-128"/>
              </a:rPr>
              <a:t>2</a:t>
            </a:r>
            <a:r>
              <a:rPr lang="en-US" sz="1400" dirty="0" smtClean="0"/>
              <a:t>∃</a:t>
            </a:r>
            <a:r>
              <a:rPr lang="en-US" sz="1400" dirty="0" smtClean="0">
                <a:ea typeface="ＭＳ Ｐゴシック" pitchFamily="8" charset="-128"/>
              </a:rPr>
              <a:t>y</a:t>
            </a:r>
            <a:r>
              <a:rPr lang="en-US" sz="1400" baseline="-25000" dirty="0" smtClean="0">
                <a:ea typeface="ＭＳ Ｐゴシック" pitchFamily="8" charset="-128"/>
              </a:rPr>
              <a:t>2</a:t>
            </a:r>
            <a:r>
              <a:rPr lang="en-US" sz="1400" dirty="0" smtClean="0">
                <a:ea typeface="ＭＳ Ｐゴシック" pitchFamily="8" charset="-128"/>
              </a:rPr>
              <a:t>T</a:t>
            </a:r>
            <a:r>
              <a:rPr lang="en-US" sz="1400" dirty="0">
                <a:ea typeface="ＭＳ Ｐゴシック" pitchFamily="8" charset="-128"/>
              </a:rPr>
              <a:t>(x</a:t>
            </a:r>
            <a:r>
              <a:rPr lang="en-US" sz="1400" baseline="-25000" dirty="0">
                <a:ea typeface="ＭＳ Ｐゴシック" pitchFamily="8" charset="-128"/>
              </a:rPr>
              <a:t>2</a:t>
            </a:r>
            <a:r>
              <a:rPr lang="en-US" sz="1400" dirty="0" smtClean="0">
                <a:ea typeface="ＭＳ Ｐゴシック" pitchFamily="8" charset="-128"/>
              </a:rPr>
              <a:t>)</a:t>
            </a:r>
            <a:r>
              <a:rPr lang="en-US" sz="1400" dirty="0" smtClean="0"/>
              <a:t>∧</a:t>
            </a:r>
            <a:r>
              <a:rPr lang="en-US" sz="1400" dirty="0" smtClean="0">
                <a:ea typeface="ＭＳ Ｐゴシック" pitchFamily="8" charset="-128"/>
              </a:rPr>
              <a:t>S</a:t>
            </a:r>
            <a:r>
              <a:rPr lang="en-US" sz="1400" dirty="0">
                <a:ea typeface="ＭＳ Ｐゴシック" pitchFamily="8" charset="-128"/>
              </a:rPr>
              <a:t>(x</a:t>
            </a:r>
            <a:r>
              <a:rPr lang="en-US" sz="1400" baseline="-25000" dirty="0">
                <a:ea typeface="ＭＳ Ｐゴシック" pitchFamily="8" charset="-128"/>
              </a:rPr>
              <a:t>2</a:t>
            </a:r>
            <a:r>
              <a:rPr lang="en-US" sz="1400" dirty="0">
                <a:ea typeface="ＭＳ Ｐゴシック" pitchFamily="8" charset="-128"/>
              </a:rPr>
              <a:t>,y</a:t>
            </a:r>
            <a:r>
              <a:rPr lang="en-US" sz="1400" baseline="-25000" dirty="0">
                <a:ea typeface="ＭＳ Ｐゴシック" pitchFamily="8" charset="-128"/>
              </a:rPr>
              <a:t>2</a:t>
            </a:r>
            <a:r>
              <a:rPr lang="en-US" sz="1400" dirty="0" smtClean="0">
                <a:ea typeface="ＭＳ Ｐゴシック" pitchFamily="8" charset="-128"/>
              </a:rPr>
              <a:t>)</a:t>
            </a:r>
            <a:endParaRPr lang="en-US" sz="1400" dirty="0">
              <a:ea typeface="ＭＳ Ｐゴシック" pitchFamily="8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986" y="4226149"/>
            <a:ext cx="593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D2533C"/>
                </a:solidFill>
                <a:ea typeface="ＭＳ Ｐゴシック" pitchFamily="8" charset="-128"/>
              </a:rPr>
              <a:t>Q</a:t>
            </a:r>
            <a:r>
              <a:rPr lang="en-US" baseline="-25000" dirty="0" smtClean="0">
                <a:solidFill>
                  <a:srgbClr val="D2533C"/>
                </a:solidFill>
                <a:ea typeface="ＭＳ Ｐゴシック" pitchFamily="8" charset="-128"/>
              </a:rPr>
              <a:t>U</a:t>
            </a:r>
            <a:r>
              <a:rPr lang="en-US" dirty="0" smtClean="0"/>
              <a:t>) </a:t>
            </a:r>
            <a:r>
              <a:rPr lang="en-US" dirty="0" smtClean="0">
                <a:ea typeface="ＭＳ Ｐゴシック" pitchFamily="8" charset="-128"/>
              </a:rPr>
              <a:t>= </a:t>
            </a:r>
            <a:r>
              <a:rPr lang="en-US" dirty="0" smtClean="0"/>
              <a:t>1 </a:t>
            </a:r>
            <a:r>
              <a:rPr lang="en-US" dirty="0"/>
              <a:t>– </a:t>
            </a:r>
            <a:r>
              <a:rPr lang="en-US" dirty="0" err="1"/>
              <a:t>Π</a:t>
            </a:r>
            <a:r>
              <a:rPr lang="en-US" baseline="-25000" dirty="0" err="1"/>
              <a:t>a</a:t>
            </a:r>
            <a:r>
              <a:rPr lang="en-US" baseline="-25000" dirty="0"/>
              <a:t> ∈Domain</a:t>
            </a:r>
            <a:r>
              <a:rPr lang="en-US" dirty="0"/>
              <a:t> (1–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[</a:t>
            </a:r>
            <a:r>
              <a:rPr lang="en-US" u="sng" dirty="0" smtClean="0"/>
              <a:t>(</a:t>
            </a:r>
            <a:r>
              <a:rPr lang="en-US" u="sng" dirty="0" smtClean="0">
                <a:ea typeface="ＭＳ Ｐゴシック" pitchFamily="8" charset="-128"/>
              </a:rPr>
              <a:t>R</a:t>
            </a:r>
            <a:r>
              <a:rPr lang="en-US" u="sng" dirty="0">
                <a:ea typeface="ＭＳ Ｐゴシック" pitchFamily="8" charset="-128"/>
              </a:rPr>
              <a:t>(a</a:t>
            </a:r>
            <a:r>
              <a:rPr lang="en-US" u="sng" dirty="0" smtClean="0">
                <a:ea typeface="ＭＳ Ｐゴシック" pitchFamily="8" charset="-128"/>
              </a:rPr>
              <a:t>)∨T</a:t>
            </a:r>
            <a:r>
              <a:rPr lang="en-US" u="sng" dirty="0">
                <a:ea typeface="ＭＳ Ｐゴシック" pitchFamily="8" charset="-128"/>
              </a:rPr>
              <a:t>(a</a:t>
            </a:r>
            <a:r>
              <a:rPr lang="en-US" u="sng" dirty="0" smtClean="0">
                <a:ea typeface="ＭＳ Ｐゴシック" pitchFamily="8" charset="-128"/>
              </a:rPr>
              <a:t>))</a:t>
            </a:r>
            <a:r>
              <a:rPr lang="en-US" dirty="0" smtClean="0">
                <a:ea typeface="ＭＳ Ｐゴシック" pitchFamily="8" charset="-128"/>
              </a:rPr>
              <a:t> </a:t>
            </a:r>
            <a:r>
              <a:rPr lang="en-US" dirty="0"/>
              <a:t>∧</a:t>
            </a:r>
            <a:r>
              <a:rPr lang="en-US" dirty="0">
                <a:ea typeface="ＭＳ Ｐゴシック" pitchFamily="8" charset="-128"/>
              </a:rPr>
              <a:t> </a:t>
            </a:r>
            <a:r>
              <a:rPr lang="en-US" u="sng" dirty="0" smtClean="0"/>
              <a:t>∃y. </a:t>
            </a:r>
            <a:r>
              <a:rPr lang="en-US" u="sng" dirty="0" smtClean="0">
                <a:ea typeface="ＭＳ Ｐゴシック" pitchFamily="8" charset="-128"/>
              </a:rPr>
              <a:t>S</a:t>
            </a:r>
            <a:r>
              <a:rPr lang="en-US" u="sng" dirty="0">
                <a:ea typeface="ＭＳ Ｐゴシック" pitchFamily="8" charset="-128"/>
              </a:rPr>
              <a:t>(</a:t>
            </a:r>
            <a:r>
              <a:rPr lang="en-US" u="sng" dirty="0" err="1">
                <a:ea typeface="ＭＳ Ｐゴシック" pitchFamily="8" charset="-128"/>
              </a:rPr>
              <a:t>a,</a:t>
            </a:r>
            <a:r>
              <a:rPr lang="en-US" u="sng" dirty="0" err="1" smtClean="0">
                <a:ea typeface="ＭＳ Ｐゴシック" pitchFamily="8" charset="-128"/>
              </a:rPr>
              <a:t>y</a:t>
            </a:r>
            <a:r>
              <a:rPr lang="en-US" u="sng" dirty="0" smtClean="0">
                <a:ea typeface="ＭＳ Ｐゴシック" pitchFamily="8" charset="-128"/>
              </a:rPr>
              <a:t>)</a:t>
            </a:r>
            <a:r>
              <a:rPr lang="en-US" dirty="0" smtClean="0">
                <a:ea typeface="ＭＳ Ｐゴシック" pitchFamily="8" charset="-128"/>
              </a:rPr>
              <a:t>]</a:t>
            </a:r>
            <a:endParaRPr lang="en-US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6326036" y="4318482"/>
            <a:ext cx="157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Distribute </a:t>
            </a:r>
            <a:r>
              <a:rPr lang="en-US" sz="1200" dirty="0" smtClean="0"/>
              <a:t>∧ over </a:t>
            </a:r>
            <a:r>
              <a:rPr lang="en-US" sz="1200" dirty="0">
                <a:ea typeface="ＭＳ Ｐゴシック" pitchFamily="8" charset="-128"/>
              </a:rPr>
              <a:t>∨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856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9986" y="1397831"/>
            <a:ext cx="418666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457200" indent="-457200" eaLnBrk="0" hangingPunct="0">
              <a:defRPr/>
            </a:pPr>
            <a:r>
              <a:rPr lang="en-US" sz="2000" dirty="0" smtClean="0">
                <a:solidFill>
                  <a:srgbClr val="D2533C"/>
                </a:solidFill>
                <a:ea typeface="ＭＳ Ｐゴシック" pitchFamily="8" charset="-128"/>
              </a:rPr>
              <a:t>Q</a:t>
            </a:r>
            <a:r>
              <a:rPr lang="en-US" sz="2000" baseline="-25000" dirty="0" smtClean="0">
                <a:solidFill>
                  <a:srgbClr val="D2533C"/>
                </a:solidFill>
                <a:ea typeface="ＭＳ Ｐゴシック" pitchFamily="8" charset="-128"/>
              </a:rPr>
              <a:t>U</a:t>
            </a:r>
            <a:r>
              <a:rPr lang="en-US" sz="2000" dirty="0" smtClean="0">
                <a:ea typeface="ＭＳ Ｐゴシック" pitchFamily="8" charset="-128"/>
              </a:rPr>
              <a:t> </a:t>
            </a:r>
            <a:r>
              <a:rPr lang="en-US" sz="2000" dirty="0">
                <a:ea typeface="ＭＳ Ｐゴシック" pitchFamily="8" charset="-128"/>
              </a:rPr>
              <a:t>= </a:t>
            </a:r>
            <a:r>
              <a:rPr lang="en-US" sz="2000" dirty="0" smtClean="0">
                <a:ea typeface="ＭＳ Ｐゴシック" pitchFamily="8" charset="-128"/>
              </a:rPr>
              <a:t>R(x</a:t>
            </a:r>
            <a:r>
              <a:rPr lang="en-US" sz="2000" baseline="-25000" dirty="0" smtClean="0">
                <a:ea typeface="ＭＳ Ｐゴシック" pitchFamily="8" charset="-128"/>
              </a:rPr>
              <a:t>1</a:t>
            </a:r>
            <a:r>
              <a:rPr lang="en-US" sz="2000" dirty="0" smtClean="0">
                <a:ea typeface="ＭＳ Ｐゴシック" pitchFamily="8" charset="-128"/>
              </a:rPr>
              <a:t>),S(x</a:t>
            </a:r>
            <a:r>
              <a:rPr lang="en-US" sz="2000" baseline="-25000" dirty="0" smtClean="0">
                <a:ea typeface="ＭＳ Ｐゴシック" pitchFamily="8" charset="-128"/>
              </a:rPr>
              <a:t>1</a:t>
            </a:r>
            <a:r>
              <a:rPr lang="en-US" sz="2000" dirty="0" smtClean="0">
                <a:ea typeface="ＭＳ Ｐゴシック" pitchFamily="8" charset="-128"/>
              </a:rPr>
              <a:t>,y</a:t>
            </a:r>
            <a:r>
              <a:rPr lang="en-US" sz="2000" baseline="-25000" dirty="0" smtClean="0">
                <a:ea typeface="ＭＳ Ｐゴシック" pitchFamily="8" charset="-128"/>
              </a:rPr>
              <a:t>1</a:t>
            </a:r>
            <a:r>
              <a:rPr lang="en-US" sz="2000" dirty="0" smtClean="0">
                <a:ea typeface="ＭＳ Ｐゴシック" pitchFamily="8" charset="-128"/>
              </a:rPr>
              <a:t>) ∨ T(x</a:t>
            </a:r>
            <a:r>
              <a:rPr lang="en-US" sz="2000" baseline="-25000" dirty="0" smtClean="0">
                <a:ea typeface="ＭＳ Ｐゴシック" pitchFamily="8" charset="-128"/>
              </a:rPr>
              <a:t>2</a:t>
            </a:r>
            <a:r>
              <a:rPr lang="en-US" sz="2000" dirty="0" smtClean="0">
                <a:ea typeface="ＭＳ Ｐゴシック" pitchFamily="8" charset="-128"/>
              </a:rPr>
              <a:t>)</a:t>
            </a:r>
            <a:r>
              <a:rPr lang="en-US" sz="2000" dirty="0">
                <a:ea typeface="ＭＳ Ｐゴシック" pitchFamily="8" charset="-128"/>
              </a:rPr>
              <a:t>,S(</a:t>
            </a:r>
            <a:r>
              <a:rPr lang="en-US" sz="2000" dirty="0" smtClean="0">
                <a:ea typeface="ＭＳ Ｐゴシック" pitchFamily="8" charset="-128"/>
              </a:rPr>
              <a:t>x</a:t>
            </a:r>
            <a:r>
              <a:rPr lang="en-US" sz="2000" baseline="-25000" dirty="0" smtClean="0">
                <a:ea typeface="ＭＳ Ｐゴシック" pitchFamily="8" charset="-128"/>
              </a:rPr>
              <a:t>2</a:t>
            </a:r>
            <a:r>
              <a:rPr lang="en-US" sz="2000" dirty="0" smtClean="0">
                <a:ea typeface="ＭＳ Ｐゴシック" pitchFamily="8" charset="-128"/>
              </a:rPr>
              <a:t>,y</a:t>
            </a:r>
            <a:r>
              <a:rPr lang="en-US" sz="2000" baseline="-25000" dirty="0" smtClean="0">
                <a:ea typeface="ＭＳ Ｐゴシック" pitchFamily="8" charset="-128"/>
              </a:rPr>
              <a:t>2</a:t>
            </a:r>
            <a:r>
              <a:rPr lang="en-US" sz="2000" dirty="0" smtClean="0">
                <a:ea typeface="ＭＳ Ｐゴシック" pitchFamily="8" charset="-128"/>
              </a:rPr>
              <a:t>)</a:t>
            </a:r>
            <a:endParaRPr lang="en-US" sz="2000" dirty="0">
              <a:ea typeface="ＭＳ Ｐゴシック" pitchFamily="8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19111" y="2412419"/>
            <a:ext cx="2020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Commute </a:t>
            </a:r>
            <a:r>
              <a:rPr lang="en-US" sz="1600" dirty="0" smtClean="0"/>
              <a:t>∃ with </a:t>
            </a:r>
            <a:r>
              <a:rPr lang="en-US" sz="1600" dirty="0">
                <a:ea typeface="ＭＳ Ｐゴシック" pitchFamily="8" charset="-128"/>
              </a:rPr>
              <a:t>∨</a:t>
            </a:r>
            <a:r>
              <a:rPr lang="en-US" sz="1600" dirty="0" smtClean="0"/>
              <a:t>  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9986" y="2350863"/>
            <a:ext cx="477522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457200" indent="-457200" eaLnBrk="0" hangingPunct="0">
              <a:defRPr/>
            </a:pPr>
            <a:r>
              <a:rPr lang="en-US" sz="2000" dirty="0" smtClean="0">
                <a:solidFill>
                  <a:srgbClr val="D2533C"/>
                </a:solidFill>
                <a:ea typeface="ＭＳ Ｐゴシック" pitchFamily="8" charset="-128"/>
              </a:rPr>
              <a:t>Q</a:t>
            </a:r>
            <a:r>
              <a:rPr lang="en-US" sz="2000" baseline="-25000" dirty="0" smtClean="0">
                <a:solidFill>
                  <a:srgbClr val="D2533C"/>
                </a:solidFill>
                <a:ea typeface="ＭＳ Ｐゴシック" pitchFamily="8" charset="-128"/>
              </a:rPr>
              <a:t>U</a:t>
            </a:r>
            <a:r>
              <a:rPr lang="en-US" sz="2000" dirty="0" smtClean="0">
                <a:ea typeface="ＭＳ Ｐゴシック" pitchFamily="8" charset="-128"/>
              </a:rPr>
              <a:t> </a:t>
            </a:r>
            <a:r>
              <a:rPr lang="en-US" sz="2000" dirty="0">
                <a:ea typeface="ＭＳ Ｐゴシック" pitchFamily="8" charset="-128"/>
              </a:rPr>
              <a:t>= </a:t>
            </a:r>
            <a:r>
              <a:rPr lang="en-US" sz="2000" dirty="0" smtClean="0"/>
              <a:t>∃z [</a:t>
            </a:r>
            <a:r>
              <a:rPr lang="en-US" sz="2000" dirty="0" smtClean="0">
                <a:ea typeface="ＭＳ Ｐゴシック" pitchFamily="8" charset="-128"/>
              </a:rPr>
              <a:t>R(z)</a:t>
            </a:r>
            <a:r>
              <a:rPr lang="en-US" sz="2000" dirty="0" smtClean="0"/>
              <a:t>∧</a:t>
            </a:r>
            <a:r>
              <a:rPr lang="en-US" sz="2000" dirty="0" smtClean="0">
                <a:ea typeface="ＭＳ Ｐゴシック" pitchFamily="8" charset="-128"/>
              </a:rPr>
              <a:t>S(z,y</a:t>
            </a:r>
            <a:r>
              <a:rPr lang="en-US" sz="2000" baseline="-25000" dirty="0" smtClean="0">
                <a:ea typeface="ＭＳ Ｐゴシック" pitchFamily="8" charset="-128"/>
              </a:rPr>
              <a:t>1</a:t>
            </a:r>
            <a:r>
              <a:rPr lang="en-US" sz="2000" dirty="0" smtClean="0">
                <a:ea typeface="ＭＳ Ｐゴシック" pitchFamily="8" charset="-128"/>
              </a:rPr>
              <a:t>) ∨ T(z)</a:t>
            </a:r>
            <a:r>
              <a:rPr lang="en-US" sz="2000" dirty="0" smtClean="0"/>
              <a:t>∧</a:t>
            </a:r>
            <a:r>
              <a:rPr lang="en-US" sz="2000" dirty="0" smtClean="0">
                <a:ea typeface="ＭＳ Ｐゴシック" pitchFamily="8" charset="-128"/>
              </a:rPr>
              <a:t>S(z,y</a:t>
            </a:r>
            <a:r>
              <a:rPr lang="en-US" sz="2000" baseline="-25000" dirty="0" smtClean="0">
                <a:ea typeface="ＭＳ Ｐゴシック" pitchFamily="8" charset="-128"/>
              </a:rPr>
              <a:t>2</a:t>
            </a:r>
            <a:r>
              <a:rPr lang="en-US" sz="2000" dirty="0" smtClean="0">
                <a:ea typeface="ＭＳ Ｐゴシック" pitchFamily="8" charset="-128"/>
              </a:rPr>
              <a:t>)]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986" y="3303895"/>
            <a:ext cx="616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D2533C"/>
                </a:solidFill>
                <a:ea typeface="ＭＳ Ｐゴシック" pitchFamily="8" charset="-128"/>
              </a:rPr>
              <a:t>Q</a:t>
            </a:r>
            <a:r>
              <a:rPr lang="en-US" baseline="-25000" dirty="0" smtClean="0">
                <a:solidFill>
                  <a:srgbClr val="D2533C"/>
                </a:solidFill>
                <a:ea typeface="ＭＳ Ｐゴシック" pitchFamily="8" charset="-128"/>
              </a:rPr>
              <a:t>U</a:t>
            </a:r>
            <a:r>
              <a:rPr lang="en-US" dirty="0" smtClean="0"/>
              <a:t>) = 1 </a:t>
            </a:r>
            <a:r>
              <a:rPr lang="en-US" dirty="0"/>
              <a:t>– </a:t>
            </a:r>
            <a:r>
              <a:rPr lang="en-US" dirty="0" err="1"/>
              <a:t>Π</a:t>
            </a:r>
            <a:r>
              <a:rPr lang="en-US" baseline="-25000" dirty="0" err="1"/>
              <a:t>a</a:t>
            </a:r>
            <a:r>
              <a:rPr lang="en-US" baseline="-25000" dirty="0"/>
              <a:t> ∈Domain</a:t>
            </a:r>
            <a:r>
              <a:rPr lang="en-US" dirty="0"/>
              <a:t> (1–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[</a:t>
            </a:r>
            <a:r>
              <a:rPr lang="en-US" dirty="0" smtClean="0">
                <a:ea typeface="ＭＳ Ｐゴシック" pitchFamily="8" charset="-128"/>
              </a:rPr>
              <a:t>R(a)</a:t>
            </a:r>
            <a:r>
              <a:rPr lang="en-US" dirty="0" smtClean="0"/>
              <a:t>∧</a:t>
            </a:r>
            <a:r>
              <a:rPr lang="en-US" u="sng" dirty="0" smtClean="0">
                <a:ea typeface="ＭＳ Ｐゴシック" pitchFamily="8" charset="-128"/>
              </a:rPr>
              <a:t>S(a,</a:t>
            </a:r>
            <a:r>
              <a:rPr lang="en-US" u="sng" dirty="0">
                <a:ea typeface="ＭＳ Ｐゴシック" pitchFamily="8" charset="-128"/>
              </a:rPr>
              <a:t>y</a:t>
            </a:r>
            <a:r>
              <a:rPr lang="en-US" u="sng" baseline="-25000" dirty="0">
                <a:ea typeface="ＭＳ Ｐゴシック" pitchFamily="8" charset="-128"/>
              </a:rPr>
              <a:t>1</a:t>
            </a:r>
            <a:r>
              <a:rPr lang="en-US" u="sng" dirty="0" smtClean="0">
                <a:ea typeface="ＭＳ Ｐゴシック" pitchFamily="8" charset="-128"/>
              </a:rPr>
              <a:t>)</a:t>
            </a:r>
            <a:r>
              <a:rPr lang="en-US" dirty="0" smtClean="0">
                <a:ea typeface="ＭＳ Ｐゴシック" pitchFamily="8" charset="-128"/>
              </a:rPr>
              <a:t>∨T(a)</a:t>
            </a:r>
            <a:r>
              <a:rPr lang="en-US" dirty="0" smtClean="0"/>
              <a:t>∧</a:t>
            </a:r>
            <a:r>
              <a:rPr lang="en-US" u="sng" dirty="0" smtClean="0">
                <a:ea typeface="ＭＳ Ｐゴシック" pitchFamily="8" charset="-128"/>
              </a:rPr>
              <a:t>S(a,</a:t>
            </a:r>
            <a:r>
              <a:rPr lang="en-US" u="sng" dirty="0">
                <a:ea typeface="ＭＳ Ｐゴシック" pitchFamily="8" charset="-128"/>
              </a:rPr>
              <a:t>y</a:t>
            </a:r>
            <a:r>
              <a:rPr lang="en-US" u="sng" baseline="-25000" dirty="0">
                <a:ea typeface="ＭＳ Ｐゴシック" pitchFamily="8" charset="-128"/>
              </a:rPr>
              <a:t>2</a:t>
            </a:r>
            <a:r>
              <a:rPr lang="en-US" u="sng" dirty="0" smtClean="0">
                <a:ea typeface="ＭＳ Ｐゴシック" pitchFamily="8" charset="-128"/>
              </a:rPr>
              <a:t>)</a:t>
            </a:r>
            <a:r>
              <a:rPr lang="en-US" dirty="0" smtClean="0">
                <a:ea typeface="ＭＳ Ｐゴシック" pitchFamily="8" charset="-128"/>
              </a:rPr>
              <a:t>)</a:t>
            </a:r>
            <a:r>
              <a:rPr lang="en-US" dirty="0">
                <a:ea typeface="ＭＳ Ｐゴシック" pitchFamily="8" charset="-128"/>
              </a:rPr>
              <a:t>]</a:t>
            </a:r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6177423" y="3386849"/>
            <a:ext cx="29665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Independent </a:t>
            </a:r>
            <a:r>
              <a:rPr lang="en-US" sz="1200" dirty="0"/>
              <a:t>project: </a:t>
            </a:r>
            <a:r>
              <a:rPr lang="en-US" sz="1200" dirty="0" smtClean="0"/>
              <a:t> for </a:t>
            </a:r>
            <a:r>
              <a:rPr lang="en-US" sz="1200" dirty="0" err="1"/>
              <a:t>a≠</a:t>
            </a:r>
            <a:r>
              <a:rPr lang="en-US" sz="1200" dirty="0" err="1" smtClean="0"/>
              <a:t>b</a:t>
            </a:r>
            <a:r>
              <a:rPr lang="en-US" sz="1200" dirty="0" smtClean="0"/>
              <a:t>, </a:t>
            </a:r>
            <a:br>
              <a:rPr lang="en-US" sz="1200" dirty="0" smtClean="0"/>
            </a:br>
            <a:r>
              <a:rPr lang="en-US" sz="1200" dirty="0" smtClean="0">
                <a:solidFill>
                  <a:schemeClr val="tx2"/>
                </a:solidFill>
              </a:rPr>
              <a:t>Q</a:t>
            </a:r>
            <a:r>
              <a:rPr lang="en-US" sz="1200" baseline="-25000" dirty="0" smtClean="0">
                <a:solidFill>
                  <a:schemeClr val="tx2"/>
                </a:solidFill>
              </a:rPr>
              <a:t>U</a:t>
            </a:r>
            <a:r>
              <a:rPr lang="en-US" sz="1200" dirty="0" smtClean="0"/>
              <a:t>[a/z] and </a:t>
            </a:r>
            <a:r>
              <a:rPr lang="en-US" sz="1200" dirty="0" smtClean="0">
                <a:solidFill>
                  <a:srgbClr val="D2533C"/>
                </a:solidFill>
              </a:rPr>
              <a:t>Q</a:t>
            </a:r>
            <a:r>
              <a:rPr lang="en-US" sz="1200" baseline="-25000" dirty="0" smtClean="0">
                <a:solidFill>
                  <a:srgbClr val="D2533C"/>
                </a:solidFill>
              </a:rPr>
              <a:t>U</a:t>
            </a:r>
            <a:r>
              <a:rPr lang="en-US" sz="1200" dirty="0" smtClean="0"/>
              <a:t>[b/z] are independent</a:t>
            </a:r>
            <a:br>
              <a:rPr lang="en-US" sz="1200" dirty="0" smtClean="0"/>
            </a:br>
            <a:r>
              <a:rPr lang="en-US" sz="1200" dirty="0" smtClean="0"/>
              <a:t>because atoms R(a),S(a,y</a:t>
            </a:r>
            <a:r>
              <a:rPr lang="en-US" sz="1200" baseline="-25000" dirty="0" smtClean="0"/>
              <a:t>1</a:t>
            </a:r>
            <a:r>
              <a:rPr lang="en-US" sz="1200" dirty="0" smtClean="0"/>
              <a:t>),T(a),S(a,y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)</a:t>
            </a:r>
            <a:br>
              <a:rPr lang="en-US" sz="1200" dirty="0" smtClean="0"/>
            </a:br>
            <a:r>
              <a:rPr lang="en-US" sz="1200" dirty="0" smtClean="0"/>
              <a:t>are distinct from R(b)</a:t>
            </a:r>
            <a:r>
              <a:rPr lang="en-US" sz="1200" dirty="0"/>
              <a:t>,S</a:t>
            </a:r>
            <a:r>
              <a:rPr lang="en-US" sz="1200" dirty="0" smtClean="0"/>
              <a:t>(b,</a:t>
            </a:r>
            <a:r>
              <a:rPr lang="en-US" sz="1200" dirty="0"/>
              <a:t>y</a:t>
            </a:r>
            <a:r>
              <a:rPr lang="en-US" sz="1200" baseline="-25000" dirty="0"/>
              <a:t>1</a:t>
            </a:r>
            <a:r>
              <a:rPr lang="en-US" sz="1200" dirty="0"/>
              <a:t>),T</a:t>
            </a:r>
            <a:r>
              <a:rPr lang="en-US" sz="1200" dirty="0" smtClean="0"/>
              <a:t>(b)</a:t>
            </a:r>
            <a:r>
              <a:rPr lang="en-US" sz="1200" dirty="0"/>
              <a:t>,S</a:t>
            </a:r>
            <a:r>
              <a:rPr lang="en-US" sz="1200" dirty="0" smtClean="0"/>
              <a:t>(b,</a:t>
            </a:r>
            <a:r>
              <a:rPr lang="en-US" sz="1200" dirty="0"/>
              <a:t>y</a:t>
            </a:r>
            <a:r>
              <a:rPr lang="en-US" sz="1200" baseline="-25000" dirty="0"/>
              <a:t>2</a:t>
            </a:r>
            <a:r>
              <a:rPr lang="en-US" sz="1200" dirty="0"/>
              <a:t>)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46507" y="1490164"/>
            <a:ext cx="4266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=∃</a:t>
            </a:r>
            <a:r>
              <a:rPr lang="en-US" sz="1400" dirty="0" smtClean="0">
                <a:ea typeface="ＭＳ Ｐゴシック" pitchFamily="8" charset="-128"/>
              </a:rPr>
              <a:t>x</a:t>
            </a:r>
            <a:r>
              <a:rPr lang="en-US" sz="1400" baseline="-25000" dirty="0" smtClean="0">
                <a:ea typeface="ＭＳ Ｐゴシック" pitchFamily="8" charset="-128"/>
              </a:rPr>
              <a:t>1</a:t>
            </a:r>
            <a:r>
              <a:rPr lang="en-US" sz="1400" dirty="0"/>
              <a:t>∃</a:t>
            </a:r>
            <a:r>
              <a:rPr lang="en-US" sz="1400" dirty="0" smtClean="0">
                <a:ea typeface="ＭＳ Ｐゴシック" pitchFamily="8" charset="-128"/>
              </a:rPr>
              <a:t>y</a:t>
            </a:r>
            <a:r>
              <a:rPr lang="en-US" sz="1400" baseline="-25000" dirty="0" smtClean="0">
                <a:ea typeface="ＭＳ Ｐゴシック" pitchFamily="8" charset="-128"/>
              </a:rPr>
              <a:t>1</a:t>
            </a:r>
            <a:r>
              <a:rPr lang="en-US" sz="1400" dirty="0" smtClean="0">
                <a:ea typeface="ＭＳ Ｐゴシック" pitchFamily="8" charset="-128"/>
              </a:rPr>
              <a:t>R</a:t>
            </a:r>
            <a:r>
              <a:rPr lang="en-US" sz="1400" dirty="0">
                <a:ea typeface="ＭＳ Ｐゴシック" pitchFamily="8" charset="-128"/>
              </a:rPr>
              <a:t>(x</a:t>
            </a:r>
            <a:r>
              <a:rPr lang="en-US" sz="1400" baseline="-25000" dirty="0">
                <a:ea typeface="ＭＳ Ｐゴシック" pitchFamily="8" charset="-128"/>
              </a:rPr>
              <a:t>1</a:t>
            </a:r>
            <a:r>
              <a:rPr lang="en-US" sz="1400" dirty="0" smtClean="0">
                <a:ea typeface="ＭＳ Ｐゴシック" pitchFamily="8" charset="-128"/>
              </a:rPr>
              <a:t>)</a:t>
            </a:r>
            <a:r>
              <a:rPr lang="en-US" sz="1400" dirty="0" smtClean="0"/>
              <a:t>∧</a:t>
            </a:r>
            <a:r>
              <a:rPr lang="en-US" sz="1400" dirty="0" smtClean="0">
                <a:ea typeface="ＭＳ Ｐゴシック" pitchFamily="8" charset="-128"/>
              </a:rPr>
              <a:t>S</a:t>
            </a:r>
            <a:r>
              <a:rPr lang="en-US" sz="1400" dirty="0">
                <a:ea typeface="ＭＳ Ｐゴシック" pitchFamily="8" charset="-128"/>
              </a:rPr>
              <a:t>(x</a:t>
            </a:r>
            <a:r>
              <a:rPr lang="en-US" sz="1400" baseline="-25000" dirty="0">
                <a:ea typeface="ＭＳ Ｐゴシック" pitchFamily="8" charset="-128"/>
              </a:rPr>
              <a:t>1</a:t>
            </a:r>
            <a:r>
              <a:rPr lang="en-US" sz="1400" dirty="0">
                <a:ea typeface="ＭＳ Ｐゴシック" pitchFamily="8" charset="-128"/>
              </a:rPr>
              <a:t>,y</a:t>
            </a:r>
            <a:r>
              <a:rPr lang="en-US" sz="1400" baseline="-25000" dirty="0">
                <a:ea typeface="ＭＳ Ｐゴシック" pitchFamily="8" charset="-128"/>
              </a:rPr>
              <a:t>1</a:t>
            </a:r>
            <a:r>
              <a:rPr lang="en-US" sz="1400" dirty="0">
                <a:ea typeface="ＭＳ Ｐゴシック" pitchFamily="8" charset="-128"/>
              </a:rPr>
              <a:t>) ∨ </a:t>
            </a:r>
            <a:r>
              <a:rPr lang="en-US" sz="1400" dirty="0"/>
              <a:t>∃</a:t>
            </a:r>
            <a:r>
              <a:rPr lang="en-US" sz="1400" dirty="0" smtClean="0">
                <a:ea typeface="ＭＳ Ｐゴシック" pitchFamily="8" charset="-128"/>
              </a:rPr>
              <a:t>x</a:t>
            </a:r>
            <a:r>
              <a:rPr lang="en-US" sz="1400" baseline="-25000" dirty="0" smtClean="0">
                <a:ea typeface="ＭＳ Ｐゴシック" pitchFamily="8" charset="-128"/>
              </a:rPr>
              <a:t>2</a:t>
            </a:r>
            <a:r>
              <a:rPr lang="en-US" sz="1400" dirty="0" smtClean="0"/>
              <a:t>∃</a:t>
            </a:r>
            <a:r>
              <a:rPr lang="en-US" sz="1400" dirty="0" smtClean="0">
                <a:ea typeface="ＭＳ Ｐゴシック" pitchFamily="8" charset="-128"/>
              </a:rPr>
              <a:t>y</a:t>
            </a:r>
            <a:r>
              <a:rPr lang="en-US" sz="1400" baseline="-25000" dirty="0" smtClean="0">
                <a:ea typeface="ＭＳ Ｐゴシック" pitchFamily="8" charset="-128"/>
              </a:rPr>
              <a:t>2</a:t>
            </a:r>
            <a:r>
              <a:rPr lang="en-US" sz="1400" dirty="0" smtClean="0">
                <a:ea typeface="ＭＳ Ｐゴシック" pitchFamily="8" charset="-128"/>
              </a:rPr>
              <a:t>T</a:t>
            </a:r>
            <a:r>
              <a:rPr lang="en-US" sz="1400" dirty="0">
                <a:ea typeface="ＭＳ Ｐゴシック" pitchFamily="8" charset="-128"/>
              </a:rPr>
              <a:t>(x</a:t>
            </a:r>
            <a:r>
              <a:rPr lang="en-US" sz="1400" baseline="-25000" dirty="0">
                <a:ea typeface="ＭＳ Ｐゴシック" pitchFamily="8" charset="-128"/>
              </a:rPr>
              <a:t>2</a:t>
            </a:r>
            <a:r>
              <a:rPr lang="en-US" sz="1400" dirty="0" smtClean="0">
                <a:ea typeface="ＭＳ Ｐゴシック" pitchFamily="8" charset="-128"/>
              </a:rPr>
              <a:t>)</a:t>
            </a:r>
            <a:r>
              <a:rPr lang="en-US" sz="1400" dirty="0" smtClean="0"/>
              <a:t>∧</a:t>
            </a:r>
            <a:r>
              <a:rPr lang="en-US" sz="1400" dirty="0" smtClean="0">
                <a:ea typeface="ＭＳ Ｐゴシック" pitchFamily="8" charset="-128"/>
              </a:rPr>
              <a:t>S</a:t>
            </a:r>
            <a:r>
              <a:rPr lang="en-US" sz="1400" dirty="0">
                <a:ea typeface="ＭＳ Ｐゴシック" pitchFamily="8" charset="-128"/>
              </a:rPr>
              <a:t>(x</a:t>
            </a:r>
            <a:r>
              <a:rPr lang="en-US" sz="1400" baseline="-25000" dirty="0">
                <a:ea typeface="ＭＳ Ｐゴシック" pitchFamily="8" charset="-128"/>
              </a:rPr>
              <a:t>2</a:t>
            </a:r>
            <a:r>
              <a:rPr lang="en-US" sz="1400" dirty="0">
                <a:ea typeface="ＭＳ Ｐゴシック" pitchFamily="8" charset="-128"/>
              </a:rPr>
              <a:t>,y</a:t>
            </a:r>
            <a:r>
              <a:rPr lang="en-US" sz="1400" baseline="-25000" dirty="0">
                <a:ea typeface="ＭＳ Ｐゴシック" pitchFamily="8" charset="-128"/>
              </a:rPr>
              <a:t>2</a:t>
            </a:r>
            <a:r>
              <a:rPr lang="en-US" sz="1400" dirty="0" smtClean="0">
                <a:ea typeface="ＭＳ Ｐゴシック" pitchFamily="8" charset="-128"/>
              </a:rPr>
              <a:t>)</a:t>
            </a:r>
            <a:endParaRPr lang="en-US" sz="1400" dirty="0">
              <a:ea typeface="ＭＳ Ｐゴシック" pitchFamily="8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986" y="4226149"/>
            <a:ext cx="593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D2533C"/>
                </a:solidFill>
                <a:ea typeface="ＭＳ Ｐゴシック" pitchFamily="8" charset="-128"/>
              </a:rPr>
              <a:t>Q</a:t>
            </a:r>
            <a:r>
              <a:rPr lang="en-US" baseline="-25000" dirty="0" smtClean="0">
                <a:solidFill>
                  <a:srgbClr val="D2533C"/>
                </a:solidFill>
                <a:ea typeface="ＭＳ Ｐゴシック" pitchFamily="8" charset="-128"/>
              </a:rPr>
              <a:t>U</a:t>
            </a:r>
            <a:r>
              <a:rPr lang="en-US" dirty="0" smtClean="0"/>
              <a:t>) </a:t>
            </a:r>
            <a:r>
              <a:rPr lang="en-US" dirty="0" smtClean="0">
                <a:ea typeface="ＭＳ Ｐゴシック" pitchFamily="8" charset="-128"/>
              </a:rPr>
              <a:t>= </a:t>
            </a:r>
            <a:r>
              <a:rPr lang="en-US" dirty="0" smtClean="0"/>
              <a:t>1 </a:t>
            </a:r>
            <a:r>
              <a:rPr lang="en-US" dirty="0"/>
              <a:t>– </a:t>
            </a:r>
            <a:r>
              <a:rPr lang="en-US" dirty="0" err="1"/>
              <a:t>Π</a:t>
            </a:r>
            <a:r>
              <a:rPr lang="en-US" baseline="-25000" dirty="0" err="1"/>
              <a:t>a</a:t>
            </a:r>
            <a:r>
              <a:rPr lang="en-US" baseline="-25000" dirty="0"/>
              <a:t> ∈Domain</a:t>
            </a:r>
            <a:r>
              <a:rPr lang="en-US" dirty="0"/>
              <a:t> (1–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[</a:t>
            </a:r>
            <a:r>
              <a:rPr lang="en-US" u="sng" dirty="0" smtClean="0"/>
              <a:t>(</a:t>
            </a:r>
            <a:r>
              <a:rPr lang="en-US" u="sng" dirty="0" smtClean="0">
                <a:ea typeface="ＭＳ Ｐゴシック" pitchFamily="8" charset="-128"/>
              </a:rPr>
              <a:t>R</a:t>
            </a:r>
            <a:r>
              <a:rPr lang="en-US" u="sng" dirty="0">
                <a:ea typeface="ＭＳ Ｐゴシック" pitchFamily="8" charset="-128"/>
              </a:rPr>
              <a:t>(a</a:t>
            </a:r>
            <a:r>
              <a:rPr lang="en-US" u="sng" dirty="0" smtClean="0">
                <a:ea typeface="ＭＳ Ｐゴシック" pitchFamily="8" charset="-128"/>
              </a:rPr>
              <a:t>)∨T</a:t>
            </a:r>
            <a:r>
              <a:rPr lang="en-US" u="sng" dirty="0">
                <a:ea typeface="ＭＳ Ｐゴシック" pitchFamily="8" charset="-128"/>
              </a:rPr>
              <a:t>(a</a:t>
            </a:r>
            <a:r>
              <a:rPr lang="en-US" u="sng" dirty="0" smtClean="0">
                <a:ea typeface="ＭＳ Ｐゴシック" pitchFamily="8" charset="-128"/>
              </a:rPr>
              <a:t>))</a:t>
            </a:r>
            <a:r>
              <a:rPr lang="en-US" dirty="0" smtClean="0">
                <a:ea typeface="ＭＳ Ｐゴシック" pitchFamily="8" charset="-128"/>
              </a:rPr>
              <a:t> </a:t>
            </a:r>
            <a:r>
              <a:rPr lang="en-US" dirty="0"/>
              <a:t>∧</a:t>
            </a:r>
            <a:r>
              <a:rPr lang="en-US" dirty="0">
                <a:ea typeface="ＭＳ Ｐゴシック" pitchFamily="8" charset="-128"/>
              </a:rPr>
              <a:t> </a:t>
            </a:r>
            <a:r>
              <a:rPr lang="en-US" u="sng" dirty="0" smtClean="0"/>
              <a:t>∃y. </a:t>
            </a:r>
            <a:r>
              <a:rPr lang="en-US" u="sng" dirty="0" smtClean="0">
                <a:ea typeface="ＭＳ Ｐゴシック" pitchFamily="8" charset="-128"/>
              </a:rPr>
              <a:t>S</a:t>
            </a:r>
            <a:r>
              <a:rPr lang="en-US" u="sng" dirty="0">
                <a:ea typeface="ＭＳ Ｐゴシック" pitchFamily="8" charset="-128"/>
              </a:rPr>
              <a:t>(</a:t>
            </a:r>
            <a:r>
              <a:rPr lang="en-US" u="sng" dirty="0" err="1">
                <a:ea typeface="ＭＳ Ｐゴシック" pitchFamily="8" charset="-128"/>
              </a:rPr>
              <a:t>a,</a:t>
            </a:r>
            <a:r>
              <a:rPr lang="en-US" u="sng" dirty="0" err="1" smtClean="0">
                <a:ea typeface="ＭＳ Ｐゴシック" pitchFamily="8" charset="-128"/>
              </a:rPr>
              <a:t>y</a:t>
            </a:r>
            <a:r>
              <a:rPr lang="en-US" u="sng" dirty="0" smtClean="0">
                <a:ea typeface="ＭＳ Ｐゴシック" pitchFamily="8" charset="-128"/>
              </a:rPr>
              <a:t>)</a:t>
            </a:r>
            <a:r>
              <a:rPr lang="en-US" dirty="0" smtClean="0">
                <a:ea typeface="ＭＳ Ｐゴシック" pitchFamily="8" charset="-128"/>
              </a:rPr>
              <a:t>]</a:t>
            </a:r>
            <a:endParaRPr lang="en-US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69986" y="5148403"/>
            <a:ext cx="567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D2533C"/>
                </a:solidFill>
                <a:ea typeface="ＭＳ Ｐゴシック" pitchFamily="8" charset="-128"/>
              </a:rPr>
              <a:t>Q</a:t>
            </a:r>
            <a:r>
              <a:rPr lang="en-US" baseline="-25000" dirty="0" smtClean="0">
                <a:solidFill>
                  <a:srgbClr val="D2533C"/>
                </a:solidFill>
                <a:ea typeface="ＭＳ Ｐゴシック" pitchFamily="8" charset="-128"/>
              </a:rPr>
              <a:t>U</a:t>
            </a:r>
            <a:r>
              <a:rPr lang="en-US" dirty="0" smtClean="0"/>
              <a:t>) </a:t>
            </a:r>
            <a:r>
              <a:rPr lang="en-US" dirty="0" smtClean="0">
                <a:ea typeface="ＭＳ Ｐゴシック" pitchFamily="8" charset="-128"/>
              </a:rPr>
              <a:t>= </a:t>
            </a:r>
            <a:r>
              <a:rPr lang="en-US" dirty="0"/>
              <a:t>1 – </a:t>
            </a:r>
            <a:r>
              <a:rPr lang="en-US" dirty="0" err="1"/>
              <a:t>Π</a:t>
            </a:r>
            <a:r>
              <a:rPr lang="en-US" baseline="-25000" dirty="0" err="1"/>
              <a:t>a</a:t>
            </a:r>
            <a:r>
              <a:rPr lang="en-US" baseline="-25000" dirty="0"/>
              <a:t> ∈Domain</a:t>
            </a:r>
            <a:r>
              <a:rPr lang="en-US" dirty="0"/>
              <a:t> (1–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[</a:t>
            </a:r>
            <a:r>
              <a:rPr lang="en-US" dirty="0" smtClean="0">
                <a:ea typeface="ＭＳ Ｐゴシック" pitchFamily="8" charset="-128"/>
              </a:rPr>
              <a:t>R</a:t>
            </a:r>
            <a:r>
              <a:rPr lang="en-US" dirty="0">
                <a:ea typeface="ＭＳ Ｐゴシック" pitchFamily="8" charset="-128"/>
              </a:rPr>
              <a:t>(a</a:t>
            </a:r>
            <a:r>
              <a:rPr lang="en-US" dirty="0" smtClean="0">
                <a:ea typeface="ＭＳ Ｐゴシック" pitchFamily="8" charset="-128"/>
              </a:rPr>
              <a:t>)∨T</a:t>
            </a:r>
            <a:r>
              <a:rPr lang="en-US" dirty="0">
                <a:ea typeface="ＭＳ Ｐゴシック" pitchFamily="8" charset="-128"/>
              </a:rPr>
              <a:t>(a</a:t>
            </a:r>
            <a:r>
              <a:rPr lang="en-US" dirty="0" smtClean="0">
                <a:ea typeface="ＭＳ Ｐゴシック" pitchFamily="8" charset="-128"/>
              </a:rPr>
              <a:t>)] </a:t>
            </a:r>
            <a:r>
              <a:rPr lang="en-US" dirty="0" smtClean="0">
                <a:solidFill>
                  <a:srgbClr val="0000FF"/>
                </a:solidFill>
                <a:ea typeface="ＭＳ Ｐゴシック" pitchFamily="8" charset="-128"/>
              </a:rPr>
              <a:t>P</a:t>
            </a:r>
            <a:r>
              <a:rPr lang="en-US" dirty="0" smtClean="0">
                <a:ea typeface="ＭＳ Ｐゴシック" pitchFamily="8" charset="-128"/>
              </a:rPr>
              <a:t>[</a:t>
            </a:r>
            <a:r>
              <a:rPr lang="en-US" dirty="0" smtClean="0"/>
              <a:t>∃</a:t>
            </a:r>
            <a:r>
              <a:rPr lang="en-US" dirty="0"/>
              <a:t>y. </a:t>
            </a:r>
            <a:r>
              <a:rPr lang="en-US" dirty="0">
                <a:ea typeface="ＭＳ Ｐゴシック" pitchFamily="8" charset="-128"/>
              </a:rPr>
              <a:t>S(</a:t>
            </a:r>
            <a:r>
              <a:rPr lang="en-US" dirty="0" err="1">
                <a:ea typeface="ＭＳ Ｐゴシック" pitchFamily="8" charset="-128"/>
              </a:rPr>
              <a:t>a,y</a:t>
            </a:r>
            <a:r>
              <a:rPr lang="en-US" dirty="0" smtClean="0">
                <a:ea typeface="ＭＳ Ｐゴシック" pitchFamily="8" charset="-128"/>
              </a:rPr>
              <a:t>)]</a:t>
            </a:r>
            <a:endParaRPr lang="en-US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6326036" y="4318482"/>
            <a:ext cx="157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Distribute </a:t>
            </a:r>
            <a:r>
              <a:rPr lang="en-US" sz="1200" dirty="0" smtClean="0"/>
              <a:t>∧ over </a:t>
            </a:r>
            <a:r>
              <a:rPr lang="en-US" sz="1200" dirty="0">
                <a:ea typeface="ＭＳ Ｐゴシック" pitchFamily="8" charset="-128"/>
              </a:rPr>
              <a:t>∨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578042" y="5240736"/>
            <a:ext cx="1322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Independent join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1536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9986" y="1397831"/>
            <a:ext cx="418666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457200" indent="-457200" eaLnBrk="0" hangingPunct="0">
              <a:defRPr/>
            </a:pPr>
            <a:r>
              <a:rPr lang="en-US" sz="2000" dirty="0" smtClean="0">
                <a:solidFill>
                  <a:srgbClr val="D2533C"/>
                </a:solidFill>
                <a:ea typeface="ＭＳ Ｐゴシック" pitchFamily="8" charset="-128"/>
              </a:rPr>
              <a:t>Q</a:t>
            </a:r>
            <a:r>
              <a:rPr lang="en-US" sz="2000" baseline="-25000" dirty="0" smtClean="0">
                <a:solidFill>
                  <a:srgbClr val="D2533C"/>
                </a:solidFill>
                <a:ea typeface="ＭＳ Ｐゴシック" pitchFamily="8" charset="-128"/>
              </a:rPr>
              <a:t>U</a:t>
            </a:r>
            <a:r>
              <a:rPr lang="en-US" sz="2000" dirty="0" smtClean="0">
                <a:ea typeface="ＭＳ Ｐゴシック" pitchFamily="8" charset="-128"/>
              </a:rPr>
              <a:t> </a:t>
            </a:r>
            <a:r>
              <a:rPr lang="en-US" sz="2000" dirty="0">
                <a:ea typeface="ＭＳ Ｐゴシック" pitchFamily="8" charset="-128"/>
              </a:rPr>
              <a:t>= </a:t>
            </a:r>
            <a:r>
              <a:rPr lang="en-US" sz="2000" dirty="0" smtClean="0">
                <a:ea typeface="ＭＳ Ｐゴシック" pitchFamily="8" charset="-128"/>
              </a:rPr>
              <a:t>R(x</a:t>
            </a:r>
            <a:r>
              <a:rPr lang="en-US" sz="2000" baseline="-25000" dirty="0" smtClean="0">
                <a:ea typeface="ＭＳ Ｐゴシック" pitchFamily="8" charset="-128"/>
              </a:rPr>
              <a:t>1</a:t>
            </a:r>
            <a:r>
              <a:rPr lang="en-US" sz="2000" dirty="0" smtClean="0">
                <a:ea typeface="ＭＳ Ｐゴシック" pitchFamily="8" charset="-128"/>
              </a:rPr>
              <a:t>),S(x</a:t>
            </a:r>
            <a:r>
              <a:rPr lang="en-US" sz="2000" baseline="-25000" dirty="0" smtClean="0">
                <a:ea typeface="ＭＳ Ｐゴシック" pitchFamily="8" charset="-128"/>
              </a:rPr>
              <a:t>1</a:t>
            </a:r>
            <a:r>
              <a:rPr lang="en-US" sz="2000" dirty="0" smtClean="0">
                <a:ea typeface="ＭＳ Ｐゴシック" pitchFamily="8" charset="-128"/>
              </a:rPr>
              <a:t>,y</a:t>
            </a:r>
            <a:r>
              <a:rPr lang="en-US" sz="2000" baseline="-25000" dirty="0" smtClean="0">
                <a:ea typeface="ＭＳ Ｐゴシック" pitchFamily="8" charset="-128"/>
              </a:rPr>
              <a:t>1</a:t>
            </a:r>
            <a:r>
              <a:rPr lang="en-US" sz="2000" dirty="0" smtClean="0">
                <a:ea typeface="ＭＳ Ｐゴシック" pitchFamily="8" charset="-128"/>
              </a:rPr>
              <a:t>) ∨ T(x</a:t>
            </a:r>
            <a:r>
              <a:rPr lang="en-US" sz="2000" baseline="-25000" dirty="0" smtClean="0">
                <a:ea typeface="ＭＳ Ｐゴシック" pitchFamily="8" charset="-128"/>
              </a:rPr>
              <a:t>2</a:t>
            </a:r>
            <a:r>
              <a:rPr lang="en-US" sz="2000" dirty="0" smtClean="0">
                <a:ea typeface="ＭＳ Ｐゴシック" pitchFamily="8" charset="-128"/>
              </a:rPr>
              <a:t>)</a:t>
            </a:r>
            <a:r>
              <a:rPr lang="en-US" sz="2000" dirty="0">
                <a:ea typeface="ＭＳ Ｐゴシック" pitchFamily="8" charset="-128"/>
              </a:rPr>
              <a:t>,S(</a:t>
            </a:r>
            <a:r>
              <a:rPr lang="en-US" sz="2000" dirty="0" smtClean="0">
                <a:ea typeface="ＭＳ Ｐゴシック" pitchFamily="8" charset="-128"/>
              </a:rPr>
              <a:t>x</a:t>
            </a:r>
            <a:r>
              <a:rPr lang="en-US" sz="2000" baseline="-25000" dirty="0" smtClean="0">
                <a:ea typeface="ＭＳ Ｐゴシック" pitchFamily="8" charset="-128"/>
              </a:rPr>
              <a:t>2</a:t>
            </a:r>
            <a:r>
              <a:rPr lang="en-US" sz="2000" dirty="0" smtClean="0">
                <a:ea typeface="ＭＳ Ｐゴシック" pitchFamily="8" charset="-128"/>
              </a:rPr>
              <a:t>,y</a:t>
            </a:r>
            <a:r>
              <a:rPr lang="en-US" sz="2000" baseline="-25000" dirty="0" smtClean="0">
                <a:ea typeface="ＭＳ Ｐゴシック" pitchFamily="8" charset="-128"/>
              </a:rPr>
              <a:t>2</a:t>
            </a:r>
            <a:r>
              <a:rPr lang="en-US" sz="2000" dirty="0" smtClean="0">
                <a:ea typeface="ＭＳ Ｐゴシック" pitchFamily="8" charset="-128"/>
              </a:rPr>
              <a:t>)</a:t>
            </a:r>
            <a:endParaRPr lang="en-US" sz="2000" dirty="0">
              <a:ea typeface="ＭＳ Ｐゴシック" pitchFamily="8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19111" y="2412419"/>
            <a:ext cx="2020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Commute </a:t>
            </a:r>
            <a:r>
              <a:rPr lang="en-US" sz="1600" dirty="0" smtClean="0"/>
              <a:t>∃ with </a:t>
            </a:r>
            <a:r>
              <a:rPr lang="en-US" sz="1600" dirty="0">
                <a:ea typeface="ＭＳ Ｐゴシック" pitchFamily="8" charset="-128"/>
              </a:rPr>
              <a:t>∨</a:t>
            </a:r>
            <a:r>
              <a:rPr lang="en-US" sz="1600" dirty="0" smtClean="0"/>
              <a:t>  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9986" y="2350863"/>
            <a:ext cx="477522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457200" indent="-457200" eaLnBrk="0" hangingPunct="0">
              <a:defRPr/>
            </a:pPr>
            <a:r>
              <a:rPr lang="en-US" sz="2000" dirty="0" smtClean="0">
                <a:solidFill>
                  <a:srgbClr val="D2533C"/>
                </a:solidFill>
                <a:ea typeface="ＭＳ Ｐゴシック" pitchFamily="8" charset="-128"/>
              </a:rPr>
              <a:t>Q</a:t>
            </a:r>
            <a:r>
              <a:rPr lang="en-US" sz="2000" baseline="-25000" dirty="0" smtClean="0">
                <a:solidFill>
                  <a:srgbClr val="D2533C"/>
                </a:solidFill>
                <a:ea typeface="ＭＳ Ｐゴシック" pitchFamily="8" charset="-128"/>
              </a:rPr>
              <a:t>U</a:t>
            </a:r>
            <a:r>
              <a:rPr lang="en-US" sz="2000" dirty="0" smtClean="0">
                <a:ea typeface="ＭＳ Ｐゴシック" pitchFamily="8" charset="-128"/>
              </a:rPr>
              <a:t> </a:t>
            </a:r>
            <a:r>
              <a:rPr lang="en-US" sz="2000" dirty="0">
                <a:ea typeface="ＭＳ Ｐゴシック" pitchFamily="8" charset="-128"/>
              </a:rPr>
              <a:t>= </a:t>
            </a:r>
            <a:r>
              <a:rPr lang="en-US" sz="2000" dirty="0" smtClean="0"/>
              <a:t>∃z [</a:t>
            </a:r>
            <a:r>
              <a:rPr lang="en-US" sz="2000" dirty="0" smtClean="0">
                <a:ea typeface="ＭＳ Ｐゴシック" pitchFamily="8" charset="-128"/>
              </a:rPr>
              <a:t>R(z)</a:t>
            </a:r>
            <a:r>
              <a:rPr lang="en-US" sz="2000" dirty="0" smtClean="0"/>
              <a:t>∧</a:t>
            </a:r>
            <a:r>
              <a:rPr lang="en-US" sz="2000" dirty="0" smtClean="0">
                <a:ea typeface="ＭＳ Ｐゴシック" pitchFamily="8" charset="-128"/>
              </a:rPr>
              <a:t>S(z,y</a:t>
            </a:r>
            <a:r>
              <a:rPr lang="en-US" sz="2000" baseline="-25000" dirty="0" smtClean="0">
                <a:ea typeface="ＭＳ Ｐゴシック" pitchFamily="8" charset="-128"/>
              </a:rPr>
              <a:t>1</a:t>
            </a:r>
            <a:r>
              <a:rPr lang="en-US" sz="2000" dirty="0" smtClean="0">
                <a:ea typeface="ＭＳ Ｐゴシック" pitchFamily="8" charset="-128"/>
              </a:rPr>
              <a:t>) ∨ T(z)</a:t>
            </a:r>
            <a:r>
              <a:rPr lang="en-US" sz="2000" dirty="0" smtClean="0"/>
              <a:t>∧</a:t>
            </a:r>
            <a:r>
              <a:rPr lang="en-US" sz="2000" dirty="0" smtClean="0">
                <a:ea typeface="ＭＳ Ｐゴシック" pitchFamily="8" charset="-128"/>
              </a:rPr>
              <a:t>S(z,y</a:t>
            </a:r>
            <a:r>
              <a:rPr lang="en-US" sz="2000" baseline="-25000" dirty="0" smtClean="0">
                <a:ea typeface="ＭＳ Ｐゴシック" pitchFamily="8" charset="-128"/>
              </a:rPr>
              <a:t>2</a:t>
            </a:r>
            <a:r>
              <a:rPr lang="en-US" sz="2000" dirty="0" smtClean="0">
                <a:ea typeface="ＭＳ Ｐゴシック" pitchFamily="8" charset="-128"/>
              </a:rPr>
              <a:t>)]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986" y="3303895"/>
            <a:ext cx="616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D2533C"/>
                </a:solidFill>
                <a:ea typeface="ＭＳ Ｐゴシック" pitchFamily="8" charset="-128"/>
              </a:rPr>
              <a:t>Q</a:t>
            </a:r>
            <a:r>
              <a:rPr lang="en-US" baseline="-25000" dirty="0" smtClean="0">
                <a:solidFill>
                  <a:srgbClr val="D2533C"/>
                </a:solidFill>
                <a:ea typeface="ＭＳ Ｐゴシック" pitchFamily="8" charset="-128"/>
              </a:rPr>
              <a:t>U</a:t>
            </a:r>
            <a:r>
              <a:rPr lang="en-US" dirty="0" smtClean="0"/>
              <a:t>) = 1 </a:t>
            </a:r>
            <a:r>
              <a:rPr lang="en-US" dirty="0"/>
              <a:t>– </a:t>
            </a:r>
            <a:r>
              <a:rPr lang="en-US" dirty="0" err="1"/>
              <a:t>Π</a:t>
            </a:r>
            <a:r>
              <a:rPr lang="en-US" baseline="-25000" dirty="0" err="1"/>
              <a:t>a</a:t>
            </a:r>
            <a:r>
              <a:rPr lang="en-US" baseline="-25000" dirty="0"/>
              <a:t> ∈Domain</a:t>
            </a:r>
            <a:r>
              <a:rPr lang="en-US" dirty="0"/>
              <a:t> (1–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[</a:t>
            </a:r>
            <a:r>
              <a:rPr lang="en-US" dirty="0" smtClean="0">
                <a:ea typeface="ＭＳ Ｐゴシック" pitchFamily="8" charset="-128"/>
              </a:rPr>
              <a:t>R(a)</a:t>
            </a:r>
            <a:r>
              <a:rPr lang="en-US" dirty="0" smtClean="0"/>
              <a:t>∧</a:t>
            </a:r>
            <a:r>
              <a:rPr lang="en-US" u="sng" dirty="0" smtClean="0">
                <a:ea typeface="ＭＳ Ｐゴシック" pitchFamily="8" charset="-128"/>
              </a:rPr>
              <a:t>S(a,</a:t>
            </a:r>
            <a:r>
              <a:rPr lang="en-US" u="sng" dirty="0">
                <a:ea typeface="ＭＳ Ｐゴシック" pitchFamily="8" charset="-128"/>
              </a:rPr>
              <a:t>y</a:t>
            </a:r>
            <a:r>
              <a:rPr lang="en-US" u="sng" baseline="-25000" dirty="0">
                <a:ea typeface="ＭＳ Ｐゴシック" pitchFamily="8" charset="-128"/>
              </a:rPr>
              <a:t>1</a:t>
            </a:r>
            <a:r>
              <a:rPr lang="en-US" u="sng" dirty="0" smtClean="0">
                <a:ea typeface="ＭＳ Ｐゴシック" pitchFamily="8" charset="-128"/>
              </a:rPr>
              <a:t>)</a:t>
            </a:r>
            <a:r>
              <a:rPr lang="en-US" dirty="0" smtClean="0">
                <a:ea typeface="ＭＳ Ｐゴシック" pitchFamily="8" charset="-128"/>
              </a:rPr>
              <a:t>∨T(a)</a:t>
            </a:r>
            <a:r>
              <a:rPr lang="en-US" dirty="0" smtClean="0"/>
              <a:t>∧</a:t>
            </a:r>
            <a:r>
              <a:rPr lang="en-US" u="sng" dirty="0" smtClean="0">
                <a:ea typeface="ＭＳ Ｐゴシック" pitchFamily="8" charset="-128"/>
              </a:rPr>
              <a:t>S(a,</a:t>
            </a:r>
            <a:r>
              <a:rPr lang="en-US" u="sng" dirty="0">
                <a:ea typeface="ＭＳ Ｐゴシック" pitchFamily="8" charset="-128"/>
              </a:rPr>
              <a:t>y</a:t>
            </a:r>
            <a:r>
              <a:rPr lang="en-US" u="sng" baseline="-25000" dirty="0">
                <a:ea typeface="ＭＳ Ｐゴシック" pitchFamily="8" charset="-128"/>
              </a:rPr>
              <a:t>2</a:t>
            </a:r>
            <a:r>
              <a:rPr lang="en-US" u="sng" dirty="0" smtClean="0">
                <a:ea typeface="ＭＳ Ｐゴシック" pitchFamily="8" charset="-128"/>
              </a:rPr>
              <a:t>)</a:t>
            </a:r>
            <a:r>
              <a:rPr lang="en-US" dirty="0" smtClean="0">
                <a:ea typeface="ＭＳ Ｐゴシック" pitchFamily="8" charset="-128"/>
              </a:rPr>
              <a:t>)</a:t>
            </a:r>
            <a:r>
              <a:rPr lang="en-US" dirty="0">
                <a:ea typeface="ＭＳ Ｐゴシック" pitchFamily="8" charset="-128"/>
              </a:rPr>
              <a:t>]</a:t>
            </a:r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6177423" y="3386849"/>
            <a:ext cx="29665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Independent </a:t>
            </a:r>
            <a:r>
              <a:rPr lang="en-US" sz="1200" dirty="0"/>
              <a:t>project: </a:t>
            </a:r>
            <a:r>
              <a:rPr lang="en-US" sz="1200" dirty="0" smtClean="0"/>
              <a:t> for </a:t>
            </a:r>
            <a:r>
              <a:rPr lang="en-US" sz="1200" dirty="0" err="1"/>
              <a:t>a≠</a:t>
            </a:r>
            <a:r>
              <a:rPr lang="en-US" sz="1200" dirty="0" err="1" smtClean="0"/>
              <a:t>b</a:t>
            </a:r>
            <a:r>
              <a:rPr lang="en-US" sz="1200" dirty="0" smtClean="0"/>
              <a:t>, </a:t>
            </a:r>
            <a:br>
              <a:rPr lang="en-US" sz="1200" dirty="0" smtClean="0"/>
            </a:br>
            <a:r>
              <a:rPr lang="en-US" sz="1200" dirty="0" smtClean="0">
                <a:solidFill>
                  <a:schemeClr val="tx2"/>
                </a:solidFill>
              </a:rPr>
              <a:t>Q</a:t>
            </a:r>
            <a:r>
              <a:rPr lang="en-US" sz="1200" baseline="-25000" dirty="0" smtClean="0">
                <a:solidFill>
                  <a:schemeClr val="tx2"/>
                </a:solidFill>
              </a:rPr>
              <a:t>U</a:t>
            </a:r>
            <a:r>
              <a:rPr lang="en-US" sz="1200" dirty="0" smtClean="0"/>
              <a:t>[a/z] and </a:t>
            </a:r>
            <a:r>
              <a:rPr lang="en-US" sz="1200" dirty="0" smtClean="0">
                <a:solidFill>
                  <a:srgbClr val="D2533C"/>
                </a:solidFill>
              </a:rPr>
              <a:t>Q</a:t>
            </a:r>
            <a:r>
              <a:rPr lang="en-US" sz="1200" baseline="-25000" dirty="0" smtClean="0">
                <a:solidFill>
                  <a:srgbClr val="D2533C"/>
                </a:solidFill>
              </a:rPr>
              <a:t>U</a:t>
            </a:r>
            <a:r>
              <a:rPr lang="en-US" sz="1200" dirty="0" smtClean="0"/>
              <a:t>[b/z] are independent</a:t>
            </a:r>
            <a:br>
              <a:rPr lang="en-US" sz="1200" dirty="0" smtClean="0"/>
            </a:br>
            <a:r>
              <a:rPr lang="en-US" sz="1200" dirty="0" smtClean="0"/>
              <a:t>because atoms R(a),S(a,y</a:t>
            </a:r>
            <a:r>
              <a:rPr lang="en-US" sz="1200" baseline="-25000" dirty="0" smtClean="0"/>
              <a:t>1</a:t>
            </a:r>
            <a:r>
              <a:rPr lang="en-US" sz="1200" dirty="0" smtClean="0"/>
              <a:t>),T(a),S(a,y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)</a:t>
            </a:r>
            <a:br>
              <a:rPr lang="en-US" sz="1200" dirty="0" smtClean="0"/>
            </a:br>
            <a:r>
              <a:rPr lang="en-US" sz="1200" dirty="0" smtClean="0"/>
              <a:t>are distinct from R(b)</a:t>
            </a:r>
            <a:r>
              <a:rPr lang="en-US" sz="1200" dirty="0"/>
              <a:t>,S</a:t>
            </a:r>
            <a:r>
              <a:rPr lang="en-US" sz="1200" dirty="0" smtClean="0"/>
              <a:t>(b,</a:t>
            </a:r>
            <a:r>
              <a:rPr lang="en-US" sz="1200" dirty="0"/>
              <a:t>y</a:t>
            </a:r>
            <a:r>
              <a:rPr lang="en-US" sz="1200" baseline="-25000" dirty="0"/>
              <a:t>1</a:t>
            </a:r>
            <a:r>
              <a:rPr lang="en-US" sz="1200" dirty="0"/>
              <a:t>),T</a:t>
            </a:r>
            <a:r>
              <a:rPr lang="en-US" sz="1200" dirty="0" smtClean="0"/>
              <a:t>(b)</a:t>
            </a:r>
            <a:r>
              <a:rPr lang="en-US" sz="1200" dirty="0"/>
              <a:t>,S</a:t>
            </a:r>
            <a:r>
              <a:rPr lang="en-US" sz="1200" dirty="0" smtClean="0"/>
              <a:t>(b,</a:t>
            </a:r>
            <a:r>
              <a:rPr lang="en-US" sz="1200" dirty="0"/>
              <a:t>y</a:t>
            </a:r>
            <a:r>
              <a:rPr lang="en-US" sz="1200" baseline="-25000" dirty="0"/>
              <a:t>2</a:t>
            </a:r>
            <a:r>
              <a:rPr lang="en-US" sz="1200" dirty="0"/>
              <a:t>)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46507" y="1490164"/>
            <a:ext cx="4266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=∃</a:t>
            </a:r>
            <a:r>
              <a:rPr lang="en-US" sz="1400" dirty="0" smtClean="0">
                <a:ea typeface="ＭＳ Ｐゴシック" pitchFamily="8" charset="-128"/>
              </a:rPr>
              <a:t>x</a:t>
            </a:r>
            <a:r>
              <a:rPr lang="en-US" sz="1400" baseline="-25000" dirty="0" smtClean="0">
                <a:ea typeface="ＭＳ Ｐゴシック" pitchFamily="8" charset="-128"/>
              </a:rPr>
              <a:t>1</a:t>
            </a:r>
            <a:r>
              <a:rPr lang="en-US" sz="1400" dirty="0"/>
              <a:t>∃</a:t>
            </a:r>
            <a:r>
              <a:rPr lang="en-US" sz="1400" dirty="0" smtClean="0">
                <a:ea typeface="ＭＳ Ｐゴシック" pitchFamily="8" charset="-128"/>
              </a:rPr>
              <a:t>y</a:t>
            </a:r>
            <a:r>
              <a:rPr lang="en-US" sz="1400" baseline="-25000" dirty="0" smtClean="0">
                <a:ea typeface="ＭＳ Ｐゴシック" pitchFamily="8" charset="-128"/>
              </a:rPr>
              <a:t>1</a:t>
            </a:r>
            <a:r>
              <a:rPr lang="en-US" sz="1400" dirty="0" smtClean="0">
                <a:ea typeface="ＭＳ Ｐゴシック" pitchFamily="8" charset="-128"/>
              </a:rPr>
              <a:t>R</a:t>
            </a:r>
            <a:r>
              <a:rPr lang="en-US" sz="1400" dirty="0">
                <a:ea typeface="ＭＳ Ｐゴシック" pitchFamily="8" charset="-128"/>
              </a:rPr>
              <a:t>(x</a:t>
            </a:r>
            <a:r>
              <a:rPr lang="en-US" sz="1400" baseline="-25000" dirty="0">
                <a:ea typeface="ＭＳ Ｐゴシック" pitchFamily="8" charset="-128"/>
              </a:rPr>
              <a:t>1</a:t>
            </a:r>
            <a:r>
              <a:rPr lang="en-US" sz="1400" dirty="0" smtClean="0">
                <a:ea typeface="ＭＳ Ｐゴシック" pitchFamily="8" charset="-128"/>
              </a:rPr>
              <a:t>)</a:t>
            </a:r>
            <a:r>
              <a:rPr lang="en-US" sz="1400" dirty="0" smtClean="0"/>
              <a:t>∧</a:t>
            </a:r>
            <a:r>
              <a:rPr lang="en-US" sz="1400" dirty="0" smtClean="0">
                <a:ea typeface="ＭＳ Ｐゴシック" pitchFamily="8" charset="-128"/>
              </a:rPr>
              <a:t>S</a:t>
            </a:r>
            <a:r>
              <a:rPr lang="en-US" sz="1400" dirty="0">
                <a:ea typeface="ＭＳ Ｐゴシック" pitchFamily="8" charset="-128"/>
              </a:rPr>
              <a:t>(x</a:t>
            </a:r>
            <a:r>
              <a:rPr lang="en-US" sz="1400" baseline="-25000" dirty="0">
                <a:ea typeface="ＭＳ Ｐゴシック" pitchFamily="8" charset="-128"/>
              </a:rPr>
              <a:t>1</a:t>
            </a:r>
            <a:r>
              <a:rPr lang="en-US" sz="1400" dirty="0">
                <a:ea typeface="ＭＳ Ｐゴシック" pitchFamily="8" charset="-128"/>
              </a:rPr>
              <a:t>,y</a:t>
            </a:r>
            <a:r>
              <a:rPr lang="en-US" sz="1400" baseline="-25000" dirty="0">
                <a:ea typeface="ＭＳ Ｐゴシック" pitchFamily="8" charset="-128"/>
              </a:rPr>
              <a:t>1</a:t>
            </a:r>
            <a:r>
              <a:rPr lang="en-US" sz="1400" dirty="0">
                <a:ea typeface="ＭＳ Ｐゴシック" pitchFamily="8" charset="-128"/>
              </a:rPr>
              <a:t>) ∨ </a:t>
            </a:r>
            <a:r>
              <a:rPr lang="en-US" sz="1400" dirty="0"/>
              <a:t>∃</a:t>
            </a:r>
            <a:r>
              <a:rPr lang="en-US" sz="1400" dirty="0" smtClean="0">
                <a:ea typeface="ＭＳ Ｐゴシック" pitchFamily="8" charset="-128"/>
              </a:rPr>
              <a:t>x</a:t>
            </a:r>
            <a:r>
              <a:rPr lang="en-US" sz="1400" baseline="-25000" dirty="0" smtClean="0">
                <a:ea typeface="ＭＳ Ｐゴシック" pitchFamily="8" charset="-128"/>
              </a:rPr>
              <a:t>2</a:t>
            </a:r>
            <a:r>
              <a:rPr lang="en-US" sz="1400" dirty="0" smtClean="0"/>
              <a:t>∃</a:t>
            </a:r>
            <a:r>
              <a:rPr lang="en-US" sz="1400" dirty="0" smtClean="0">
                <a:ea typeface="ＭＳ Ｐゴシック" pitchFamily="8" charset="-128"/>
              </a:rPr>
              <a:t>y</a:t>
            </a:r>
            <a:r>
              <a:rPr lang="en-US" sz="1400" baseline="-25000" dirty="0" smtClean="0">
                <a:ea typeface="ＭＳ Ｐゴシック" pitchFamily="8" charset="-128"/>
              </a:rPr>
              <a:t>2</a:t>
            </a:r>
            <a:r>
              <a:rPr lang="en-US" sz="1400" dirty="0" smtClean="0">
                <a:ea typeface="ＭＳ Ｐゴシック" pitchFamily="8" charset="-128"/>
              </a:rPr>
              <a:t>T</a:t>
            </a:r>
            <a:r>
              <a:rPr lang="en-US" sz="1400" dirty="0">
                <a:ea typeface="ＭＳ Ｐゴシック" pitchFamily="8" charset="-128"/>
              </a:rPr>
              <a:t>(x</a:t>
            </a:r>
            <a:r>
              <a:rPr lang="en-US" sz="1400" baseline="-25000" dirty="0">
                <a:ea typeface="ＭＳ Ｐゴシック" pitchFamily="8" charset="-128"/>
              </a:rPr>
              <a:t>2</a:t>
            </a:r>
            <a:r>
              <a:rPr lang="en-US" sz="1400" dirty="0" smtClean="0">
                <a:ea typeface="ＭＳ Ｐゴシック" pitchFamily="8" charset="-128"/>
              </a:rPr>
              <a:t>)</a:t>
            </a:r>
            <a:r>
              <a:rPr lang="en-US" sz="1400" dirty="0" smtClean="0"/>
              <a:t>∧</a:t>
            </a:r>
            <a:r>
              <a:rPr lang="en-US" sz="1400" dirty="0" smtClean="0">
                <a:ea typeface="ＭＳ Ｐゴシック" pitchFamily="8" charset="-128"/>
              </a:rPr>
              <a:t>S</a:t>
            </a:r>
            <a:r>
              <a:rPr lang="en-US" sz="1400" dirty="0">
                <a:ea typeface="ＭＳ Ｐゴシック" pitchFamily="8" charset="-128"/>
              </a:rPr>
              <a:t>(x</a:t>
            </a:r>
            <a:r>
              <a:rPr lang="en-US" sz="1400" baseline="-25000" dirty="0">
                <a:ea typeface="ＭＳ Ｐゴシック" pitchFamily="8" charset="-128"/>
              </a:rPr>
              <a:t>2</a:t>
            </a:r>
            <a:r>
              <a:rPr lang="en-US" sz="1400" dirty="0">
                <a:ea typeface="ＭＳ Ｐゴシック" pitchFamily="8" charset="-128"/>
              </a:rPr>
              <a:t>,y</a:t>
            </a:r>
            <a:r>
              <a:rPr lang="en-US" sz="1400" baseline="-25000" dirty="0">
                <a:ea typeface="ＭＳ Ｐゴシック" pitchFamily="8" charset="-128"/>
              </a:rPr>
              <a:t>2</a:t>
            </a:r>
            <a:r>
              <a:rPr lang="en-US" sz="1400" dirty="0" smtClean="0">
                <a:ea typeface="ＭＳ Ｐゴシック" pitchFamily="8" charset="-128"/>
              </a:rPr>
              <a:t>)</a:t>
            </a:r>
            <a:endParaRPr lang="en-US" sz="1400" dirty="0">
              <a:ea typeface="ＭＳ Ｐゴシック" pitchFamily="8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986" y="4226149"/>
            <a:ext cx="593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D2533C"/>
                </a:solidFill>
                <a:ea typeface="ＭＳ Ｐゴシック" pitchFamily="8" charset="-128"/>
              </a:rPr>
              <a:t>Q</a:t>
            </a:r>
            <a:r>
              <a:rPr lang="en-US" baseline="-25000" dirty="0" smtClean="0">
                <a:solidFill>
                  <a:srgbClr val="D2533C"/>
                </a:solidFill>
                <a:ea typeface="ＭＳ Ｐゴシック" pitchFamily="8" charset="-128"/>
              </a:rPr>
              <a:t>U</a:t>
            </a:r>
            <a:r>
              <a:rPr lang="en-US" dirty="0" smtClean="0"/>
              <a:t>) </a:t>
            </a:r>
            <a:r>
              <a:rPr lang="en-US" dirty="0" smtClean="0">
                <a:ea typeface="ＭＳ Ｐゴシック" pitchFamily="8" charset="-128"/>
              </a:rPr>
              <a:t>= </a:t>
            </a:r>
            <a:r>
              <a:rPr lang="en-US" dirty="0" smtClean="0"/>
              <a:t>1 </a:t>
            </a:r>
            <a:r>
              <a:rPr lang="en-US" dirty="0"/>
              <a:t>– </a:t>
            </a:r>
            <a:r>
              <a:rPr lang="en-US" dirty="0" err="1"/>
              <a:t>Π</a:t>
            </a:r>
            <a:r>
              <a:rPr lang="en-US" baseline="-25000" dirty="0" err="1"/>
              <a:t>a</a:t>
            </a:r>
            <a:r>
              <a:rPr lang="en-US" baseline="-25000" dirty="0"/>
              <a:t> ∈Domain</a:t>
            </a:r>
            <a:r>
              <a:rPr lang="en-US" dirty="0"/>
              <a:t> (1–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[</a:t>
            </a:r>
            <a:r>
              <a:rPr lang="en-US" u="sng" dirty="0" smtClean="0"/>
              <a:t>(</a:t>
            </a:r>
            <a:r>
              <a:rPr lang="en-US" u="sng" dirty="0" smtClean="0">
                <a:ea typeface="ＭＳ Ｐゴシック" pitchFamily="8" charset="-128"/>
              </a:rPr>
              <a:t>R</a:t>
            </a:r>
            <a:r>
              <a:rPr lang="en-US" u="sng" dirty="0">
                <a:ea typeface="ＭＳ Ｐゴシック" pitchFamily="8" charset="-128"/>
              </a:rPr>
              <a:t>(a</a:t>
            </a:r>
            <a:r>
              <a:rPr lang="en-US" u="sng" dirty="0" smtClean="0">
                <a:ea typeface="ＭＳ Ｐゴシック" pitchFamily="8" charset="-128"/>
              </a:rPr>
              <a:t>)∨T</a:t>
            </a:r>
            <a:r>
              <a:rPr lang="en-US" u="sng" dirty="0">
                <a:ea typeface="ＭＳ Ｐゴシック" pitchFamily="8" charset="-128"/>
              </a:rPr>
              <a:t>(a</a:t>
            </a:r>
            <a:r>
              <a:rPr lang="en-US" u="sng" dirty="0" smtClean="0">
                <a:ea typeface="ＭＳ Ｐゴシック" pitchFamily="8" charset="-128"/>
              </a:rPr>
              <a:t>))</a:t>
            </a:r>
            <a:r>
              <a:rPr lang="en-US" dirty="0" smtClean="0">
                <a:ea typeface="ＭＳ Ｐゴシック" pitchFamily="8" charset="-128"/>
              </a:rPr>
              <a:t> </a:t>
            </a:r>
            <a:r>
              <a:rPr lang="en-US" dirty="0"/>
              <a:t>∧</a:t>
            </a:r>
            <a:r>
              <a:rPr lang="en-US" dirty="0">
                <a:ea typeface="ＭＳ Ｐゴシック" pitchFamily="8" charset="-128"/>
              </a:rPr>
              <a:t> </a:t>
            </a:r>
            <a:r>
              <a:rPr lang="en-US" u="sng" dirty="0" smtClean="0"/>
              <a:t>∃y. </a:t>
            </a:r>
            <a:r>
              <a:rPr lang="en-US" u="sng" dirty="0" smtClean="0">
                <a:ea typeface="ＭＳ Ｐゴシック" pitchFamily="8" charset="-128"/>
              </a:rPr>
              <a:t>S</a:t>
            </a:r>
            <a:r>
              <a:rPr lang="en-US" u="sng" dirty="0">
                <a:ea typeface="ＭＳ Ｐゴシック" pitchFamily="8" charset="-128"/>
              </a:rPr>
              <a:t>(</a:t>
            </a:r>
            <a:r>
              <a:rPr lang="en-US" u="sng" dirty="0" err="1">
                <a:ea typeface="ＭＳ Ｐゴシック" pitchFamily="8" charset="-128"/>
              </a:rPr>
              <a:t>a,</a:t>
            </a:r>
            <a:r>
              <a:rPr lang="en-US" u="sng" dirty="0" err="1" smtClean="0">
                <a:ea typeface="ＭＳ Ｐゴシック" pitchFamily="8" charset="-128"/>
              </a:rPr>
              <a:t>y</a:t>
            </a:r>
            <a:r>
              <a:rPr lang="en-US" u="sng" dirty="0" smtClean="0">
                <a:ea typeface="ＭＳ Ｐゴシック" pitchFamily="8" charset="-128"/>
              </a:rPr>
              <a:t>)</a:t>
            </a:r>
            <a:r>
              <a:rPr lang="en-US" dirty="0" smtClean="0">
                <a:ea typeface="ＭＳ Ｐゴシック" pitchFamily="8" charset="-128"/>
              </a:rPr>
              <a:t>]</a:t>
            </a:r>
            <a:endParaRPr lang="en-US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69986" y="5148403"/>
            <a:ext cx="567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D2533C"/>
                </a:solidFill>
                <a:ea typeface="ＭＳ Ｐゴシック" pitchFamily="8" charset="-128"/>
              </a:rPr>
              <a:t>Q</a:t>
            </a:r>
            <a:r>
              <a:rPr lang="en-US" baseline="-25000" dirty="0" smtClean="0">
                <a:solidFill>
                  <a:srgbClr val="D2533C"/>
                </a:solidFill>
                <a:ea typeface="ＭＳ Ｐゴシック" pitchFamily="8" charset="-128"/>
              </a:rPr>
              <a:t>U</a:t>
            </a:r>
            <a:r>
              <a:rPr lang="en-US" dirty="0" smtClean="0"/>
              <a:t>) </a:t>
            </a:r>
            <a:r>
              <a:rPr lang="en-US" dirty="0" smtClean="0">
                <a:ea typeface="ＭＳ Ｐゴシック" pitchFamily="8" charset="-128"/>
              </a:rPr>
              <a:t>= </a:t>
            </a:r>
            <a:r>
              <a:rPr lang="en-US" dirty="0"/>
              <a:t>1 – </a:t>
            </a:r>
            <a:r>
              <a:rPr lang="en-US" dirty="0" err="1"/>
              <a:t>Π</a:t>
            </a:r>
            <a:r>
              <a:rPr lang="en-US" baseline="-25000" dirty="0" err="1"/>
              <a:t>a</a:t>
            </a:r>
            <a:r>
              <a:rPr lang="en-US" baseline="-25000" dirty="0"/>
              <a:t> ∈Domain</a:t>
            </a:r>
            <a:r>
              <a:rPr lang="en-US" dirty="0"/>
              <a:t> (1–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[</a:t>
            </a:r>
            <a:r>
              <a:rPr lang="en-US" dirty="0" smtClean="0">
                <a:ea typeface="ＭＳ Ｐゴシック" pitchFamily="8" charset="-128"/>
              </a:rPr>
              <a:t>R</a:t>
            </a:r>
            <a:r>
              <a:rPr lang="en-US" dirty="0">
                <a:ea typeface="ＭＳ Ｐゴシック" pitchFamily="8" charset="-128"/>
              </a:rPr>
              <a:t>(a</a:t>
            </a:r>
            <a:r>
              <a:rPr lang="en-US" dirty="0" smtClean="0">
                <a:ea typeface="ＭＳ Ｐゴシック" pitchFamily="8" charset="-128"/>
              </a:rPr>
              <a:t>)∨T</a:t>
            </a:r>
            <a:r>
              <a:rPr lang="en-US" dirty="0">
                <a:ea typeface="ＭＳ Ｐゴシック" pitchFamily="8" charset="-128"/>
              </a:rPr>
              <a:t>(a</a:t>
            </a:r>
            <a:r>
              <a:rPr lang="en-US" dirty="0" smtClean="0">
                <a:ea typeface="ＭＳ Ｐゴシック" pitchFamily="8" charset="-128"/>
              </a:rPr>
              <a:t>)] </a:t>
            </a:r>
            <a:r>
              <a:rPr lang="en-US" dirty="0" smtClean="0">
                <a:solidFill>
                  <a:srgbClr val="0000FF"/>
                </a:solidFill>
                <a:ea typeface="ＭＳ Ｐゴシック" pitchFamily="8" charset="-128"/>
              </a:rPr>
              <a:t>P</a:t>
            </a:r>
            <a:r>
              <a:rPr lang="en-US" dirty="0" smtClean="0">
                <a:ea typeface="ＭＳ Ｐゴシック" pitchFamily="8" charset="-128"/>
              </a:rPr>
              <a:t>[</a:t>
            </a:r>
            <a:r>
              <a:rPr lang="en-US" dirty="0" smtClean="0"/>
              <a:t>∃</a:t>
            </a:r>
            <a:r>
              <a:rPr lang="en-US" dirty="0"/>
              <a:t>y. </a:t>
            </a:r>
            <a:r>
              <a:rPr lang="en-US" dirty="0">
                <a:ea typeface="ＭＳ Ｐゴシック" pitchFamily="8" charset="-128"/>
              </a:rPr>
              <a:t>S(</a:t>
            </a:r>
            <a:r>
              <a:rPr lang="en-US" dirty="0" err="1">
                <a:ea typeface="ＭＳ Ｐゴシック" pitchFamily="8" charset="-128"/>
              </a:rPr>
              <a:t>a,y</a:t>
            </a:r>
            <a:r>
              <a:rPr lang="en-US" dirty="0" smtClean="0">
                <a:ea typeface="ＭＳ Ｐゴシック" pitchFamily="8" charset="-128"/>
              </a:rPr>
              <a:t>)]</a:t>
            </a:r>
            <a:endParaRPr lang="en-US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6326036" y="4318482"/>
            <a:ext cx="157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Distribute </a:t>
            </a:r>
            <a:r>
              <a:rPr lang="en-US" sz="1200" dirty="0" smtClean="0"/>
              <a:t>∧ over </a:t>
            </a:r>
            <a:r>
              <a:rPr lang="en-US" sz="1200" dirty="0">
                <a:ea typeface="ＭＳ Ｐゴシック" pitchFamily="8" charset="-128"/>
              </a:rPr>
              <a:t>∨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578042" y="5240736"/>
            <a:ext cx="1322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Independent join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986" y="6070657"/>
            <a:ext cx="831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D2533C"/>
                </a:solidFill>
                <a:ea typeface="ＭＳ Ｐゴシック" pitchFamily="8" charset="-128"/>
              </a:rPr>
              <a:t>Q</a:t>
            </a:r>
            <a:r>
              <a:rPr lang="en-US" baseline="-25000" dirty="0" smtClean="0">
                <a:solidFill>
                  <a:srgbClr val="D2533C"/>
                </a:solidFill>
                <a:ea typeface="ＭＳ Ｐゴシック" pitchFamily="8" charset="-128"/>
              </a:rPr>
              <a:t>U</a:t>
            </a:r>
            <a:r>
              <a:rPr lang="en-US" dirty="0" smtClean="0"/>
              <a:t>) </a:t>
            </a:r>
            <a:r>
              <a:rPr lang="en-US" dirty="0" smtClean="0">
                <a:ea typeface="ＭＳ Ｐゴシック" pitchFamily="8" charset="-128"/>
              </a:rPr>
              <a:t>= </a:t>
            </a:r>
            <a:r>
              <a:rPr lang="en-US" dirty="0"/>
              <a:t>1 – </a:t>
            </a:r>
            <a:r>
              <a:rPr lang="en-US" dirty="0" err="1"/>
              <a:t>Π</a:t>
            </a:r>
            <a:r>
              <a:rPr lang="en-US" baseline="-25000" dirty="0" err="1"/>
              <a:t>a</a:t>
            </a:r>
            <a:r>
              <a:rPr lang="en-US" baseline="-25000" dirty="0"/>
              <a:t> ∈Domain</a:t>
            </a:r>
            <a:r>
              <a:rPr lang="en-US" dirty="0"/>
              <a:t> (1– </a:t>
            </a:r>
            <a:r>
              <a:rPr lang="en-US" dirty="0" smtClean="0"/>
              <a:t>(1-(1-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[R(a)])(1-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[T(a)])) (1-Π</a:t>
            </a:r>
            <a:r>
              <a:rPr lang="en-US" baseline="-25000" dirty="0" smtClean="0"/>
              <a:t>b </a:t>
            </a:r>
            <a:r>
              <a:rPr lang="en-US" baseline="-25000" dirty="0"/>
              <a:t>∈Domain</a:t>
            </a:r>
            <a:r>
              <a:rPr lang="en-US" dirty="0"/>
              <a:t> (1</a:t>
            </a:r>
            <a:r>
              <a:rPr lang="en-US" dirty="0" smtClean="0"/>
              <a:t>– P[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)]))) </a:t>
            </a:r>
          </a:p>
        </p:txBody>
      </p:sp>
    </p:spTree>
    <p:extLst>
      <p:ext uri="{BB962C8B-B14F-4D97-AF65-F5344CB8AC3E}">
        <p14:creationId xmlns:p14="http://schemas.microsoft.com/office/powerpoint/2010/main" val="1906698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4: Inclusion-Exclusion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135" y="1783844"/>
            <a:ext cx="8344803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2800" dirty="0" smtClean="0">
                <a:latin typeface="Arial"/>
              </a:rPr>
              <a:t>(Q1 </a:t>
            </a:r>
            <a:r>
              <a:rPr lang="en-US" sz="2800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800" dirty="0" smtClean="0">
                <a:latin typeface="Arial"/>
              </a:rPr>
              <a:t> Q2 </a:t>
            </a:r>
            <a:r>
              <a:rPr lang="en-US" sz="2800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800" dirty="0" smtClean="0">
                <a:latin typeface="Arial"/>
              </a:rPr>
              <a:t> Q3</a:t>
            </a:r>
            <a:r>
              <a:rPr lang="en-US" sz="2800" dirty="0" smtClean="0">
                <a:latin typeface="ＭＳ ゴシック"/>
                <a:ea typeface="ＭＳ ゴシック"/>
                <a:cs typeface="ＭＳ ゴシック"/>
              </a:rPr>
              <a:t>) = </a:t>
            </a:r>
            <a:r>
              <a:rPr lang="en-US" sz="2800" dirty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2800" dirty="0" smtClean="0">
                <a:latin typeface="Arial"/>
              </a:rPr>
              <a:t>(Q1</a:t>
            </a:r>
            <a:r>
              <a:rPr lang="en-US" sz="2800" dirty="0" smtClean="0">
                <a:latin typeface="ＭＳ ゴシック"/>
                <a:ea typeface="ＭＳ ゴシック"/>
                <a:cs typeface="ＭＳ ゴシック"/>
              </a:rPr>
              <a:t>) + </a:t>
            </a:r>
            <a:r>
              <a:rPr lang="en-US" sz="2800" dirty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2800" dirty="0" smtClean="0">
                <a:latin typeface="Arial"/>
              </a:rPr>
              <a:t>(Q2</a:t>
            </a:r>
            <a:r>
              <a:rPr lang="en-US" sz="2800" dirty="0" smtClean="0">
                <a:latin typeface="ＭＳ ゴシック"/>
                <a:ea typeface="ＭＳ ゴシック"/>
                <a:cs typeface="ＭＳ ゴシック"/>
              </a:rPr>
              <a:t>) + </a:t>
            </a:r>
            <a:r>
              <a:rPr lang="en-US" sz="2800" dirty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2800" dirty="0" smtClean="0">
                <a:latin typeface="Arial"/>
              </a:rPr>
              <a:t>(Q3</a:t>
            </a:r>
            <a:r>
              <a:rPr lang="en-US" sz="2800" dirty="0" smtClean="0">
                <a:latin typeface="ＭＳ ゴシック"/>
                <a:ea typeface="ＭＳ ゴシック"/>
                <a:cs typeface="ＭＳ ゴシック"/>
              </a:rPr>
              <a:t>)</a:t>
            </a:r>
            <a:br>
              <a:rPr lang="en-US" sz="2800" dirty="0" smtClean="0">
                <a:latin typeface="ＭＳ ゴシック"/>
                <a:ea typeface="ＭＳ ゴシック"/>
                <a:cs typeface="ＭＳ ゴシック"/>
              </a:rPr>
            </a:br>
            <a:r>
              <a:rPr lang="en-US" sz="2800" dirty="0" smtClean="0">
                <a:latin typeface="ＭＳ ゴシック"/>
                <a:ea typeface="ＭＳ ゴシック"/>
                <a:cs typeface="ＭＳ ゴシック"/>
              </a:rPr>
              <a:t>     - </a:t>
            </a:r>
            <a:r>
              <a:rPr lang="en-US" sz="2800" dirty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2800" dirty="0" smtClean="0">
                <a:latin typeface="Arial"/>
              </a:rPr>
              <a:t>(Q1 </a:t>
            </a:r>
            <a:r>
              <a:rPr lang="en-US" sz="2800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800" dirty="0" smtClean="0">
                <a:latin typeface="Arial"/>
              </a:rPr>
              <a:t> Q2) </a:t>
            </a:r>
            <a:r>
              <a:rPr lang="en-US" sz="2800" dirty="0" smtClean="0">
                <a:latin typeface="ＭＳ ゴシック"/>
                <a:ea typeface="ＭＳ ゴシック"/>
                <a:cs typeface="ＭＳ ゴシック"/>
              </a:rPr>
              <a:t>– </a:t>
            </a:r>
            <a:r>
              <a:rPr lang="en-US" sz="2800" dirty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2800" dirty="0" smtClean="0">
                <a:latin typeface="Arial"/>
              </a:rPr>
              <a:t>(Q1 </a:t>
            </a:r>
            <a:r>
              <a:rPr lang="en-US" sz="2800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800" dirty="0" smtClean="0">
                <a:latin typeface="Arial"/>
              </a:rPr>
              <a:t> Q3) </a:t>
            </a:r>
            <a:r>
              <a:rPr lang="en-US" sz="2800" dirty="0" smtClean="0">
                <a:latin typeface="ＭＳ ゴシック"/>
                <a:ea typeface="ＭＳ ゴシック"/>
                <a:cs typeface="ＭＳ ゴシック"/>
              </a:rPr>
              <a:t>– </a:t>
            </a:r>
            <a:r>
              <a:rPr lang="en-US" sz="2800" dirty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2800" dirty="0" smtClean="0">
                <a:latin typeface="Arial"/>
              </a:rPr>
              <a:t>(Q2 </a:t>
            </a:r>
            <a:r>
              <a:rPr lang="en-US" sz="2800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800" dirty="0" smtClean="0">
                <a:latin typeface="Arial"/>
              </a:rPr>
              <a:t> Q3)</a:t>
            </a:r>
          </a:p>
          <a:p>
            <a:r>
              <a:rPr lang="en-US" sz="2800" dirty="0" smtClean="0">
                <a:latin typeface="Arial"/>
              </a:rPr>
              <a:t>            + </a:t>
            </a:r>
            <a:r>
              <a:rPr lang="en-US" sz="2800" dirty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2800" dirty="0" smtClean="0">
                <a:latin typeface="Arial"/>
              </a:rPr>
              <a:t>(Q1 </a:t>
            </a:r>
            <a:r>
              <a:rPr lang="en-US" sz="2800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800" dirty="0" smtClean="0">
                <a:latin typeface="Arial"/>
              </a:rPr>
              <a:t> Q2 </a:t>
            </a:r>
            <a:r>
              <a:rPr lang="en-US" sz="2800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800" dirty="0" smtClean="0">
                <a:latin typeface="Arial"/>
              </a:rPr>
              <a:t> Q3) 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 rot="20737212">
            <a:off x="1179656" y="3967381"/>
            <a:ext cx="2160330" cy="1422678"/>
          </a:xfrm>
          <a:prstGeom prst="ellipse">
            <a:avLst/>
          </a:prstGeom>
          <a:solidFill>
            <a:schemeClr val="accent1">
              <a:alpha val="3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9754583">
            <a:off x="485168" y="4592842"/>
            <a:ext cx="1989237" cy="1610370"/>
          </a:xfrm>
          <a:prstGeom prst="ellipse">
            <a:avLst/>
          </a:prstGeom>
          <a:solidFill>
            <a:srgbClr val="AD8F67">
              <a:alpha val="3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51395">
            <a:off x="400441" y="3542849"/>
            <a:ext cx="1850664" cy="1574814"/>
          </a:xfrm>
          <a:prstGeom prst="ellipse">
            <a:avLst/>
          </a:prstGeom>
          <a:solidFill>
            <a:schemeClr val="tx2">
              <a:alpha val="3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31291" y="5451442"/>
            <a:ext cx="48476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Note: this is the dual of the more popular formula:</a:t>
            </a:r>
          </a:p>
          <a:p>
            <a:r>
              <a:rPr lang="en-US" sz="1600" dirty="0">
                <a:solidFill>
                  <a:srgbClr val="0000FF"/>
                </a:solidFill>
              </a:rPr>
              <a:t>P</a:t>
            </a:r>
            <a:r>
              <a:rPr lang="en-US" sz="1600" dirty="0"/>
              <a:t>(Q1 </a:t>
            </a:r>
            <a:r>
              <a:rPr lang="en-US" sz="1600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dirty="0" smtClean="0"/>
              <a:t> </a:t>
            </a:r>
            <a:r>
              <a:rPr lang="en-US" sz="1600" dirty="0"/>
              <a:t>Q2 </a:t>
            </a:r>
            <a:r>
              <a:rPr lang="en-US" sz="1600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dirty="0" smtClean="0"/>
              <a:t> </a:t>
            </a:r>
            <a:r>
              <a:rPr lang="en-US" sz="1600" dirty="0"/>
              <a:t>Q3</a:t>
            </a:r>
            <a:r>
              <a:rPr lang="en-US" sz="1600" dirty="0">
                <a:latin typeface="ＭＳ ゴシック"/>
                <a:ea typeface="ＭＳ ゴシック"/>
                <a:cs typeface="ＭＳ ゴシック"/>
              </a:rPr>
              <a:t>) = </a:t>
            </a:r>
            <a:r>
              <a:rPr lang="en-US" sz="1600" dirty="0">
                <a:solidFill>
                  <a:srgbClr val="0000FF"/>
                </a:solidFill>
              </a:rPr>
              <a:t>P</a:t>
            </a:r>
            <a:r>
              <a:rPr lang="en-US" sz="1600" dirty="0"/>
              <a:t>(Q1</a:t>
            </a:r>
            <a:r>
              <a:rPr lang="en-US" sz="1600" dirty="0">
                <a:latin typeface="ＭＳ ゴシック"/>
                <a:ea typeface="ＭＳ ゴシック"/>
                <a:cs typeface="ＭＳ ゴシック"/>
              </a:rPr>
              <a:t>) + </a:t>
            </a:r>
            <a:r>
              <a:rPr lang="en-US" sz="1600" dirty="0">
                <a:solidFill>
                  <a:srgbClr val="0000FF"/>
                </a:solidFill>
              </a:rPr>
              <a:t>P</a:t>
            </a:r>
            <a:r>
              <a:rPr lang="en-US" sz="1600" dirty="0"/>
              <a:t>(Q2</a:t>
            </a:r>
            <a:r>
              <a:rPr lang="en-US" sz="1600" dirty="0">
                <a:latin typeface="ＭＳ ゴシック"/>
                <a:ea typeface="ＭＳ ゴシック"/>
                <a:cs typeface="ＭＳ ゴシック"/>
              </a:rPr>
              <a:t>) + </a:t>
            </a:r>
            <a:r>
              <a:rPr lang="en-US" sz="1600" dirty="0">
                <a:solidFill>
                  <a:srgbClr val="0000FF"/>
                </a:solidFill>
              </a:rPr>
              <a:t>P</a:t>
            </a:r>
            <a:r>
              <a:rPr lang="en-US" sz="1600" dirty="0"/>
              <a:t>(Q3</a:t>
            </a:r>
            <a:r>
              <a:rPr lang="en-US" sz="1600" dirty="0">
                <a:latin typeface="ＭＳ ゴシック"/>
                <a:ea typeface="ＭＳ ゴシック"/>
                <a:cs typeface="ＭＳ ゴシック"/>
              </a:rPr>
              <a:t>)</a:t>
            </a:r>
            <a:br>
              <a:rPr lang="en-US" sz="1600" dirty="0">
                <a:latin typeface="ＭＳ ゴシック"/>
                <a:ea typeface="ＭＳ ゴシック"/>
                <a:cs typeface="ＭＳ ゴシック"/>
              </a:rPr>
            </a:br>
            <a:r>
              <a:rPr lang="en-US" sz="1600" dirty="0">
                <a:latin typeface="ＭＳ ゴシック"/>
                <a:ea typeface="ＭＳ ゴシック"/>
                <a:cs typeface="ＭＳ ゴシック"/>
              </a:rPr>
              <a:t>     - </a:t>
            </a:r>
            <a:r>
              <a:rPr lang="en-US" sz="1600" dirty="0">
                <a:solidFill>
                  <a:srgbClr val="0000FF"/>
                </a:solidFill>
              </a:rPr>
              <a:t>P</a:t>
            </a:r>
            <a:r>
              <a:rPr lang="en-US" sz="1600" dirty="0"/>
              <a:t>(Q1 </a:t>
            </a:r>
            <a:r>
              <a:rPr lang="en-US" sz="16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1600" dirty="0" smtClean="0"/>
              <a:t> </a:t>
            </a:r>
            <a:r>
              <a:rPr lang="en-US" sz="1600" dirty="0"/>
              <a:t>Q2) </a:t>
            </a:r>
            <a:r>
              <a:rPr lang="en-US" sz="1600" dirty="0">
                <a:latin typeface="ＭＳ ゴシック"/>
                <a:ea typeface="ＭＳ ゴシック"/>
                <a:cs typeface="ＭＳ ゴシック"/>
              </a:rPr>
              <a:t>– </a:t>
            </a:r>
            <a:r>
              <a:rPr lang="en-US" sz="1600" dirty="0">
                <a:solidFill>
                  <a:srgbClr val="0000FF"/>
                </a:solidFill>
              </a:rPr>
              <a:t>P</a:t>
            </a:r>
            <a:r>
              <a:rPr lang="en-US" sz="1600" dirty="0"/>
              <a:t>(Q1 </a:t>
            </a:r>
            <a:r>
              <a:rPr lang="en-US" sz="16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1600" dirty="0" smtClean="0"/>
              <a:t> </a:t>
            </a:r>
            <a:r>
              <a:rPr lang="en-US" sz="1600" dirty="0"/>
              <a:t>Q3) </a:t>
            </a:r>
            <a:r>
              <a:rPr lang="en-US" sz="1600" dirty="0">
                <a:latin typeface="ＭＳ ゴシック"/>
                <a:ea typeface="ＭＳ ゴシック"/>
                <a:cs typeface="ＭＳ ゴシック"/>
              </a:rPr>
              <a:t>– </a:t>
            </a:r>
            <a:r>
              <a:rPr lang="en-US" sz="1600" dirty="0">
                <a:solidFill>
                  <a:srgbClr val="0000FF"/>
                </a:solidFill>
              </a:rPr>
              <a:t>P</a:t>
            </a:r>
            <a:r>
              <a:rPr lang="en-US" sz="1600" dirty="0"/>
              <a:t>(Q2 </a:t>
            </a:r>
            <a:r>
              <a:rPr lang="en-US" sz="16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1600" dirty="0" smtClean="0"/>
              <a:t> </a:t>
            </a:r>
            <a:r>
              <a:rPr lang="en-US" sz="1600" dirty="0"/>
              <a:t>Q3)</a:t>
            </a:r>
          </a:p>
          <a:p>
            <a:r>
              <a:rPr lang="en-US" sz="1600" dirty="0"/>
              <a:t>            + </a:t>
            </a:r>
            <a:r>
              <a:rPr lang="en-US" sz="1600" dirty="0">
                <a:solidFill>
                  <a:srgbClr val="0000FF"/>
                </a:solidFill>
              </a:rPr>
              <a:t>P</a:t>
            </a:r>
            <a:r>
              <a:rPr lang="en-US" sz="1600" dirty="0"/>
              <a:t>(Q1 </a:t>
            </a:r>
            <a:r>
              <a:rPr lang="en-US" sz="16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1600" dirty="0" smtClean="0"/>
              <a:t> </a:t>
            </a:r>
            <a:r>
              <a:rPr lang="en-US" sz="1600" dirty="0"/>
              <a:t>Q2 </a:t>
            </a:r>
            <a:r>
              <a:rPr lang="en-US" sz="16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1600" dirty="0" smtClean="0"/>
              <a:t> </a:t>
            </a:r>
            <a:r>
              <a:rPr lang="en-US" sz="1600" dirty="0"/>
              <a:t>Q3)  </a:t>
            </a:r>
          </a:p>
        </p:txBody>
      </p:sp>
    </p:spTree>
    <p:extLst>
      <p:ext uri="{BB962C8B-B14F-4D97-AF65-F5344CB8AC3E}">
        <p14:creationId xmlns:p14="http://schemas.microsoft.com/office/powerpoint/2010/main" val="4130653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" y="1773636"/>
            <a:ext cx="35599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457200" indent="-457200" eaLnBrk="0" hangingPunct="0">
              <a:defRPr/>
            </a:pPr>
            <a:r>
              <a:rPr lang="en-US" dirty="0" smtClean="0">
                <a:solidFill>
                  <a:srgbClr val="D2533C"/>
                </a:solidFill>
                <a:ea typeface="ＭＳ Ｐゴシック" pitchFamily="8" charset="-128"/>
              </a:rPr>
              <a:t>Q</a:t>
            </a:r>
            <a:r>
              <a:rPr lang="en-US" baseline="-25000" dirty="0" smtClean="0">
                <a:solidFill>
                  <a:srgbClr val="D2533C"/>
                </a:solidFill>
                <a:ea typeface="ＭＳ Ｐゴシック" pitchFamily="8" charset="-128"/>
              </a:rPr>
              <a:t>J</a:t>
            </a:r>
            <a:r>
              <a:rPr lang="en-US" dirty="0" smtClean="0">
                <a:ea typeface="ＭＳ Ｐゴシック" pitchFamily="8" charset="-128"/>
              </a:rPr>
              <a:t> </a:t>
            </a:r>
            <a:r>
              <a:rPr lang="en-US" dirty="0">
                <a:ea typeface="ＭＳ Ｐゴシック" pitchFamily="8" charset="-128"/>
              </a:rPr>
              <a:t>= </a:t>
            </a:r>
            <a:r>
              <a:rPr lang="en-US" dirty="0" smtClean="0">
                <a:ea typeface="ＭＳ Ｐゴシック" pitchFamily="8" charset="-128"/>
              </a:rPr>
              <a:t>R(x</a:t>
            </a:r>
            <a:r>
              <a:rPr lang="en-US" baseline="-25000" dirty="0" smtClean="0">
                <a:ea typeface="ＭＳ Ｐゴシック" pitchFamily="8" charset="-128"/>
              </a:rPr>
              <a:t>1</a:t>
            </a:r>
            <a:r>
              <a:rPr lang="en-US" dirty="0" smtClean="0">
                <a:ea typeface="ＭＳ Ｐゴシック" pitchFamily="8" charset="-128"/>
              </a:rPr>
              <a:t>),S(x</a:t>
            </a:r>
            <a:r>
              <a:rPr lang="en-US" baseline="-25000" dirty="0" smtClean="0">
                <a:ea typeface="ＭＳ Ｐゴシック" pitchFamily="8" charset="-128"/>
              </a:rPr>
              <a:t>1</a:t>
            </a:r>
            <a:r>
              <a:rPr lang="en-US" dirty="0" smtClean="0">
                <a:ea typeface="ＭＳ Ｐゴシック" pitchFamily="8" charset="-128"/>
              </a:rPr>
              <a:t>,y</a:t>
            </a:r>
            <a:r>
              <a:rPr lang="en-US" baseline="-25000" dirty="0" smtClean="0">
                <a:ea typeface="ＭＳ Ｐゴシック" pitchFamily="8" charset="-128"/>
              </a:rPr>
              <a:t>1</a:t>
            </a:r>
            <a:r>
              <a:rPr lang="en-US" dirty="0" smtClean="0">
                <a:ea typeface="ＭＳ Ｐゴシック" pitchFamily="8" charset="-128"/>
              </a:rPr>
              <a:t>), T(x</a:t>
            </a:r>
            <a:r>
              <a:rPr lang="en-US" baseline="-25000" dirty="0" smtClean="0">
                <a:ea typeface="ＭＳ Ｐゴシック" pitchFamily="8" charset="-128"/>
              </a:rPr>
              <a:t>2</a:t>
            </a:r>
            <a:r>
              <a:rPr lang="en-US" dirty="0" smtClean="0">
                <a:ea typeface="ＭＳ Ｐゴシック" pitchFamily="8" charset="-128"/>
              </a:rPr>
              <a:t>)</a:t>
            </a:r>
            <a:r>
              <a:rPr lang="en-US" dirty="0">
                <a:ea typeface="ＭＳ Ｐゴシック" pitchFamily="8" charset="-128"/>
              </a:rPr>
              <a:t>,S(</a:t>
            </a:r>
            <a:r>
              <a:rPr lang="en-US" dirty="0" smtClean="0">
                <a:ea typeface="ＭＳ Ｐゴシック" pitchFamily="8" charset="-128"/>
              </a:rPr>
              <a:t>x</a:t>
            </a:r>
            <a:r>
              <a:rPr lang="en-US" baseline="-25000" dirty="0" smtClean="0">
                <a:ea typeface="ＭＳ Ｐゴシック" pitchFamily="8" charset="-128"/>
              </a:rPr>
              <a:t>2</a:t>
            </a:r>
            <a:r>
              <a:rPr lang="en-US" dirty="0" smtClean="0">
                <a:ea typeface="ＭＳ Ｐゴシック" pitchFamily="8" charset="-128"/>
              </a:rPr>
              <a:t>,y</a:t>
            </a:r>
            <a:r>
              <a:rPr lang="en-US" baseline="-25000" dirty="0" smtClean="0">
                <a:ea typeface="ＭＳ Ｐゴシック" pitchFamily="8" charset="-128"/>
              </a:rPr>
              <a:t>2</a:t>
            </a:r>
            <a:r>
              <a:rPr lang="en-US" dirty="0" smtClean="0">
                <a:ea typeface="ＭＳ Ｐゴシック" pitchFamily="8" charset="-128"/>
              </a:rPr>
              <a:t>)</a:t>
            </a:r>
            <a:endParaRPr lang="en-US" dirty="0">
              <a:ea typeface="ＭＳ Ｐゴシック" pitchFamily="8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88496" y="1825648"/>
            <a:ext cx="4615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= [∃</a:t>
            </a:r>
            <a:r>
              <a:rPr lang="en-US" sz="1400" dirty="0" smtClean="0">
                <a:ea typeface="ＭＳ Ｐゴシック" pitchFamily="8" charset="-128"/>
              </a:rPr>
              <a:t>x</a:t>
            </a:r>
            <a:r>
              <a:rPr lang="en-US" sz="1400" baseline="-25000" dirty="0" smtClean="0">
                <a:ea typeface="ＭＳ Ｐゴシック" pitchFamily="8" charset="-128"/>
              </a:rPr>
              <a:t>1</a:t>
            </a:r>
            <a:r>
              <a:rPr lang="en-US" sz="1400" dirty="0"/>
              <a:t>∃</a:t>
            </a:r>
            <a:r>
              <a:rPr lang="en-US" sz="1400" dirty="0" smtClean="0">
                <a:ea typeface="ＭＳ Ｐゴシック" pitchFamily="8" charset="-128"/>
              </a:rPr>
              <a:t>y</a:t>
            </a:r>
            <a:r>
              <a:rPr lang="en-US" sz="1400" baseline="-25000" dirty="0" smtClean="0">
                <a:ea typeface="ＭＳ Ｐゴシック" pitchFamily="8" charset="-128"/>
              </a:rPr>
              <a:t>1</a:t>
            </a:r>
            <a:r>
              <a:rPr lang="en-US" sz="1400" dirty="0" smtClean="0">
                <a:ea typeface="ＭＳ Ｐゴシック" pitchFamily="8" charset="-128"/>
              </a:rPr>
              <a:t>R</a:t>
            </a:r>
            <a:r>
              <a:rPr lang="en-US" sz="1400" dirty="0">
                <a:ea typeface="ＭＳ Ｐゴシック" pitchFamily="8" charset="-128"/>
              </a:rPr>
              <a:t>(x</a:t>
            </a:r>
            <a:r>
              <a:rPr lang="en-US" sz="1400" baseline="-25000" dirty="0">
                <a:ea typeface="ＭＳ Ｐゴシック" pitchFamily="8" charset="-128"/>
              </a:rPr>
              <a:t>1</a:t>
            </a:r>
            <a:r>
              <a:rPr lang="en-US" sz="1400" dirty="0" smtClean="0">
                <a:ea typeface="ＭＳ Ｐゴシック" pitchFamily="8" charset="-128"/>
              </a:rPr>
              <a:t>)</a:t>
            </a:r>
            <a:r>
              <a:rPr lang="en-US" sz="1400" dirty="0" smtClean="0"/>
              <a:t>∧</a:t>
            </a:r>
            <a:r>
              <a:rPr lang="en-US" sz="1400" dirty="0" smtClean="0">
                <a:ea typeface="ＭＳ Ｐゴシック" pitchFamily="8" charset="-128"/>
              </a:rPr>
              <a:t>S</a:t>
            </a:r>
            <a:r>
              <a:rPr lang="en-US" sz="1400" dirty="0">
                <a:ea typeface="ＭＳ Ｐゴシック" pitchFamily="8" charset="-128"/>
              </a:rPr>
              <a:t>(x</a:t>
            </a:r>
            <a:r>
              <a:rPr lang="en-US" sz="1400" baseline="-25000" dirty="0">
                <a:ea typeface="ＭＳ Ｐゴシック" pitchFamily="8" charset="-128"/>
              </a:rPr>
              <a:t>1</a:t>
            </a:r>
            <a:r>
              <a:rPr lang="en-US" sz="1400" dirty="0">
                <a:ea typeface="ＭＳ Ｐゴシック" pitchFamily="8" charset="-128"/>
              </a:rPr>
              <a:t>,y</a:t>
            </a:r>
            <a:r>
              <a:rPr lang="en-US" sz="1400" baseline="-25000" dirty="0">
                <a:ea typeface="ＭＳ Ｐゴシック" pitchFamily="8" charset="-128"/>
              </a:rPr>
              <a:t>1</a:t>
            </a:r>
            <a:r>
              <a:rPr lang="en-US" sz="1400" dirty="0" smtClean="0">
                <a:ea typeface="ＭＳ Ｐゴシック" pitchFamily="8" charset="-128"/>
              </a:rPr>
              <a:t>)]  </a:t>
            </a:r>
            <a:r>
              <a:rPr lang="en-US" sz="1400" dirty="0" smtClean="0"/>
              <a:t>∧  [∃</a:t>
            </a:r>
            <a:r>
              <a:rPr lang="en-US" sz="1400" dirty="0" smtClean="0">
                <a:ea typeface="ＭＳ Ｐゴシック" pitchFamily="8" charset="-128"/>
              </a:rPr>
              <a:t>x</a:t>
            </a:r>
            <a:r>
              <a:rPr lang="en-US" sz="1400" baseline="-25000" dirty="0" smtClean="0">
                <a:ea typeface="ＭＳ Ｐゴシック" pitchFamily="8" charset="-128"/>
              </a:rPr>
              <a:t>2</a:t>
            </a:r>
            <a:r>
              <a:rPr lang="en-US" sz="1400" dirty="0" smtClean="0"/>
              <a:t>∃</a:t>
            </a:r>
            <a:r>
              <a:rPr lang="en-US" sz="1400" dirty="0" smtClean="0">
                <a:ea typeface="ＭＳ Ｐゴシック" pitchFamily="8" charset="-128"/>
              </a:rPr>
              <a:t>y</a:t>
            </a:r>
            <a:r>
              <a:rPr lang="en-US" sz="1400" baseline="-25000" dirty="0" smtClean="0">
                <a:ea typeface="ＭＳ Ｐゴシック" pitchFamily="8" charset="-128"/>
              </a:rPr>
              <a:t>2</a:t>
            </a:r>
            <a:r>
              <a:rPr lang="en-US" sz="1400" dirty="0" smtClean="0">
                <a:ea typeface="ＭＳ Ｐゴシック" pitchFamily="8" charset="-128"/>
              </a:rPr>
              <a:t>T</a:t>
            </a:r>
            <a:r>
              <a:rPr lang="en-US" sz="1400" dirty="0">
                <a:ea typeface="ＭＳ Ｐゴシック" pitchFamily="8" charset="-128"/>
              </a:rPr>
              <a:t>(x</a:t>
            </a:r>
            <a:r>
              <a:rPr lang="en-US" sz="1400" baseline="-25000" dirty="0">
                <a:ea typeface="ＭＳ Ｐゴシック" pitchFamily="8" charset="-128"/>
              </a:rPr>
              <a:t>2</a:t>
            </a:r>
            <a:r>
              <a:rPr lang="en-US" sz="1400" dirty="0" smtClean="0">
                <a:ea typeface="ＭＳ Ｐゴシック" pitchFamily="8" charset="-128"/>
              </a:rPr>
              <a:t>)</a:t>
            </a:r>
            <a:r>
              <a:rPr lang="en-US" sz="1400" dirty="0" smtClean="0"/>
              <a:t>∧</a:t>
            </a:r>
            <a:r>
              <a:rPr lang="en-US" sz="1400" dirty="0" smtClean="0">
                <a:ea typeface="ＭＳ Ｐゴシック" pitchFamily="8" charset="-128"/>
              </a:rPr>
              <a:t>S</a:t>
            </a:r>
            <a:r>
              <a:rPr lang="en-US" sz="1400" dirty="0">
                <a:ea typeface="ＭＳ Ｐゴシック" pitchFamily="8" charset="-128"/>
              </a:rPr>
              <a:t>(x</a:t>
            </a:r>
            <a:r>
              <a:rPr lang="en-US" sz="1400" baseline="-25000" dirty="0">
                <a:ea typeface="ＭＳ Ｐゴシック" pitchFamily="8" charset="-128"/>
              </a:rPr>
              <a:t>2</a:t>
            </a:r>
            <a:r>
              <a:rPr lang="en-US" sz="1400" dirty="0">
                <a:ea typeface="ＭＳ Ｐゴシック" pitchFamily="8" charset="-128"/>
              </a:rPr>
              <a:t>,y</a:t>
            </a:r>
            <a:r>
              <a:rPr lang="en-US" sz="1400" baseline="-25000" dirty="0">
                <a:ea typeface="ＭＳ Ｐゴシック" pitchFamily="8" charset="-128"/>
              </a:rPr>
              <a:t>2</a:t>
            </a:r>
            <a:r>
              <a:rPr lang="en-US" sz="1400" dirty="0" smtClean="0">
                <a:ea typeface="ＭＳ Ｐゴシック" pitchFamily="8" charset="-128"/>
              </a:rPr>
              <a:t>)]</a:t>
            </a:r>
            <a:endParaRPr lang="en-US" sz="1400" dirty="0">
              <a:ea typeface="ＭＳ Ｐゴシック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1717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Motivating Applications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The Probabilistic Data Model			Chapter 2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Extensional Query Plans				Chapter 4.2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The Complexity of Query Evaluation		Chapter 3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Extensional Evaluation				Chapter 4.1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err="1" smtClean="0"/>
              <a:t>Intensional</a:t>
            </a:r>
            <a:r>
              <a:rPr lang="en-US" dirty="0" smtClean="0"/>
              <a:t> Evaluation				Chapter 5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" name="Picture 9" descr="cover-book-pdb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913" y="347472"/>
            <a:ext cx="985087" cy="121587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auto">
          <a:xfrm>
            <a:off x="457200" y="4419600"/>
            <a:ext cx="4887943" cy="685800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0" y="1524000"/>
            <a:ext cx="8585200" cy="1295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24000"/>
                </a:schemeClr>
              </a:gs>
              <a:gs pos="34000">
                <a:schemeClr val="accent1">
                  <a:shade val="70000"/>
                  <a:satMod val="140000"/>
                  <a:alpha val="2400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2400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24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 smtClean="0"/>
              <a:t>Part   1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0" y="3009900"/>
            <a:ext cx="8585200" cy="1295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24000"/>
                </a:schemeClr>
              </a:gs>
              <a:gs pos="34000">
                <a:schemeClr val="accent1">
                  <a:shade val="70000"/>
                  <a:satMod val="140000"/>
                  <a:alpha val="2400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2400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24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/>
              <a:t>Part   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0" y="4457700"/>
            <a:ext cx="8585200" cy="6477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24000"/>
                </a:schemeClr>
              </a:gs>
              <a:gs pos="34000">
                <a:schemeClr val="accent1">
                  <a:shade val="70000"/>
                  <a:satMod val="140000"/>
                  <a:alpha val="2400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2400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24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/>
              <a:t>Part   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0" y="5181600"/>
            <a:ext cx="8585200" cy="1295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24000"/>
                </a:schemeClr>
              </a:gs>
              <a:gs pos="34000">
                <a:schemeClr val="accent1">
                  <a:shade val="70000"/>
                  <a:satMod val="140000"/>
                  <a:alpha val="2400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2400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24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/>
              <a:t>Part   4</a:t>
            </a:r>
          </a:p>
        </p:txBody>
      </p:sp>
    </p:spTree>
    <p:extLst>
      <p:ext uri="{BB962C8B-B14F-4D97-AF65-F5344CB8AC3E}">
        <p14:creationId xmlns:p14="http://schemas.microsoft.com/office/powerpoint/2010/main" val="4212728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" y="1773636"/>
            <a:ext cx="35599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457200" indent="-457200" eaLnBrk="0" hangingPunct="0">
              <a:defRPr/>
            </a:pPr>
            <a:r>
              <a:rPr lang="en-US" dirty="0" smtClean="0">
                <a:solidFill>
                  <a:srgbClr val="D2533C"/>
                </a:solidFill>
                <a:ea typeface="ＭＳ Ｐゴシック" pitchFamily="8" charset="-128"/>
              </a:rPr>
              <a:t>Q</a:t>
            </a:r>
            <a:r>
              <a:rPr lang="en-US" baseline="-25000" dirty="0" smtClean="0">
                <a:solidFill>
                  <a:srgbClr val="D2533C"/>
                </a:solidFill>
                <a:ea typeface="ＭＳ Ｐゴシック" pitchFamily="8" charset="-128"/>
              </a:rPr>
              <a:t>J</a:t>
            </a:r>
            <a:r>
              <a:rPr lang="en-US" dirty="0" smtClean="0">
                <a:ea typeface="ＭＳ Ｐゴシック" pitchFamily="8" charset="-128"/>
              </a:rPr>
              <a:t> </a:t>
            </a:r>
            <a:r>
              <a:rPr lang="en-US" dirty="0">
                <a:ea typeface="ＭＳ Ｐゴシック" pitchFamily="8" charset="-128"/>
              </a:rPr>
              <a:t>= </a:t>
            </a:r>
            <a:r>
              <a:rPr lang="en-US" dirty="0" smtClean="0">
                <a:ea typeface="ＭＳ Ｐゴシック" pitchFamily="8" charset="-128"/>
              </a:rPr>
              <a:t>R(x</a:t>
            </a:r>
            <a:r>
              <a:rPr lang="en-US" baseline="-25000" dirty="0" smtClean="0">
                <a:ea typeface="ＭＳ Ｐゴシック" pitchFamily="8" charset="-128"/>
              </a:rPr>
              <a:t>1</a:t>
            </a:r>
            <a:r>
              <a:rPr lang="en-US" dirty="0" smtClean="0">
                <a:ea typeface="ＭＳ Ｐゴシック" pitchFamily="8" charset="-128"/>
              </a:rPr>
              <a:t>),S(x</a:t>
            </a:r>
            <a:r>
              <a:rPr lang="en-US" baseline="-25000" dirty="0" smtClean="0">
                <a:ea typeface="ＭＳ Ｐゴシック" pitchFamily="8" charset="-128"/>
              </a:rPr>
              <a:t>1</a:t>
            </a:r>
            <a:r>
              <a:rPr lang="en-US" dirty="0" smtClean="0">
                <a:ea typeface="ＭＳ Ｐゴシック" pitchFamily="8" charset="-128"/>
              </a:rPr>
              <a:t>,y</a:t>
            </a:r>
            <a:r>
              <a:rPr lang="en-US" baseline="-25000" dirty="0" smtClean="0">
                <a:ea typeface="ＭＳ Ｐゴシック" pitchFamily="8" charset="-128"/>
              </a:rPr>
              <a:t>1</a:t>
            </a:r>
            <a:r>
              <a:rPr lang="en-US" dirty="0" smtClean="0">
                <a:ea typeface="ＭＳ Ｐゴシック" pitchFamily="8" charset="-128"/>
              </a:rPr>
              <a:t>), T(x</a:t>
            </a:r>
            <a:r>
              <a:rPr lang="en-US" baseline="-25000" dirty="0" smtClean="0">
                <a:ea typeface="ＭＳ Ｐゴシック" pitchFamily="8" charset="-128"/>
              </a:rPr>
              <a:t>2</a:t>
            </a:r>
            <a:r>
              <a:rPr lang="en-US" dirty="0" smtClean="0">
                <a:ea typeface="ＭＳ Ｐゴシック" pitchFamily="8" charset="-128"/>
              </a:rPr>
              <a:t>)</a:t>
            </a:r>
            <a:r>
              <a:rPr lang="en-US" dirty="0">
                <a:ea typeface="ＭＳ Ｐゴシック" pitchFamily="8" charset="-128"/>
              </a:rPr>
              <a:t>,S(</a:t>
            </a:r>
            <a:r>
              <a:rPr lang="en-US" dirty="0" smtClean="0">
                <a:ea typeface="ＭＳ Ｐゴシック" pitchFamily="8" charset="-128"/>
              </a:rPr>
              <a:t>x</a:t>
            </a:r>
            <a:r>
              <a:rPr lang="en-US" baseline="-25000" dirty="0" smtClean="0">
                <a:ea typeface="ＭＳ Ｐゴシック" pitchFamily="8" charset="-128"/>
              </a:rPr>
              <a:t>2</a:t>
            </a:r>
            <a:r>
              <a:rPr lang="en-US" dirty="0" smtClean="0">
                <a:ea typeface="ＭＳ Ｐゴシック" pitchFamily="8" charset="-128"/>
              </a:rPr>
              <a:t>,y</a:t>
            </a:r>
            <a:r>
              <a:rPr lang="en-US" baseline="-25000" dirty="0" smtClean="0">
                <a:ea typeface="ＭＳ Ｐゴシック" pitchFamily="8" charset="-128"/>
              </a:rPr>
              <a:t>2</a:t>
            </a:r>
            <a:r>
              <a:rPr lang="en-US" dirty="0" smtClean="0">
                <a:ea typeface="ＭＳ Ｐゴシック" pitchFamily="8" charset="-128"/>
              </a:rPr>
              <a:t>)</a:t>
            </a:r>
            <a:endParaRPr lang="en-US" dirty="0">
              <a:ea typeface="ＭＳ Ｐゴシック" pitchFamily="8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88496" y="1825648"/>
            <a:ext cx="4615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= [∃</a:t>
            </a:r>
            <a:r>
              <a:rPr lang="en-US" sz="1400" dirty="0" smtClean="0">
                <a:ea typeface="ＭＳ Ｐゴシック" pitchFamily="8" charset="-128"/>
              </a:rPr>
              <a:t>x</a:t>
            </a:r>
            <a:r>
              <a:rPr lang="en-US" sz="1400" baseline="-25000" dirty="0" smtClean="0">
                <a:ea typeface="ＭＳ Ｐゴシック" pitchFamily="8" charset="-128"/>
              </a:rPr>
              <a:t>1</a:t>
            </a:r>
            <a:r>
              <a:rPr lang="en-US" sz="1400" dirty="0"/>
              <a:t>∃</a:t>
            </a:r>
            <a:r>
              <a:rPr lang="en-US" sz="1400" dirty="0" smtClean="0">
                <a:ea typeface="ＭＳ Ｐゴシック" pitchFamily="8" charset="-128"/>
              </a:rPr>
              <a:t>y</a:t>
            </a:r>
            <a:r>
              <a:rPr lang="en-US" sz="1400" baseline="-25000" dirty="0" smtClean="0">
                <a:ea typeface="ＭＳ Ｐゴシック" pitchFamily="8" charset="-128"/>
              </a:rPr>
              <a:t>1</a:t>
            </a:r>
            <a:r>
              <a:rPr lang="en-US" sz="1400" dirty="0" smtClean="0">
                <a:ea typeface="ＭＳ Ｐゴシック" pitchFamily="8" charset="-128"/>
              </a:rPr>
              <a:t>R</a:t>
            </a:r>
            <a:r>
              <a:rPr lang="en-US" sz="1400" dirty="0">
                <a:ea typeface="ＭＳ Ｐゴシック" pitchFamily="8" charset="-128"/>
              </a:rPr>
              <a:t>(x</a:t>
            </a:r>
            <a:r>
              <a:rPr lang="en-US" sz="1400" baseline="-25000" dirty="0">
                <a:ea typeface="ＭＳ Ｐゴシック" pitchFamily="8" charset="-128"/>
              </a:rPr>
              <a:t>1</a:t>
            </a:r>
            <a:r>
              <a:rPr lang="en-US" sz="1400" dirty="0" smtClean="0">
                <a:ea typeface="ＭＳ Ｐゴシック" pitchFamily="8" charset="-128"/>
              </a:rPr>
              <a:t>)</a:t>
            </a:r>
            <a:r>
              <a:rPr lang="en-US" sz="1400" dirty="0" smtClean="0"/>
              <a:t>∧</a:t>
            </a:r>
            <a:r>
              <a:rPr lang="en-US" sz="1400" dirty="0" smtClean="0">
                <a:ea typeface="ＭＳ Ｐゴシック" pitchFamily="8" charset="-128"/>
              </a:rPr>
              <a:t>S</a:t>
            </a:r>
            <a:r>
              <a:rPr lang="en-US" sz="1400" dirty="0">
                <a:ea typeface="ＭＳ Ｐゴシック" pitchFamily="8" charset="-128"/>
              </a:rPr>
              <a:t>(x</a:t>
            </a:r>
            <a:r>
              <a:rPr lang="en-US" sz="1400" baseline="-25000" dirty="0">
                <a:ea typeface="ＭＳ Ｐゴシック" pitchFamily="8" charset="-128"/>
              </a:rPr>
              <a:t>1</a:t>
            </a:r>
            <a:r>
              <a:rPr lang="en-US" sz="1400" dirty="0">
                <a:ea typeface="ＭＳ Ｐゴシック" pitchFamily="8" charset="-128"/>
              </a:rPr>
              <a:t>,y</a:t>
            </a:r>
            <a:r>
              <a:rPr lang="en-US" sz="1400" baseline="-25000" dirty="0">
                <a:ea typeface="ＭＳ Ｐゴシック" pitchFamily="8" charset="-128"/>
              </a:rPr>
              <a:t>1</a:t>
            </a:r>
            <a:r>
              <a:rPr lang="en-US" sz="1400" dirty="0" smtClean="0">
                <a:ea typeface="ＭＳ Ｐゴシック" pitchFamily="8" charset="-128"/>
              </a:rPr>
              <a:t>)]  </a:t>
            </a:r>
            <a:r>
              <a:rPr lang="en-US" sz="1400" dirty="0" smtClean="0"/>
              <a:t>∧  [∃</a:t>
            </a:r>
            <a:r>
              <a:rPr lang="en-US" sz="1400" dirty="0" smtClean="0">
                <a:ea typeface="ＭＳ Ｐゴシック" pitchFamily="8" charset="-128"/>
              </a:rPr>
              <a:t>x</a:t>
            </a:r>
            <a:r>
              <a:rPr lang="en-US" sz="1400" baseline="-25000" dirty="0" smtClean="0">
                <a:ea typeface="ＭＳ Ｐゴシック" pitchFamily="8" charset="-128"/>
              </a:rPr>
              <a:t>2</a:t>
            </a:r>
            <a:r>
              <a:rPr lang="en-US" sz="1400" dirty="0" smtClean="0"/>
              <a:t>∃</a:t>
            </a:r>
            <a:r>
              <a:rPr lang="en-US" sz="1400" dirty="0" smtClean="0">
                <a:ea typeface="ＭＳ Ｐゴシック" pitchFamily="8" charset="-128"/>
              </a:rPr>
              <a:t>y</a:t>
            </a:r>
            <a:r>
              <a:rPr lang="en-US" sz="1400" baseline="-25000" dirty="0" smtClean="0">
                <a:ea typeface="ＭＳ Ｐゴシック" pitchFamily="8" charset="-128"/>
              </a:rPr>
              <a:t>2</a:t>
            </a:r>
            <a:r>
              <a:rPr lang="en-US" sz="1400" dirty="0" smtClean="0">
                <a:ea typeface="ＭＳ Ｐゴシック" pitchFamily="8" charset="-128"/>
              </a:rPr>
              <a:t>T</a:t>
            </a:r>
            <a:r>
              <a:rPr lang="en-US" sz="1400" dirty="0">
                <a:ea typeface="ＭＳ Ｐゴシック" pitchFamily="8" charset="-128"/>
              </a:rPr>
              <a:t>(x</a:t>
            </a:r>
            <a:r>
              <a:rPr lang="en-US" sz="1400" baseline="-25000" dirty="0">
                <a:ea typeface="ＭＳ Ｐゴシック" pitchFamily="8" charset="-128"/>
              </a:rPr>
              <a:t>2</a:t>
            </a:r>
            <a:r>
              <a:rPr lang="en-US" sz="1400" dirty="0" smtClean="0">
                <a:ea typeface="ＭＳ Ｐゴシック" pitchFamily="8" charset="-128"/>
              </a:rPr>
              <a:t>)</a:t>
            </a:r>
            <a:r>
              <a:rPr lang="en-US" sz="1400" dirty="0" smtClean="0"/>
              <a:t>∧</a:t>
            </a:r>
            <a:r>
              <a:rPr lang="en-US" sz="1400" dirty="0" smtClean="0">
                <a:ea typeface="ＭＳ Ｐゴシック" pitchFamily="8" charset="-128"/>
              </a:rPr>
              <a:t>S</a:t>
            </a:r>
            <a:r>
              <a:rPr lang="en-US" sz="1400" dirty="0">
                <a:ea typeface="ＭＳ Ｐゴシック" pitchFamily="8" charset="-128"/>
              </a:rPr>
              <a:t>(x</a:t>
            </a:r>
            <a:r>
              <a:rPr lang="en-US" sz="1400" baseline="-25000" dirty="0">
                <a:ea typeface="ＭＳ Ｐゴシック" pitchFamily="8" charset="-128"/>
              </a:rPr>
              <a:t>2</a:t>
            </a:r>
            <a:r>
              <a:rPr lang="en-US" sz="1400" dirty="0">
                <a:ea typeface="ＭＳ Ｐゴシック" pitchFamily="8" charset="-128"/>
              </a:rPr>
              <a:t>,y</a:t>
            </a:r>
            <a:r>
              <a:rPr lang="en-US" sz="1400" baseline="-25000" dirty="0">
                <a:ea typeface="ＭＳ Ｐゴシック" pitchFamily="8" charset="-128"/>
              </a:rPr>
              <a:t>2</a:t>
            </a:r>
            <a:r>
              <a:rPr lang="en-US" sz="1400" dirty="0" smtClean="0">
                <a:ea typeface="ＭＳ Ｐゴシック" pitchFamily="8" charset="-128"/>
              </a:rPr>
              <a:t>)]</a:t>
            </a:r>
            <a:endParaRPr lang="en-US" sz="1400" dirty="0">
              <a:ea typeface="ＭＳ Ｐゴシック" pitchFamily="8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09522" y="2583529"/>
            <a:ext cx="20722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457200" indent="-457200" eaLnBrk="0" hangingPunct="0">
              <a:defRPr/>
            </a:pPr>
            <a:r>
              <a:rPr lang="en-US" dirty="0" smtClean="0">
                <a:solidFill>
                  <a:srgbClr val="D2533C"/>
                </a:solidFill>
                <a:ea typeface="ＭＳ Ｐゴシック" pitchFamily="8" charset="-128"/>
              </a:rPr>
              <a:t>Q</a:t>
            </a:r>
            <a:r>
              <a:rPr lang="en-US" baseline="-25000" dirty="0" smtClean="0">
                <a:solidFill>
                  <a:srgbClr val="D2533C"/>
                </a:solidFill>
                <a:ea typeface="ＭＳ Ｐゴシック" pitchFamily="8" charset="-128"/>
              </a:rPr>
              <a:t>1</a:t>
            </a:r>
            <a:r>
              <a:rPr lang="en-US" dirty="0" smtClean="0">
                <a:ea typeface="ＭＳ Ｐゴシック" pitchFamily="8" charset="-128"/>
              </a:rPr>
              <a:t> </a:t>
            </a:r>
            <a:r>
              <a:rPr lang="en-US" dirty="0">
                <a:ea typeface="ＭＳ Ｐゴシック" pitchFamily="8" charset="-128"/>
              </a:rPr>
              <a:t>= </a:t>
            </a:r>
            <a:r>
              <a:rPr lang="en-US" dirty="0" smtClean="0">
                <a:ea typeface="ＭＳ Ｐゴシック" pitchFamily="8" charset="-128"/>
              </a:rPr>
              <a:t>R(x</a:t>
            </a:r>
            <a:r>
              <a:rPr lang="en-US" baseline="-25000" dirty="0" smtClean="0">
                <a:ea typeface="ＭＳ Ｐゴシック" pitchFamily="8" charset="-128"/>
              </a:rPr>
              <a:t>1</a:t>
            </a:r>
            <a:r>
              <a:rPr lang="en-US" dirty="0" smtClean="0">
                <a:ea typeface="ＭＳ Ｐゴシック" pitchFamily="8" charset="-128"/>
              </a:rPr>
              <a:t>),S(x</a:t>
            </a:r>
            <a:r>
              <a:rPr lang="en-US" baseline="-25000" dirty="0" smtClean="0">
                <a:ea typeface="ＭＳ Ｐゴシック" pitchFamily="8" charset="-128"/>
              </a:rPr>
              <a:t>1</a:t>
            </a:r>
            <a:r>
              <a:rPr lang="en-US" dirty="0" smtClean="0">
                <a:ea typeface="ＭＳ Ｐゴシック" pitchFamily="8" charset="-128"/>
              </a:rPr>
              <a:t>,y</a:t>
            </a:r>
            <a:r>
              <a:rPr lang="en-US" baseline="-25000" dirty="0" smtClean="0">
                <a:ea typeface="ＭＳ Ｐゴシック" pitchFamily="8" charset="-128"/>
              </a:rPr>
              <a:t>1</a:t>
            </a:r>
            <a:r>
              <a:rPr lang="en-US" dirty="0" smtClean="0">
                <a:ea typeface="ＭＳ Ｐゴシック" pitchFamily="8" charset="-128"/>
              </a:rPr>
              <a:t>)</a:t>
            </a:r>
            <a:endParaRPr lang="en-US" dirty="0">
              <a:ea typeface="ＭＳ Ｐゴシック" pitchFamily="8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10813" y="2583529"/>
            <a:ext cx="20424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457200" indent="-457200" eaLnBrk="0" hangingPunct="0">
              <a:defRPr/>
            </a:pPr>
            <a:r>
              <a:rPr lang="en-US" dirty="0" smtClean="0">
                <a:solidFill>
                  <a:srgbClr val="D2533C"/>
                </a:solidFill>
                <a:ea typeface="ＭＳ Ｐゴシック" pitchFamily="8" charset="-128"/>
              </a:rPr>
              <a:t>Q</a:t>
            </a:r>
            <a:r>
              <a:rPr lang="en-US" baseline="-25000" dirty="0" smtClean="0">
                <a:solidFill>
                  <a:srgbClr val="D2533C"/>
                </a:solidFill>
                <a:ea typeface="ＭＳ Ｐゴシック" pitchFamily="8" charset="-128"/>
              </a:rPr>
              <a:t>2</a:t>
            </a:r>
            <a:r>
              <a:rPr lang="en-US" dirty="0" smtClean="0">
                <a:ea typeface="ＭＳ Ｐゴシック" pitchFamily="8" charset="-128"/>
              </a:rPr>
              <a:t> </a:t>
            </a:r>
            <a:r>
              <a:rPr lang="en-US" dirty="0">
                <a:ea typeface="ＭＳ Ｐゴシック" pitchFamily="8" charset="-128"/>
              </a:rPr>
              <a:t>= </a:t>
            </a:r>
            <a:r>
              <a:rPr lang="en-US" dirty="0" smtClean="0">
                <a:ea typeface="ＭＳ Ｐゴシック" pitchFamily="8" charset="-128"/>
              </a:rPr>
              <a:t>T(x</a:t>
            </a:r>
            <a:r>
              <a:rPr lang="en-US" baseline="-25000" dirty="0" smtClean="0">
                <a:ea typeface="ＭＳ Ｐゴシック" pitchFamily="8" charset="-128"/>
              </a:rPr>
              <a:t>2</a:t>
            </a:r>
            <a:r>
              <a:rPr lang="en-US" dirty="0" smtClean="0">
                <a:ea typeface="ＭＳ Ｐゴシック" pitchFamily="8" charset="-128"/>
              </a:rPr>
              <a:t>)</a:t>
            </a:r>
            <a:r>
              <a:rPr lang="en-US" dirty="0">
                <a:ea typeface="ＭＳ Ｐゴシック" pitchFamily="8" charset="-128"/>
              </a:rPr>
              <a:t>,S(</a:t>
            </a:r>
            <a:r>
              <a:rPr lang="en-US" dirty="0" smtClean="0">
                <a:ea typeface="ＭＳ Ｐゴシック" pitchFamily="8" charset="-128"/>
              </a:rPr>
              <a:t>x</a:t>
            </a:r>
            <a:r>
              <a:rPr lang="en-US" baseline="-25000" dirty="0" smtClean="0">
                <a:ea typeface="ＭＳ Ｐゴシック" pitchFamily="8" charset="-128"/>
              </a:rPr>
              <a:t>2</a:t>
            </a:r>
            <a:r>
              <a:rPr lang="en-US" dirty="0" smtClean="0">
                <a:ea typeface="ＭＳ Ｐゴシック" pitchFamily="8" charset="-128"/>
              </a:rPr>
              <a:t>,y</a:t>
            </a:r>
            <a:r>
              <a:rPr lang="en-US" baseline="-25000" dirty="0" smtClean="0">
                <a:ea typeface="ＭＳ Ｐゴシック" pitchFamily="8" charset="-128"/>
              </a:rPr>
              <a:t>2</a:t>
            </a:r>
            <a:r>
              <a:rPr lang="en-US" dirty="0" smtClean="0">
                <a:ea typeface="ＭＳ Ｐゴシック" pitchFamily="8" charset="-128"/>
              </a:rPr>
              <a:t>)</a:t>
            </a:r>
            <a:endParaRPr lang="en-US" dirty="0">
              <a:ea typeface="ＭＳ Ｐゴシック" pitchFamily="8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7200" y="2583529"/>
            <a:ext cx="178599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457200" indent="-457200" eaLnBrk="0" hangingPunct="0">
              <a:defRPr/>
            </a:pPr>
            <a:r>
              <a:rPr lang="en-US" dirty="0" smtClean="0">
                <a:solidFill>
                  <a:srgbClr val="D2533C"/>
                </a:solidFill>
                <a:ea typeface="ＭＳ Ｐゴシック" pitchFamily="8" charset="-128"/>
              </a:rPr>
              <a:t>Q</a:t>
            </a:r>
            <a:r>
              <a:rPr lang="en-US" baseline="-25000" dirty="0" smtClean="0">
                <a:solidFill>
                  <a:srgbClr val="D2533C"/>
                </a:solidFill>
                <a:ea typeface="ＭＳ Ｐゴシック" pitchFamily="8" charset="-128"/>
              </a:rPr>
              <a:t>J</a:t>
            </a:r>
            <a:r>
              <a:rPr lang="en-US" dirty="0" smtClean="0">
                <a:ea typeface="ＭＳ Ｐゴシック" pitchFamily="8" charset="-128"/>
              </a:rPr>
              <a:t> =  </a:t>
            </a:r>
            <a:r>
              <a:rPr lang="en-US" dirty="0" smtClean="0">
                <a:solidFill>
                  <a:schemeClr val="tx2"/>
                </a:solidFill>
                <a:ea typeface="ＭＳ Ｐゴシック" pitchFamily="8" charset="-128"/>
              </a:rPr>
              <a:t>Q</a:t>
            </a:r>
            <a:r>
              <a:rPr lang="en-US" baseline="-25000" dirty="0" smtClean="0">
                <a:solidFill>
                  <a:schemeClr val="tx2"/>
                </a:solidFill>
                <a:ea typeface="ＭＳ Ｐゴシック" pitchFamily="8" charset="-128"/>
              </a:rPr>
              <a:t>1</a:t>
            </a:r>
            <a:r>
              <a:rPr lang="en-US" dirty="0" smtClean="0">
                <a:ea typeface="ＭＳ Ｐゴシック" pitchFamily="8" charset="-128"/>
              </a:rPr>
              <a:t>  </a:t>
            </a:r>
            <a:r>
              <a:rPr lang="en-US" dirty="0" smtClean="0"/>
              <a:t>∧  </a:t>
            </a:r>
            <a:r>
              <a:rPr lang="en-US" dirty="0" smtClean="0">
                <a:solidFill>
                  <a:srgbClr val="D2533C"/>
                </a:solidFill>
              </a:rPr>
              <a:t>Q</a:t>
            </a:r>
            <a:r>
              <a:rPr lang="en-US" baseline="-25000" dirty="0" smtClean="0">
                <a:solidFill>
                  <a:srgbClr val="D2533C"/>
                </a:solidFill>
              </a:rPr>
              <a:t>2</a:t>
            </a:r>
            <a:r>
              <a:rPr lang="en-US" dirty="0" smtClean="0">
                <a:solidFill>
                  <a:srgbClr val="D2533C"/>
                </a:solidFill>
                <a:ea typeface="ＭＳ Ｐゴシック" pitchFamily="8" charset="-128"/>
              </a:rPr>
              <a:t> </a:t>
            </a:r>
            <a:r>
              <a:rPr lang="en-US" dirty="0" smtClean="0">
                <a:ea typeface="ＭＳ Ｐゴシック" pitchFamily="8" charset="-128"/>
              </a:rPr>
              <a:t> </a:t>
            </a:r>
            <a:endParaRPr lang="en-US" dirty="0">
              <a:ea typeface="ＭＳ Ｐゴシック" pitchFamily="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90921" y="2583529"/>
            <a:ext cx="826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05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" y="1773636"/>
            <a:ext cx="35599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457200" indent="-457200" eaLnBrk="0" hangingPunct="0">
              <a:defRPr/>
            </a:pPr>
            <a:r>
              <a:rPr lang="en-US" dirty="0" smtClean="0">
                <a:solidFill>
                  <a:srgbClr val="D2533C"/>
                </a:solidFill>
                <a:ea typeface="ＭＳ Ｐゴシック" pitchFamily="8" charset="-128"/>
              </a:rPr>
              <a:t>Q</a:t>
            </a:r>
            <a:r>
              <a:rPr lang="en-US" baseline="-25000" dirty="0" smtClean="0">
                <a:solidFill>
                  <a:srgbClr val="D2533C"/>
                </a:solidFill>
                <a:ea typeface="ＭＳ Ｐゴシック" pitchFamily="8" charset="-128"/>
              </a:rPr>
              <a:t>J</a:t>
            </a:r>
            <a:r>
              <a:rPr lang="en-US" dirty="0" smtClean="0">
                <a:ea typeface="ＭＳ Ｐゴシック" pitchFamily="8" charset="-128"/>
              </a:rPr>
              <a:t> </a:t>
            </a:r>
            <a:r>
              <a:rPr lang="en-US" dirty="0">
                <a:ea typeface="ＭＳ Ｐゴシック" pitchFamily="8" charset="-128"/>
              </a:rPr>
              <a:t>= </a:t>
            </a:r>
            <a:r>
              <a:rPr lang="en-US" dirty="0" smtClean="0">
                <a:ea typeface="ＭＳ Ｐゴシック" pitchFamily="8" charset="-128"/>
              </a:rPr>
              <a:t>R(x</a:t>
            </a:r>
            <a:r>
              <a:rPr lang="en-US" baseline="-25000" dirty="0" smtClean="0">
                <a:ea typeface="ＭＳ Ｐゴシック" pitchFamily="8" charset="-128"/>
              </a:rPr>
              <a:t>1</a:t>
            </a:r>
            <a:r>
              <a:rPr lang="en-US" dirty="0" smtClean="0">
                <a:ea typeface="ＭＳ Ｐゴシック" pitchFamily="8" charset="-128"/>
              </a:rPr>
              <a:t>),S(x</a:t>
            </a:r>
            <a:r>
              <a:rPr lang="en-US" baseline="-25000" dirty="0" smtClean="0">
                <a:ea typeface="ＭＳ Ｐゴシック" pitchFamily="8" charset="-128"/>
              </a:rPr>
              <a:t>1</a:t>
            </a:r>
            <a:r>
              <a:rPr lang="en-US" dirty="0" smtClean="0">
                <a:ea typeface="ＭＳ Ｐゴシック" pitchFamily="8" charset="-128"/>
              </a:rPr>
              <a:t>,y</a:t>
            </a:r>
            <a:r>
              <a:rPr lang="en-US" baseline="-25000" dirty="0" smtClean="0">
                <a:ea typeface="ＭＳ Ｐゴシック" pitchFamily="8" charset="-128"/>
              </a:rPr>
              <a:t>1</a:t>
            </a:r>
            <a:r>
              <a:rPr lang="en-US" dirty="0" smtClean="0">
                <a:ea typeface="ＭＳ Ｐゴシック" pitchFamily="8" charset="-128"/>
              </a:rPr>
              <a:t>), T(x</a:t>
            </a:r>
            <a:r>
              <a:rPr lang="en-US" baseline="-25000" dirty="0" smtClean="0">
                <a:ea typeface="ＭＳ Ｐゴシック" pitchFamily="8" charset="-128"/>
              </a:rPr>
              <a:t>2</a:t>
            </a:r>
            <a:r>
              <a:rPr lang="en-US" dirty="0" smtClean="0">
                <a:ea typeface="ＭＳ Ｐゴシック" pitchFamily="8" charset="-128"/>
              </a:rPr>
              <a:t>)</a:t>
            </a:r>
            <a:r>
              <a:rPr lang="en-US" dirty="0">
                <a:ea typeface="ＭＳ Ｐゴシック" pitchFamily="8" charset="-128"/>
              </a:rPr>
              <a:t>,S(</a:t>
            </a:r>
            <a:r>
              <a:rPr lang="en-US" dirty="0" smtClean="0">
                <a:ea typeface="ＭＳ Ｐゴシック" pitchFamily="8" charset="-128"/>
              </a:rPr>
              <a:t>x</a:t>
            </a:r>
            <a:r>
              <a:rPr lang="en-US" baseline="-25000" dirty="0" smtClean="0">
                <a:ea typeface="ＭＳ Ｐゴシック" pitchFamily="8" charset="-128"/>
              </a:rPr>
              <a:t>2</a:t>
            </a:r>
            <a:r>
              <a:rPr lang="en-US" dirty="0" smtClean="0">
                <a:ea typeface="ＭＳ Ｐゴシック" pitchFamily="8" charset="-128"/>
              </a:rPr>
              <a:t>,y</a:t>
            </a:r>
            <a:r>
              <a:rPr lang="en-US" baseline="-25000" dirty="0" smtClean="0">
                <a:ea typeface="ＭＳ Ｐゴシック" pitchFamily="8" charset="-128"/>
              </a:rPr>
              <a:t>2</a:t>
            </a:r>
            <a:r>
              <a:rPr lang="en-US" dirty="0" smtClean="0">
                <a:ea typeface="ＭＳ Ｐゴシック" pitchFamily="8" charset="-128"/>
              </a:rPr>
              <a:t>)</a:t>
            </a:r>
            <a:endParaRPr lang="en-US" dirty="0">
              <a:ea typeface="ＭＳ Ｐゴシック" pitchFamily="8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88496" y="1825648"/>
            <a:ext cx="4615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= [∃</a:t>
            </a:r>
            <a:r>
              <a:rPr lang="en-US" sz="1400" dirty="0" smtClean="0">
                <a:ea typeface="ＭＳ Ｐゴシック" pitchFamily="8" charset="-128"/>
              </a:rPr>
              <a:t>x</a:t>
            </a:r>
            <a:r>
              <a:rPr lang="en-US" sz="1400" baseline="-25000" dirty="0" smtClean="0">
                <a:ea typeface="ＭＳ Ｐゴシック" pitchFamily="8" charset="-128"/>
              </a:rPr>
              <a:t>1</a:t>
            </a:r>
            <a:r>
              <a:rPr lang="en-US" sz="1400" dirty="0"/>
              <a:t>∃</a:t>
            </a:r>
            <a:r>
              <a:rPr lang="en-US" sz="1400" dirty="0" smtClean="0">
                <a:ea typeface="ＭＳ Ｐゴシック" pitchFamily="8" charset="-128"/>
              </a:rPr>
              <a:t>y</a:t>
            </a:r>
            <a:r>
              <a:rPr lang="en-US" sz="1400" baseline="-25000" dirty="0" smtClean="0">
                <a:ea typeface="ＭＳ Ｐゴシック" pitchFamily="8" charset="-128"/>
              </a:rPr>
              <a:t>1</a:t>
            </a:r>
            <a:r>
              <a:rPr lang="en-US" sz="1400" dirty="0" smtClean="0">
                <a:ea typeface="ＭＳ Ｐゴシック" pitchFamily="8" charset="-128"/>
              </a:rPr>
              <a:t>R</a:t>
            </a:r>
            <a:r>
              <a:rPr lang="en-US" sz="1400" dirty="0">
                <a:ea typeface="ＭＳ Ｐゴシック" pitchFamily="8" charset="-128"/>
              </a:rPr>
              <a:t>(x</a:t>
            </a:r>
            <a:r>
              <a:rPr lang="en-US" sz="1400" baseline="-25000" dirty="0">
                <a:ea typeface="ＭＳ Ｐゴシック" pitchFamily="8" charset="-128"/>
              </a:rPr>
              <a:t>1</a:t>
            </a:r>
            <a:r>
              <a:rPr lang="en-US" sz="1400" dirty="0" smtClean="0">
                <a:ea typeface="ＭＳ Ｐゴシック" pitchFamily="8" charset="-128"/>
              </a:rPr>
              <a:t>)</a:t>
            </a:r>
            <a:r>
              <a:rPr lang="en-US" sz="1400" dirty="0" smtClean="0"/>
              <a:t>∧</a:t>
            </a:r>
            <a:r>
              <a:rPr lang="en-US" sz="1400" dirty="0" smtClean="0">
                <a:ea typeface="ＭＳ Ｐゴシック" pitchFamily="8" charset="-128"/>
              </a:rPr>
              <a:t>S</a:t>
            </a:r>
            <a:r>
              <a:rPr lang="en-US" sz="1400" dirty="0">
                <a:ea typeface="ＭＳ Ｐゴシック" pitchFamily="8" charset="-128"/>
              </a:rPr>
              <a:t>(x</a:t>
            </a:r>
            <a:r>
              <a:rPr lang="en-US" sz="1400" baseline="-25000" dirty="0">
                <a:ea typeface="ＭＳ Ｐゴシック" pitchFamily="8" charset="-128"/>
              </a:rPr>
              <a:t>1</a:t>
            </a:r>
            <a:r>
              <a:rPr lang="en-US" sz="1400" dirty="0">
                <a:ea typeface="ＭＳ Ｐゴシック" pitchFamily="8" charset="-128"/>
              </a:rPr>
              <a:t>,y</a:t>
            </a:r>
            <a:r>
              <a:rPr lang="en-US" sz="1400" baseline="-25000" dirty="0">
                <a:ea typeface="ＭＳ Ｐゴシック" pitchFamily="8" charset="-128"/>
              </a:rPr>
              <a:t>1</a:t>
            </a:r>
            <a:r>
              <a:rPr lang="en-US" sz="1400" dirty="0" smtClean="0">
                <a:ea typeface="ＭＳ Ｐゴシック" pitchFamily="8" charset="-128"/>
              </a:rPr>
              <a:t>)]  </a:t>
            </a:r>
            <a:r>
              <a:rPr lang="en-US" sz="1400" dirty="0" smtClean="0"/>
              <a:t>∧  [∃</a:t>
            </a:r>
            <a:r>
              <a:rPr lang="en-US" sz="1400" dirty="0" smtClean="0">
                <a:ea typeface="ＭＳ Ｐゴシック" pitchFamily="8" charset="-128"/>
              </a:rPr>
              <a:t>x</a:t>
            </a:r>
            <a:r>
              <a:rPr lang="en-US" sz="1400" baseline="-25000" dirty="0" smtClean="0">
                <a:ea typeface="ＭＳ Ｐゴシック" pitchFamily="8" charset="-128"/>
              </a:rPr>
              <a:t>2</a:t>
            </a:r>
            <a:r>
              <a:rPr lang="en-US" sz="1400" dirty="0" smtClean="0"/>
              <a:t>∃</a:t>
            </a:r>
            <a:r>
              <a:rPr lang="en-US" sz="1400" dirty="0" smtClean="0">
                <a:ea typeface="ＭＳ Ｐゴシック" pitchFamily="8" charset="-128"/>
              </a:rPr>
              <a:t>y</a:t>
            </a:r>
            <a:r>
              <a:rPr lang="en-US" sz="1400" baseline="-25000" dirty="0" smtClean="0">
                <a:ea typeface="ＭＳ Ｐゴシック" pitchFamily="8" charset="-128"/>
              </a:rPr>
              <a:t>2</a:t>
            </a:r>
            <a:r>
              <a:rPr lang="en-US" sz="1400" dirty="0" smtClean="0">
                <a:ea typeface="ＭＳ Ｐゴシック" pitchFamily="8" charset="-128"/>
              </a:rPr>
              <a:t>T</a:t>
            </a:r>
            <a:r>
              <a:rPr lang="en-US" sz="1400" dirty="0">
                <a:ea typeface="ＭＳ Ｐゴシック" pitchFamily="8" charset="-128"/>
              </a:rPr>
              <a:t>(x</a:t>
            </a:r>
            <a:r>
              <a:rPr lang="en-US" sz="1400" baseline="-25000" dirty="0">
                <a:ea typeface="ＭＳ Ｐゴシック" pitchFamily="8" charset="-128"/>
              </a:rPr>
              <a:t>2</a:t>
            </a:r>
            <a:r>
              <a:rPr lang="en-US" sz="1400" dirty="0" smtClean="0">
                <a:ea typeface="ＭＳ Ｐゴシック" pitchFamily="8" charset="-128"/>
              </a:rPr>
              <a:t>)</a:t>
            </a:r>
            <a:r>
              <a:rPr lang="en-US" sz="1400" dirty="0" smtClean="0"/>
              <a:t>∧</a:t>
            </a:r>
            <a:r>
              <a:rPr lang="en-US" sz="1400" dirty="0" smtClean="0">
                <a:ea typeface="ＭＳ Ｐゴシック" pitchFamily="8" charset="-128"/>
              </a:rPr>
              <a:t>S</a:t>
            </a:r>
            <a:r>
              <a:rPr lang="en-US" sz="1400" dirty="0">
                <a:ea typeface="ＭＳ Ｐゴシック" pitchFamily="8" charset="-128"/>
              </a:rPr>
              <a:t>(x</a:t>
            </a:r>
            <a:r>
              <a:rPr lang="en-US" sz="1400" baseline="-25000" dirty="0">
                <a:ea typeface="ＭＳ Ｐゴシック" pitchFamily="8" charset="-128"/>
              </a:rPr>
              <a:t>2</a:t>
            </a:r>
            <a:r>
              <a:rPr lang="en-US" sz="1400" dirty="0">
                <a:ea typeface="ＭＳ Ｐゴシック" pitchFamily="8" charset="-128"/>
              </a:rPr>
              <a:t>,y</a:t>
            </a:r>
            <a:r>
              <a:rPr lang="en-US" sz="1400" baseline="-25000" dirty="0">
                <a:ea typeface="ＭＳ Ｐゴシック" pitchFamily="8" charset="-128"/>
              </a:rPr>
              <a:t>2</a:t>
            </a:r>
            <a:r>
              <a:rPr lang="en-US" sz="1400" dirty="0" smtClean="0">
                <a:ea typeface="ＭＳ Ｐゴシック" pitchFamily="8" charset="-128"/>
              </a:rPr>
              <a:t>)]</a:t>
            </a:r>
            <a:endParaRPr lang="en-US" sz="1400" dirty="0">
              <a:ea typeface="ＭＳ Ｐゴシック" pitchFamily="8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09522" y="2583529"/>
            <a:ext cx="20722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457200" indent="-457200" eaLnBrk="0" hangingPunct="0">
              <a:defRPr/>
            </a:pPr>
            <a:r>
              <a:rPr lang="en-US" dirty="0" smtClean="0">
                <a:solidFill>
                  <a:srgbClr val="D2533C"/>
                </a:solidFill>
                <a:ea typeface="ＭＳ Ｐゴシック" pitchFamily="8" charset="-128"/>
              </a:rPr>
              <a:t>Q</a:t>
            </a:r>
            <a:r>
              <a:rPr lang="en-US" baseline="-25000" dirty="0" smtClean="0">
                <a:solidFill>
                  <a:srgbClr val="D2533C"/>
                </a:solidFill>
                <a:ea typeface="ＭＳ Ｐゴシック" pitchFamily="8" charset="-128"/>
              </a:rPr>
              <a:t>1</a:t>
            </a:r>
            <a:r>
              <a:rPr lang="en-US" dirty="0" smtClean="0">
                <a:ea typeface="ＭＳ Ｐゴシック" pitchFamily="8" charset="-128"/>
              </a:rPr>
              <a:t> </a:t>
            </a:r>
            <a:r>
              <a:rPr lang="en-US" dirty="0">
                <a:ea typeface="ＭＳ Ｐゴシック" pitchFamily="8" charset="-128"/>
              </a:rPr>
              <a:t>= </a:t>
            </a:r>
            <a:r>
              <a:rPr lang="en-US" dirty="0" smtClean="0">
                <a:ea typeface="ＭＳ Ｐゴシック" pitchFamily="8" charset="-128"/>
              </a:rPr>
              <a:t>R(x</a:t>
            </a:r>
            <a:r>
              <a:rPr lang="en-US" baseline="-25000" dirty="0" smtClean="0">
                <a:ea typeface="ＭＳ Ｐゴシック" pitchFamily="8" charset="-128"/>
              </a:rPr>
              <a:t>1</a:t>
            </a:r>
            <a:r>
              <a:rPr lang="en-US" dirty="0" smtClean="0">
                <a:ea typeface="ＭＳ Ｐゴシック" pitchFamily="8" charset="-128"/>
              </a:rPr>
              <a:t>),S(x</a:t>
            </a:r>
            <a:r>
              <a:rPr lang="en-US" baseline="-25000" dirty="0" smtClean="0">
                <a:ea typeface="ＭＳ Ｐゴシック" pitchFamily="8" charset="-128"/>
              </a:rPr>
              <a:t>1</a:t>
            </a:r>
            <a:r>
              <a:rPr lang="en-US" dirty="0" smtClean="0">
                <a:ea typeface="ＭＳ Ｐゴシック" pitchFamily="8" charset="-128"/>
              </a:rPr>
              <a:t>,y</a:t>
            </a:r>
            <a:r>
              <a:rPr lang="en-US" baseline="-25000" dirty="0" smtClean="0">
                <a:ea typeface="ＭＳ Ｐゴシック" pitchFamily="8" charset="-128"/>
              </a:rPr>
              <a:t>1</a:t>
            </a:r>
            <a:r>
              <a:rPr lang="en-US" dirty="0" smtClean="0">
                <a:ea typeface="ＭＳ Ｐゴシック" pitchFamily="8" charset="-128"/>
              </a:rPr>
              <a:t>)</a:t>
            </a:r>
            <a:endParaRPr lang="en-US" dirty="0">
              <a:ea typeface="ＭＳ Ｐゴシック" pitchFamily="8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10813" y="2583529"/>
            <a:ext cx="20424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457200" indent="-457200" eaLnBrk="0" hangingPunct="0">
              <a:defRPr/>
            </a:pPr>
            <a:r>
              <a:rPr lang="en-US" dirty="0" smtClean="0">
                <a:solidFill>
                  <a:srgbClr val="D2533C"/>
                </a:solidFill>
                <a:ea typeface="ＭＳ Ｐゴシック" pitchFamily="8" charset="-128"/>
              </a:rPr>
              <a:t>Q</a:t>
            </a:r>
            <a:r>
              <a:rPr lang="en-US" baseline="-25000" dirty="0" smtClean="0">
                <a:solidFill>
                  <a:srgbClr val="D2533C"/>
                </a:solidFill>
                <a:ea typeface="ＭＳ Ｐゴシック" pitchFamily="8" charset="-128"/>
              </a:rPr>
              <a:t>2</a:t>
            </a:r>
            <a:r>
              <a:rPr lang="en-US" dirty="0" smtClean="0">
                <a:ea typeface="ＭＳ Ｐゴシック" pitchFamily="8" charset="-128"/>
              </a:rPr>
              <a:t> </a:t>
            </a:r>
            <a:r>
              <a:rPr lang="en-US" dirty="0">
                <a:ea typeface="ＭＳ Ｐゴシック" pitchFamily="8" charset="-128"/>
              </a:rPr>
              <a:t>= </a:t>
            </a:r>
            <a:r>
              <a:rPr lang="en-US" dirty="0" smtClean="0">
                <a:ea typeface="ＭＳ Ｐゴシック" pitchFamily="8" charset="-128"/>
              </a:rPr>
              <a:t>T(x</a:t>
            </a:r>
            <a:r>
              <a:rPr lang="en-US" baseline="-25000" dirty="0" smtClean="0">
                <a:ea typeface="ＭＳ Ｐゴシック" pitchFamily="8" charset="-128"/>
              </a:rPr>
              <a:t>2</a:t>
            </a:r>
            <a:r>
              <a:rPr lang="en-US" dirty="0" smtClean="0">
                <a:ea typeface="ＭＳ Ｐゴシック" pitchFamily="8" charset="-128"/>
              </a:rPr>
              <a:t>)</a:t>
            </a:r>
            <a:r>
              <a:rPr lang="en-US" dirty="0">
                <a:ea typeface="ＭＳ Ｐゴシック" pitchFamily="8" charset="-128"/>
              </a:rPr>
              <a:t>,S(</a:t>
            </a:r>
            <a:r>
              <a:rPr lang="en-US" dirty="0" smtClean="0">
                <a:ea typeface="ＭＳ Ｐゴシック" pitchFamily="8" charset="-128"/>
              </a:rPr>
              <a:t>x</a:t>
            </a:r>
            <a:r>
              <a:rPr lang="en-US" baseline="-25000" dirty="0" smtClean="0">
                <a:ea typeface="ＭＳ Ｐゴシック" pitchFamily="8" charset="-128"/>
              </a:rPr>
              <a:t>2</a:t>
            </a:r>
            <a:r>
              <a:rPr lang="en-US" dirty="0" smtClean="0">
                <a:ea typeface="ＭＳ Ｐゴシック" pitchFamily="8" charset="-128"/>
              </a:rPr>
              <a:t>,y</a:t>
            </a:r>
            <a:r>
              <a:rPr lang="en-US" baseline="-25000" dirty="0" smtClean="0">
                <a:ea typeface="ＭＳ Ｐゴシック" pitchFamily="8" charset="-128"/>
              </a:rPr>
              <a:t>2</a:t>
            </a:r>
            <a:r>
              <a:rPr lang="en-US" dirty="0" smtClean="0">
                <a:ea typeface="ＭＳ Ｐゴシック" pitchFamily="8" charset="-128"/>
              </a:rPr>
              <a:t>)</a:t>
            </a:r>
            <a:endParaRPr lang="en-US" dirty="0">
              <a:ea typeface="ＭＳ Ｐゴシック" pitchFamily="8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7200" y="2583529"/>
            <a:ext cx="178599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457200" indent="-457200" eaLnBrk="0" hangingPunct="0">
              <a:defRPr/>
            </a:pPr>
            <a:r>
              <a:rPr lang="en-US" dirty="0" smtClean="0">
                <a:solidFill>
                  <a:srgbClr val="D2533C"/>
                </a:solidFill>
                <a:ea typeface="ＭＳ Ｐゴシック" pitchFamily="8" charset="-128"/>
              </a:rPr>
              <a:t>Q</a:t>
            </a:r>
            <a:r>
              <a:rPr lang="en-US" baseline="-25000" dirty="0" smtClean="0">
                <a:solidFill>
                  <a:srgbClr val="D2533C"/>
                </a:solidFill>
                <a:ea typeface="ＭＳ Ｐゴシック" pitchFamily="8" charset="-128"/>
              </a:rPr>
              <a:t>J</a:t>
            </a:r>
            <a:r>
              <a:rPr lang="en-US" dirty="0" smtClean="0">
                <a:ea typeface="ＭＳ Ｐゴシック" pitchFamily="8" charset="-128"/>
              </a:rPr>
              <a:t> =  </a:t>
            </a:r>
            <a:r>
              <a:rPr lang="en-US" dirty="0" smtClean="0">
                <a:solidFill>
                  <a:schemeClr val="tx2"/>
                </a:solidFill>
                <a:ea typeface="ＭＳ Ｐゴシック" pitchFamily="8" charset="-128"/>
              </a:rPr>
              <a:t>Q</a:t>
            </a:r>
            <a:r>
              <a:rPr lang="en-US" baseline="-25000" dirty="0" smtClean="0">
                <a:solidFill>
                  <a:schemeClr val="tx2"/>
                </a:solidFill>
                <a:ea typeface="ＭＳ Ｐゴシック" pitchFamily="8" charset="-128"/>
              </a:rPr>
              <a:t>1</a:t>
            </a:r>
            <a:r>
              <a:rPr lang="en-US" dirty="0" smtClean="0">
                <a:ea typeface="ＭＳ Ｐゴシック" pitchFamily="8" charset="-128"/>
              </a:rPr>
              <a:t>  </a:t>
            </a:r>
            <a:r>
              <a:rPr lang="en-US" dirty="0" smtClean="0"/>
              <a:t>∧  </a:t>
            </a:r>
            <a:r>
              <a:rPr lang="en-US" dirty="0" smtClean="0">
                <a:solidFill>
                  <a:srgbClr val="D2533C"/>
                </a:solidFill>
              </a:rPr>
              <a:t>Q</a:t>
            </a:r>
            <a:r>
              <a:rPr lang="en-US" baseline="-25000" dirty="0" smtClean="0">
                <a:solidFill>
                  <a:srgbClr val="D2533C"/>
                </a:solidFill>
              </a:rPr>
              <a:t>2</a:t>
            </a:r>
            <a:r>
              <a:rPr lang="en-US" dirty="0" smtClean="0">
                <a:solidFill>
                  <a:srgbClr val="D2533C"/>
                </a:solidFill>
                <a:ea typeface="ＭＳ Ｐゴシック" pitchFamily="8" charset="-128"/>
              </a:rPr>
              <a:t> </a:t>
            </a:r>
            <a:r>
              <a:rPr lang="en-US" dirty="0" smtClean="0">
                <a:ea typeface="ＭＳ Ｐゴシック" pitchFamily="8" charset="-128"/>
              </a:rPr>
              <a:t> </a:t>
            </a:r>
            <a:endParaRPr lang="en-US" dirty="0">
              <a:ea typeface="ＭＳ Ｐゴシック" pitchFamily="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90921" y="2583529"/>
            <a:ext cx="826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959101"/>
            <a:ext cx="5349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D2533C"/>
                </a:solidFill>
              </a:rPr>
              <a:t>Q</a:t>
            </a:r>
            <a:r>
              <a:rPr lang="en-US" sz="2400" baseline="-25000" dirty="0" smtClean="0">
                <a:solidFill>
                  <a:srgbClr val="D2533C"/>
                </a:solidFill>
              </a:rPr>
              <a:t>J</a:t>
            </a:r>
            <a:r>
              <a:rPr lang="en-US" sz="2400" dirty="0" smtClean="0"/>
              <a:t>)   =   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/>
              <a:t>(</a:t>
            </a:r>
            <a:r>
              <a:rPr lang="en-US" sz="2400" dirty="0" smtClean="0">
                <a:solidFill>
                  <a:srgbClr val="D2533C"/>
                </a:solidFill>
              </a:rPr>
              <a:t>Q</a:t>
            </a:r>
            <a:r>
              <a:rPr lang="en-US" sz="2400" baseline="-25000" dirty="0" smtClean="0">
                <a:solidFill>
                  <a:srgbClr val="D2533C"/>
                </a:solidFill>
              </a:rPr>
              <a:t>1</a:t>
            </a:r>
            <a:r>
              <a:rPr lang="en-US" sz="2400" dirty="0" smtClean="0"/>
              <a:t>) + 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/>
              <a:t>(</a:t>
            </a:r>
            <a:r>
              <a:rPr lang="en-US" sz="2400" dirty="0" smtClean="0">
                <a:solidFill>
                  <a:srgbClr val="D2533C"/>
                </a:solidFill>
              </a:rPr>
              <a:t>Q</a:t>
            </a:r>
            <a:r>
              <a:rPr lang="en-US" sz="2400" baseline="-25000" dirty="0" smtClean="0">
                <a:solidFill>
                  <a:srgbClr val="D2533C"/>
                </a:solidFill>
              </a:rPr>
              <a:t>2</a:t>
            </a:r>
            <a:r>
              <a:rPr lang="en-US" sz="2400" dirty="0" smtClean="0"/>
              <a:t>) - 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D2533C"/>
                </a:solidFill>
              </a:rPr>
              <a:t>Q</a:t>
            </a:r>
            <a:r>
              <a:rPr lang="en-US" sz="2400" baseline="-25000" dirty="0" smtClean="0">
                <a:solidFill>
                  <a:srgbClr val="D2533C"/>
                </a:solidFill>
              </a:rPr>
              <a:t>1 </a:t>
            </a:r>
            <a:r>
              <a:rPr lang="en-US" sz="2400" dirty="0" smtClean="0"/>
              <a:t>∨ </a:t>
            </a:r>
            <a:r>
              <a:rPr lang="en-US" sz="2400" dirty="0" smtClean="0">
                <a:solidFill>
                  <a:srgbClr val="D2533C"/>
                </a:solidFill>
              </a:rPr>
              <a:t>Q</a:t>
            </a:r>
            <a:r>
              <a:rPr lang="en-US" sz="2400" baseline="-25000" dirty="0" smtClean="0">
                <a:solidFill>
                  <a:srgbClr val="D2533C"/>
                </a:solidFill>
              </a:rPr>
              <a:t>2</a:t>
            </a:r>
            <a:r>
              <a:rPr lang="en-US" sz="2400" dirty="0" smtClean="0"/>
              <a:t>)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32566" y="4890038"/>
            <a:ext cx="5815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Q</a:t>
            </a:r>
            <a:r>
              <a:rPr lang="en-US" baseline="-25000" dirty="0" smtClean="0">
                <a:solidFill>
                  <a:schemeClr val="tx2"/>
                </a:solidFill>
              </a:rPr>
              <a:t>1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 = a hierarchical conjunctive query w/o self-joins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Q</a:t>
            </a:r>
            <a:r>
              <a:rPr lang="en-US" baseline="-25000" dirty="0" smtClean="0">
                <a:solidFill>
                  <a:schemeClr val="tx2"/>
                </a:solidFill>
              </a:rPr>
              <a:t>2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similar</a:t>
            </a:r>
            <a:endParaRPr lang="en-US" dirty="0"/>
          </a:p>
          <a:p>
            <a:endParaRPr lang="en-US" dirty="0" smtClean="0">
              <a:solidFill>
                <a:srgbClr val="D2533C"/>
              </a:solidFill>
            </a:endParaRPr>
          </a:p>
          <a:p>
            <a:r>
              <a:rPr lang="en-US" dirty="0" smtClean="0">
                <a:solidFill>
                  <a:srgbClr val="D2533C"/>
                </a:solidFill>
              </a:rPr>
              <a:t>Q</a:t>
            </a:r>
            <a:r>
              <a:rPr lang="en-US" baseline="-25000" dirty="0" smtClean="0">
                <a:solidFill>
                  <a:srgbClr val="D2533C"/>
                </a:solidFill>
              </a:rPr>
              <a:t>1 </a:t>
            </a:r>
            <a:r>
              <a:rPr lang="en-US" dirty="0"/>
              <a:t>∨ </a:t>
            </a:r>
            <a:r>
              <a:rPr lang="en-US" dirty="0" smtClean="0">
                <a:solidFill>
                  <a:srgbClr val="D2533C"/>
                </a:solidFill>
              </a:rPr>
              <a:t>Q</a:t>
            </a:r>
            <a:r>
              <a:rPr lang="en-US" baseline="-25000" dirty="0" smtClean="0">
                <a:solidFill>
                  <a:srgbClr val="D2533C"/>
                </a:solidFill>
              </a:rPr>
              <a:t>2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D2533C"/>
                </a:solidFill>
              </a:rPr>
              <a:t>Q</a:t>
            </a:r>
            <a:r>
              <a:rPr lang="en-US" baseline="-25000" dirty="0" smtClean="0">
                <a:solidFill>
                  <a:srgbClr val="D2533C"/>
                </a:solidFill>
              </a:rPr>
              <a:t>U</a:t>
            </a:r>
            <a:r>
              <a:rPr lang="en-US" dirty="0" smtClean="0"/>
              <a:t>,    which have see a couple of slides ago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2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need unions in order to handle self-joins!</a:t>
            </a:r>
          </a:p>
          <a:p>
            <a:endParaRPr lang="en-US" dirty="0" smtClean="0"/>
          </a:p>
          <a:p>
            <a:r>
              <a:rPr lang="en-US" dirty="0" smtClean="0"/>
              <a:t>Conjunctive Queries = not a “natural” class of queries for Probabilistic DBs</a:t>
            </a:r>
          </a:p>
          <a:p>
            <a:endParaRPr lang="en-US" dirty="0" smtClean="0"/>
          </a:p>
          <a:p>
            <a:r>
              <a:rPr lang="en-US" dirty="0" smtClean="0"/>
              <a:t>Unions of Conjunctive Queries = the “natural” class of queries</a:t>
            </a:r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43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Unsafe Queries – When the Rules Fail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10B6-213B-BA4F-B9DD-6B79CF10975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7581" y="1660158"/>
            <a:ext cx="243817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H</a:t>
            </a:r>
            <a:r>
              <a:rPr lang="en-US" sz="2000" baseline="-25000" dirty="0">
                <a:solidFill>
                  <a:schemeClr val="tx2"/>
                </a:solidFill>
              </a:rPr>
              <a:t>0</a:t>
            </a:r>
            <a:r>
              <a:rPr lang="en-US" sz="2000" dirty="0"/>
              <a:t>= R(x),S(</a:t>
            </a:r>
            <a:r>
              <a:rPr lang="en-US" sz="2000" dirty="0" err="1"/>
              <a:t>x,y</a:t>
            </a:r>
            <a:r>
              <a:rPr lang="en-US" sz="2000" dirty="0"/>
              <a:t>),T(y)</a:t>
            </a:r>
            <a:endParaRPr lang="en-US" sz="2000" baseline="-25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420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ea typeface="ＭＳ Ｐゴシック" charset="0"/>
              </a:rPr>
              <a:t>Unsafe Queries – When the Rules Fail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10B6-213B-BA4F-B9DD-6B79CF10975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7581" y="1660158"/>
            <a:ext cx="243817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H</a:t>
            </a:r>
            <a:r>
              <a:rPr lang="en-US" sz="2000" baseline="-25000" dirty="0">
                <a:solidFill>
                  <a:schemeClr val="tx2"/>
                </a:solidFill>
              </a:rPr>
              <a:t>0</a:t>
            </a:r>
            <a:r>
              <a:rPr lang="en-US" sz="2000" dirty="0"/>
              <a:t>= R(x),S(</a:t>
            </a:r>
            <a:r>
              <a:rPr lang="en-US" sz="2000" dirty="0" err="1"/>
              <a:t>x,y</a:t>
            </a:r>
            <a:r>
              <a:rPr lang="en-US" sz="2000" dirty="0"/>
              <a:t>),T(y)</a:t>
            </a:r>
            <a:endParaRPr lang="en-US" sz="20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47581" y="2287382"/>
            <a:ext cx="407737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D2533C"/>
                </a:solidFill>
              </a:rPr>
              <a:t>H</a:t>
            </a:r>
            <a:r>
              <a:rPr lang="en-US" sz="2000" baseline="-25000" dirty="0">
                <a:solidFill>
                  <a:srgbClr val="D2533C"/>
                </a:solidFill>
              </a:rPr>
              <a:t>1</a:t>
            </a:r>
            <a:r>
              <a:rPr lang="en-US" sz="2000" dirty="0"/>
              <a:t>= R(x</a:t>
            </a:r>
            <a:r>
              <a:rPr lang="en-US" sz="2000" baseline="-25000" dirty="0"/>
              <a:t>0</a:t>
            </a:r>
            <a:r>
              <a:rPr lang="en-US" sz="2000" dirty="0"/>
              <a:t>),S(x</a:t>
            </a:r>
            <a:r>
              <a:rPr lang="en-US" sz="2000" baseline="-25000" dirty="0"/>
              <a:t>0</a:t>
            </a:r>
            <a:r>
              <a:rPr lang="en-US" sz="2000" dirty="0"/>
              <a:t>,y</a:t>
            </a:r>
            <a:r>
              <a:rPr lang="en-US" sz="2000" baseline="-25000" dirty="0"/>
              <a:t>0</a:t>
            </a:r>
            <a:r>
              <a:rPr lang="en-US" sz="2000" dirty="0"/>
              <a:t>) </a:t>
            </a:r>
            <a:r>
              <a:rPr lang="en-US" sz="2000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000" dirty="0"/>
              <a:t> S(x</a:t>
            </a:r>
            <a:r>
              <a:rPr lang="en-US" sz="2000" baseline="-25000" dirty="0"/>
              <a:t>1</a:t>
            </a:r>
            <a:r>
              <a:rPr lang="en-US" sz="2000" dirty="0"/>
              <a:t>,y</a:t>
            </a:r>
            <a:r>
              <a:rPr lang="en-US" sz="2000" baseline="-25000" dirty="0"/>
              <a:t>1</a:t>
            </a:r>
            <a:r>
              <a:rPr lang="en-US" sz="2000" dirty="0"/>
              <a:t>),T(y</a:t>
            </a:r>
            <a:r>
              <a:rPr lang="en-US" sz="2000" baseline="-25000" dirty="0"/>
              <a:t>1</a:t>
            </a:r>
            <a:r>
              <a:rPr lang="en-US" sz="2000" dirty="0"/>
              <a:t>)</a:t>
            </a:r>
            <a:endParaRPr lang="en-US" sz="2000" baseline="-25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25065" y="2353283"/>
            <a:ext cx="41996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=∃z [</a:t>
            </a:r>
            <a:r>
              <a:rPr lang="en-US" sz="1400" dirty="0">
                <a:ea typeface="ＭＳ Ｐゴシック" pitchFamily="8" charset="-128"/>
              </a:rPr>
              <a:t>R(z)</a:t>
            </a:r>
            <a:r>
              <a:rPr lang="en-US" sz="1400" dirty="0"/>
              <a:t>∧</a:t>
            </a:r>
            <a:r>
              <a:rPr lang="en-US" sz="1400" dirty="0">
                <a:ea typeface="ＭＳ Ｐゴシック" pitchFamily="8" charset="-128"/>
              </a:rPr>
              <a:t>S(z,</a:t>
            </a:r>
            <a:r>
              <a:rPr lang="en-US" sz="1400" dirty="0" smtClean="0">
                <a:ea typeface="ＭＳ Ｐゴシック" pitchFamily="8" charset="-128"/>
              </a:rPr>
              <a:t>y</a:t>
            </a:r>
            <a:r>
              <a:rPr lang="en-US" sz="1400" baseline="-25000" dirty="0" smtClean="0">
                <a:ea typeface="ＭＳ Ｐゴシック" pitchFamily="8" charset="-128"/>
              </a:rPr>
              <a:t>0</a:t>
            </a:r>
            <a:r>
              <a:rPr lang="en-US" sz="1400" dirty="0" smtClean="0">
                <a:ea typeface="ＭＳ Ｐゴシック" pitchFamily="8" charset="-128"/>
              </a:rPr>
              <a:t>) </a:t>
            </a:r>
            <a:r>
              <a:rPr lang="en-US" sz="1400" dirty="0">
                <a:ea typeface="ＭＳ Ｐゴシック" pitchFamily="8" charset="-128"/>
              </a:rPr>
              <a:t>∨ </a:t>
            </a:r>
            <a:r>
              <a:rPr lang="en-US" sz="1400" dirty="0" smtClean="0">
                <a:ea typeface="ＭＳ Ｐゴシック" pitchFamily="8" charset="-128"/>
              </a:rPr>
              <a:t>S(x</a:t>
            </a:r>
            <a:r>
              <a:rPr lang="en-US" sz="1400" baseline="-25000" dirty="0" smtClean="0">
                <a:ea typeface="ＭＳ Ｐゴシック" pitchFamily="8" charset="-128"/>
              </a:rPr>
              <a:t>1</a:t>
            </a:r>
            <a:r>
              <a:rPr lang="en-US" sz="1400" dirty="0" smtClean="0">
                <a:ea typeface="ＭＳ Ｐゴシック" pitchFamily="8" charset="-128"/>
              </a:rPr>
              <a:t>,z)</a:t>
            </a:r>
            <a:r>
              <a:rPr lang="en-US" sz="1400" dirty="0" smtClean="0"/>
              <a:t>∧</a:t>
            </a:r>
            <a:r>
              <a:rPr lang="en-US" sz="1400" dirty="0" smtClean="0">
                <a:ea typeface="ＭＳ Ｐゴシック" pitchFamily="8" charset="-128"/>
              </a:rPr>
              <a:t>T</a:t>
            </a:r>
            <a:r>
              <a:rPr lang="en-US" sz="1400" dirty="0">
                <a:ea typeface="ＭＳ Ｐゴシック" pitchFamily="8" charset="-128"/>
              </a:rPr>
              <a:t>(z)</a:t>
            </a:r>
            <a:r>
              <a:rPr lang="en-US" sz="1400" dirty="0" smtClean="0">
                <a:ea typeface="ＭＳ Ｐゴシック" pitchFamily="8" charset="-128"/>
              </a:rPr>
              <a:t>]</a:t>
            </a:r>
          </a:p>
          <a:p>
            <a:endParaRPr lang="en-US" sz="1400" dirty="0" smtClean="0">
              <a:ea typeface="ＭＳ Ｐゴシック" pitchFamily="8" charset="-128"/>
            </a:endParaRPr>
          </a:p>
          <a:p>
            <a:r>
              <a:rPr lang="en-US" sz="1400" dirty="0" smtClean="0">
                <a:ea typeface="ＭＳ Ｐゴシック" pitchFamily="8" charset="-128"/>
              </a:rPr>
              <a:t>Unlike </a:t>
            </a:r>
            <a:r>
              <a:rPr lang="en-US" sz="1400" dirty="0" smtClean="0">
                <a:solidFill>
                  <a:srgbClr val="D2533C"/>
                </a:solidFill>
                <a:ea typeface="ＭＳ Ｐゴシック" pitchFamily="8" charset="-128"/>
              </a:rPr>
              <a:t>Q</a:t>
            </a:r>
            <a:r>
              <a:rPr lang="en-US" sz="1400" baseline="-25000" dirty="0" smtClean="0">
                <a:solidFill>
                  <a:srgbClr val="D2533C"/>
                </a:solidFill>
                <a:ea typeface="ＭＳ Ｐゴシック" pitchFamily="8" charset="-128"/>
              </a:rPr>
              <a:t>U</a:t>
            </a:r>
            <a:r>
              <a:rPr lang="en-US" sz="1400" dirty="0" smtClean="0">
                <a:ea typeface="ＭＳ Ｐゴシック" pitchFamily="8" charset="-128"/>
              </a:rPr>
              <a:t>, here z occurs on different positions in S</a:t>
            </a:r>
            <a:r>
              <a:rPr lang="en-US" sz="1400" dirty="0">
                <a:ea typeface="ＭＳ Ｐゴシック" pitchFamily="8" charset="-128"/>
              </a:rPr>
              <a:t/>
            </a:r>
            <a:br>
              <a:rPr lang="en-US" sz="1400" dirty="0">
                <a:ea typeface="ＭＳ Ｐゴシック" pitchFamily="8" charset="-128"/>
              </a:rPr>
            </a:br>
            <a:r>
              <a:rPr lang="en-US" sz="1400" dirty="0" smtClean="0">
                <a:ea typeface="ＭＳ Ｐゴシック" pitchFamily="8" charset="-128"/>
              </a:rPr>
              <a:t>and we cannot apply Independent Project</a:t>
            </a:r>
          </a:p>
        </p:txBody>
      </p:sp>
    </p:spTree>
    <p:extLst>
      <p:ext uri="{BB962C8B-B14F-4D97-AF65-F5344CB8AC3E}">
        <p14:creationId xmlns:p14="http://schemas.microsoft.com/office/powerpoint/2010/main" val="1600801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ea typeface="ＭＳ Ｐゴシック" charset="0"/>
              </a:rPr>
              <a:t>Unsafe Queries – When the Rules Fail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10B6-213B-BA4F-B9DD-6B79CF10975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7581" y="1660158"/>
            <a:ext cx="243817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H</a:t>
            </a:r>
            <a:r>
              <a:rPr lang="en-US" sz="2000" baseline="-25000" dirty="0">
                <a:solidFill>
                  <a:schemeClr val="tx2"/>
                </a:solidFill>
              </a:rPr>
              <a:t>0</a:t>
            </a:r>
            <a:r>
              <a:rPr lang="en-US" sz="2000" dirty="0"/>
              <a:t>= R(x),S(</a:t>
            </a:r>
            <a:r>
              <a:rPr lang="en-US" sz="2000" dirty="0" err="1"/>
              <a:t>x,y</a:t>
            </a:r>
            <a:r>
              <a:rPr lang="en-US" sz="2000" dirty="0"/>
              <a:t>),T(y)</a:t>
            </a:r>
            <a:endParaRPr lang="en-US" sz="20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47581" y="2287382"/>
            <a:ext cx="407737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D2533C"/>
                </a:solidFill>
              </a:rPr>
              <a:t>H</a:t>
            </a:r>
            <a:r>
              <a:rPr lang="en-US" sz="2000" baseline="-25000" dirty="0">
                <a:solidFill>
                  <a:srgbClr val="D2533C"/>
                </a:solidFill>
              </a:rPr>
              <a:t>1</a:t>
            </a:r>
            <a:r>
              <a:rPr lang="en-US" sz="2000" dirty="0"/>
              <a:t>= R(x</a:t>
            </a:r>
            <a:r>
              <a:rPr lang="en-US" sz="2000" baseline="-25000" dirty="0"/>
              <a:t>0</a:t>
            </a:r>
            <a:r>
              <a:rPr lang="en-US" sz="2000" dirty="0"/>
              <a:t>),S(x</a:t>
            </a:r>
            <a:r>
              <a:rPr lang="en-US" sz="2000" baseline="-25000" dirty="0"/>
              <a:t>0</a:t>
            </a:r>
            <a:r>
              <a:rPr lang="en-US" sz="2000" dirty="0"/>
              <a:t>,y</a:t>
            </a:r>
            <a:r>
              <a:rPr lang="en-US" sz="2000" baseline="-25000" dirty="0"/>
              <a:t>0</a:t>
            </a:r>
            <a:r>
              <a:rPr lang="en-US" sz="2000" dirty="0"/>
              <a:t>) </a:t>
            </a:r>
            <a:r>
              <a:rPr lang="en-US" sz="2000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000" dirty="0"/>
              <a:t> S(x</a:t>
            </a:r>
            <a:r>
              <a:rPr lang="en-US" sz="2000" baseline="-25000" dirty="0"/>
              <a:t>1</a:t>
            </a:r>
            <a:r>
              <a:rPr lang="en-US" sz="2000" dirty="0"/>
              <a:t>,y</a:t>
            </a:r>
            <a:r>
              <a:rPr lang="en-US" sz="2000" baseline="-25000" dirty="0"/>
              <a:t>1</a:t>
            </a:r>
            <a:r>
              <a:rPr lang="en-US" sz="2000" dirty="0"/>
              <a:t>),T(y</a:t>
            </a:r>
            <a:r>
              <a:rPr lang="en-US" sz="2000" baseline="-25000" dirty="0"/>
              <a:t>1</a:t>
            </a:r>
            <a:r>
              <a:rPr lang="en-US" sz="2000" dirty="0"/>
              <a:t>)</a:t>
            </a:r>
            <a:endParaRPr lang="en-US" sz="20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47581" y="2914606"/>
            <a:ext cx="636261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D2533C"/>
                </a:solidFill>
              </a:rPr>
              <a:t>H</a:t>
            </a:r>
            <a:r>
              <a:rPr lang="en-US" sz="2000" baseline="-25000" dirty="0">
                <a:solidFill>
                  <a:srgbClr val="D2533C"/>
                </a:solidFill>
              </a:rPr>
              <a:t>2</a:t>
            </a:r>
            <a:r>
              <a:rPr lang="en-US" sz="2000" dirty="0"/>
              <a:t>= R(x</a:t>
            </a:r>
            <a:r>
              <a:rPr lang="en-US" sz="2000" baseline="-25000" dirty="0"/>
              <a:t>0</a:t>
            </a:r>
            <a:r>
              <a:rPr lang="en-US" sz="2000" dirty="0"/>
              <a:t>),S</a:t>
            </a:r>
            <a:r>
              <a:rPr lang="en-US" sz="2000" baseline="-25000" dirty="0"/>
              <a:t>1</a:t>
            </a:r>
            <a:r>
              <a:rPr lang="en-US" sz="2000" dirty="0"/>
              <a:t>(x</a:t>
            </a:r>
            <a:r>
              <a:rPr lang="en-US" sz="2000" baseline="-25000" dirty="0"/>
              <a:t>0</a:t>
            </a:r>
            <a:r>
              <a:rPr lang="en-US" sz="2000" dirty="0"/>
              <a:t>,y</a:t>
            </a:r>
            <a:r>
              <a:rPr lang="en-US" sz="2000" baseline="-25000" dirty="0"/>
              <a:t>0</a:t>
            </a:r>
            <a:r>
              <a:rPr lang="en-US" sz="2000" dirty="0"/>
              <a:t>)</a:t>
            </a:r>
            <a:r>
              <a:rPr lang="en-US" sz="2000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000" dirty="0"/>
              <a:t>S</a:t>
            </a:r>
            <a:r>
              <a:rPr lang="en-US" sz="2000" baseline="-25000" dirty="0"/>
              <a:t>1</a:t>
            </a:r>
            <a:r>
              <a:rPr lang="en-US" sz="2000" dirty="0"/>
              <a:t>(x</a:t>
            </a:r>
            <a:r>
              <a:rPr lang="en-US" sz="2000" baseline="-25000" dirty="0"/>
              <a:t>1</a:t>
            </a:r>
            <a:r>
              <a:rPr lang="en-US" sz="2000" dirty="0"/>
              <a:t>,y</a:t>
            </a:r>
            <a:r>
              <a:rPr lang="en-US" sz="2000" baseline="-25000" dirty="0"/>
              <a:t>1</a:t>
            </a:r>
            <a:r>
              <a:rPr lang="en-US" sz="2000" dirty="0"/>
              <a:t>),S</a:t>
            </a:r>
            <a:r>
              <a:rPr lang="en-US" sz="2000" baseline="-25000" dirty="0"/>
              <a:t>2</a:t>
            </a:r>
            <a:r>
              <a:rPr lang="en-US" sz="2000" dirty="0"/>
              <a:t>(x</a:t>
            </a:r>
            <a:r>
              <a:rPr lang="en-US" sz="2000" baseline="-25000" dirty="0"/>
              <a:t>1</a:t>
            </a:r>
            <a:r>
              <a:rPr lang="en-US" sz="2000" dirty="0"/>
              <a:t>,y</a:t>
            </a:r>
            <a:r>
              <a:rPr lang="en-US" sz="2000" baseline="-25000" dirty="0"/>
              <a:t>1</a:t>
            </a:r>
            <a:r>
              <a:rPr lang="en-US" sz="2000" dirty="0"/>
              <a:t>)</a:t>
            </a:r>
            <a:r>
              <a:rPr lang="en-US" sz="2000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000" dirty="0"/>
              <a:t>S</a:t>
            </a:r>
            <a:r>
              <a:rPr lang="en-US" sz="2000" baseline="-25000" dirty="0"/>
              <a:t>2</a:t>
            </a:r>
            <a:r>
              <a:rPr lang="en-US" sz="2000" dirty="0"/>
              <a:t>(x</a:t>
            </a:r>
            <a:r>
              <a:rPr lang="en-US" sz="2000" baseline="-25000" dirty="0"/>
              <a:t>2</a:t>
            </a:r>
            <a:r>
              <a:rPr lang="en-US" sz="2000" dirty="0"/>
              <a:t>,y</a:t>
            </a:r>
            <a:r>
              <a:rPr lang="en-US" sz="2000" baseline="-25000" dirty="0"/>
              <a:t>2</a:t>
            </a:r>
            <a:r>
              <a:rPr lang="en-US" sz="2000" dirty="0"/>
              <a:t>),T(y</a:t>
            </a:r>
            <a:r>
              <a:rPr lang="en-US" sz="2000" baseline="-25000" dirty="0"/>
              <a:t>2</a:t>
            </a:r>
            <a:r>
              <a:rPr lang="en-US" sz="2000" dirty="0"/>
              <a:t>)</a:t>
            </a:r>
            <a:endParaRPr lang="en-US" sz="2000" baseline="-25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939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ea typeface="ＭＳ Ｐゴシック" charset="0"/>
              </a:rPr>
              <a:t>Unsafe Queries – When the Rules Fail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10B6-213B-BA4F-B9DD-6B79CF10975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7581" y="4169054"/>
            <a:ext cx="9291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. . .</a:t>
            </a:r>
            <a:endParaRPr lang="en-US" sz="4800" dirty="0"/>
          </a:p>
        </p:txBody>
      </p:sp>
      <p:sp>
        <p:nvSpPr>
          <p:cNvPr id="12" name="TextBox 11"/>
          <p:cNvSpPr txBox="1"/>
          <p:nvPr/>
        </p:nvSpPr>
        <p:spPr>
          <a:xfrm>
            <a:off x="147581" y="1660158"/>
            <a:ext cx="243817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H</a:t>
            </a:r>
            <a:r>
              <a:rPr lang="en-US" sz="2000" baseline="-25000" dirty="0">
                <a:solidFill>
                  <a:schemeClr val="tx2"/>
                </a:solidFill>
              </a:rPr>
              <a:t>0</a:t>
            </a:r>
            <a:r>
              <a:rPr lang="en-US" sz="2000" dirty="0"/>
              <a:t>= R(x),S(</a:t>
            </a:r>
            <a:r>
              <a:rPr lang="en-US" sz="2000" dirty="0" err="1"/>
              <a:t>x,y</a:t>
            </a:r>
            <a:r>
              <a:rPr lang="en-US" sz="2000" dirty="0"/>
              <a:t>),T(y)</a:t>
            </a:r>
            <a:endParaRPr lang="en-US" sz="20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47581" y="2287382"/>
            <a:ext cx="407737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D2533C"/>
                </a:solidFill>
              </a:rPr>
              <a:t>H</a:t>
            </a:r>
            <a:r>
              <a:rPr lang="en-US" sz="2000" baseline="-25000" dirty="0">
                <a:solidFill>
                  <a:srgbClr val="D2533C"/>
                </a:solidFill>
              </a:rPr>
              <a:t>1</a:t>
            </a:r>
            <a:r>
              <a:rPr lang="en-US" sz="2000" dirty="0"/>
              <a:t>= R(x</a:t>
            </a:r>
            <a:r>
              <a:rPr lang="en-US" sz="2000" baseline="-25000" dirty="0"/>
              <a:t>0</a:t>
            </a:r>
            <a:r>
              <a:rPr lang="en-US" sz="2000" dirty="0"/>
              <a:t>),S(x</a:t>
            </a:r>
            <a:r>
              <a:rPr lang="en-US" sz="2000" baseline="-25000" dirty="0"/>
              <a:t>0</a:t>
            </a:r>
            <a:r>
              <a:rPr lang="en-US" sz="2000" dirty="0"/>
              <a:t>,y</a:t>
            </a:r>
            <a:r>
              <a:rPr lang="en-US" sz="2000" baseline="-25000" dirty="0"/>
              <a:t>0</a:t>
            </a:r>
            <a:r>
              <a:rPr lang="en-US" sz="2000" dirty="0"/>
              <a:t>) </a:t>
            </a:r>
            <a:r>
              <a:rPr lang="en-US" sz="2000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000" dirty="0"/>
              <a:t> S(x</a:t>
            </a:r>
            <a:r>
              <a:rPr lang="en-US" sz="2000" baseline="-25000" dirty="0"/>
              <a:t>1</a:t>
            </a:r>
            <a:r>
              <a:rPr lang="en-US" sz="2000" dirty="0"/>
              <a:t>,y</a:t>
            </a:r>
            <a:r>
              <a:rPr lang="en-US" sz="2000" baseline="-25000" dirty="0"/>
              <a:t>1</a:t>
            </a:r>
            <a:r>
              <a:rPr lang="en-US" sz="2000" dirty="0"/>
              <a:t>),T(y</a:t>
            </a:r>
            <a:r>
              <a:rPr lang="en-US" sz="2000" baseline="-25000" dirty="0"/>
              <a:t>1</a:t>
            </a:r>
            <a:r>
              <a:rPr lang="en-US" sz="2000" dirty="0"/>
              <a:t>)</a:t>
            </a:r>
            <a:endParaRPr lang="en-US" sz="20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47581" y="2914606"/>
            <a:ext cx="636261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D2533C"/>
                </a:solidFill>
              </a:rPr>
              <a:t>H</a:t>
            </a:r>
            <a:r>
              <a:rPr lang="en-US" sz="2000" baseline="-25000" dirty="0">
                <a:solidFill>
                  <a:srgbClr val="D2533C"/>
                </a:solidFill>
              </a:rPr>
              <a:t>2</a:t>
            </a:r>
            <a:r>
              <a:rPr lang="en-US" sz="2000" dirty="0"/>
              <a:t>= R(x</a:t>
            </a:r>
            <a:r>
              <a:rPr lang="en-US" sz="2000" baseline="-25000" dirty="0"/>
              <a:t>0</a:t>
            </a:r>
            <a:r>
              <a:rPr lang="en-US" sz="2000" dirty="0"/>
              <a:t>),S</a:t>
            </a:r>
            <a:r>
              <a:rPr lang="en-US" sz="2000" baseline="-25000" dirty="0"/>
              <a:t>1</a:t>
            </a:r>
            <a:r>
              <a:rPr lang="en-US" sz="2000" dirty="0"/>
              <a:t>(x</a:t>
            </a:r>
            <a:r>
              <a:rPr lang="en-US" sz="2000" baseline="-25000" dirty="0"/>
              <a:t>0</a:t>
            </a:r>
            <a:r>
              <a:rPr lang="en-US" sz="2000" dirty="0"/>
              <a:t>,y</a:t>
            </a:r>
            <a:r>
              <a:rPr lang="en-US" sz="2000" baseline="-25000" dirty="0"/>
              <a:t>0</a:t>
            </a:r>
            <a:r>
              <a:rPr lang="en-US" sz="2000" dirty="0"/>
              <a:t>)</a:t>
            </a:r>
            <a:r>
              <a:rPr lang="en-US" sz="2000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000" dirty="0"/>
              <a:t>S</a:t>
            </a:r>
            <a:r>
              <a:rPr lang="en-US" sz="2000" baseline="-25000" dirty="0"/>
              <a:t>1</a:t>
            </a:r>
            <a:r>
              <a:rPr lang="en-US" sz="2000" dirty="0"/>
              <a:t>(x</a:t>
            </a:r>
            <a:r>
              <a:rPr lang="en-US" sz="2000" baseline="-25000" dirty="0"/>
              <a:t>1</a:t>
            </a:r>
            <a:r>
              <a:rPr lang="en-US" sz="2000" dirty="0"/>
              <a:t>,y</a:t>
            </a:r>
            <a:r>
              <a:rPr lang="en-US" sz="2000" baseline="-25000" dirty="0"/>
              <a:t>1</a:t>
            </a:r>
            <a:r>
              <a:rPr lang="en-US" sz="2000" dirty="0"/>
              <a:t>),S</a:t>
            </a:r>
            <a:r>
              <a:rPr lang="en-US" sz="2000" baseline="-25000" dirty="0"/>
              <a:t>2</a:t>
            </a:r>
            <a:r>
              <a:rPr lang="en-US" sz="2000" dirty="0"/>
              <a:t>(x</a:t>
            </a:r>
            <a:r>
              <a:rPr lang="en-US" sz="2000" baseline="-25000" dirty="0"/>
              <a:t>1</a:t>
            </a:r>
            <a:r>
              <a:rPr lang="en-US" sz="2000" dirty="0"/>
              <a:t>,y</a:t>
            </a:r>
            <a:r>
              <a:rPr lang="en-US" sz="2000" baseline="-25000" dirty="0"/>
              <a:t>1</a:t>
            </a:r>
            <a:r>
              <a:rPr lang="en-US" sz="2000" dirty="0"/>
              <a:t>)</a:t>
            </a:r>
            <a:r>
              <a:rPr lang="en-US" sz="2000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000" dirty="0"/>
              <a:t>S</a:t>
            </a:r>
            <a:r>
              <a:rPr lang="en-US" sz="2000" baseline="-25000" dirty="0"/>
              <a:t>2</a:t>
            </a:r>
            <a:r>
              <a:rPr lang="en-US" sz="2000" dirty="0"/>
              <a:t>(x</a:t>
            </a:r>
            <a:r>
              <a:rPr lang="en-US" sz="2000" baseline="-25000" dirty="0"/>
              <a:t>2</a:t>
            </a:r>
            <a:r>
              <a:rPr lang="en-US" sz="2000" dirty="0"/>
              <a:t>,y</a:t>
            </a:r>
            <a:r>
              <a:rPr lang="en-US" sz="2000" baseline="-25000" dirty="0"/>
              <a:t>2</a:t>
            </a:r>
            <a:r>
              <a:rPr lang="en-US" sz="2000" dirty="0"/>
              <a:t>),T(y</a:t>
            </a:r>
            <a:r>
              <a:rPr lang="en-US" sz="2000" baseline="-25000" dirty="0"/>
              <a:t>2</a:t>
            </a:r>
            <a:r>
              <a:rPr lang="en-US" sz="2000" dirty="0"/>
              <a:t>)</a:t>
            </a:r>
            <a:endParaRPr lang="en-US" sz="20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147581" y="3541830"/>
            <a:ext cx="860017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D2533C"/>
                </a:solidFill>
              </a:rPr>
              <a:t>H</a:t>
            </a:r>
            <a:r>
              <a:rPr lang="en-US" sz="2000" baseline="-25000" dirty="0" smtClean="0">
                <a:solidFill>
                  <a:srgbClr val="D2533C"/>
                </a:solidFill>
              </a:rPr>
              <a:t>3</a:t>
            </a:r>
            <a:r>
              <a:rPr lang="en-US" sz="2000" dirty="0" smtClean="0"/>
              <a:t>= </a:t>
            </a:r>
            <a:r>
              <a:rPr lang="en-US" sz="2000" dirty="0"/>
              <a:t>R(x</a:t>
            </a:r>
            <a:r>
              <a:rPr lang="en-US" sz="2000" baseline="-25000" dirty="0"/>
              <a:t>0</a:t>
            </a:r>
            <a:r>
              <a:rPr lang="en-US" sz="2000" dirty="0"/>
              <a:t>),S</a:t>
            </a:r>
            <a:r>
              <a:rPr lang="en-US" sz="2000" baseline="-25000" dirty="0"/>
              <a:t>1</a:t>
            </a:r>
            <a:r>
              <a:rPr lang="en-US" sz="2000" dirty="0"/>
              <a:t>(x</a:t>
            </a:r>
            <a:r>
              <a:rPr lang="en-US" sz="2000" baseline="-25000" dirty="0"/>
              <a:t>0</a:t>
            </a:r>
            <a:r>
              <a:rPr lang="en-US" sz="2000" dirty="0"/>
              <a:t>,y</a:t>
            </a:r>
            <a:r>
              <a:rPr lang="en-US" sz="2000" baseline="-25000" dirty="0"/>
              <a:t>0</a:t>
            </a:r>
            <a:r>
              <a:rPr lang="en-US" sz="2000" dirty="0"/>
              <a:t>)</a:t>
            </a:r>
            <a:r>
              <a:rPr lang="en-US" sz="2000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000" dirty="0"/>
              <a:t>S</a:t>
            </a:r>
            <a:r>
              <a:rPr lang="en-US" sz="2000" baseline="-25000" dirty="0"/>
              <a:t>1</a:t>
            </a:r>
            <a:r>
              <a:rPr lang="en-US" sz="2000" dirty="0"/>
              <a:t>(x</a:t>
            </a:r>
            <a:r>
              <a:rPr lang="en-US" sz="2000" baseline="-25000" dirty="0"/>
              <a:t>1</a:t>
            </a:r>
            <a:r>
              <a:rPr lang="en-US" sz="2000" dirty="0"/>
              <a:t>,y</a:t>
            </a:r>
            <a:r>
              <a:rPr lang="en-US" sz="2000" baseline="-25000" dirty="0"/>
              <a:t>1</a:t>
            </a:r>
            <a:r>
              <a:rPr lang="en-US" sz="2000" dirty="0"/>
              <a:t>),S</a:t>
            </a:r>
            <a:r>
              <a:rPr lang="en-US" sz="2000" baseline="-25000" dirty="0"/>
              <a:t>2</a:t>
            </a:r>
            <a:r>
              <a:rPr lang="en-US" sz="2000" dirty="0"/>
              <a:t>(x</a:t>
            </a:r>
            <a:r>
              <a:rPr lang="en-US" sz="2000" baseline="-25000" dirty="0"/>
              <a:t>1</a:t>
            </a:r>
            <a:r>
              <a:rPr lang="en-US" sz="2000" dirty="0"/>
              <a:t>,y</a:t>
            </a:r>
            <a:r>
              <a:rPr lang="en-US" sz="2000" baseline="-25000" dirty="0"/>
              <a:t>1</a:t>
            </a:r>
            <a:r>
              <a:rPr lang="en-US" sz="2000" dirty="0"/>
              <a:t>)</a:t>
            </a:r>
            <a:r>
              <a:rPr lang="en-US" sz="2000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000" dirty="0"/>
              <a:t>S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dirty="0" smtClean="0"/>
              <a:t>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,y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),S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(x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,y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</a:t>
            </a:r>
            <a:r>
              <a:rPr lang="en-US" sz="2000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000" dirty="0" smtClean="0"/>
              <a:t>S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(x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,y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)</a:t>
            </a:r>
            <a:r>
              <a:rPr lang="en-US" sz="2000" dirty="0"/>
              <a:t>,T(</a:t>
            </a:r>
            <a:r>
              <a:rPr lang="en-US" sz="2000" dirty="0" smtClean="0"/>
              <a:t>y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)</a:t>
            </a:r>
            <a:endParaRPr lang="en-US" sz="2000" baseline="-25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20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ea typeface="ＭＳ Ｐゴシック" charset="0"/>
              </a:rPr>
              <a:t>Unsafe Queries – When the Rules Fail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10B6-213B-BA4F-B9DD-6B79CF10975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47581" y="5977498"/>
            <a:ext cx="609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</a:rPr>
              <a:t>The proof is in [</a:t>
            </a:r>
            <a:r>
              <a:rPr lang="en-US" sz="2800" dirty="0" err="1" smtClean="0">
                <a:latin typeface="Arial"/>
              </a:rPr>
              <a:t>Dalvi&amp;S</a:t>
            </a:r>
            <a:r>
              <a:rPr lang="en-US" sz="2800" dirty="0" smtClean="0">
                <a:latin typeface="Arial"/>
              </a:rPr>
              <a:t>, JACM’2012]</a:t>
            </a:r>
            <a:endParaRPr lang="en-US" sz="2800" u="sng" dirty="0" smtClean="0"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81" y="4169054"/>
            <a:ext cx="9291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. . .</a:t>
            </a:r>
            <a:endParaRPr lang="en-US" sz="4800" dirty="0"/>
          </a:p>
        </p:txBody>
      </p:sp>
      <p:sp>
        <p:nvSpPr>
          <p:cNvPr id="12" name="TextBox 11"/>
          <p:cNvSpPr txBox="1"/>
          <p:nvPr/>
        </p:nvSpPr>
        <p:spPr>
          <a:xfrm>
            <a:off x="147581" y="1660158"/>
            <a:ext cx="243817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H</a:t>
            </a:r>
            <a:r>
              <a:rPr lang="en-US" sz="2000" baseline="-25000" dirty="0">
                <a:solidFill>
                  <a:schemeClr val="tx2"/>
                </a:solidFill>
              </a:rPr>
              <a:t>0</a:t>
            </a:r>
            <a:r>
              <a:rPr lang="en-US" sz="2000" dirty="0"/>
              <a:t>= R(x),S(</a:t>
            </a:r>
            <a:r>
              <a:rPr lang="en-US" sz="2000" dirty="0" err="1"/>
              <a:t>x,y</a:t>
            </a:r>
            <a:r>
              <a:rPr lang="en-US" sz="2000" dirty="0"/>
              <a:t>),T(y)</a:t>
            </a:r>
            <a:endParaRPr lang="en-US" sz="20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47581" y="2287382"/>
            <a:ext cx="407737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D2533C"/>
                </a:solidFill>
              </a:rPr>
              <a:t>H</a:t>
            </a:r>
            <a:r>
              <a:rPr lang="en-US" sz="2000" baseline="-25000" dirty="0">
                <a:solidFill>
                  <a:srgbClr val="D2533C"/>
                </a:solidFill>
              </a:rPr>
              <a:t>1</a:t>
            </a:r>
            <a:r>
              <a:rPr lang="en-US" sz="2000" dirty="0"/>
              <a:t>= R(x</a:t>
            </a:r>
            <a:r>
              <a:rPr lang="en-US" sz="2000" baseline="-25000" dirty="0"/>
              <a:t>0</a:t>
            </a:r>
            <a:r>
              <a:rPr lang="en-US" sz="2000" dirty="0"/>
              <a:t>),S(x</a:t>
            </a:r>
            <a:r>
              <a:rPr lang="en-US" sz="2000" baseline="-25000" dirty="0"/>
              <a:t>0</a:t>
            </a:r>
            <a:r>
              <a:rPr lang="en-US" sz="2000" dirty="0"/>
              <a:t>,y</a:t>
            </a:r>
            <a:r>
              <a:rPr lang="en-US" sz="2000" baseline="-25000" dirty="0"/>
              <a:t>0</a:t>
            </a:r>
            <a:r>
              <a:rPr lang="en-US" sz="2000" dirty="0"/>
              <a:t>) </a:t>
            </a:r>
            <a:r>
              <a:rPr lang="en-US" sz="2000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000" dirty="0"/>
              <a:t> S(x</a:t>
            </a:r>
            <a:r>
              <a:rPr lang="en-US" sz="2000" baseline="-25000" dirty="0"/>
              <a:t>1</a:t>
            </a:r>
            <a:r>
              <a:rPr lang="en-US" sz="2000" dirty="0"/>
              <a:t>,y</a:t>
            </a:r>
            <a:r>
              <a:rPr lang="en-US" sz="2000" baseline="-25000" dirty="0"/>
              <a:t>1</a:t>
            </a:r>
            <a:r>
              <a:rPr lang="en-US" sz="2000" dirty="0"/>
              <a:t>),T(y</a:t>
            </a:r>
            <a:r>
              <a:rPr lang="en-US" sz="2000" baseline="-25000" dirty="0"/>
              <a:t>1</a:t>
            </a:r>
            <a:r>
              <a:rPr lang="en-US" sz="2000" dirty="0"/>
              <a:t>)</a:t>
            </a:r>
            <a:endParaRPr lang="en-US" sz="20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47581" y="2914606"/>
            <a:ext cx="636261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D2533C"/>
                </a:solidFill>
              </a:rPr>
              <a:t>H</a:t>
            </a:r>
            <a:r>
              <a:rPr lang="en-US" sz="2000" baseline="-25000" dirty="0">
                <a:solidFill>
                  <a:srgbClr val="D2533C"/>
                </a:solidFill>
              </a:rPr>
              <a:t>2</a:t>
            </a:r>
            <a:r>
              <a:rPr lang="en-US" sz="2000" dirty="0"/>
              <a:t>= R(x</a:t>
            </a:r>
            <a:r>
              <a:rPr lang="en-US" sz="2000" baseline="-25000" dirty="0"/>
              <a:t>0</a:t>
            </a:r>
            <a:r>
              <a:rPr lang="en-US" sz="2000" dirty="0"/>
              <a:t>),S</a:t>
            </a:r>
            <a:r>
              <a:rPr lang="en-US" sz="2000" baseline="-25000" dirty="0"/>
              <a:t>1</a:t>
            </a:r>
            <a:r>
              <a:rPr lang="en-US" sz="2000" dirty="0"/>
              <a:t>(x</a:t>
            </a:r>
            <a:r>
              <a:rPr lang="en-US" sz="2000" baseline="-25000" dirty="0"/>
              <a:t>0</a:t>
            </a:r>
            <a:r>
              <a:rPr lang="en-US" sz="2000" dirty="0"/>
              <a:t>,y</a:t>
            </a:r>
            <a:r>
              <a:rPr lang="en-US" sz="2000" baseline="-25000" dirty="0"/>
              <a:t>0</a:t>
            </a:r>
            <a:r>
              <a:rPr lang="en-US" sz="2000" dirty="0"/>
              <a:t>)</a:t>
            </a:r>
            <a:r>
              <a:rPr lang="en-US" sz="2000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000" dirty="0"/>
              <a:t>S</a:t>
            </a:r>
            <a:r>
              <a:rPr lang="en-US" sz="2000" baseline="-25000" dirty="0"/>
              <a:t>1</a:t>
            </a:r>
            <a:r>
              <a:rPr lang="en-US" sz="2000" dirty="0"/>
              <a:t>(x</a:t>
            </a:r>
            <a:r>
              <a:rPr lang="en-US" sz="2000" baseline="-25000" dirty="0"/>
              <a:t>1</a:t>
            </a:r>
            <a:r>
              <a:rPr lang="en-US" sz="2000" dirty="0"/>
              <a:t>,y</a:t>
            </a:r>
            <a:r>
              <a:rPr lang="en-US" sz="2000" baseline="-25000" dirty="0"/>
              <a:t>1</a:t>
            </a:r>
            <a:r>
              <a:rPr lang="en-US" sz="2000" dirty="0"/>
              <a:t>),S</a:t>
            </a:r>
            <a:r>
              <a:rPr lang="en-US" sz="2000" baseline="-25000" dirty="0"/>
              <a:t>2</a:t>
            </a:r>
            <a:r>
              <a:rPr lang="en-US" sz="2000" dirty="0"/>
              <a:t>(x</a:t>
            </a:r>
            <a:r>
              <a:rPr lang="en-US" sz="2000" baseline="-25000" dirty="0"/>
              <a:t>1</a:t>
            </a:r>
            <a:r>
              <a:rPr lang="en-US" sz="2000" dirty="0"/>
              <a:t>,y</a:t>
            </a:r>
            <a:r>
              <a:rPr lang="en-US" sz="2000" baseline="-25000" dirty="0"/>
              <a:t>1</a:t>
            </a:r>
            <a:r>
              <a:rPr lang="en-US" sz="2000" dirty="0"/>
              <a:t>)</a:t>
            </a:r>
            <a:r>
              <a:rPr lang="en-US" sz="2000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000" dirty="0"/>
              <a:t>S</a:t>
            </a:r>
            <a:r>
              <a:rPr lang="en-US" sz="2000" baseline="-25000" dirty="0"/>
              <a:t>2</a:t>
            </a:r>
            <a:r>
              <a:rPr lang="en-US" sz="2000" dirty="0"/>
              <a:t>(x</a:t>
            </a:r>
            <a:r>
              <a:rPr lang="en-US" sz="2000" baseline="-25000" dirty="0"/>
              <a:t>2</a:t>
            </a:r>
            <a:r>
              <a:rPr lang="en-US" sz="2000" dirty="0"/>
              <a:t>,y</a:t>
            </a:r>
            <a:r>
              <a:rPr lang="en-US" sz="2000" baseline="-25000" dirty="0"/>
              <a:t>2</a:t>
            </a:r>
            <a:r>
              <a:rPr lang="en-US" sz="2000" dirty="0"/>
              <a:t>),T(y</a:t>
            </a:r>
            <a:r>
              <a:rPr lang="en-US" sz="2000" baseline="-25000" dirty="0"/>
              <a:t>2</a:t>
            </a:r>
            <a:r>
              <a:rPr lang="en-US" sz="2000" dirty="0"/>
              <a:t>)</a:t>
            </a:r>
            <a:endParaRPr lang="en-US" sz="20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47581" y="5227165"/>
            <a:ext cx="5932049" cy="52322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800">
                <a:latin typeface="Arial"/>
              </a:defRPr>
            </a:lvl1pPr>
          </a:lstStyle>
          <a:p>
            <a:r>
              <a:rPr lang="en-US" b="1" dirty="0"/>
              <a:t>Theorem. </a:t>
            </a:r>
            <a:r>
              <a:rPr lang="en-US" dirty="0"/>
              <a:t>Each query </a:t>
            </a:r>
            <a:r>
              <a:rPr lang="en-US" dirty="0" err="1">
                <a:solidFill>
                  <a:srgbClr val="D2533C"/>
                </a:solidFill>
              </a:rPr>
              <a:t>H</a:t>
            </a:r>
            <a:r>
              <a:rPr lang="en-US" baseline="-25000" dirty="0" err="1">
                <a:solidFill>
                  <a:srgbClr val="D2533C"/>
                </a:solidFill>
              </a:rPr>
              <a:t>k</a:t>
            </a:r>
            <a:r>
              <a:rPr lang="en-US" dirty="0"/>
              <a:t> is #P-hard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7581" y="3541830"/>
            <a:ext cx="860017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D2533C"/>
                </a:solidFill>
              </a:rPr>
              <a:t>H</a:t>
            </a:r>
            <a:r>
              <a:rPr lang="en-US" sz="2000" baseline="-25000" dirty="0" smtClean="0">
                <a:solidFill>
                  <a:srgbClr val="D2533C"/>
                </a:solidFill>
              </a:rPr>
              <a:t>3</a:t>
            </a:r>
            <a:r>
              <a:rPr lang="en-US" sz="2000" dirty="0" smtClean="0"/>
              <a:t>= </a:t>
            </a:r>
            <a:r>
              <a:rPr lang="en-US" sz="2000" dirty="0"/>
              <a:t>R(x</a:t>
            </a:r>
            <a:r>
              <a:rPr lang="en-US" sz="2000" baseline="-25000" dirty="0"/>
              <a:t>0</a:t>
            </a:r>
            <a:r>
              <a:rPr lang="en-US" sz="2000" dirty="0"/>
              <a:t>),S</a:t>
            </a:r>
            <a:r>
              <a:rPr lang="en-US" sz="2000" baseline="-25000" dirty="0"/>
              <a:t>1</a:t>
            </a:r>
            <a:r>
              <a:rPr lang="en-US" sz="2000" dirty="0"/>
              <a:t>(x</a:t>
            </a:r>
            <a:r>
              <a:rPr lang="en-US" sz="2000" baseline="-25000" dirty="0"/>
              <a:t>0</a:t>
            </a:r>
            <a:r>
              <a:rPr lang="en-US" sz="2000" dirty="0"/>
              <a:t>,y</a:t>
            </a:r>
            <a:r>
              <a:rPr lang="en-US" sz="2000" baseline="-25000" dirty="0"/>
              <a:t>0</a:t>
            </a:r>
            <a:r>
              <a:rPr lang="en-US" sz="2000" dirty="0"/>
              <a:t>)</a:t>
            </a:r>
            <a:r>
              <a:rPr lang="en-US" sz="2000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000" dirty="0"/>
              <a:t>S</a:t>
            </a:r>
            <a:r>
              <a:rPr lang="en-US" sz="2000" baseline="-25000" dirty="0"/>
              <a:t>1</a:t>
            </a:r>
            <a:r>
              <a:rPr lang="en-US" sz="2000" dirty="0"/>
              <a:t>(x</a:t>
            </a:r>
            <a:r>
              <a:rPr lang="en-US" sz="2000" baseline="-25000" dirty="0"/>
              <a:t>1</a:t>
            </a:r>
            <a:r>
              <a:rPr lang="en-US" sz="2000" dirty="0"/>
              <a:t>,y</a:t>
            </a:r>
            <a:r>
              <a:rPr lang="en-US" sz="2000" baseline="-25000" dirty="0"/>
              <a:t>1</a:t>
            </a:r>
            <a:r>
              <a:rPr lang="en-US" sz="2000" dirty="0"/>
              <a:t>),S</a:t>
            </a:r>
            <a:r>
              <a:rPr lang="en-US" sz="2000" baseline="-25000" dirty="0"/>
              <a:t>2</a:t>
            </a:r>
            <a:r>
              <a:rPr lang="en-US" sz="2000" dirty="0"/>
              <a:t>(x</a:t>
            </a:r>
            <a:r>
              <a:rPr lang="en-US" sz="2000" baseline="-25000" dirty="0"/>
              <a:t>1</a:t>
            </a:r>
            <a:r>
              <a:rPr lang="en-US" sz="2000" dirty="0"/>
              <a:t>,y</a:t>
            </a:r>
            <a:r>
              <a:rPr lang="en-US" sz="2000" baseline="-25000" dirty="0"/>
              <a:t>1</a:t>
            </a:r>
            <a:r>
              <a:rPr lang="en-US" sz="2000" dirty="0"/>
              <a:t>)</a:t>
            </a:r>
            <a:r>
              <a:rPr lang="en-US" sz="2000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000" dirty="0"/>
              <a:t>S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dirty="0" smtClean="0"/>
              <a:t>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,y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),S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(x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,y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</a:t>
            </a:r>
            <a:r>
              <a:rPr lang="en-US" sz="2000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000" dirty="0" smtClean="0"/>
              <a:t>S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(x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,y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)</a:t>
            </a:r>
            <a:r>
              <a:rPr lang="en-US" sz="2000" dirty="0"/>
              <a:t>,T(</a:t>
            </a:r>
            <a:r>
              <a:rPr lang="en-US" sz="2000" dirty="0" smtClean="0"/>
              <a:t>y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)</a:t>
            </a:r>
            <a:endParaRPr lang="en-US" sz="2000" baseline="-25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80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The Amazing Queries </a:t>
            </a:r>
            <a:r>
              <a:rPr lang="en-US" dirty="0" err="1" smtClean="0">
                <a:latin typeface="Arial" charset="0"/>
                <a:ea typeface="ＭＳ Ｐゴシック" charset="0"/>
              </a:rPr>
              <a:t>H</a:t>
            </a:r>
            <a:r>
              <a:rPr lang="en-US" baseline="-25000" dirty="0" err="1" smtClean="0">
                <a:latin typeface="Arial" charset="0"/>
                <a:ea typeface="ＭＳ Ｐゴシック" charset="0"/>
              </a:rPr>
              <a:t>k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10B6-213B-BA4F-B9DD-6B79CF10975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7581" y="3541830"/>
            <a:ext cx="860017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D2533C"/>
                </a:solidFill>
              </a:rPr>
              <a:t>H</a:t>
            </a:r>
            <a:r>
              <a:rPr lang="en-US" sz="2000" baseline="-25000" dirty="0" smtClean="0">
                <a:solidFill>
                  <a:srgbClr val="D2533C"/>
                </a:solidFill>
              </a:rPr>
              <a:t>3</a:t>
            </a:r>
            <a:r>
              <a:rPr lang="en-US" sz="2000" dirty="0" smtClean="0"/>
              <a:t>= </a:t>
            </a:r>
            <a:r>
              <a:rPr lang="en-US" sz="2000" dirty="0"/>
              <a:t>R(x</a:t>
            </a:r>
            <a:r>
              <a:rPr lang="en-US" sz="2000" baseline="-25000" dirty="0"/>
              <a:t>0</a:t>
            </a:r>
            <a:r>
              <a:rPr lang="en-US" sz="2000" dirty="0"/>
              <a:t>),S</a:t>
            </a:r>
            <a:r>
              <a:rPr lang="en-US" sz="2000" baseline="-25000" dirty="0"/>
              <a:t>1</a:t>
            </a:r>
            <a:r>
              <a:rPr lang="en-US" sz="2000" dirty="0"/>
              <a:t>(x</a:t>
            </a:r>
            <a:r>
              <a:rPr lang="en-US" sz="2000" baseline="-25000" dirty="0"/>
              <a:t>0</a:t>
            </a:r>
            <a:r>
              <a:rPr lang="en-US" sz="2000" dirty="0"/>
              <a:t>,y</a:t>
            </a:r>
            <a:r>
              <a:rPr lang="en-US" sz="2000" baseline="-25000" dirty="0"/>
              <a:t>0</a:t>
            </a:r>
            <a:r>
              <a:rPr lang="en-US" sz="2000" dirty="0"/>
              <a:t>)</a:t>
            </a:r>
            <a:r>
              <a:rPr lang="en-US" sz="2000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000" dirty="0"/>
              <a:t>S</a:t>
            </a:r>
            <a:r>
              <a:rPr lang="en-US" sz="2000" baseline="-25000" dirty="0"/>
              <a:t>1</a:t>
            </a:r>
            <a:r>
              <a:rPr lang="en-US" sz="2000" dirty="0"/>
              <a:t>(x</a:t>
            </a:r>
            <a:r>
              <a:rPr lang="en-US" sz="2000" baseline="-25000" dirty="0"/>
              <a:t>1</a:t>
            </a:r>
            <a:r>
              <a:rPr lang="en-US" sz="2000" dirty="0"/>
              <a:t>,y</a:t>
            </a:r>
            <a:r>
              <a:rPr lang="en-US" sz="2000" baseline="-25000" dirty="0"/>
              <a:t>1</a:t>
            </a:r>
            <a:r>
              <a:rPr lang="en-US" sz="2000" dirty="0"/>
              <a:t>),S</a:t>
            </a:r>
            <a:r>
              <a:rPr lang="en-US" sz="2000" baseline="-25000" dirty="0"/>
              <a:t>2</a:t>
            </a:r>
            <a:r>
              <a:rPr lang="en-US" sz="2000" dirty="0"/>
              <a:t>(x</a:t>
            </a:r>
            <a:r>
              <a:rPr lang="en-US" sz="2000" baseline="-25000" dirty="0"/>
              <a:t>1</a:t>
            </a:r>
            <a:r>
              <a:rPr lang="en-US" sz="2000" dirty="0"/>
              <a:t>,y</a:t>
            </a:r>
            <a:r>
              <a:rPr lang="en-US" sz="2000" baseline="-25000" dirty="0"/>
              <a:t>1</a:t>
            </a:r>
            <a:r>
              <a:rPr lang="en-US" sz="2000" dirty="0"/>
              <a:t>)</a:t>
            </a:r>
            <a:r>
              <a:rPr lang="en-US" sz="2000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000" dirty="0"/>
              <a:t>S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dirty="0" smtClean="0"/>
              <a:t>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,y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),S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(x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,y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</a:t>
            </a:r>
            <a:r>
              <a:rPr lang="en-US" sz="2000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000" dirty="0" smtClean="0"/>
              <a:t>S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(x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,y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)</a:t>
            </a:r>
            <a:r>
              <a:rPr lang="en-US" sz="2000" dirty="0"/>
              <a:t>,T(</a:t>
            </a:r>
            <a:r>
              <a:rPr lang="en-US" sz="2000" dirty="0" smtClean="0"/>
              <a:t>y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)</a:t>
            </a:r>
            <a:endParaRPr lang="en-US" sz="2000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147581" y="2191138"/>
            <a:ext cx="6454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D2533C"/>
                </a:solidFill>
              </a:rPr>
              <a:t>H</a:t>
            </a:r>
            <a:r>
              <a:rPr lang="en-US" baseline="-25000" dirty="0" err="1" smtClean="0">
                <a:solidFill>
                  <a:srgbClr val="D2533C"/>
                </a:solidFill>
              </a:rPr>
              <a:t>k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D2533C"/>
                </a:solidFill>
              </a:rPr>
              <a:t>#P</a:t>
            </a:r>
            <a:r>
              <a:rPr lang="en-US" dirty="0" smtClean="0"/>
              <a:t>-hard.</a:t>
            </a:r>
          </a:p>
          <a:p>
            <a:r>
              <a:rPr lang="en-US" dirty="0" smtClean="0"/>
              <a:t>But if we drop any one conjunctive query, then it is in </a:t>
            </a:r>
            <a:r>
              <a:rPr lang="en-US" dirty="0" smtClean="0">
                <a:solidFill>
                  <a:srgbClr val="D2533C"/>
                </a:solidFill>
              </a:rPr>
              <a:t>PTIME</a:t>
            </a:r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2263587" y="3454498"/>
            <a:ext cx="2467572" cy="605359"/>
          </a:xfrm>
          <a:prstGeom prst="mathMultiply">
            <a:avLst>
              <a:gd name="adj1" fmla="val 33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21" idx="0"/>
            <a:endCxn id="27" idx="1"/>
          </p:cNvCxnSpPr>
          <p:nvPr/>
        </p:nvCxnSpPr>
        <p:spPr>
          <a:xfrm flipH="1" flipV="1">
            <a:off x="1533185" y="4383332"/>
            <a:ext cx="252427" cy="908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1" idx="0"/>
            <a:endCxn id="25" idx="1"/>
          </p:cNvCxnSpPr>
          <p:nvPr/>
        </p:nvCxnSpPr>
        <p:spPr>
          <a:xfrm flipV="1">
            <a:off x="1785612" y="4375695"/>
            <a:ext cx="4934947" cy="916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6981" y="5292020"/>
            <a:ext cx="2097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Independent union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9" idx="0"/>
          </p:cNvCxnSpPr>
          <p:nvPr/>
        </p:nvCxnSpPr>
        <p:spPr>
          <a:xfrm flipV="1">
            <a:off x="6602030" y="4383332"/>
            <a:ext cx="118529" cy="1150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>
          <a:xfrm rot="16200000">
            <a:off x="6570864" y="2333087"/>
            <a:ext cx="299389" cy="3785827"/>
          </a:xfrm>
          <a:prstGeom prst="leftBrace">
            <a:avLst>
              <a:gd name="adj1" fmla="val 49386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/>
          <p:cNvSpPr/>
          <p:nvPr/>
        </p:nvSpPr>
        <p:spPr>
          <a:xfrm rot="16200000">
            <a:off x="1383490" y="3437434"/>
            <a:ext cx="299389" cy="1592407"/>
          </a:xfrm>
          <a:prstGeom prst="leftBrace">
            <a:avLst>
              <a:gd name="adj1" fmla="val 49386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120953" y="5534231"/>
            <a:ext cx="4962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∃z [S</a:t>
            </a:r>
            <a:r>
              <a:rPr lang="en-US" baseline="-25000" dirty="0" smtClean="0"/>
              <a:t>2</a:t>
            </a:r>
            <a:r>
              <a:rPr lang="en-US" dirty="0"/>
              <a:t>(x</a:t>
            </a:r>
            <a:r>
              <a:rPr lang="en-US" baseline="-25000" dirty="0"/>
              <a:t>2</a:t>
            </a:r>
            <a:r>
              <a:rPr lang="en-US" dirty="0" smtClean="0"/>
              <a:t>,z)</a:t>
            </a:r>
            <a:r>
              <a:rPr lang="en-US" dirty="0"/>
              <a:t>,S</a:t>
            </a:r>
            <a:r>
              <a:rPr lang="en-US" baseline="-25000" dirty="0"/>
              <a:t>3</a:t>
            </a:r>
            <a:r>
              <a:rPr lang="en-US" dirty="0"/>
              <a:t>(x</a:t>
            </a:r>
            <a:r>
              <a:rPr lang="en-US" baseline="-25000" dirty="0"/>
              <a:t>2</a:t>
            </a:r>
            <a:r>
              <a:rPr lang="en-US" dirty="0" smtClean="0"/>
              <a:t>,z)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dirty="0"/>
              <a:t>S</a:t>
            </a:r>
            <a:r>
              <a:rPr lang="en-US" baseline="-25000" dirty="0"/>
              <a:t>3</a:t>
            </a:r>
            <a:r>
              <a:rPr lang="en-US" dirty="0"/>
              <a:t>(x</a:t>
            </a:r>
            <a:r>
              <a:rPr lang="en-US" baseline="-25000" dirty="0"/>
              <a:t>3</a:t>
            </a:r>
            <a:r>
              <a:rPr lang="en-US" dirty="0" smtClean="0"/>
              <a:t>,z)</a:t>
            </a:r>
            <a:r>
              <a:rPr lang="en-US" dirty="0"/>
              <a:t>,T</a:t>
            </a:r>
            <a:r>
              <a:rPr lang="en-US" dirty="0" smtClean="0"/>
              <a:t>(z)]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= ∃z </a:t>
            </a:r>
            <a:r>
              <a:rPr lang="en-US" dirty="0" smtClean="0"/>
              <a:t>[∃x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baseline="-25000" dirty="0"/>
              <a:t>3</a:t>
            </a:r>
            <a:r>
              <a:rPr lang="en-US" dirty="0"/>
              <a:t>(x</a:t>
            </a:r>
            <a:r>
              <a:rPr lang="en-US" baseline="-25000" dirty="0"/>
              <a:t>3</a:t>
            </a:r>
            <a:r>
              <a:rPr lang="en-US" dirty="0"/>
              <a:t>,</a:t>
            </a:r>
            <a:r>
              <a:rPr lang="en-US" dirty="0" smtClean="0"/>
              <a:t>z)] ∧ [(∃x</a:t>
            </a:r>
            <a:r>
              <a:rPr lang="en-US" baseline="-25000" dirty="0" smtClean="0"/>
              <a:t>2</a:t>
            </a:r>
            <a:r>
              <a:rPr lang="en-US" dirty="0"/>
              <a:t>S</a:t>
            </a:r>
            <a:r>
              <a:rPr lang="en-US" baseline="-25000" dirty="0"/>
              <a:t>2</a:t>
            </a:r>
            <a:r>
              <a:rPr lang="en-US" dirty="0"/>
              <a:t>(x</a:t>
            </a:r>
            <a:r>
              <a:rPr lang="en-US" baseline="-25000" dirty="0"/>
              <a:t>2</a:t>
            </a:r>
            <a:r>
              <a:rPr lang="en-US" dirty="0"/>
              <a:t>,z</a:t>
            </a:r>
            <a:r>
              <a:rPr lang="en-US" dirty="0" smtClean="0"/>
              <a:t>))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∨ T(z)]</a:t>
            </a:r>
            <a:br>
              <a:rPr lang="en-US" dirty="0" smtClean="0">
                <a:latin typeface="ＭＳ ゴシック"/>
                <a:ea typeface="ＭＳ ゴシック"/>
                <a:cs typeface="ＭＳ ゴシック"/>
              </a:rPr>
            </a:b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=  </a:t>
            </a:r>
            <a:r>
              <a:rPr lang="en-US" dirty="0" err="1" smtClean="0">
                <a:latin typeface="ＭＳ ゴシック"/>
                <a:ea typeface="ＭＳ ゴシック"/>
                <a:cs typeface="ＭＳ ゴシック"/>
              </a:rPr>
              <a:t>etc</a:t>
            </a:r>
            <a:endParaRPr lang="en-US" dirty="0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12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Are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ym typeface="Wingdings"/>
              </a:rPr>
              <a:t>We have seen examples of unsafe queries: </a:t>
            </a:r>
            <a:r>
              <a:rPr lang="en-US" sz="2800" dirty="0" err="1" smtClean="0">
                <a:solidFill>
                  <a:srgbClr val="D2533C"/>
                </a:solidFill>
                <a:sym typeface="Wingdings"/>
              </a:rPr>
              <a:t>H</a:t>
            </a:r>
            <a:r>
              <a:rPr lang="en-US" sz="2800" baseline="-25000" dirty="0" err="1" smtClean="0">
                <a:solidFill>
                  <a:srgbClr val="D2533C"/>
                </a:solidFill>
                <a:sym typeface="Wingdings"/>
              </a:rPr>
              <a:t>k</a:t>
            </a:r>
            <a:endParaRPr lang="en-US" sz="2800" baseline="-25000" dirty="0">
              <a:solidFill>
                <a:srgbClr val="D2533C"/>
              </a:solidFill>
              <a:sym typeface="Wingdings"/>
            </a:endParaRPr>
          </a:p>
          <a:p>
            <a:pPr lvl="1"/>
            <a:r>
              <a:rPr lang="en-US" sz="2400" dirty="0" smtClean="0">
                <a:solidFill>
                  <a:srgbClr val="292934"/>
                </a:solidFill>
                <a:sym typeface="Wingdings"/>
              </a:rPr>
              <a:t>But if a query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smtClean="0">
                <a:solidFill>
                  <a:srgbClr val="D2533C"/>
                </a:solidFill>
                <a:sym typeface="Wingdings"/>
              </a:rPr>
              <a:t>Q</a:t>
            </a:r>
            <a:r>
              <a:rPr lang="en-US" sz="2400" dirty="0" smtClean="0">
                <a:sym typeface="Wingdings"/>
              </a:rPr>
              <a:t> has </a:t>
            </a:r>
            <a:r>
              <a:rPr lang="en-US" sz="2400" dirty="0" err="1" smtClean="0">
                <a:solidFill>
                  <a:srgbClr val="D2533C"/>
                </a:solidFill>
                <a:sym typeface="Wingdings"/>
              </a:rPr>
              <a:t>H</a:t>
            </a:r>
            <a:r>
              <a:rPr lang="en-US" sz="2400" baseline="-25000" dirty="0" err="1" smtClean="0">
                <a:solidFill>
                  <a:srgbClr val="D2533C"/>
                </a:solidFill>
                <a:sym typeface="Wingdings"/>
              </a:rPr>
              <a:t>k</a:t>
            </a:r>
            <a:r>
              <a:rPr lang="en-US" sz="2400" dirty="0" smtClean="0">
                <a:sym typeface="Wingdings"/>
              </a:rPr>
              <a:t> as a </a:t>
            </a:r>
            <a:r>
              <a:rPr lang="en-US" sz="2400" dirty="0" err="1" smtClean="0">
                <a:sym typeface="Wingdings"/>
              </a:rPr>
              <a:t>subquery</a:t>
            </a:r>
            <a:r>
              <a:rPr lang="en-US" sz="2400" dirty="0" smtClean="0">
                <a:sym typeface="Wingdings"/>
              </a:rPr>
              <a:t>, it is not necessarily unsafe</a:t>
            </a:r>
          </a:p>
          <a:p>
            <a:pPr lvl="1"/>
            <a:endParaRPr lang="en-US" sz="2400" dirty="0">
              <a:sym typeface="Wingdings"/>
            </a:endParaRPr>
          </a:p>
          <a:p>
            <a:r>
              <a:rPr lang="en-US" sz="2800" dirty="0">
                <a:sym typeface="Wingdings"/>
              </a:rPr>
              <a:t>When the four rules succeed, then </a:t>
            </a:r>
            <a:r>
              <a:rPr lang="en-US" sz="2800" dirty="0">
                <a:solidFill>
                  <a:schemeClr val="tx2"/>
                </a:solidFill>
                <a:sym typeface="Wingdings"/>
              </a:rPr>
              <a:t>Q</a:t>
            </a:r>
            <a:r>
              <a:rPr lang="en-US" sz="2800" dirty="0">
                <a:sym typeface="Wingdings"/>
              </a:rPr>
              <a:t> is safe</a:t>
            </a:r>
          </a:p>
          <a:p>
            <a:pPr lvl="1"/>
            <a:r>
              <a:rPr lang="en-US" sz="2400" dirty="0" smtClean="0">
                <a:sym typeface="Wingdings"/>
              </a:rPr>
              <a:t>But </a:t>
            </a:r>
            <a:r>
              <a:rPr lang="en-US" sz="2400" dirty="0" smtClean="0">
                <a:solidFill>
                  <a:srgbClr val="D2533C"/>
                </a:solidFill>
                <a:sym typeface="Wingdings"/>
              </a:rPr>
              <a:t>inclusion</a:t>
            </a:r>
            <a:r>
              <a:rPr lang="en-US" sz="2400" dirty="0">
                <a:solidFill>
                  <a:srgbClr val="D2533C"/>
                </a:solidFill>
                <a:sym typeface="Wingdings"/>
              </a:rPr>
              <a:t>/exclusion</a:t>
            </a:r>
            <a:r>
              <a:rPr lang="en-US" sz="2400" dirty="0">
                <a:sym typeface="Wingdings"/>
              </a:rPr>
              <a:t> </a:t>
            </a:r>
            <a:r>
              <a:rPr lang="en-US" sz="2400" dirty="0" smtClean="0">
                <a:sym typeface="Wingdings"/>
              </a:rPr>
              <a:t>is insufficient: need to replace with </a:t>
            </a:r>
            <a:r>
              <a:rPr lang="en-US" sz="2400" dirty="0">
                <a:solidFill>
                  <a:srgbClr val="D2533C"/>
                </a:solidFill>
                <a:sym typeface="Wingdings"/>
              </a:rPr>
              <a:t>Mobius inversion formula</a:t>
            </a:r>
            <a:endParaRPr lang="en-US" sz="2400" dirty="0">
              <a:sym typeface="Wingdings"/>
            </a:endParaRPr>
          </a:p>
          <a:p>
            <a:pPr lvl="1"/>
            <a:endParaRPr lang="en-US" sz="2400" dirty="0" smtClean="0">
              <a:sym typeface="Wingdings"/>
            </a:endParaRPr>
          </a:p>
          <a:p>
            <a:pPr marL="0" indent="0">
              <a:buNone/>
            </a:pPr>
            <a:r>
              <a:rPr lang="en-US" sz="2800" dirty="0" smtClean="0">
                <a:sym typeface="Wingdings"/>
              </a:rPr>
              <a:t>We will discuss these issues</a:t>
            </a:r>
            <a:br>
              <a:rPr lang="en-US" sz="2800" dirty="0" smtClean="0">
                <a:sym typeface="Wingdings"/>
              </a:rPr>
            </a:br>
            <a:r>
              <a:rPr lang="en-US" sz="2800" dirty="0" smtClean="0">
                <a:sym typeface="Wingdings"/>
              </a:rPr>
              <a:t>then state the </a:t>
            </a:r>
            <a:r>
              <a:rPr lang="en-US" sz="2800" dirty="0" smtClean="0">
                <a:solidFill>
                  <a:srgbClr val="D2533C"/>
                </a:solidFill>
                <a:sym typeface="Wingdings"/>
              </a:rPr>
              <a:t>Big Dichotomy Theorem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28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Review: Unions of Conjunctive Queries, </a:t>
            </a:r>
            <a:r>
              <a:rPr lang="en-US" dirty="0" smtClean="0">
                <a:solidFill>
                  <a:srgbClr val="D2533C"/>
                </a:solidFill>
              </a:rPr>
              <a:t>UCQ</a:t>
            </a:r>
          </a:p>
          <a:p>
            <a:endParaRPr lang="en-US" dirty="0"/>
          </a:p>
          <a:p>
            <a:r>
              <a:rPr lang="en-US" dirty="0" smtClean="0"/>
              <a:t>Four simple rules for evaluating queries </a:t>
            </a:r>
            <a:r>
              <a:rPr lang="en-US" dirty="0" smtClean="0">
                <a:solidFill>
                  <a:srgbClr val="D2533C"/>
                </a:solidFill>
              </a:rPr>
              <a:t>Q</a:t>
            </a:r>
          </a:p>
          <a:p>
            <a:endParaRPr lang="en-US" dirty="0"/>
          </a:p>
          <a:p>
            <a:r>
              <a:rPr lang="en-US" dirty="0" smtClean="0"/>
              <a:t>Big Dichotomy Theorem:</a:t>
            </a:r>
          </a:p>
          <a:p>
            <a:pPr marL="731520" lvl="1" indent="-457200">
              <a:buClrTx/>
              <a:buFont typeface="+mj-lt"/>
              <a:buAutoNum type="arabicPeriod"/>
            </a:pPr>
            <a:r>
              <a:rPr lang="en-US" dirty="0" smtClean="0"/>
              <a:t>If the rules succeed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rgbClr val="D2533C"/>
                </a:solidFill>
                <a:sym typeface="Wingdings"/>
              </a:rPr>
              <a:t>Q</a:t>
            </a:r>
            <a:r>
              <a:rPr lang="en-US" dirty="0" smtClean="0">
                <a:sym typeface="Wingdings"/>
              </a:rPr>
              <a:t> is safe  in </a:t>
            </a:r>
            <a:r>
              <a:rPr lang="en-US" dirty="0" smtClean="0">
                <a:solidFill>
                  <a:srgbClr val="D2533C"/>
                </a:solidFill>
                <a:sym typeface="Wingdings"/>
              </a:rPr>
              <a:t>PTIME</a:t>
            </a:r>
          </a:p>
          <a:p>
            <a:pPr marL="731520" lvl="1" indent="-457200">
              <a:buClrTx/>
              <a:buFont typeface="+mj-lt"/>
              <a:buAutoNum type="arabicPeriod"/>
            </a:pPr>
            <a:r>
              <a:rPr lang="en-US" dirty="0" smtClean="0">
                <a:sym typeface="Wingdings"/>
              </a:rPr>
              <a:t>If the rules fail  </a:t>
            </a:r>
            <a:r>
              <a:rPr lang="en-US" dirty="0" smtClean="0">
                <a:solidFill>
                  <a:srgbClr val="D2533C"/>
                </a:solidFill>
                <a:sym typeface="Wingdings"/>
              </a:rPr>
              <a:t>Q</a:t>
            </a:r>
            <a:r>
              <a:rPr lang="en-US" dirty="0" smtClean="0">
                <a:sym typeface="Wingdings"/>
              </a:rPr>
              <a:t> is unsafe  </a:t>
            </a:r>
            <a:r>
              <a:rPr lang="en-US" dirty="0" smtClean="0">
                <a:solidFill>
                  <a:srgbClr val="D2533C"/>
                </a:solidFill>
                <a:sym typeface="Wingdings"/>
              </a:rPr>
              <a:t>#P</a:t>
            </a:r>
            <a:r>
              <a:rPr lang="en-US" dirty="0" smtClean="0">
                <a:sym typeface="Wingdings"/>
              </a:rPr>
              <a:t>-complete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Compare to the Small Dichotomy Theorem, which applies only to conjunctive queries w/o self-joins:</a:t>
            </a:r>
          </a:p>
          <a:p>
            <a:pPr lvl="1"/>
            <a:r>
              <a:rPr lang="en-US" dirty="0" smtClean="0">
                <a:sym typeface="Wingdings"/>
              </a:rPr>
              <a:t>Case 1 holds precisely when </a:t>
            </a:r>
            <a:r>
              <a:rPr lang="en-US" dirty="0" smtClean="0">
                <a:solidFill>
                  <a:srgbClr val="D2533C"/>
                </a:solidFill>
                <a:sym typeface="Wingdings"/>
              </a:rPr>
              <a:t>Q</a:t>
            </a:r>
            <a:r>
              <a:rPr lang="en-US" dirty="0" smtClean="0">
                <a:sym typeface="Wingdings"/>
              </a:rPr>
              <a:t> is hierarchical</a:t>
            </a:r>
          </a:p>
          <a:p>
            <a:pPr lvl="1"/>
            <a:r>
              <a:rPr lang="en-US" dirty="0" smtClean="0">
                <a:sym typeface="Wingdings"/>
              </a:rPr>
              <a:t>Case 2 holds precisely when </a:t>
            </a:r>
            <a:r>
              <a:rPr lang="en-US" dirty="0" smtClean="0">
                <a:solidFill>
                  <a:srgbClr val="D2533C"/>
                </a:solidFill>
                <a:sym typeface="Wingdings"/>
              </a:rPr>
              <a:t>Q</a:t>
            </a:r>
            <a:r>
              <a:rPr lang="en-US" dirty="0" smtClean="0">
                <a:sym typeface="Wingdings"/>
              </a:rPr>
              <a:t> is not hierarchical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4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Safe Query with H</a:t>
            </a:r>
            <a:r>
              <a:rPr lang="en-US" baseline="-25000" dirty="0" smtClean="0"/>
              <a:t>1</a:t>
            </a:r>
            <a:r>
              <a:rPr lang="en-US" dirty="0" smtClean="0"/>
              <a:t> as </a:t>
            </a:r>
            <a:r>
              <a:rPr lang="en-US" dirty="0" err="1" smtClean="0"/>
              <a:t>Subquery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78829" y="2174669"/>
            <a:ext cx="802137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Q</a:t>
            </a:r>
            <a:r>
              <a:rPr lang="en-US" sz="2800" baseline="-25000" dirty="0">
                <a:solidFill>
                  <a:schemeClr val="tx2"/>
                </a:solidFill>
              </a:rPr>
              <a:t>V</a:t>
            </a:r>
            <a:r>
              <a:rPr lang="en-US" sz="2800" dirty="0"/>
              <a:t> = R(x</a:t>
            </a:r>
            <a:r>
              <a:rPr lang="en-US" sz="2800" baseline="-25000" dirty="0"/>
              <a:t>1</a:t>
            </a:r>
            <a:r>
              <a:rPr lang="en-US" sz="2800" dirty="0"/>
              <a:t>),S(x</a:t>
            </a:r>
            <a:r>
              <a:rPr lang="en-US" sz="2800" baseline="-25000" dirty="0"/>
              <a:t>1</a:t>
            </a:r>
            <a:r>
              <a:rPr lang="en-US" sz="2800" dirty="0"/>
              <a:t>,y</a:t>
            </a:r>
            <a:r>
              <a:rPr lang="en-US" sz="2800" baseline="-25000" dirty="0"/>
              <a:t>1</a:t>
            </a:r>
            <a:r>
              <a:rPr lang="en-US" sz="2800" dirty="0"/>
              <a:t>) </a:t>
            </a:r>
            <a:r>
              <a:rPr lang="en-US" sz="2800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800" dirty="0"/>
              <a:t> S(x</a:t>
            </a:r>
            <a:r>
              <a:rPr lang="en-US" sz="2800" baseline="-25000" dirty="0"/>
              <a:t>2</a:t>
            </a:r>
            <a:r>
              <a:rPr lang="en-US" sz="2800" dirty="0"/>
              <a:t>,y</a:t>
            </a:r>
            <a:r>
              <a:rPr lang="en-US" sz="2800" baseline="-25000" dirty="0"/>
              <a:t>2</a:t>
            </a:r>
            <a:r>
              <a:rPr lang="en-US" sz="2800" dirty="0"/>
              <a:t>),T(y</a:t>
            </a:r>
            <a:r>
              <a:rPr lang="en-US" sz="2800" baseline="-25000" dirty="0"/>
              <a:t>2</a:t>
            </a:r>
            <a:r>
              <a:rPr lang="en-US" sz="2800" dirty="0"/>
              <a:t>) </a:t>
            </a:r>
            <a:r>
              <a:rPr lang="en-US" sz="2800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800" dirty="0"/>
              <a:t> R(x</a:t>
            </a:r>
            <a:r>
              <a:rPr lang="en-US" sz="2800" baseline="-25000" dirty="0"/>
              <a:t>3</a:t>
            </a:r>
            <a:r>
              <a:rPr lang="en-US" sz="2800" dirty="0"/>
              <a:t>),T(y</a:t>
            </a:r>
            <a:r>
              <a:rPr lang="en-US" sz="2800" baseline="-25000" dirty="0"/>
              <a:t>3</a:t>
            </a:r>
            <a:r>
              <a:rPr lang="en-US" sz="2800" dirty="0"/>
              <a:t>)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1385767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Safe Query with H</a:t>
            </a:r>
            <a:r>
              <a:rPr lang="en-US" baseline="-25000" dirty="0"/>
              <a:t>1</a:t>
            </a:r>
            <a:r>
              <a:rPr lang="en-US" dirty="0"/>
              <a:t> as </a:t>
            </a:r>
            <a:r>
              <a:rPr lang="en-US" dirty="0" err="1"/>
              <a:t>Subquery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7134088" y="1654961"/>
            <a:ext cx="242316" cy="5197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44266" y="1120515"/>
            <a:ext cx="2454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/>
              </a:rPr>
              <a:t>Disconnected query</a:t>
            </a:r>
            <a:endParaRPr lang="en-US" sz="2000" dirty="0">
              <a:latin typeface="Arial"/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3264739" y="1151332"/>
            <a:ext cx="2933844" cy="649188"/>
          </a:xfrm>
          <a:prstGeom prst="wedgeEllipseCallout">
            <a:avLst>
              <a:gd name="adj1" fmla="val -37904"/>
              <a:gd name="adj2" fmla="val 4953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>
                <a:latin typeface="Arial"/>
              </a:rPr>
              <a:t>= </a:t>
            </a:r>
            <a:r>
              <a:rPr lang="en-US" sz="2400" dirty="0" smtClean="0">
                <a:solidFill>
                  <a:srgbClr val="FF0000"/>
                </a:solidFill>
                <a:latin typeface="Arial"/>
              </a:rPr>
              <a:t>H</a:t>
            </a:r>
            <a:r>
              <a:rPr lang="en-US" sz="2400" baseline="-25000" dirty="0" smtClean="0">
                <a:solidFill>
                  <a:srgbClr val="FF0000"/>
                </a:solidFill>
                <a:latin typeface="Arial"/>
              </a:rPr>
              <a:t>1</a:t>
            </a:r>
            <a:r>
              <a:rPr lang="en-US" sz="2400" dirty="0" smtClean="0">
                <a:latin typeface="Arial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(unsafe!)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Left Brace 21"/>
          <p:cNvSpPr/>
          <p:nvPr/>
        </p:nvSpPr>
        <p:spPr>
          <a:xfrm rot="5400000">
            <a:off x="3451769" y="-484926"/>
            <a:ext cx="304880" cy="4875773"/>
          </a:xfrm>
          <a:prstGeom prst="leftBrace">
            <a:avLst>
              <a:gd name="adj1" fmla="val 102852"/>
              <a:gd name="adj2" fmla="val 506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78829" y="2174669"/>
            <a:ext cx="802137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Q</a:t>
            </a:r>
            <a:r>
              <a:rPr lang="en-US" sz="2800" baseline="-25000" dirty="0">
                <a:solidFill>
                  <a:schemeClr val="tx2"/>
                </a:solidFill>
              </a:rPr>
              <a:t>V</a:t>
            </a:r>
            <a:r>
              <a:rPr lang="en-US" sz="2800" dirty="0"/>
              <a:t> = R(x</a:t>
            </a:r>
            <a:r>
              <a:rPr lang="en-US" sz="2800" baseline="-25000" dirty="0"/>
              <a:t>1</a:t>
            </a:r>
            <a:r>
              <a:rPr lang="en-US" sz="2800" dirty="0"/>
              <a:t>),S(x</a:t>
            </a:r>
            <a:r>
              <a:rPr lang="en-US" sz="2800" baseline="-25000" dirty="0"/>
              <a:t>1</a:t>
            </a:r>
            <a:r>
              <a:rPr lang="en-US" sz="2800" dirty="0"/>
              <a:t>,y</a:t>
            </a:r>
            <a:r>
              <a:rPr lang="en-US" sz="2800" baseline="-25000" dirty="0"/>
              <a:t>1</a:t>
            </a:r>
            <a:r>
              <a:rPr lang="en-US" sz="2800" dirty="0"/>
              <a:t>) </a:t>
            </a:r>
            <a:r>
              <a:rPr lang="en-US" sz="2800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800" dirty="0"/>
              <a:t> S(x</a:t>
            </a:r>
            <a:r>
              <a:rPr lang="en-US" sz="2800" baseline="-25000" dirty="0"/>
              <a:t>2</a:t>
            </a:r>
            <a:r>
              <a:rPr lang="en-US" sz="2800" dirty="0"/>
              <a:t>,y</a:t>
            </a:r>
            <a:r>
              <a:rPr lang="en-US" sz="2800" baseline="-25000" dirty="0"/>
              <a:t>2</a:t>
            </a:r>
            <a:r>
              <a:rPr lang="en-US" sz="2800" dirty="0"/>
              <a:t>),T(y</a:t>
            </a:r>
            <a:r>
              <a:rPr lang="en-US" sz="2800" baseline="-25000" dirty="0"/>
              <a:t>2</a:t>
            </a:r>
            <a:r>
              <a:rPr lang="en-US" sz="2800" dirty="0"/>
              <a:t>) </a:t>
            </a:r>
            <a:r>
              <a:rPr lang="en-US" sz="2800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800" dirty="0"/>
              <a:t> R(x</a:t>
            </a:r>
            <a:r>
              <a:rPr lang="en-US" sz="2800" baseline="-25000" dirty="0"/>
              <a:t>3</a:t>
            </a:r>
            <a:r>
              <a:rPr lang="en-US" sz="2800" dirty="0"/>
              <a:t>),T(y</a:t>
            </a:r>
            <a:r>
              <a:rPr lang="en-US" sz="2800" baseline="-25000" dirty="0"/>
              <a:t>3</a:t>
            </a:r>
            <a:r>
              <a:rPr lang="en-US" sz="2800" dirty="0"/>
              <a:t>)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3361417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Safe Query with H</a:t>
            </a:r>
            <a:r>
              <a:rPr lang="en-US" baseline="-25000" dirty="0"/>
              <a:t>1</a:t>
            </a:r>
            <a:r>
              <a:rPr lang="en-US" dirty="0"/>
              <a:t> as </a:t>
            </a:r>
            <a:r>
              <a:rPr lang="en-US" dirty="0" err="1"/>
              <a:t>Subquery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8829" y="1520625"/>
            <a:ext cx="10280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/>
              </a:rPr>
              <a:t>DNF</a:t>
            </a:r>
            <a:endParaRPr lang="en-US" sz="3200" dirty="0"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2492" y="2952909"/>
            <a:ext cx="10280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/>
              </a:rPr>
              <a:t>CNF</a:t>
            </a:r>
            <a:endParaRPr lang="en-US" sz="3200" dirty="0">
              <a:latin typeface="Arial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7134088" y="1654961"/>
            <a:ext cx="242316" cy="5197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44266" y="1120515"/>
            <a:ext cx="2454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/>
              </a:rPr>
              <a:t>Disconnected query</a:t>
            </a:r>
            <a:endParaRPr lang="en-US" sz="2000" dirty="0">
              <a:latin typeface="Arial"/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3264738" y="1151332"/>
            <a:ext cx="2933844" cy="649188"/>
          </a:xfrm>
          <a:prstGeom prst="wedgeEllipseCallout">
            <a:avLst>
              <a:gd name="adj1" fmla="val -37904"/>
              <a:gd name="adj2" fmla="val 4953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/>
              <a:t>= </a:t>
            </a:r>
            <a:r>
              <a:rPr lang="en-US" sz="2400" dirty="0">
                <a:solidFill>
                  <a:srgbClr val="FF0000"/>
                </a:solidFill>
              </a:rPr>
              <a:t>H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00"/>
                </a:solidFill>
              </a:rPr>
              <a:t>(unsafe!)</a:t>
            </a:r>
          </a:p>
        </p:txBody>
      </p:sp>
      <p:sp>
        <p:nvSpPr>
          <p:cNvPr id="22" name="Left Brace 21"/>
          <p:cNvSpPr/>
          <p:nvPr/>
        </p:nvSpPr>
        <p:spPr>
          <a:xfrm rot="5400000">
            <a:off x="3451769" y="-484926"/>
            <a:ext cx="304880" cy="4875773"/>
          </a:xfrm>
          <a:prstGeom prst="leftBrace">
            <a:avLst>
              <a:gd name="adj1" fmla="val 102852"/>
              <a:gd name="adj2" fmla="val 506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78829" y="2174669"/>
            <a:ext cx="802137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Q</a:t>
            </a:r>
            <a:r>
              <a:rPr lang="en-US" sz="2800" baseline="-25000" dirty="0">
                <a:solidFill>
                  <a:schemeClr val="tx2"/>
                </a:solidFill>
              </a:rPr>
              <a:t>V</a:t>
            </a:r>
            <a:r>
              <a:rPr lang="en-US" sz="2800" dirty="0"/>
              <a:t> = R(x</a:t>
            </a:r>
            <a:r>
              <a:rPr lang="en-US" sz="2800" baseline="-25000" dirty="0"/>
              <a:t>1</a:t>
            </a:r>
            <a:r>
              <a:rPr lang="en-US" sz="2800" dirty="0"/>
              <a:t>),S(x</a:t>
            </a:r>
            <a:r>
              <a:rPr lang="en-US" sz="2800" baseline="-25000" dirty="0"/>
              <a:t>1</a:t>
            </a:r>
            <a:r>
              <a:rPr lang="en-US" sz="2800" dirty="0"/>
              <a:t>,y</a:t>
            </a:r>
            <a:r>
              <a:rPr lang="en-US" sz="2800" baseline="-25000" dirty="0"/>
              <a:t>1</a:t>
            </a:r>
            <a:r>
              <a:rPr lang="en-US" sz="2800" dirty="0"/>
              <a:t>) </a:t>
            </a:r>
            <a:r>
              <a:rPr lang="en-US" sz="2800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800" dirty="0"/>
              <a:t> S(x</a:t>
            </a:r>
            <a:r>
              <a:rPr lang="en-US" sz="2800" baseline="-25000" dirty="0"/>
              <a:t>2</a:t>
            </a:r>
            <a:r>
              <a:rPr lang="en-US" sz="2800" dirty="0"/>
              <a:t>,y</a:t>
            </a:r>
            <a:r>
              <a:rPr lang="en-US" sz="2800" baseline="-25000" dirty="0"/>
              <a:t>2</a:t>
            </a:r>
            <a:r>
              <a:rPr lang="en-US" sz="2800" dirty="0"/>
              <a:t>),T(y</a:t>
            </a:r>
            <a:r>
              <a:rPr lang="en-US" sz="2800" baseline="-25000" dirty="0"/>
              <a:t>2</a:t>
            </a:r>
            <a:r>
              <a:rPr lang="en-US" sz="2800" dirty="0"/>
              <a:t>) </a:t>
            </a:r>
            <a:r>
              <a:rPr lang="en-US" sz="2800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800" dirty="0"/>
              <a:t> R(x</a:t>
            </a:r>
            <a:r>
              <a:rPr lang="en-US" sz="2800" baseline="-25000" dirty="0"/>
              <a:t>3</a:t>
            </a:r>
            <a:r>
              <a:rPr lang="en-US" sz="2800" dirty="0"/>
              <a:t>),T(y</a:t>
            </a:r>
            <a:r>
              <a:rPr lang="en-US" sz="2800" baseline="-25000" dirty="0"/>
              <a:t>3</a:t>
            </a:r>
            <a:r>
              <a:rPr lang="en-US" sz="2800" dirty="0"/>
              <a:t>)</a:t>
            </a:r>
            <a:endParaRPr lang="en-US" sz="28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12492" y="3599242"/>
            <a:ext cx="865974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Q</a:t>
            </a:r>
            <a:r>
              <a:rPr lang="en-US" sz="2800" baseline="-25000" dirty="0">
                <a:solidFill>
                  <a:schemeClr val="tx2"/>
                </a:solidFill>
              </a:rPr>
              <a:t>V</a:t>
            </a:r>
            <a:r>
              <a:rPr lang="en-US" sz="2800" dirty="0"/>
              <a:t> =[S(x</a:t>
            </a:r>
            <a:r>
              <a:rPr lang="en-US" sz="2800" baseline="-25000" dirty="0"/>
              <a:t>2</a:t>
            </a:r>
            <a:r>
              <a:rPr lang="en-US" sz="2800" dirty="0"/>
              <a:t>,y</a:t>
            </a:r>
            <a:r>
              <a:rPr lang="en-US" sz="2800" baseline="-25000" dirty="0"/>
              <a:t>2</a:t>
            </a:r>
            <a:r>
              <a:rPr lang="en-US" sz="2800" dirty="0"/>
              <a:t>),T(y</a:t>
            </a:r>
            <a:r>
              <a:rPr lang="en-US" sz="2800" baseline="-25000" dirty="0"/>
              <a:t>2</a:t>
            </a:r>
            <a:r>
              <a:rPr lang="en-US" sz="2800" dirty="0"/>
              <a:t>)</a:t>
            </a:r>
            <a:r>
              <a:rPr lang="en-US" sz="2800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800" dirty="0"/>
              <a:t> R(x</a:t>
            </a:r>
            <a:r>
              <a:rPr lang="en-US" sz="2800" baseline="-25000" dirty="0"/>
              <a:t>3</a:t>
            </a:r>
            <a:r>
              <a:rPr lang="en-US" sz="2800" dirty="0"/>
              <a:t>)]  </a:t>
            </a:r>
            <a:r>
              <a:rPr lang="en-US" sz="2800" dirty="0">
                <a:latin typeface="ＭＳ ゴシック"/>
                <a:ea typeface="ＭＳ ゴシック"/>
                <a:cs typeface="ＭＳ ゴシック"/>
              </a:rPr>
              <a:t>∧ </a:t>
            </a:r>
            <a:r>
              <a:rPr lang="en-US" sz="2800" dirty="0"/>
              <a:t>[R(x</a:t>
            </a:r>
            <a:r>
              <a:rPr lang="en-US" sz="2800" baseline="-25000" dirty="0"/>
              <a:t>1</a:t>
            </a:r>
            <a:r>
              <a:rPr lang="en-US" sz="2800" dirty="0"/>
              <a:t>),S(x</a:t>
            </a:r>
            <a:r>
              <a:rPr lang="en-US" sz="2800" baseline="-25000" dirty="0"/>
              <a:t>1</a:t>
            </a:r>
            <a:r>
              <a:rPr lang="en-US" sz="2800" dirty="0"/>
              <a:t>,y</a:t>
            </a:r>
            <a:r>
              <a:rPr lang="en-US" sz="2800" baseline="-25000" dirty="0"/>
              <a:t>1</a:t>
            </a:r>
            <a:r>
              <a:rPr lang="en-US" sz="2800" dirty="0"/>
              <a:t>)</a:t>
            </a:r>
            <a:r>
              <a:rPr lang="en-US" sz="2800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800" dirty="0"/>
              <a:t>T(y</a:t>
            </a:r>
            <a:r>
              <a:rPr lang="en-US" sz="2800" baseline="-25000" dirty="0"/>
              <a:t>3</a:t>
            </a:r>
            <a:r>
              <a:rPr lang="en-US" sz="2800" dirty="0"/>
              <a:t>)] 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3361417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Safe Query with H</a:t>
            </a:r>
            <a:r>
              <a:rPr lang="en-US" baseline="-25000" dirty="0"/>
              <a:t>1</a:t>
            </a:r>
            <a:r>
              <a:rPr lang="en-US" dirty="0"/>
              <a:t> as </a:t>
            </a:r>
            <a:r>
              <a:rPr lang="en-US" dirty="0" err="1"/>
              <a:t>Subquery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8829" y="1520625"/>
            <a:ext cx="10280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/>
              </a:rPr>
              <a:t>DNF</a:t>
            </a:r>
            <a:endParaRPr lang="en-US" sz="3200" dirty="0"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2492" y="2952909"/>
            <a:ext cx="10280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/>
              </a:rPr>
              <a:t>CNF</a:t>
            </a:r>
            <a:endParaRPr lang="en-US" sz="3200" dirty="0">
              <a:latin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92774" y="6094740"/>
            <a:ext cx="2606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</a:rPr>
              <a:t>= R(x</a:t>
            </a:r>
            <a:r>
              <a:rPr lang="en-US" sz="2800" baseline="-25000" dirty="0" smtClean="0">
                <a:latin typeface="Arial"/>
              </a:rPr>
              <a:t>3</a:t>
            </a:r>
            <a:r>
              <a:rPr lang="en-US" sz="2800" dirty="0" smtClean="0">
                <a:latin typeface="Arial"/>
              </a:rPr>
              <a:t>) </a:t>
            </a:r>
            <a:r>
              <a:rPr lang="en-US" sz="2800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800" dirty="0" smtClean="0">
                <a:latin typeface="Arial"/>
              </a:rPr>
              <a:t> T(y</a:t>
            </a:r>
            <a:r>
              <a:rPr lang="en-US" sz="2800" baseline="-25000" dirty="0" smtClean="0">
                <a:latin typeface="Arial"/>
              </a:rPr>
              <a:t>3</a:t>
            </a:r>
            <a:r>
              <a:rPr lang="en-US" sz="2800" dirty="0" smtClean="0">
                <a:latin typeface="Arial"/>
              </a:rPr>
              <a:t>)</a:t>
            </a:r>
            <a:endParaRPr lang="en-US" sz="2800" dirty="0">
              <a:latin typeface="Arial"/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7543275" y="4526518"/>
            <a:ext cx="1524376" cy="578882"/>
          </a:xfrm>
          <a:prstGeom prst="wedgeRoundRectCallout">
            <a:avLst>
              <a:gd name="adj1" fmla="val -55985"/>
              <a:gd name="adj2" fmla="val 70252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Arial"/>
              </a:rPr>
              <a:t>PTIME !</a:t>
            </a:r>
            <a:endParaRPr lang="en-US" sz="2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7134088" y="1654961"/>
            <a:ext cx="242316" cy="5197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44266" y="1120515"/>
            <a:ext cx="2454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/>
              </a:rPr>
              <a:t>Disconnected query</a:t>
            </a:r>
            <a:endParaRPr lang="en-US" sz="2000" dirty="0">
              <a:latin typeface="Arial"/>
            </a:endParaRPr>
          </a:p>
        </p:txBody>
      </p:sp>
      <p:cxnSp>
        <p:nvCxnSpPr>
          <p:cNvPr id="19" name="Elbow Connector 18"/>
          <p:cNvCxnSpPr>
            <a:endCxn id="20" idx="1"/>
          </p:cNvCxnSpPr>
          <p:nvPr/>
        </p:nvCxnSpPr>
        <p:spPr>
          <a:xfrm rot="16200000" flipH="1">
            <a:off x="5844268" y="5907844"/>
            <a:ext cx="646334" cy="25067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18"/>
          <p:cNvCxnSpPr/>
          <p:nvPr/>
        </p:nvCxnSpPr>
        <p:spPr>
          <a:xfrm rot="16200000" flipV="1">
            <a:off x="3281592" y="4403630"/>
            <a:ext cx="982939" cy="4206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18"/>
          <p:cNvCxnSpPr/>
          <p:nvPr/>
        </p:nvCxnSpPr>
        <p:spPr>
          <a:xfrm rot="5400000" flipH="1" flipV="1">
            <a:off x="4910935" y="4365981"/>
            <a:ext cx="1064334" cy="5772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Callout 16"/>
          <p:cNvSpPr/>
          <p:nvPr/>
        </p:nvSpPr>
        <p:spPr>
          <a:xfrm>
            <a:off x="3264738" y="1151332"/>
            <a:ext cx="2933844" cy="649188"/>
          </a:xfrm>
          <a:prstGeom prst="wedgeEllipseCallout">
            <a:avLst>
              <a:gd name="adj1" fmla="val -37904"/>
              <a:gd name="adj2" fmla="val 4953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/>
              <a:t>= </a:t>
            </a:r>
            <a:r>
              <a:rPr lang="en-US" sz="2400" dirty="0">
                <a:solidFill>
                  <a:srgbClr val="FF0000"/>
                </a:solidFill>
              </a:rPr>
              <a:t>H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00"/>
                </a:solidFill>
              </a:rPr>
              <a:t>(unsafe!)</a:t>
            </a:r>
          </a:p>
        </p:txBody>
      </p:sp>
      <p:sp>
        <p:nvSpPr>
          <p:cNvPr id="22" name="Left Brace 21"/>
          <p:cNvSpPr/>
          <p:nvPr/>
        </p:nvSpPr>
        <p:spPr>
          <a:xfrm rot="5400000">
            <a:off x="3451769" y="-484926"/>
            <a:ext cx="304880" cy="4875773"/>
          </a:xfrm>
          <a:prstGeom prst="leftBrace">
            <a:avLst>
              <a:gd name="adj1" fmla="val 102852"/>
              <a:gd name="adj2" fmla="val 506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2662" y="4526518"/>
            <a:ext cx="3298324" cy="52322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Arial"/>
              </a:rPr>
              <a:t>Inclusion/exclusion: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78829" y="2174669"/>
            <a:ext cx="802137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Q</a:t>
            </a:r>
            <a:r>
              <a:rPr lang="en-US" sz="2800" baseline="-25000" dirty="0">
                <a:solidFill>
                  <a:schemeClr val="tx2"/>
                </a:solidFill>
              </a:rPr>
              <a:t>V</a:t>
            </a:r>
            <a:r>
              <a:rPr lang="en-US" sz="2800" dirty="0"/>
              <a:t> = R(x</a:t>
            </a:r>
            <a:r>
              <a:rPr lang="en-US" sz="2800" baseline="-25000" dirty="0"/>
              <a:t>1</a:t>
            </a:r>
            <a:r>
              <a:rPr lang="en-US" sz="2800" dirty="0"/>
              <a:t>),S(x</a:t>
            </a:r>
            <a:r>
              <a:rPr lang="en-US" sz="2800" baseline="-25000" dirty="0"/>
              <a:t>1</a:t>
            </a:r>
            <a:r>
              <a:rPr lang="en-US" sz="2800" dirty="0"/>
              <a:t>,y</a:t>
            </a:r>
            <a:r>
              <a:rPr lang="en-US" sz="2800" baseline="-25000" dirty="0"/>
              <a:t>1</a:t>
            </a:r>
            <a:r>
              <a:rPr lang="en-US" sz="2800" dirty="0"/>
              <a:t>) </a:t>
            </a:r>
            <a:r>
              <a:rPr lang="en-US" sz="2800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800" dirty="0"/>
              <a:t> S(x</a:t>
            </a:r>
            <a:r>
              <a:rPr lang="en-US" sz="2800" baseline="-25000" dirty="0"/>
              <a:t>2</a:t>
            </a:r>
            <a:r>
              <a:rPr lang="en-US" sz="2800" dirty="0"/>
              <a:t>,y</a:t>
            </a:r>
            <a:r>
              <a:rPr lang="en-US" sz="2800" baseline="-25000" dirty="0"/>
              <a:t>2</a:t>
            </a:r>
            <a:r>
              <a:rPr lang="en-US" sz="2800" dirty="0"/>
              <a:t>),T(y</a:t>
            </a:r>
            <a:r>
              <a:rPr lang="en-US" sz="2800" baseline="-25000" dirty="0"/>
              <a:t>2</a:t>
            </a:r>
            <a:r>
              <a:rPr lang="en-US" sz="2800" dirty="0"/>
              <a:t>) </a:t>
            </a:r>
            <a:r>
              <a:rPr lang="en-US" sz="2800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800" dirty="0"/>
              <a:t> R(x</a:t>
            </a:r>
            <a:r>
              <a:rPr lang="en-US" sz="2800" baseline="-25000" dirty="0"/>
              <a:t>3</a:t>
            </a:r>
            <a:r>
              <a:rPr lang="en-US" sz="2800" dirty="0"/>
              <a:t>),T(y</a:t>
            </a:r>
            <a:r>
              <a:rPr lang="en-US" sz="2800" baseline="-25000" dirty="0"/>
              <a:t>3</a:t>
            </a:r>
            <a:r>
              <a:rPr lang="en-US" sz="2800" dirty="0"/>
              <a:t>)</a:t>
            </a:r>
            <a:endParaRPr lang="en-US" sz="28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12492" y="3599242"/>
            <a:ext cx="865974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Q</a:t>
            </a:r>
            <a:r>
              <a:rPr lang="en-US" sz="2800" baseline="-25000" dirty="0">
                <a:solidFill>
                  <a:schemeClr val="tx2"/>
                </a:solidFill>
              </a:rPr>
              <a:t>V</a:t>
            </a:r>
            <a:r>
              <a:rPr lang="en-US" sz="2800" dirty="0"/>
              <a:t> =[S(x</a:t>
            </a:r>
            <a:r>
              <a:rPr lang="en-US" sz="2800" baseline="-25000" dirty="0"/>
              <a:t>2</a:t>
            </a:r>
            <a:r>
              <a:rPr lang="en-US" sz="2800" dirty="0"/>
              <a:t>,y</a:t>
            </a:r>
            <a:r>
              <a:rPr lang="en-US" sz="2800" baseline="-25000" dirty="0"/>
              <a:t>2</a:t>
            </a:r>
            <a:r>
              <a:rPr lang="en-US" sz="2800" dirty="0"/>
              <a:t>),T(y</a:t>
            </a:r>
            <a:r>
              <a:rPr lang="en-US" sz="2800" baseline="-25000" dirty="0"/>
              <a:t>2</a:t>
            </a:r>
            <a:r>
              <a:rPr lang="en-US" sz="2800" dirty="0"/>
              <a:t>)</a:t>
            </a:r>
            <a:r>
              <a:rPr lang="en-US" sz="2800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800" dirty="0"/>
              <a:t> R(x</a:t>
            </a:r>
            <a:r>
              <a:rPr lang="en-US" sz="2800" baseline="-25000" dirty="0"/>
              <a:t>3</a:t>
            </a:r>
            <a:r>
              <a:rPr lang="en-US" sz="2800" dirty="0"/>
              <a:t>)]  </a:t>
            </a:r>
            <a:r>
              <a:rPr lang="en-US" sz="2800" dirty="0">
                <a:latin typeface="ＭＳ ゴシック"/>
                <a:ea typeface="ＭＳ ゴシック"/>
                <a:cs typeface="ＭＳ ゴシック"/>
              </a:rPr>
              <a:t>∧ </a:t>
            </a:r>
            <a:r>
              <a:rPr lang="en-US" sz="2800" dirty="0"/>
              <a:t>[R(x</a:t>
            </a:r>
            <a:r>
              <a:rPr lang="en-US" sz="2800" baseline="-25000" dirty="0"/>
              <a:t>1</a:t>
            </a:r>
            <a:r>
              <a:rPr lang="en-US" sz="2800" dirty="0"/>
              <a:t>),S(x</a:t>
            </a:r>
            <a:r>
              <a:rPr lang="en-US" sz="2800" baseline="-25000" dirty="0"/>
              <a:t>1</a:t>
            </a:r>
            <a:r>
              <a:rPr lang="en-US" sz="2800" dirty="0"/>
              <a:t>,y</a:t>
            </a:r>
            <a:r>
              <a:rPr lang="en-US" sz="2800" baseline="-25000" dirty="0"/>
              <a:t>1</a:t>
            </a:r>
            <a:r>
              <a:rPr lang="en-US" sz="2800" dirty="0"/>
              <a:t>)</a:t>
            </a:r>
            <a:r>
              <a:rPr lang="en-US" sz="2800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800" dirty="0"/>
              <a:t>T(y</a:t>
            </a:r>
            <a:r>
              <a:rPr lang="en-US" sz="2800" baseline="-25000" dirty="0"/>
              <a:t>3</a:t>
            </a:r>
            <a:r>
              <a:rPr lang="en-US" sz="2800" dirty="0"/>
              <a:t>)] </a:t>
            </a:r>
            <a:endParaRPr lang="en-US" sz="2800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96944" y="5317027"/>
            <a:ext cx="697946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P(Q</a:t>
            </a:r>
            <a:r>
              <a:rPr lang="en-US" sz="2800" baseline="-25000" dirty="0">
                <a:solidFill>
                  <a:schemeClr val="tx2"/>
                </a:solidFill>
              </a:rPr>
              <a:t>V</a:t>
            </a:r>
            <a:r>
              <a:rPr lang="en-US" sz="2800" dirty="0">
                <a:solidFill>
                  <a:schemeClr val="tx2"/>
                </a:solidFill>
              </a:rPr>
              <a:t>) </a:t>
            </a:r>
            <a:r>
              <a:rPr lang="en-US" sz="2800" dirty="0"/>
              <a:t>= P(q</a:t>
            </a:r>
            <a:r>
              <a:rPr lang="en-US" sz="2800" baseline="-25000" dirty="0"/>
              <a:t>1</a:t>
            </a:r>
            <a:r>
              <a:rPr lang="en-US" sz="28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800" dirty="0"/>
              <a:t>q</a:t>
            </a:r>
            <a:r>
              <a:rPr lang="en-US" sz="2800" baseline="-25000" dirty="0"/>
              <a:t>2</a:t>
            </a:r>
            <a:r>
              <a:rPr lang="en-US" sz="2800" dirty="0"/>
              <a:t>)= P(q</a:t>
            </a:r>
            <a:r>
              <a:rPr lang="en-US" sz="2800" baseline="-25000" dirty="0"/>
              <a:t>1</a:t>
            </a:r>
            <a:r>
              <a:rPr lang="en-US" sz="2800" dirty="0"/>
              <a:t>) + P(q</a:t>
            </a:r>
            <a:r>
              <a:rPr lang="en-US" sz="2800" baseline="-25000" dirty="0"/>
              <a:t>2</a:t>
            </a:r>
            <a:r>
              <a:rPr lang="en-US" sz="2800" dirty="0"/>
              <a:t>)-P(q</a:t>
            </a:r>
            <a:r>
              <a:rPr lang="en-US" sz="2800" baseline="-25000" dirty="0"/>
              <a:t>1</a:t>
            </a:r>
            <a:r>
              <a:rPr lang="en-US" sz="2800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800" dirty="0"/>
              <a:t>q</a:t>
            </a:r>
            <a:r>
              <a:rPr lang="en-US" sz="2800" baseline="-25000" dirty="0"/>
              <a:t>2</a:t>
            </a:r>
            <a:r>
              <a:rPr lang="en-US" sz="2800" dirty="0"/>
              <a:t>) 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3361417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Inclusion/Exclusion is Insufficient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1344" y="2136156"/>
            <a:ext cx="8674169" cy="1200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Arial"/>
              </a:rPr>
              <a:t>Q</a:t>
            </a:r>
            <a:r>
              <a:rPr lang="en-US" sz="2400" baseline="-25000" dirty="0" smtClean="0">
                <a:solidFill>
                  <a:schemeClr val="tx2"/>
                </a:solidFill>
                <a:latin typeface="Arial"/>
              </a:rPr>
              <a:t>W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 = [R(x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0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),S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1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(x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0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,y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0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)       </a:t>
            </a:r>
            <a:r>
              <a:rPr lang="en-US" sz="2400" dirty="0" smtClean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     S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2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(x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2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,y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2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),S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3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(x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2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,y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2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)] </a:t>
            </a:r>
            <a:r>
              <a:rPr lang="en-US" sz="2400" dirty="0" smtClean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     /* </a:t>
            </a:r>
            <a:r>
              <a:rPr lang="en-US" sz="2400" dirty="0" smtClean="0">
                <a:solidFill>
                  <a:srgbClr val="D2533C"/>
                </a:solidFill>
                <a:latin typeface="Arial"/>
              </a:rPr>
              <a:t>Q1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 */</a:t>
            </a:r>
            <a:br>
              <a:rPr lang="en-US" sz="2400" dirty="0" smtClean="0">
                <a:solidFill>
                  <a:srgbClr val="292934"/>
                </a:solidFill>
                <a:latin typeface="Arial"/>
              </a:rPr>
            </a:b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         [R(x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0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),S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1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(x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0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,y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0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)       </a:t>
            </a:r>
            <a:r>
              <a:rPr lang="en-US" sz="2400" dirty="0" smtClean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     S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3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(x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3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,y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3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),T(y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3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)]       </a:t>
            </a:r>
            <a:r>
              <a:rPr lang="en-US" sz="2400" dirty="0" smtClean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     /* </a:t>
            </a:r>
            <a:r>
              <a:rPr lang="en-US" sz="2400" dirty="0">
                <a:solidFill>
                  <a:srgbClr val="D2533C"/>
                </a:solidFill>
                <a:latin typeface="Arial"/>
              </a:rPr>
              <a:t>Q2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 */</a:t>
            </a:r>
            <a:br>
              <a:rPr lang="en-US" sz="2400" dirty="0" smtClean="0">
                <a:solidFill>
                  <a:srgbClr val="292934"/>
                </a:solidFill>
                <a:latin typeface="Arial"/>
              </a:rPr>
            </a:b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         [S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1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(x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1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,y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1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),S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2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(x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1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,y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1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)  </a:t>
            </a:r>
            <a:r>
              <a:rPr lang="en-US" sz="2400" dirty="0" smtClean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     S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3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(x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3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,y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3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),T(y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3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)]                /* </a:t>
            </a:r>
            <a:r>
              <a:rPr lang="en-US" sz="2400" dirty="0">
                <a:solidFill>
                  <a:srgbClr val="D2533C"/>
                </a:solidFill>
                <a:latin typeface="Arial"/>
              </a:rPr>
              <a:t>Q3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 */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29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Inclusion/Exclusion is Insufficient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266" y="3735038"/>
            <a:ext cx="81825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2800" dirty="0" smtClean="0">
                <a:latin typeface="Arial"/>
              </a:rPr>
              <a:t>(</a:t>
            </a:r>
            <a:r>
              <a:rPr lang="en-US" sz="28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800" baseline="-25000" dirty="0" smtClean="0">
                <a:solidFill>
                  <a:srgbClr val="D2533C"/>
                </a:solidFill>
                <a:latin typeface="Arial"/>
              </a:rPr>
              <a:t>W</a:t>
            </a:r>
            <a:r>
              <a:rPr lang="en-US" sz="2800" dirty="0" smtClean="0">
                <a:latin typeface="Arial"/>
              </a:rPr>
              <a:t>) =   </a:t>
            </a:r>
            <a:r>
              <a:rPr lang="en-US" sz="2800" dirty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2800" dirty="0" smtClean="0">
                <a:latin typeface="Arial"/>
              </a:rPr>
              <a:t>(</a:t>
            </a:r>
            <a:r>
              <a:rPr lang="en-US" sz="28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800" baseline="-25000" dirty="0" smtClean="0">
                <a:solidFill>
                  <a:srgbClr val="D2533C"/>
                </a:solidFill>
                <a:latin typeface="Arial"/>
              </a:rPr>
              <a:t>1</a:t>
            </a:r>
            <a:r>
              <a:rPr lang="en-US" sz="2800" dirty="0" smtClean="0">
                <a:latin typeface="Arial"/>
              </a:rPr>
              <a:t>) + </a:t>
            </a:r>
            <a:r>
              <a:rPr lang="en-US" sz="2800" dirty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2800" dirty="0" smtClean="0">
                <a:latin typeface="Arial"/>
              </a:rPr>
              <a:t>(</a:t>
            </a:r>
            <a:r>
              <a:rPr lang="en-US" sz="28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800" baseline="-25000" dirty="0" smtClean="0">
                <a:solidFill>
                  <a:srgbClr val="D2533C"/>
                </a:solidFill>
                <a:latin typeface="Arial"/>
              </a:rPr>
              <a:t>2</a:t>
            </a:r>
            <a:r>
              <a:rPr lang="en-US" sz="2800" dirty="0" smtClean="0">
                <a:latin typeface="Arial"/>
              </a:rPr>
              <a:t>) + </a:t>
            </a:r>
            <a:r>
              <a:rPr lang="en-US" sz="2800" dirty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2800" dirty="0" smtClean="0">
                <a:latin typeface="Arial"/>
              </a:rPr>
              <a:t>(</a:t>
            </a:r>
            <a:r>
              <a:rPr lang="en-US" sz="28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800" baseline="-25000" dirty="0" smtClean="0">
                <a:solidFill>
                  <a:srgbClr val="D2533C"/>
                </a:solidFill>
                <a:latin typeface="Arial"/>
              </a:rPr>
              <a:t>3</a:t>
            </a:r>
            <a:r>
              <a:rPr lang="en-US" sz="2800" dirty="0" smtClean="0">
                <a:latin typeface="Arial"/>
              </a:rPr>
              <a:t>) +</a:t>
            </a:r>
          </a:p>
          <a:p>
            <a:r>
              <a:rPr lang="en-US" sz="2800" dirty="0" smtClean="0">
                <a:latin typeface="Arial"/>
              </a:rPr>
              <a:t>             -  </a:t>
            </a:r>
            <a:r>
              <a:rPr lang="en-US" sz="2800" dirty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2800" dirty="0" smtClean="0">
                <a:latin typeface="Arial"/>
              </a:rPr>
              <a:t>(</a:t>
            </a:r>
            <a:r>
              <a:rPr lang="en-US" sz="28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800" baseline="-25000" dirty="0" smtClean="0">
                <a:solidFill>
                  <a:srgbClr val="D2533C"/>
                </a:solidFill>
                <a:latin typeface="Arial"/>
              </a:rPr>
              <a:t>1</a:t>
            </a:r>
            <a:r>
              <a:rPr lang="en-US" sz="2800" dirty="0" smtClean="0">
                <a:solidFill>
                  <a:srgbClr val="0000FF"/>
                </a:solidFill>
                <a:latin typeface="Arial"/>
              </a:rPr>
              <a:t> </a:t>
            </a:r>
            <a:r>
              <a:rPr lang="en-US" sz="2800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800" dirty="0" smtClean="0">
                <a:solidFill>
                  <a:srgbClr val="0000FF"/>
                </a:solidFill>
                <a:latin typeface="Arial"/>
              </a:rPr>
              <a:t> </a:t>
            </a:r>
            <a:r>
              <a:rPr lang="en-US" sz="28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800" baseline="-25000" dirty="0" smtClean="0">
                <a:solidFill>
                  <a:srgbClr val="D2533C"/>
                </a:solidFill>
                <a:latin typeface="Arial"/>
              </a:rPr>
              <a:t>2</a:t>
            </a:r>
            <a:r>
              <a:rPr lang="en-US" sz="2800" dirty="0" smtClean="0">
                <a:latin typeface="Arial"/>
              </a:rPr>
              <a:t>)  - </a:t>
            </a:r>
            <a:r>
              <a:rPr lang="en-US" sz="2800" dirty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2800" dirty="0" smtClean="0">
                <a:latin typeface="Arial"/>
              </a:rPr>
              <a:t>(</a:t>
            </a:r>
            <a:r>
              <a:rPr lang="en-US" sz="28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800" baseline="-25000" dirty="0" smtClean="0">
                <a:solidFill>
                  <a:srgbClr val="D2533C"/>
                </a:solidFill>
                <a:latin typeface="Arial"/>
              </a:rPr>
              <a:t>2</a:t>
            </a:r>
            <a:r>
              <a:rPr lang="en-US" sz="2800" dirty="0" smtClean="0">
                <a:solidFill>
                  <a:srgbClr val="0000FF"/>
                </a:solidFill>
                <a:latin typeface="Arial"/>
              </a:rPr>
              <a:t> </a:t>
            </a:r>
            <a:r>
              <a:rPr lang="en-US" sz="2800" dirty="0" smtClean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800" dirty="0" smtClean="0">
                <a:solidFill>
                  <a:srgbClr val="0000FF"/>
                </a:solidFill>
                <a:latin typeface="Arial"/>
              </a:rPr>
              <a:t> </a:t>
            </a:r>
            <a:r>
              <a:rPr lang="en-US" sz="28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800" baseline="-25000" dirty="0" smtClean="0">
                <a:solidFill>
                  <a:srgbClr val="D2533C"/>
                </a:solidFill>
                <a:latin typeface="Arial"/>
              </a:rPr>
              <a:t>3</a:t>
            </a:r>
            <a:r>
              <a:rPr lang="en-US" sz="2800" dirty="0" smtClean="0">
                <a:latin typeface="Arial"/>
              </a:rPr>
              <a:t>) – </a:t>
            </a:r>
            <a:r>
              <a:rPr lang="en-US" sz="2800" dirty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2800" dirty="0" smtClean="0">
                <a:latin typeface="Arial"/>
              </a:rPr>
              <a:t>(</a:t>
            </a:r>
            <a:r>
              <a:rPr lang="en-US" sz="2800" dirty="0" smtClean="0">
                <a:solidFill>
                  <a:schemeClr val="tx2"/>
                </a:solidFill>
                <a:latin typeface="Arial"/>
              </a:rPr>
              <a:t>Q</a:t>
            </a:r>
            <a:r>
              <a:rPr lang="en-US" sz="2800" baseline="-25000" dirty="0" smtClean="0">
                <a:solidFill>
                  <a:schemeClr val="tx2"/>
                </a:solidFill>
                <a:latin typeface="Arial"/>
              </a:rPr>
              <a:t>1</a:t>
            </a:r>
            <a:r>
              <a:rPr lang="en-US" sz="2800" dirty="0" smtClean="0">
                <a:solidFill>
                  <a:srgbClr val="292934"/>
                </a:solidFill>
                <a:latin typeface="Arial"/>
              </a:rPr>
              <a:t> </a:t>
            </a:r>
            <a:r>
              <a:rPr lang="en-US" sz="2800" dirty="0" smtClean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800" dirty="0" smtClean="0">
                <a:solidFill>
                  <a:srgbClr val="292934"/>
                </a:solidFill>
                <a:latin typeface="Arial"/>
              </a:rPr>
              <a:t> </a:t>
            </a:r>
            <a:r>
              <a:rPr lang="en-US" sz="28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800" baseline="-25000" dirty="0" smtClean="0">
                <a:solidFill>
                  <a:srgbClr val="D2533C"/>
                </a:solidFill>
                <a:latin typeface="Arial"/>
              </a:rPr>
              <a:t>3</a:t>
            </a:r>
            <a:r>
              <a:rPr lang="en-US" sz="2800" dirty="0" smtClean="0">
                <a:latin typeface="Arial"/>
              </a:rPr>
              <a:t>) </a:t>
            </a:r>
            <a:br>
              <a:rPr lang="en-US" sz="2800" dirty="0" smtClean="0">
                <a:latin typeface="Arial"/>
              </a:rPr>
            </a:br>
            <a:r>
              <a:rPr lang="en-US" sz="2800" dirty="0" smtClean="0">
                <a:latin typeface="Arial"/>
              </a:rPr>
              <a:t>             +  </a:t>
            </a:r>
            <a:r>
              <a:rPr lang="en-US" sz="2800" dirty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2800" dirty="0" smtClean="0">
                <a:latin typeface="Arial"/>
              </a:rPr>
              <a:t>(</a:t>
            </a:r>
            <a:r>
              <a:rPr lang="en-US" sz="28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800" baseline="-25000" dirty="0" smtClean="0">
                <a:solidFill>
                  <a:srgbClr val="D2533C"/>
                </a:solidFill>
                <a:latin typeface="Arial"/>
              </a:rPr>
              <a:t>1</a:t>
            </a:r>
            <a:r>
              <a:rPr lang="en-US" sz="2800" dirty="0" smtClean="0">
                <a:solidFill>
                  <a:srgbClr val="292934"/>
                </a:solidFill>
                <a:latin typeface="Arial"/>
              </a:rPr>
              <a:t> </a:t>
            </a:r>
            <a:r>
              <a:rPr lang="en-US" sz="2800" dirty="0" smtClean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 </a:t>
            </a:r>
            <a:r>
              <a:rPr lang="en-US" sz="28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800" baseline="-25000" dirty="0" smtClean="0">
                <a:solidFill>
                  <a:srgbClr val="D2533C"/>
                </a:solidFill>
                <a:latin typeface="Arial"/>
              </a:rPr>
              <a:t>2</a:t>
            </a:r>
            <a:r>
              <a:rPr lang="en-US" sz="2800" dirty="0" smtClean="0">
                <a:solidFill>
                  <a:srgbClr val="292934"/>
                </a:solidFill>
                <a:latin typeface="Arial"/>
              </a:rPr>
              <a:t> </a:t>
            </a:r>
            <a:r>
              <a:rPr lang="en-US" sz="2800" dirty="0" smtClean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 </a:t>
            </a:r>
            <a:r>
              <a:rPr lang="en-US" sz="28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800" baseline="-25000" dirty="0" smtClean="0">
                <a:solidFill>
                  <a:srgbClr val="D2533C"/>
                </a:solidFill>
                <a:latin typeface="Arial"/>
              </a:rPr>
              <a:t>3</a:t>
            </a:r>
            <a:r>
              <a:rPr lang="en-US" sz="2800" dirty="0" smtClean="0">
                <a:latin typeface="Arial"/>
              </a:rPr>
              <a:t>)</a:t>
            </a:r>
            <a:endParaRPr lang="en-US" sz="2800" dirty="0">
              <a:latin typeface="Arial"/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2744966" y="5176844"/>
            <a:ext cx="2085869" cy="649188"/>
          </a:xfrm>
          <a:prstGeom prst="wedgeEllipseCallout">
            <a:avLst>
              <a:gd name="adj1" fmla="val -40082"/>
              <a:gd name="adj2" fmla="val -54385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>
                <a:latin typeface="Arial"/>
              </a:rPr>
              <a:t>Also = </a:t>
            </a:r>
            <a:r>
              <a:rPr lang="en-US" sz="2400" dirty="0" smtClean="0">
                <a:solidFill>
                  <a:srgbClr val="D2533C"/>
                </a:solidFill>
                <a:latin typeface="Arial"/>
              </a:rPr>
              <a:t>H</a:t>
            </a:r>
            <a:r>
              <a:rPr lang="en-US" sz="2400" baseline="-25000" dirty="0" smtClean="0">
                <a:solidFill>
                  <a:srgbClr val="D2533C"/>
                </a:solidFill>
                <a:latin typeface="Arial"/>
              </a:rPr>
              <a:t>3</a:t>
            </a:r>
            <a:endParaRPr lang="en-US" sz="2400" dirty="0">
              <a:solidFill>
                <a:srgbClr val="D2533C"/>
              </a:solidFill>
              <a:latin typeface="Arial"/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5951996" y="4791865"/>
            <a:ext cx="2620872" cy="649188"/>
          </a:xfrm>
          <a:prstGeom prst="wedgeEllipseCallout">
            <a:avLst>
              <a:gd name="adj1" fmla="val -15422"/>
              <a:gd name="adj2" fmla="val -7069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>
                <a:latin typeface="Arial"/>
              </a:rPr>
              <a:t>= </a:t>
            </a:r>
            <a:r>
              <a:rPr lang="en-US" sz="2400" dirty="0" smtClean="0">
                <a:solidFill>
                  <a:srgbClr val="D2533C"/>
                </a:solidFill>
                <a:latin typeface="Arial"/>
              </a:rPr>
              <a:t>H</a:t>
            </a:r>
            <a:r>
              <a:rPr lang="en-US" sz="2400" baseline="-25000" dirty="0" smtClean="0">
                <a:solidFill>
                  <a:srgbClr val="D2533C"/>
                </a:solidFill>
                <a:latin typeface="Arial"/>
              </a:rPr>
              <a:t>3</a:t>
            </a:r>
            <a:r>
              <a:rPr lang="en-US" sz="2400" dirty="0" smtClean="0">
                <a:latin typeface="Arial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(hard !)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1344" y="2136156"/>
            <a:ext cx="8674169" cy="1200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Q</a:t>
            </a:r>
            <a:r>
              <a:rPr lang="en-US" sz="2400" baseline="-25000" dirty="0">
                <a:solidFill>
                  <a:schemeClr val="tx2"/>
                </a:solidFill>
              </a:rPr>
              <a:t>W</a:t>
            </a:r>
            <a:r>
              <a:rPr lang="en-US" sz="2400" dirty="0">
                <a:solidFill>
                  <a:srgbClr val="292934"/>
                </a:solidFill>
              </a:rPr>
              <a:t> = [R(x</a:t>
            </a:r>
            <a:r>
              <a:rPr lang="en-US" sz="2400" baseline="-25000" dirty="0">
                <a:solidFill>
                  <a:srgbClr val="292934"/>
                </a:solidFill>
              </a:rPr>
              <a:t>0</a:t>
            </a:r>
            <a:r>
              <a:rPr lang="en-US" sz="2400" dirty="0">
                <a:solidFill>
                  <a:srgbClr val="292934"/>
                </a:solidFill>
              </a:rPr>
              <a:t>),S</a:t>
            </a:r>
            <a:r>
              <a:rPr lang="en-US" sz="2400" baseline="-25000" dirty="0">
                <a:solidFill>
                  <a:srgbClr val="292934"/>
                </a:solidFill>
              </a:rPr>
              <a:t>1</a:t>
            </a:r>
            <a:r>
              <a:rPr lang="en-US" sz="2400" dirty="0">
                <a:solidFill>
                  <a:srgbClr val="292934"/>
                </a:solidFill>
              </a:rPr>
              <a:t>(x</a:t>
            </a:r>
            <a:r>
              <a:rPr lang="en-US" sz="2400" baseline="-25000" dirty="0">
                <a:solidFill>
                  <a:srgbClr val="292934"/>
                </a:solidFill>
              </a:rPr>
              <a:t>0</a:t>
            </a:r>
            <a:r>
              <a:rPr lang="en-US" sz="2400" dirty="0">
                <a:solidFill>
                  <a:srgbClr val="292934"/>
                </a:solidFill>
              </a:rPr>
              <a:t>,y</a:t>
            </a:r>
            <a:r>
              <a:rPr lang="en-US" sz="2400" baseline="-25000" dirty="0">
                <a:solidFill>
                  <a:srgbClr val="292934"/>
                </a:solidFill>
              </a:rPr>
              <a:t>0</a:t>
            </a:r>
            <a:r>
              <a:rPr lang="en-US" sz="2400" dirty="0">
                <a:solidFill>
                  <a:srgbClr val="292934"/>
                </a:solidFill>
              </a:rPr>
              <a:t>)       </a:t>
            </a:r>
            <a:r>
              <a:rPr lang="en-US" sz="2400" dirty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400" dirty="0">
                <a:solidFill>
                  <a:srgbClr val="292934"/>
                </a:solidFill>
              </a:rPr>
              <a:t>     S</a:t>
            </a:r>
            <a:r>
              <a:rPr lang="en-US" sz="2400" baseline="-25000" dirty="0">
                <a:solidFill>
                  <a:srgbClr val="292934"/>
                </a:solidFill>
              </a:rPr>
              <a:t>2</a:t>
            </a:r>
            <a:r>
              <a:rPr lang="en-US" sz="2400" dirty="0">
                <a:solidFill>
                  <a:srgbClr val="292934"/>
                </a:solidFill>
              </a:rPr>
              <a:t>(x</a:t>
            </a:r>
            <a:r>
              <a:rPr lang="en-US" sz="2400" baseline="-25000" dirty="0">
                <a:solidFill>
                  <a:srgbClr val="292934"/>
                </a:solidFill>
              </a:rPr>
              <a:t>2</a:t>
            </a:r>
            <a:r>
              <a:rPr lang="en-US" sz="2400" dirty="0">
                <a:solidFill>
                  <a:srgbClr val="292934"/>
                </a:solidFill>
              </a:rPr>
              <a:t>,y</a:t>
            </a:r>
            <a:r>
              <a:rPr lang="en-US" sz="2400" baseline="-25000" dirty="0">
                <a:solidFill>
                  <a:srgbClr val="292934"/>
                </a:solidFill>
              </a:rPr>
              <a:t>2</a:t>
            </a:r>
            <a:r>
              <a:rPr lang="en-US" sz="2400" dirty="0">
                <a:solidFill>
                  <a:srgbClr val="292934"/>
                </a:solidFill>
              </a:rPr>
              <a:t>),S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(x</a:t>
            </a:r>
            <a:r>
              <a:rPr lang="en-US" sz="2400" baseline="-25000" dirty="0">
                <a:solidFill>
                  <a:srgbClr val="292934"/>
                </a:solidFill>
              </a:rPr>
              <a:t>2</a:t>
            </a:r>
            <a:r>
              <a:rPr lang="en-US" sz="2400" dirty="0">
                <a:solidFill>
                  <a:srgbClr val="292934"/>
                </a:solidFill>
              </a:rPr>
              <a:t>,y</a:t>
            </a:r>
            <a:r>
              <a:rPr lang="en-US" sz="2400" baseline="-25000" dirty="0">
                <a:solidFill>
                  <a:srgbClr val="292934"/>
                </a:solidFill>
              </a:rPr>
              <a:t>2</a:t>
            </a:r>
            <a:r>
              <a:rPr lang="en-US" sz="2400" dirty="0">
                <a:solidFill>
                  <a:srgbClr val="292934"/>
                </a:solidFill>
              </a:rPr>
              <a:t>)] </a:t>
            </a:r>
            <a:r>
              <a:rPr lang="en-US" sz="2400" dirty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292934"/>
                </a:solidFill>
              </a:rPr>
              <a:t>     /* </a:t>
            </a:r>
            <a:r>
              <a:rPr lang="en-US" sz="2400" dirty="0">
                <a:solidFill>
                  <a:srgbClr val="D2533C"/>
                </a:solidFill>
              </a:rPr>
              <a:t>Q1</a:t>
            </a:r>
            <a:r>
              <a:rPr lang="en-US" sz="2400" dirty="0">
                <a:solidFill>
                  <a:srgbClr val="292934"/>
                </a:solidFill>
              </a:rPr>
              <a:t> */</a:t>
            </a:r>
            <a:br>
              <a:rPr lang="en-US" sz="2400" dirty="0">
                <a:solidFill>
                  <a:srgbClr val="292934"/>
                </a:solidFill>
              </a:rPr>
            </a:br>
            <a:r>
              <a:rPr lang="en-US" sz="2400" dirty="0">
                <a:solidFill>
                  <a:srgbClr val="292934"/>
                </a:solidFill>
              </a:rPr>
              <a:t>         [R(x</a:t>
            </a:r>
            <a:r>
              <a:rPr lang="en-US" sz="2400" baseline="-25000" dirty="0">
                <a:solidFill>
                  <a:srgbClr val="292934"/>
                </a:solidFill>
              </a:rPr>
              <a:t>0</a:t>
            </a:r>
            <a:r>
              <a:rPr lang="en-US" sz="2400" dirty="0">
                <a:solidFill>
                  <a:srgbClr val="292934"/>
                </a:solidFill>
              </a:rPr>
              <a:t>),S</a:t>
            </a:r>
            <a:r>
              <a:rPr lang="en-US" sz="2400" baseline="-25000" dirty="0">
                <a:solidFill>
                  <a:srgbClr val="292934"/>
                </a:solidFill>
              </a:rPr>
              <a:t>1</a:t>
            </a:r>
            <a:r>
              <a:rPr lang="en-US" sz="2400" dirty="0">
                <a:solidFill>
                  <a:srgbClr val="292934"/>
                </a:solidFill>
              </a:rPr>
              <a:t>(x</a:t>
            </a:r>
            <a:r>
              <a:rPr lang="en-US" sz="2400" baseline="-25000" dirty="0">
                <a:solidFill>
                  <a:srgbClr val="292934"/>
                </a:solidFill>
              </a:rPr>
              <a:t>0</a:t>
            </a:r>
            <a:r>
              <a:rPr lang="en-US" sz="2400" dirty="0">
                <a:solidFill>
                  <a:srgbClr val="292934"/>
                </a:solidFill>
              </a:rPr>
              <a:t>,y</a:t>
            </a:r>
            <a:r>
              <a:rPr lang="en-US" sz="2400" baseline="-25000" dirty="0">
                <a:solidFill>
                  <a:srgbClr val="292934"/>
                </a:solidFill>
              </a:rPr>
              <a:t>0</a:t>
            </a:r>
            <a:r>
              <a:rPr lang="en-US" sz="2400" dirty="0">
                <a:solidFill>
                  <a:srgbClr val="292934"/>
                </a:solidFill>
              </a:rPr>
              <a:t>)       </a:t>
            </a:r>
            <a:r>
              <a:rPr lang="en-US" sz="2400" dirty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400" dirty="0">
                <a:solidFill>
                  <a:srgbClr val="292934"/>
                </a:solidFill>
              </a:rPr>
              <a:t>     S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(x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,y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),T(y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)]       </a:t>
            </a:r>
            <a:r>
              <a:rPr lang="en-US" sz="2400" dirty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292934"/>
                </a:solidFill>
              </a:rPr>
              <a:t>     /* </a:t>
            </a:r>
            <a:r>
              <a:rPr lang="en-US" sz="2400" dirty="0">
                <a:solidFill>
                  <a:srgbClr val="D2533C"/>
                </a:solidFill>
              </a:rPr>
              <a:t>Q2</a:t>
            </a:r>
            <a:r>
              <a:rPr lang="en-US" sz="2400" dirty="0">
                <a:solidFill>
                  <a:srgbClr val="292934"/>
                </a:solidFill>
              </a:rPr>
              <a:t> */</a:t>
            </a:r>
            <a:br>
              <a:rPr lang="en-US" sz="2400" dirty="0">
                <a:solidFill>
                  <a:srgbClr val="292934"/>
                </a:solidFill>
              </a:rPr>
            </a:br>
            <a:r>
              <a:rPr lang="en-US" sz="2400" dirty="0">
                <a:solidFill>
                  <a:srgbClr val="292934"/>
                </a:solidFill>
              </a:rPr>
              <a:t>         [S</a:t>
            </a:r>
            <a:r>
              <a:rPr lang="en-US" sz="2400" baseline="-25000" dirty="0">
                <a:solidFill>
                  <a:srgbClr val="292934"/>
                </a:solidFill>
              </a:rPr>
              <a:t>1</a:t>
            </a:r>
            <a:r>
              <a:rPr lang="en-US" sz="2400" dirty="0">
                <a:solidFill>
                  <a:srgbClr val="292934"/>
                </a:solidFill>
              </a:rPr>
              <a:t>(x</a:t>
            </a:r>
            <a:r>
              <a:rPr lang="en-US" sz="2400" baseline="-25000" dirty="0">
                <a:solidFill>
                  <a:srgbClr val="292934"/>
                </a:solidFill>
              </a:rPr>
              <a:t>1</a:t>
            </a:r>
            <a:r>
              <a:rPr lang="en-US" sz="2400" dirty="0">
                <a:solidFill>
                  <a:srgbClr val="292934"/>
                </a:solidFill>
              </a:rPr>
              <a:t>,y</a:t>
            </a:r>
            <a:r>
              <a:rPr lang="en-US" sz="2400" baseline="-25000" dirty="0">
                <a:solidFill>
                  <a:srgbClr val="292934"/>
                </a:solidFill>
              </a:rPr>
              <a:t>1</a:t>
            </a:r>
            <a:r>
              <a:rPr lang="en-US" sz="2400" dirty="0">
                <a:solidFill>
                  <a:srgbClr val="292934"/>
                </a:solidFill>
              </a:rPr>
              <a:t>),S</a:t>
            </a:r>
            <a:r>
              <a:rPr lang="en-US" sz="2400" baseline="-25000" dirty="0">
                <a:solidFill>
                  <a:srgbClr val="292934"/>
                </a:solidFill>
              </a:rPr>
              <a:t>2</a:t>
            </a:r>
            <a:r>
              <a:rPr lang="en-US" sz="2400" dirty="0">
                <a:solidFill>
                  <a:srgbClr val="292934"/>
                </a:solidFill>
              </a:rPr>
              <a:t>(x</a:t>
            </a:r>
            <a:r>
              <a:rPr lang="en-US" sz="2400" baseline="-25000" dirty="0">
                <a:solidFill>
                  <a:srgbClr val="292934"/>
                </a:solidFill>
              </a:rPr>
              <a:t>1</a:t>
            </a:r>
            <a:r>
              <a:rPr lang="en-US" sz="2400" dirty="0">
                <a:solidFill>
                  <a:srgbClr val="292934"/>
                </a:solidFill>
              </a:rPr>
              <a:t>,y</a:t>
            </a:r>
            <a:r>
              <a:rPr lang="en-US" sz="2400" baseline="-25000" dirty="0">
                <a:solidFill>
                  <a:srgbClr val="292934"/>
                </a:solidFill>
              </a:rPr>
              <a:t>1</a:t>
            </a:r>
            <a:r>
              <a:rPr lang="en-US" sz="2400" dirty="0">
                <a:solidFill>
                  <a:srgbClr val="292934"/>
                </a:solidFill>
              </a:rPr>
              <a:t>)  </a:t>
            </a:r>
            <a:r>
              <a:rPr lang="en-US" sz="2400" dirty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400" dirty="0">
                <a:solidFill>
                  <a:srgbClr val="292934"/>
                </a:solidFill>
              </a:rPr>
              <a:t>     S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(x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,y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),T(y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)]                /* </a:t>
            </a:r>
            <a:r>
              <a:rPr lang="en-US" sz="2400" dirty="0">
                <a:solidFill>
                  <a:srgbClr val="D2533C"/>
                </a:solidFill>
              </a:rPr>
              <a:t>Q3</a:t>
            </a:r>
            <a:r>
              <a:rPr lang="en-US" sz="2400" dirty="0">
                <a:solidFill>
                  <a:srgbClr val="292934"/>
                </a:solidFill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2308502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79469" y="4039559"/>
            <a:ext cx="2213991" cy="5847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 cmpd="sng">
            <a:solidFill>
              <a:srgbClr val="FF0000">
                <a:alpha val="40000"/>
              </a:srgb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56294" y="4720102"/>
            <a:ext cx="3580974" cy="39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 cmpd="sng">
            <a:solidFill>
              <a:srgbClr val="FF0000">
                <a:alpha val="40000"/>
              </a:srgb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ular Callout 14"/>
          <p:cNvSpPr/>
          <p:nvPr/>
        </p:nvSpPr>
        <p:spPr>
          <a:xfrm>
            <a:off x="271344" y="5659849"/>
            <a:ext cx="1586415" cy="665292"/>
          </a:xfrm>
          <a:prstGeom prst="wedgeRoundRectCallout">
            <a:avLst>
              <a:gd name="adj1" fmla="val 65565"/>
              <a:gd name="adj2" fmla="val -127457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38100" cmpd="sng">
            <a:solidFill>
              <a:srgbClr val="FF0000">
                <a:alpha val="40000"/>
              </a:srgb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#P-hard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 Single Corner Rectangle 6"/>
          <p:cNvSpPr/>
          <p:nvPr/>
        </p:nvSpPr>
        <p:spPr>
          <a:xfrm>
            <a:off x="1656294" y="3691029"/>
            <a:ext cx="4341730" cy="914400"/>
          </a:xfrm>
          <a:prstGeom prst="round1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38100" cmpd="sng">
            <a:solidFill>
              <a:srgbClr val="0000FF">
                <a:alpha val="40000"/>
              </a:srgb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Inclusion/Exclusion is Insufficient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266" y="3735038"/>
            <a:ext cx="81825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2800" dirty="0" smtClean="0">
                <a:latin typeface="Arial"/>
              </a:rPr>
              <a:t>(</a:t>
            </a:r>
            <a:r>
              <a:rPr lang="en-US" sz="28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800" baseline="-25000" dirty="0" smtClean="0">
                <a:solidFill>
                  <a:srgbClr val="D2533C"/>
                </a:solidFill>
                <a:latin typeface="Arial"/>
              </a:rPr>
              <a:t>W</a:t>
            </a:r>
            <a:r>
              <a:rPr lang="en-US" sz="2800" dirty="0" smtClean="0">
                <a:latin typeface="Arial"/>
              </a:rPr>
              <a:t>) =   </a:t>
            </a:r>
            <a:r>
              <a:rPr lang="en-US" sz="2800" dirty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2800" dirty="0" smtClean="0">
                <a:latin typeface="Arial"/>
              </a:rPr>
              <a:t>(</a:t>
            </a:r>
            <a:r>
              <a:rPr lang="en-US" sz="28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800" baseline="-25000" dirty="0" smtClean="0">
                <a:solidFill>
                  <a:srgbClr val="D2533C"/>
                </a:solidFill>
                <a:latin typeface="Arial"/>
              </a:rPr>
              <a:t>1</a:t>
            </a:r>
            <a:r>
              <a:rPr lang="en-US" sz="2800" dirty="0" smtClean="0">
                <a:latin typeface="Arial"/>
              </a:rPr>
              <a:t>) + </a:t>
            </a:r>
            <a:r>
              <a:rPr lang="en-US" sz="2800" dirty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2800" dirty="0" smtClean="0">
                <a:latin typeface="Arial"/>
              </a:rPr>
              <a:t>(</a:t>
            </a:r>
            <a:r>
              <a:rPr lang="en-US" sz="28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800" baseline="-25000" dirty="0" smtClean="0">
                <a:solidFill>
                  <a:srgbClr val="D2533C"/>
                </a:solidFill>
                <a:latin typeface="Arial"/>
              </a:rPr>
              <a:t>2</a:t>
            </a:r>
            <a:r>
              <a:rPr lang="en-US" sz="2800" dirty="0" smtClean="0">
                <a:latin typeface="Arial"/>
              </a:rPr>
              <a:t>) + </a:t>
            </a:r>
            <a:r>
              <a:rPr lang="en-US" sz="2800" dirty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2800" dirty="0" smtClean="0">
                <a:latin typeface="Arial"/>
              </a:rPr>
              <a:t>(</a:t>
            </a:r>
            <a:r>
              <a:rPr lang="en-US" sz="28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800" baseline="-25000" dirty="0" smtClean="0">
                <a:solidFill>
                  <a:srgbClr val="D2533C"/>
                </a:solidFill>
                <a:latin typeface="Arial"/>
              </a:rPr>
              <a:t>3</a:t>
            </a:r>
            <a:r>
              <a:rPr lang="en-US" sz="2800" dirty="0" smtClean="0">
                <a:latin typeface="Arial"/>
              </a:rPr>
              <a:t>) +</a:t>
            </a:r>
          </a:p>
          <a:p>
            <a:r>
              <a:rPr lang="en-US" sz="2800" dirty="0" smtClean="0">
                <a:latin typeface="Arial"/>
              </a:rPr>
              <a:t>             -  </a:t>
            </a:r>
            <a:r>
              <a:rPr lang="en-US" sz="2800" dirty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2800" dirty="0" smtClean="0">
                <a:latin typeface="Arial"/>
              </a:rPr>
              <a:t>(</a:t>
            </a:r>
            <a:r>
              <a:rPr lang="en-US" sz="28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800" baseline="-25000" dirty="0" smtClean="0">
                <a:solidFill>
                  <a:srgbClr val="D2533C"/>
                </a:solidFill>
                <a:latin typeface="Arial"/>
              </a:rPr>
              <a:t>1</a:t>
            </a:r>
            <a:r>
              <a:rPr lang="en-US" sz="2800" dirty="0" smtClean="0">
                <a:solidFill>
                  <a:srgbClr val="0000FF"/>
                </a:solidFill>
                <a:latin typeface="Arial"/>
              </a:rPr>
              <a:t> </a:t>
            </a:r>
            <a:r>
              <a:rPr lang="en-US" sz="2800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800" dirty="0" smtClean="0">
                <a:solidFill>
                  <a:srgbClr val="0000FF"/>
                </a:solidFill>
                <a:latin typeface="Arial"/>
              </a:rPr>
              <a:t> </a:t>
            </a:r>
            <a:r>
              <a:rPr lang="en-US" sz="28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800" baseline="-25000" dirty="0" smtClean="0">
                <a:solidFill>
                  <a:srgbClr val="D2533C"/>
                </a:solidFill>
                <a:latin typeface="Arial"/>
              </a:rPr>
              <a:t>2</a:t>
            </a:r>
            <a:r>
              <a:rPr lang="en-US" sz="2800" dirty="0" smtClean="0">
                <a:latin typeface="Arial"/>
              </a:rPr>
              <a:t>)  - </a:t>
            </a:r>
            <a:r>
              <a:rPr lang="en-US" sz="2800" dirty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2800" dirty="0" smtClean="0">
                <a:latin typeface="Arial"/>
              </a:rPr>
              <a:t>(</a:t>
            </a:r>
            <a:r>
              <a:rPr lang="en-US" sz="28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800" baseline="-25000" dirty="0" smtClean="0">
                <a:solidFill>
                  <a:srgbClr val="D2533C"/>
                </a:solidFill>
                <a:latin typeface="Arial"/>
              </a:rPr>
              <a:t>2</a:t>
            </a:r>
            <a:r>
              <a:rPr lang="en-US" sz="2800" dirty="0" smtClean="0">
                <a:solidFill>
                  <a:srgbClr val="0000FF"/>
                </a:solidFill>
                <a:latin typeface="Arial"/>
              </a:rPr>
              <a:t> </a:t>
            </a:r>
            <a:r>
              <a:rPr lang="en-US" sz="2800" dirty="0" smtClean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800" dirty="0" smtClean="0">
                <a:solidFill>
                  <a:srgbClr val="0000FF"/>
                </a:solidFill>
                <a:latin typeface="Arial"/>
              </a:rPr>
              <a:t> </a:t>
            </a:r>
            <a:r>
              <a:rPr lang="en-US" sz="28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800" baseline="-25000" dirty="0" smtClean="0">
                <a:solidFill>
                  <a:srgbClr val="D2533C"/>
                </a:solidFill>
                <a:latin typeface="Arial"/>
              </a:rPr>
              <a:t>3</a:t>
            </a:r>
            <a:r>
              <a:rPr lang="en-US" sz="2800" dirty="0" smtClean="0">
                <a:latin typeface="Arial"/>
              </a:rPr>
              <a:t>) – </a:t>
            </a:r>
            <a:r>
              <a:rPr lang="en-US" sz="2800" dirty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2800" dirty="0" smtClean="0">
                <a:latin typeface="Arial"/>
              </a:rPr>
              <a:t>(</a:t>
            </a:r>
            <a:r>
              <a:rPr lang="en-US" sz="2800" dirty="0" smtClean="0">
                <a:solidFill>
                  <a:schemeClr val="tx2"/>
                </a:solidFill>
                <a:latin typeface="Arial"/>
              </a:rPr>
              <a:t>Q</a:t>
            </a:r>
            <a:r>
              <a:rPr lang="en-US" sz="2800" baseline="-25000" dirty="0" smtClean="0">
                <a:solidFill>
                  <a:schemeClr val="tx2"/>
                </a:solidFill>
                <a:latin typeface="Arial"/>
              </a:rPr>
              <a:t>1</a:t>
            </a:r>
            <a:r>
              <a:rPr lang="en-US" sz="2800" dirty="0" smtClean="0">
                <a:solidFill>
                  <a:srgbClr val="292934"/>
                </a:solidFill>
                <a:latin typeface="Arial"/>
              </a:rPr>
              <a:t> </a:t>
            </a:r>
            <a:r>
              <a:rPr lang="en-US" sz="2800" dirty="0" smtClean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800" dirty="0" smtClean="0">
                <a:solidFill>
                  <a:srgbClr val="292934"/>
                </a:solidFill>
                <a:latin typeface="Arial"/>
              </a:rPr>
              <a:t> </a:t>
            </a:r>
            <a:r>
              <a:rPr lang="en-US" sz="28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800" baseline="-25000" dirty="0" smtClean="0">
                <a:solidFill>
                  <a:srgbClr val="D2533C"/>
                </a:solidFill>
                <a:latin typeface="Arial"/>
              </a:rPr>
              <a:t>3</a:t>
            </a:r>
            <a:r>
              <a:rPr lang="en-US" sz="2800" dirty="0" smtClean="0">
                <a:latin typeface="Arial"/>
              </a:rPr>
              <a:t>) </a:t>
            </a:r>
            <a:br>
              <a:rPr lang="en-US" sz="2800" dirty="0" smtClean="0">
                <a:latin typeface="Arial"/>
              </a:rPr>
            </a:br>
            <a:r>
              <a:rPr lang="en-US" sz="2800" dirty="0" smtClean="0">
                <a:latin typeface="Arial"/>
              </a:rPr>
              <a:t>             +  </a:t>
            </a:r>
            <a:r>
              <a:rPr lang="en-US" sz="2800" dirty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2800" dirty="0" smtClean="0">
                <a:latin typeface="Arial"/>
              </a:rPr>
              <a:t>(</a:t>
            </a:r>
            <a:r>
              <a:rPr lang="en-US" sz="28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800" baseline="-25000" dirty="0" smtClean="0">
                <a:solidFill>
                  <a:srgbClr val="D2533C"/>
                </a:solidFill>
                <a:latin typeface="Arial"/>
              </a:rPr>
              <a:t>1</a:t>
            </a:r>
            <a:r>
              <a:rPr lang="en-US" sz="2800" dirty="0" smtClean="0">
                <a:solidFill>
                  <a:srgbClr val="292934"/>
                </a:solidFill>
                <a:latin typeface="Arial"/>
              </a:rPr>
              <a:t> </a:t>
            </a:r>
            <a:r>
              <a:rPr lang="en-US" sz="2800" dirty="0" smtClean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 </a:t>
            </a:r>
            <a:r>
              <a:rPr lang="en-US" sz="28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800" baseline="-25000" dirty="0" smtClean="0">
                <a:solidFill>
                  <a:srgbClr val="D2533C"/>
                </a:solidFill>
                <a:latin typeface="Arial"/>
              </a:rPr>
              <a:t>2</a:t>
            </a:r>
            <a:r>
              <a:rPr lang="en-US" sz="2800" dirty="0" smtClean="0">
                <a:solidFill>
                  <a:srgbClr val="292934"/>
                </a:solidFill>
                <a:latin typeface="Arial"/>
              </a:rPr>
              <a:t> </a:t>
            </a:r>
            <a:r>
              <a:rPr lang="en-US" sz="2800" dirty="0" smtClean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 </a:t>
            </a:r>
            <a:r>
              <a:rPr lang="en-US" sz="28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800" baseline="-25000" dirty="0" smtClean="0">
                <a:solidFill>
                  <a:srgbClr val="D2533C"/>
                </a:solidFill>
                <a:latin typeface="Arial"/>
              </a:rPr>
              <a:t>3</a:t>
            </a:r>
            <a:r>
              <a:rPr lang="en-US" sz="2800" dirty="0" smtClean="0">
                <a:latin typeface="Arial"/>
              </a:rPr>
              <a:t>)</a:t>
            </a:r>
            <a:endParaRPr lang="en-US" sz="2800" dirty="0">
              <a:latin typeface="Arial"/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2744966" y="5176844"/>
            <a:ext cx="2085869" cy="649188"/>
          </a:xfrm>
          <a:prstGeom prst="wedgeEllipseCallout">
            <a:avLst>
              <a:gd name="adj1" fmla="val -40082"/>
              <a:gd name="adj2" fmla="val -54385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>
                <a:latin typeface="Arial"/>
              </a:rPr>
              <a:t>Also = </a:t>
            </a:r>
            <a:r>
              <a:rPr lang="en-US" sz="2400" dirty="0" smtClean="0">
                <a:solidFill>
                  <a:srgbClr val="D2533C"/>
                </a:solidFill>
                <a:latin typeface="Arial"/>
              </a:rPr>
              <a:t>H</a:t>
            </a:r>
            <a:r>
              <a:rPr lang="en-US" sz="2400" baseline="-25000" dirty="0" smtClean="0">
                <a:solidFill>
                  <a:srgbClr val="D2533C"/>
                </a:solidFill>
                <a:latin typeface="Arial"/>
              </a:rPr>
              <a:t>3</a:t>
            </a:r>
            <a:endParaRPr lang="en-US" sz="2400" dirty="0">
              <a:solidFill>
                <a:srgbClr val="D2533C"/>
              </a:solidFill>
              <a:latin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1344" y="2136156"/>
            <a:ext cx="8674169" cy="1200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Q</a:t>
            </a:r>
            <a:r>
              <a:rPr lang="en-US" sz="2400" baseline="-25000" dirty="0">
                <a:solidFill>
                  <a:schemeClr val="tx2"/>
                </a:solidFill>
              </a:rPr>
              <a:t>W</a:t>
            </a:r>
            <a:r>
              <a:rPr lang="en-US" sz="2400" dirty="0">
                <a:solidFill>
                  <a:srgbClr val="292934"/>
                </a:solidFill>
              </a:rPr>
              <a:t> = [R(x</a:t>
            </a:r>
            <a:r>
              <a:rPr lang="en-US" sz="2400" baseline="-25000" dirty="0">
                <a:solidFill>
                  <a:srgbClr val="292934"/>
                </a:solidFill>
              </a:rPr>
              <a:t>0</a:t>
            </a:r>
            <a:r>
              <a:rPr lang="en-US" sz="2400" dirty="0">
                <a:solidFill>
                  <a:srgbClr val="292934"/>
                </a:solidFill>
              </a:rPr>
              <a:t>),S</a:t>
            </a:r>
            <a:r>
              <a:rPr lang="en-US" sz="2400" baseline="-25000" dirty="0">
                <a:solidFill>
                  <a:srgbClr val="292934"/>
                </a:solidFill>
              </a:rPr>
              <a:t>1</a:t>
            </a:r>
            <a:r>
              <a:rPr lang="en-US" sz="2400" dirty="0">
                <a:solidFill>
                  <a:srgbClr val="292934"/>
                </a:solidFill>
              </a:rPr>
              <a:t>(x</a:t>
            </a:r>
            <a:r>
              <a:rPr lang="en-US" sz="2400" baseline="-25000" dirty="0">
                <a:solidFill>
                  <a:srgbClr val="292934"/>
                </a:solidFill>
              </a:rPr>
              <a:t>0</a:t>
            </a:r>
            <a:r>
              <a:rPr lang="en-US" sz="2400" dirty="0">
                <a:solidFill>
                  <a:srgbClr val="292934"/>
                </a:solidFill>
              </a:rPr>
              <a:t>,y</a:t>
            </a:r>
            <a:r>
              <a:rPr lang="en-US" sz="2400" baseline="-25000" dirty="0">
                <a:solidFill>
                  <a:srgbClr val="292934"/>
                </a:solidFill>
              </a:rPr>
              <a:t>0</a:t>
            </a:r>
            <a:r>
              <a:rPr lang="en-US" sz="2400" dirty="0">
                <a:solidFill>
                  <a:srgbClr val="292934"/>
                </a:solidFill>
              </a:rPr>
              <a:t>)       </a:t>
            </a:r>
            <a:r>
              <a:rPr lang="en-US" sz="2400" dirty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400" dirty="0">
                <a:solidFill>
                  <a:srgbClr val="292934"/>
                </a:solidFill>
              </a:rPr>
              <a:t>     S</a:t>
            </a:r>
            <a:r>
              <a:rPr lang="en-US" sz="2400" baseline="-25000" dirty="0">
                <a:solidFill>
                  <a:srgbClr val="292934"/>
                </a:solidFill>
              </a:rPr>
              <a:t>2</a:t>
            </a:r>
            <a:r>
              <a:rPr lang="en-US" sz="2400" dirty="0">
                <a:solidFill>
                  <a:srgbClr val="292934"/>
                </a:solidFill>
              </a:rPr>
              <a:t>(x</a:t>
            </a:r>
            <a:r>
              <a:rPr lang="en-US" sz="2400" baseline="-25000" dirty="0">
                <a:solidFill>
                  <a:srgbClr val="292934"/>
                </a:solidFill>
              </a:rPr>
              <a:t>2</a:t>
            </a:r>
            <a:r>
              <a:rPr lang="en-US" sz="2400" dirty="0">
                <a:solidFill>
                  <a:srgbClr val="292934"/>
                </a:solidFill>
              </a:rPr>
              <a:t>,y</a:t>
            </a:r>
            <a:r>
              <a:rPr lang="en-US" sz="2400" baseline="-25000" dirty="0">
                <a:solidFill>
                  <a:srgbClr val="292934"/>
                </a:solidFill>
              </a:rPr>
              <a:t>2</a:t>
            </a:r>
            <a:r>
              <a:rPr lang="en-US" sz="2400" dirty="0">
                <a:solidFill>
                  <a:srgbClr val="292934"/>
                </a:solidFill>
              </a:rPr>
              <a:t>),S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(x</a:t>
            </a:r>
            <a:r>
              <a:rPr lang="en-US" sz="2400" baseline="-25000" dirty="0">
                <a:solidFill>
                  <a:srgbClr val="292934"/>
                </a:solidFill>
              </a:rPr>
              <a:t>2</a:t>
            </a:r>
            <a:r>
              <a:rPr lang="en-US" sz="2400" dirty="0">
                <a:solidFill>
                  <a:srgbClr val="292934"/>
                </a:solidFill>
              </a:rPr>
              <a:t>,y</a:t>
            </a:r>
            <a:r>
              <a:rPr lang="en-US" sz="2400" baseline="-25000" dirty="0">
                <a:solidFill>
                  <a:srgbClr val="292934"/>
                </a:solidFill>
              </a:rPr>
              <a:t>2</a:t>
            </a:r>
            <a:r>
              <a:rPr lang="en-US" sz="2400" dirty="0">
                <a:solidFill>
                  <a:srgbClr val="292934"/>
                </a:solidFill>
              </a:rPr>
              <a:t>)] </a:t>
            </a:r>
            <a:r>
              <a:rPr lang="en-US" sz="2400" dirty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292934"/>
                </a:solidFill>
              </a:rPr>
              <a:t>     /* </a:t>
            </a:r>
            <a:r>
              <a:rPr lang="en-US" sz="2400" dirty="0">
                <a:solidFill>
                  <a:srgbClr val="D2533C"/>
                </a:solidFill>
              </a:rPr>
              <a:t>Q1</a:t>
            </a:r>
            <a:r>
              <a:rPr lang="en-US" sz="2400" dirty="0">
                <a:solidFill>
                  <a:srgbClr val="292934"/>
                </a:solidFill>
              </a:rPr>
              <a:t> */</a:t>
            </a:r>
            <a:br>
              <a:rPr lang="en-US" sz="2400" dirty="0">
                <a:solidFill>
                  <a:srgbClr val="292934"/>
                </a:solidFill>
              </a:rPr>
            </a:br>
            <a:r>
              <a:rPr lang="en-US" sz="2400" dirty="0">
                <a:solidFill>
                  <a:srgbClr val="292934"/>
                </a:solidFill>
              </a:rPr>
              <a:t>         [R(x</a:t>
            </a:r>
            <a:r>
              <a:rPr lang="en-US" sz="2400" baseline="-25000" dirty="0">
                <a:solidFill>
                  <a:srgbClr val="292934"/>
                </a:solidFill>
              </a:rPr>
              <a:t>0</a:t>
            </a:r>
            <a:r>
              <a:rPr lang="en-US" sz="2400" dirty="0">
                <a:solidFill>
                  <a:srgbClr val="292934"/>
                </a:solidFill>
              </a:rPr>
              <a:t>),S</a:t>
            </a:r>
            <a:r>
              <a:rPr lang="en-US" sz="2400" baseline="-25000" dirty="0">
                <a:solidFill>
                  <a:srgbClr val="292934"/>
                </a:solidFill>
              </a:rPr>
              <a:t>1</a:t>
            </a:r>
            <a:r>
              <a:rPr lang="en-US" sz="2400" dirty="0">
                <a:solidFill>
                  <a:srgbClr val="292934"/>
                </a:solidFill>
              </a:rPr>
              <a:t>(x</a:t>
            </a:r>
            <a:r>
              <a:rPr lang="en-US" sz="2400" baseline="-25000" dirty="0">
                <a:solidFill>
                  <a:srgbClr val="292934"/>
                </a:solidFill>
              </a:rPr>
              <a:t>0</a:t>
            </a:r>
            <a:r>
              <a:rPr lang="en-US" sz="2400" dirty="0">
                <a:solidFill>
                  <a:srgbClr val="292934"/>
                </a:solidFill>
              </a:rPr>
              <a:t>,y</a:t>
            </a:r>
            <a:r>
              <a:rPr lang="en-US" sz="2400" baseline="-25000" dirty="0">
                <a:solidFill>
                  <a:srgbClr val="292934"/>
                </a:solidFill>
              </a:rPr>
              <a:t>0</a:t>
            </a:r>
            <a:r>
              <a:rPr lang="en-US" sz="2400" dirty="0">
                <a:solidFill>
                  <a:srgbClr val="292934"/>
                </a:solidFill>
              </a:rPr>
              <a:t>)       </a:t>
            </a:r>
            <a:r>
              <a:rPr lang="en-US" sz="2400" dirty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400" dirty="0">
                <a:solidFill>
                  <a:srgbClr val="292934"/>
                </a:solidFill>
              </a:rPr>
              <a:t>     S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(x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,y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),T(y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)]       </a:t>
            </a:r>
            <a:r>
              <a:rPr lang="en-US" sz="2400" dirty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292934"/>
                </a:solidFill>
              </a:rPr>
              <a:t>     /* </a:t>
            </a:r>
            <a:r>
              <a:rPr lang="en-US" sz="2400" dirty="0">
                <a:solidFill>
                  <a:srgbClr val="D2533C"/>
                </a:solidFill>
              </a:rPr>
              <a:t>Q2</a:t>
            </a:r>
            <a:r>
              <a:rPr lang="en-US" sz="2400" dirty="0">
                <a:solidFill>
                  <a:srgbClr val="292934"/>
                </a:solidFill>
              </a:rPr>
              <a:t> */</a:t>
            </a:r>
            <a:br>
              <a:rPr lang="en-US" sz="2400" dirty="0">
                <a:solidFill>
                  <a:srgbClr val="292934"/>
                </a:solidFill>
              </a:rPr>
            </a:br>
            <a:r>
              <a:rPr lang="en-US" sz="2400" dirty="0">
                <a:solidFill>
                  <a:srgbClr val="292934"/>
                </a:solidFill>
              </a:rPr>
              <a:t>         [S</a:t>
            </a:r>
            <a:r>
              <a:rPr lang="en-US" sz="2400" baseline="-25000" dirty="0">
                <a:solidFill>
                  <a:srgbClr val="292934"/>
                </a:solidFill>
              </a:rPr>
              <a:t>1</a:t>
            </a:r>
            <a:r>
              <a:rPr lang="en-US" sz="2400" dirty="0">
                <a:solidFill>
                  <a:srgbClr val="292934"/>
                </a:solidFill>
              </a:rPr>
              <a:t>(x</a:t>
            </a:r>
            <a:r>
              <a:rPr lang="en-US" sz="2400" baseline="-25000" dirty="0">
                <a:solidFill>
                  <a:srgbClr val="292934"/>
                </a:solidFill>
              </a:rPr>
              <a:t>1</a:t>
            </a:r>
            <a:r>
              <a:rPr lang="en-US" sz="2400" dirty="0">
                <a:solidFill>
                  <a:srgbClr val="292934"/>
                </a:solidFill>
              </a:rPr>
              <a:t>,y</a:t>
            </a:r>
            <a:r>
              <a:rPr lang="en-US" sz="2400" baseline="-25000" dirty="0">
                <a:solidFill>
                  <a:srgbClr val="292934"/>
                </a:solidFill>
              </a:rPr>
              <a:t>1</a:t>
            </a:r>
            <a:r>
              <a:rPr lang="en-US" sz="2400" dirty="0">
                <a:solidFill>
                  <a:srgbClr val="292934"/>
                </a:solidFill>
              </a:rPr>
              <a:t>),S</a:t>
            </a:r>
            <a:r>
              <a:rPr lang="en-US" sz="2400" baseline="-25000" dirty="0">
                <a:solidFill>
                  <a:srgbClr val="292934"/>
                </a:solidFill>
              </a:rPr>
              <a:t>2</a:t>
            </a:r>
            <a:r>
              <a:rPr lang="en-US" sz="2400" dirty="0">
                <a:solidFill>
                  <a:srgbClr val="292934"/>
                </a:solidFill>
              </a:rPr>
              <a:t>(x</a:t>
            </a:r>
            <a:r>
              <a:rPr lang="en-US" sz="2400" baseline="-25000" dirty="0">
                <a:solidFill>
                  <a:srgbClr val="292934"/>
                </a:solidFill>
              </a:rPr>
              <a:t>1</a:t>
            </a:r>
            <a:r>
              <a:rPr lang="en-US" sz="2400" dirty="0">
                <a:solidFill>
                  <a:srgbClr val="292934"/>
                </a:solidFill>
              </a:rPr>
              <a:t>,y</a:t>
            </a:r>
            <a:r>
              <a:rPr lang="en-US" sz="2400" baseline="-25000" dirty="0">
                <a:solidFill>
                  <a:srgbClr val="292934"/>
                </a:solidFill>
              </a:rPr>
              <a:t>1</a:t>
            </a:r>
            <a:r>
              <a:rPr lang="en-US" sz="2400" dirty="0">
                <a:solidFill>
                  <a:srgbClr val="292934"/>
                </a:solidFill>
              </a:rPr>
              <a:t>)  </a:t>
            </a:r>
            <a:r>
              <a:rPr lang="en-US" sz="2400" dirty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400" dirty="0">
                <a:solidFill>
                  <a:srgbClr val="292934"/>
                </a:solidFill>
              </a:rPr>
              <a:t>     S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(x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,y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),T(y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)]                /* </a:t>
            </a:r>
            <a:r>
              <a:rPr lang="en-US" sz="2400" dirty="0">
                <a:solidFill>
                  <a:srgbClr val="D2533C"/>
                </a:solidFill>
              </a:rPr>
              <a:t>Q3</a:t>
            </a:r>
            <a:r>
              <a:rPr lang="en-US" sz="2400" dirty="0">
                <a:solidFill>
                  <a:srgbClr val="292934"/>
                </a:solidFill>
              </a:rPr>
              <a:t> */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6107406" y="3202971"/>
            <a:ext cx="1586415" cy="665292"/>
          </a:xfrm>
          <a:prstGeom prst="wedgeRoundRectCallout">
            <a:avLst>
              <a:gd name="adj1" fmla="val -64031"/>
              <a:gd name="adj2" fmla="val 3698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38100" cmpd="sng">
            <a:solidFill>
              <a:srgbClr val="0000FF">
                <a:alpha val="40000"/>
              </a:srgb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PTIME</a:t>
            </a:r>
          </a:p>
        </p:txBody>
      </p:sp>
      <p:sp>
        <p:nvSpPr>
          <p:cNvPr id="17" name="Oval Callout 16"/>
          <p:cNvSpPr/>
          <p:nvPr/>
        </p:nvSpPr>
        <p:spPr>
          <a:xfrm>
            <a:off x="5951996" y="4791865"/>
            <a:ext cx="2620872" cy="649188"/>
          </a:xfrm>
          <a:prstGeom prst="wedgeEllipseCallout">
            <a:avLst>
              <a:gd name="adj1" fmla="val -15422"/>
              <a:gd name="adj2" fmla="val -7069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>
                <a:latin typeface="Arial"/>
              </a:rPr>
              <a:t>= </a:t>
            </a:r>
            <a:r>
              <a:rPr lang="en-US" sz="2400" dirty="0" smtClean="0">
                <a:solidFill>
                  <a:srgbClr val="D2533C"/>
                </a:solidFill>
                <a:latin typeface="Arial"/>
              </a:rPr>
              <a:t>H</a:t>
            </a:r>
            <a:r>
              <a:rPr lang="en-US" sz="2400" baseline="-25000" dirty="0" smtClean="0">
                <a:solidFill>
                  <a:srgbClr val="D2533C"/>
                </a:solidFill>
                <a:latin typeface="Arial"/>
              </a:rPr>
              <a:t>3</a:t>
            </a:r>
            <a:r>
              <a:rPr lang="en-US" sz="2400" dirty="0" smtClean="0">
                <a:latin typeface="Arial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(hard !)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7523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179469" y="4039559"/>
            <a:ext cx="2213991" cy="5847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 cmpd="sng">
            <a:solidFill>
              <a:srgbClr val="FF0000">
                <a:alpha val="40000"/>
              </a:srgb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56294" y="4720102"/>
            <a:ext cx="3580974" cy="39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 cmpd="sng">
            <a:solidFill>
              <a:srgbClr val="FF0000">
                <a:alpha val="40000"/>
              </a:srgb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Single Corner Rectangle 20"/>
          <p:cNvSpPr/>
          <p:nvPr/>
        </p:nvSpPr>
        <p:spPr>
          <a:xfrm>
            <a:off x="1656294" y="3691029"/>
            <a:ext cx="4341730" cy="914400"/>
          </a:xfrm>
          <a:prstGeom prst="round1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38100" cmpd="sng">
            <a:solidFill>
              <a:srgbClr val="0000FF">
                <a:alpha val="40000"/>
              </a:srgb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Inclusion/Exclusion is Insufficient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1344" y="2136156"/>
            <a:ext cx="8674169" cy="1200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Q</a:t>
            </a:r>
            <a:r>
              <a:rPr lang="en-US" sz="2400" baseline="-25000" dirty="0">
                <a:solidFill>
                  <a:schemeClr val="tx2"/>
                </a:solidFill>
              </a:rPr>
              <a:t>W</a:t>
            </a:r>
            <a:r>
              <a:rPr lang="en-US" sz="2400" dirty="0">
                <a:solidFill>
                  <a:srgbClr val="292934"/>
                </a:solidFill>
              </a:rPr>
              <a:t> = [R(x</a:t>
            </a:r>
            <a:r>
              <a:rPr lang="en-US" sz="2400" baseline="-25000" dirty="0">
                <a:solidFill>
                  <a:srgbClr val="292934"/>
                </a:solidFill>
              </a:rPr>
              <a:t>0</a:t>
            </a:r>
            <a:r>
              <a:rPr lang="en-US" sz="2400" dirty="0">
                <a:solidFill>
                  <a:srgbClr val="292934"/>
                </a:solidFill>
              </a:rPr>
              <a:t>),S</a:t>
            </a:r>
            <a:r>
              <a:rPr lang="en-US" sz="2400" baseline="-25000" dirty="0">
                <a:solidFill>
                  <a:srgbClr val="292934"/>
                </a:solidFill>
              </a:rPr>
              <a:t>1</a:t>
            </a:r>
            <a:r>
              <a:rPr lang="en-US" sz="2400" dirty="0">
                <a:solidFill>
                  <a:srgbClr val="292934"/>
                </a:solidFill>
              </a:rPr>
              <a:t>(x</a:t>
            </a:r>
            <a:r>
              <a:rPr lang="en-US" sz="2400" baseline="-25000" dirty="0">
                <a:solidFill>
                  <a:srgbClr val="292934"/>
                </a:solidFill>
              </a:rPr>
              <a:t>0</a:t>
            </a:r>
            <a:r>
              <a:rPr lang="en-US" sz="2400" dirty="0">
                <a:solidFill>
                  <a:srgbClr val="292934"/>
                </a:solidFill>
              </a:rPr>
              <a:t>,y</a:t>
            </a:r>
            <a:r>
              <a:rPr lang="en-US" sz="2400" baseline="-25000" dirty="0">
                <a:solidFill>
                  <a:srgbClr val="292934"/>
                </a:solidFill>
              </a:rPr>
              <a:t>0</a:t>
            </a:r>
            <a:r>
              <a:rPr lang="en-US" sz="2400" dirty="0">
                <a:solidFill>
                  <a:srgbClr val="292934"/>
                </a:solidFill>
              </a:rPr>
              <a:t>)       </a:t>
            </a:r>
            <a:r>
              <a:rPr lang="en-US" sz="2400" dirty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400" dirty="0">
                <a:solidFill>
                  <a:srgbClr val="292934"/>
                </a:solidFill>
              </a:rPr>
              <a:t>     S</a:t>
            </a:r>
            <a:r>
              <a:rPr lang="en-US" sz="2400" baseline="-25000" dirty="0">
                <a:solidFill>
                  <a:srgbClr val="292934"/>
                </a:solidFill>
              </a:rPr>
              <a:t>2</a:t>
            </a:r>
            <a:r>
              <a:rPr lang="en-US" sz="2400" dirty="0">
                <a:solidFill>
                  <a:srgbClr val="292934"/>
                </a:solidFill>
              </a:rPr>
              <a:t>(x</a:t>
            </a:r>
            <a:r>
              <a:rPr lang="en-US" sz="2400" baseline="-25000" dirty="0">
                <a:solidFill>
                  <a:srgbClr val="292934"/>
                </a:solidFill>
              </a:rPr>
              <a:t>2</a:t>
            </a:r>
            <a:r>
              <a:rPr lang="en-US" sz="2400" dirty="0">
                <a:solidFill>
                  <a:srgbClr val="292934"/>
                </a:solidFill>
              </a:rPr>
              <a:t>,y</a:t>
            </a:r>
            <a:r>
              <a:rPr lang="en-US" sz="2400" baseline="-25000" dirty="0">
                <a:solidFill>
                  <a:srgbClr val="292934"/>
                </a:solidFill>
              </a:rPr>
              <a:t>2</a:t>
            </a:r>
            <a:r>
              <a:rPr lang="en-US" sz="2400" dirty="0">
                <a:solidFill>
                  <a:srgbClr val="292934"/>
                </a:solidFill>
              </a:rPr>
              <a:t>),S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(x</a:t>
            </a:r>
            <a:r>
              <a:rPr lang="en-US" sz="2400" baseline="-25000" dirty="0">
                <a:solidFill>
                  <a:srgbClr val="292934"/>
                </a:solidFill>
              </a:rPr>
              <a:t>2</a:t>
            </a:r>
            <a:r>
              <a:rPr lang="en-US" sz="2400" dirty="0">
                <a:solidFill>
                  <a:srgbClr val="292934"/>
                </a:solidFill>
              </a:rPr>
              <a:t>,y</a:t>
            </a:r>
            <a:r>
              <a:rPr lang="en-US" sz="2400" baseline="-25000" dirty="0">
                <a:solidFill>
                  <a:srgbClr val="292934"/>
                </a:solidFill>
              </a:rPr>
              <a:t>2</a:t>
            </a:r>
            <a:r>
              <a:rPr lang="en-US" sz="2400" dirty="0">
                <a:solidFill>
                  <a:srgbClr val="292934"/>
                </a:solidFill>
              </a:rPr>
              <a:t>)] </a:t>
            </a:r>
            <a:r>
              <a:rPr lang="en-US" sz="2400" dirty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292934"/>
                </a:solidFill>
              </a:rPr>
              <a:t>     /* </a:t>
            </a:r>
            <a:r>
              <a:rPr lang="en-US" sz="2400" dirty="0">
                <a:solidFill>
                  <a:srgbClr val="D2533C"/>
                </a:solidFill>
              </a:rPr>
              <a:t>Q1</a:t>
            </a:r>
            <a:r>
              <a:rPr lang="en-US" sz="2400" dirty="0">
                <a:solidFill>
                  <a:srgbClr val="292934"/>
                </a:solidFill>
              </a:rPr>
              <a:t> */</a:t>
            </a:r>
            <a:br>
              <a:rPr lang="en-US" sz="2400" dirty="0">
                <a:solidFill>
                  <a:srgbClr val="292934"/>
                </a:solidFill>
              </a:rPr>
            </a:br>
            <a:r>
              <a:rPr lang="en-US" sz="2400" dirty="0">
                <a:solidFill>
                  <a:srgbClr val="292934"/>
                </a:solidFill>
              </a:rPr>
              <a:t>         [R(x</a:t>
            </a:r>
            <a:r>
              <a:rPr lang="en-US" sz="2400" baseline="-25000" dirty="0">
                <a:solidFill>
                  <a:srgbClr val="292934"/>
                </a:solidFill>
              </a:rPr>
              <a:t>0</a:t>
            </a:r>
            <a:r>
              <a:rPr lang="en-US" sz="2400" dirty="0">
                <a:solidFill>
                  <a:srgbClr val="292934"/>
                </a:solidFill>
              </a:rPr>
              <a:t>),S</a:t>
            </a:r>
            <a:r>
              <a:rPr lang="en-US" sz="2400" baseline="-25000" dirty="0">
                <a:solidFill>
                  <a:srgbClr val="292934"/>
                </a:solidFill>
              </a:rPr>
              <a:t>1</a:t>
            </a:r>
            <a:r>
              <a:rPr lang="en-US" sz="2400" dirty="0">
                <a:solidFill>
                  <a:srgbClr val="292934"/>
                </a:solidFill>
              </a:rPr>
              <a:t>(x</a:t>
            </a:r>
            <a:r>
              <a:rPr lang="en-US" sz="2400" baseline="-25000" dirty="0">
                <a:solidFill>
                  <a:srgbClr val="292934"/>
                </a:solidFill>
              </a:rPr>
              <a:t>0</a:t>
            </a:r>
            <a:r>
              <a:rPr lang="en-US" sz="2400" dirty="0">
                <a:solidFill>
                  <a:srgbClr val="292934"/>
                </a:solidFill>
              </a:rPr>
              <a:t>,y</a:t>
            </a:r>
            <a:r>
              <a:rPr lang="en-US" sz="2400" baseline="-25000" dirty="0">
                <a:solidFill>
                  <a:srgbClr val="292934"/>
                </a:solidFill>
              </a:rPr>
              <a:t>0</a:t>
            </a:r>
            <a:r>
              <a:rPr lang="en-US" sz="2400" dirty="0">
                <a:solidFill>
                  <a:srgbClr val="292934"/>
                </a:solidFill>
              </a:rPr>
              <a:t>)       </a:t>
            </a:r>
            <a:r>
              <a:rPr lang="en-US" sz="2400" dirty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400" dirty="0">
                <a:solidFill>
                  <a:srgbClr val="292934"/>
                </a:solidFill>
              </a:rPr>
              <a:t>     S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(x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,y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),T(y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)]       </a:t>
            </a:r>
            <a:r>
              <a:rPr lang="en-US" sz="2400" dirty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292934"/>
                </a:solidFill>
              </a:rPr>
              <a:t>     /* </a:t>
            </a:r>
            <a:r>
              <a:rPr lang="en-US" sz="2400" dirty="0">
                <a:solidFill>
                  <a:srgbClr val="D2533C"/>
                </a:solidFill>
              </a:rPr>
              <a:t>Q2</a:t>
            </a:r>
            <a:r>
              <a:rPr lang="en-US" sz="2400" dirty="0">
                <a:solidFill>
                  <a:srgbClr val="292934"/>
                </a:solidFill>
              </a:rPr>
              <a:t> */</a:t>
            </a:r>
            <a:br>
              <a:rPr lang="en-US" sz="2400" dirty="0">
                <a:solidFill>
                  <a:srgbClr val="292934"/>
                </a:solidFill>
              </a:rPr>
            </a:br>
            <a:r>
              <a:rPr lang="en-US" sz="2400" dirty="0">
                <a:solidFill>
                  <a:srgbClr val="292934"/>
                </a:solidFill>
              </a:rPr>
              <a:t>         [S</a:t>
            </a:r>
            <a:r>
              <a:rPr lang="en-US" sz="2400" baseline="-25000" dirty="0">
                <a:solidFill>
                  <a:srgbClr val="292934"/>
                </a:solidFill>
              </a:rPr>
              <a:t>1</a:t>
            </a:r>
            <a:r>
              <a:rPr lang="en-US" sz="2400" dirty="0">
                <a:solidFill>
                  <a:srgbClr val="292934"/>
                </a:solidFill>
              </a:rPr>
              <a:t>(x</a:t>
            </a:r>
            <a:r>
              <a:rPr lang="en-US" sz="2400" baseline="-25000" dirty="0">
                <a:solidFill>
                  <a:srgbClr val="292934"/>
                </a:solidFill>
              </a:rPr>
              <a:t>1</a:t>
            </a:r>
            <a:r>
              <a:rPr lang="en-US" sz="2400" dirty="0">
                <a:solidFill>
                  <a:srgbClr val="292934"/>
                </a:solidFill>
              </a:rPr>
              <a:t>,y</a:t>
            </a:r>
            <a:r>
              <a:rPr lang="en-US" sz="2400" baseline="-25000" dirty="0">
                <a:solidFill>
                  <a:srgbClr val="292934"/>
                </a:solidFill>
              </a:rPr>
              <a:t>1</a:t>
            </a:r>
            <a:r>
              <a:rPr lang="en-US" sz="2400" dirty="0">
                <a:solidFill>
                  <a:srgbClr val="292934"/>
                </a:solidFill>
              </a:rPr>
              <a:t>),S</a:t>
            </a:r>
            <a:r>
              <a:rPr lang="en-US" sz="2400" baseline="-25000" dirty="0">
                <a:solidFill>
                  <a:srgbClr val="292934"/>
                </a:solidFill>
              </a:rPr>
              <a:t>2</a:t>
            </a:r>
            <a:r>
              <a:rPr lang="en-US" sz="2400" dirty="0">
                <a:solidFill>
                  <a:srgbClr val="292934"/>
                </a:solidFill>
              </a:rPr>
              <a:t>(x</a:t>
            </a:r>
            <a:r>
              <a:rPr lang="en-US" sz="2400" baseline="-25000" dirty="0">
                <a:solidFill>
                  <a:srgbClr val="292934"/>
                </a:solidFill>
              </a:rPr>
              <a:t>1</a:t>
            </a:r>
            <a:r>
              <a:rPr lang="en-US" sz="2400" dirty="0">
                <a:solidFill>
                  <a:srgbClr val="292934"/>
                </a:solidFill>
              </a:rPr>
              <a:t>,y</a:t>
            </a:r>
            <a:r>
              <a:rPr lang="en-US" sz="2400" baseline="-25000" dirty="0">
                <a:solidFill>
                  <a:srgbClr val="292934"/>
                </a:solidFill>
              </a:rPr>
              <a:t>1</a:t>
            </a:r>
            <a:r>
              <a:rPr lang="en-US" sz="2400" dirty="0">
                <a:solidFill>
                  <a:srgbClr val="292934"/>
                </a:solidFill>
              </a:rPr>
              <a:t>)  </a:t>
            </a:r>
            <a:r>
              <a:rPr lang="en-US" sz="2400" dirty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400" dirty="0">
                <a:solidFill>
                  <a:srgbClr val="292934"/>
                </a:solidFill>
              </a:rPr>
              <a:t>     S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(x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,y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),T(y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)]                /* </a:t>
            </a:r>
            <a:r>
              <a:rPr lang="en-US" sz="2400" dirty="0">
                <a:solidFill>
                  <a:srgbClr val="D2533C"/>
                </a:solidFill>
              </a:rPr>
              <a:t>Q3</a:t>
            </a:r>
            <a:r>
              <a:rPr lang="en-US" sz="2400" dirty="0">
                <a:solidFill>
                  <a:srgbClr val="292934"/>
                </a:solidFill>
              </a:rPr>
              <a:t> */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0266" y="3735038"/>
            <a:ext cx="81825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2800" dirty="0" smtClean="0">
                <a:latin typeface="Arial"/>
              </a:rPr>
              <a:t>(</a:t>
            </a:r>
            <a:r>
              <a:rPr lang="en-US" sz="28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800" baseline="-25000" dirty="0" smtClean="0">
                <a:solidFill>
                  <a:srgbClr val="D2533C"/>
                </a:solidFill>
                <a:latin typeface="Arial"/>
              </a:rPr>
              <a:t>W</a:t>
            </a:r>
            <a:r>
              <a:rPr lang="en-US" sz="2800" dirty="0" smtClean="0">
                <a:latin typeface="Arial"/>
              </a:rPr>
              <a:t>) =   </a:t>
            </a:r>
            <a:r>
              <a:rPr lang="en-US" sz="2800" dirty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2800" dirty="0" smtClean="0">
                <a:latin typeface="Arial"/>
              </a:rPr>
              <a:t>(</a:t>
            </a:r>
            <a:r>
              <a:rPr lang="en-US" sz="28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800" baseline="-25000" dirty="0" smtClean="0">
                <a:solidFill>
                  <a:srgbClr val="D2533C"/>
                </a:solidFill>
                <a:latin typeface="Arial"/>
              </a:rPr>
              <a:t>1</a:t>
            </a:r>
            <a:r>
              <a:rPr lang="en-US" sz="2800" dirty="0" smtClean="0">
                <a:latin typeface="Arial"/>
              </a:rPr>
              <a:t>) + </a:t>
            </a:r>
            <a:r>
              <a:rPr lang="en-US" sz="2800" dirty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2800" dirty="0" smtClean="0">
                <a:latin typeface="Arial"/>
              </a:rPr>
              <a:t>(</a:t>
            </a:r>
            <a:r>
              <a:rPr lang="en-US" sz="28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800" baseline="-25000" dirty="0" smtClean="0">
                <a:solidFill>
                  <a:srgbClr val="D2533C"/>
                </a:solidFill>
                <a:latin typeface="Arial"/>
              </a:rPr>
              <a:t>2</a:t>
            </a:r>
            <a:r>
              <a:rPr lang="en-US" sz="2800" dirty="0" smtClean="0">
                <a:latin typeface="Arial"/>
              </a:rPr>
              <a:t>) + </a:t>
            </a:r>
            <a:r>
              <a:rPr lang="en-US" sz="2800" dirty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2800" dirty="0" smtClean="0">
                <a:latin typeface="Arial"/>
              </a:rPr>
              <a:t>(</a:t>
            </a:r>
            <a:r>
              <a:rPr lang="en-US" sz="28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800" baseline="-25000" dirty="0" smtClean="0">
                <a:solidFill>
                  <a:srgbClr val="D2533C"/>
                </a:solidFill>
                <a:latin typeface="Arial"/>
              </a:rPr>
              <a:t>3</a:t>
            </a:r>
            <a:r>
              <a:rPr lang="en-US" sz="2800" dirty="0" smtClean="0">
                <a:latin typeface="Arial"/>
              </a:rPr>
              <a:t>) +</a:t>
            </a:r>
          </a:p>
          <a:p>
            <a:r>
              <a:rPr lang="en-US" sz="2800" dirty="0" smtClean="0">
                <a:latin typeface="Arial"/>
              </a:rPr>
              <a:t>             -  </a:t>
            </a:r>
            <a:r>
              <a:rPr lang="en-US" sz="2800" dirty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2800" dirty="0" smtClean="0">
                <a:latin typeface="Arial"/>
              </a:rPr>
              <a:t>(</a:t>
            </a:r>
            <a:r>
              <a:rPr lang="en-US" sz="28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800" baseline="-25000" dirty="0" smtClean="0">
                <a:solidFill>
                  <a:srgbClr val="D2533C"/>
                </a:solidFill>
                <a:latin typeface="Arial"/>
              </a:rPr>
              <a:t>1</a:t>
            </a:r>
            <a:r>
              <a:rPr lang="en-US" sz="2800" dirty="0" smtClean="0">
                <a:solidFill>
                  <a:srgbClr val="0000FF"/>
                </a:solidFill>
                <a:latin typeface="Arial"/>
              </a:rPr>
              <a:t> </a:t>
            </a:r>
            <a:r>
              <a:rPr lang="en-US" sz="2800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800" dirty="0" smtClean="0">
                <a:solidFill>
                  <a:srgbClr val="0000FF"/>
                </a:solidFill>
                <a:latin typeface="Arial"/>
              </a:rPr>
              <a:t> </a:t>
            </a:r>
            <a:r>
              <a:rPr lang="en-US" sz="28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800" baseline="-25000" dirty="0" smtClean="0">
                <a:solidFill>
                  <a:srgbClr val="D2533C"/>
                </a:solidFill>
                <a:latin typeface="Arial"/>
              </a:rPr>
              <a:t>2</a:t>
            </a:r>
            <a:r>
              <a:rPr lang="en-US" sz="2800" dirty="0" smtClean="0">
                <a:latin typeface="Arial"/>
              </a:rPr>
              <a:t>)  - </a:t>
            </a:r>
            <a:r>
              <a:rPr lang="en-US" sz="2800" dirty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2800" dirty="0" smtClean="0">
                <a:latin typeface="Arial"/>
              </a:rPr>
              <a:t>(</a:t>
            </a:r>
            <a:r>
              <a:rPr lang="en-US" sz="28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800" baseline="-25000" dirty="0" smtClean="0">
                <a:solidFill>
                  <a:srgbClr val="D2533C"/>
                </a:solidFill>
                <a:latin typeface="Arial"/>
              </a:rPr>
              <a:t>2</a:t>
            </a:r>
            <a:r>
              <a:rPr lang="en-US" sz="2800" dirty="0" smtClean="0">
                <a:solidFill>
                  <a:srgbClr val="0000FF"/>
                </a:solidFill>
                <a:latin typeface="Arial"/>
              </a:rPr>
              <a:t> </a:t>
            </a:r>
            <a:r>
              <a:rPr lang="en-US" sz="2800" dirty="0" smtClean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800" dirty="0" smtClean="0">
                <a:solidFill>
                  <a:srgbClr val="0000FF"/>
                </a:solidFill>
                <a:latin typeface="Arial"/>
              </a:rPr>
              <a:t> </a:t>
            </a:r>
            <a:r>
              <a:rPr lang="en-US" sz="28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800" baseline="-25000" dirty="0" smtClean="0">
                <a:solidFill>
                  <a:srgbClr val="D2533C"/>
                </a:solidFill>
                <a:latin typeface="Arial"/>
              </a:rPr>
              <a:t>3</a:t>
            </a:r>
            <a:r>
              <a:rPr lang="en-US" sz="2800" dirty="0" smtClean="0">
                <a:latin typeface="Arial"/>
              </a:rPr>
              <a:t>) – </a:t>
            </a:r>
            <a:r>
              <a:rPr lang="en-US" sz="2800" strike="sngStrike" dirty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2800" strike="sngStrike" dirty="0" smtClean="0">
                <a:latin typeface="Arial"/>
              </a:rPr>
              <a:t>(</a:t>
            </a:r>
            <a:r>
              <a:rPr lang="en-US" sz="2800" strike="sngStrike" dirty="0" smtClean="0">
                <a:solidFill>
                  <a:schemeClr val="tx2"/>
                </a:solidFill>
                <a:latin typeface="Arial"/>
              </a:rPr>
              <a:t>Q</a:t>
            </a:r>
            <a:r>
              <a:rPr lang="en-US" sz="2800" strike="sngStrike" baseline="-25000" dirty="0" smtClean="0">
                <a:solidFill>
                  <a:schemeClr val="tx2"/>
                </a:solidFill>
                <a:latin typeface="Arial"/>
              </a:rPr>
              <a:t>1</a:t>
            </a:r>
            <a:r>
              <a:rPr lang="en-US" sz="2800" strike="sngStrike" dirty="0" smtClean="0">
                <a:solidFill>
                  <a:srgbClr val="292934"/>
                </a:solidFill>
                <a:latin typeface="Arial"/>
              </a:rPr>
              <a:t> </a:t>
            </a:r>
            <a:r>
              <a:rPr lang="en-US" sz="2800" strike="sngStrike" dirty="0" smtClean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800" strike="sngStrike" dirty="0" smtClean="0">
                <a:solidFill>
                  <a:srgbClr val="292934"/>
                </a:solidFill>
                <a:latin typeface="Arial"/>
              </a:rPr>
              <a:t> </a:t>
            </a:r>
            <a:r>
              <a:rPr lang="en-US" sz="2800" strike="sngStrike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800" strike="sngStrike" baseline="-25000" dirty="0" smtClean="0">
                <a:solidFill>
                  <a:srgbClr val="D2533C"/>
                </a:solidFill>
                <a:latin typeface="Arial"/>
              </a:rPr>
              <a:t>3</a:t>
            </a:r>
            <a:r>
              <a:rPr lang="en-US" sz="2800" strike="sngStrike" dirty="0" smtClean="0">
                <a:latin typeface="Arial"/>
              </a:rPr>
              <a:t>) </a:t>
            </a:r>
            <a:r>
              <a:rPr lang="en-US" sz="2800" dirty="0" smtClean="0">
                <a:latin typeface="Arial"/>
              </a:rPr>
              <a:t/>
            </a:r>
            <a:br>
              <a:rPr lang="en-US" sz="2800" dirty="0" smtClean="0">
                <a:latin typeface="Arial"/>
              </a:rPr>
            </a:br>
            <a:r>
              <a:rPr lang="en-US" sz="2800" dirty="0" smtClean="0">
                <a:latin typeface="Arial"/>
              </a:rPr>
              <a:t>             +  </a:t>
            </a:r>
            <a:r>
              <a:rPr lang="en-US" sz="2800" strike="sngStrike" dirty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2800" strike="sngStrike" dirty="0" smtClean="0">
                <a:latin typeface="Arial"/>
              </a:rPr>
              <a:t>(</a:t>
            </a:r>
            <a:r>
              <a:rPr lang="en-US" sz="2800" strike="sngStrike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800" strike="sngStrike" baseline="-25000" dirty="0" smtClean="0">
                <a:solidFill>
                  <a:srgbClr val="D2533C"/>
                </a:solidFill>
                <a:latin typeface="Arial"/>
              </a:rPr>
              <a:t>1</a:t>
            </a:r>
            <a:r>
              <a:rPr lang="en-US" sz="2800" strike="sngStrike" dirty="0" smtClean="0">
                <a:solidFill>
                  <a:srgbClr val="292934"/>
                </a:solidFill>
                <a:latin typeface="Arial"/>
              </a:rPr>
              <a:t> </a:t>
            </a:r>
            <a:r>
              <a:rPr lang="en-US" sz="2800" strike="sngStrike" dirty="0" smtClean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 </a:t>
            </a:r>
            <a:r>
              <a:rPr lang="en-US" sz="2800" strike="sngStrike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800" strike="sngStrike" baseline="-25000" dirty="0" smtClean="0">
                <a:solidFill>
                  <a:srgbClr val="D2533C"/>
                </a:solidFill>
                <a:latin typeface="Arial"/>
              </a:rPr>
              <a:t>2</a:t>
            </a:r>
            <a:r>
              <a:rPr lang="en-US" sz="2800" strike="sngStrike" dirty="0" smtClean="0">
                <a:solidFill>
                  <a:srgbClr val="292934"/>
                </a:solidFill>
                <a:latin typeface="Arial"/>
              </a:rPr>
              <a:t> </a:t>
            </a:r>
            <a:r>
              <a:rPr lang="en-US" sz="2800" strike="sngStrike" dirty="0" smtClean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 </a:t>
            </a:r>
            <a:r>
              <a:rPr lang="en-US" sz="2800" strike="sngStrike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800" strike="sngStrike" baseline="-25000" dirty="0" smtClean="0">
                <a:solidFill>
                  <a:srgbClr val="D2533C"/>
                </a:solidFill>
                <a:latin typeface="Arial"/>
              </a:rPr>
              <a:t>3</a:t>
            </a:r>
            <a:r>
              <a:rPr lang="en-US" sz="2800" strike="sngStrike" dirty="0" smtClean="0">
                <a:latin typeface="Arial"/>
              </a:rPr>
              <a:t>)</a:t>
            </a:r>
            <a:endParaRPr lang="en-US" sz="2800" strike="sngStrike" dirty="0">
              <a:latin typeface="Arial"/>
            </a:endParaRPr>
          </a:p>
        </p:txBody>
      </p:sp>
      <p:sp>
        <p:nvSpPr>
          <p:cNvPr id="16" name="Oval Callout 15"/>
          <p:cNvSpPr/>
          <p:nvPr/>
        </p:nvSpPr>
        <p:spPr>
          <a:xfrm>
            <a:off x="2744966" y="5176844"/>
            <a:ext cx="2085869" cy="649188"/>
          </a:xfrm>
          <a:prstGeom prst="wedgeEllipseCallout">
            <a:avLst>
              <a:gd name="adj1" fmla="val -40082"/>
              <a:gd name="adj2" fmla="val -54385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>
                <a:latin typeface="Arial"/>
              </a:rPr>
              <a:t>Also = </a:t>
            </a:r>
            <a:r>
              <a:rPr lang="en-US" sz="2400" dirty="0" smtClean="0">
                <a:solidFill>
                  <a:srgbClr val="D2533C"/>
                </a:solidFill>
                <a:latin typeface="Arial"/>
              </a:rPr>
              <a:t>H</a:t>
            </a:r>
            <a:r>
              <a:rPr lang="en-US" sz="2400" baseline="-25000" dirty="0" smtClean="0">
                <a:solidFill>
                  <a:srgbClr val="D2533C"/>
                </a:solidFill>
                <a:latin typeface="Arial"/>
              </a:rPr>
              <a:t>3</a:t>
            </a:r>
            <a:endParaRPr lang="en-US" sz="2400" dirty="0">
              <a:solidFill>
                <a:srgbClr val="D2533C"/>
              </a:solidFill>
              <a:latin typeface="Arial"/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271344" y="5659849"/>
            <a:ext cx="1586415" cy="665292"/>
          </a:xfrm>
          <a:prstGeom prst="wedgeRoundRectCallout">
            <a:avLst>
              <a:gd name="adj1" fmla="val 65565"/>
              <a:gd name="adj2" fmla="val -127457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38100" cmpd="sng">
            <a:solidFill>
              <a:srgbClr val="FF0000">
                <a:alpha val="40000"/>
              </a:srgb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#P-hard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6107406" y="3202971"/>
            <a:ext cx="1586415" cy="665292"/>
          </a:xfrm>
          <a:prstGeom prst="wedgeRoundRectCallout">
            <a:avLst>
              <a:gd name="adj1" fmla="val -64031"/>
              <a:gd name="adj2" fmla="val 3698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38100" cmpd="sng">
            <a:solidFill>
              <a:srgbClr val="0000FF">
                <a:alpha val="40000"/>
              </a:srgb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PTIME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226341" y="4605429"/>
            <a:ext cx="1024066" cy="665292"/>
          </a:xfrm>
          <a:prstGeom prst="wedgeRoundRectCallout">
            <a:avLst>
              <a:gd name="adj1" fmla="val 2550"/>
              <a:gd name="adj2" fmla="val -100050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38100" cmpd="sng">
            <a:solidFill>
              <a:srgbClr val="0000FF">
                <a:alpha val="40000"/>
              </a:srgb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PTIME</a:t>
            </a:r>
          </a:p>
        </p:txBody>
      </p:sp>
      <p:sp>
        <p:nvSpPr>
          <p:cNvPr id="24" name="Oval Callout 23"/>
          <p:cNvSpPr/>
          <p:nvPr/>
        </p:nvSpPr>
        <p:spPr>
          <a:xfrm>
            <a:off x="5951996" y="4791865"/>
            <a:ext cx="2620872" cy="649188"/>
          </a:xfrm>
          <a:prstGeom prst="wedgeEllipseCallout">
            <a:avLst>
              <a:gd name="adj1" fmla="val -15422"/>
              <a:gd name="adj2" fmla="val -7069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>
                <a:latin typeface="Arial"/>
              </a:rPr>
              <a:t>= </a:t>
            </a:r>
            <a:r>
              <a:rPr lang="en-US" sz="2400" dirty="0" smtClean="0">
                <a:solidFill>
                  <a:srgbClr val="D2533C"/>
                </a:solidFill>
                <a:latin typeface="Arial"/>
              </a:rPr>
              <a:t>H</a:t>
            </a:r>
            <a:r>
              <a:rPr lang="en-US" sz="2400" baseline="-25000" dirty="0" smtClean="0">
                <a:solidFill>
                  <a:srgbClr val="D2533C"/>
                </a:solidFill>
                <a:latin typeface="Arial"/>
              </a:rPr>
              <a:t>3</a:t>
            </a:r>
            <a:r>
              <a:rPr lang="en-US" sz="2400" dirty="0" smtClean="0">
                <a:latin typeface="Arial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(hard !)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6459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August Ferdinand </a:t>
            </a:r>
            <a:r>
              <a:rPr lang="en-US" dirty="0" err="1" smtClean="0"/>
              <a:t>Möbius</a:t>
            </a:r>
            <a:r>
              <a:rPr lang="en-US" dirty="0" smtClean="0"/>
              <a:t> 1790-1868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1712" y="1600200"/>
            <a:ext cx="47779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Möbius</a:t>
            </a:r>
            <a:r>
              <a:rPr lang="en-US" dirty="0" smtClean="0"/>
              <a:t> strip</a:t>
            </a:r>
          </a:p>
          <a:p>
            <a:r>
              <a:rPr lang="en-US" dirty="0" err="1" smtClean="0"/>
              <a:t>Möbius</a:t>
            </a:r>
            <a:r>
              <a:rPr lang="en-US" dirty="0" smtClean="0"/>
              <a:t> function </a:t>
            </a:r>
            <a:r>
              <a:rPr lang="en-US" dirty="0" err="1" smtClean="0"/>
              <a:t>μ</a:t>
            </a:r>
            <a:r>
              <a:rPr lang="en-US" dirty="0" smtClean="0"/>
              <a:t> in number theory</a:t>
            </a:r>
          </a:p>
          <a:p>
            <a:r>
              <a:rPr lang="en-US" dirty="0" smtClean="0"/>
              <a:t>Generalized to lattices</a:t>
            </a:r>
            <a:br>
              <a:rPr lang="en-US" dirty="0" smtClean="0"/>
            </a:br>
            <a:r>
              <a:rPr lang="en-US" dirty="0" smtClean="0"/>
              <a:t>[Stanley’97,Rota’09]</a:t>
            </a:r>
          </a:p>
          <a:p>
            <a:r>
              <a:rPr lang="en-US" dirty="0" smtClean="0"/>
              <a:t>And now to queries !</a:t>
            </a: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4240" y="1386658"/>
            <a:ext cx="3810000" cy="527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7182" y="5193850"/>
            <a:ext cx="2446420" cy="151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90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CNF Lattice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7978" y="1582251"/>
            <a:ext cx="8807494" cy="52322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800">
                <a:latin typeface="Arial"/>
              </a:defRPr>
            </a:lvl1pPr>
          </a:lstStyle>
          <a:p>
            <a:r>
              <a:rPr lang="en-US" b="1" dirty="0" smtClean="0"/>
              <a:t>Definition</a:t>
            </a:r>
            <a:r>
              <a:rPr lang="en-US" dirty="0" smtClean="0"/>
              <a:t>. </a:t>
            </a:r>
            <a:r>
              <a:rPr lang="en-US" dirty="0"/>
              <a:t>The CNF lattice of Q </a:t>
            </a:r>
            <a:r>
              <a:rPr lang="en-US" dirty="0">
                <a:sym typeface="Wingdings"/>
              </a:rPr>
              <a:t>=   Q1 </a:t>
            </a:r>
            <a:r>
              <a:rPr lang="en-US" dirty="0">
                <a:latin typeface="ＭＳ ゴシック"/>
                <a:ea typeface="ＭＳ ゴシック"/>
                <a:cs typeface="ＭＳ ゴシック"/>
                <a:sym typeface="Wingdings"/>
              </a:rPr>
              <a:t>∧</a:t>
            </a:r>
            <a:r>
              <a:rPr lang="en-US" dirty="0">
                <a:sym typeface="Wingdings"/>
              </a:rPr>
              <a:t> Q2 </a:t>
            </a:r>
            <a:r>
              <a:rPr lang="en-US" dirty="0">
                <a:latin typeface="ＭＳ ゴシック"/>
                <a:ea typeface="ＭＳ ゴシック"/>
                <a:cs typeface="ＭＳ ゴシック"/>
                <a:sym typeface="Wingdings"/>
              </a:rPr>
              <a:t>∧</a:t>
            </a:r>
            <a:r>
              <a:rPr lang="en-US" dirty="0">
                <a:sym typeface="Wingdings"/>
              </a:rPr>
              <a:t> … is: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41484" y="1194019"/>
            <a:ext cx="3674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formal definition in the book.</a:t>
            </a:r>
            <a:endParaRPr lang="en-US" dirty="0"/>
          </a:p>
        </p:txBody>
      </p:sp>
      <p:pic>
        <p:nvPicPr>
          <p:cNvPr id="39" name="Picture 38" descr="cover-book-pdb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913" y="347472"/>
            <a:ext cx="985087" cy="121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8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Unions of Conjunctive Queries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9291" y="2279220"/>
            <a:ext cx="650208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2533C"/>
                </a:solidFill>
              </a:rPr>
              <a:t>Q</a:t>
            </a:r>
            <a:r>
              <a:rPr lang="en-US" dirty="0"/>
              <a:t>(z) = ∃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∃t</a:t>
            </a:r>
            <a:r>
              <a:rPr lang="en-US" baseline="-25000" dirty="0" smtClean="0"/>
              <a:t>1</a:t>
            </a:r>
            <a:r>
              <a:rPr lang="en-US" dirty="0" smtClean="0"/>
              <a:t> (</a:t>
            </a:r>
            <a:r>
              <a:rPr lang="en-US" dirty="0"/>
              <a:t>Owner(z,</a:t>
            </a:r>
            <a:r>
              <a:rPr lang="en-US" dirty="0" smtClean="0"/>
              <a:t>x</a:t>
            </a:r>
            <a:r>
              <a:rPr lang="en-US" baseline="-25000" dirty="0"/>
              <a:t>1</a:t>
            </a:r>
            <a:r>
              <a:rPr lang="en-US" dirty="0" smtClean="0"/>
              <a:t>) ∧ Location</a:t>
            </a:r>
            <a:r>
              <a:rPr lang="en-US" dirty="0"/>
              <a:t>(</a:t>
            </a:r>
            <a:r>
              <a:rPr lang="en-US" dirty="0" smtClean="0"/>
              <a:t>x</a:t>
            </a:r>
            <a:r>
              <a:rPr lang="en-US" baseline="-25000" dirty="0"/>
              <a:t>1</a:t>
            </a:r>
            <a:r>
              <a:rPr lang="en-US" dirty="0" smtClean="0"/>
              <a:t>,t</a:t>
            </a:r>
            <a:r>
              <a:rPr lang="en-US" baseline="-25000" dirty="0"/>
              <a:t>1</a:t>
            </a:r>
            <a:r>
              <a:rPr lang="en-US" dirty="0" smtClean="0"/>
              <a:t>,”Office444”))  ∨</a:t>
            </a:r>
            <a:br>
              <a:rPr lang="en-US" dirty="0" smtClean="0"/>
            </a:br>
            <a:r>
              <a:rPr lang="en-US" dirty="0" smtClean="0"/>
              <a:t>           </a:t>
            </a:r>
            <a:r>
              <a:rPr lang="en-US" dirty="0"/>
              <a:t>∃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∃t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(Owner(z,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) </a:t>
            </a:r>
            <a:r>
              <a:rPr lang="en-US" dirty="0"/>
              <a:t>∧ Location(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,t</a:t>
            </a:r>
            <a:r>
              <a:rPr lang="en-US" baseline="-25000" dirty="0" smtClean="0"/>
              <a:t>2</a:t>
            </a:r>
            <a:r>
              <a:rPr lang="en-US" dirty="0" smtClean="0"/>
              <a:t>,”Hall7”</a:t>
            </a:r>
            <a:r>
              <a:rPr lang="en-US" dirty="0"/>
              <a:t>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9291" y="3729025"/>
            <a:ext cx="89096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2533C"/>
                </a:solidFill>
              </a:rPr>
              <a:t>Q</a:t>
            </a:r>
            <a:r>
              <a:rPr lang="en-US" dirty="0"/>
              <a:t>(z) = </a:t>
            </a:r>
            <a:r>
              <a:rPr lang="en-US" dirty="0" smtClean="0"/>
              <a:t>Owner</a:t>
            </a:r>
            <a:r>
              <a:rPr lang="en-US" dirty="0"/>
              <a:t>(z,x</a:t>
            </a:r>
            <a:r>
              <a:rPr lang="en-US" baseline="-25000" dirty="0"/>
              <a:t>1</a:t>
            </a:r>
            <a:r>
              <a:rPr lang="en-US" dirty="0" smtClean="0"/>
              <a:t>),Location</a:t>
            </a:r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,t</a:t>
            </a:r>
            <a:r>
              <a:rPr lang="en-US" baseline="-25000" dirty="0"/>
              <a:t>1</a:t>
            </a:r>
            <a:r>
              <a:rPr lang="en-US" dirty="0"/>
              <a:t>,”Office444”</a:t>
            </a:r>
            <a:r>
              <a:rPr lang="en-US" dirty="0" smtClean="0"/>
              <a:t>)  ∨   Owner</a:t>
            </a:r>
            <a:r>
              <a:rPr lang="en-US" dirty="0"/>
              <a:t>(z,x</a:t>
            </a:r>
            <a:r>
              <a:rPr lang="en-US" baseline="-25000" dirty="0"/>
              <a:t>2</a:t>
            </a:r>
            <a:r>
              <a:rPr lang="en-US" dirty="0" smtClean="0"/>
              <a:t>),Location</a:t>
            </a:r>
            <a:r>
              <a:rPr lang="en-US" dirty="0"/>
              <a:t>(x</a:t>
            </a:r>
            <a:r>
              <a:rPr lang="en-US" baseline="-25000" dirty="0"/>
              <a:t>2</a:t>
            </a:r>
            <a:r>
              <a:rPr lang="en-US" dirty="0"/>
              <a:t>,t</a:t>
            </a:r>
            <a:r>
              <a:rPr lang="en-US" baseline="-25000" dirty="0"/>
              <a:t>2</a:t>
            </a:r>
            <a:r>
              <a:rPr lang="en-US" dirty="0"/>
              <a:t>,”Hall7”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291" y="3142622"/>
            <a:ext cx="11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as: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9291" y="1692817"/>
            <a:ext cx="501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Owners of items in either “Office444” or “Hall7”: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75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CNF Lattice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7978" y="2703513"/>
            <a:ext cx="8674169" cy="1200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Q</a:t>
            </a:r>
            <a:r>
              <a:rPr lang="en-US" sz="2400" baseline="-25000" dirty="0">
                <a:solidFill>
                  <a:schemeClr val="tx2"/>
                </a:solidFill>
              </a:rPr>
              <a:t>W</a:t>
            </a:r>
            <a:r>
              <a:rPr lang="en-US" sz="2400" dirty="0">
                <a:solidFill>
                  <a:srgbClr val="292934"/>
                </a:solidFill>
              </a:rPr>
              <a:t> = [R(x</a:t>
            </a:r>
            <a:r>
              <a:rPr lang="en-US" sz="2400" baseline="-25000" dirty="0">
                <a:solidFill>
                  <a:srgbClr val="292934"/>
                </a:solidFill>
              </a:rPr>
              <a:t>0</a:t>
            </a:r>
            <a:r>
              <a:rPr lang="en-US" sz="2400" dirty="0">
                <a:solidFill>
                  <a:srgbClr val="292934"/>
                </a:solidFill>
              </a:rPr>
              <a:t>),S</a:t>
            </a:r>
            <a:r>
              <a:rPr lang="en-US" sz="2400" baseline="-25000" dirty="0">
                <a:solidFill>
                  <a:srgbClr val="292934"/>
                </a:solidFill>
              </a:rPr>
              <a:t>1</a:t>
            </a:r>
            <a:r>
              <a:rPr lang="en-US" sz="2400" dirty="0">
                <a:solidFill>
                  <a:srgbClr val="292934"/>
                </a:solidFill>
              </a:rPr>
              <a:t>(x</a:t>
            </a:r>
            <a:r>
              <a:rPr lang="en-US" sz="2400" baseline="-25000" dirty="0">
                <a:solidFill>
                  <a:srgbClr val="292934"/>
                </a:solidFill>
              </a:rPr>
              <a:t>0</a:t>
            </a:r>
            <a:r>
              <a:rPr lang="en-US" sz="2400" dirty="0">
                <a:solidFill>
                  <a:srgbClr val="292934"/>
                </a:solidFill>
              </a:rPr>
              <a:t>,y</a:t>
            </a:r>
            <a:r>
              <a:rPr lang="en-US" sz="2400" baseline="-25000" dirty="0">
                <a:solidFill>
                  <a:srgbClr val="292934"/>
                </a:solidFill>
              </a:rPr>
              <a:t>0</a:t>
            </a:r>
            <a:r>
              <a:rPr lang="en-US" sz="2400" dirty="0">
                <a:solidFill>
                  <a:srgbClr val="292934"/>
                </a:solidFill>
              </a:rPr>
              <a:t>)       </a:t>
            </a:r>
            <a:r>
              <a:rPr lang="en-US" sz="2400" dirty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400" dirty="0">
                <a:solidFill>
                  <a:srgbClr val="292934"/>
                </a:solidFill>
              </a:rPr>
              <a:t>     S</a:t>
            </a:r>
            <a:r>
              <a:rPr lang="en-US" sz="2400" baseline="-25000" dirty="0">
                <a:solidFill>
                  <a:srgbClr val="292934"/>
                </a:solidFill>
              </a:rPr>
              <a:t>2</a:t>
            </a:r>
            <a:r>
              <a:rPr lang="en-US" sz="2400" dirty="0">
                <a:solidFill>
                  <a:srgbClr val="292934"/>
                </a:solidFill>
              </a:rPr>
              <a:t>(x</a:t>
            </a:r>
            <a:r>
              <a:rPr lang="en-US" sz="2400" baseline="-25000" dirty="0">
                <a:solidFill>
                  <a:srgbClr val="292934"/>
                </a:solidFill>
              </a:rPr>
              <a:t>2</a:t>
            </a:r>
            <a:r>
              <a:rPr lang="en-US" sz="2400" dirty="0">
                <a:solidFill>
                  <a:srgbClr val="292934"/>
                </a:solidFill>
              </a:rPr>
              <a:t>,y</a:t>
            </a:r>
            <a:r>
              <a:rPr lang="en-US" sz="2400" baseline="-25000" dirty="0">
                <a:solidFill>
                  <a:srgbClr val="292934"/>
                </a:solidFill>
              </a:rPr>
              <a:t>2</a:t>
            </a:r>
            <a:r>
              <a:rPr lang="en-US" sz="2400" dirty="0">
                <a:solidFill>
                  <a:srgbClr val="292934"/>
                </a:solidFill>
              </a:rPr>
              <a:t>),S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(x</a:t>
            </a:r>
            <a:r>
              <a:rPr lang="en-US" sz="2400" baseline="-25000" dirty="0">
                <a:solidFill>
                  <a:srgbClr val="292934"/>
                </a:solidFill>
              </a:rPr>
              <a:t>2</a:t>
            </a:r>
            <a:r>
              <a:rPr lang="en-US" sz="2400" dirty="0">
                <a:solidFill>
                  <a:srgbClr val="292934"/>
                </a:solidFill>
              </a:rPr>
              <a:t>,y</a:t>
            </a:r>
            <a:r>
              <a:rPr lang="en-US" sz="2400" baseline="-25000" dirty="0">
                <a:solidFill>
                  <a:srgbClr val="292934"/>
                </a:solidFill>
              </a:rPr>
              <a:t>2</a:t>
            </a:r>
            <a:r>
              <a:rPr lang="en-US" sz="2400" dirty="0">
                <a:solidFill>
                  <a:srgbClr val="292934"/>
                </a:solidFill>
              </a:rPr>
              <a:t>)] </a:t>
            </a:r>
            <a:r>
              <a:rPr lang="en-US" sz="2400" dirty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292934"/>
                </a:solidFill>
              </a:rPr>
              <a:t>     /* </a:t>
            </a:r>
            <a:r>
              <a:rPr lang="en-US" sz="2400" dirty="0">
                <a:solidFill>
                  <a:srgbClr val="D2533C"/>
                </a:solidFill>
              </a:rPr>
              <a:t>Q1</a:t>
            </a:r>
            <a:r>
              <a:rPr lang="en-US" sz="2400" dirty="0">
                <a:solidFill>
                  <a:srgbClr val="292934"/>
                </a:solidFill>
              </a:rPr>
              <a:t> */</a:t>
            </a:r>
            <a:br>
              <a:rPr lang="en-US" sz="2400" dirty="0">
                <a:solidFill>
                  <a:srgbClr val="292934"/>
                </a:solidFill>
              </a:rPr>
            </a:br>
            <a:r>
              <a:rPr lang="en-US" sz="2400" dirty="0">
                <a:solidFill>
                  <a:srgbClr val="292934"/>
                </a:solidFill>
              </a:rPr>
              <a:t>         [R(x</a:t>
            </a:r>
            <a:r>
              <a:rPr lang="en-US" sz="2400" baseline="-25000" dirty="0">
                <a:solidFill>
                  <a:srgbClr val="292934"/>
                </a:solidFill>
              </a:rPr>
              <a:t>0</a:t>
            </a:r>
            <a:r>
              <a:rPr lang="en-US" sz="2400" dirty="0">
                <a:solidFill>
                  <a:srgbClr val="292934"/>
                </a:solidFill>
              </a:rPr>
              <a:t>),S</a:t>
            </a:r>
            <a:r>
              <a:rPr lang="en-US" sz="2400" baseline="-25000" dirty="0">
                <a:solidFill>
                  <a:srgbClr val="292934"/>
                </a:solidFill>
              </a:rPr>
              <a:t>1</a:t>
            </a:r>
            <a:r>
              <a:rPr lang="en-US" sz="2400" dirty="0">
                <a:solidFill>
                  <a:srgbClr val="292934"/>
                </a:solidFill>
              </a:rPr>
              <a:t>(x</a:t>
            </a:r>
            <a:r>
              <a:rPr lang="en-US" sz="2400" baseline="-25000" dirty="0">
                <a:solidFill>
                  <a:srgbClr val="292934"/>
                </a:solidFill>
              </a:rPr>
              <a:t>0</a:t>
            </a:r>
            <a:r>
              <a:rPr lang="en-US" sz="2400" dirty="0">
                <a:solidFill>
                  <a:srgbClr val="292934"/>
                </a:solidFill>
              </a:rPr>
              <a:t>,y</a:t>
            </a:r>
            <a:r>
              <a:rPr lang="en-US" sz="2400" baseline="-25000" dirty="0">
                <a:solidFill>
                  <a:srgbClr val="292934"/>
                </a:solidFill>
              </a:rPr>
              <a:t>0</a:t>
            </a:r>
            <a:r>
              <a:rPr lang="en-US" sz="2400" dirty="0">
                <a:solidFill>
                  <a:srgbClr val="292934"/>
                </a:solidFill>
              </a:rPr>
              <a:t>)       </a:t>
            </a:r>
            <a:r>
              <a:rPr lang="en-US" sz="2400" dirty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400" dirty="0">
                <a:solidFill>
                  <a:srgbClr val="292934"/>
                </a:solidFill>
              </a:rPr>
              <a:t>     S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(x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,y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),T(y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)]       </a:t>
            </a:r>
            <a:r>
              <a:rPr lang="en-US" sz="2400" dirty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292934"/>
                </a:solidFill>
              </a:rPr>
              <a:t>     /* </a:t>
            </a:r>
            <a:r>
              <a:rPr lang="en-US" sz="2400" dirty="0">
                <a:solidFill>
                  <a:srgbClr val="D2533C"/>
                </a:solidFill>
              </a:rPr>
              <a:t>Q2</a:t>
            </a:r>
            <a:r>
              <a:rPr lang="en-US" sz="2400" dirty="0">
                <a:solidFill>
                  <a:srgbClr val="292934"/>
                </a:solidFill>
              </a:rPr>
              <a:t> */</a:t>
            </a:r>
            <a:br>
              <a:rPr lang="en-US" sz="2400" dirty="0">
                <a:solidFill>
                  <a:srgbClr val="292934"/>
                </a:solidFill>
              </a:rPr>
            </a:br>
            <a:r>
              <a:rPr lang="en-US" sz="2400" dirty="0">
                <a:solidFill>
                  <a:srgbClr val="292934"/>
                </a:solidFill>
              </a:rPr>
              <a:t>         [S</a:t>
            </a:r>
            <a:r>
              <a:rPr lang="en-US" sz="2400" baseline="-25000" dirty="0">
                <a:solidFill>
                  <a:srgbClr val="292934"/>
                </a:solidFill>
              </a:rPr>
              <a:t>1</a:t>
            </a:r>
            <a:r>
              <a:rPr lang="en-US" sz="2400" dirty="0">
                <a:solidFill>
                  <a:srgbClr val="292934"/>
                </a:solidFill>
              </a:rPr>
              <a:t>(x</a:t>
            </a:r>
            <a:r>
              <a:rPr lang="en-US" sz="2400" baseline="-25000" dirty="0">
                <a:solidFill>
                  <a:srgbClr val="292934"/>
                </a:solidFill>
              </a:rPr>
              <a:t>1</a:t>
            </a:r>
            <a:r>
              <a:rPr lang="en-US" sz="2400" dirty="0">
                <a:solidFill>
                  <a:srgbClr val="292934"/>
                </a:solidFill>
              </a:rPr>
              <a:t>,y</a:t>
            </a:r>
            <a:r>
              <a:rPr lang="en-US" sz="2400" baseline="-25000" dirty="0">
                <a:solidFill>
                  <a:srgbClr val="292934"/>
                </a:solidFill>
              </a:rPr>
              <a:t>1</a:t>
            </a:r>
            <a:r>
              <a:rPr lang="en-US" sz="2400" dirty="0">
                <a:solidFill>
                  <a:srgbClr val="292934"/>
                </a:solidFill>
              </a:rPr>
              <a:t>),S</a:t>
            </a:r>
            <a:r>
              <a:rPr lang="en-US" sz="2400" baseline="-25000" dirty="0">
                <a:solidFill>
                  <a:srgbClr val="292934"/>
                </a:solidFill>
              </a:rPr>
              <a:t>2</a:t>
            </a:r>
            <a:r>
              <a:rPr lang="en-US" sz="2400" dirty="0">
                <a:solidFill>
                  <a:srgbClr val="292934"/>
                </a:solidFill>
              </a:rPr>
              <a:t>(x</a:t>
            </a:r>
            <a:r>
              <a:rPr lang="en-US" sz="2400" baseline="-25000" dirty="0">
                <a:solidFill>
                  <a:srgbClr val="292934"/>
                </a:solidFill>
              </a:rPr>
              <a:t>1</a:t>
            </a:r>
            <a:r>
              <a:rPr lang="en-US" sz="2400" dirty="0">
                <a:solidFill>
                  <a:srgbClr val="292934"/>
                </a:solidFill>
              </a:rPr>
              <a:t>,y</a:t>
            </a:r>
            <a:r>
              <a:rPr lang="en-US" sz="2400" baseline="-25000" dirty="0">
                <a:solidFill>
                  <a:srgbClr val="292934"/>
                </a:solidFill>
              </a:rPr>
              <a:t>1</a:t>
            </a:r>
            <a:r>
              <a:rPr lang="en-US" sz="2400" dirty="0">
                <a:solidFill>
                  <a:srgbClr val="292934"/>
                </a:solidFill>
              </a:rPr>
              <a:t>)  </a:t>
            </a:r>
            <a:r>
              <a:rPr lang="en-US" sz="2400" dirty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400" dirty="0">
                <a:solidFill>
                  <a:srgbClr val="292934"/>
                </a:solidFill>
              </a:rPr>
              <a:t>     S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(x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,y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),T(y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)]                /* </a:t>
            </a:r>
            <a:r>
              <a:rPr lang="en-US" sz="2400" dirty="0">
                <a:solidFill>
                  <a:srgbClr val="D2533C"/>
                </a:solidFill>
              </a:rPr>
              <a:t>Q3</a:t>
            </a:r>
            <a:r>
              <a:rPr lang="en-US" sz="2400" dirty="0">
                <a:solidFill>
                  <a:srgbClr val="292934"/>
                </a:solidFill>
              </a:rPr>
              <a:t> */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978" y="1582251"/>
            <a:ext cx="8807494" cy="52322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800">
                <a:latin typeface="Arial"/>
              </a:defRPr>
            </a:lvl1pPr>
          </a:lstStyle>
          <a:p>
            <a:r>
              <a:rPr lang="en-US" b="1" dirty="0" smtClean="0"/>
              <a:t>Definition</a:t>
            </a:r>
            <a:r>
              <a:rPr lang="en-US" dirty="0" smtClean="0"/>
              <a:t>. </a:t>
            </a:r>
            <a:r>
              <a:rPr lang="en-US" dirty="0"/>
              <a:t>The CNF lattice of Q </a:t>
            </a:r>
            <a:r>
              <a:rPr lang="en-US" dirty="0">
                <a:sym typeface="Wingdings"/>
              </a:rPr>
              <a:t>=   Q1 </a:t>
            </a:r>
            <a:r>
              <a:rPr lang="en-US" dirty="0">
                <a:latin typeface="ＭＳ ゴシック"/>
                <a:ea typeface="ＭＳ ゴシック"/>
                <a:cs typeface="ＭＳ ゴシック"/>
                <a:sym typeface="Wingdings"/>
              </a:rPr>
              <a:t>∧</a:t>
            </a:r>
            <a:r>
              <a:rPr lang="en-US" dirty="0">
                <a:sym typeface="Wingdings"/>
              </a:rPr>
              <a:t> Q2 </a:t>
            </a:r>
            <a:r>
              <a:rPr lang="en-US" dirty="0">
                <a:latin typeface="ＭＳ ゴシック"/>
                <a:ea typeface="ＭＳ ゴシック"/>
                <a:cs typeface="ＭＳ ゴシック"/>
                <a:sym typeface="Wingdings"/>
              </a:rPr>
              <a:t>∧</a:t>
            </a:r>
            <a:r>
              <a:rPr lang="en-US" dirty="0">
                <a:sym typeface="Wingdings"/>
              </a:rPr>
              <a:t> … is: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41484" y="1194019"/>
            <a:ext cx="3674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formal definition in the book.</a:t>
            </a:r>
            <a:endParaRPr lang="en-US" dirty="0"/>
          </a:p>
        </p:txBody>
      </p:sp>
      <p:pic>
        <p:nvPicPr>
          <p:cNvPr id="39" name="Picture 38" descr="cover-book-pdb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913" y="347472"/>
            <a:ext cx="985087" cy="12158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978" y="2169448"/>
            <a:ext cx="158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Example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166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CNF Lattice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4582" y="4642277"/>
            <a:ext cx="538178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400" baseline="-25000" dirty="0" smtClean="0">
                <a:solidFill>
                  <a:srgbClr val="D2533C"/>
                </a:solidFill>
                <a:latin typeface="Arial"/>
              </a:rPr>
              <a:t>1</a:t>
            </a:r>
            <a:endParaRPr lang="en-US" sz="2400" dirty="0">
              <a:solidFill>
                <a:srgbClr val="D2533C"/>
              </a:solidFill>
              <a:latin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51795" y="4642277"/>
            <a:ext cx="538178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400" baseline="-25000" dirty="0" smtClean="0">
                <a:solidFill>
                  <a:srgbClr val="D2533C"/>
                </a:solidFill>
                <a:latin typeface="Arial"/>
              </a:rPr>
              <a:t>2</a:t>
            </a:r>
            <a:endParaRPr lang="en-US" sz="2400" dirty="0">
              <a:solidFill>
                <a:srgbClr val="D2533C"/>
              </a:solidFill>
              <a:latin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67354" y="4642277"/>
            <a:ext cx="538178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400" baseline="-25000" dirty="0" smtClean="0">
                <a:solidFill>
                  <a:srgbClr val="D2533C"/>
                </a:solidFill>
                <a:latin typeface="Arial"/>
              </a:rPr>
              <a:t>3</a:t>
            </a:r>
            <a:endParaRPr lang="en-US" sz="2400" dirty="0">
              <a:solidFill>
                <a:srgbClr val="D2533C"/>
              </a:solidFill>
              <a:latin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10946" y="5476900"/>
            <a:ext cx="1189348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400" baseline="-25000" dirty="0" smtClean="0">
                <a:solidFill>
                  <a:srgbClr val="D2533C"/>
                </a:solidFill>
                <a:latin typeface="Arial"/>
              </a:rPr>
              <a:t>2</a:t>
            </a:r>
            <a:r>
              <a:rPr lang="en-US" sz="2400" dirty="0" smtClean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4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400" baseline="-25000" dirty="0" smtClean="0">
                <a:solidFill>
                  <a:srgbClr val="D2533C"/>
                </a:solidFill>
                <a:latin typeface="Arial"/>
              </a:rPr>
              <a:t>3</a:t>
            </a:r>
            <a:endParaRPr lang="en-US" sz="2400" dirty="0">
              <a:solidFill>
                <a:srgbClr val="D2533C"/>
              </a:solidFill>
              <a:latin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91654" y="5476900"/>
            <a:ext cx="1189348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400" baseline="-25000" dirty="0" smtClean="0">
                <a:solidFill>
                  <a:srgbClr val="D2533C"/>
                </a:solidFill>
                <a:latin typeface="Arial"/>
              </a:rPr>
              <a:t>1</a:t>
            </a:r>
            <a:r>
              <a:rPr lang="en-US" sz="2400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4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400" baseline="-25000" dirty="0" smtClean="0">
                <a:solidFill>
                  <a:srgbClr val="D2533C"/>
                </a:solidFill>
                <a:latin typeface="Arial"/>
              </a:rPr>
              <a:t>2</a:t>
            </a:r>
            <a:endParaRPr lang="en-US" sz="2400" dirty="0">
              <a:solidFill>
                <a:srgbClr val="D2533C"/>
              </a:solidFill>
              <a:latin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1893" y="6359513"/>
            <a:ext cx="40048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400" baseline="-25000" dirty="0" smtClean="0">
                <a:solidFill>
                  <a:srgbClr val="D2533C"/>
                </a:solidFill>
                <a:latin typeface="Arial"/>
              </a:rPr>
              <a:t>1</a:t>
            </a:r>
            <a:r>
              <a:rPr lang="en-US" sz="2400" dirty="0" smtClean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400" dirty="0" smtClean="0">
                <a:solidFill>
                  <a:srgbClr val="D2533C"/>
                </a:solidFill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sz="24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400" baseline="-25000" dirty="0" smtClean="0">
                <a:solidFill>
                  <a:srgbClr val="D2533C"/>
                </a:solidFill>
                <a:latin typeface="Arial"/>
              </a:rPr>
              <a:t>2</a:t>
            </a:r>
            <a:r>
              <a:rPr lang="en-US" sz="2400" dirty="0" smtClean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400" dirty="0" smtClean="0">
                <a:solidFill>
                  <a:srgbClr val="D2533C"/>
                </a:solidFill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sz="24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400" baseline="-25000" dirty="0" smtClean="0">
                <a:solidFill>
                  <a:srgbClr val="D2533C"/>
                </a:solidFill>
                <a:latin typeface="Arial"/>
              </a:rPr>
              <a:t>3  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 (= </a:t>
            </a:r>
            <a:r>
              <a:rPr lang="en-US" sz="2400" dirty="0" smtClean="0">
                <a:solidFill>
                  <a:srgbClr val="D2533C"/>
                </a:solidFill>
                <a:latin typeface="Arial"/>
              </a:rPr>
              <a:t> Q</a:t>
            </a:r>
            <a:r>
              <a:rPr lang="en-US" sz="2400" baseline="-25000" dirty="0" smtClean="0">
                <a:solidFill>
                  <a:srgbClr val="D2533C"/>
                </a:solidFill>
                <a:latin typeface="Arial"/>
              </a:rPr>
              <a:t>1</a:t>
            </a:r>
            <a:r>
              <a:rPr lang="en-US" sz="2400" dirty="0" smtClean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 </a:t>
            </a:r>
            <a:r>
              <a:rPr lang="en-US" sz="24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400" baseline="-25000" dirty="0" smtClean="0">
                <a:solidFill>
                  <a:srgbClr val="D2533C"/>
                </a:solidFill>
                <a:latin typeface="Arial"/>
              </a:rPr>
              <a:t>3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)</a:t>
            </a:r>
            <a:r>
              <a:rPr lang="en-US" sz="2400" dirty="0" smtClean="0">
                <a:solidFill>
                  <a:srgbClr val="D2533C"/>
                </a:solidFill>
                <a:latin typeface="Arial"/>
              </a:rPr>
              <a:t>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119798" y="3836776"/>
            <a:ext cx="553998" cy="495238"/>
          </a:xfrm>
          <a:prstGeom prst="rect">
            <a:avLst/>
          </a:prstGeom>
          <a:effectLst/>
        </p:spPr>
        <p:txBody>
          <a:bodyPr vert="wordArtVert" wrap="non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Arial"/>
              </a:rPr>
              <a:t>^1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" name="Straight Connector 24"/>
          <p:cNvCxnSpPr>
            <a:stCxn id="22" idx="1"/>
            <a:endCxn id="10" idx="0"/>
          </p:cNvCxnSpPr>
          <p:nvPr/>
        </p:nvCxnSpPr>
        <p:spPr>
          <a:xfrm rot="10800000" flipV="1">
            <a:off x="673672" y="4084395"/>
            <a:ext cx="1446127" cy="557882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2" idx="2"/>
            <a:endCxn id="11" idx="0"/>
          </p:cNvCxnSpPr>
          <p:nvPr/>
        </p:nvCxnSpPr>
        <p:spPr>
          <a:xfrm rot="16200000" flipH="1">
            <a:off x="2253709" y="4475101"/>
            <a:ext cx="310263" cy="24087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2" idx="3"/>
            <a:endCxn id="18" idx="0"/>
          </p:cNvCxnSpPr>
          <p:nvPr/>
        </p:nvCxnSpPr>
        <p:spPr>
          <a:xfrm>
            <a:off x="2673796" y="4084395"/>
            <a:ext cx="1462647" cy="557882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2"/>
            <a:endCxn id="20" idx="0"/>
          </p:cNvCxnSpPr>
          <p:nvPr/>
        </p:nvCxnSpPr>
        <p:spPr>
          <a:xfrm rot="16200000" flipH="1">
            <a:off x="843520" y="4934092"/>
            <a:ext cx="372958" cy="71265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1" idx="2"/>
            <a:endCxn id="20" idx="0"/>
          </p:cNvCxnSpPr>
          <p:nvPr/>
        </p:nvCxnSpPr>
        <p:spPr>
          <a:xfrm rot="5400000">
            <a:off x="1717127" y="4773143"/>
            <a:ext cx="372958" cy="10345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2"/>
            <a:endCxn id="19" idx="0"/>
          </p:cNvCxnSpPr>
          <p:nvPr/>
        </p:nvCxnSpPr>
        <p:spPr>
          <a:xfrm rot="16200000" flipH="1">
            <a:off x="2676773" y="4848053"/>
            <a:ext cx="372958" cy="88473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8" idx="2"/>
            <a:endCxn id="19" idx="0"/>
          </p:cNvCxnSpPr>
          <p:nvPr/>
        </p:nvCxnSpPr>
        <p:spPr>
          <a:xfrm rot="5400000">
            <a:off x="3534553" y="4875010"/>
            <a:ext cx="372958" cy="83082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0" idx="2"/>
            <a:endCxn id="21" idx="0"/>
          </p:cNvCxnSpPr>
          <p:nvPr/>
        </p:nvCxnSpPr>
        <p:spPr>
          <a:xfrm rot="16200000" flipH="1">
            <a:off x="1564842" y="5760051"/>
            <a:ext cx="420948" cy="7779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9" idx="2"/>
            <a:endCxn id="21" idx="0"/>
          </p:cNvCxnSpPr>
          <p:nvPr/>
        </p:nvCxnSpPr>
        <p:spPr>
          <a:xfrm rot="5400000">
            <a:off x="2524488" y="5578381"/>
            <a:ext cx="420948" cy="114131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02919" y="3945177"/>
            <a:ext cx="1633565" cy="520490"/>
            <a:chOff x="202839" y="5277755"/>
            <a:chExt cx="1633565" cy="520490"/>
          </a:xfrm>
        </p:grpSpPr>
        <p:sp>
          <p:nvSpPr>
            <p:cNvPr id="34" name="Rectangle 33"/>
            <p:cNvSpPr/>
            <p:nvPr/>
          </p:nvSpPr>
          <p:spPr>
            <a:xfrm>
              <a:off x="202839" y="5277755"/>
              <a:ext cx="553998" cy="495238"/>
            </a:xfrm>
            <a:prstGeom prst="rect">
              <a:avLst/>
            </a:prstGeom>
            <a:effectLst/>
          </p:spPr>
          <p:txBody>
            <a:bodyPr vert="wordArtVert" wrap="none">
              <a:spAutoFit/>
            </a:bodyPr>
            <a:lstStyle/>
            <a:p>
              <a:r>
                <a:rPr lang="en-US" sz="24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3575" y="5336580"/>
              <a:ext cx="13128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/>
                </a:rPr>
                <a:t>=</a:t>
              </a:r>
              <a:r>
                <a:rPr lang="en-US" sz="2400" dirty="0" err="1" smtClean="0">
                  <a:latin typeface="Arial"/>
                </a:rPr>
                <a:t>max(L</a:t>
              </a:r>
              <a:r>
                <a:rPr lang="en-US" sz="2400" dirty="0" smtClean="0">
                  <a:latin typeface="Arial"/>
                </a:rPr>
                <a:t>)</a:t>
              </a:r>
              <a:endParaRPr lang="en-US" sz="2400" dirty="0">
                <a:latin typeface="Arial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7978" y="2703513"/>
            <a:ext cx="8674169" cy="1200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Q</a:t>
            </a:r>
            <a:r>
              <a:rPr lang="en-US" sz="2400" baseline="-25000" dirty="0">
                <a:solidFill>
                  <a:schemeClr val="tx2"/>
                </a:solidFill>
              </a:rPr>
              <a:t>W</a:t>
            </a:r>
            <a:r>
              <a:rPr lang="en-US" sz="2400" dirty="0">
                <a:solidFill>
                  <a:srgbClr val="292934"/>
                </a:solidFill>
              </a:rPr>
              <a:t> = [R(x</a:t>
            </a:r>
            <a:r>
              <a:rPr lang="en-US" sz="2400" baseline="-25000" dirty="0">
                <a:solidFill>
                  <a:srgbClr val="292934"/>
                </a:solidFill>
              </a:rPr>
              <a:t>0</a:t>
            </a:r>
            <a:r>
              <a:rPr lang="en-US" sz="2400" dirty="0">
                <a:solidFill>
                  <a:srgbClr val="292934"/>
                </a:solidFill>
              </a:rPr>
              <a:t>),S</a:t>
            </a:r>
            <a:r>
              <a:rPr lang="en-US" sz="2400" baseline="-25000" dirty="0">
                <a:solidFill>
                  <a:srgbClr val="292934"/>
                </a:solidFill>
              </a:rPr>
              <a:t>1</a:t>
            </a:r>
            <a:r>
              <a:rPr lang="en-US" sz="2400" dirty="0">
                <a:solidFill>
                  <a:srgbClr val="292934"/>
                </a:solidFill>
              </a:rPr>
              <a:t>(x</a:t>
            </a:r>
            <a:r>
              <a:rPr lang="en-US" sz="2400" baseline="-25000" dirty="0">
                <a:solidFill>
                  <a:srgbClr val="292934"/>
                </a:solidFill>
              </a:rPr>
              <a:t>0</a:t>
            </a:r>
            <a:r>
              <a:rPr lang="en-US" sz="2400" dirty="0">
                <a:solidFill>
                  <a:srgbClr val="292934"/>
                </a:solidFill>
              </a:rPr>
              <a:t>,y</a:t>
            </a:r>
            <a:r>
              <a:rPr lang="en-US" sz="2400" baseline="-25000" dirty="0">
                <a:solidFill>
                  <a:srgbClr val="292934"/>
                </a:solidFill>
              </a:rPr>
              <a:t>0</a:t>
            </a:r>
            <a:r>
              <a:rPr lang="en-US" sz="2400" dirty="0">
                <a:solidFill>
                  <a:srgbClr val="292934"/>
                </a:solidFill>
              </a:rPr>
              <a:t>)       </a:t>
            </a:r>
            <a:r>
              <a:rPr lang="en-US" sz="2400" dirty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400" dirty="0">
                <a:solidFill>
                  <a:srgbClr val="292934"/>
                </a:solidFill>
              </a:rPr>
              <a:t>     S</a:t>
            </a:r>
            <a:r>
              <a:rPr lang="en-US" sz="2400" baseline="-25000" dirty="0">
                <a:solidFill>
                  <a:srgbClr val="292934"/>
                </a:solidFill>
              </a:rPr>
              <a:t>2</a:t>
            </a:r>
            <a:r>
              <a:rPr lang="en-US" sz="2400" dirty="0">
                <a:solidFill>
                  <a:srgbClr val="292934"/>
                </a:solidFill>
              </a:rPr>
              <a:t>(x</a:t>
            </a:r>
            <a:r>
              <a:rPr lang="en-US" sz="2400" baseline="-25000" dirty="0">
                <a:solidFill>
                  <a:srgbClr val="292934"/>
                </a:solidFill>
              </a:rPr>
              <a:t>2</a:t>
            </a:r>
            <a:r>
              <a:rPr lang="en-US" sz="2400" dirty="0">
                <a:solidFill>
                  <a:srgbClr val="292934"/>
                </a:solidFill>
              </a:rPr>
              <a:t>,y</a:t>
            </a:r>
            <a:r>
              <a:rPr lang="en-US" sz="2400" baseline="-25000" dirty="0">
                <a:solidFill>
                  <a:srgbClr val="292934"/>
                </a:solidFill>
              </a:rPr>
              <a:t>2</a:t>
            </a:r>
            <a:r>
              <a:rPr lang="en-US" sz="2400" dirty="0">
                <a:solidFill>
                  <a:srgbClr val="292934"/>
                </a:solidFill>
              </a:rPr>
              <a:t>),S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(x</a:t>
            </a:r>
            <a:r>
              <a:rPr lang="en-US" sz="2400" baseline="-25000" dirty="0">
                <a:solidFill>
                  <a:srgbClr val="292934"/>
                </a:solidFill>
              </a:rPr>
              <a:t>2</a:t>
            </a:r>
            <a:r>
              <a:rPr lang="en-US" sz="2400" dirty="0">
                <a:solidFill>
                  <a:srgbClr val="292934"/>
                </a:solidFill>
              </a:rPr>
              <a:t>,y</a:t>
            </a:r>
            <a:r>
              <a:rPr lang="en-US" sz="2400" baseline="-25000" dirty="0">
                <a:solidFill>
                  <a:srgbClr val="292934"/>
                </a:solidFill>
              </a:rPr>
              <a:t>2</a:t>
            </a:r>
            <a:r>
              <a:rPr lang="en-US" sz="2400" dirty="0">
                <a:solidFill>
                  <a:srgbClr val="292934"/>
                </a:solidFill>
              </a:rPr>
              <a:t>)] </a:t>
            </a:r>
            <a:r>
              <a:rPr lang="en-US" sz="2400" dirty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292934"/>
                </a:solidFill>
              </a:rPr>
              <a:t>     /* </a:t>
            </a:r>
            <a:r>
              <a:rPr lang="en-US" sz="2400" dirty="0">
                <a:solidFill>
                  <a:srgbClr val="D2533C"/>
                </a:solidFill>
              </a:rPr>
              <a:t>Q1</a:t>
            </a:r>
            <a:r>
              <a:rPr lang="en-US" sz="2400" dirty="0">
                <a:solidFill>
                  <a:srgbClr val="292934"/>
                </a:solidFill>
              </a:rPr>
              <a:t> */</a:t>
            </a:r>
            <a:br>
              <a:rPr lang="en-US" sz="2400" dirty="0">
                <a:solidFill>
                  <a:srgbClr val="292934"/>
                </a:solidFill>
              </a:rPr>
            </a:br>
            <a:r>
              <a:rPr lang="en-US" sz="2400" dirty="0">
                <a:solidFill>
                  <a:srgbClr val="292934"/>
                </a:solidFill>
              </a:rPr>
              <a:t>         [R(x</a:t>
            </a:r>
            <a:r>
              <a:rPr lang="en-US" sz="2400" baseline="-25000" dirty="0">
                <a:solidFill>
                  <a:srgbClr val="292934"/>
                </a:solidFill>
              </a:rPr>
              <a:t>0</a:t>
            </a:r>
            <a:r>
              <a:rPr lang="en-US" sz="2400" dirty="0">
                <a:solidFill>
                  <a:srgbClr val="292934"/>
                </a:solidFill>
              </a:rPr>
              <a:t>),S</a:t>
            </a:r>
            <a:r>
              <a:rPr lang="en-US" sz="2400" baseline="-25000" dirty="0">
                <a:solidFill>
                  <a:srgbClr val="292934"/>
                </a:solidFill>
              </a:rPr>
              <a:t>1</a:t>
            </a:r>
            <a:r>
              <a:rPr lang="en-US" sz="2400" dirty="0">
                <a:solidFill>
                  <a:srgbClr val="292934"/>
                </a:solidFill>
              </a:rPr>
              <a:t>(x</a:t>
            </a:r>
            <a:r>
              <a:rPr lang="en-US" sz="2400" baseline="-25000" dirty="0">
                <a:solidFill>
                  <a:srgbClr val="292934"/>
                </a:solidFill>
              </a:rPr>
              <a:t>0</a:t>
            </a:r>
            <a:r>
              <a:rPr lang="en-US" sz="2400" dirty="0">
                <a:solidFill>
                  <a:srgbClr val="292934"/>
                </a:solidFill>
              </a:rPr>
              <a:t>,y</a:t>
            </a:r>
            <a:r>
              <a:rPr lang="en-US" sz="2400" baseline="-25000" dirty="0">
                <a:solidFill>
                  <a:srgbClr val="292934"/>
                </a:solidFill>
              </a:rPr>
              <a:t>0</a:t>
            </a:r>
            <a:r>
              <a:rPr lang="en-US" sz="2400" dirty="0">
                <a:solidFill>
                  <a:srgbClr val="292934"/>
                </a:solidFill>
              </a:rPr>
              <a:t>)       </a:t>
            </a:r>
            <a:r>
              <a:rPr lang="en-US" sz="2400" dirty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400" dirty="0">
                <a:solidFill>
                  <a:srgbClr val="292934"/>
                </a:solidFill>
              </a:rPr>
              <a:t>     S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(x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,y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),T(y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)]       </a:t>
            </a:r>
            <a:r>
              <a:rPr lang="en-US" sz="2400" dirty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292934"/>
                </a:solidFill>
              </a:rPr>
              <a:t>     /* </a:t>
            </a:r>
            <a:r>
              <a:rPr lang="en-US" sz="2400" dirty="0">
                <a:solidFill>
                  <a:srgbClr val="D2533C"/>
                </a:solidFill>
              </a:rPr>
              <a:t>Q2</a:t>
            </a:r>
            <a:r>
              <a:rPr lang="en-US" sz="2400" dirty="0">
                <a:solidFill>
                  <a:srgbClr val="292934"/>
                </a:solidFill>
              </a:rPr>
              <a:t> */</a:t>
            </a:r>
            <a:br>
              <a:rPr lang="en-US" sz="2400" dirty="0">
                <a:solidFill>
                  <a:srgbClr val="292934"/>
                </a:solidFill>
              </a:rPr>
            </a:br>
            <a:r>
              <a:rPr lang="en-US" sz="2400" dirty="0">
                <a:solidFill>
                  <a:srgbClr val="292934"/>
                </a:solidFill>
              </a:rPr>
              <a:t>         [S</a:t>
            </a:r>
            <a:r>
              <a:rPr lang="en-US" sz="2400" baseline="-25000" dirty="0">
                <a:solidFill>
                  <a:srgbClr val="292934"/>
                </a:solidFill>
              </a:rPr>
              <a:t>1</a:t>
            </a:r>
            <a:r>
              <a:rPr lang="en-US" sz="2400" dirty="0">
                <a:solidFill>
                  <a:srgbClr val="292934"/>
                </a:solidFill>
              </a:rPr>
              <a:t>(x</a:t>
            </a:r>
            <a:r>
              <a:rPr lang="en-US" sz="2400" baseline="-25000" dirty="0">
                <a:solidFill>
                  <a:srgbClr val="292934"/>
                </a:solidFill>
              </a:rPr>
              <a:t>1</a:t>
            </a:r>
            <a:r>
              <a:rPr lang="en-US" sz="2400" dirty="0">
                <a:solidFill>
                  <a:srgbClr val="292934"/>
                </a:solidFill>
              </a:rPr>
              <a:t>,y</a:t>
            </a:r>
            <a:r>
              <a:rPr lang="en-US" sz="2400" baseline="-25000" dirty="0">
                <a:solidFill>
                  <a:srgbClr val="292934"/>
                </a:solidFill>
              </a:rPr>
              <a:t>1</a:t>
            </a:r>
            <a:r>
              <a:rPr lang="en-US" sz="2400" dirty="0">
                <a:solidFill>
                  <a:srgbClr val="292934"/>
                </a:solidFill>
              </a:rPr>
              <a:t>),S</a:t>
            </a:r>
            <a:r>
              <a:rPr lang="en-US" sz="2400" baseline="-25000" dirty="0">
                <a:solidFill>
                  <a:srgbClr val="292934"/>
                </a:solidFill>
              </a:rPr>
              <a:t>2</a:t>
            </a:r>
            <a:r>
              <a:rPr lang="en-US" sz="2400" dirty="0">
                <a:solidFill>
                  <a:srgbClr val="292934"/>
                </a:solidFill>
              </a:rPr>
              <a:t>(x</a:t>
            </a:r>
            <a:r>
              <a:rPr lang="en-US" sz="2400" baseline="-25000" dirty="0">
                <a:solidFill>
                  <a:srgbClr val="292934"/>
                </a:solidFill>
              </a:rPr>
              <a:t>1</a:t>
            </a:r>
            <a:r>
              <a:rPr lang="en-US" sz="2400" dirty="0">
                <a:solidFill>
                  <a:srgbClr val="292934"/>
                </a:solidFill>
              </a:rPr>
              <a:t>,y</a:t>
            </a:r>
            <a:r>
              <a:rPr lang="en-US" sz="2400" baseline="-25000" dirty="0">
                <a:solidFill>
                  <a:srgbClr val="292934"/>
                </a:solidFill>
              </a:rPr>
              <a:t>1</a:t>
            </a:r>
            <a:r>
              <a:rPr lang="en-US" sz="2400" dirty="0">
                <a:solidFill>
                  <a:srgbClr val="292934"/>
                </a:solidFill>
              </a:rPr>
              <a:t>)  </a:t>
            </a:r>
            <a:r>
              <a:rPr lang="en-US" sz="2400" dirty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400" dirty="0">
                <a:solidFill>
                  <a:srgbClr val="292934"/>
                </a:solidFill>
              </a:rPr>
              <a:t>     S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(x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,y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),T(y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)]                /* </a:t>
            </a:r>
            <a:r>
              <a:rPr lang="en-US" sz="2400" dirty="0">
                <a:solidFill>
                  <a:srgbClr val="D2533C"/>
                </a:solidFill>
              </a:rPr>
              <a:t>Q3</a:t>
            </a:r>
            <a:r>
              <a:rPr lang="en-US" sz="2400" dirty="0">
                <a:solidFill>
                  <a:srgbClr val="292934"/>
                </a:solidFill>
              </a:rPr>
              <a:t> */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978" y="1582251"/>
            <a:ext cx="8807494" cy="52322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800">
                <a:latin typeface="Arial"/>
              </a:defRPr>
            </a:lvl1pPr>
          </a:lstStyle>
          <a:p>
            <a:r>
              <a:rPr lang="en-US" b="1" dirty="0" smtClean="0"/>
              <a:t>Definition</a:t>
            </a:r>
            <a:r>
              <a:rPr lang="en-US" dirty="0" smtClean="0"/>
              <a:t>. </a:t>
            </a:r>
            <a:r>
              <a:rPr lang="en-US" dirty="0"/>
              <a:t>The CNF lattice of Q </a:t>
            </a:r>
            <a:r>
              <a:rPr lang="en-US" dirty="0">
                <a:sym typeface="Wingdings"/>
              </a:rPr>
              <a:t>=   Q1 </a:t>
            </a:r>
            <a:r>
              <a:rPr lang="en-US" dirty="0">
                <a:latin typeface="ＭＳ ゴシック"/>
                <a:ea typeface="ＭＳ ゴシック"/>
                <a:cs typeface="ＭＳ ゴシック"/>
                <a:sym typeface="Wingdings"/>
              </a:rPr>
              <a:t>∧</a:t>
            </a:r>
            <a:r>
              <a:rPr lang="en-US" dirty="0">
                <a:sym typeface="Wingdings"/>
              </a:rPr>
              <a:t> Q2 </a:t>
            </a:r>
            <a:r>
              <a:rPr lang="en-US" dirty="0">
                <a:latin typeface="ＭＳ ゴシック"/>
                <a:ea typeface="ＭＳ ゴシック"/>
                <a:cs typeface="ＭＳ ゴシック"/>
                <a:sym typeface="Wingdings"/>
              </a:rPr>
              <a:t>∧</a:t>
            </a:r>
            <a:r>
              <a:rPr lang="en-US" dirty="0">
                <a:sym typeface="Wingdings"/>
              </a:rPr>
              <a:t> … is: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41484" y="1194019"/>
            <a:ext cx="3674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formal definition in the book.</a:t>
            </a:r>
            <a:endParaRPr lang="en-US" dirty="0"/>
          </a:p>
        </p:txBody>
      </p:sp>
      <p:pic>
        <p:nvPicPr>
          <p:cNvPr id="39" name="Picture 38" descr="cover-book-pdb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913" y="347472"/>
            <a:ext cx="985087" cy="12158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978" y="2169448"/>
            <a:ext cx="158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Example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20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CNF Lattice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4582" y="4642277"/>
            <a:ext cx="538178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400" baseline="-25000" dirty="0" smtClean="0">
                <a:solidFill>
                  <a:srgbClr val="D2533C"/>
                </a:solidFill>
                <a:latin typeface="Arial"/>
              </a:rPr>
              <a:t>1</a:t>
            </a:r>
            <a:endParaRPr lang="en-US" sz="2400" dirty="0">
              <a:solidFill>
                <a:srgbClr val="D2533C"/>
              </a:solidFill>
              <a:latin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51795" y="4642277"/>
            <a:ext cx="538178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400" baseline="-25000" dirty="0" smtClean="0">
                <a:solidFill>
                  <a:srgbClr val="D2533C"/>
                </a:solidFill>
                <a:latin typeface="Arial"/>
              </a:rPr>
              <a:t>2</a:t>
            </a:r>
            <a:endParaRPr lang="en-US" sz="2400" dirty="0">
              <a:solidFill>
                <a:srgbClr val="D2533C"/>
              </a:solidFill>
              <a:latin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67354" y="4642277"/>
            <a:ext cx="538178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400" baseline="-25000" dirty="0" smtClean="0">
                <a:solidFill>
                  <a:srgbClr val="D2533C"/>
                </a:solidFill>
                <a:latin typeface="Arial"/>
              </a:rPr>
              <a:t>3</a:t>
            </a:r>
            <a:endParaRPr lang="en-US" sz="2400" dirty="0">
              <a:solidFill>
                <a:srgbClr val="D2533C"/>
              </a:solidFill>
              <a:latin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10946" y="5476900"/>
            <a:ext cx="1189348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400" baseline="-25000" dirty="0" smtClean="0">
                <a:solidFill>
                  <a:srgbClr val="D2533C"/>
                </a:solidFill>
                <a:latin typeface="Arial"/>
              </a:rPr>
              <a:t>2</a:t>
            </a:r>
            <a:r>
              <a:rPr lang="en-US" sz="2400" dirty="0" smtClean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4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400" baseline="-25000" dirty="0" smtClean="0">
                <a:solidFill>
                  <a:srgbClr val="D2533C"/>
                </a:solidFill>
                <a:latin typeface="Arial"/>
              </a:rPr>
              <a:t>3</a:t>
            </a:r>
            <a:endParaRPr lang="en-US" sz="2400" dirty="0">
              <a:solidFill>
                <a:srgbClr val="D2533C"/>
              </a:solidFill>
              <a:latin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91654" y="5476900"/>
            <a:ext cx="1189348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400" baseline="-25000" dirty="0" smtClean="0">
                <a:solidFill>
                  <a:srgbClr val="D2533C"/>
                </a:solidFill>
                <a:latin typeface="Arial"/>
              </a:rPr>
              <a:t>1</a:t>
            </a:r>
            <a:r>
              <a:rPr lang="en-US" sz="2400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4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400" baseline="-25000" dirty="0" smtClean="0">
                <a:solidFill>
                  <a:srgbClr val="D2533C"/>
                </a:solidFill>
                <a:latin typeface="Arial"/>
              </a:rPr>
              <a:t>2</a:t>
            </a:r>
            <a:endParaRPr lang="en-US" sz="2400" dirty="0">
              <a:solidFill>
                <a:srgbClr val="D2533C"/>
              </a:solidFill>
              <a:latin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1893" y="6359513"/>
            <a:ext cx="40048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400" baseline="-25000" dirty="0" smtClean="0">
                <a:solidFill>
                  <a:srgbClr val="D2533C"/>
                </a:solidFill>
                <a:latin typeface="Arial"/>
              </a:rPr>
              <a:t>1</a:t>
            </a:r>
            <a:r>
              <a:rPr lang="en-US" sz="2400" dirty="0" smtClean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400" dirty="0" smtClean="0">
                <a:solidFill>
                  <a:srgbClr val="D2533C"/>
                </a:solidFill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sz="24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400" baseline="-25000" dirty="0" smtClean="0">
                <a:solidFill>
                  <a:srgbClr val="D2533C"/>
                </a:solidFill>
                <a:latin typeface="Arial"/>
              </a:rPr>
              <a:t>2</a:t>
            </a:r>
            <a:r>
              <a:rPr lang="en-US" sz="2400" dirty="0" smtClean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400" dirty="0" smtClean="0">
                <a:solidFill>
                  <a:srgbClr val="D2533C"/>
                </a:solidFill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sz="24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400" baseline="-25000" dirty="0" smtClean="0">
                <a:solidFill>
                  <a:srgbClr val="D2533C"/>
                </a:solidFill>
                <a:latin typeface="Arial"/>
              </a:rPr>
              <a:t>3  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 (= </a:t>
            </a:r>
            <a:r>
              <a:rPr lang="en-US" sz="2400" dirty="0" smtClean="0">
                <a:solidFill>
                  <a:srgbClr val="D2533C"/>
                </a:solidFill>
                <a:latin typeface="Arial"/>
              </a:rPr>
              <a:t> Q</a:t>
            </a:r>
            <a:r>
              <a:rPr lang="en-US" sz="2400" baseline="-25000" dirty="0" smtClean="0">
                <a:solidFill>
                  <a:srgbClr val="D2533C"/>
                </a:solidFill>
                <a:latin typeface="Arial"/>
              </a:rPr>
              <a:t>1</a:t>
            </a:r>
            <a:r>
              <a:rPr lang="en-US" sz="2400" dirty="0" smtClean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 </a:t>
            </a:r>
            <a:r>
              <a:rPr lang="en-US" sz="24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400" baseline="-25000" dirty="0" smtClean="0">
                <a:solidFill>
                  <a:srgbClr val="D2533C"/>
                </a:solidFill>
                <a:latin typeface="Arial"/>
              </a:rPr>
              <a:t>3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)</a:t>
            </a:r>
            <a:r>
              <a:rPr lang="en-US" sz="2400" dirty="0" smtClean="0">
                <a:solidFill>
                  <a:srgbClr val="D2533C"/>
                </a:solidFill>
                <a:latin typeface="Arial"/>
              </a:rPr>
              <a:t>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119798" y="3836776"/>
            <a:ext cx="553998" cy="495238"/>
          </a:xfrm>
          <a:prstGeom prst="rect">
            <a:avLst/>
          </a:prstGeom>
          <a:effectLst/>
        </p:spPr>
        <p:txBody>
          <a:bodyPr vert="wordArtVert" wrap="non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Arial"/>
              </a:rPr>
              <a:t>^1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" name="Straight Connector 24"/>
          <p:cNvCxnSpPr>
            <a:stCxn id="22" idx="1"/>
            <a:endCxn id="10" idx="0"/>
          </p:cNvCxnSpPr>
          <p:nvPr/>
        </p:nvCxnSpPr>
        <p:spPr>
          <a:xfrm rot="10800000" flipV="1">
            <a:off x="673672" y="4084395"/>
            <a:ext cx="1446127" cy="557882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2" idx="2"/>
            <a:endCxn id="11" idx="0"/>
          </p:cNvCxnSpPr>
          <p:nvPr/>
        </p:nvCxnSpPr>
        <p:spPr>
          <a:xfrm rot="16200000" flipH="1">
            <a:off x="2253709" y="4475101"/>
            <a:ext cx="310263" cy="24087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2" idx="3"/>
            <a:endCxn id="18" idx="0"/>
          </p:cNvCxnSpPr>
          <p:nvPr/>
        </p:nvCxnSpPr>
        <p:spPr>
          <a:xfrm>
            <a:off x="2673796" y="4084395"/>
            <a:ext cx="1462647" cy="557882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2"/>
            <a:endCxn id="20" idx="0"/>
          </p:cNvCxnSpPr>
          <p:nvPr/>
        </p:nvCxnSpPr>
        <p:spPr>
          <a:xfrm rot="16200000" flipH="1">
            <a:off x="843520" y="4934092"/>
            <a:ext cx="372958" cy="71265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1" idx="2"/>
            <a:endCxn id="20" idx="0"/>
          </p:cNvCxnSpPr>
          <p:nvPr/>
        </p:nvCxnSpPr>
        <p:spPr>
          <a:xfrm rot="5400000">
            <a:off x="1717127" y="4773143"/>
            <a:ext cx="372958" cy="10345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2"/>
            <a:endCxn id="19" idx="0"/>
          </p:cNvCxnSpPr>
          <p:nvPr/>
        </p:nvCxnSpPr>
        <p:spPr>
          <a:xfrm rot="16200000" flipH="1">
            <a:off x="2676773" y="4848053"/>
            <a:ext cx="372958" cy="88473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8" idx="2"/>
            <a:endCxn id="19" idx="0"/>
          </p:cNvCxnSpPr>
          <p:nvPr/>
        </p:nvCxnSpPr>
        <p:spPr>
          <a:xfrm rot="5400000">
            <a:off x="3534553" y="4875010"/>
            <a:ext cx="372958" cy="83082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0" idx="2"/>
            <a:endCxn id="21" idx="0"/>
          </p:cNvCxnSpPr>
          <p:nvPr/>
        </p:nvCxnSpPr>
        <p:spPr>
          <a:xfrm rot="16200000" flipH="1">
            <a:off x="1564842" y="5760051"/>
            <a:ext cx="420948" cy="7779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9" idx="2"/>
            <a:endCxn id="21" idx="0"/>
          </p:cNvCxnSpPr>
          <p:nvPr/>
        </p:nvCxnSpPr>
        <p:spPr>
          <a:xfrm rot="5400000">
            <a:off x="2524488" y="5578381"/>
            <a:ext cx="420948" cy="114131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02919" y="3945177"/>
            <a:ext cx="1633565" cy="520490"/>
            <a:chOff x="202839" y="5277755"/>
            <a:chExt cx="1633565" cy="520490"/>
          </a:xfrm>
        </p:grpSpPr>
        <p:sp>
          <p:nvSpPr>
            <p:cNvPr id="34" name="Rectangle 33"/>
            <p:cNvSpPr/>
            <p:nvPr/>
          </p:nvSpPr>
          <p:spPr>
            <a:xfrm>
              <a:off x="202839" y="5277755"/>
              <a:ext cx="553998" cy="495238"/>
            </a:xfrm>
            <a:prstGeom prst="rect">
              <a:avLst/>
            </a:prstGeom>
            <a:effectLst/>
          </p:spPr>
          <p:txBody>
            <a:bodyPr vert="wordArtVert" wrap="none">
              <a:spAutoFit/>
            </a:bodyPr>
            <a:lstStyle/>
            <a:p>
              <a:r>
                <a:rPr lang="en-US" sz="24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3575" y="5336580"/>
              <a:ext cx="13128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/>
                </a:rPr>
                <a:t>=</a:t>
              </a:r>
              <a:r>
                <a:rPr lang="en-US" sz="2400" dirty="0" err="1" smtClean="0">
                  <a:latin typeface="Arial"/>
                </a:rPr>
                <a:t>max(L</a:t>
              </a:r>
              <a:r>
                <a:rPr lang="en-US" sz="2400" dirty="0" smtClean="0">
                  <a:latin typeface="Arial"/>
                </a:rPr>
                <a:t>)</a:t>
              </a:r>
              <a:endParaRPr lang="en-US" sz="2400" dirty="0">
                <a:latin typeface="Arial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7978" y="2703513"/>
            <a:ext cx="8674169" cy="1200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Q</a:t>
            </a:r>
            <a:r>
              <a:rPr lang="en-US" sz="2400" baseline="-25000" dirty="0">
                <a:solidFill>
                  <a:schemeClr val="tx2"/>
                </a:solidFill>
              </a:rPr>
              <a:t>W</a:t>
            </a:r>
            <a:r>
              <a:rPr lang="en-US" sz="2400" dirty="0">
                <a:solidFill>
                  <a:srgbClr val="292934"/>
                </a:solidFill>
              </a:rPr>
              <a:t> = [R(x</a:t>
            </a:r>
            <a:r>
              <a:rPr lang="en-US" sz="2400" baseline="-25000" dirty="0">
                <a:solidFill>
                  <a:srgbClr val="292934"/>
                </a:solidFill>
              </a:rPr>
              <a:t>0</a:t>
            </a:r>
            <a:r>
              <a:rPr lang="en-US" sz="2400" dirty="0">
                <a:solidFill>
                  <a:srgbClr val="292934"/>
                </a:solidFill>
              </a:rPr>
              <a:t>),S</a:t>
            </a:r>
            <a:r>
              <a:rPr lang="en-US" sz="2400" baseline="-25000" dirty="0">
                <a:solidFill>
                  <a:srgbClr val="292934"/>
                </a:solidFill>
              </a:rPr>
              <a:t>1</a:t>
            </a:r>
            <a:r>
              <a:rPr lang="en-US" sz="2400" dirty="0">
                <a:solidFill>
                  <a:srgbClr val="292934"/>
                </a:solidFill>
              </a:rPr>
              <a:t>(x</a:t>
            </a:r>
            <a:r>
              <a:rPr lang="en-US" sz="2400" baseline="-25000" dirty="0">
                <a:solidFill>
                  <a:srgbClr val="292934"/>
                </a:solidFill>
              </a:rPr>
              <a:t>0</a:t>
            </a:r>
            <a:r>
              <a:rPr lang="en-US" sz="2400" dirty="0">
                <a:solidFill>
                  <a:srgbClr val="292934"/>
                </a:solidFill>
              </a:rPr>
              <a:t>,y</a:t>
            </a:r>
            <a:r>
              <a:rPr lang="en-US" sz="2400" baseline="-25000" dirty="0">
                <a:solidFill>
                  <a:srgbClr val="292934"/>
                </a:solidFill>
              </a:rPr>
              <a:t>0</a:t>
            </a:r>
            <a:r>
              <a:rPr lang="en-US" sz="2400" dirty="0">
                <a:solidFill>
                  <a:srgbClr val="292934"/>
                </a:solidFill>
              </a:rPr>
              <a:t>)       </a:t>
            </a:r>
            <a:r>
              <a:rPr lang="en-US" sz="2400" dirty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400" dirty="0">
                <a:solidFill>
                  <a:srgbClr val="292934"/>
                </a:solidFill>
              </a:rPr>
              <a:t>     S</a:t>
            </a:r>
            <a:r>
              <a:rPr lang="en-US" sz="2400" baseline="-25000" dirty="0">
                <a:solidFill>
                  <a:srgbClr val="292934"/>
                </a:solidFill>
              </a:rPr>
              <a:t>2</a:t>
            </a:r>
            <a:r>
              <a:rPr lang="en-US" sz="2400" dirty="0">
                <a:solidFill>
                  <a:srgbClr val="292934"/>
                </a:solidFill>
              </a:rPr>
              <a:t>(x</a:t>
            </a:r>
            <a:r>
              <a:rPr lang="en-US" sz="2400" baseline="-25000" dirty="0">
                <a:solidFill>
                  <a:srgbClr val="292934"/>
                </a:solidFill>
              </a:rPr>
              <a:t>2</a:t>
            </a:r>
            <a:r>
              <a:rPr lang="en-US" sz="2400" dirty="0">
                <a:solidFill>
                  <a:srgbClr val="292934"/>
                </a:solidFill>
              </a:rPr>
              <a:t>,y</a:t>
            </a:r>
            <a:r>
              <a:rPr lang="en-US" sz="2400" baseline="-25000" dirty="0">
                <a:solidFill>
                  <a:srgbClr val="292934"/>
                </a:solidFill>
              </a:rPr>
              <a:t>2</a:t>
            </a:r>
            <a:r>
              <a:rPr lang="en-US" sz="2400" dirty="0">
                <a:solidFill>
                  <a:srgbClr val="292934"/>
                </a:solidFill>
              </a:rPr>
              <a:t>),S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(x</a:t>
            </a:r>
            <a:r>
              <a:rPr lang="en-US" sz="2400" baseline="-25000" dirty="0">
                <a:solidFill>
                  <a:srgbClr val="292934"/>
                </a:solidFill>
              </a:rPr>
              <a:t>2</a:t>
            </a:r>
            <a:r>
              <a:rPr lang="en-US" sz="2400" dirty="0">
                <a:solidFill>
                  <a:srgbClr val="292934"/>
                </a:solidFill>
              </a:rPr>
              <a:t>,y</a:t>
            </a:r>
            <a:r>
              <a:rPr lang="en-US" sz="2400" baseline="-25000" dirty="0">
                <a:solidFill>
                  <a:srgbClr val="292934"/>
                </a:solidFill>
              </a:rPr>
              <a:t>2</a:t>
            </a:r>
            <a:r>
              <a:rPr lang="en-US" sz="2400" dirty="0">
                <a:solidFill>
                  <a:srgbClr val="292934"/>
                </a:solidFill>
              </a:rPr>
              <a:t>)] </a:t>
            </a:r>
            <a:r>
              <a:rPr lang="en-US" sz="2400" dirty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292934"/>
                </a:solidFill>
              </a:rPr>
              <a:t>     /* </a:t>
            </a:r>
            <a:r>
              <a:rPr lang="en-US" sz="2400" dirty="0">
                <a:solidFill>
                  <a:srgbClr val="D2533C"/>
                </a:solidFill>
              </a:rPr>
              <a:t>Q1</a:t>
            </a:r>
            <a:r>
              <a:rPr lang="en-US" sz="2400" dirty="0">
                <a:solidFill>
                  <a:srgbClr val="292934"/>
                </a:solidFill>
              </a:rPr>
              <a:t> */</a:t>
            </a:r>
            <a:br>
              <a:rPr lang="en-US" sz="2400" dirty="0">
                <a:solidFill>
                  <a:srgbClr val="292934"/>
                </a:solidFill>
              </a:rPr>
            </a:br>
            <a:r>
              <a:rPr lang="en-US" sz="2400" dirty="0">
                <a:solidFill>
                  <a:srgbClr val="292934"/>
                </a:solidFill>
              </a:rPr>
              <a:t>         [R(x</a:t>
            </a:r>
            <a:r>
              <a:rPr lang="en-US" sz="2400" baseline="-25000" dirty="0">
                <a:solidFill>
                  <a:srgbClr val="292934"/>
                </a:solidFill>
              </a:rPr>
              <a:t>0</a:t>
            </a:r>
            <a:r>
              <a:rPr lang="en-US" sz="2400" dirty="0">
                <a:solidFill>
                  <a:srgbClr val="292934"/>
                </a:solidFill>
              </a:rPr>
              <a:t>),S</a:t>
            </a:r>
            <a:r>
              <a:rPr lang="en-US" sz="2400" baseline="-25000" dirty="0">
                <a:solidFill>
                  <a:srgbClr val="292934"/>
                </a:solidFill>
              </a:rPr>
              <a:t>1</a:t>
            </a:r>
            <a:r>
              <a:rPr lang="en-US" sz="2400" dirty="0">
                <a:solidFill>
                  <a:srgbClr val="292934"/>
                </a:solidFill>
              </a:rPr>
              <a:t>(x</a:t>
            </a:r>
            <a:r>
              <a:rPr lang="en-US" sz="2400" baseline="-25000" dirty="0">
                <a:solidFill>
                  <a:srgbClr val="292934"/>
                </a:solidFill>
              </a:rPr>
              <a:t>0</a:t>
            </a:r>
            <a:r>
              <a:rPr lang="en-US" sz="2400" dirty="0">
                <a:solidFill>
                  <a:srgbClr val="292934"/>
                </a:solidFill>
              </a:rPr>
              <a:t>,y</a:t>
            </a:r>
            <a:r>
              <a:rPr lang="en-US" sz="2400" baseline="-25000" dirty="0">
                <a:solidFill>
                  <a:srgbClr val="292934"/>
                </a:solidFill>
              </a:rPr>
              <a:t>0</a:t>
            </a:r>
            <a:r>
              <a:rPr lang="en-US" sz="2400" dirty="0">
                <a:solidFill>
                  <a:srgbClr val="292934"/>
                </a:solidFill>
              </a:rPr>
              <a:t>)       </a:t>
            </a:r>
            <a:r>
              <a:rPr lang="en-US" sz="2400" dirty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400" dirty="0">
                <a:solidFill>
                  <a:srgbClr val="292934"/>
                </a:solidFill>
              </a:rPr>
              <a:t>     S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(x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,y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),T(y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)]       </a:t>
            </a:r>
            <a:r>
              <a:rPr lang="en-US" sz="2400" dirty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solidFill>
                  <a:srgbClr val="292934"/>
                </a:solidFill>
              </a:rPr>
              <a:t>     /* </a:t>
            </a:r>
            <a:r>
              <a:rPr lang="en-US" sz="2400" dirty="0">
                <a:solidFill>
                  <a:srgbClr val="D2533C"/>
                </a:solidFill>
              </a:rPr>
              <a:t>Q2</a:t>
            </a:r>
            <a:r>
              <a:rPr lang="en-US" sz="2400" dirty="0">
                <a:solidFill>
                  <a:srgbClr val="292934"/>
                </a:solidFill>
              </a:rPr>
              <a:t> */</a:t>
            </a:r>
            <a:br>
              <a:rPr lang="en-US" sz="2400" dirty="0">
                <a:solidFill>
                  <a:srgbClr val="292934"/>
                </a:solidFill>
              </a:rPr>
            </a:br>
            <a:r>
              <a:rPr lang="en-US" sz="2400" dirty="0">
                <a:solidFill>
                  <a:srgbClr val="292934"/>
                </a:solidFill>
              </a:rPr>
              <a:t>         [S</a:t>
            </a:r>
            <a:r>
              <a:rPr lang="en-US" sz="2400" baseline="-25000" dirty="0">
                <a:solidFill>
                  <a:srgbClr val="292934"/>
                </a:solidFill>
              </a:rPr>
              <a:t>1</a:t>
            </a:r>
            <a:r>
              <a:rPr lang="en-US" sz="2400" dirty="0">
                <a:solidFill>
                  <a:srgbClr val="292934"/>
                </a:solidFill>
              </a:rPr>
              <a:t>(x</a:t>
            </a:r>
            <a:r>
              <a:rPr lang="en-US" sz="2400" baseline="-25000" dirty="0">
                <a:solidFill>
                  <a:srgbClr val="292934"/>
                </a:solidFill>
              </a:rPr>
              <a:t>1</a:t>
            </a:r>
            <a:r>
              <a:rPr lang="en-US" sz="2400" dirty="0">
                <a:solidFill>
                  <a:srgbClr val="292934"/>
                </a:solidFill>
              </a:rPr>
              <a:t>,y</a:t>
            </a:r>
            <a:r>
              <a:rPr lang="en-US" sz="2400" baseline="-25000" dirty="0">
                <a:solidFill>
                  <a:srgbClr val="292934"/>
                </a:solidFill>
              </a:rPr>
              <a:t>1</a:t>
            </a:r>
            <a:r>
              <a:rPr lang="en-US" sz="2400" dirty="0">
                <a:solidFill>
                  <a:srgbClr val="292934"/>
                </a:solidFill>
              </a:rPr>
              <a:t>),S</a:t>
            </a:r>
            <a:r>
              <a:rPr lang="en-US" sz="2400" baseline="-25000" dirty="0">
                <a:solidFill>
                  <a:srgbClr val="292934"/>
                </a:solidFill>
              </a:rPr>
              <a:t>2</a:t>
            </a:r>
            <a:r>
              <a:rPr lang="en-US" sz="2400" dirty="0">
                <a:solidFill>
                  <a:srgbClr val="292934"/>
                </a:solidFill>
              </a:rPr>
              <a:t>(x</a:t>
            </a:r>
            <a:r>
              <a:rPr lang="en-US" sz="2400" baseline="-25000" dirty="0">
                <a:solidFill>
                  <a:srgbClr val="292934"/>
                </a:solidFill>
              </a:rPr>
              <a:t>1</a:t>
            </a:r>
            <a:r>
              <a:rPr lang="en-US" sz="2400" dirty="0">
                <a:solidFill>
                  <a:srgbClr val="292934"/>
                </a:solidFill>
              </a:rPr>
              <a:t>,y</a:t>
            </a:r>
            <a:r>
              <a:rPr lang="en-US" sz="2400" baseline="-25000" dirty="0">
                <a:solidFill>
                  <a:srgbClr val="292934"/>
                </a:solidFill>
              </a:rPr>
              <a:t>1</a:t>
            </a:r>
            <a:r>
              <a:rPr lang="en-US" sz="2400" dirty="0">
                <a:solidFill>
                  <a:srgbClr val="292934"/>
                </a:solidFill>
              </a:rPr>
              <a:t>)  </a:t>
            </a:r>
            <a:r>
              <a:rPr lang="en-US" sz="2400" dirty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400" dirty="0">
                <a:solidFill>
                  <a:srgbClr val="292934"/>
                </a:solidFill>
              </a:rPr>
              <a:t>     S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(x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,y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),T(y</a:t>
            </a:r>
            <a:r>
              <a:rPr lang="en-US" sz="2400" baseline="-25000" dirty="0">
                <a:solidFill>
                  <a:srgbClr val="292934"/>
                </a:solidFill>
              </a:rPr>
              <a:t>3</a:t>
            </a:r>
            <a:r>
              <a:rPr lang="en-US" sz="2400" dirty="0">
                <a:solidFill>
                  <a:srgbClr val="292934"/>
                </a:solidFill>
              </a:rPr>
              <a:t>)]                /* </a:t>
            </a:r>
            <a:r>
              <a:rPr lang="en-US" sz="2400" dirty="0">
                <a:solidFill>
                  <a:srgbClr val="D2533C"/>
                </a:solidFill>
              </a:rPr>
              <a:t>Q3</a:t>
            </a:r>
            <a:r>
              <a:rPr lang="en-US" sz="2400" dirty="0">
                <a:solidFill>
                  <a:srgbClr val="292934"/>
                </a:solidFill>
              </a:rPr>
              <a:t> */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978" y="1582251"/>
            <a:ext cx="8807494" cy="52322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800">
                <a:latin typeface="Arial"/>
              </a:defRPr>
            </a:lvl1pPr>
          </a:lstStyle>
          <a:p>
            <a:r>
              <a:rPr lang="en-US" b="1" dirty="0" smtClean="0"/>
              <a:t>Definition</a:t>
            </a:r>
            <a:r>
              <a:rPr lang="en-US" dirty="0" smtClean="0"/>
              <a:t>. </a:t>
            </a:r>
            <a:r>
              <a:rPr lang="en-US" dirty="0"/>
              <a:t>The CNF lattice of Q </a:t>
            </a:r>
            <a:r>
              <a:rPr lang="en-US" dirty="0">
                <a:sym typeface="Wingdings"/>
              </a:rPr>
              <a:t>=   Q1 </a:t>
            </a:r>
            <a:r>
              <a:rPr lang="en-US" dirty="0">
                <a:latin typeface="ＭＳ ゴシック"/>
                <a:ea typeface="ＭＳ ゴシック"/>
                <a:cs typeface="ＭＳ ゴシック"/>
                <a:sym typeface="Wingdings"/>
              </a:rPr>
              <a:t>∧</a:t>
            </a:r>
            <a:r>
              <a:rPr lang="en-US" dirty="0">
                <a:sym typeface="Wingdings"/>
              </a:rPr>
              <a:t> Q2 </a:t>
            </a:r>
            <a:r>
              <a:rPr lang="en-US" dirty="0">
                <a:latin typeface="ＭＳ ゴシック"/>
                <a:ea typeface="ＭＳ ゴシック"/>
                <a:cs typeface="ＭＳ ゴシック"/>
                <a:sym typeface="Wingdings"/>
              </a:rPr>
              <a:t>∧</a:t>
            </a:r>
            <a:r>
              <a:rPr lang="en-US" dirty="0">
                <a:sym typeface="Wingdings"/>
              </a:rPr>
              <a:t> … is: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41484" y="1194019"/>
            <a:ext cx="3674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formal definition in the book.</a:t>
            </a:r>
            <a:endParaRPr lang="en-US" dirty="0"/>
          </a:p>
        </p:txBody>
      </p:sp>
      <p:pic>
        <p:nvPicPr>
          <p:cNvPr id="39" name="Picture 38" descr="cover-book-pdb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913" y="347472"/>
            <a:ext cx="985087" cy="12158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978" y="2169448"/>
            <a:ext cx="158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Example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615020" y="5837174"/>
            <a:ext cx="2816613" cy="9194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/>
              </a:rPr>
              <a:t>Nodes</a:t>
            </a:r>
            <a:r>
              <a:rPr lang="en-US" sz="2400" dirty="0">
                <a:solidFill>
                  <a:schemeClr val="tx1"/>
                </a:solidFill>
                <a:latin typeface="Arial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400" dirty="0" smtClean="0">
                <a:solidFill>
                  <a:schemeClr val="tx1"/>
                </a:solidFill>
                <a:latin typeface="Arial"/>
              </a:rPr>
              <a:t> in </a:t>
            </a:r>
            <a:r>
              <a:rPr lang="en-US" sz="2400" dirty="0" smtClean="0">
                <a:solidFill>
                  <a:srgbClr val="0000FF"/>
                </a:solidFill>
                <a:latin typeface="Arial"/>
              </a:rPr>
              <a:t>PTIME</a:t>
            </a:r>
            <a:r>
              <a:rPr lang="en-US" sz="2400" dirty="0" smtClean="0">
                <a:solidFill>
                  <a:schemeClr val="tx1"/>
                </a:solidFill>
                <a:latin typeface="Arial"/>
              </a:rPr>
              <a:t>,</a:t>
            </a:r>
            <a:br>
              <a:rPr lang="en-US" sz="2400" dirty="0" smtClean="0">
                <a:solidFill>
                  <a:schemeClr val="tx1"/>
                </a:solidFill>
                <a:latin typeface="Arial"/>
              </a:rPr>
            </a:br>
            <a:r>
              <a:rPr lang="en-US" sz="2400" dirty="0">
                <a:solidFill>
                  <a:schemeClr val="tx1"/>
                </a:solidFill>
              </a:rPr>
              <a:t>Nodes </a:t>
            </a:r>
            <a:r>
              <a:rPr lang="en-US" sz="24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smtClean="0">
                <a:solidFill>
                  <a:srgbClr val="FF0000"/>
                </a:solidFill>
                <a:latin typeface="Arial"/>
              </a:rPr>
              <a:t>#P hard</a:t>
            </a:r>
            <a:r>
              <a:rPr lang="en-US" sz="2400" dirty="0" smtClean="0">
                <a:solidFill>
                  <a:schemeClr val="tx1"/>
                </a:solidFill>
                <a:latin typeface="Arial"/>
              </a:rPr>
              <a:t>.</a:t>
            </a:r>
            <a:endParaRPr lang="en-US" sz="240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16268" y="4492875"/>
            <a:ext cx="553998" cy="495238"/>
          </a:xfrm>
          <a:prstGeom prst="rect">
            <a:avLst/>
          </a:prstGeom>
          <a:noFill/>
          <a:effectLst/>
        </p:spPr>
        <p:txBody>
          <a:bodyPr vert="wordArtVert"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^1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6979986" y="5273747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7904620" y="5292645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8825886" y="5273747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7441461" y="5715778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8364411" y="5734676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cxnSp>
        <p:nvCxnSpPr>
          <p:cNvPr id="49" name="Straight Connector 48"/>
          <p:cNvCxnSpPr>
            <a:stCxn id="43" idx="1"/>
            <a:endCxn id="44" idx="7"/>
          </p:cNvCxnSpPr>
          <p:nvPr/>
        </p:nvCxnSpPr>
        <p:spPr>
          <a:xfrm rot="10800000" flipV="1">
            <a:off x="7126198" y="4740493"/>
            <a:ext cx="590070" cy="558339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3" idx="2"/>
            <a:endCxn id="45" idx="0"/>
          </p:cNvCxnSpPr>
          <p:nvPr/>
        </p:nvCxnSpPr>
        <p:spPr>
          <a:xfrm rot="5400000">
            <a:off x="7839502" y="5138880"/>
            <a:ext cx="304532" cy="2998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3" idx="3"/>
            <a:endCxn id="46" idx="0"/>
          </p:cNvCxnSpPr>
          <p:nvPr/>
        </p:nvCxnSpPr>
        <p:spPr>
          <a:xfrm>
            <a:off x="8270266" y="4740494"/>
            <a:ext cx="641269" cy="533253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4" idx="5"/>
            <a:endCxn id="47" idx="1"/>
          </p:cNvCxnSpPr>
          <p:nvPr/>
        </p:nvCxnSpPr>
        <p:spPr>
          <a:xfrm rot="16200000" flipH="1">
            <a:off x="7135920" y="5410236"/>
            <a:ext cx="320905" cy="34034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5" idx="3"/>
            <a:endCxn id="47" idx="7"/>
          </p:cNvCxnSpPr>
          <p:nvPr/>
        </p:nvCxnSpPr>
        <p:spPr>
          <a:xfrm rot="5400000">
            <a:off x="7607687" y="5418844"/>
            <a:ext cx="302007" cy="342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5" idx="5"/>
            <a:endCxn id="48" idx="1"/>
          </p:cNvCxnSpPr>
          <p:nvPr/>
        </p:nvCxnSpPr>
        <p:spPr>
          <a:xfrm rot="16200000" flipH="1">
            <a:off x="8059712" y="5429976"/>
            <a:ext cx="320905" cy="3386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6" idx="3"/>
            <a:endCxn id="48" idx="7"/>
          </p:cNvCxnSpPr>
          <p:nvPr/>
        </p:nvCxnSpPr>
        <p:spPr>
          <a:xfrm rot="5400000">
            <a:off x="8510897" y="5419686"/>
            <a:ext cx="339803" cy="34034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7" idx="5"/>
            <a:endCxn id="61" idx="1"/>
          </p:cNvCxnSpPr>
          <p:nvPr/>
        </p:nvCxnSpPr>
        <p:spPr>
          <a:xfrm rot="16200000" flipH="1">
            <a:off x="7588740" y="5860922"/>
            <a:ext cx="339898" cy="342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8" idx="3"/>
            <a:endCxn id="61" idx="7"/>
          </p:cNvCxnSpPr>
          <p:nvPr/>
        </p:nvCxnSpPr>
        <p:spPr>
          <a:xfrm rot="5400000">
            <a:off x="8059665" y="5872056"/>
            <a:ext cx="321000" cy="3386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>
            <a:spLocks noChangeAspect="1"/>
          </p:cNvSpPr>
          <p:nvPr/>
        </p:nvSpPr>
        <p:spPr>
          <a:xfrm>
            <a:off x="7904620" y="6176802"/>
            <a:ext cx="171298" cy="1712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9788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717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Möbius</a:t>
            </a:r>
            <a:r>
              <a:rPr lang="en-US" dirty="0" smtClean="0"/>
              <a:t>’ Function</a:t>
            </a:r>
            <a:endParaRPr lang="en-US" dirty="0"/>
          </a:p>
        </p:txBody>
      </p:sp>
      <p:sp>
        <p:nvSpPr>
          <p:cNvPr id="72" name="Date Placeholder 7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71" name="Footer Placeholder 7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357424" y="1604211"/>
            <a:ext cx="4964219" cy="1599697"/>
            <a:chOff x="357424" y="1604211"/>
            <a:chExt cx="4964219" cy="1599697"/>
          </a:xfrm>
        </p:grpSpPr>
        <p:sp>
          <p:nvSpPr>
            <p:cNvPr id="8" name="TextBox 7"/>
            <p:cNvSpPr txBox="1"/>
            <p:nvPr/>
          </p:nvSpPr>
          <p:spPr>
            <a:xfrm>
              <a:off x="357424" y="1604211"/>
              <a:ext cx="4964219" cy="156966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Arial"/>
                </a:rPr>
                <a:t>Def</a:t>
              </a:r>
              <a:r>
                <a:rPr lang="en-US" sz="3200" dirty="0" smtClean="0">
                  <a:latin typeface="Arial"/>
                </a:rPr>
                <a:t>. The </a:t>
              </a:r>
              <a:r>
                <a:rPr lang="en-US" sz="3200" dirty="0" err="1" smtClean="0">
                  <a:latin typeface="Arial"/>
                </a:rPr>
                <a:t>Möbius</a:t>
              </a:r>
              <a:r>
                <a:rPr lang="en-US" sz="3200" dirty="0" smtClean="0">
                  <a:latin typeface="Arial"/>
                </a:rPr>
                <a:t> function:</a:t>
              </a:r>
              <a:br>
                <a:rPr lang="en-US" sz="3200" dirty="0" smtClean="0">
                  <a:latin typeface="Arial"/>
                </a:rPr>
              </a:br>
              <a:r>
                <a:rPr lang="en-US" sz="3200" dirty="0" smtClean="0">
                  <a:latin typeface="Arial"/>
                </a:rPr>
                <a:t>μ(   ,   ) = 1</a:t>
              </a:r>
            </a:p>
            <a:p>
              <a:r>
                <a:rPr lang="en-US" sz="3200" dirty="0" smtClean="0">
                  <a:latin typeface="Arial"/>
                </a:rPr>
                <a:t>μ(u,    ) = - </a:t>
              </a:r>
              <a:r>
                <a:rPr lang="en-US" sz="3200" dirty="0" err="1" smtClean="0">
                  <a:latin typeface="Arial"/>
                </a:rPr>
                <a:t>Σ</a:t>
              </a:r>
              <a:r>
                <a:rPr lang="en-US" sz="3200" baseline="-25000" dirty="0" err="1" smtClean="0">
                  <a:latin typeface="Arial"/>
                </a:rPr>
                <a:t>u</a:t>
              </a:r>
              <a:r>
                <a:rPr lang="en-US" sz="3200" baseline="-25000" dirty="0" smtClean="0">
                  <a:latin typeface="Arial"/>
                </a:rPr>
                <a:t> &lt; v ≤ </a:t>
              </a:r>
              <a:r>
                <a:rPr lang="en-US" sz="3200" dirty="0" smtClean="0">
                  <a:latin typeface="Arial"/>
                </a:rPr>
                <a:t>   μ(v,    )  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2567" y="2064562"/>
              <a:ext cx="615553" cy="562389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8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7106" y="2061466"/>
              <a:ext cx="615553" cy="562389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8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75270" y="2538057"/>
              <a:ext cx="615553" cy="562389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8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450898" y="2496467"/>
              <a:ext cx="615553" cy="562389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8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441185" y="2708670"/>
              <a:ext cx="553998" cy="495238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4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92104" y="3879301"/>
            <a:ext cx="6449802" cy="1097009"/>
            <a:chOff x="232872" y="3586317"/>
            <a:chExt cx="6449802" cy="1097009"/>
          </a:xfrm>
        </p:grpSpPr>
        <p:sp>
          <p:nvSpPr>
            <p:cNvPr id="6" name="TextBox 5"/>
            <p:cNvSpPr txBox="1"/>
            <p:nvPr/>
          </p:nvSpPr>
          <p:spPr>
            <a:xfrm>
              <a:off x="232872" y="3586317"/>
              <a:ext cx="6449802" cy="1077218"/>
            </a:xfrm>
            <a:prstGeom prst="rect">
              <a:avLst/>
            </a:prstGeom>
            <a:solidFill>
              <a:srgbClr val="FFFD9C"/>
            </a:solidFill>
            <a:ln>
              <a:solidFill>
                <a:schemeClr val="tx1"/>
              </a:solidFill>
            </a:ln>
            <a:effectLst>
              <a:outerShdw blurRad="50800" dist="1270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3200" b="1" dirty="0" err="1" smtClean="0">
                  <a:latin typeface="Arial"/>
                </a:rPr>
                <a:t>Möbius</a:t>
              </a:r>
              <a:r>
                <a:rPr lang="en-US" sz="3200" b="1" dirty="0" smtClean="0">
                  <a:solidFill>
                    <a:schemeClr val="tx1"/>
                  </a:solidFill>
                  <a:latin typeface="Arial"/>
                </a:rPr>
                <a:t>’ Inversion Formula</a:t>
              </a:r>
              <a:r>
                <a:rPr lang="en-US" sz="3200" dirty="0" smtClean="0">
                  <a:solidFill>
                    <a:schemeClr val="tx1"/>
                  </a:solidFill>
                  <a:latin typeface="Arial"/>
                </a:rPr>
                <a:t>:</a:t>
              </a:r>
              <a:br>
                <a:rPr lang="en-US" sz="3200" dirty="0" smtClean="0">
                  <a:solidFill>
                    <a:schemeClr val="tx1"/>
                  </a:solidFill>
                  <a:latin typeface="Arial"/>
                </a:rPr>
              </a:br>
              <a:r>
                <a:rPr lang="en-US" sz="3200" dirty="0" smtClean="0">
                  <a:solidFill>
                    <a:schemeClr val="tx1"/>
                  </a:solidFill>
                  <a:latin typeface="Arial"/>
                </a:rPr>
                <a:t>          P(Q) = - </a:t>
              </a:r>
              <a:r>
                <a:rPr lang="en-US" sz="3200" dirty="0" err="1" smtClean="0">
                  <a:solidFill>
                    <a:schemeClr val="tx1"/>
                  </a:solidFill>
                  <a:latin typeface="Arial"/>
                </a:rPr>
                <a:t>Σ</a:t>
              </a:r>
              <a:r>
                <a:rPr lang="en-US" sz="3200" dirty="0" smtClean="0">
                  <a:solidFill>
                    <a:schemeClr val="tx1"/>
                  </a:solidFill>
                  <a:latin typeface="Arial"/>
                </a:rPr>
                <a:t> </a:t>
              </a:r>
              <a:r>
                <a:rPr lang="en-US" sz="3200" baseline="-25000" dirty="0" err="1" smtClean="0">
                  <a:solidFill>
                    <a:schemeClr val="tx1"/>
                  </a:solidFill>
                  <a:latin typeface="Arial"/>
                </a:rPr>
                <a:t>Qi</a:t>
              </a:r>
              <a:r>
                <a:rPr lang="en-US" sz="3200" baseline="-25000" dirty="0" smtClean="0">
                  <a:latin typeface="Arial"/>
                </a:rPr>
                <a:t> &lt;</a:t>
              </a:r>
              <a:r>
                <a:rPr lang="en-US" sz="3200" dirty="0" smtClean="0">
                  <a:latin typeface="Arial"/>
                </a:rPr>
                <a:t>   </a:t>
              </a:r>
              <a:r>
                <a:rPr lang="en-US" sz="3200" dirty="0" err="1" smtClean="0">
                  <a:solidFill>
                    <a:schemeClr val="tx1"/>
                  </a:solidFill>
                  <a:latin typeface="Arial"/>
                </a:rPr>
                <a:t>μ(Qi</a:t>
              </a:r>
              <a:r>
                <a:rPr lang="en-US" sz="3200" dirty="0" smtClean="0">
                  <a:solidFill>
                    <a:schemeClr val="tx1"/>
                  </a:solidFill>
                  <a:latin typeface="Arial"/>
                </a:rPr>
                <a:t>,</a:t>
              </a:r>
              <a:r>
                <a:rPr lang="en-US" sz="3200" dirty="0" smtClean="0">
                  <a:latin typeface="Arial"/>
                </a:rPr>
                <a:t>  </a:t>
              </a:r>
              <a:r>
                <a:rPr lang="en-US" sz="3200" dirty="0" smtClean="0">
                  <a:solidFill>
                    <a:schemeClr val="tx1"/>
                  </a:solidFill>
                  <a:latin typeface="Arial"/>
                </a:rPr>
                <a:t>) </a:t>
              </a:r>
              <a:r>
                <a:rPr lang="en-US" sz="3200" dirty="0" err="1" smtClean="0">
                  <a:solidFill>
                    <a:schemeClr val="tx1"/>
                  </a:solidFill>
                  <a:latin typeface="Arial"/>
                </a:rPr>
                <a:t>P(Qi</a:t>
              </a:r>
              <a:r>
                <a:rPr lang="en-US" sz="3200" dirty="0" smtClean="0">
                  <a:solidFill>
                    <a:schemeClr val="tx1"/>
                  </a:solidFill>
                  <a:latin typeface="Arial"/>
                </a:rPr>
                <a:t>)</a:t>
              </a:r>
              <a:endParaRPr lang="en-US" sz="3200" dirty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929043" y="3991513"/>
              <a:ext cx="615553" cy="562389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8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785392" y="4188088"/>
              <a:ext cx="553998" cy="495238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4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16085" y="263647"/>
            <a:ext cx="969082" cy="134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716268" y="4492875"/>
            <a:ext cx="553998" cy="495238"/>
          </a:xfrm>
          <a:prstGeom prst="rect">
            <a:avLst/>
          </a:prstGeom>
          <a:noFill/>
          <a:effectLst/>
        </p:spPr>
        <p:txBody>
          <a:bodyPr vert="wordArtVert"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^1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Oval 73"/>
          <p:cNvSpPr>
            <a:spLocks noChangeAspect="1"/>
          </p:cNvSpPr>
          <p:nvPr/>
        </p:nvSpPr>
        <p:spPr>
          <a:xfrm>
            <a:off x="6979986" y="5273747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5" name="Oval 74"/>
          <p:cNvSpPr>
            <a:spLocks noChangeAspect="1"/>
          </p:cNvSpPr>
          <p:nvPr/>
        </p:nvSpPr>
        <p:spPr>
          <a:xfrm>
            <a:off x="7904620" y="5292645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7" name="Oval 76"/>
          <p:cNvSpPr>
            <a:spLocks noChangeAspect="1"/>
          </p:cNvSpPr>
          <p:nvPr/>
        </p:nvSpPr>
        <p:spPr>
          <a:xfrm>
            <a:off x="8825886" y="5273747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8" name="Oval 77"/>
          <p:cNvSpPr>
            <a:spLocks noChangeAspect="1"/>
          </p:cNvSpPr>
          <p:nvPr/>
        </p:nvSpPr>
        <p:spPr>
          <a:xfrm>
            <a:off x="7441461" y="5715778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9" name="Oval 78"/>
          <p:cNvSpPr>
            <a:spLocks noChangeAspect="1"/>
          </p:cNvSpPr>
          <p:nvPr/>
        </p:nvSpPr>
        <p:spPr>
          <a:xfrm>
            <a:off x="8364411" y="5734676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cxnSp>
        <p:nvCxnSpPr>
          <p:cNvPr id="80" name="Straight Connector 79"/>
          <p:cNvCxnSpPr>
            <a:stCxn id="73" idx="1"/>
            <a:endCxn id="74" idx="7"/>
          </p:cNvCxnSpPr>
          <p:nvPr/>
        </p:nvCxnSpPr>
        <p:spPr>
          <a:xfrm rot="10800000" flipV="1">
            <a:off x="7126198" y="4740493"/>
            <a:ext cx="590070" cy="558339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3" idx="2"/>
            <a:endCxn id="75" idx="0"/>
          </p:cNvCxnSpPr>
          <p:nvPr/>
        </p:nvCxnSpPr>
        <p:spPr>
          <a:xfrm rot="5400000">
            <a:off x="7839502" y="5138880"/>
            <a:ext cx="304532" cy="2998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3" idx="3"/>
            <a:endCxn id="77" idx="0"/>
          </p:cNvCxnSpPr>
          <p:nvPr/>
        </p:nvCxnSpPr>
        <p:spPr>
          <a:xfrm>
            <a:off x="8270266" y="4740494"/>
            <a:ext cx="641269" cy="533253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4" idx="5"/>
            <a:endCxn id="78" idx="1"/>
          </p:cNvCxnSpPr>
          <p:nvPr/>
        </p:nvCxnSpPr>
        <p:spPr>
          <a:xfrm rot="16200000" flipH="1">
            <a:off x="7135920" y="5410236"/>
            <a:ext cx="320905" cy="34034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5" idx="3"/>
            <a:endCxn id="78" idx="7"/>
          </p:cNvCxnSpPr>
          <p:nvPr/>
        </p:nvCxnSpPr>
        <p:spPr>
          <a:xfrm rot="5400000">
            <a:off x="7607687" y="5418844"/>
            <a:ext cx="302007" cy="342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5" idx="5"/>
            <a:endCxn id="79" idx="1"/>
          </p:cNvCxnSpPr>
          <p:nvPr/>
        </p:nvCxnSpPr>
        <p:spPr>
          <a:xfrm rot="16200000" flipH="1">
            <a:off x="8059712" y="5429976"/>
            <a:ext cx="320905" cy="3386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3"/>
            <a:endCxn id="79" idx="7"/>
          </p:cNvCxnSpPr>
          <p:nvPr/>
        </p:nvCxnSpPr>
        <p:spPr>
          <a:xfrm rot="5400000">
            <a:off x="8510897" y="5419686"/>
            <a:ext cx="339803" cy="34034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8" idx="5"/>
            <a:endCxn id="89" idx="1"/>
          </p:cNvCxnSpPr>
          <p:nvPr/>
        </p:nvCxnSpPr>
        <p:spPr>
          <a:xfrm rot="16200000" flipH="1">
            <a:off x="7588740" y="5860922"/>
            <a:ext cx="339898" cy="342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9" idx="3"/>
            <a:endCxn id="89" idx="7"/>
          </p:cNvCxnSpPr>
          <p:nvPr/>
        </p:nvCxnSpPr>
        <p:spPr>
          <a:xfrm rot="5400000">
            <a:off x="8059665" y="5872056"/>
            <a:ext cx="321000" cy="3386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>
            <a:spLocks noChangeAspect="1"/>
          </p:cNvSpPr>
          <p:nvPr/>
        </p:nvSpPr>
        <p:spPr>
          <a:xfrm>
            <a:off x="7904620" y="6176802"/>
            <a:ext cx="171298" cy="1712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4272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717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Möbius</a:t>
            </a:r>
            <a:r>
              <a:rPr lang="en-US" dirty="0" smtClean="0"/>
              <a:t>’ Function</a:t>
            </a:r>
            <a:endParaRPr lang="en-US" dirty="0"/>
          </a:p>
        </p:txBody>
      </p:sp>
      <p:sp>
        <p:nvSpPr>
          <p:cNvPr id="72" name="Date Placeholder 7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71" name="Footer Placeholder 7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357424" y="1604211"/>
            <a:ext cx="4964219" cy="1599697"/>
            <a:chOff x="357424" y="1604211"/>
            <a:chExt cx="4964219" cy="1599697"/>
          </a:xfrm>
        </p:grpSpPr>
        <p:sp>
          <p:nvSpPr>
            <p:cNvPr id="8" name="TextBox 7"/>
            <p:cNvSpPr txBox="1"/>
            <p:nvPr/>
          </p:nvSpPr>
          <p:spPr>
            <a:xfrm>
              <a:off x="357424" y="1604211"/>
              <a:ext cx="4964219" cy="156966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Arial"/>
                </a:rPr>
                <a:t>Def</a:t>
              </a:r>
              <a:r>
                <a:rPr lang="en-US" sz="3200" dirty="0" smtClean="0">
                  <a:latin typeface="Arial"/>
                </a:rPr>
                <a:t>. The </a:t>
              </a:r>
              <a:r>
                <a:rPr lang="en-US" sz="3200" dirty="0" err="1" smtClean="0">
                  <a:latin typeface="Arial"/>
                </a:rPr>
                <a:t>Möbius</a:t>
              </a:r>
              <a:r>
                <a:rPr lang="en-US" sz="3200" dirty="0" smtClean="0">
                  <a:latin typeface="Arial"/>
                </a:rPr>
                <a:t> function:</a:t>
              </a:r>
              <a:br>
                <a:rPr lang="en-US" sz="3200" dirty="0" smtClean="0">
                  <a:latin typeface="Arial"/>
                </a:rPr>
              </a:br>
              <a:r>
                <a:rPr lang="en-US" sz="3200" dirty="0" smtClean="0">
                  <a:latin typeface="Arial"/>
                </a:rPr>
                <a:t>μ(   ,   ) = 1</a:t>
              </a:r>
            </a:p>
            <a:p>
              <a:r>
                <a:rPr lang="en-US" sz="3200" dirty="0" smtClean="0">
                  <a:latin typeface="Arial"/>
                </a:rPr>
                <a:t>μ(u,    ) = - </a:t>
              </a:r>
              <a:r>
                <a:rPr lang="en-US" sz="3200" dirty="0" err="1" smtClean="0">
                  <a:latin typeface="Arial"/>
                </a:rPr>
                <a:t>Σ</a:t>
              </a:r>
              <a:r>
                <a:rPr lang="en-US" sz="3200" baseline="-25000" dirty="0" err="1" smtClean="0">
                  <a:latin typeface="Arial"/>
                </a:rPr>
                <a:t>u</a:t>
              </a:r>
              <a:r>
                <a:rPr lang="en-US" sz="3200" baseline="-25000" dirty="0" smtClean="0">
                  <a:latin typeface="Arial"/>
                </a:rPr>
                <a:t> &lt; v ≤ </a:t>
              </a:r>
              <a:r>
                <a:rPr lang="en-US" sz="3200" dirty="0" smtClean="0">
                  <a:latin typeface="Arial"/>
                </a:rPr>
                <a:t>   μ(v,    )  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2567" y="2064562"/>
              <a:ext cx="615553" cy="562389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8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7106" y="2061466"/>
              <a:ext cx="615553" cy="562389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8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75270" y="2538057"/>
              <a:ext cx="615553" cy="562389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8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450898" y="2496467"/>
              <a:ext cx="615553" cy="562389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8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441185" y="2708670"/>
              <a:ext cx="553998" cy="495238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4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92104" y="3879301"/>
            <a:ext cx="6449802" cy="1097009"/>
            <a:chOff x="232872" y="3586317"/>
            <a:chExt cx="6449802" cy="1097009"/>
          </a:xfrm>
        </p:grpSpPr>
        <p:sp>
          <p:nvSpPr>
            <p:cNvPr id="6" name="TextBox 5"/>
            <p:cNvSpPr txBox="1"/>
            <p:nvPr/>
          </p:nvSpPr>
          <p:spPr>
            <a:xfrm>
              <a:off x="232872" y="3586317"/>
              <a:ext cx="6449802" cy="1077218"/>
            </a:xfrm>
            <a:prstGeom prst="rect">
              <a:avLst/>
            </a:prstGeom>
            <a:solidFill>
              <a:srgbClr val="FFFD9C"/>
            </a:solidFill>
            <a:ln>
              <a:solidFill>
                <a:schemeClr val="tx1"/>
              </a:solidFill>
            </a:ln>
            <a:effectLst>
              <a:outerShdw blurRad="50800" dist="1270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3200" b="1" dirty="0" err="1" smtClean="0">
                  <a:latin typeface="Arial"/>
                </a:rPr>
                <a:t>Möbius</a:t>
              </a:r>
              <a:r>
                <a:rPr lang="en-US" sz="3200" b="1" dirty="0" smtClean="0">
                  <a:solidFill>
                    <a:schemeClr val="tx1"/>
                  </a:solidFill>
                  <a:latin typeface="Arial"/>
                </a:rPr>
                <a:t>’ Inversion Formula</a:t>
              </a:r>
              <a:r>
                <a:rPr lang="en-US" sz="3200" dirty="0" smtClean="0">
                  <a:solidFill>
                    <a:schemeClr val="tx1"/>
                  </a:solidFill>
                  <a:latin typeface="Arial"/>
                </a:rPr>
                <a:t>:</a:t>
              </a:r>
              <a:br>
                <a:rPr lang="en-US" sz="3200" dirty="0" smtClean="0">
                  <a:solidFill>
                    <a:schemeClr val="tx1"/>
                  </a:solidFill>
                  <a:latin typeface="Arial"/>
                </a:rPr>
              </a:br>
              <a:r>
                <a:rPr lang="en-US" sz="3200" dirty="0" smtClean="0">
                  <a:solidFill>
                    <a:schemeClr val="tx1"/>
                  </a:solidFill>
                  <a:latin typeface="Arial"/>
                </a:rPr>
                <a:t>          P(Q) = - </a:t>
              </a:r>
              <a:r>
                <a:rPr lang="en-US" sz="3200" dirty="0" err="1" smtClean="0">
                  <a:solidFill>
                    <a:schemeClr val="tx1"/>
                  </a:solidFill>
                  <a:latin typeface="Arial"/>
                </a:rPr>
                <a:t>Σ</a:t>
              </a:r>
              <a:r>
                <a:rPr lang="en-US" sz="3200" dirty="0" smtClean="0">
                  <a:solidFill>
                    <a:schemeClr val="tx1"/>
                  </a:solidFill>
                  <a:latin typeface="Arial"/>
                </a:rPr>
                <a:t> </a:t>
              </a:r>
              <a:r>
                <a:rPr lang="en-US" sz="3200" baseline="-25000" dirty="0" err="1" smtClean="0">
                  <a:solidFill>
                    <a:schemeClr val="tx1"/>
                  </a:solidFill>
                  <a:latin typeface="Arial"/>
                </a:rPr>
                <a:t>Qi</a:t>
              </a:r>
              <a:r>
                <a:rPr lang="en-US" sz="3200" baseline="-25000" dirty="0" smtClean="0">
                  <a:latin typeface="Arial"/>
                </a:rPr>
                <a:t> &lt;</a:t>
              </a:r>
              <a:r>
                <a:rPr lang="en-US" sz="3200" dirty="0" smtClean="0">
                  <a:latin typeface="Arial"/>
                </a:rPr>
                <a:t>   </a:t>
              </a:r>
              <a:r>
                <a:rPr lang="en-US" sz="3200" dirty="0" err="1" smtClean="0">
                  <a:solidFill>
                    <a:schemeClr val="tx1"/>
                  </a:solidFill>
                  <a:latin typeface="Arial"/>
                </a:rPr>
                <a:t>μ(Qi</a:t>
              </a:r>
              <a:r>
                <a:rPr lang="en-US" sz="3200" dirty="0" smtClean="0">
                  <a:solidFill>
                    <a:schemeClr val="tx1"/>
                  </a:solidFill>
                  <a:latin typeface="Arial"/>
                </a:rPr>
                <a:t>,</a:t>
              </a:r>
              <a:r>
                <a:rPr lang="en-US" sz="3200" dirty="0" smtClean="0">
                  <a:latin typeface="Arial"/>
                </a:rPr>
                <a:t>  </a:t>
              </a:r>
              <a:r>
                <a:rPr lang="en-US" sz="3200" dirty="0" smtClean="0">
                  <a:solidFill>
                    <a:schemeClr val="tx1"/>
                  </a:solidFill>
                  <a:latin typeface="Arial"/>
                </a:rPr>
                <a:t>) </a:t>
              </a:r>
              <a:r>
                <a:rPr lang="en-US" sz="3200" dirty="0" err="1" smtClean="0">
                  <a:solidFill>
                    <a:schemeClr val="tx1"/>
                  </a:solidFill>
                  <a:latin typeface="Arial"/>
                </a:rPr>
                <a:t>P(Qi</a:t>
              </a:r>
              <a:r>
                <a:rPr lang="en-US" sz="3200" dirty="0" smtClean="0">
                  <a:solidFill>
                    <a:schemeClr val="tx1"/>
                  </a:solidFill>
                  <a:latin typeface="Arial"/>
                </a:rPr>
                <a:t>)</a:t>
              </a:r>
              <a:endParaRPr lang="en-US" sz="3200" dirty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929043" y="3991513"/>
              <a:ext cx="615553" cy="562389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8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785392" y="4188088"/>
              <a:ext cx="553998" cy="495238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4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16085" y="263647"/>
            <a:ext cx="969082" cy="134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716268" y="4492875"/>
            <a:ext cx="553998" cy="495238"/>
          </a:xfrm>
          <a:prstGeom prst="rect">
            <a:avLst/>
          </a:prstGeom>
          <a:noFill/>
          <a:effectLst/>
        </p:spPr>
        <p:txBody>
          <a:bodyPr vert="wordArtVert"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^1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Oval 73"/>
          <p:cNvSpPr>
            <a:spLocks noChangeAspect="1"/>
          </p:cNvSpPr>
          <p:nvPr/>
        </p:nvSpPr>
        <p:spPr>
          <a:xfrm>
            <a:off x="6979986" y="5273747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5" name="Oval 74"/>
          <p:cNvSpPr>
            <a:spLocks noChangeAspect="1"/>
          </p:cNvSpPr>
          <p:nvPr/>
        </p:nvSpPr>
        <p:spPr>
          <a:xfrm>
            <a:off x="7904620" y="5292645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7" name="Oval 76"/>
          <p:cNvSpPr>
            <a:spLocks noChangeAspect="1"/>
          </p:cNvSpPr>
          <p:nvPr/>
        </p:nvSpPr>
        <p:spPr>
          <a:xfrm>
            <a:off x="8825886" y="5273747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8" name="Oval 77"/>
          <p:cNvSpPr>
            <a:spLocks noChangeAspect="1"/>
          </p:cNvSpPr>
          <p:nvPr/>
        </p:nvSpPr>
        <p:spPr>
          <a:xfrm>
            <a:off x="7441461" y="5715778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9" name="Oval 78"/>
          <p:cNvSpPr>
            <a:spLocks noChangeAspect="1"/>
          </p:cNvSpPr>
          <p:nvPr/>
        </p:nvSpPr>
        <p:spPr>
          <a:xfrm>
            <a:off x="8364411" y="5734676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cxnSp>
        <p:nvCxnSpPr>
          <p:cNvPr id="80" name="Straight Connector 79"/>
          <p:cNvCxnSpPr>
            <a:stCxn id="73" idx="1"/>
            <a:endCxn id="74" idx="7"/>
          </p:cNvCxnSpPr>
          <p:nvPr/>
        </p:nvCxnSpPr>
        <p:spPr>
          <a:xfrm rot="10800000" flipV="1">
            <a:off x="7126198" y="4740493"/>
            <a:ext cx="590070" cy="558339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3" idx="2"/>
            <a:endCxn id="75" idx="0"/>
          </p:cNvCxnSpPr>
          <p:nvPr/>
        </p:nvCxnSpPr>
        <p:spPr>
          <a:xfrm rot="5400000">
            <a:off x="7839502" y="5138880"/>
            <a:ext cx="304532" cy="2998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3" idx="3"/>
            <a:endCxn id="77" idx="0"/>
          </p:cNvCxnSpPr>
          <p:nvPr/>
        </p:nvCxnSpPr>
        <p:spPr>
          <a:xfrm>
            <a:off x="8270266" y="4740494"/>
            <a:ext cx="641269" cy="533253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4" idx="5"/>
            <a:endCxn id="78" idx="1"/>
          </p:cNvCxnSpPr>
          <p:nvPr/>
        </p:nvCxnSpPr>
        <p:spPr>
          <a:xfrm rot="16200000" flipH="1">
            <a:off x="7135920" y="5410236"/>
            <a:ext cx="320905" cy="34034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5" idx="3"/>
            <a:endCxn id="78" idx="7"/>
          </p:cNvCxnSpPr>
          <p:nvPr/>
        </p:nvCxnSpPr>
        <p:spPr>
          <a:xfrm rot="5400000">
            <a:off x="7607687" y="5418844"/>
            <a:ext cx="302007" cy="342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5" idx="5"/>
            <a:endCxn id="79" idx="1"/>
          </p:cNvCxnSpPr>
          <p:nvPr/>
        </p:nvCxnSpPr>
        <p:spPr>
          <a:xfrm rot="16200000" flipH="1">
            <a:off x="8059712" y="5429976"/>
            <a:ext cx="320905" cy="3386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3"/>
            <a:endCxn id="79" idx="7"/>
          </p:cNvCxnSpPr>
          <p:nvPr/>
        </p:nvCxnSpPr>
        <p:spPr>
          <a:xfrm rot="5400000">
            <a:off x="8510897" y="5419686"/>
            <a:ext cx="339803" cy="34034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8" idx="5"/>
            <a:endCxn id="89" idx="1"/>
          </p:cNvCxnSpPr>
          <p:nvPr/>
        </p:nvCxnSpPr>
        <p:spPr>
          <a:xfrm rot="16200000" flipH="1">
            <a:off x="7588740" y="5860922"/>
            <a:ext cx="339898" cy="342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9" idx="3"/>
            <a:endCxn id="89" idx="7"/>
          </p:cNvCxnSpPr>
          <p:nvPr/>
        </p:nvCxnSpPr>
        <p:spPr>
          <a:xfrm rot="5400000">
            <a:off x="8059665" y="5872056"/>
            <a:ext cx="321000" cy="3386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>
            <a:spLocks noChangeAspect="1"/>
          </p:cNvSpPr>
          <p:nvPr/>
        </p:nvSpPr>
        <p:spPr>
          <a:xfrm>
            <a:off x="7904620" y="6176802"/>
            <a:ext cx="171298" cy="1712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050832" y="4323659"/>
            <a:ext cx="32730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1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4" name="Left Arrow 3"/>
          <p:cNvSpPr/>
          <p:nvPr/>
        </p:nvSpPr>
        <p:spPr>
          <a:xfrm rot="17100000">
            <a:off x="8015094" y="3699431"/>
            <a:ext cx="654228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7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717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Möbius</a:t>
            </a:r>
            <a:r>
              <a:rPr lang="en-US" dirty="0" smtClean="0"/>
              <a:t>’ Function</a:t>
            </a:r>
            <a:endParaRPr lang="en-US" dirty="0"/>
          </a:p>
        </p:txBody>
      </p:sp>
      <p:sp>
        <p:nvSpPr>
          <p:cNvPr id="72" name="Date Placeholder 7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71" name="Footer Placeholder 7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357424" y="1604211"/>
            <a:ext cx="4964219" cy="1599697"/>
            <a:chOff x="357424" y="1604211"/>
            <a:chExt cx="4964219" cy="1599697"/>
          </a:xfrm>
        </p:grpSpPr>
        <p:sp>
          <p:nvSpPr>
            <p:cNvPr id="8" name="TextBox 7"/>
            <p:cNvSpPr txBox="1"/>
            <p:nvPr/>
          </p:nvSpPr>
          <p:spPr>
            <a:xfrm>
              <a:off x="357424" y="1604211"/>
              <a:ext cx="4964219" cy="156966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Arial"/>
                </a:rPr>
                <a:t>Def</a:t>
              </a:r>
              <a:r>
                <a:rPr lang="en-US" sz="3200" dirty="0" smtClean="0">
                  <a:latin typeface="Arial"/>
                </a:rPr>
                <a:t>. The </a:t>
              </a:r>
              <a:r>
                <a:rPr lang="en-US" sz="3200" dirty="0" err="1" smtClean="0">
                  <a:latin typeface="Arial"/>
                </a:rPr>
                <a:t>Möbius</a:t>
              </a:r>
              <a:r>
                <a:rPr lang="en-US" sz="3200" dirty="0" smtClean="0">
                  <a:latin typeface="Arial"/>
                </a:rPr>
                <a:t> function:</a:t>
              </a:r>
              <a:br>
                <a:rPr lang="en-US" sz="3200" dirty="0" smtClean="0">
                  <a:latin typeface="Arial"/>
                </a:rPr>
              </a:br>
              <a:r>
                <a:rPr lang="en-US" sz="3200" dirty="0" smtClean="0">
                  <a:latin typeface="Arial"/>
                </a:rPr>
                <a:t>μ(   ,   ) = 1</a:t>
              </a:r>
            </a:p>
            <a:p>
              <a:r>
                <a:rPr lang="en-US" sz="3200" dirty="0" smtClean="0">
                  <a:latin typeface="Arial"/>
                </a:rPr>
                <a:t>μ(u,    ) = - </a:t>
              </a:r>
              <a:r>
                <a:rPr lang="en-US" sz="3200" dirty="0" err="1" smtClean="0">
                  <a:latin typeface="Arial"/>
                </a:rPr>
                <a:t>Σ</a:t>
              </a:r>
              <a:r>
                <a:rPr lang="en-US" sz="3200" baseline="-25000" dirty="0" err="1" smtClean="0">
                  <a:latin typeface="Arial"/>
                </a:rPr>
                <a:t>u</a:t>
              </a:r>
              <a:r>
                <a:rPr lang="en-US" sz="3200" baseline="-25000" dirty="0" smtClean="0">
                  <a:latin typeface="Arial"/>
                </a:rPr>
                <a:t> &lt; v ≤ </a:t>
              </a:r>
              <a:r>
                <a:rPr lang="en-US" sz="3200" dirty="0" smtClean="0">
                  <a:latin typeface="Arial"/>
                </a:rPr>
                <a:t>   μ(v,    )  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2567" y="2064562"/>
              <a:ext cx="615553" cy="562389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8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7106" y="2061466"/>
              <a:ext cx="615553" cy="562389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8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75270" y="2538057"/>
              <a:ext cx="615553" cy="562389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8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450898" y="2496467"/>
              <a:ext cx="615553" cy="562389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8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441185" y="2708670"/>
              <a:ext cx="553998" cy="495238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4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92104" y="3879301"/>
            <a:ext cx="6449802" cy="1097009"/>
            <a:chOff x="232872" y="3586317"/>
            <a:chExt cx="6449802" cy="1097009"/>
          </a:xfrm>
        </p:grpSpPr>
        <p:sp>
          <p:nvSpPr>
            <p:cNvPr id="6" name="TextBox 5"/>
            <p:cNvSpPr txBox="1"/>
            <p:nvPr/>
          </p:nvSpPr>
          <p:spPr>
            <a:xfrm>
              <a:off x="232872" y="3586317"/>
              <a:ext cx="6449802" cy="1077218"/>
            </a:xfrm>
            <a:prstGeom prst="rect">
              <a:avLst/>
            </a:prstGeom>
            <a:solidFill>
              <a:srgbClr val="FFFD9C"/>
            </a:solidFill>
            <a:ln>
              <a:solidFill>
                <a:schemeClr val="tx1"/>
              </a:solidFill>
            </a:ln>
            <a:effectLst>
              <a:outerShdw blurRad="50800" dist="1270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3200" b="1" dirty="0" err="1" smtClean="0">
                  <a:latin typeface="Arial"/>
                </a:rPr>
                <a:t>Möbius</a:t>
              </a:r>
              <a:r>
                <a:rPr lang="en-US" sz="3200" b="1" dirty="0" smtClean="0">
                  <a:solidFill>
                    <a:schemeClr val="tx1"/>
                  </a:solidFill>
                  <a:latin typeface="Arial"/>
                </a:rPr>
                <a:t>’ Inversion Formula</a:t>
              </a:r>
              <a:r>
                <a:rPr lang="en-US" sz="3200" dirty="0" smtClean="0">
                  <a:solidFill>
                    <a:schemeClr val="tx1"/>
                  </a:solidFill>
                  <a:latin typeface="Arial"/>
                </a:rPr>
                <a:t>:</a:t>
              </a:r>
              <a:br>
                <a:rPr lang="en-US" sz="3200" dirty="0" smtClean="0">
                  <a:solidFill>
                    <a:schemeClr val="tx1"/>
                  </a:solidFill>
                  <a:latin typeface="Arial"/>
                </a:rPr>
              </a:br>
              <a:r>
                <a:rPr lang="en-US" sz="3200" dirty="0" smtClean="0">
                  <a:solidFill>
                    <a:schemeClr val="tx1"/>
                  </a:solidFill>
                  <a:latin typeface="Arial"/>
                </a:rPr>
                <a:t>          P(Q) = - </a:t>
              </a:r>
              <a:r>
                <a:rPr lang="en-US" sz="3200" dirty="0" err="1" smtClean="0">
                  <a:solidFill>
                    <a:schemeClr val="tx1"/>
                  </a:solidFill>
                  <a:latin typeface="Arial"/>
                </a:rPr>
                <a:t>Σ</a:t>
              </a:r>
              <a:r>
                <a:rPr lang="en-US" sz="3200" dirty="0" smtClean="0">
                  <a:solidFill>
                    <a:schemeClr val="tx1"/>
                  </a:solidFill>
                  <a:latin typeface="Arial"/>
                </a:rPr>
                <a:t> </a:t>
              </a:r>
              <a:r>
                <a:rPr lang="en-US" sz="3200" baseline="-25000" dirty="0" err="1" smtClean="0">
                  <a:solidFill>
                    <a:schemeClr val="tx1"/>
                  </a:solidFill>
                  <a:latin typeface="Arial"/>
                </a:rPr>
                <a:t>Qi</a:t>
              </a:r>
              <a:r>
                <a:rPr lang="en-US" sz="3200" baseline="-25000" dirty="0" smtClean="0">
                  <a:latin typeface="Arial"/>
                </a:rPr>
                <a:t> &lt;</a:t>
              </a:r>
              <a:r>
                <a:rPr lang="en-US" sz="3200" dirty="0" smtClean="0">
                  <a:latin typeface="Arial"/>
                </a:rPr>
                <a:t>   </a:t>
              </a:r>
              <a:r>
                <a:rPr lang="en-US" sz="3200" dirty="0" err="1" smtClean="0">
                  <a:solidFill>
                    <a:schemeClr val="tx1"/>
                  </a:solidFill>
                  <a:latin typeface="Arial"/>
                </a:rPr>
                <a:t>μ(Qi</a:t>
              </a:r>
              <a:r>
                <a:rPr lang="en-US" sz="3200" dirty="0" smtClean="0">
                  <a:solidFill>
                    <a:schemeClr val="tx1"/>
                  </a:solidFill>
                  <a:latin typeface="Arial"/>
                </a:rPr>
                <a:t>,</a:t>
              </a:r>
              <a:r>
                <a:rPr lang="en-US" sz="3200" dirty="0" smtClean="0">
                  <a:latin typeface="Arial"/>
                </a:rPr>
                <a:t>  </a:t>
              </a:r>
              <a:r>
                <a:rPr lang="en-US" sz="3200" dirty="0" smtClean="0">
                  <a:solidFill>
                    <a:schemeClr val="tx1"/>
                  </a:solidFill>
                  <a:latin typeface="Arial"/>
                </a:rPr>
                <a:t>) </a:t>
              </a:r>
              <a:r>
                <a:rPr lang="en-US" sz="3200" dirty="0" err="1" smtClean="0">
                  <a:solidFill>
                    <a:schemeClr val="tx1"/>
                  </a:solidFill>
                  <a:latin typeface="Arial"/>
                </a:rPr>
                <a:t>P(Qi</a:t>
              </a:r>
              <a:r>
                <a:rPr lang="en-US" sz="3200" dirty="0" smtClean="0">
                  <a:solidFill>
                    <a:schemeClr val="tx1"/>
                  </a:solidFill>
                  <a:latin typeface="Arial"/>
                </a:rPr>
                <a:t>)</a:t>
              </a:r>
              <a:endParaRPr lang="en-US" sz="3200" dirty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929043" y="3991513"/>
              <a:ext cx="615553" cy="562389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8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785392" y="4188088"/>
              <a:ext cx="553998" cy="495238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4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16085" y="263647"/>
            <a:ext cx="969082" cy="134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716268" y="4492875"/>
            <a:ext cx="553998" cy="495238"/>
          </a:xfrm>
          <a:prstGeom prst="rect">
            <a:avLst/>
          </a:prstGeom>
          <a:noFill/>
          <a:effectLst/>
        </p:spPr>
        <p:txBody>
          <a:bodyPr vert="wordArtVert"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^1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Oval 73"/>
          <p:cNvSpPr>
            <a:spLocks noChangeAspect="1"/>
          </p:cNvSpPr>
          <p:nvPr/>
        </p:nvSpPr>
        <p:spPr>
          <a:xfrm>
            <a:off x="6979986" y="5273747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5" name="Oval 74"/>
          <p:cNvSpPr>
            <a:spLocks noChangeAspect="1"/>
          </p:cNvSpPr>
          <p:nvPr/>
        </p:nvSpPr>
        <p:spPr>
          <a:xfrm>
            <a:off x="7904620" y="5292645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7" name="Oval 76"/>
          <p:cNvSpPr>
            <a:spLocks noChangeAspect="1"/>
          </p:cNvSpPr>
          <p:nvPr/>
        </p:nvSpPr>
        <p:spPr>
          <a:xfrm>
            <a:off x="8825886" y="5273747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8" name="Oval 77"/>
          <p:cNvSpPr>
            <a:spLocks noChangeAspect="1"/>
          </p:cNvSpPr>
          <p:nvPr/>
        </p:nvSpPr>
        <p:spPr>
          <a:xfrm>
            <a:off x="7441461" y="5715778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9" name="Oval 78"/>
          <p:cNvSpPr>
            <a:spLocks noChangeAspect="1"/>
          </p:cNvSpPr>
          <p:nvPr/>
        </p:nvSpPr>
        <p:spPr>
          <a:xfrm>
            <a:off x="8364411" y="5734676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cxnSp>
        <p:nvCxnSpPr>
          <p:cNvPr id="80" name="Straight Connector 79"/>
          <p:cNvCxnSpPr>
            <a:stCxn id="73" idx="1"/>
            <a:endCxn id="74" idx="7"/>
          </p:cNvCxnSpPr>
          <p:nvPr/>
        </p:nvCxnSpPr>
        <p:spPr>
          <a:xfrm rot="10800000" flipV="1">
            <a:off x="7126198" y="4740493"/>
            <a:ext cx="590070" cy="558339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3" idx="2"/>
            <a:endCxn id="75" idx="0"/>
          </p:cNvCxnSpPr>
          <p:nvPr/>
        </p:nvCxnSpPr>
        <p:spPr>
          <a:xfrm rot="5400000">
            <a:off x="7839502" y="5138880"/>
            <a:ext cx="304532" cy="2998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3" idx="3"/>
            <a:endCxn id="77" idx="0"/>
          </p:cNvCxnSpPr>
          <p:nvPr/>
        </p:nvCxnSpPr>
        <p:spPr>
          <a:xfrm>
            <a:off x="8270266" y="4740494"/>
            <a:ext cx="641269" cy="533253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4" idx="5"/>
            <a:endCxn id="78" idx="1"/>
          </p:cNvCxnSpPr>
          <p:nvPr/>
        </p:nvCxnSpPr>
        <p:spPr>
          <a:xfrm rot="16200000" flipH="1">
            <a:off x="7135920" y="5410236"/>
            <a:ext cx="320905" cy="34034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5" idx="3"/>
            <a:endCxn id="78" idx="7"/>
          </p:cNvCxnSpPr>
          <p:nvPr/>
        </p:nvCxnSpPr>
        <p:spPr>
          <a:xfrm rot="5400000">
            <a:off x="7607687" y="5418844"/>
            <a:ext cx="302007" cy="342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5" idx="5"/>
            <a:endCxn id="79" idx="1"/>
          </p:cNvCxnSpPr>
          <p:nvPr/>
        </p:nvCxnSpPr>
        <p:spPr>
          <a:xfrm rot="16200000" flipH="1">
            <a:off x="8059712" y="5429976"/>
            <a:ext cx="320905" cy="3386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3"/>
            <a:endCxn id="79" idx="7"/>
          </p:cNvCxnSpPr>
          <p:nvPr/>
        </p:nvCxnSpPr>
        <p:spPr>
          <a:xfrm rot="5400000">
            <a:off x="8510897" y="5419686"/>
            <a:ext cx="339803" cy="34034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8" idx="5"/>
            <a:endCxn id="89" idx="1"/>
          </p:cNvCxnSpPr>
          <p:nvPr/>
        </p:nvCxnSpPr>
        <p:spPr>
          <a:xfrm rot="16200000" flipH="1">
            <a:off x="7588740" y="5860922"/>
            <a:ext cx="339898" cy="342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9" idx="3"/>
            <a:endCxn id="89" idx="7"/>
          </p:cNvCxnSpPr>
          <p:nvPr/>
        </p:nvCxnSpPr>
        <p:spPr>
          <a:xfrm rot="5400000">
            <a:off x="8059665" y="5872056"/>
            <a:ext cx="321000" cy="3386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>
            <a:spLocks noChangeAspect="1"/>
          </p:cNvSpPr>
          <p:nvPr/>
        </p:nvSpPr>
        <p:spPr>
          <a:xfrm>
            <a:off x="7904620" y="6176802"/>
            <a:ext cx="171298" cy="1712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050832" y="4323659"/>
            <a:ext cx="32730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1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819819" y="4921591"/>
            <a:ext cx="41271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-1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695901" y="4921591"/>
            <a:ext cx="41271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-1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571982" y="4921591"/>
            <a:ext cx="41271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-1</a:t>
            </a:r>
          </a:p>
        </p:txBody>
      </p:sp>
      <p:sp>
        <p:nvSpPr>
          <p:cNvPr id="39" name="Left Arrow 38"/>
          <p:cNvSpPr/>
          <p:nvPr/>
        </p:nvSpPr>
        <p:spPr>
          <a:xfrm rot="17100000">
            <a:off x="8439330" y="4250558"/>
            <a:ext cx="654228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68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717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Möbius</a:t>
            </a:r>
            <a:r>
              <a:rPr lang="en-US" dirty="0" smtClean="0"/>
              <a:t>’ Function</a:t>
            </a:r>
            <a:endParaRPr lang="en-US" dirty="0"/>
          </a:p>
        </p:txBody>
      </p:sp>
      <p:sp>
        <p:nvSpPr>
          <p:cNvPr id="72" name="Date Placeholder 7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71" name="Footer Placeholder 7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357424" y="1604211"/>
            <a:ext cx="4964219" cy="1599697"/>
            <a:chOff x="357424" y="1604211"/>
            <a:chExt cx="4964219" cy="1599697"/>
          </a:xfrm>
        </p:grpSpPr>
        <p:sp>
          <p:nvSpPr>
            <p:cNvPr id="8" name="TextBox 7"/>
            <p:cNvSpPr txBox="1"/>
            <p:nvPr/>
          </p:nvSpPr>
          <p:spPr>
            <a:xfrm>
              <a:off x="357424" y="1604211"/>
              <a:ext cx="4964219" cy="156966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Arial"/>
                </a:rPr>
                <a:t>Def</a:t>
              </a:r>
              <a:r>
                <a:rPr lang="en-US" sz="3200" dirty="0" smtClean="0">
                  <a:latin typeface="Arial"/>
                </a:rPr>
                <a:t>. The </a:t>
              </a:r>
              <a:r>
                <a:rPr lang="en-US" sz="3200" dirty="0" err="1" smtClean="0">
                  <a:latin typeface="Arial"/>
                </a:rPr>
                <a:t>Möbius</a:t>
              </a:r>
              <a:r>
                <a:rPr lang="en-US" sz="3200" dirty="0" smtClean="0">
                  <a:latin typeface="Arial"/>
                </a:rPr>
                <a:t> function:</a:t>
              </a:r>
              <a:br>
                <a:rPr lang="en-US" sz="3200" dirty="0" smtClean="0">
                  <a:latin typeface="Arial"/>
                </a:rPr>
              </a:br>
              <a:r>
                <a:rPr lang="en-US" sz="3200" dirty="0" smtClean="0">
                  <a:latin typeface="Arial"/>
                </a:rPr>
                <a:t>μ(   ,   ) = 1</a:t>
              </a:r>
            </a:p>
            <a:p>
              <a:r>
                <a:rPr lang="en-US" sz="3200" dirty="0" smtClean="0">
                  <a:latin typeface="Arial"/>
                </a:rPr>
                <a:t>μ(u,    ) = - </a:t>
              </a:r>
              <a:r>
                <a:rPr lang="en-US" sz="3200" dirty="0" err="1" smtClean="0">
                  <a:latin typeface="Arial"/>
                </a:rPr>
                <a:t>Σ</a:t>
              </a:r>
              <a:r>
                <a:rPr lang="en-US" sz="3200" baseline="-25000" dirty="0" err="1" smtClean="0">
                  <a:latin typeface="Arial"/>
                </a:rPr>
                <a:t>u</a:t>
              </a:r>
              <a:r>
                <a:rPr lang="en-US" sz="3200" baseline="-25000" dirty="0" smtClean="0">
                  <a:latin typeface="Arial"/>
                </a:rPr>
                <a:t> &lt; v ≤ </a:t>
              </a:r>
              <a:r>
                <a:rPr lang="en-US" sz="3200" dirty="0" smtClean="0">
                  <a:latin typeface="Arial"/>
                </a:rPr>
                <a:t>   μ(v,    )  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2567" y="2064562"/>
              <a:ext cx="615553" cy="562389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8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7106" y="2061466"/>
              <a:ext cx="615553" cy="562389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8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75270" y="2538057"/>
              <a:ext cx="615553" cy="562389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8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450898" y="2496467"/>
              <a:ext cx="615553" cy="562389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8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441185" y="2708670"/>
              <a:ext cx="553998" cy="495238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4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92104" y="3879301"/>
            <a:ext cx="6449802" cy="1097009"/>
            <a:chOff x="232872" y="3586317"/>
            <a:chExt cx="6449802" cy="1097009"/>
          </a:xfrm>
        </p:grpSpPr>
        <p:sp>
          <p:nvSpPr>
            <p:cNvPr id="6" name="TextBox 5"/>
            <p:cNvSpPr txBox="1"/>
            <p:nvPr/>
          </p:nvSpPr>
          <p:spPr>
            <a:xfrm>
              <a:off x="232872" y="3586317"/>
              <a:ext cx="6449802" cy="1077218"/>
            </a:xfrm>
            <a:prstGeom prst="rect">
              <a:avLst/>
            </a:prstGeom>
            <a:solidFill>
              <a:srgbClr val="FFFD9C"/>
            </a:solidFill>
            <a:ln>
              <a:solidFill>
                <a:schemeClr val="tx1"/>
              </a:solidFill>
            </a:ln>
            <a:effectLst>
              <a:outerShdw blurRad="50800" dist="1270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3200" b="1" dirty="0" err="1" smtClean="0">
                  <a:latin typeface="Arial"/>
                </a:rPr>
                <a:t>Möbius</a:t>
              </a:r>
              <a:r>
                <a:rPr lang="en-US" sz="3200" b="1" dirty="0" smtClean="0">
                  <a:solidFill>
                    <a:schemeClr val="tx1"/>
                  </a:solidFill>
                  <a:latin typeface="Arial"/>
                </a:rPr>
                <a:t>’ Inversion Formula</a:t>
              </a:r>
              <a:r>
                <a:rPr lang="en-US" sz="3200" dirty="0" smtClean="0">
                  <a:solidFill>
                    <a:schemeClr val="tx1"/>
                  </a:solidFill>
                  <a:latin typeface="Arial"/>
                </a:rPr>
                <a:t>:</a:t>
              </a:r>
              <a:br>
                <a:rPr lang="en-US" sz="3200" dirty="0" smtClean="0">
                  <a:solidFill>
                    <a:schemeClr val="tx1"/>
                  </a:solidFill>
                  <a:latin typeface="Arial"/>
                </a:rPr>
              </a:br>
              <a:r>
                <a:rPr lang="en-US" sz="3200" dirty="0" smtClean="0">
                  <a:solidFill>
                    <a:schemeClr val="tx1"/>
                  </a:solidFill>
                  <a:latin typeface="Arial"/>
                </a:rPr>
                <a:t>          P(Q) = - </a:t>
              </a:r>
              <a:r>
                <a:rPr lang="en-US" sz="3200" dirty="0" err="1" smtClean="0">
                  <a:solidFill>
                    <a:schemeClr val="tx1"/>
                  </a:solidFill>
                  <a:latin typeface="Arial"/>
                </a:rPr>
                <a:t>Σ</a:t>
              </a:r>
              <a:r>
                <a:rPr lang="en-US" sz="3200" dirty="0" smtClean="0">
                  <a:solidFill>
                    <a:schemeClr val="tx1"/>
                  </a:solidFill>
                  <a:latin typeface="Arial"/>
                </a:rPr>
                <a:t> </a:t>
              </a:r>
              <a:r>
                <a:rPr lang="en-US" sz="3200" baseline="-25000" dirty="0" err="1" smtClean="0">
                  <a:solidFill>
                    <a:schemeClr val="tx1"/>
                  </a:solidFill>
                  <a:latin typeface="Arial"/>
                </a:rPr>
                <a:t>Qi</a:t>
              </a:r>
              <a:r>
                <a:rPr lang="en-US" sz="3200" baseline="-25000" dirty="0" smtClean="0">
                  <a:latin typeface="Arial"/>
                </a:rPr>
                <a:t> &lt;</a:t>
              </a:r>
              <a:r>
                <a:rPr lang="en-US" sz="3200" dirty="0" smtClean="0">
                  <a:latin typeface="Arial"/>
                </a:rPr>
                <a:t>   </a:t>
              </a:r>
              <a:r>
                <a:rPr lang="en-US" sz="3200" dirty="0" err="1" smtClean="0">
                  <a:solidFill>
                    <a:schemeClr val="tx1"/>
                  </a:solidFill>
                  <a:latin typeface="Arial"/>
                </a:rPr>
                <a:t>μ(Qi</a:t>
              </a:r>
              <a:r>
                <a:rPr lang="en-US" sz="3200" dirty="0" smtClean="0">
                  <a:solidFill>
                    <a:schemeClr val="tx1"/>
                  </a:solidFill>
                  <a:latin typeface="Arial"/>
                </a:rPr>
                <a:t>,</a:t>
              </a:r>
              <a:r>
                <a:rPr lang="en-US" sz="3200" dirty="0" smtClean="0">
                  <a:latin typeface="Arial"/>
                </a:rPr>
                <a:t>  </a:t>
              </a:r>
              <a:r>
                <a:rPr lang="en-US" sz="3200" dirty="0" smtClean="0">
                  <a:solidFill>
                    <a:schemeClr val="tx1"/>
                  </a:solidFill>
                  <a:latin typeface="Arial"/>
                </a:rPr>
                <a:t>) </a:t>
              </a:r>
              <a:r>
                <a:rPr lang="en-US" sz="3200" dirty="0" err="1" smtClean="0">
                  <a:solidFill>
                    <a:schemeClr val="tx1"/>
                  </a:solidFill>
                  <a:latin typeface="Arial"/>
                </a:rPr>
                <a:t>P(Qi</a:t>
              </a:r>
              <a:r>
                <a:rPr lang="en-US" sz="3200" dirty="0" smtClean="0">
                  <a:solidFill>
                    <a:schemeClr val="tx1"/>
                  </a:solidFill>
                  <a:latin typeface="Arial"/>
                </a:rPr>
                <a:t>)</a:t>
              </a:r>
              <a:endParaRPr lang="en-US" sz="3200" dirty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929043" y="3991513"/>
              <a:ext cx="615553" cy="562389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8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785392" y="4188088"/>
              <a:ext cx="553998" cy="495238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4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16085" y="263647"/>
            <a:ext cx="969082" cy="134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716268" y="4492875"/>
            <a:ext cx="553998" cy="495238"/>
          </a:xfrm>
          <a:prstGeom prst="rect">
            <a:avLst/>
          </a:prstGeom>
          <a:noFill/>
          <a:effectLst/>
        </p:spPr>
        <p:txBody>
          <a:bodyPr vert="wordArtVert"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^1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Oval 73"/>
          <p:cNvSpPr>
            <a:spLocks noChangeAspect="1"/>
          </p:cNvSpPr>
          <p:nvPr/>
        </p:nvSpPr>
        <p:spPr>
          <a:xfrm>
            <a:off x="6979986" y="5273747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5" name="Oval 74"/>
          <p:cNvSpPr>
            <a:spLocks noChangeAspect="1"/>
          </p:cNvSpPr>
          <p:nvPr/>
        </p:nvSpPr>
        <p:spPr>
          <a:xfrm>
            <a:off x="7904620" y="5292645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7" name="Oval 76"/>
          <p:cNvSpPr>
            <a:spLocks noChangeAspect="1"/>
          </p:cNvSpPr>
          <p:nvPr/>
        </p:nvSpPr>
        <p:spPr>
          <a:xfrm>
            <a:off x="8825886" y="5273747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8" name="Oval 77"/>
          <p:cNvSpPr>
            <a:spLocks noChangeAspect="1"/>
          </p:cNvSpPr>
          <p:nvPr/>
        </p:nvSpPr>
        <p:spPr>
          <a:xfrm>
            <a:off x="7441461" y="5715778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9" name="Oval 78"/>
          <p:cNvSpPr>
            <a:spLocks noChangeAspect="1"/>
          </p:cNvSpPr>
          <p:nvPr/>
        </p:nvSpPr>
        <p:spPr>
          <a:xfrm>
            <a:off x="8364411" y="5734676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cxnSp>
        <p:nvCxnSpPr>
          <p:cNvPr id="80" name="Straight Connector 79"/>
          <p:cNvCxnSpPr>
            <a:stCxn id="73" idx="1"/>
            <a:endCxn id="74" idx="7"/>
          </p:cNvCxnSpPr>
          <p:nvPr/>
        </p:nvCxnSpPr>
        <p:spPr>
          <a:xfrm rot="10800000" flipV="1">
            <a:off x="7126198" y="4740493"/>
            <a:ext cx="590070" cy="558339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3" idx="2"/>
            <a:endCxn id="75" idx="0"/>
          </p:cNvCxnSpPr>
          <p:nvPr/>
        </p:nvCxnSpPr>
        <p:spPr>
          <a:xfrm rot="5400000">
            <a:off x="7839502" y="5138880"/>
            <a:ext cx="304532" cy="2998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3" idx="3"/>
            <a:endCxn id="77" idx="0"/>
          </p:cNvCxnSpPr>
          <p:nvPr/>
        </p:nvCxnSpPr>
        <p:spPr>
          <a:xfrm>
            <a:off x="8270266" y="4740494"/>
            <a:ext cx="641269" cy="533253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4" idx="5"/>
            <a:endCxn id="78" idx="1"/>
          </p:cNvCxnSpPr>
          <p:nvPr/>
        </p:nvCxnSpPr>
        <p:spPr>
          <a:xfrm rot="16200000" flipH="1">
            <a:off x="7135920" y="5410236"/>
            <a:ext cx="320905" cy="34034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5" idx="3"/>
            <a:endCxn id="78" idx="7"/>
          </p:cNvCxnSpPr>
          <p:nvPr/>
        </p:nvCxnSpPr>
        <p:spPr>
          <a:xfrm rot="5400000">
            <a:off x="7607687" y="5418844"/>
            <a:ext cx="302007" cy="342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5" idx="5"/>
            <a:endCxn id="79" idx="1"/>
          </p:cNvCxnSpPr>
          <p:nvPr/>
        </p:nvCxnSpPr>
        <p:spPr>
          <a:xfrm rot="16200000" flipH="1">
            <a:off x="8059712" y="5429976"/>
            <a:ext cx="320905" cy="3386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3"/>
            <a:endCxn id="79" idx="7"/>
          </p:cNvCxnSpPr>
          <p:nvPr/>
        </p:nvCxnSpPr>
        <p:spPr>
          <a:xfrm rot="5400000">
            <a:off x="8510897" y="5419686"/>
            <a:ext cx="339803" cy="34034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8" idx="5"/>
            <a:endCxn id="89" idx="1"/>
          </p:cNvCxnSpPr>
          <p:nvPr/>
        </p:nvCxnSpPr>
        <p:spPr>
          <a:xfrm rot="16200000" flipH="1">
            <a:off x="7588740" y="5860922"/>
            <a:ext cx="339898" cy="342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9" idx="3"/>
            <a:endCxn id="89" idx="7"/>
          </p:cNvCxnSpPr>
          <p:nvPr/>
        </p:nvCxnSpPr>
        <p:spPr>
          <a:xfrm rot="5400000">
            <a:off x="8059665" y="5872056"/>
            <a:ext cx="321000" cy="3386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>
            <a:spLocks noChangeAspect="1"/>
          </p:cNvSpPr>
          <p:nvPr/>
        </p:nvSpPr>
        <p:spPr>
          <a:xfrm>
            <a:off x="7904620" y="6176802"/>
            <a:ext cx="171298" cy="1712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050832" y="4323659"/>
            <a:ext cx="32730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1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819819" y="4921591"/>
            <a:ext cx="41271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-1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695901" y="4921591"/>
            <a:ext cx="41271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-1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571982" y="4921591"/>
            <a:ext cx="41271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-1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126198" y="5559707"/>
            <a:ext cx="32730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1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037103" y="5559707"/>
            <a:ext cx="32730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1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41" name="Left Arrow 40"/>
          <p:cNvSpPr/>
          <p:nvPr/>
        </p:nvSpPr>
        <p:spPr>
          <a:xfrm rot="1800000">
            <a:off x="8359686" y="5894325"/>
            <a:ext cx="654228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61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717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Möbius</a:t>
            </a:r>
            <a:r>
              <a:rPr lang="en-US" dirty="0" smtClean="0"/>
              <a:t>’ Function</a:t>
            </a:r>
            <a:endParaRPr lang="en-US" dirty="0"/>
          </a:p>
        </p:txBody>
      </p:sp>
      <p:sp>
        <p:nvSpPr>
          <p:cNvPr id="72" name="Date Placeholder 7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71" name="Footer Placeholder 7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357424" y="1604211"/>
            <a:ext cx="4964219" cy="1599697"/>
            <a:chOff x="357424" y="1604211"/>
            <a:chExt cx="4964219" cy="1599697"/>
          </a:xfrm>
        </p:grpSpPr>
        <p:sp>
          <p:nvSpPr>
            <p:cNvPr id="8" name="TextBox 7"/>
            <p:cNvSpPr txBox="1"/>
            <p:nvPr/>
          </p:nvSpPr>
          <p:spPr>
            <a:xfrm>
              <a:off x="357424" y="1604211"/>
              <a:ext cx="4964219" cy="156966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Arial"/>
                </a:rPr>
                <a:t>Def</a:t>
              </a:r>
              <a:r>
                <a:rPr lang="en-US" sz="3200" dirty="0" smtClean="0">
                  <a:latin typeface="Arial"/>
                </a:rPr>
                <a:t>. The </a:t>
              </a:r>
              <a:r>
                <a:rPr lang="en-US" sz="3200" dirty="0" err="1" smtClean="0">
                  <a:latin typeface="Arial"/>
                </a:rPr>
                <a:t>Möbius</a:t>
              </a:r>
              <a:r>
                <a:rPr lang="en-US" sz="3200" dirty="0" smtClean="0">
                  <a:latin typeface="Arial"/>
                </a:rPr>
                <a:t> function:</a:t>
              </a:r>
              <a:br>
                <a:rPr lang="en-US" sz="3200" dirty="0" smtClean="0">
                  <a:latin typeface="Arial"/>
                </a:rPr>
              </a:br>
              <a:r>
                <a:rPr lang="en-US" sz="3200" dirty="0" smtClean="0">
                  <a:latin typeface="Arial"/>
                </a:rPr>
                <a:t>μ(   ,   ) = 1</a:t>
              </a:r>
            </a:p>
            <a:p>
              <a:r>
                <a:rPr lang="en-US" sz="3200" dirty="0" smtClean="0">
                  <a:latin typeface="Arial"/>
                </a:rPr>
                <a:t>μ(u,    ) = - </a:t>
              </a:r>
              <a:r>
                <a:rPr lang="en-US" sz="3200" dirty="0" err="1" smtClean="0">
                  <a:latin typeface="Arial"/>
                </a:rPr>
                <a:t>Σ</a:t>
              </a:r>
              <a:r>
                <a:rPr lang="en-US" sz="3200" baseline="-25000" dirty="0" err="1" smtClean="0">
                  <a:latin typeface="Arial"/>
                </a:rPr>
                <a:t>u</a:t>
              </a:r>
              <a:r>
                <a:rPr lang="en-US" sz="3200" baseline="-25000" dirty="0" smtClean="0">
                  <a:latin typeface="Arial"/>
                </a:rPr>
                <a:t> &lt; v ≤ </a:t>
              </a:r>
              <a:r>
                <a:rPr lang="en-US" sz="3200" dirty="0" smtClean="0">
                  <a:latin typeface="Arial"/>
                </a:rPr>
                <a:t>   μ(v,    )  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2567" y="2064562"/>
              <a:ext cx="615553" cy="562389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8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7106" y="2061466"/>
              <a:ext cx="615553" cy="562389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8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75270" y="2538057"/>
              <a:ext cx="615553" cy="562389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8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450898" y="2496467"/>
              <a:ext cx="615553" cy="562389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8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441185" y="2708670"/>
              <a:ext cx="553998" cy="495238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4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92104" y="3879301"/>
            <a:ext cx="6449802" cy="1097009"/>
            <a:chOff x="232872" y="3586317"/>
            <a:chExt cx="6449802" cy="1097009"/>
          </a:xfrm>
        </p:grpSpPr>
        <p:sp>
          <p:nvSpPr>
            <p:cNvPr id="6" name="TextBox 5"/>
            <p:cNvSpPr txBox="1"/>
            <p:nvPr/>
          </p:nvSpPr>
          <p:spPr>
            <a:xfrm>
              <a:off x="232872" y="3586317"/>
              <a:ext cx="6449802" cy="1077218"/>
            </a:xfrm>
            <a:prstGeom prst="rect">
              <a:avLst/>
            </a:prstGeom>
            <a:solidFill>
              <a:srgbClr val="FFFD9C"/>
            </a:solidFill>
            <a:ln>
              <a:solidFill>
                <a:schemeClr val="tx1"/>
              </a:solidFill>
            </a:ln>
            <a:effectLst>
              <a:outerShdw blurRad="50800" dist="1270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3200" b="1" dirty="0" err="1" smtClean="0">
                  <a:latin typeface="Arial"/>
                </a:rPr>
                <a:t>Möbius</a:t>
              </a:r>
              <a:r>
                <a:rPr lang="en-US" sz="3200" b="1" dirty="0" smtClean="0">
                  <a:solidFill>
                    <a:schemeClr val="tx1"/>
                  </a:solidFill>
                  <a:latin typeface="Arial"/>
                </a:rPr>
                <a:t>’ Inversion Formula</a:t>
              </a:r>
              <a:r>
                <a:rPr lang="en-US" sz="3200" dirty="0" smtClean="0">
                  <a:solidFill>
                    <a:schemeClr val="tx1"/>
                  </a:solidFill>
                  <a:latin typeface="Arial"/>
                </a:rPr>
                <a:t>:</a:t>
              </a:r>
              <a:br>
                <a:rPr lang="en-US" sz="3200" dirty="0" smtClean="0">
                  <a:solidFill>
                    <a:schemeClr val="tx1"/>
                  </a:solidFill>
                  <a:latin typeface="Arial"/>
                </a:rPr>
              </a:br>
              <a:r>
                <a:rPr lang="en-US" sz="3200" dirty="0" smtClean="0">
                  <a:solidFill>
                    <a:schemeClr val="tx1"/>
                  </a:solidFill>
                  <a:latin typeface="Arial"/>
                </a:rPr>
                <a:t>          P(Q) = - </a:t>
              </a:r>
              <a:r>
                <a:rPr lang="en-US" sz="3200" dirty="0" err="1" smtClean="0">
                  <a:solidFill>
                    <a:schemeClr val="tx1"/>
                  </a:solidFill>
                  <a:latin typeface="Arial"/>
                </a:rPr>
                <a:t>Σ</a:t>
              </a:r>
              <a:r>
                <a:rPr lang="en-US" sz="3200" dirty="0" smtClean="0">
                  <a:solidFill>
                    <a:schemeClr val="tx1"/>
                  </a:solidFill>
                  <a:latin typeface="Arial"/>
                </a:rPr>
                <a:t> </a:t>
              </a:r>
              <a:r>
                <a:rPr lang="en-US" sz="3200" baseline="-25000" dirty="0" err="1" smtClean="0">
                  <a:solidFill>
                    <a:schemeClr val="tx1"/>
                  </a:solidFill>
                  <a:latin typeface="Arial"/>
                </a:rPr>
                <a:t>Qi</a:t>
              </a:r>
              <a:r>
                <a:rPr lang="en-US" sz="3200" baseline="-25000" dirty="0" smtClean="0">
                  <a:latin typeface="Arial"/>
                </a:rPr>
                <a:t> &lt;</a:t>
              </a:r>
              <a:r>
                <a:rPr lang="en-US" sz="3200" dirty="0" smtClean="0">
                  <a:latin typeface="Arial"/>
                </a:rPr>
                <a:t>   </a:t>
              </a:r>
              <a:r>
                <a:rPr lang="en-US" sz="3200" dirty="0" err="1" smtClean="0">
                  <a:solidFill>
                    <a:schemeClr val="tx1"/>
                  </a:solidFill>
                  <a:latin typeface="Arial"/>
                </a:rPr>
                <a:t>μ(Qi</a:t>
              </a:r>
              <a:r>
                <a:rPr lang="en-US" sz="3200" dirty="0" smtClean="0">
                  <a:solidFill>
                    <a:schemeClr val="tx1"/>
                  </a:solidFill>
                  <a:latin typeface="Arial"/>
                </a:rPr>
                <a:t>,</a:t>
              </a:r>
              <a:r>
                <a:rPr lang="en-US" sz="3200" dirty="0" smtClean="0">
                  <a:latin typeface="Arial"/>
                </a:rPr>
                <a:t>  </a:t>
              </a:r>
              <a:r>
                <a:rPr lang="en-US" sz="3200" dirty="0" smtClean="0">
                  <a:solidFill>
                    <a:schemeClr val="tx1"/>
                  </a:solidFill>
                  <a:latin typeface="Arial"/>
                </a:rPr>
                <a:t>) </a:t>
              </a:r>
              <a:r>
                <a:rPr lang="en-US" sz="3200" dirty="0" err="1" smtClean="0">
                  <a:solidFill>
                    <a:schemeClr val="tx1"/>
                  </a:solidFill>
                  <a:latin typeface="Arial"/>
                </a:rPr>
                <a:t>P(Qi</a:t>
              </a:r>
              <a:r>
                <a:rPr lang="en-US" sz="3200" dirty="0" smtClean="0">
                  <a:solidFill>
                    <a:schemeClr val="tx1"/>
                  </a:solidFill>
                  <a:latin typeface="Arial"/>
                </a:rPr>
                <a:t>)</a:t>
              </a:r>
              <a:endParaRPr lang="en-US" sz="3200" dirty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929043" y="3991513"/>
              <a:ext cx="615553" cy="562389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8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785392" y="4188088"/>
              <a:ext cx="553998" cy="495238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4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16085" y="263647"/>
            <a:ext cx="969082" cy="134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716268" y="4492875"/>
            <a:ext cx="553998" cy="495238"/>
          </a:xfrm>
          <a:prstGeom prst="rect">
            <a:avLst/>
          </a:prstGeom>
          <a:noFill/>
          <a:effectLst/>
        </p:spPr>
        <p:txBody>
          <a:bodyPr vert="wordArtVert"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^1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Oval 73"/>
          <p:cNvSpPr>
            <a:spLocks noChangeAspect="1"/>
          </p:cNvSpPr>
          <p:nvPr/>
        </p:nvSpPr>
        <p:spPr>
          <a:xfrm>
            <a:off x="6979986" y="5273747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5" name="Oval 74"/>
          <p:cNvSpPr>
            <a:spLocks noChangeAspect="1"/>
          </p:cNvSpPr>
          <p:nvPr/>
        </p:nvSpPr>
        <p:spPr>
          <a:xfrm>
            <a:off x="7904620" y="5292645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7" name="Oval 76"/>
          <p:cNvSpPr>
            <a:spLocks noChangeAspect="1"/>
          </p:cNvSpPr>
          <p:nvPr/>
        </p:nvSpPr>
        <p:spPr>
          <a:xfrm>
            <a:off x="8825886" y="5273747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8" name="Oval 77"/>
          <p:cNvSpPr>
            <a:spLocks noChangeAspect="1"/>
          </p:cNvSpPr>
          <p:nvPr/>
        </p:nvSpPr>
        <p:spPr>
          <a:xfrm>
            <a:off x="7441461" y="5715778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9" name="Oval 78"/>
          <p:cNvSpPr>
            <a:spLocks noChangeAspect="1"/>
          </p:cNvSpPr>
          <p:nvPr/>
        </p:nvSpPr>
        <p:spPr>
          <a:xfrm>
            <a:off x="8364411" y="5734676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cxnSp>
        <p:nvCxnSpPr>
          <p:cNvPr id="80" name="Straight Connector 79"/>
          <p:cNvCxnSpPr>
            <a:stCxn id="73" idx="1"/>
            <a:endCxn id="74" idx="7"/>
          </p:cNvCxnSpPr>
          <p:nvPr/>
        </p:nvCxnSpPr>
        <p:spPr>
          <a:xfrm rot="10800000" flipV="1">
            <a:off x="7126198" y="4740493"/>
            <a:ext cx="590070" cy="558339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3" idx="2"/>
            <a:endCxn id="75" idx="0"/>
          </p:cNvCxnSpPr>
          <p:nvPr/>
        </p:nvCxnSpPr>
        <p:spPr>
          <a:xfrm rot="5400000">
            <a:off x="7839502" y="5138880"/>
            <a:ext cx="304532" cy="2998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3" idx="3"/>
            <a:endCxn id="77" idx="0"/>
          </p:cNvCxnSpPr>
          <p:nvPr/>
        </p:nvCxnSpPr>
        <p:spPr>
          <a:xfrm>
            <a:off x="8270266" y="4740494"/>
            <a:ext cx="641269" cy="533253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4" idx="5"/>
            <a:endCxn id="78" idx="1"/>
          </p:cNvCxnSpPr>
          <p:nvPr/>
        </p:nvCxnSpPr>
        <p:spPr>
          <a:xfrm rot="16200000" flipH="1">
            <a:off x="7135920" y="5410236"/>
            <a:ext cx="320905" cy="34034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5" idx="3"/>
            <a:endCxn id="78" idx="7"/>
          </p:cNvCxnSpPr>
          <p:nvPr/>
        </p:nvCxnSpPr>
        <p:spPr>
          <a:xfrm rot="5400000">
            <a:off x="7607687" y="5418844"/>
            <a:ext cx="302007" cy="342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5" idx="5"/>
            <a:endCxn id="79" idx="1"/>
          </p:cNvCxnSpPr>
          <p:nvPr/>
        </p:nvCxnSpPr>
        <p:spPr>
          <a:xfrm rot="16200000" flipH="1">
            <a:off x="8059712" y="5429976"/>
            <a:ext cx="320905" cy="3386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3"/>
            <a:endCxn id="79" idx="7"/>
          </p:cNvCxnSpPr>
          <p:nvPr/>
        </p:nvCxnSpPr>
        <p:spPr>
          <a:xfrm rot="5400000">
            <a:off x="8510897" y="5419686"/>
            <a:ext cx="339803" cy="34034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8" idx="5"/>
            <a:endCxn id="89" idx="1"/>
          </p:cNvCxnSpPr>
          <p:nvPr/>
        </p:nvCxnSpPr>
        <p:spPr>
          <a:xfrm rot="16200000" flipH="1">
            <a:off x="7588740" y="5860922"/>
            <a:ext cx="339898" cy="342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9" idx="3"/>
            <a:endCxn id="89" idx="7"/>
          </p:cNvCxnSpPr>
          <p:nvPr/>
        </p:nvCxnSpPr>
        <p:spPr>
          <a:xfrm rot="5400000">
            <a:off x="8059665" y="5872056"/>
            <a:ext cx="321000" cy="3386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>
            <a:spLocks noChangeAspect="1"/>
          </p:cNvSpPr>
          <p:nvPr/>
        </p:nvSpPr>
        <p:spPr>
          <a:xfrm>
            <a:off x="7904620" y="6176802"/>
            <a:ext cx="171298" cy="1712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050832" y="4323659"/>
            <a:ext cx="32730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1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819819" y="4921591"/>
            <a:ext cx="41271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-1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695901" y="4921591"/>
            <a:ext cx="41271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-1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571982" y="4921591"/>
            <a:ext cx="41271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-1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126198" y="5559707"/>
            <a:ext cx="32730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1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037103" y="5559707"/>
            <a:ext cx="32730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1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593008" y="6169317"/>
            <a:ext cx="32730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0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42" name="Left Arrow 41"/>
          <p:cNvSpPr/>
          <p:nvPr/>
        </p:nvSpPr>
        <p:spPr>
          <a:xfrm rot="1800000">
            <a:off x="8134759" y="6332981"/>
            <a:ext cx="654228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76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717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Möbius</a:t>
            </a:r>
            <a:r>
              <a:rPr lang="en-US" dirty="0" smtClean="0"/>
              <a:t>’ Function</a:t>
            </a:r>
            <a:endParaRPr lang="en-US" dirty="0"/>
          </a:p>
        </p:txBody>
      </p:sp>
      <p:sp>
        <p:nvSpPr>
          <p:cNvPr id="72" name="Date Placeholder 7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71" name="Footer Placeholder 7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78049" y="1462596"/>
            <a:ext cx="553998" cy="495238"/>
          </a:xfrm>
          <a:prstGeom prst="rect">
            <a:avLst/>
          </a:prstGeom>
          <a:noFill/>
          <a:effectLst/>
        </p:spPr>
        <p:txBody>
          <a:bodyPr vert="wordArtVert"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Arial"/>
              </a:rPr>
              <a:t>^1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6754726" y="2226111"/>
            <a:ext cx="171298" cy="171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7679360" y="2245009"/>
            <a:ext cx="171298" cy="171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8600626" y="2226111"/>
            <a:ext cx="171298" cy="171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7679360" y="2857455"/>
            <a:ext cx="171298" cy="171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cxnSp>
        <p:nvCxnSpPr>
          <p:cNvPr id="51" name="Straight Connector 50"/>
          <p:cNvCxnSpPr>
            <a:stCxn id="35" idx="1"/>
            <a:endCxn id="37" idx="7"/>
          </p:cNvCxnSpPr>
          <p:nvPr/>
        </p:nvCxnSpPr>
        <p:spPr>
          <a:xfrm rot="10800000" flipV="1">
            <a:off x="6900939" y="1710215"/>
            <a:ext cx="577111" cy="540982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5" idx="2"/>
            <a:endCxn id="46" idx="0"/>
          </p:cNvCxnSpPr>
          <p:nvPr/>
        </p:nvCxnSpPr>
        <p:spPr>
          <a:xfrm rot="16200000" flipH="1">
            <a:off x="7616441" y="2096440"/>
            <a:ext cx="287175" cy="9961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5" idx="3"/>
            <a:endCxn id="47" idx="0"/>
          </p:cNvCxnSpPr>
          <p:nvPr/>
        </p:nvCxnSpPr>
        <p:spPr>
          <a:xfrm>
            <a:off x="8032047" y="1710215"/>
            <a:ext cx="654228" cy="515896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7" idx="5"/>
            <a:endCxn id="49" idx="1"/>
          </p:cNvCxnSpPr>
          <p:nvPr/>
        </p:nvCxnSpPr>
        <p:spPr>
          <a:xfrm rot="16200000" flipH="1">
            <a:off x="7047583" y="2225678"/>
            <a:ext cx="510218" cy="80350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6" idx="4"/>
            <a:endCxn id="49" idx="0"/>
          </p:cNvCxnSpPr>
          <p:nvPr/>
        </p:nvCxnSpPr>
        <p:spPr>
          <a:xfrm rot="5400000">
            <a:off x="7544435" y="2636881"/>
            <a:ext cx="441148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7" idx="3"/>
            <a:endCxn id="49" idx="7"/>
          </p:cNvCxnSpPr>
          <p:nvPr/>
        </p:nvCxnSpPr>
        <p:spPr>
          <a:xfrm rot="5400000">
            <a:off x="7970533" y="2227362"/>
            <a:ext cx="510218" cy="80014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501220" y="2003280"/>
            <a:ext cx="41271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-1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377302" y="2003280"/>
            <a:ext cx="41271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-1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253383" y="2003280"/>
            <a:ext cx="41271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-1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812613" y="1263065"/>
            <a:ext cx="32730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1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357424" y="1604211"/>
            <a:ext cx="4964219" cy="1599697"/>
            <a:chOff x="357424" y="1604211"/>
            <a:chExt cx="4964219" cy="1599697"/>
          </a:xfrm>
        </p:grpSpPr>
        <p:sp>
          <p:nvSpPr>
            <p:cNvPr id="8" name="TextBox 7"/>
            <p:cNvSpPr txBox="1"/>
            <p:nvPr/>
          </p:nvSpPr>
          <p:spPr>
            <a:xfrm>
              <a:off x="357424" y="1604211"/>
              <a:ext cx="4964219" cy="156966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Arial"/>
                </a:rPr>
                <a:t>Def</a:t>
              </a:r>
              <a:r>
                <a:rPr lang="en-US" sz="3200" dirty="0" smtClean="0">
                  <a:latin typeface="Arial"/>
                </a:rPr>
                <a:t>. The </a:t>
              </a:r>
              <a:r>
                <a:rPr lang="en-US" sz="3200" dirty="0" err="1" smtClean="0">
                  <a:latin typeface="Arial"/>
                </a:rPr>
                <a:t>Möbius</a:t>
              </a:r>
              <a:r>
                <a:rPr lang="en-US" sz="3200" dirty="0" smtClean="0">
                  <a:latin typeface="Arial"/>
                </a:rPr>
                <a:t> function:</a:t>
              </a:r>
              <a:br>
                <a:rPr lang="en-US" sz="3200" dirty="0" smtClean="0">
                  <a:latin typeface="Arial"/>
                </a:rPr>
              </a:br>
              <a:r>
                <a:rPr lang="en-US" sz="3200" dirty="0" smtClean="0">
                  <a:latin typeface="Arial"/>
                </a:rPr>
                <a:t>μ(   ,   ) = 1</a:t>
              </a:r>
            </a:p>
            <a:p>
              <a:r>
                <a:rPr lang="en-US" sz="3200" dirty="0" smtClean="0">
                  <a:latin typeface="Arial"/>
                </a:rPr>
                <a:t>μ(u,    ) = - </a:t>
              </a:r>
              <a:r>
                <a:rPr lang="en-US" sz="3200" dirty="0" err="1" smtClean="0">
                  <a:latin typeface="Arial"/>
                </a:rPr>
                <a:t>Σ</a:t>
              </a:r>
              <a:r>
                <a:rPr lang="en-US" sz="3200" baseline="-25000" dirty="0" err="1" smtClean="0">
                  <a:latin typeface="Arial"/>
                </a:rPr>
                <a:t>u</a:t>
              </a:r>
              <a:r>
                <a:rPr lang="en-US" sz="3200" baseline="-25000" dirty="0" smtClean="0">
                  <a:latin typeface="Arial"/>
                </a:rPr>
                <a:t> &lt; v ≤ </a:t>
              </a:r>
              <a:r>
                <a:rPr lang="en-US" sz="3200" dirty="0" smtClean="0">
                  <a:latin typeface="Arial"/>
                </a:rPr>
                <a:t>   μ(v,    )  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2567" y="2064562"/>
              <a:ext cx="615553" cy="562389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8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7106" y="2061466"/>
              <a:ext cx="615553" cy="562389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8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75270" y="2538057"/>
              <a:ext cx="615553" cy="562389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8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450898" y="2496467"/>
              <a:ext cx="615553" cy="562389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8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441185" y="2708670"/>
              <a:ext cx="553998" cy="495238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4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92104" y="3879301"/>
            <a:ext cx="6449802" cy="1097009"/>
            <a:chOff x="232872" y="3586317"/>
            <a:chExt cx="6449802" cy="1097009"/>
          </a:xfrm>
        </p:grpSpPr>
        <p:sp>
          <p:nvSpPr>
            <p:cNvPr id="6" name="TextBox 5"/>
            <p:cNvSpPr txBox="1"/>
            <p:nvPr/>
          </p:nvSpPr>
          <p:spPr>
            <a:xfrm>
              <a:off x="232872" y="3586317"/>
              <a:ext cx="6449802" cy="1077218"/>
            </a:xfrm>
            <a:prstGeom prst="rect">
              <a:avLst/>
            </a:prstGeom>
            <a:solidFill>
              <a:srgbClr val="FFFD9C"/>
            </a:solidFill>
            <a:ln>
              <a:solidFill>
                <a:schemeClr val="tx1"/>
              </a:solidFill>
            </a:ln>
            <a:effectLst>
              <a:outerShdw blurRad="50800" dist="1270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3200" b="1" dirty="0" err="1" smtClean="0">
                  <a:latin typeface="Arial"/>
                </a:rPr>
                <a:t>Möbius</a:t>
              </a:r>
              <a:r>
                <a:rPr lang="en-US" sz="3200" b="1" dirty="0" smtClean="0">
                  <a:solidFill>
                    <a:schemeClr val="tx1"/>
                  </a:solidFill>
                  <a:latin typeface="Arial"/>
                </a:rPr>
                <a:t>’ Inversion Formula</a:t>
              </a:r>
              <a:r>
                <a:rPr lang="en-US" sz="3200" dirty="0" smtClean="0">
                  <a:solidFill>
                    <a:schemeClr val="tx1"/>
                  </a:solidFill>
                  <a:latin typeface="Arial"/>
                </a:rPr>
                <a:t>:</a:t>
              </a:r>
              <a:br>
                <a:rPr lang="en-US" sz="3200" dirty="0" smtClean="0">
                  <a:solidFill>
                    <a:schemeClr val="tx1"/>
                  </a:solidFill>
                  <a:latin typeface="Arial"/>
                </a:rPr>
              </a:br>
              <a:r>
                <a:rPr lang="en-US" sz="3200" dirty="0" smtClean="0">
                  <a:solidFill>
                    <a:schemeClr val="tx1"/>
                  </a:solidFill>
                  <a:latin typeface="Arial"/>
                </a:rPr>
                <a:t>          P(Q) = - </a:t>
              </a:r>
              <a:r>
                <a:rPr lang="en-US" sz="3200" dirty="0" err="1" smtClean="0">
                  <a:solidFill>
                    <a:schemeClr val="tx1"/>
                  </a:solidFill>
                  <a:latin typeface="Arial"/>
                </a:rPr>
                <a:t>Σ</a:t>
              </a:r>
              <a:r>
                <a:rPr lang="en-US" sz="3200" dirty="0" smtClean="0">
                  <a:solidFill>
                    <a:schemeClr val="tx1"/>
                  </a:solidFill>
                  <a:latin typeface="Arial"/>
                </a:rPr>
                <a:t> </a:t>
              </a:r>
              <a:r>
                <a:rPr lang="en-US" sz="3200" baseline="-25000" dirty="0" err="1" smtClean="0">
                  <a:solidFill>
                    <a:schemeClr val="tx1"/>
                  </a:solidFill>
                  <a:latin typeface="Arial"/>
                </a:rPr>
                <a:t>Qi</a:t>
              </a:r>
              <a:r>
                <a:rPr lang="en-US" sz="3200" baseline="-25000" dirty="0" smtClean="0">
                  <a:latin typeface="Arial"/>
                </a:rPr>
                <a:t> &lt;</a:t>
              </a:r>
              <a:r>
                <a:rPr lang="en-US" sz="3200" dirty="0" smtClean="0">
                  <a:latin typeface="Arial"/>
                </a:rPr>
                <a:t>   </a:t>
              </a:r>
              <a:r>
                <a:rPr lang="en-US" sz="3200" dirty="0" err="1" smtClean="0">
                  <a:solidFill>
                    <a:schemeClr val="tx1"/>
                  </a:solidFill>
                  <a:latin typeface="Arial"/>
                </a:rPr>
                <a:t>μ(Qi</a:t>
              </a:r>
              <a:r>
                <a:rPr lang="en-US" sz="3200" dirty="0" smtClean="0">
                  <a:solidFill>
                    <a:schemeClr val="tx1"/>
                  </a:solidFill>
                  <a:latin typeface="Arial"/>
                </a:rPr>
                <a:t>,</a:t>
              </a:r>
              <a:r>
                <a:rPr lang="en-US" sz="3200" dirty="0" smtClean="0">
                  <a:latin typeface="Arial"/>
                </a:rPr>
                <a:t>  </a:t>
              </a:r>
              <a:r>
                <a:rPr lang="en-US" sz="3200" dirty="0" smtClean="0">
                  <a:solidFill>
                    <a:schemeClr val="tx1"/>
                  </a:solidFill>
                  <a:latin typeface="Arial"/>
                </a:rPr>
                <a:t>) </a:t>
              </a:r>
              <a:r>
                <a:rPr lang="en-US" sz="3200" dirty="0" err="1" smtClean="0">
                  <a:solidFill>
                    <a:schemeClr val="tx1"/>
                  </a:solidFill>
                  <a:latin typeface="Arial"/>
                </a:rPr>
                <a:t>P(Qi</a:t>
              </a:r>
              <a:r>
                <a:rPr lang="en-US" sz="3200" dirty="0" smtClean="0">
                  <a:solidFill>
                    <a:schemeClr val="tx1"/>
                  </a:solidFill>
                  <a:latin typeface="Arial"/>
                </a:rPr>
                <a:t>)</a:t>
              </a:r>
              <a:endParaRPr lang="en-US" sz="3200" dirty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929043" y="3991513"/>
              <a:ext cx="615553" cy="562389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8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785392" y="4188088"/>
              <a:ext cx="553998" cy="495238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4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16085" y="263647"/>
            <a:ext cx="969082" cy="134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716268" y="4492875"/>
            <a:ext cx="553998" cy="495238"/>
          </a:xfrm>
          <a:prstGeom prst="rect">
            <a:avLst/>
          </a:prstGeom>
          <a:noFill/>
          <a:effectLst/>
        </p:spPr>
        <p:txBody>
          <a:bodyPr vert="wordArtVert"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^1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Oval 73"/>
          <p:cNvSpPr>
            <a:spLocks noChangeAspect="1"/>
          </p:cNvSpPr>
          <p:nvPr/>
        </p:nvSpPr>
        <p:spPr>
          <a:xfrm>
            <a:off x="6979986" y="5273747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5" name="Oval 74"/>
          <p:cNvSpPr>
            <a:spLocks noChangeAspect="1"/>
          </p:cNvSpPr>
          <p:nvPr/>
        </p:nvSpPr>
        <p:spPr>
          <a:xfrm>
            <a:off x="7904620" y="5292645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7" name="Oval 76"/>
          <p:cNvSpPr>
            <a:spLocks noChangeAspect="1"/>
          </p:cNvSpPr>
          <p:nvPr/>
        </p:nvSpPr>
        <p:spPr>
          <a:xfrm>
            <a:off x="8825886" y="5273747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8" name="Oval 77"/>
          <p:cNvSpPr>
            <a:spLocks noChangeAspect="1"/>
          </p:cNvSpPr>
          <p:nvPr/>
        </p:nvSpPr>
        <p:spPr>
          <a:xfrm>
            <a:off x="7441461" y="5715778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9" name="Oval 78"/>
          <p:cNvSpPr>
            <a:spLocks noChangeAspect="1"/>
          </p:cNvSpPr>
          <p:nvPr/>
        </p:nvSpPr>
        <p:spPr>
          <a:xfrm>
            <a:off x="8364411" y="5734676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cxnSp>
        <p:nvCxnSpPr>
          <p:cNvPr id="80" name="Straight Connector 79"/>
          <p:cNvCxnSpPr>
            <a:stCxn id="73" idx="1"/>
            <a:endCxn id="74" idx="7"/>
          </p:cNvCxnSpPr>
          <p:nvPr/>
        </p:nvCxnSpPr>
        <p:spPr>
          <a:xfrm rot="10800000" flipV="1">
            <a:off x="7126198" y="4740493"/>
            <a:ext cx="590070" cy="558339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3" idx="2"/>
            <a:endCxn id="75" idx="0"/>
          </p:cNvCxnSpPr>
          <p:nvPr/>
        </p:nvCxnSpPr>
        <p:spPr>
          <a:xfrm rot="5400000">
            <a:off x="7839502" y="5138880"/>
            <a:ext cx="304532" cy="2998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3" idx="3"/>
            <a:endCxn id="77" idx="0"/>
          </p:cNvCxnSpPr>
          <p:nvPr/>
        </p:nvCxnSpPr>
        <p:spPr>
          <a:xfrm>
            <a:off x="8270266" y="4740494"/>
            <a:ext cx="641269" cy="533253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4" idx="5"/>
            <a:endCxn id="78" idx="1"/>
          </p:cNvCxnSpPr>
          <p:nvPr/>
        </p:nvCxnSpPr>
        <p:spPr>
          <a:xfrm rot="16200000" flipH="1">
            <a:off x="7135920" y="5410236"/>
            <a:ext cx="320905" cy="34034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5" idx="3"/>
            <a:endCxn id="78" idx="7"/>
          </p:cNvCxnSpPr>
          <p:nvPr/>
        </p:nvCxnSpPr>
        <p:spPr>
          <a:xfrm rot="5400000">
            <a:off x="7607687" y="5418844"/>
            <a:ext cx="302007" cy="342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5" idx="5"/>
            <a:endCxn id="79" idx="1"/>
          </p:cNvCxnSpPr>
          <p:nvPr/>
        </p:nvCxnSpPr>
        <p:spPr>
          <a:xfrm rot="16200000" flipH="1">
            <a:off x="8059712" y="5429976"/>
            <a:ext cx="320905" cy="3386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3"/>
            <a:endCxn id="79" idx="7"/>
          </p:cNvCxnSpPr>
          <p:nvPr/>
        </p:nvCxnSpPr>
        <p:spPr>
          <a:xfrm rot="5400000">
            <a:off x="8510897" y="5419686"/>
            <a:ext cx="339803" cy="34034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8" idx="5"/>
            <a:endCxn id="89" idx="1"/>
          </p:cNvCxnSpPr>
          <p:nvPr/>
        </p:nvCxnSpPr>
        <p:spPr>
          <a:xfrm rot="16200000" flipH="1">
            <a:off x="7588740" y="5860922"/>
            <a:ext cx="339898" cy="342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9" idx="3"/>
            <a:endCxn id="89" idx="7"/>
          </p:cNvCxnSpPr>
          <p:nvPr/>
        </p:nvCxnSpPr>
        <p:spPr>
          <a:xfrm rot="5400000">
            <a:off x="8059665" y="5872056"/>
            <a:ext cx="321000" cy="3386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>
            <a:spLocks noChangeAspect="1"/>
          </p:cNvSpPr>
          <p:nvPr/>
        </p:nvSpPr>
        <p:spPr>
          <a:xfrm>
            <a:off x="7904620" y="6176802"/>
            <a:ext cx="171298" cy="1712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050832" y="4323659"/>
            <a:ext cx="32730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1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819819" y="4921591"/>
            <a:ext cx="41271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-1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695901" y="4921591"/>
            <a:ext cx="41271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-1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571982" y="4921591"/>
            <a:ext cx="41271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-1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126198" y="5559707"/>
            <a:ext cx="32730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1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037103" y="5559707"/>
            <a:ext cx="32730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1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593008" y="6169317"/>
            <a:ext cx="32730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0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4871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717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Möbius</a:t>
            </a:r>
            <a:r>
              <a:rPr lang="en-US" dirty="0" smtClean="0"/>
              <a:t>’ Function</a:t>
            </a:r>
            <a:endParaRPr lang="en-US" dirty="0"/>
          </a:p>
        </p:txBody>
      </p:sp>
      <p:sp>
        <p:nvSpPr>
          <p:cNvPr id="72" name="Date Placeholder 7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71" name="Footer Placeholder 7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78049" y="1462596"/>
            <a:ext cx="553998" cy="495238"/>
          </a:xfrm>
          <a:prstGeom prst="rect">
            <a:avLst/>
          </a:prstGeom>
          <a:noFill/>
          <a:effectLst/>
        </p:spPr>
        <p:txBody>
          <a:bodyPr vert="wordArtVert"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Arial"/>
              </a:rPr>
              <a:t>^1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6754726" y="2226111"/>
            <a:ext cx="171298" cy="171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7679360" y="2245009"/>
            <a:ext cx="171298" cy="171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8600626" y="2226111"/>
            <a:ext cx="171298" cy="171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7679360" y="2857455"/>
            <a:ext cx="171298" cy="171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cxnSp>
        <p:nvCxnSpPr>
          <p:cNvPr id="51" name="Straight Connector 50"/>
          <p:cNvCxnSpPr>
            <a:stCxn id="35" idx="1"/>
            <a:endCxn id="37" idx="7"/>
          </p:cNvCxnSpPr>
          <p:nvPr/>
        </p:nvCxnSpPr>
        <p:spPr>
          <a:xfrm rot="10800000" flipV="1">
            <a:off x="6900939" y="1710215"/>
            <a:ext cx="577111" cy="540982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5" idx="2"/>
            <a:endCxn id="46" idx="0"/>
          </p:cNvCxnSpPr>
          <p:nvPr/>
        </p:nvCxnSpPr>
        <p:spPr>
          <a:xfrm rot="16200000" flipH="1">
            <a:off x="7616441" y="2096440"/>
            <a:ext cx="287175" cy="9961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5" idx="3"/>
            <a:endCxn id="47" idx="0"/>
          </p:cNvCxnSpPr>
          <p:nvPr/>
        </p:nvCxnSpPr>
        <p:spPr>
          <a:xfrm>
            <a:off x="8032047" y="1710215"/>
            <a:ext cx="654228" cy="515896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7" idx="5"/>
            <a:endCxn id="49" idx="1"/>
          </p:cNvCxnSpPr>
          <p:nvPr/>
        </p:nvCxnSpPr>
        <p:spPr>
          <a:xfrm rot="16200000" flipH="1">
            <a:off x="7047583" y="2225678"/>
            <a:ext cx="510218" cy="80350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6" idx="4"/>
            <a:endCxn id="49" idx="0"/>
          </p:cNvCxnSpPr>
          <p:nvPr/>
        </p:nvCxnSpPr>
        <p:spPr>
          <a:xfrm rot="5400000">
            <a:off x="7544435" y="2636881"/>
            <a:ext cx="441148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7" idx="3"/>
            <a:endCxn id="49" idx="7"/>
          </p:cNvCxnSpPr>
          <p:nvPr/>
        </p:nvCxnSpPr>
        <p:spPr>
          <a:xfrm rot="5400000">
            <a:off x="7970533" y="2227362"/>
            <a:ext cx="510218" cy="80014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501220" y="2003280"/>
            <a:ext cx="41271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-1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377302" y="2003280"/>
            <a:ext cx="41271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-1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253383" y="2003280"/>
            <a:ext cx="41271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-1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370233" y="2847341"/>
            <a:ext cx="32730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812613" y="1263065"/>
            <a:ext cx="32730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1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357424" y="1604211"/>
            <a:ext cx="4964219" cy="1599697"/>
            <a:chOff x="357424" y="1604211"/>
            <a:chExt cx="4964219" cy="1599697"/>
          </a:xfrm>
        </p:grpSpPr>
        <p:sp>
          <p:nvSpPr>
            <p:cNvPr id="8" name="TextBox 7"/>
            <p:cNvSpPr txBox="1"/>
            <p:nvPr/>
          </p:nvSpPr>
          <p:spPr>
            <a:xfrm>
              <a:off x="357424" y="1604211"/>
              <a:ext cx="4964219" cy="156966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Arial"/>
                </a:rPr>
                <a:t>Def</a:t>
              </a:r>
              <a:r>
                <a:rPr lang="en-US" sz="3200" dirty="0" smtClean="0">
                  <a:latin typeface="Arial"/>
                </a:rPr>
                <a:t>. The </a:t>
              </a:r>
              <a:r>
                <a:rPr lang="en-US" sz="3200" dirty="0" err="1" smtClean="0">
                  <a:latin typeface="Arial"/>
                </a:rPr>
                <a:t>Möbius</a:t>
              </a:r>
              <a:r>
                <a:rPr lang="en-US" sz="3200" dirty="0" smtClean="0">
                  <a:latin typeface="Arial"/>
                </a:rPr>
                <a:t> function:</a:t>
              </a:r>
              <a:br>
                <a:rPr lang="en-US" sz="3200" dirty="0" smtClean="0">
                  <a:latin typeface="Arial"/>
                </a:rPr>
              </a:br>
              <a:r>
                <a:rPr lang="en-US" sz="3200" dirty="0" smtClean="0">
                  <a:latin typeface="Arial"/>
                </a:rPr>
                <a:t>μ(   ,   ) = 1</a:t>
              </a:r>
            </a:p>
            <a:p>
              <a:r>
                <a:rPr lang="en-US" sz="3200" dirty="0" smtClean="0">
                  <a:latin typeface="Arial"/>
                </a:rPr>
                <a:t>μ(u,    ) = - </a:t>
              </a:r>
              <a:r>
                <a:rPr lang="en-US" sz="3200" dirty="0" err="1" smtClean="0">
                  <a:latin typeface="Arial"/>
                </a:rPr>
                <a:t>Σ</a:t>
              </a:r>
              <a:r>
                <a:rPr lang="en-US" sz="3200" baseline="-25000" dirty="0" err="1" smtClean="0">
                  <a:latin typeface="Arial"/>
                </a:rPr>
                <a:t>u</a:t>
              </a:r>
              <a:r>
                <a:rPr lang="en-US" sz="3200" baseline="-25000" dirty="0" smtClean="0">
                  <a:latin typeface="Arial"/>
                </a:rPr>
                <a:t> &lt; v ≤ </a:t>
              </a:r>
              <a:r>
                <a:rPr lang="en-US" sz="3200" dirty="0" smtClean="0">
                  <a:latin typeface="Arial"/>
                </a:rPr>
                <a:t>   μ(v,    )  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2567" y="2064562"/>
              <a:ext cx="615553" cy="562389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8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7106" y="2061466"/>
              <a:ext cx="615553" cy="562389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8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75270" y="2538057"/>
              <a:ext cx="615553" cy="562389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8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450898" y="2496467"/>
              <a:ext cx="615553" cy="562389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8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441185" y="2708670"/>
              <a:ext cx="553998" cy="495238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4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92104" y="3879301"/>
            <a:ext cx="6449802" cy="1097009"/>
            <a:chOff x="232872" y="3586317"/>
            <a:chExt cx="6449802" cy="1097009"/>
          </a:xfrm>
        </p:grpSpPr>
        <p:sp>
          <p:nvSpPr>
            <p:cNvPr id="6" name="TextBox 5"/>
            <p:cNvSpPr txBox="1"/>
            <p:nvPr/>
          </p:nvSpPr>
          <p:spPr>
            <a:xfrm>
              <a:off x="232872" y="3586317"/>
              <a:ext cx="6449802" cy="1077218"/>
            </a:xfrm>
            <a:prstGeom prst="rect">
              <a:avLst/>
            </a:prstGeom>
            <a:solidFill>
              <a:srgbClr val="FFFD9C"/>
            </a:solidFill>
            <a:ln>
              <a:solidFill>
                <a:schemeClr val="tx1"/>
              </a:solidFill>
            </a:ln>
            <a:effectLst>
              <a:outerShdw blurRad="50800" dist="1270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3200" b="1" dirty="0" err="1" smtClean="0">
                  <a:latin typeface="Arial"/>
                </a:rPr>
                <a:t>Möbius</a:t>
              </a:r>
              <a:r>
                <a:rPr lang="en-US" sz="3200" b="1" dirty="0" smtClean="0">
                  <a:solidFill>
                    <a:schemeClr val="tx1"/>
                  </a:solidFill>
                  <a:latin typeface="Arial"/>
                </a:rPr>
                <a:t>’ Inversion Formula</a:t>
              </a:r>
              <a:r>
                <a:rPr lang="en-US" sz="3200" dirty="0" smtClean="0">
                  <a:solidFill>
                    <a:schemeClr val="tx1"/>
                  </a:solidFill>
                  <a:latin typeface="Arial"/>
                </a:rPr>
                <a:t>:</a:t>
              </a:r>
              <a:br>
                <a:rPr lang="en-US" sz="3200" dirty="0" smtClean="0">
                  <a:solidFill>
                    <a:schemeClr val="tx1"/>
                  </a:solidFill>
                  <a:latin typeface="Arial"/>
                </a:rPr>
              </a:br>
              <a:r>
                <a:rPr lang="en-US" sz="3200" dirty="0" smtClean="0">
                  <a:solidFill>
                    <a:schemeClr val="tx1"/>
                  </a:solidFill>
                  <a:latin typeface="Arial"/>
                </a:rPr>
                <a:t>          P(Q) = - </a:t>
              </a:r>
              <a:r>
                <a:rPr lang="en-US" sz="3200" dirty="0" err="1" smtClean="0">
                  <a:solidFill>
                    <a:schemeClr val="tx1"/>
                  </a:solidFill>
                  <a:latin typeface="Arial"/>
                </a:rPr>
                <a:t>Σ</a:t>
              </a:r>
              <a:r>
                <a:rPr lang="en-US" sz="3200" dirty="0" smtClean="0">
                  <a:solidFill>
                    <a:schemeClr val="tx1"/>
                  </a:solidFill>
                  <a:latin typeface="Arial"/>
                </a:rPr>
                <a:t> </a:t>
              </a:r>
              <a:r>
                <a:rPr lang="en-US" sz="3200" baseline="-25000" dirty="0" err="1" smtClean="0">
                  <a:solidFill>
                    <a:schemeClr val="tx1"/>
                  </a:solidFill>
                  <a:latin typeface="Arial"/>
                </a:rPr>
                <a:t>Qi</a:t>
              </a:r>
              <a:r>
                <a:rPr lang="en-US" sz="3200" baseline="-25000" dirty="0" smtClean="0">
                  <a:latin typeface="Arial"/>
                </a:rPr>
                <a:t> &lt;</a:t>
              </a:r>
              <a:r>
                <a:rPr lang="en-US" sz="3200" dirty="0" smtClean="0">
                  <a:latin typeface="Arial"/>
                </a:rPr>
                <a:t>   </a:t>
              </a:r>
              <a:r>
                <a:rPr lang="en-US" sz="3200" dirty="0" err="1" smtClean="0">
                  <a:solidFill>
                    <a:schemeClr val="tx1"/>
                  </a:solidFill>
                  <a:latin typeface="Arial"/>
                </a:rPr>
                <a:t>μ(Qi</a:t>
              </a:r>
              <a:r>
                <a:rPr lang="en-US" sz="3200" dirty="0" smtClean="0">
                  <a:solidFill>
                    <a:schemeClr val="tx1"/>
                  </a:solidFill>
                  <a:latin typeface="Arial"/>
                </a:rPr>
                <a:t>,</a:t>
              </a:r>
              <a:r>
                <a:rPr lang="en-US" sz="3200" dirty="0" smtClean="0">
                  <a:latin typeface="Arial"/>
                </a:rPr>
                <a:t>  </a:t>
              </a:r>
              <a:r>
                <a:rPr lang="en-US" sz="3200" dirty="0" smtClean="0">
                  <a:solidFill>
                    <a:schemeClr val="tx1"/>
                  </a:solidFill>
                  <a:latin typeface="Arial"/>
                </a:rPr>
                <a:t>) </a:t>
              </a:r>
              <a:r>
                <a:rPr lang="en-US" sz="3200" dirty="0" err="1" smtClean="0">
                  <a:solidFill>
                    <a:schemeClr val="tx1"/>
                  </a:solidFill>
                  <a:latin typeface="Arial"/>
                </a:rPr>
                <a:t>P(Qi</a:t>
              </a:r>
              <a:r>
                <a:rPr lang="en-US" sz="3200" dirty="0" smtClean="0">
                  <a:solidFill>
                    <a:schemeClr val="tx1"/>
                  </a:solidFill>
                  <a:latin typeface="Arial"/>
                </a:rPr>
                <a:t>)</a:t>
              </a:r>
              <a:endParaRPr lang="en-US" sz="3200" dirty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929043" y="3991513"/>
              <a:ext cx="615553" cy="562389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8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785392" y="4188088"/>
              <a:ext cx="553998" cy="495238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4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16085" y="263647"/>
            <a:ext cx="969082" cy="134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716268" y="4492875"/>
            <a:ext cx="553998" cy="495238"/>
          </a:xfrm>
          <a:prstGeom prst="rect">
            <a:avLst/>
          </a:prstGeom>
          <a:noFill/>
          <a:effectLst/>
        </p:spPr>
        <p:txBody>
          <a:bodyPr vert="wordArtVert"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^1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Oval 73"/>
          <p:cNvSpPr>
            <a:spLocks noChangeAspect="1"/>
          </p:cNvSpPr>
          <p:nvPr/>
        </p:nvSpPr>
        <p:spPr>
          <a:xfrm>
            <a:off x="6979986" y="5273747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5" name="Oval 74"/>
          <p:cNvSpPr>
            <a:spLocks noChangeAspect="1"/>
          </p:cNvSpPr>
          <p:nvPr/>
        </p:nvSpPr>
        <p:spPr>
          <a:xfrm>
            <a:off x="7904620" y="5292645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7" name="Oval 76"/>
          <p:cNvSpPr>
            <a:spLocks noChangeAspect="1"/>
          </p:cNvSpPr>
          <p:nvPr/>
        </p:nvSpPr>
        <p:spPr>
          <a:xfrm>
            <a:off x="8825886" y="5273747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8" name="Oval 77"/>
          <p:cNvSpPr>
            <a:spLocks noChangeAspect="1"/>
          </p:cNvSpPr>
          <p:nvPr/>
        </p:nvSpPr>
        <p:spPr>
          <a:xfrm>
            <a:off x="7441461" y="5715778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9" name="Oval 78"/>
          <p:cNvSpPr>
            <a:spLocks noChangeAspect="1"/>
          </p:cNvSpPr>
          <p:nvPr/>
        </p:nvSpPr>
        <p:spPr>
          <a:xfrm>
            <a:off x="8364411" y="5734676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cxnSp>
        <p:nvCxnSpPr>
          <p:cNvPr id="80" name="Straight Connector 79"/>
          <p:cNvCxnSpPr>
            <a:stCxn id="73" idx="1"/>
            <a:endCxn id="74" idx="7"/>
          </p:cNvCxnSpPr>
          <p:nvPr/>
        </p:nvCxnSpPr>
        <p:spPr>
          <a:xfrm rot="10800000" flipV="1">
            <a:off x="7126198" y="4740493"/>
            <a:ext cx="590070" cy="558339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3" idx="2"/>
            <a:endCxn id="75" idx="0"/>
          </p:cNvCxnSpPr>
          <p:nvPr/>
        </p:nvCxnSpPr>
        <p:spPr>
          <a:xfrm rot="5400000">
            <a:off x="7839502" y="5138880"/>
            <a:ext cx="304532" cy="2998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3" idx="3"/>
            <a:endCxn id="77" idx="0"/>
          </p:cNvCxnSpPr>
          <p:nvPr/>
        </p:nvCxnSpPr>
        <p:spPr>
          <a:xfrm>
            <a:off x="8270266" y="4740494"/>
            <a:ext cx="641269" cy="533253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4" idx="5"/>
            <a:endCxn id="78" idx="1"/>
          </p:cNvCxnSpPr>
          <p:nvPr/>
        </p:nvCxnSpPr>
        <p:spPr>
          <a:xfrm rot="16200000" flipH="1">
            <a:off x="7135920" y="5410236"/>
            <a:ext cx="320905" cy="34034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5" idx="3"/>
            <a:endCxn id="78" idx="7"/>
          </p:cNvCxnSpPr>
          <p:nvPr/>
        </p:nvCxnSpPr>
        <p:spPr>
          <a:xfrm rot="5400000">
            <a:off x="7607687" y="5418844"/>
            <a:ext cx="302007" cy="342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5" idx="5"/>
            <a:endCxn id="79" idx="1"/>
          </p:cNvCxnSpPr>
          <p:nvPr/>
        </p:nvCxnSpPr>
        <p:spPr>
          <a:xfrm rot="16200000" flipH="1">
            <a:off x="8059712" y="5429976"/>
            <a:ext cx="320905" cy="3386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3"/>
            <a:endCxn id="79" idx="7"/>
          </p:cNvCxnSpPr>
          <p:nvPr/>
        </p:nvCxnSpPr>
        <p:spPr>
          <a:xfrm rot="5400000">
            <a:off x="8510897" y="5419686"/>
            <a:ext cx="339803" cy="34034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8" idx="5"/>
            <a:endCxn id="89" idx="1"/>
          </p:cNvCxnSpPr>
          <p:nvPr/>
        </p:nvCxnSpPr>
        <p:spPr>
          <a:xfrm rot="16200000" flipH="1">
            <a:off x="7588740" y="5860922"/>
            <a:ext cx="339898" cy="342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9" idx="3"/>
            <a:endCxn id="89" idx="7"/>
          </p:cNvCxnSpPr>
          <p:nvPr/>
        </p:nvCxnSpPr>
        <p:spPr>
          <a:xfrm rot="5400000">
            <a:off x="8059665" y="5872056"/>
            <a:ext cx="321000" cy="3386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>
            <a:spLocks noChangeAspect="1"/>
          </p:cNvSpPr>
          <p:nvPr/>
        </p:nvSpPr>
        <p:spPr>
          <a:xfrm>
            <a:off x="7904620" y="6176802"/>
            <a:ext cx="171298" cy="1712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050832" y="4323659"/>
            <a:ext cx="32730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1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819819" y="4921591"/>
            <a:ext cx="41271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-1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695901" y="4921591"/>
            <a:ext cx="41271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-1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571982" y="4921591"/>
            <a:ext cx="41271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-1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126198" y="5559707"/>
            <a:ext cx="32730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1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037103" y="5559707"/>
            <a:ext cx="32730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1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593008" y="6169317"/>
            <a:ext cx="32730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0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1322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Unions of Conjunctive Queries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9291" y="2279220"/>
            <a:ext cx="650208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2533C"/>
                </a:solidFill>
              </a:rPr>
              <a:t>Q</a:t>
            </a:r>
            <a:r>
              <a:rPr lang="en-US" dirty="0"/>
              <a:t>(z) = ∃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∃t</a:t>
            </a:r>
            <a:r>
              <a:rPr lang="en-US" baseline="-25000" dirty="0" smtClean="0"/>
              <a:t>1</a:t>
            </a:r>
            <a:r>
              <a:rPr lang="en-US" dirty="0" smtClean="0"/>
              <a:t> (</a:t>
            </a:r>
            <a:r>
              <a:rPr lang="en-US" dirty="0"/>
              <a:t>Owner(z,</a:t>
            </a:r>
            <a:r>
              <a:rPr lang="en-US" dirty="0" smtClean="0"/>
              <a:t>x</a:t>
            </a:r>
            <a:r>
              <a:rPr lang="en-US" baseline="-25000" dirty="0"/>
              <a:t>1</a:t>
            </a:r>
            <a:r>
              <a:rPr lang="en-US" dirty="0" smtClean="0"/>
              <a:t>) ∧ Location</a:t>
            </a:r>
            <a:r>
              <a:rPr lang="en-US" dirty="0"/>
              <a:t>(</a:t>
            </a:r>
            <a:r>
              <a:rPr lang="en-US" dirty="0" smtClean="0"/>
              <a:t>x</a:t>
            </a:r>
            <a:r>
              <a:rPr lang="en-US" baseline="-25000" dirty="0"/>
              <a:t>1</a:t>
            </a:r>
            <a:r>
              <a:rPr lang="en-US" dirty="0" smtClean="0"/>
              <a:t>,t</a:t>
            </a:r>
            <a:r>
              <a:rPr lang="en-US" baseline="-25000" dirty="0"/>
              <a:t>1</a:t>
            </a:r>
            <a:r>
              <a:rPr lang="en-US" dirty="0" smtClean="0"/>
              <a:t>,”Office444”))  ∨</a:t>
            </a:r>
            <a:br>
              <a:rPr lang="en-US" dirty="0" smtClean="0"/>
            </a:br>
            <a:r>
              <a:rPr lang="en-US" dirty="0" smtClean="0"/>
              <a:t>           </a:t>
            </a:r>
            <a:r>
              <a:rPr lang="en-US" dirty="0"/>
              <a:t>∃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∃t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(Owner(z,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) </a:t>
            </a:r>
            <a:r>
              <a:rPr lang="en-US" dirty="0"/>
              <a:t>∧ Location(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,t</a:t>
            </a:r>
            <a:r>
              <a:rPr lang="en-US" baseline="-25000" dirty="0" smtClean="0"/>
              <a:t>2</a:t>
            </a:r>
            <a:r>
              <a:rPr lang="en-US" dirty="0" smtClean="0"/>
              <a:t>,”Hall7”</a:t>
            </a:r>
            <a:r>
              <a:rPr lang="en-US" dirty="0"/>
              <a:t>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9291" y="3729025"/>
            <a:ext cx="89096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2533C"/>
                </a:solidFill>
              </a:rPr>
              <a:t>Q</a:t>
            </a:r>
            <a:r>
              <a:rPr lang="en-US" dirty="0"/>
              <a:t>(z) = </a:t>
            </a:r>
            <a:r>
              <a:rPr lang="en-US" dirty="0" smtClean="0"/>
              <a:t>Owner</a:t>
            </a:r>
            <a:r>
              <a:rPr lang="en-US" dirty="0"/>
              <a:t>(z,x</a:t>
            </a:r>
            <a:r>
              <a:rPr lang="en-US" baseline="-25000" dirty="0"/>
              <a:t>1</a:t>
            </a:r>
            <a:r>
              <a:rPr lang="en-US" dirty="0" smtClean="0"/>
              <a:t>),Location</a:t>
            </a:r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,t</a:t>
            </a:r>
            <a:r>
              <a:rPr lang="en-US" baseline="-25000" dirty="0"/>
              <a:t>1</a:t>
            </a:r>
            <a:r>
              <a:rPr lang="en-US" dirty="0"/>
              <a:t>,”Office444”</a:t>
            </a:r>
            <a:r>
              <a:rPr lang="en-US" dirty="0" smtClean="0"/>
              <a:t>)  ∨   Owner</a:t>
            </a:r>
            <a:r>
              <a:rPr lang="en-US" dirty="0"/>
              <a:t>(z,x</a:t>
            </a:r>
            <a:r>
              <a:rPr lang="en-US" baseline="-25000" dirty="0"/>
              <a:t>2</a:t>
            </a:r>
            <a:r>
              <a:rPr lang="en-US" dirty="0" smtClean="0"/>
              <a:t>),Location</a:t>
            </a:r>
            <a:r>
              <a:rPr lang="en-US" dirty="0"/>
              <a:t>(x</a:t>
            </a:r>
            <a:r>
              <a:rPr lang="en-US" baseline="-25000" dirty="0"/>
              <a:t>2</a:t>
            </a:r>
            <a:r>
              <a:rPr lang="en-US" dirty="0"/>
              <a:t>,t</a:t>
            </a:r>
            <a:r>
              <a:rPr lang="en-US" baseline="-25000" dirty="0"/>
              <a:t>2</a:t>
            </a:r>
            <a:r>
              <a:rPr lang="en-US" dirty="0"/>
              <a:t>,”Hall7”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291" y="3142622"/>
            <a:ext cx="11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as: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9291" y="1692817"/>
            <a:ext cx="501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Owners of items in either “Office444” or “Hall7”: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341604" y="2992603"/>
            <a:ext cx="4337548" cy="519351"/>
          </a:xfrm>
          <a:prstGeom prst="wedgeEllipseCallout">
            <a:avLst>
              <a:gd name="adj1" fmla="val -10002"/>
              <a:gd name="adj2" fmla="val 10118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Union of conjunctive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51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717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Möbius</a:t>
            </a:r>
            <a:r>
              <a:rPr lang="en-US" dirty="0" smtClean="0"/>
              <a:t>’ Function</a:t>
            </a:r>
            <a:endParaRPr lang="en-US" dirty="0"/>
          </a:p>
        </p:txBody>
      </p:sp>
      <p:sp>
        <p:nvSpPr>
          <p:cNvPr id="72" name="Date Placeholder 7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71" name="Footer Placeholder 7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78049" y="1462596"/>
            <a:ext cx="553998" cy="495238"/>
          </a:xfrm>
          <a:prstGeom prst="rect">
            <a:avLst/>
          </a:prstGeom>
          <a:noFill/>
          <a:effectLst/>
        </p:spPr>
        <p:txBody>
          <a:bodyPr vert="wordArtVert"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Arial"/>
              </a:rPr>
              <a:t>^1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6754726" y="2226111"/>
            <a:ext cx="171298" cy="171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7679360" y="2245009"/>
            <a:ext cx="171298" cy="171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8600626" y="2226111"/>
            <a:ext cx="171298" cy="171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7679360" y="2857455"/>
            <a:ext cx="171298" cy="171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cxnSp>
        <p:nvCxnSpPr>
          <p:cNvPr id="51" name="Straight Connector 50"/>
          <p:cNvCxnSpPr>
            <a:stCxn id="35" idx="1"/>
            <a:endCxn id="37" idx="7"/>
          </p:cNvCxnSpPr>
          <p:nvPr/>
        </p:nvCxnSpPr>
        <p:spPr>
          <a:xfrm rot="10800000" flipV="1">
            <a:off x="6900939" y="1710215"/>
            <a:ext cx="577111" cy="540982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5" idx="2"/>
            <a:endCxn id="46" idx="0"/>
          </p:cNvCxnSpPr>
          <p:nvPr/>
        </p:nvCxnSpPr>
        <p:spPr>
          <a:xfrm rot="16200000" flipH="1">
            <a:off x="7616441" y="2096440"/>
            <a:ext cx="287175" cy="9961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5" idx="3"/>
            <a:endCxn id="47" idx="0"/>
          </p:cNvCxnSpPr>
          <p:nvPr/>
        </p:nvCxnSpPr>
        <p:spPr>
          <a:xfrm>
            <a:off x="8032047" y="1710215"/>
            <a:ext cx="654228" cy="515896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7" idx="5"/>
            <a:endCxn id="49" idx="1"/>
          </p:cNvCxnSpPr>
          <p:nvPr/>
        </p:nvCxnSpPr>
        <p:spPr>
          <a:xfrm rot="16200000" flipH="1">
            <a:off x="7047583" y="2225678"/>
            <a:ext cx="510218" cy="80350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6" idx="4"/>
            <a:endCxn id="49" idx="0"/>
          </p:cNvCxnSpPr>
          <p:nvPr/>
        </p:nvCxnSpPr>
        <p:spPr>
          <a:xfrm rot="5400000">
            <a:off x="7544435" y="2636881"/>
            <a:ext cx="441148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7" idx="3"/>
            <a:endCxn id="49" idx="7"/>
          </p:cNvCxnSpPr>
          <p:nvPr/>
        </p:nvCxnSpPr>
        <p:spPr>
          <a:xfrm rot="5400000">
            <a:off x="7970533" y="2227362"/>
            <a:ext cx="510218" cy="80014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501220" y="2003280"/>
            <a:ext cx="41271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-1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377302" y="2003280"/>
            <a:ext cx="41271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-1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253383" y="2003280"/>
            <a:ext cx="41271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-1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370233" y="2847341"/>
            <a:ext cx="32730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812613" y="1263065"/>
            <a:ext cx="32730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1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357424" y="1604211"/>
            <a:ext cx="4964219" cy="1599697"/>
            <a:chOff x="357424" y="1604211"/>
            <a:chExt cx="4964219" cy="1599697"/>
          </a:xfrm>
        </p:grpSpPr>
        <p:sp>
          <p:nvSpPr>
            <p:cNvPr id="8" name="TextBox 7"/>
            <p:cNvSpPr txBox="1"/>
            <p:nvPr/>
          </p:nvSpPr>
          <p:spPr>
            <a:xfrm>
              <a:off x="357424" y="1604211"/>
              <a:ext cx="4964219" cy="156966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Arial"/>
                </a:rPr>
                <a:t>Def</a:t>
              </a:r>
              <a:r>
                <a:rPr lang="en-US" sz="3200" dirty="0" smtClean="0">
                  <a:latin typeface="Arial"/>
                </a:rPr>
                <a:t>. The </a:t>
              </a:r>
              <a:r>
                <a:rPr lang="en-US" sz="3200" dirty="0" err="1" smtClean="0">
                  <a:latin typeface="Arial"/>
                </a:rPr>
                <a:t>Möbius</a:t>
              </a:r>
              <a:r>
                <a:rPr lang="en-US" sz="3200" dirty="0" smtClean="0">
                  <a:latin typeface="Arial"/>
                </a:rPr>
                <a:t> function:</a:t>
              </a:r>
              <a:br>
                <a:rPr lang="en-US" sz="3200" dirty="0" smtClean="0">
                  <a:latin typeface="Arial"/>
                </a:rPr>
              </a:br>
              <a:r>
                <a:rPr lang="en-US" sz="3200" dirty="0" smtClean="0">
                  <a:latin typeface="Arial"/>
                </a:rPr>
                <a:t>μ(   ,   ) = 1</a:t>
              </a:r>
            </a:p>
            <a:p>
              <a:r>
                <a:rPr lang="en-US" sz="3200" dirty="0" smtClean="0">
                  <a:latin typeface="Arial"/>
                </a:rPr>
                <a:t>μ(u,    ) = - </a:t>
              </a:r>
              <a:r>
                <a:rPr lang="en-US" sz="3200" dirty="0" err="1" smtClean="0">
                  <a:latin typeface="Arial"/>
                </a:rPr>
                <a:t>Σ</a:t>
              </a:r>
              <a:r>
                <a:rPr lang="en-US" sz="3200" baseline="-25000" dirty="0" err="1" smtClean="0">
                  <a:latin typeface="Arial"/>
                </a:rPr>
                <a:t>u</a:t>
              </a:r>
              <a:r>
                <a:rPr lang="en-US" sz="3200" baseline="-25000" dirty="0" smtClean="0">
                  <a:latin typeface="Arial"/>
                </a:rPr>
                <a:t> &lt; v ≤ </a:t>
              </a:r>
              <a:r>
                <a:rPr lang="en-US" sz="3200" dirty="0" smtClean="0">
                  <a:latin typeface="Arial"/>
                </a:rPr>
                <a:t>   μ(v,    )  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2567" y="2064562"/>
              <a:ext cx="615553" cy="562389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8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7106" y="2061466"/>
              <a:ext cx="615553" cy="562389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8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75270" y="2538057"/>
              <a:ext cx="615553" cy="562389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8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450898" y="2496467"/>
              <a:ext cx="615553" cy="562389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8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441185" y="2708670"/>
              <a:ext cx="553998" cy="495238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4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92104" y="3879301"/>
            <a:ext cx="6449802" cy="1097009"/>
            <a:chOff x="232872" y="3586317"/>
            <a:chExt cx="6449802" cy="1097009"/>
          </a:xfrm>
        </p:grpSpPr>
        <p:sp>
          <p:nvSpPr>
            <p:cNvPr id="6" name="TextBox 5"/>
            <p:cNvSpPr txBox="1"/>
            <p:nvPr/>
          </p:nvSpPr>
          <p:spPr>
            <a:xfrm>
              <a:off x="232872" y="3586317"/>
              <a:ext cx="6449802" cy="1077218"/>
            </a:xfrm>
            <a:prstGeom prst="rect">
              <a:avLst/>
            </a:prstGeom>
            <a:solidFill>
              <a:srgbClr val="FFFD9C"/>
            </a:solidFill>
            <a:ln>
              <a:solidFill>
                <a:schemeClr val="tx1"/>
              </a:solidFill>
            </a:ln>
            <a:effectLst>
              <a:outerShdw blurRad="50800" dist="1270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3200" b="1" dirty="0" err="1" smtClean="0">
                  <a:latin typeface="Arial"/>
                </a:rPr>
                <a:t>Möbius</a:t>
              </a:r>
              <a:r>
                <a:rPr lang="en-US" sz="3200" b="1" dirty="0" smtClean="0">
                  <a:solidFill>
                    <a:schemeClr val="tx1"/>
                  </a:solidFill>
                  <a:latin typeface="Arial"/>
                </a:rPr>
                <a:t>’ Inversion Formula</a:t>
              </a:r>
              <a:r>
                <a:rPr lang="en-US" sz="3200" dirty="0" smtClean="0">
                  <a:solidFill>
                    <a:schemeClr val="tx1"/>
                  </a:solidFill>
                  <a:latin typeface="Arial"/>
                </a:rPr>
                <a:t>:</a:t>
              </a:r>
              <a:br>
                <a:rPr lang="en-US" sz="3200" dirty="0" smtClean="0">
                  <a:solidFill>
                    <a:schemeClr val="tx1"/>
                  </a:solidFill>
                  <a:latin typeface="Arial"/>
                </a:rPr>
              </a:br>
              <a:r>
                <a:rPr lang="en-US" sz="3200" dirty="0" smtClean="0">
                  <a:solidFill>
                    <a:schemeClr val="tx1"/>
                  </a:solidFill>
                  <a:latin typeface="Arial"/>
                </a:rPr>
                <a:t>          P(Q) = - </a:t>
              </a:r>
              <a:r>
                <a:rPr lang="en-US" sz="3200" dirty="0" err="1" smtClean="0">
                  <a:solidFill>
                    <a:schemeClr val="tx1"/>
                  </a:solidFill>
                  <a:latin typeface="Arial"/>
                </a:rPr>
                <a:t>Σ</a:t>
              </a:r>
              <a:r>
                <a:rPr lang="en-US" sz="3200" dirty="0" smtClean="0">
                  <a:solidFill>
                    <a:schemeClr val="tx1"/>
                  </a:solidFill>
                  <a:latin typeface="Arial"/>
                </a:rPr>
                <a:t> </a:t>
              </a:r>
              <a:r>
                <a:rPr lang="en-US" sz="3200" baseline="-25000" dirty="0" err="1" smtClean="0">
                  <a:solidFill>
                    <a:schemeClr val="tx1"/>
                  </a:solidFill>
                  <a:latin typeface="Arial"/>
                </a:rPr>
                <a:t>Qi</a:t>
              </a:r>
              <a:r>
                <a:rPr lang="en-US" sz="3200" baseline="-25000" dirty="0" smtClean="0">
                  <a:latin typeface="Arial"/>
                </a:rPr>
                <a:t> &lt;</a:t>
              </a:r>
              <a:r>
                <a:rPr lang="en-US" sz="3200" dirty="0" smtClean="0">
                  <a:latin typeface="Arial"/>
                </a:rPr>
                <a:t>   </a:t>
              </a:r>
              <a:r>
                <a:rPr lang="en-US" sz="3200" dirty="0" err="1" smtClean="0">
                  <a:solidFill>
                    <a:schemeClr val="tx1"/>
                  </a:solidFill>
                  <a:latin typeface="Arial"/>
                </a:rPr>
                <a:t>μ(Qi</a:t>
              </a:r>
              <a:r>
                <a:rPr lang="en-US" sz="3200" dirty="0" smtClean="0">
                  <a:solidFill>
                    <a:schemeClr val="tx1"/>
                  </a:solidFill>
                  <a:latin typeface="Arial"/>
                </a:rPr>
                <a:t>,</a:t>
              </a:r>
              <a:r>
                <a:rPr lang="en-US" sz="3200" dirty="0" smtClean="0">
                  <a:latin typeface="Arial"/>
                </a:rPr>
                <a:t>  </a:t>
              </a:r>
              <a:r>
                <a:rPr lang="en-US" sz="3200" dirty="0" smtClean="0">
                  <a:solidFill>
                    <a:schemeClr val="tx1"/>
                  </a:solidFill>
                  <a:latin typeface="Arial"/>
                </a:rPr>
                <a:t>) </a:t>
              </a:r>
              <a:r>
                <a:rPr lang="en-US" sz="3200" dirty="0" err="1" smtClean="0">
                  <a:solidFill>
                    <a:schemeClr val="tx1"/>
                  </a:solidFill>
                  <a:latin typeface="Arial"/>
                </a:rPr>
                <a:t>P(Qi</a:t>
              </a:r>
              <a:r>
                <a:rPr lang="en-US" sz="3200" dirty="0" smtClean="0">
                  <a:solidFill>
                    <a:schemeClr val="tx1"/>
                  </a:solidFill>
                  <a:latin typeface="Arial"/>
                </a:rPr>
                <a:t>)</a:t>
              </a:r>
              <a:endParaRPr lang="en-US" sz="3200" dirty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929043" y="3991513"/>
              <a:ext cx="615553" cy="562389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8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785392" y="4188088"/>
              <a:ext cx="553998" cy="495238"/>
            </a:xfrm>
            <a:prstGeom prst="rect">
              <a:avLst/>
            </a:prstGeom>
          </p:spPr>
          <p:txBody>
            <a:bodyPr vert="wordArtVert" wrap="none">
              <a:spAutoFit/>
            </a:bodyPr>
            <a:lstStyle/>
            <a:p>
              <a:r>
                <a:rPr lang="en-US" sz="24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16085" y="263647"/>
            <a:ext cx="969082" cy="134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32"/>
          <p:cNvSpPr txBox="1"/>
          <p:nvPr/>
        </p:nvSpPr>
        <p:spPr>
          <a:xfrm>
            <a:off x="151868" y="5184432"/>
            <a:ext cx="4933261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u="sng" dirty="0" smtClean="0">
                <a:latin typeface="Arial"/>
              </a:rPr>
              <a:t>New Rule</a:t>
            </a:r>
            <a:r>
              <a:rPr lang="en-US" sz="2800" dirty="0" smtClean="0">
                <a:latin typeface="Arial"/>
              </a:rPr>
              <a:t/>
            </a:r>
            <a:br>
              <a:rPr lang="en-US" sz="2800" dirty="0" smtClean="0">
                <a:latin typeface="Arial"/>
              </a:rPr>
            </a:br>
            <a:r>
              <a:rPr lang="en-US" sz="2800" dirty="0" smtClean="0">
                <a:latin typeface="Arial"/>
              </a:rPr>
              <a:t> Inclusion/Exclusion</a:t>
            </a:r>
            <a:br>
              <a:rPr lang="en-US" sz="2800" dirty="0" smtClean="0">
                <a:latin typeface="Arial"/>
              </a:rPr>
            </a:br>
            <a:r>
              <a:rPr lang="en-US" sz="2800" dirty="0" smtClean="0">
                <a:latin typeface="Arial"/>
              </a:rPr>
              <a:t> </a:t>
            </a:r>
            <a:r>
              <a:rPr lang="en-US" sz="2800" dirty="0" smtClean="0">
                <a:latin typeface="Arial"/>
                <a:sym typeface="Wingdings"/>
              </a:rPr>
              <a:t> Mobius’ Inversion Formula</a:t>
            </a:r>
            <a:endParaRPr lang="en-US" sz="2800" dirty="0"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716268" y="4492875"/>
            <a:ext cx="553998" cy="495238"/>
          </a:xfrm>
          <a:prstGeom prst="rect">
            <a:avLst/>
          </a:prstGeom>
          <a:noFill/>
          <a:effectLst/>
        </p:spPr>
        <p:txBody>
          <a:bodyPr vert="wordArtVert"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^1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Oval 73"/>
          <p:cNvSpPr>
            <a:spLocks noChangeAspect="1"/>
          </p:cNvSpPr>
          <p:nvPr/>
        </p:nvSpPr>
        <p:spPr>
          <a:xfrm>
            <a:off x="6979986" y="5273747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5" name="Oval 74"/>
          <p:cNvSpPr>
            <a:spLocks noChangeAspect="1"/>
          </p:cNvSpPr>
          <p:nvPr/>
        </p:nvSpPr>
        <p:spPr>
          <a:xfrm>
            <a:off x="7904620" y="5292645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7" name="Oval 76"/>
          <p:cNvSpPr>
            <a:spLocks noChangeAspect="1"/>
          </p:cNvSpPr>
          <p:nvPr/>
        </p:nvSpPr>
        <p:spPr>
          <a:xfrm>
            <a:off x="8825886" y="5273747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8" name="Oval 77"/>
          <p:cNvSpPr>
            <a:spLocks noChangeAspect="1"/>
          </p:cNvSpPr>
          <p:nvPr/>
        </p:nvSpPr>
        <p:spPr>
          <a:xfrm>
            <a:off x="7441461" y="5715778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9" name="Oval 78"/>
          <p:cNvSpPr>
            <a:spLocks noChangeAspect="1"/>
          </p:cNvSpPr>
          <p:nvPr/>
        </p:nvSpPr>
        <p:spPr>
          <a:xfrm>
            <a:off x="8364411" y="5734676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cxnSp>
        <p:nvCxnSpPr>
          <p:cNvPr id="80" name="Straight Connector 79"/>
          <p:cNvCxnSpPr>
            <a:stCxn id="73" idx="1"/>
            <a:endCxn id="74" idx="7"/>
          </p:cNvCxnSpPr>
          <p:nvPr/>
        </p:nvCxnSpPr>
        <p:spPr>
          <a:xfrm rot="10800000" flipV="1">
            <a:off x="7126198" y="4740493"/>
            <a:ext cx="590070" cy="558339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3" idx="2"/>
            <a:endCxn id="75" idx="0"/>
          </p:cNvCxnSpPr>
          <p:nvPr/>
        </p:nvCxnSpPr>
        <p:spPr>
          <a:xfrm rot="5400000">
            <a:off x="7839502" y="5138880"/>
            <a:ext cx="304532" cy="2998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3" idx="3"/>
            <a:endCxn id="77" idx="0"/>
          </p:cNvCxnSpPr>
          <p:nvPr/>
        </p:nvCxnSpPr>
        <p:spPr>
          <a:xfrm>
            <a:off x="8270266" y="4740494"/>
            <a:ext cx="641269" cy="533253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4" idx="5"/>
            <a:endCxn id="78" idx="1"/>
          </p:cNvCxnSpPr>
          <p:nvPr/>
        </p:nvCxnSpPr>
        <p:spPr>
          <a:xfrm rot="16200000" flipH="1">
            <a:off x="7135920" y="5410236"/>
            <a:ext cx="320905" cy="34034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5" idx="3"/>
            <a:endCxn id="78" idx="7"/>
          </p:cNvCxnSpPr>
          <p:nvPr/>
        </p:nvCxnSpPr>
        <p:spPr>
          <a:xfrm rot="5400000">
            <a:off x="7607687" y="5418844"/>
            <a:ext cx="302007" cy="342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5" idx="5"/>
            <a:endCxn id="79" idx="1"/>
          </p:cNvCxnSpPr>
          <p:nvPr/>
        </p:nvCxnSpPr>
        <p:spPr>
          <a:xfrm rot="16200000" flipH="1">
            <a:off x="8059712" y="5429976"/>
            <a:ext cx="320905" cy="3386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3"/>
            <a:endCxn id="79" idx="7"/>
          </p:cNvCxnSpPr>
          <p:nvPr/>
        </p:nvCxnSpPr>
        <p:spPr>
          <a:xfrm rot="5400000">
            <a:off x="8510897" y="5419686"/>
            <a:ext cx="339803" cy="34034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8" idx="5"/>
            <a:endCxn id="89" idx="1"/>
          </p:cNvCxnSpPr>
          <p:nvPr/>
        </p:nvCxnSpPr>
        <p:spPr>
          <a:xfrm rot="16200000" flipH="1">
            <a:off x="7588740" y="5860922"/>
            <a:ext cx="339898" cy="3420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9" idx="3"/>
            <a:endCxn id="89" idx="7"/>
          </p:cNvCxnSpPr>
          <p:nvPr/>
        </p:nvCxnSpPr>
        <p:spPr>
          <a:xfrm rot="5400000">
            <a:off x="8059665" y="5872056"/>
            <a:ext cx="321000" cy="3386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>
            <a:spLocks noChangeAspect="1"/>
          </p:cNvSpPr>
          <p:nvPr/>
        </p:nvSpPr>
        <p:spPr>
          <a:xfrm>
            <a:off x="7904620" y="6176802"/>
            <a:ext cx="171298" cy="1712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050832" y="4323659"/>
            <a:ext cx="32730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1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819819" y="4921591"/>
            <a:ext cx="41271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-1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695901" y="4921591"/>
            <a:ext cx="41271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-1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571982" y="4921591"/>
            <a:ext cx="41271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-1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126198" y="5559707"/>
            <a:ext cx="32730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1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037103" y="5559707"/>
            <a:ext cx="32730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1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593008" y="6169317"/>
            <a:ext cx="32730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0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071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Big Dichotomy Theorem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pic>
        <p:nvPicPr>
          <p:cNvPr id="11" name="Picture 10" descr="j0217314.pic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477" y="347472"/>
            <a:ext cx="1331947" cy="9396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520" y="5358035"/>
            <a:ext cx="88259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Dichotomy into PTIME/#P-complete based on “syntax”</a:t>
            </a:r>
            <a:br>
              <a:rPr lang="en-US" sz="2800" dirty="0" smtClean="0"/>
            </a:br>
            <a:r>
              <a:rPr lang="en-US" sz="2800" dirty="0" smtClean="0"/>
              <a:t> where “syntax” includes the  Mobius function !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3520" y="2957067"/>
            <a:ext cx="7366119" cy="138499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800">
                <a:latin typeface="Arial"/>
              </a:defRPr>
            </a:lvl1pPr>
          </a:lstStyle>
          <a:p>
            <a:r>
              <a:rPr lang="en-US" b="1" dirty="0"/>
              <a:t>Dichotomy Theorem</a:t>
            </a:r>
            <a:r>
              <a:rPr lang="en-US" dirty="0"/>
              <a:t> Fix a UCQ query </a:t>
            </a:r>
            <a:r>
              <a:rPr lang="en-US" dirty="0">
                <a:solidFill>
                  <a:schemeClr val="tx2"/>
                </a:solidFill>
              </a:rPr>
              <a:t>Q</a:t>
            </a:r>
            <a:r>
              <a:rPr lang="en-US" dirty="0"/>
              <a:t>.</a:t>
            </a:r>
            <a:endParaRPr lang="en-US" dirty="0">
              <a:solidFill>
                <a:srgbClr val="0000F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rules </a:t>
            </a:r>
            <a:r>
              <a:rPr lang="en-US" dirty="0"/>
              <a:t>terminates, then P(</a:t>
            </a:r>
            <a:r>
              <a:rPr lang="en-US" dirty="0">
                <a:solidFill>
                  <a:srgbClr val="D2533C"/>
                </a:solidFill>
              </a:rPr>
              <a:t>Q</a:t>
            </a:r>
            <a:r>
              <a:rPr lang="en-US" dirty="0"/>
              <a:t>) is</a:t>
            </a:r>
            <a:r>
              <a:rPr lang="en-US" dirty="0">
                <a:solidFill>
                  <a:srgbClr val="292934"/>
                </a:solidFill>
              </a:rPr>
              <a:t> in </a:t>
            </a:r>
            <a:r>
              <a:rPr lang="en-US" dirty="0">
                <a:solidFill>
                  <a:srgbClr val="0000FF"/>
                </a:solidFill>
              </a:rPr>
              <a:t>PTIME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rules </a:t>
            </a:r>
            <a:r>
              <a:rPr lang="en-US" dirty="0"/>
              <a:t>fail, then P(</a:t>
            </a:r>
            <a:r>
              <a:rPr lang="en-US" dirty="0">
                <a:solidFill>
                  <a:srgbClr val="D2533C"/>
                </a:solidFill>
              </a:rPr>
              <a:t>Q</a:t>
            </a:r>
            <a:r>
              <a:rPr lang="en-US" dirty="0"/>
              <a:t>) is </a:t>
            </a:r>
            <a:r>
              <a:rPr lang="en-US" dirty="0">
                <a:solidFill>
                  <a:srgbClr val="FF0000"/>
                </a:solidFill>
              </a:rPr>
              <a:t>#P</a:t>
            </a:r>
            <a:r>
              <a:rPr lang="en-US" dirty="0">
                <a:solidFill>
                  <a:srgbClr val="292934"/>
                </a:solidFill>
              </a:rPr>
              <a:t>-complete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3520" y="4361233"/>
            <a:ext cx="609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</a:rPr>
              <a:t>The proof is in [</a:t>
            </a:r>
            <a:r>
              <a:rPr lang="en-US" sz="2800" dirty="0" err="1" smtClean="0">
                <a:latin typeface="Arial"/>
              </a:rPr>
              <a:t>Dalvi&amp;S</a:t>
            </a:r>
            <a:r>
              <a:rPr lang="en-US" sz="2800" dirty="0" smtClean="0">
                <a:latin typeface="Arial"/>
              </a:rPr>
              <a:t>, JACM’2012]</a:t>
            </a:r>
            <a:endParaRPr lang="en-US" sz="2800" u="sng" dirty="0" smtClean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4677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5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simple rules are all we need to compute query probabilities in PTIME:</a:t>
            </a:r>
          </a:p>
          <a:p>
            <a:pPr lvl="1"/>
            <a:r>
              <a:rPr lang="en-US" dirty="0" smtClean="0"/>
              <a:t>Independent join</a:t>
            </a:r>
          </a:p>
          <a:p>
            <a:pPr lvl="1"/>
            <a:r>
              <a:rPr lang="en-US" dirty="0" smtClean="0"/>
              <a:t>Independent project</a:t>
            </a:r>
          </a:p>
          <a:p>
            <a:pPr lvl="1"/>
            <a:r>
              <a:rPr lang="en-US" dirty="0" smtClean="0"/>
              <a:t>Independent union</a:t>
            </a:r>
          </a:p>
          <a:p>
            <a:pPr lvl="1"/>
            <a:r>
              <a:rPr lang="en-US" strike="sngStrike" dirty="0" smtClean="0"/>
              <a:t>Inclusion/Exclusion </a:t>
            </a:r>
            <a:r>
              <a:rPr lang="en-US" dirty="0" smtClean="0">
                <a:sym typeface="Wingdings"/>
              </a:rPr>
              <a:t> Mobius inversion formula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Inclusion/exclusion is not used in modern model counting systems! It is specific to probabilistic databases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62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Theorem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Do we really need the lattice and Mobius function?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D2533C"/>
                </a:solidFill>
              </a:rPr>
              <a:t>Yes!  </a:t>
            </a:r>
            <a:r>
              <a:rPr lang="en-US" dirty="0" smtClean="0"/>
              <a:t>For every lattice on can construct a query </a:t>
            </a:r>
            <a:r>
              <a:rPr lang="en-US" dirty="0" smtClean="0">
                <a:solidFill>
                  <a:srgbClr val="D2533C"/>
                </a:solidFill>
              </a:rPr>
              <a:t>Q</a:t>
            </a:r>
            <a:r>
              <a:rPr lang="en-US" dirty="0" smtClean="0"/>
              <a:t> </a:t>
            </a:r>
            <a:r>
              <a:rPr lang="en-US" dirty="0" err="1" smtClean="0"/>
              <a:t>s.t.</a:t>
            </a:r>
            <a:r>
              <a:rPr lang="en-US" dirty="0" smtClean="0"/>
              <a:t>:</a:t>
            </a:r>
          </a:p>
          <a:p>
            <a:r>
              <a:rPr lang="en-US" dirty="0" smtClean="0">
                <a:solidFill>
                  <a:srgbClr val="D2533C"/>
                </a:solidFill>
              </a:rPr>
              <a:t>Q</a:t>
            </a:r>
            <a:r>
              <a:rPr lang="en-US" dirty="0" smtClean="0"/>
              <a:t> is in PTIME if μ=0</a:t>
            </a:r>
          </a:p>
          <a:p>
            <a:r>
              <a:rPr lang="en-US" dirty="0" smtClean="0">
                <a:solidFill>
                  <a:srgbClr val="D2533C"/>
                </a:solidFill>
              </a:rPr>
              <a:t>Q</a:t>
            </a:r>
            <a:r>
              <a:rPr lang="en-US" dirty="0" smtClean="0"/>
              <a:t> is #P-complete if μ≠0</a:t>
            </a:r>
          </a:p>
          <a:p>
            <a:endParaRPr lang="en-US" dirty="0"/>
          </a:p>
          <a:p>
            <a:r>
              <a:rPr lang="en-US" dirty="0" smtClean="0"/>
              <a:t>This suggests that using the Mobius function is unavoidable in Probabilistic Databases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22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Theorem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0722" y="4628825"/>
            <a:ext cx="553998" cy="495238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Arial"/>
              </a:rPr>
              <a:t>^1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418825" y="5448682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1121472" y="5467580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1837078" y="5448682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776628" y="5890713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1479275" y="5909611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cxnSp>
        <p:nvCxnSpPr>
          <p:cNvPr id="13" name="Straight Connector 12"/>
          <p:cNvCxnSpPr>
            <a:stCxn id="6" idx="2"/>
            <a:endCxn id="8" idx="7"/>
          </p:cNvCxnSpPr>
          <p:nvPr/>
        </p:nvCxnSpPr>
        <p:spPr>
          <a:xfrm rot="5400000">
            <a:off x="726527" y="4962573"/>
            <a:ext cx="349705" cy="67268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9" idx="0"/>
          </p:cNvCxnSpPr>
          <p:nvPr/>
        </p:nvCxnSpPr>
        <p:spPr>
          <a:xfrm rot="5400000">
            <a:off x="1050663" y="5280521"/>
            <a:ext cx="343517" cy="306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2"/>
            <a:endCxn id="10" idx="0"/>
          </p:cNvCxnSpPr>
          <p:nvPr/>
        </p:nvCxnSpPr>
        <p:spPr>
          <a:xfrm rot="16200000" flipH="1">
            <a:off x="1417915" y="4943869"/>
            <a:ext cx="324619" cy="68500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5"/>
            <a:endCxn id="11" idx="1"/>
          </p:cNvCxnSpPr>
          <p:nvPr/>
        </p:nvCxnSpPr>
        <p:spPr>
          <a:xfrm rot="16200000" flipH="1">
            <a:off x="522923" y="5637007"/>
            <a:ext cx="320905" cy="236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3"/>
            <a:endCxn id="11" idx="7"/>
          </p:cNvCxnSpPr>
          <p:nvPr/>
        </p:nvCxnSpPr>
        <p:spPr>
          <a:xfrm rot="5400000">
            <a:off x="883696" y="5652936"/>
            <a:ext cx="302007" cy="223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5"/>
            <a:endCxn id="12" idx="1"/>
          </p:cNvCxnSpPr>
          <p:nvPr/>
        </p:nvCxnSpPr>
        <p:spPr>
          <a:xfrm rot="16200000" flipH="1">
            <a:off x="1225570" y="5655905"/>
            <a:ext cx="320905" cy="236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3"/>
            <a:endCxn id="12" idx="7"/>
          </p:cNvCxnSpPr>
          <p:nvPr/>
        </p:nvCxnSpPr>
        <p:spPr>
          <a:xfrm rot="5400000">
            <a:off x="1573925" y="5646457"/>
            <a:ext cx="339803" cy="236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5"/>
            <a:endCxn id="28" idx="2"/>
          </p:cNvCxnSpPr>
          <p:nvPr/>
        </p:nvCxnSpPr>
        <p:spPr>
          <a:xfrm rot="16200000" flipH="1">
            <a:off x="881140" y="6078625"/>
            <a:ext cx="282033" cy="198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3"/>
            <a:endCxn id="28" idx="6"/>
          </p:cNvCxnSpPr>
          <p:nvPr/>
        </p:nvCxnSpPr>
        <p:spPr>
          <a:xfrm rot="5400000">
            <a:off x="1266999" y="6081595"/>
            <a:ext cx="263135" cy="2115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>
            <a:spLocks noChangeAspect="1"/>
          </p:cNvSpPr>
          <p:nvPr/>
        </p:nvSpPr>
        <p:spPr>
          <a:xfrm>
            <a:off x="1121472" y="6233309"/>
            <a:ext cx="171298" cy="17129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5712" y="5362088"/>
            <a:ext cx="1963639" cy="551450"/>
          </a:xfrm>
          <a:prstGeom prst="roundRect">
            <a:avLst/>
          </a:prstGeom>
          <a:noFill/>
          <a:ln w="3175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rgbClr val="000000"/>
                </a:solidFill>
                <a:latin typeface="Arial"/>
              </a:rPr>
              <a:t>Q</a:t>
            </a:r>
            <a:r>
              <a:rPr lang="en-US" sz="2800" baseline="-25000" dirty="0" smtClean="0">
                <a:solidFill>
                  <a:srgbClr val="000000"/>
                </a:solidFill>
                <a:latin typeface="Arial"/>
              </a:rPr>
              <a:t>W</a:t>
            </a:r>
            <a:endParaRPr lang="en-US" sz="2800" baseline="-25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914" y="3786935"/>
            <a:ext cx="2579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"/>
              </a:rPr>
              <a:t>Examples:</a:t>
            </a:r>
            <a:endParaRPr lang="en-US" sz="4000" dirty="0">
              <a:latin typeface="Arial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25025" y="1668359"/>
            <a:ext cx="8445792" cy="1200328"/>
            <a:chOff x="125025" y="1668359"/>
            <a:chExt cx="8445792" cy="1200328"/>
          </a:xfrm>
        </p:grpSpPr>
        <p:sp>
          <p:nvSpPr>
            <p:cNvPr id="3" name="TextBox 2"/>
            <p:cNvSpPr txBox="1"/>
            <p:nvPr/>
          </p:nvSpPr>
          <p:spPr>
            <a:xfrm>
              <a:off x="125025" y="1668359"/>
              <a:ext cx="8445792" cy="1200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1270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Arial"/>
                </a:rPr>
                <a:t>THEOREM </a:t>
              </a:r>
              <a:r>
                <a:rPr lang="en-US" sz="2400" dirty="0" smtClean="0">
                  <a:latin typeface="Arial"/>
                </a:rPr>
                <a:t>Every lattice L is the CNF lattice of a query </a:t>
              </a:r>
              <a:r>
                <a:rPr lang="en-US" sz="2400" dirty="0" smtClean="0">
                  <a:solidFill>
                    <a:srgbClr val="D2533C"/>
                  </a:solidFill>
                  <a:latin typeface="Arial"/>
                </a:rPr>
                <a:t>Q</a:t>
              </a:r>
              <a:r>
                <a:rPr lang="en-US" sz="2400" dirty="0" smtClean="0">
                  <a:latin typeface="Arial"/>
                </a:rPr>
                <a:t>, </a:t>
              </a:r>
              <a:r>
                <a:rPr lang="en-US" sz="2400" dirty="0" err="1" smtClean="0">
                  <a:latin typeface="Arial"/>
                </a:rPr>
                <a:t>s.t</a:t>
              </a:r>
              <a:r>
                <a:rPr lang="en-US" sz="2400" dirty="0" smtClean="0">
                  <a:latin typeface="Arial"/>
                </a:rPr>
                <a:t>.</a:t>
              </a:r>
            </a:p>
            <a:p>
              <a:pPr>
                <a:buFont typeface="Arial"/>
                <a:buChar char="•"/>
              </a:pPr>
              <a:r>
                <a:rPr lang="en-US" sz="2400" dirty="0" smtClean="0">
                  <a:latin typeface="Arial"/>
                </a:rPr>
                <a:t> The query at     (= min(L))  is </a:t>
              </a:r>
              <a:r>
                <a:rPr lang="en-US" sz="2400" dirty="0" smtClean="0">
                  <a:solidFill>
                    <a:srgbClr val="FF0000"/>
                  </a:solidFill>
                  <a:latin typeface="Arial"/>
                </a:rPr>
                <a:t>hard for #P</a:t>
              </a:r>
              <a:endParaRPr lang="en-US" sz="2400" baseline="30000" dirty="0" smtClean="0">
                <a:solidFill>
                  <a:srgbClr val="FF0000"/>
                </a:solidFill>
                <a:latin typeface="Arial"/>
              </a:endParaRPr>
            </a:p>
            <a:p>
              <a:pPr>
                <a:buFont typeface="Arial"/>
                <a:buChar char="•"/>
              </a:pPr>
              <a:r>
                <a:rPr lang="en-US" sz="2400" dirty="0" smtClean="0">
                  <a:latin typeface="Arial"/>
                </a:rPr>
                <a:t> All other queries are in </a:t>
              </a:r>
              <a:r>
                <a:rPr lang="en-US" sz="2400" dirty="0" smtClean="0">
                  <a:solidFill>
                    <a:srgbClr val="0000FF"/>
                  </a:solidFill>
                  <a:latin typeface="Arial"/>
                </a:rPr>
                <a:t>PTIME</a:t>
              </a:r>
              <a:endParaRPr lang="en-US" sz="2400" dirty="0">
                <a:solidFill>
                  <a:srgbClr val="0000FF"/>
                </a:solidFill>
                <a:latin typeface="Arial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082451" y="1979555"/>
              <a:ext cx="553998" cy="498995"/>
            </a:xfrm>
            <a:prstGeom prst="rect">
              <a:avLst/>
            </a:prstGeom>
            <a:noFill/>
          </p:spPr>
          <p:txBody>
            <a:bodyPr vert="wordArtVert" wrap="none" rtlCol="0">
              <a:spAutoFit/>
            </a:bodyPr>
            <a:lstStyle/>
            <a:p>
              <a:r>
                <a:rPr lang="en-US" sz="2400" dirty="0" smtClean="0">
                  <a:latin typeface="Arial"/>
                </a:rPr>
                <a:t>^0</a:t>
              </a:r>
              <a:endParaRPr lang="en-US" sz="2400" dirty="0">
                <a:latin typeface="Arial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335914" y="6164448"/>
            <a:ext cx="32730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0</a:t>
            </a:r>
          </a:p>
        </p:txBody>
      </p:sp>
      <p:sp>
        <p:nvSpPr>
          <p:cNvPr id="90" name="Rounded Rectangular Callout 89"/>
          <p:cNvSpPr/>
          <p:nvPr/>
        </p:nvSpPr>
        <p:spPr>
          <a:xfrm>
            <a:off x="2516613" y="4063222"/>
            <a:ext cx="1333754" cy="510778"/>
          </a:xfrm>
          <a:prstGeom prst="wedgeRoundRectCallout">
            <a:avLst>
              <a:gd name="adj1" fmla="val -77067"/>
              <a:gd name="adj2" fmla="val 61507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latin typeface="Arial"/>
              </a:rPr>
              <a:t>PTIME !</a:t>
            </a:r>
            <a:endParaRPr lang="en-US" sz="2400" dirty="0">
              <a:solidFill>
                <a:srgbClr val="0000FF"/>
              </a:solidFill>
              <a:latin typeface="Arial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2008376" y="3101177"/>
            <a:ext cx="5540267" cy="708946"/>
            <a:chOff x="2191181" y="6012529"/>
            <a:chExt cx="5540267" cy="708946"/>
          </a:xfrm>
        </p:grpSpPr>
        <p:sp>
          <p:nvSpPr>
            <p:cNvPr id="78" name="Rounded Rectangle 77"/>
            <p:cNvSpPr/>
            <p:nvPr/>
          </p:nvSpPr>
          <p:spPr bwMode="auto">
            <a:xfrm>
              <a:off x="2191181" y="6074489"/>
              <a:ext cx="5540267" cy="64698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ffectLst>
              <a:outerShdw blurRad="50800" dist="152400" dir="2700000">
                <a:srgbClr val="000000">
                  <a:alpha val="43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D2533C"/>
                  </a:solidFill>
                  <a:latin typeface="Arial"/>
                </a:rPr>
                <a:t>Q</a:t>
              </a:r>
              <a:r>
                <a:rPr lang="en-US" sz="3200" dirty="0" smtClean="0">
                  <a:latin typeface="Arial"/>
                </a:rPr>
                <a:t> is in PTIME </a:t>
              </a:r>
              <a:r>
                <a:rPr lang="en-US" sz="3200" dirty="0" err="1" smtClean="0">
                  <a:latin typeface="Arial"/>
                </a:rPr>
                <a:t>iff</a:t>
              </a:r>
              <a:r>
                <a:rPr lang="en-US" sz="3200" dirty="0" smtClean="0">
                  <a:latin typeface="Arial"/>
                </a:rPr>
                <a:t> </a:t>
              </a:r>
              <a:r>
                <a:rPr lang="en-US" sz="3200" dirty="0" err="1" smtClean="0">
                  <a:latin typeface="Arial"/>
                </a:rPr>
                <a:t>μ</a:t>
              </a:r>
              <a:r>
                <a:rPr lang="en-US" sz="3200" dirty="0" smtClean="0">
                  <a:latin typeface="Arial"/>
                </a:rPr>
                <a:t>(   ,    )=0  !</a:t>
              </a:r>
              <a:endParaRPr lang="en-US" sz="3200" dirty="0">
                <a:latin typeface="Arial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144294" y="6012529"/>
              <a:ext cx="677108" cy="629539"/>
            </a:xfrm>
            <a:prstGeom prst="rect">
              <a:avLst/>
            </a:prstGeom>
            <a:effectLst/>
          </p:spPr>
          <p:txBody>
            <a:bodyPr vert="wordArtVert" wrap="none">
              <a:spAutoFit/>
            </a:bodyPr>
            <a:lstStyle/>
            <a:p>
              <a:r>
                <a:rPr lang="en-US" sz="32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32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569732" y="6012529"/>
              <a:ext cx="677108" cy="634549"/>
            </a:xfrm>
            <a:prstGeom prst="rect">
              <a:avLst/>
            </a:prstGeom>
            <a:effectLst/>
          </p:spPr>
          <p:txBody>
            <a:bodyPr vert="wordArtVert" wrap="none">
              <a:spAutoFit/>
            </a:bodyPr>
            <a:lstStyle/>
            <a:p>
              <a:r>
                <a:rPr lang="en-US" sz="3200" dirty="0" smtClean="0">
                  <a:solidFill>
                    <a:srgbClr val="000000"/>
                  </a:solidFill>
                  <a:latin typeface="Arial"/>
                </a:rPr>
                <a:t>^0</a:t>
              </a:r>
              <a:endParaRPr lang="en-US" sz="3200" dirty="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08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Theorem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0722" y="4628825"/>
            <a:ext cx="553998" cy="495238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Arial"/>
              </a:rPr>
              <a:t>^1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418825" y="5448682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1121472" y="5467580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1837078" y="5448682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776628" y="5890713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1479275" y="5909611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cxnSp>
        <p:nvCxnSpPr>
          <p:cNvPr id="13" name="Straight Connector 12"/>
          <p:cNvCxnSpPr>
            <a:stCxn id="6" idx="2"/>
            <a:endCxn id="8" idx="7"/>
          </p:cNvCxnSpPr>
          <p:nvPr/>
        </p:nvCxnSpPr>
        <p:spPr>
          <a:xfrm rot="5400000">
            <a:off x="726527" y="4962573"/>
            <a:ext cx="349705" cy="67268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9" idx="0"/>
          </p:cNvCxnSpPr>
          <p:nvPr/>
        </p:nvCxnSpPr>
        <p:spPr>
          <a:xfrm rot="5400000">
            <a:off x="1050663" y="5280521"/>
            <a:ext cx="343517" cy="306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2"/>
            <a:endCxn id="10" idx="0"/>
          </p:cNvCxnSpPr>
          <p:nvPr/>
        </p:nvCxnSpPr>
        <p:spPr>
          <a:xfrm rot="16200000" flipH="1">
            <a:off x="1417915" y="4943869"/>
            <a:ext cx="324619" cy="68500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5"/>
            <a:endCxn id="11" idx="1"/>
          </p:cNvCxnSpPr>
          <p:nvPr/>
        </p:nvCxnSpPr>
        <p:spPr>
          <a:xfrm rot="16200000" flipH="1">
            <a:off x="522923" y="5637007"/>
            <a:ext cx="320905" cy="236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3"/>
            <a:endCxn id="11" idx="7"/>
          </p:cNvCxnSpPr>
          <p:nvPr/>
        </p:nvCxnSpPr>
        <p:spPr>
          <a:xfrm rot="5400000">
            <a:off x="883696" y="5652936"/>
            <a:ext cx="302007" cy="223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5"/>
            <a:endCxn id="12" idx="1"/>
          </p:cNvCxnSpPr>
          <p:nvPr/>
        </p:nvCxnSpPr>
        <p:spPr>
          <a:xfrm rot="16200000" flipH="1">
            <a:off x="1225570" y="5655905"/>
            <a:ext cx="320905" cy="236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3"/>
            <a:endCxn id="12" idx="7"/>
          </p:cNvCxnSpPr>
          <p:nvPr/>
        </p:nvCxnSpPr>
        <p:spPr>
          <a:xfrm rot="5400000">
            <a:off x="1573925" y="5646457"/>
            <a:ext cx="339803" cy="236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5"/>
            <a:endCxn id="28" idx="2"/>
          </p:cNvCxnSpPr>
          <p:nvPr/>
        </p:nvCxnSpPr>
        <p:spPr>
          <a:xfrm rot="16200000" flipH="1">
            <a:off x="881140" y="6078625"/>
            <a:ext cx="282033" cy="198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3"/>
            <a:endCxn id="28" idx="6"/>
          </p:cNvCxnSpPr>
          <p:nvPr/>
        </p:nvCxnSpPr>
        <p:spPr>
          <a:xfrm rot="5400000">
            <a:off x="1266999" y="6081595"/>
            <a:ext cx="263135" cy="2115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>
            <a:spLocks noChangeAspect="1"/>
          </p:cNvSpPr>
          <p:nvPr/>
        </p:nvSpPr>
        <p:spPr>
          <a:xfrm>
            <a:off x="1121472" y="6233309"/>
            <a:ext cx="171298" cy="17129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94294" y="4642104"/>
            <a:ext cx="553998" cy="495238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Arial"/>
              </a:rPr>
              <a:t>^1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2721078" y="5515433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3423725" y="5534331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4139331" y="5515433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3078881" y="5957464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3781528" y="5976362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cxnSp>
        <p:nvCxnSpPr>
          <p:cNvPr id="37" name="Straight Connector 36"/>
          <p:cNvCxnSpPr>
            <a:stCxn id="31" idx="2"/>
            <a:endCxn id="32" idx="7"/>
          </p:cNvCxnSpPr>
          <p:nvPr/>
        </p:nvCxnSpPr>
        <p:spPr>
          <a:xfrm rot="5400000">
            <a:off x="3267704" y="4736929"/>
            <a:ext cx="403177" cy="120400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1" idx="2"/>
            <a:endCxn id="33" idx="0"/>
          </p:cNvCxnSpPr>
          <p:nvPr/>
        </p:nvCxnSpPr>
        <p:spPr>
          <a:xfrm rot="5400000">
            <a:off x="3591840" y="5054877"/>
            <a:ext cx="396989" cy="5619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1" idx="2"/>
            <a:endCxn id="34" idx="0"/>
          </p:cNvCxnSpPr>
          <p:nvPr/>
        </p:nvCxnSpPr>
        <p:spPr>
          <a:xfrm rot="16200000" flipH="1">
            <a:off x="3959091" y="5249543"/>
            <a:ext cx="378091" cy="15368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2" idx="5"/>
            <a:endCxn id="35" idx="1"/>
          </p:cNvCxnSpPr>
          <p:nvPr/>
        </p:nvCxnSpPr>
        <p:spPr>
          <a:xfrm rot="16200000" flipH="1">
            <a:off x="2825176" y="5703758"/>
            <a:ext cx="320905" cy="236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3"/>
            <a:endCxn id="35" idx="7"/>
          </p:cNvCxnSpPr>
          <p:nvPr/>
        </p:nvCxnSpPr>
        <p:spPr>
          <a:xfrm rot="5400000">
            <a:off x="3185949" y="5719687"/>
            <a:ext cx="302007" cy="223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3" idx="5"/>
            <a:endCxn id="36" idx="1"/>
          </p:cNvCxnSpPr>
          <p:nvPr/>
        </p:nvCxnSpPr>
        <p:spPr>
          <a:xfrm rot="16200000" flipH="1">
            <a:off x="3527823" y="5722656"/>
            <a:ext cx="320905" cy="236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4" idx="3"/>
            <a:endCxn id="36" idx="7"/>
          </p:cNvCxnSpPr>
          <p:nvPr/>
        </p:nvCxnSpPr>
        <p:spPr>
          <a:xfrm rot="5400000">
            <a:off x="3876178" y="5713208"/>
            <a:ext cx="339803" cy="236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5" idx="5"/>
            <a:endCxn id="46" idx="2"/>
          </p:cNvCxnSpPr>
          <p:nvPr/>
        </p:nvCxnSpPr>
        <p:spPr>
          <a:xfrm rot="16200000" flipH="1">
            <a:off x="3565683" y="5763085"/>
            <a:ext cx="282033" cy="9632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6" idx="4"/>
            <a:endCxn id="46" idx="1"/>
          </p:cNvCxnSpPr>
          <p:nvPr/>
        </p:nvCxnSpPr>
        <p:spPr>
          <a:xfrm rot="16200000" flipH="1">
            <a:off x="3951541" y="6063295"/>
            <a:ext cx="177486" cy="346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>
            <a:spLocks noChangeAspect="1"/>
          </p:cNvSpPr>
          <p:nvPr/>
        </p:nvSpPr>
        <p:spPr>
          <a:xfrm>
            <a:off x="4188306" y="6300060"/>
            <a:ext cx="171298" cy="17129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4781719" y="5512337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4504124" y="5973266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cxnSp>
        <p:nvCxnSpPr>
          <p:cNvPr id="49" name="Straight Connector 48"/>
          <p:cNvCxnSpPr>
            <a:stCxn id="31" idx="2"/>
            <a:endCxn id="47" idx="0"/>
          </p:cNvCxnSpPr>
          <p:nvPr/>
        </p:nvCxnSpPr>
        <p:spPr>
          <a:xfrm rot="16200000" flipH="1">
            <a:off x="4281833" y="4926801"/>
            <a:ext cx="374995" cy="79607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8" idx="1"/>
          </p:cNvCxnSpPr>
          <p:nvPr/>
        </p:nvCxnSpPr>
        <p:spPr>
          <a:xfrm rot="16200000" flipH="1">
            <a:off x="4250419" y="5719560"/>
            <a:ext cx="320905" cy="236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7" idx="3"/>
            <a:endCxn id="48" idx="7"/>
          </p:cNvCxnSpPr>
          <p:nvPr/>
        </p:nvCxnSpPr>
        <p:spPr>
          <a:xfrm rot="5400000">
            <a:off x="4558670" y="5750216"/>
            <a:ext cx="339803" cy="1564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6" idx="7"/>
            <a:endCxn id="48" idx="3"/>
          </p:cNvCxnSpPr>
          <p:nvPr/>
        </p:nvCxnSpPr>
        <p:spPr>
          <a:xfrm rot="5400000" flipH="1" flipV="1">
            <a:off x="4329030" y="6124966"/>
            <a:ext cx="205668" cy="1946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75712" y="5362088"/>
            <a:ext cx="1963639" cy="551450"/>
          </a:xfrm>
          <a:prstGeom prst="roundRect">
            <a:avLst/>
          </a:prstGeom>
          <a:noFill/>
          <a:ln w="3175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rgbClr val="000000"/>
                </a:solidFill>
                <a:latin typeface="Arial"/>
              </a:rPr>
              <a:t>Q</a:t>
            </a:r>
            <a:r>
              <a:rPr lang="en-US" sz="2800" baseline="-25000" dirty="0" smtClean="0">
                <a:solidFill>
                  <a:srgbClr val="000000"/>
                </a:solidFill>
                <a:latin typeface="Arial"/>
              </a:rPr>
              <a:t>W</a:t>
            </a:r>
            <a:endParaRPr lang="en-US" sz="2800" baseline="-25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2256048" y="5372925"/>
            <a:ext cx="3367017" cy="509893"/>
          </a:xfrm>
          <a:prstGeom prst="roundRect">
            <a:avLst/>
          </a:prstGeom>
          <a:noFill/>
          <a:ln w="3175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rgbClr val="000000"/>
                </a:solidFill>
                <a:latin typeface="Arial"/>
              </a:rPr>
              <a:t>Q</a:t>
            </a:r>
            <a:r>
              <a:rPr lang="en-US" sz="2800" baseline="-25000" dirty="0" smtClean="0">
                <a:solidFill>
                  <a:srgbClr val="000000"/>
                </a:solidFill>
                <a:latin typeface="Arial"/>
              </a:rPr>
              <a:t>WW</a:t>
            </a:r>
            <a:endParaRPr lang="en-US" sz="2800" baseline="-25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914" y="3786935"/>
            <a:ext cx="2579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"/>
              </a:rPr>
              <a:t>Examples:</a:t>
            </a:r>
            <a:endParaRPr lang="en-US" sz="4000" dirty="0">
              <a:latin typeface="Arial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25025" y="1668359"/>
            <a:ext cx="8445792" cy="1200328"/>
            <a:chOff x="125025" y="1668359"/>
            <a:chExt cx="8445792" cy="1200328"/>
          </a:xfrm>
        </p:grpSpPr>
        <p:sp>
          <p:nvSpPr>
            <p:cNvPr id="3" name="TextBox 2"/>
            <p:cNvSpPr txBox="1"/>
            <p:nvPr/>
          </p:nvSpPr>
          <p:spPr>
            <a:xfrm>
              <a:off x="125025" y="1668359"/>
              <a:ext cx="8445792" cy="1200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1270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Arial"/>
                </a:rPr>
                <a:t>THEOREM </a:t>
              </a:r>
              <a:r>
                <a:rPr lang="en-US" sz="2400" dirty="0" smtClean="0">
                  <a:latin typeface="Arial"/>
                </a:rPr>
                <a:t>Every lattice L is the CNF lattice of a query </a:t>
              </a:r>
              <a:r>
                <a:rPr lang="en-US" sz="2400" dirty="0" smtClean="0">
                  <a:solidFill>
                    <a:srgbClr val="D2533C"/>
                  </a:solidFill>
                  <a:latin typeface="Arial"/>
                </a:rPr>
                <a:t>Q</a:t>
              </a:r>
              <a:r>
                <a:rPr lang="en-US" sz="2400" dirty="0" smtClean="0">
                  <a:latin typeface="Arial"/>
                </a:rPr>
                <a:t>, </a:t>
              </a:r>
              <a:r>
                <a:rPr lang="en-US" sz="2400" dirty="0" err="1" smtClean="0">
                  <a:latin typeface="Arial"/>
                </a:rPr>
                <a:t>s.t</a:t>
              </a:r>
              <a:r>
                <a:rPr lang="en-US" sz="2400" dirty="0" smtClean="0">
                  <a:latin typeface="Arial"/>
                </a:rPr>
                <a:t>.</a:t>
              </a:r>
            </a:p>
            <a:p>
              <a:pPr>
                <a:buFont typeface="Arial"/>
                <a:buChar char="•"/>
              </a:pPr>
              <a:r>
                <a:rPr lang="en-US" sz="2400" dirty="0" smtClean="0">
                  <a:latin typeface="Arial"/>
                </a:rPr>
                <a:t> The query at     (= min(L))  is </a:t>
              </a:r>
              <a:r>
                <a:rPr lang="en-US" sz="2400" dirty="0" smtClean="0">
                  <a:solidFill>
                    <a:srgbClr val="FF0000"/>
                  </a:solidFill>
                  <a:latin typeface="Arial"/>
                </a:rPr>
                <a:t>hard for #P</a:t>
              </a:r>
              <a:endParaRPr lang="en-US" sz="2400" baseline="30000" dirty="0" smtClean="0">
                <a:solidFill>
                  <a:srgbClr val="FF0000"/>
                </a:solidFill>
                <a:latin typeface="Arial"/>
              </a:endParaRPr>
            </a:p>
            <a:p>
              <a:pPr>
                <a:buFont typeface="Arial"/>
                <a:buChar char="•"/>
              </a:pPr>
              <a:r>
                <a:rPr lang="en-US" sz="2400" dirty="0" smtClean="0">
                  <a:latin typeface="Arial"/>
                </a:rPr>
                <a:t> All other queries are in </a:t>
              </a:r>
              <a:r>
                <a:rPr lang="en-US" sz="2400" dirty="0" smtClean="0">
                  <a:solidFill>
                    <a:srgbClr val="0000FF"/>
                  </a:solidFill>
                  <a:latin typeface="Arial"/>
                </a:rPr>
                <a:t>PTIME</a:t>
              </a:r>
              <a:endParaRPr lang="en-US" sz="2400" dirty="0">
                <a:solidFill>
                  <a:srgbClr val="0000FF"/>
                </a:solidFill>
                <a:latin typeface="Arial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082451" y="1979555"/>
              <a:ext cx="553998" cy="498995"/>
            </a:xfrm>
            <a:prstGeom prst="rect">
              <a:avLst/>
            </a:prstGeom>
            <a:noFill/>
          </p:spPr>
          <p:txBody>
            <a:bodyPr vert="wordArtVert" wrap="none" rtlCol="0">
              <a:spAutoFit/>
            </a:bodyPr>
            <a:lstStyle/>
            <a:p>
              <a:r>
                <a:rPr lang="en-US" sz="2400" dirty="0" smtClean="0">
                  <a:latin typeface="Arial"/>
                </a:rPr>
                <a:t>^0</a:t>
              </a:r>
              <a:endParaRPr lang="en-US" sz="2400" dirty="0">
                <a:latin typeface="Arial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335914" y="6164448"/>
            <a:ext cx="32730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443461" y="6254168"/>
            <a:ext cx="32730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0</a:t>
            </a:r>
          </a:p>
        </p:txBody>
      </p:sp>
      <p:sp>
        <p:nvSpPr>
          <p:cNvPr id="90" name="Rounded Rectangular Callout 89"/>
          <p:cNvSpPr/>
          <p:nvPr/>
        </p:nvSpPr>
        <p:spPr>
          <a:xfrm>
            <a:off x="2516613" y="4063222"/>
            <a:ext cx="1333754" cy="510778"/>
          </a:xfrm>
          <a:prstGeom prst="wedgeRoundRectCallout">
            <a:avLst>
              <a:gd name="adj1" fmla="val -77067"/>
              <a:gd name="adj2" fmla="val 61507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latin typeface="Arial"/>
              </a:rPr>
              <a:t>PTIME !</a:t>
            </a:r>
            <a:endParaRPr lang="en-US" sz="2400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93" name="Rounded Rectangular Callout 92"/>
          <p:cNvSpPr/>
          <p:nvPr/>
        </p:nvSpPr>
        <p:spPr>
          <a:xfrm>
            <a:off x="3439457" y="4208982"/>
            <a:ext cx="1333754" cy="510778"/>
          </a:xfrm>
          <a:prstGeom prst="wedgeRoundRectCallout">
            <a:avLst>
              <a:gd name="adj1" fmla="val -28038"/>
              <a:gd name="adj2" fmla="val 81535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latin typeface="Arial"/>
              </a:rPr>
              <a:t>PTIME !</a:t>
            </a:r>
            <a:endParaRPr lang="en-US" sz="2400" dirty="0">
              <a:solidFill>
                <a:srgbClr val="0000FF"/>
              </a:solidFill>
              <a:latin typeface="Arial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2008376" y="3101177"/>
            <a:ext cx="5540267" cy="708946"/>
            <a:chOff x="2191181" y="6012529"/>
            <a:chExt cx="5540267" cy="708946"/>
          </a:xfrm>
        </p:grpSpPr>
        <p:sp>
          <p:nvSpPr>
            <p:cNvPr id="78" name="Rounded Rectangle 77"/>
            <p:cNvSpPr/>
            <p:nvPr/>
          </p:nvSpPr>
          <p:spPr bwMode="auto">
            <a:xfrm>
              <a:off x="2191181" y="6074489"/>
              <a:ext cx="5540267" cy="64698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ffectLst>
              <a:outerShdw blurRad="50800" dist="152400" dir="2700000">
                <a:srgbClr val="000000">
                  <a:alpha val="43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D2533C"/>
                  </a:solidFill>
                  <a:latin typeface="Arial"/>
                </a:rPr>
                <a:t>Q</a:t>
              </a:r>
              <a:r>
                <a:rPr lang="en-US" sz="3200" dirty="0" smtClean="0">
                  <a:latin typeface="Arial"/>
                </a:rPr>
                <a:t> is in PTIME </a:t>
              </a:r>
              <a:r>
                <a:rPr lang="en-US" sz="3200" dirty="0" err="1" smtClean="0">
                  <a:latin typeface="Arial"/>
                </a:rPr>
                <a:t>iff</a:t>
              </a:r>
              <a:r>
                <a:rPr lang="en-US" sz="3200" dirty="0" smtClean="0">
                  <a:latin typeface="Arial"/>
                </a:rPr>
                <a:t> </a:t>
              </a:r>
              <a:r>
                <a:rPr lang="en-US" sz="3200" dirty="0" err="1" smtClean="0">
                  <a:latin typeface="Arial"/>
                </a:rPr>
                <a:t>μ</a:t>
              </a:r>
              <a:r>
                <a:rPr lang="en-US" sz="3200" dirty="0" smtClean="0">
                  <a:latin typeface="Arial"/>
                </a:rPr>
                <a:t>(   ,    )=0  !</a:t>
              </a:r>
              <a:endParaRPr lang="en-US" sz="3200" dirty="0">
                <a:latin typeface="Arial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144294" y="6012529"/>
              <a:ext cx="677108" cy="629539"/>
            </a:xfrm>
            <a:prstGeom prst="rect">
              <a:avLst/>
            </a:prstGeom>
            <a:effectLst/>
          </p:spPr>
          <p:txBody>
            <a:bodyPr vert="wordArtVert" wrap="none">
              <a:spAutoFit/>
            </a:bodyPr>
            <a:lstStyle/>
            <a:p>
              <a:r>
                <a:rPr lang="en-US" sz="32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32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569732" y="6012529"/>
              <a:ext cx="677108" cy="634549"/>
            </a:xfrm>
            <a:prstGeom prst="rect">
              <a:avLst/>
            </a:prstGeom>
            <a:effectLst/>
          </p:spPr>
          <p:txBody>
            <a:bodyPr vert="wordArtVert" wrap="none">
              <a:spAutoFit/>
            </a:bodyPr>
            <a:lstStyle/>
            <a:p>
              <a:r>
                <a:rPr lang="en-US" sz="3200" dirty="0" smtClean="0">
                  <a:solidFill>
                    <a:srgbClr val="000000"/>
                  </a:solidFill>
                  <a:latin typeface="Arial"/>
                </a:rPr>
                <a:t>^0</a:t>
              </a:r>
              <a:endParaRPr lang="en-US" sz="3200" dirty="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1" name="Oval 90"/>
          <p:cNvSpPr>
            <a:spLocks noChangeAspect="1"/>
          </p:cNvSpPr>
          <p:nvPr/>
        </p:nvSpPr>
        <p:spPr>
          <a:xfrm>
            <a:off x="5361766" y="5535157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92" name="Oval 91"/>
          <p:cNvSpPr>
            <a:spLocks noChangeAspect="1"/>
          </p:cNvSpPr>
          <p:nvPr/>
        </p:nvSpPr>
        <p:spPr>
          <a:xfrm>
            <a:off x="5123048" y="5957212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cxnSp>
        <p:nvCxnSpPr>
          <p:cNvPr id="95" name="Straight Connector 94"/>
          <p:cNvCxnSpPr>
            <a:stCxn id="47" idx="5"/>
            <a:endCxn id="92" idx="1"/>
          </p:cNvCxnSpPr>
          <p:nvPr/>
        </p:nvCxnSpPr>
        <p:spPr>
          <a:xfrm rot="16200000" flipH="1">
            <a:off x="4876158" y="5710321"/>
            <a:ext cx="323749" cy="2202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1" idx="3"/>
            <a:endCxn id="92" idx="7"/>
          </p:cNvCxnSpPr>
          <p:nvPr/>
        </p:nvCxnSpPr>
        <p:spPr>
          <a:xfrm rot="5400000">
            <a:off x="5177592" y="5773037"/>
            <a:ext cx="300929" cy="117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31" idx="2"/>
            <a:endCxn id="91" idx="1"/>
          </p:cNvCxnSpPr>
          <p:nvPr/>
        </p:nvCxnSpPr>
        <p:spPr>
          <a:xfrm rot="16200000" flipH="1">
            <a:off x="4517622" y="4691012"/>
            <a:ext cx="422901" cy="131555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92" idx="3"/>
            <a:endCxn id="46" idx="6"/>
          </p:cNvCxnSpPr>
          <p:nvPr/>
        </p:nvCxnSpPr>
        <p:spPr>
          <a:xfrm rot="5400000">
            <a:off x="4612727" y="5850301"/>
            <a:ext cx="282285" cy="788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59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Theorem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0722" y="4628825"/>
            <a:ext cx="553998" cy="495238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Arial"/>
              </a:rPr>
              <a:t>^1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418825" y="5448682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1121472" y="5467580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1837078" y="5448682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776628" y="5890713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1479275" y="5909611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cxnSp>
        <p:nvCxnSpPr>
          <p:cNvPr id="13" name="Straight Connector 12"/>
          <p:cNvCxnSpPr>
            <a:stCxn id="6" idx="2"/>
            <a:endCxn id="8" idx="7"/>
          </p:cNvCxnSpPr>
          <p:nvPr/>
        </p:nvCxnSpPr>
        <p:spPr>
          <a:xfrm rot="5400000">
            <a:off x="726527" y="4962573"/>
            <a:ext cx="349705" cy="67268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9" idx="0"/>
          </p:cNvCxnSpPr>
          <p:nvPr/>
        </p:nvCxnSpPr>
        <p:spPr>
          <a:xfrm rot="5400000">
            <a:off x="1050663" y="5280521"/>
            <a:ext cx="343517" cy="306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2"/>
            <a:endCxn id="10" idx="0"/>
          </p:cNvCxnSpPr>
          <p:nvPr/>
        </p:nvCxnSpPr>
        <p:spPr>
          <a:xfrm rot="16200000" flipH="1">
            <a:off x="1417915" y="4943869"/>
            <a:ext cx="324619" cy="68500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5"/>
            <a:endCxn id="11" idx="1"/>
          </p:cNvCxnSpPr>
          <p:nvPr/>
        </p:nvCxnSpPr>
        <p:spPr>
          <a:xfrm rot="16200000" flipH="1">
            <a:off x="522923" y="5637007"/>
            <a:ext cx="320905" cy="236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3"/>
            <a:endCxn id="11" idx="7"/>
          </p:cNvCxnSpPr>
          <p:nvPr/>
        </p:nvCxnSpPr>
        <p:spPr>
          <a:xfrm rot="5400000">
            <a:off x="883696" y="5652936"/>
            <a:ext cx="302007" cy="223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5"/>
            <a:endCxn id="12" idx="1"/>
          </p:cNvCxnSpPr>
          <p:nvPr/>
        </p:nvCxnSpPr>
        <p:spPr>
          <a:xfrm rot="16200000" flipH="1">
            <a:off x="1225570" y="5655905"/>
            <a:ext cx="320905" cy="236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3"/>
            <a:endCxn id="12" idx="7"/>
          </p:cNvCxnSpPr>
          <p:nvPr/>
        </p:nvCxnSpPr>
        <p:spPr>
          <a:xfrm rot="5400000">
            <a:off x="1573925" y="5646457"/>
            <a:ext cx="339803" cy="236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5"/>
            <a:endCxn id="28" idx="2"/>
          </p:cNvCxnSpPr>
          <p:nvPr/>
        </p:nvCxnSpPr>
        <p:spPr>
          <a:xfrm rot="16200000" flipH="1">
            <a:off x="881140" y="6078625"/>
            <a:ext cx="282033" cy="198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3"/>
            <a:endCxn id="28" idx="6"/>
          </p:cNvCxnSpPr>
          <p:nvPr/>
        </p:nvCxnSpPr>
        <p:spPr>
          <a:xfrm rot="5400000">
            <a:off x="1266999" y="6081595"/>
            <a:ext cx="263135" cy="2115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>
            <a:spLocks noChangeAspect="1"/>
          </p:cNvSpPr>
          <p:nvPr/>
        </p:nvSpPr>
        <p:spPr>
          <a:xfrm>
            <a:off x="1121472" y="6233309"/>
            <a:ext cx="171298" cy="17129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94294" y="4642104"/>
            <a:ext cx="553998" cy="495238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Arial"/>
              </a:rPr>
              <a:t>^1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2721078" y="5515433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3423725" y="5534331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4139331" y="5515433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3078881" y="5957464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3781528" y="5976362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cxnSp>
        <p:nvCxnSpPr>
          <p:cNvPr id="37" name="Straight Connector 36"/>
          <p:cNvCxnSpPr>
            <a:stCxn id="31" idx="2"/>
            <a:endCxn id="32" idx="7"/>
          </p:cNvCxnSpPr>
          <p:nvPr/>
        </p:nvCxnSpPr>
        <p:spPr>
          <a:xfrm rot="5400000">
            <a:off x="3267704" y="4736929"/>
            <a:ext cx="403177" cy="120400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1" idx="2"/>
            <a:endCxn id="33" idx="0"/>
          </p:cNvCxnSpPr>
          <p:nvPr/>
        </p:nvCxnSpPr>
        <p:spPr>
          <a:xfrm rot="5400000">
            <a:off x="3591840" y="5054877"/>
            <a:ext cx="396989" cy="5619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1" idx="2"/>
            <a:endCxn id="34" idx="0"/>
          </p:cNvCxnSpPr>
          <p:nvPr/>
        </p:nvCxnSpPr>
        <p:spPr>
          <a:xfrm rot="16200000" flipH="1">
            <a:off x="3959091" y="5249543"/>
            <a:ext cx="378091" cy="15368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2" idx="5"/>
            <a:endCxn id="35" idx="1"/>
          </p:cNvCxnSpPr>
          <p:nvPr/>
        </p:nvCxnSpPr>
        <p:spPr>
          <a:xfrm rot="16200000" flipH="1">
            <a:off x="2825176" y="5703758"/>
            <a:ext cx="320905" cy="236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3"/>
            <a:endCxn id="35" idx="7"/>
          </p:cNvCxnSpPr>
          <p:nvPr/>
        </p:nvCxnSpPr>
        <p:spPr>
          <a:xfrm rot="5400000">
            <a:off x="3185949" y="5719687"/>
            <a:ext cx="302007" cy="223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3" idx="5"/>
            <a:endCxn id="36" idx="1"/>
          </p:cNvCxnSpPr>
          <p:nvPr/>
        </p:nvCxnSpPr>
        <p:spPr>
          <a:xfrm rot="16200000" flipH="1">
            <a:off x="3527823" y="5722656"/>
            <a:ext cx="320905" cy="236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4" idx="3"/>
            <a:endCxn id="36" idx="7"/>
          </p:cNvCxnSpPr>
          <p:nvPr/>
        </p:nvCxnSpPr>
        <p:spPr>
          <a:xfrm rot="5400000">
            <a:off x="3876178" y="5713208"/>
            <a:ext cx="339803" cy="236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5" idx="5"/>
            <a:endCxn id="46" idx="2"/>
          </p:cNvCxnSpPr>
          <p:nvPr/>
        </p:nvCxnSpPr>
        <p:spPr>
          <a:xfrm rot="16200000" flipH="1">
            <a:off x="3565683" y="5763085"/>
            <a:ext cx="282033" cy="9632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6" idx="4"/>
            <a:endCxn id="46" idx="1"/>
          </p:cNvCxnSpPr>
          <p:nvPr/>
        </p:nvCxnSpPr>
        <p:spPr>
          <a:xfrm rot="16200000" flipH="1">
            <a:off x="3951541" y="6063295"/>
            <a:ext cx="177486" cy="346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>
            <a:spLocks noChangeAspect="1"/>
          </p:cNvSpPr>
          <p:nvPr/>
        </p:nvSpPr>
        <p:spPr>
          <a:xfrm>
            <a:off x="4188306" y="6300060"/>
            <a:ext cx="171298" cy="17129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4781719" y="5512337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4504124" y="5973266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cxnSp>
        <p:nvCxnSpPr>
          <p:cNvPr id="49" name="Straight Connector 48"/>
          <p:cNvCxnSpPr>
            <a:stCxn id="31" idx="2"/>
            <a:endCxn id="47" idx="0"/>
          </p:cNvCxnSpPr>
          <p:nvPr/>
        </p:nvCxnSpPr>
        <p:spPr>
          <a:xfrm rot="16200000" flipH="1">
            <a:off x="4281833" y="4926801"/>
            <a:ext cx="374995" cy="79607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8" idx="1"/>
          </p:cNvCxnSpPr>
          <p:nvPr/>
        </p:nvCxnSpPr>
        <p:spPr>
          <a:xfrm rot="16200000" flipH="1">
            <a:off x="4250419" y="5719560"/>
            <a:ext cx="320905" cy="236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7" idx="3"/>
            <a:endCxn id="48" idx="7"/>
          </p:cNvCxnSpPr>
          <p:nvPr/>
        </p:nvCxnSpPr>
        <p:spPr>
          <a:xfrm rot="5400000">
            <a:off x="4558670" y="5750216"/>
            <a:ext cx="339803" cy="1564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6" idx="7"/>
            <a:endCxn id="48" idx="3"/>
          </p:cNvCxnSpPr>
          <p:nvPr/>
        </p:nvCxnSpPr>
        <p:spPr>
          <a:xfrm rot="5400000" flipH="1" flipV="1">
            <a:off x="4329030" y="6124966"/>
            <a:ext cx="205668" cy="1946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260452" y="4491569"/>
            <a:ext cx="553998" cy="495238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Arial"/>
              </a:rPr>
              <a:t>^1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6417251" y="5456596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7099044" y="5456596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7790673" y="5456596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6417251" y="5912744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7103962" y="5912744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cxnSp>
        <p:nvCxnSpPr>
          <p:cNvPr id="64" name="Straight Connector 63"/>
          <p:cNvCxnSpPr>
            <a:stCxn id="58" idx="2"/>
            <a:endCxn id="59" idx="7"/>
          </p:cNvCxnSpPr>
          <p:nvPr/>
        </p:nvCxnSpPr>
        <p:spPr>
          <a:xfrm rot="5400000">
            <a:off x="6803020" y="4747250"/>
            <a:ext cx="494875" cy="97398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8" idx="2"/>
            <a:endCxn id="60" idx="0"/>
          </p:cNvCxnSpPr>
          <p:nvPr/>
        </p:nvCxnSpPr>
        <p:spPr>
          <a:xfrm rot="5400000">
            <a:off x="7126178" y="5045322"/>
            <a:ext cx="469789" cy="35275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8" idx="2"/>
            <a:endCxn id="61" idx="0"/>
          </p:cNvCxnSpPr>
          <p:nvPr/>
        </p:nvCxnSpPr>
        <p:spPr>
          <a:xfrm rot="16200000" flipH="1">
            <a:off x="7471992" y="5052265"/>
            <a:ext cx="469789" cy="33887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2" idx="5"/>
            <a:endCxn id="73" idx="2"/>
          </p:cNvCxnSpPr>
          <p:nvPr/>
        </p:nvCxnSpPr>
        <p:spPr>
          <a:xfrm rot="16200000" flipH="1">
            <a:off x="6981470" y="5640948"/>
            <a:ext cx="305547" cy="1141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>
            <a:spLocks noChangeAspect="1"/>
          </p:cNvSpPr>
          <p:nvPr/>
        </p:nvSpPr>
        <p:spPr>
          <a:xfrm>
            <a:off x="7705024" y="6278854"/>
            <a:ext cx="171298" cy="17129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74" name="Oval 73"/>
          <p:cNvSpPr>
            <a:spLocks noChangeAspect="1"/>
          </p:cNvSpPr>
          <p:nvPr/>
        </p:nvSpPr>
        <p:spPr>
          <a:xfrm>
            <a:off x="7790673" y="5912744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cxnSp>
        <p:nvCxnSpPr>
          <p:cNvPr id="77" name="Straight Connector 76"/>
          <p:cNvCxnSpPr>
            <a:stCxn id="74" idx="4"/>
            <a:endCxn id="73" idx="7"/>
          </p:cNvCxnSpPr>
          <p:nvPr/>
        </p:nvCxnSpPr>
        <p:spPr>
          <a:xfrm rot="5400000">
            <a:off x="7753830" y="6181448"/>
            <a:ext cx="219898" cy="250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>
            <a:spLocks noChangeAspect="1"/>
          </p:cNvSpPr>
          <p:nvPr/>
        </p:nvSpPr>
        <p:spPr>
          <a:xfrm>
            <a:off x="8508868" y="5567662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cxnSp>
        <p:nvCxnSpPr>
          <p:cNvPr id="104" name="Straight Connector 103"/>
          <p:cNvCxnSpPr>
            <a:stCxn id="63" idx="5"/>
            <a:endCxn id="73" idx="1"/>
          </p:cNvCxnSpPr>
          <p:nvPr/>
        </p:nvCxnSpPr>
        <p:spPr>
          <a:xfrm rot="16200000" flipH="1">
            <a:off x="7367650" y="5941480"/>
            <a:ext cx="244984" cy="479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58" idx="2"/>
            <a:endCxn id="89" idx="0"/>
          </p:cNvCxnSpPr>
          <p:nvPr/>
        </p:nvCxnSpPr>
        <p:spPr>
          <a:xfrm rot="16200000" flipH="1">
            <a:off x="7775557" y="4748701"/>
            <a:ext cx="580855" cy="105706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89" idx="3"/>
            <a:endCxn id="73" idx="6"/>
          </p:cNvCxnSpPr>
          <p:nvPr/>
        </p:nvCxnSpPr>
        <p:spPr>
          <a:xfrm rot="5400000">
            <a:off x="7879824" y="5710372"/>
            <a:ext cx="650629" cy="657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59" idx="4"/>
            <a:endCxn id="62" idx="0"/>
          </p:cNvCxnSpPr>
          <p:nvPr/>
        </p:nvCxnSpPr>
        <p:spPr>
          <a:xfrm rot="5400000">
            <a:off x="6360475" y="5770319"/>
            <a:ext cx="28485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61" idx="4"/>
            <a:endCxn id="74" idx="0"/>
          </p:cNvCxnSpPr>
          <p:nvPr/>
        </p:nvCxnSpPr>
        <p:spPr>
          <a:xfrm rot="5400000">
            <a:off x="7733897" y="5770319"/>
            <a:ext cx="28485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59" idx="5"/>
            <a:endCxn id="63" idx="1"/>
          </p:cNvCxnSpPr>
          <p:nvPr/>
        </p:nvCxnSpPr>
        <p:spPr>
          <a:xfrm rot="16200000" flipH="1">
            <a:off x="6678744" y="5487526"/>
            <a:ext cx="335022" cy="5655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1" idx="3"/>
            <a:endCxn id="63" idx="7"/>
          </p:cNvCxnSpPr>
          <p:nvPr/>
        </p:nvCxnSpPr>
        <p:spPr>
          <a:xfrm rot="5400000">
            <a:off x="7365456" y="5487527"/>
            <a:ext cx="335022" cy="5655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60" idx="2"/>
            <a:endCxn id="62" idx="7"/>
          </p:cNvCxnSpPr>
          <p:nvPr/>
        </p:nvCxnSpPr>
        <p:spPr>
          <a:xfrm rot="10800000" flipV="1">
            <a:off x="6563464" y="5542244"/>
            <a:ext cx="535581" cy="3955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60" idx="5"/>
            <a:endCxn id="74" idx="1"/>
          </p:cNvCxnSpPr>
          <p:nvPr/>
        </p:nvCxnSpPr>
        <p:spPr>
          <a:xfrm rot="16200000" flipH="1">
            <a:off x="7362996" y="5485067"/>
            <a:ext cx="335022" cy="5705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75712" y="5362088"/>
            <a:ext cx="1963639" cy="551450"/>
          </a:xfrm>
          <a:prstGeom prst="roundRect">
            <a:avLst/>
          </a:prstGeom>
          <a:noFill/>
          <a:ln w="3175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rgbClr val="000000"/>
                </a:solidFill>
                <a:latin typeface="Arial"/>
              </a:rPr>
              <a:t>Q</a:t>
            </a:r>
            <a:r>
              <a:rPr lang="en-US" sz="2800" baseline="-25000" dirty="0" smtClean="0">
                <a:solidFill>
                  <a:srgbClr val="000000"/>
                </a:solidFill>
                <a:latin typeface="Arial"/>
              </a:rPr>
              <a:t>W</a:t>
            </a:r>
            <a:endParaRPr lang="en-US" sz="2800" baseline="-25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2256048" y="5372925"/>
            <a:ext cx="3367017" cy="509893"/>
          </a:xfrm>
          <a:prstGeom prst="roundRect">
            <a:avLst/>
          </a:prstGeom>
          <a:noFill/>
          <a:ln w="3175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rgbClr val="000000"/>
                </a:solidFill>
                <a:latin typeface="Arial"/>
              </a:rPr>
              <a:t>Q</a:t>
            </a:r>
            <a:r>
              <a:rPr lang="en-US" sz="2800" baseline="-25000" dirty="0" smtClean="0">
                <a:solidFill>
                  <a:srgbClr val="000000"/>
                </a:solidFill>
                <a:latin typeface="Arial"/>
              </a:rPr>
              <a:t>WW</a:t>
            </a:r>
            <a:endParaRPr lang="en-US" sz="2800" baseline="-25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5956439" y="5348532"/>
            <a:ext cx="2887331" cy="412338"/>
          </a:xfrm>
          <a:prstGeom prst="roundRect">
            <a:avLst/>
          </a:prstGeom>
          <a:noFill/>
          <a:ln w="3175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rgbClr val="000000"/>
                </a:solidFill>
                <a:latin typeface="Arial"/>
              </a:rPr>
              <a:t>Q</a:t>
            </a:r>
            <a:r>
              <a:rPr lang="en-US" sz="2800" baseline="-25000" dirty="0" smtClean="0">
                <a:solidFill>
                  <a:srgbClr val="000000"/>
                </a:solidFill>
                <a:latin typeface="Arial"/>
              </a:rPr>
              <a:t>9</a:t>
            </a:r>
            <a:endParaRPr lang="en-US" sz="2800" baseline="-25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914" y="3786935"/>
            <a:ext cx="2579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"/>
              </a:rPr>
              <a:t>Examples:</a:t>
            </a:r>
            <a:endParaRPr lang="en-US" sz="4000" dirty="0">
              <a:latin typeface="Arial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25025" y="1668359"/>
            <a:ext cx="8445792" cy="1200328"/>
            <a:chOff x="125025" y="1668359"/>
            <a:chExt cx="8445792" cy="1200328"/>
          </a:xfrm>
        </p:grpSpPr>
        <p:sp>
          <p:nvSpPr>
            <p:cNvPr id="3" name="TextBox 2"/>
            <p:cNvSpPr txBox="1"/>
            <p:nvPr/>
          </p:nvSpPr>
          <p:spPr>
            <a:xfrm>
              <a:off x="125025" y="1668359"/>
              <a:ext cx="8445792" cy="1200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1270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Arial"/>
                </a:rPr>
                <a:t>THEOREM </a:t>
              </a:r>
              <a:r>
                <a:rPr lang="en-US" sz="2400" dirty="0" smtClean="0">
                  <a:latin typeface="Arial"/>
                </a:rPr>
                <a:t>Every lattice L is the CNF lattice of a query </a:t>
              </a:r>
              <a:r>
                <a:rPr lang="en-US" sz="2400" dirty="0" smtClean="0">
                  <a:solidFill>
                    <a:srgbClr val="D2533C"/>
                  </a:solidFill>
                  <a:latin typeface="Arial"/>
                </a:rPr>
                <a:t>Q</a:t>
              </a:r>
              <a:r>
                <a:rPr lang="en-US" sz="2400" dirty="0" smtClean="0">
                  <a:latin typeface="Arial"/>
                </a:rPr>
                <a:t>, </a:t>
              </a:r>
              <a:r>
                <a:rPr lang="en-US" sz="2400" dirty="0" err="1" smtClean="0">
                  <a:latin typeface="Arial"/>
                </a:rPr>
                <a:t>s.t</a:t>
              </a:r>
              <a:r>
                <a:rPr lang="en-US" sz="2400" dirty="0" smtClean="0">
                  <a:latin typeface="Arial"/>
                </a:rPr>
                <a:t>.</a:t>
              </a:r>
            </a:p>
            <a:p>
              <a:pPr>
                <a:buFont typeface="Arial"/>
                <a:buChar char="•"/>
              </a:pPr>
              <a:r>
                <a:rPr lang="en-US" sz="2400" dirty="0" smtClean="0">
                  <a:latin typeface="Arial"/>
                </a:rPr>
                <a:t> The query at     (= min(L))  is </a:t>
              </a:r>
              <a:r>
                <a:rPr lang="en-US" sz="2400" dirty="0" smtClean="0">
                  <a:solidFill>
                    <a:srgbClr val="FF0000"/>
                  </a:solidFill>
                  <a:latin typeface="Arial"/>
                </a:rPr>
                <a:t>hard for #P</a:t>
              </a:r>
              <a:endParaRPr lang="en-US" sz="2400" baseline="30000" dirty="0" smtClean="0">
                <a:solidFill>
                  <a:srgbClr val="FF0000"/>
                </a:solidFill>
                <a:latin typeface="Arial"/>
              </a:endParaRPr>
            </a:p>
            <a:p>
              <a:pPr>
                <a:buFont typeface="Arial"/>
                <a:buChar char="•"/>
              </a:pPr>
              <a:r>
                <a:rPr lang="en-US" sz="2400" dirty="0" smtClean="0">
                  <a:latin typeface="Arial"/>
                </a:rPr>
                <a:t> All other queries are in </a:t>
              </a:r>
              <a:r>
                <a:rPr lang="en-US" sz="2400" dirty="0" smtClean="0">
                  <a:solidFill>
                    <a:srgbClr val="0000FF"/>
                  </a:solidFill>
                  <a:latin typeface="Arial"/>
                </a:rPr>
                <a:t>PTIME</a:t>
              </a:r>
              <a:endParaRPr lang="en-US" sz="2400" dirty="0">
                <a:solidFill>
                  <a:srgbClr val="0000FF"/>
                </a:solidFill>
                <a:latin typeface="Arial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082451" y="1979555"/>
              <a:ext cx="553998" cy="498995"/>
            </a:xfrm>
            <a:prstGeom prst="rect">
              <a:avLst/>
            </a:prstGeom>
            <a:noFill/>
          </p:spPr>
          <p:txBody>
            <a:bodyPr vert="wordArtVert" wrap="none" rtlCol="0">
              <a:spAutoFit/>
            </a:bodyPr>
            <a:lstStyle/>
            <a:p>
              <a:r>
                <a:rPr lang="en-US" sz="2400" dirty="0" smtClean="0">
                  <a:latin typeface="Arial"/>
                </a:rPr>
                <a:t>^0</a:t>
              </a:r>
              <a:endParaRPr lang="en-US" sz="2400" dirty="0">
                <a:latin typeface="Arial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335914" y="6164448"/>
            <a:ext cx="32730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443461" y="6254168"/>
            <a:ext cx="32730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875528" y="6341526"/>
            <a:ext cx="32730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/>
              </a:rPr>
              <a:t>0</a:t>
            </a:r>
          </a:p>
        </p:txBody>
      </p:sp>
      <p:sp>
        <p:nvSpPr>
          <p:cNvPr id="90" name="Rounded Rectangular Callout 89"/>
          <p:cNvSpPr/>
          <p:nvPr/>
        </p:nvSpPr>
        <p:spPr>
          <a:xfrm>
            <a:off x="2516613" y="4063222"/>
            <a:ext cx="1333754" cy="510778"/>
          </a:xfrm>
          <a:prstGeom prst="wedgeRoundRectCallout">
            <a:avLst>
              <a:gd name="adj1" fmla="val -77067"/>
              <a:gd name="adj2" fmla="val 61507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latin typeface="Arial"/>
              </a:rPr>
              <a:t>PTIME !</a:t>
            </a:r>
            <a:endParaRPr lang="en-US" sz="2400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93" name="Rounded Rectangular Callout 92"/>
          <p:cNvSpPr/>
          <p:nvPr/>
        </p:nvSpPr>
        <p:spPr>
          <a:xfrm>
            <a:off x="3439457" y="4208982"/>
            <a:ext cx="1333754" cy="510778"/>
          </a:xfrm>
          <a:prstGeom prst="wedgeRoundRectCallout">
            <a:avLst>
              <a:gd name="adj1" fmla="val -28038"/>
              <a:gd name="adj2" fmla="val 81535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latin typeface="Arial"/>
              </a:rPr>
              <a:t>PTIME !</a:t>
            </a:r>
            <a:endParaRPr lang="en-US" sz="2400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94" name="Rounded Rectangular Callout 93"/>
          <p:cNvSpPr/>
          <p:nvPr/>
        </p:nvSpPr>
        <p:spPr>
          <a:xfrm>
            <a:off x="4362302" y="4354743"/>
            <a:ext cx="1333754" cy="510778"/>
          </a:xfrm>
          <a:prstGeom prst="wedgeRoundRectCallout">
            <a:avLst>
              <a:gd name="adj1" fmla="val 37052"/>
              <a:gd name="adj2" fmla="val 89546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latin typeface="Arial"/>
              </a:rPr>
              <a:t>PTIME !</a:t>
            </a:r>
            <a:endParaRPr lang="en-US" sz="2400" dirty="0">
              <a:solidFill>
                <a:srgbClr val="0000FF"/>
              </a:solidFill>
              <a:latin typeface="Arial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2008376" y="3101177"/>
            <a:ext cx="5540267" cy="708946"/>
            <a:chOff x="2191181" y="6012529"/>
            <a:chExt cx="5540267" cy="708946"/>
          </a:xfrm>
        </p:grpSpPr>
        <p:sp>
          <p:nvSpPr>
            <p:cNvPr id="78" name="Rounded Rectangle 77"/>
            <p:cNvSpPr/>
            <p:nvPr/>
          </p:nvSpPr>
          <p:spPr bwMode="auto">
            <a:xfrm>
              <a:off x="2191181" y="6074489"/>
              <a:ext cx="5540267" cy="64698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ffectLst>
              <a:outerShdw blurRad="50800" dist="152400" dir="2700000">
                <a:srgbClr val="000000">
                  <a:alpha val="43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D2533C"/>
                  </a:solidFill>
                  <a:latin typeface="Arial"/>
                </a:rPr>
                <a:t>Q</a:t>
              </a:r>
              <a:r>
                <a:rPr lang="en-US" sz="3200" dirty="0" smtClean="0">
                  <a:latin typeface="Arial"/>
                </a:rPr>
                <a:t> is in PTIME </a:t>
              </a:r>
              <a:r>
                <a:rPr lang="en-US" sz="3200" dirty="0" err="1" smtClean="0">
                  <a:latin typeface="Arial"/>
                </a:rPr>
                <a:t>iff</a:t>
              </a:r>
              <a:r>
                <a:rPr lang="en-US" sz="3200" dirty="0" smtClean="0">
                  <a:latin typeface="Arial"/>
                </a:rPr>
                <a:t> </a:t>
              </a:r>
              <a:r>
                <a:rPr lang="en-US" sz="3200" dirty="0" err="1" smtClean="0">
                  <a:latin typeface="Arial"/>
                </a:rPr>
                <a:t>μ</a:t>
              </a:r>
              <a:r>
                <a:rPr lang="en-US" sz="3200" dirty="0" smtClean="0">
                  <a:latin typeface="Arial"/>
                </a:rPr>
                <a:t>(   ,    )=0  !</a:t>
              </a:r>
              <a:endParaRPr lang="en-US" sz="3200" dirty="0">
                <a:latin typeface="Arial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144294" y="6012529"/>
              <a:ext cx="677108" cy="629539"/>
            </a:xfrm>
            <a:prstGeom prst="rect">
              <a:avLst/>
            </a:prstGeom>
            <a:effectLst/>
          </p:spPr>
          <p:txBody>
            <a:bodyPr vert="wordArtVert" wrap="none">
              <a:spAutoFit/>
            </a:bodyPr>
            <a:lstStyle/>
            <a:p>
              <a:r>
                <a:rPr lang="en-US" sz="3200" dirty="0" smtClean="0">
                  <a:solidFill>
                    <a:srgbClr val="000000"/>
                  </a:solidFill>
                  <a:latin typeface="Arial"/>
                </a:rPr>
                <a:t>^1</a:t>
              </a:r>
              <a:endParaRPr lang="en-US" sz="32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569732" y="6012529"/>
              <a:ext cx="677108" cy="634549"/>
            </a:xfrm>
            <a:prstGeom prst="rect">
              <a:avLst/>
            </a:prstGeom>
            <a:effectLst/>
          </p:spPr>
          <p:txBody>
            <a:bodyPr vert="wordArtVert" wrap="none">
              <a:spAutoFit/>
            </a:bodyPr>
            <a:lstStyle/>
            <a:p>
              <a:r>
                <a:rPr lang="en-US" sz="3200" dirty="0" smtClean="0">
                  <a:solidFill>
                    <a:srgbClr val="000000"/>
                  </a:solidFill>
                  <a:latin typeface="Arial"/>
                </a:rPr>
                <a:t>^0</a:t>
              </a:r>
              <a:endParaRPr lang="en-US" sz="3200" dirty="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1" name="Oval 90"/>
          <p:cNvSpPr>
            <a:spLocks noChangeAspect="1"/>
          </p:cNvSpPr>
          <p:nvPr/>
        </p:nvSpPr>
        <p:spPr>
          <a:xfrm>
            <a:off x="5361766" y="5535157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92" name="Oval 91"/>
          <p:cNvSpPr>
            <a:spLocks noChangeAspect="1"/>
          </p:cNvSpPr>
          <p:nvPr/>
        </p:nvSpPr>
        <p:spPr>
          <a:xfrm>
            <a:off x="5123048" y="5957212"/>
            <a:ext cx="171298" cy="171298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cxnSp>
        <p:nvCxnSpPr>
          <p:cNvPr id="95" name="Straight Connector 94"/>
          <p:cNvCxnSpPr>
            <a:stCxn id="47" idx="5"/>
            <a:endCxn id="92" idx="1"/>
          </p:cNvCxnSpPr>
          <p:nvPr/>
        </p:nvCxnSpPr>
        <p:spPr>
          <a:xfrm rot="16200000" flipH="1">
            <a:off x="4876158" y="5710321"/>
            <a:ext cx="323749" cy="2202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1" idx="3"/>
            <a:endCxn id="92" idx="7"/>
          </p:cNvCxnSpPr>
          <p:nvPr/>
        </p:nvCxnSpPr>
        <p:spPr>
          <a:xfrm rot="5400000">
            <a:off x="5177592" y="5773037"/>
            <a:ext cx="300929" cy="117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31" idx="2"/>
            <a:endCxn id="91" idx="1"/>
          </p:cNvCxnSpPr>
          <p:nvPr/>
        </p:nvCxnSpPr>
        <p:spPr>
          <a:xfrm rot="16200000" flipH="1">
            <a:off x="4517622" y="4691012"/>
            <a:ext cx="422901" cy="131555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92" idx="3"/>
            <a:endCxn id="46" idx="6"/>
          </p:cNvCxnSpPr>
          <p:nvPr/>
        </p:nvCxnSpPr>
        <p:spPr>
          <a:xfrm rot="5400000">
            <a:off x="4612727" y="5850301"/>
            <a:ext cx="282285" cy="788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44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197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Landscape of Probabilistic Databases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6773" y="1037799"/>
            <a:ext cx="8363461" cy="5683675"/>
          </a:xfrm>
          <a:prstGeom prst="ellipse">
            <a:avLst/>
          </a:prstGeom>
          <a:ln w="9525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 smtClean="0">
                <a:latin typeface="Arial"/>
              </a:rPr>
              <a:t>#P-hard</a:t>
            </a:r>
            <a:endParaRPr lang="en-US" sz="3200" dirty="0">
              <a:latin typeface="Arial"/>
            </a:endParaRPr>
          </a:p>
        </p:txBody>
      </p:sp>
      <p:sp>
        <p:nvSpPr>
          <p:cNvPr id="7" name="Oval 6"/>
          <p:cNvSpPr/>
          <p:nvPr/>
        </p:nvSpPr>
        <p:spPr>
          <a:xfrm>
            <a:off x="1140368" y="2036886"/>
            <a:ext cx="6495443" cy="4684587"/>
          </a:xfrm>
          <a:prstGeom prst="ellipse">
            <a:avLst/>
          </a:prstGeom>
          <a:ln w="53975" cap="flat" cmpd="sng" algn="ctr">
            <a:solidFill>
              <a:srgbClr val="FF66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 smtClean="0">
                <a:latin typeface="Arial"/>
              </a:rPr>
              <a:t>PTIME</a:t>
            </a:r>
            <a:endParaRPr lang="en-US" sz="3200" dirty="0">
              <a:latin typeface="Arial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4680193" y="2989636"/>
            <a:ext cx="1721141" cy="908864"/>
          </a:xfrm>
          <a:prstGeom prst="wedgeEllipseCallout">
            <a:avLst>
              <a:gd name="adj1" fmla="val -73571"/>
              <a:gd name="adj2" fmla="val 878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Have safe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plans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Callout 26"/>
          <p:cNvSpPr/>
          <p:nvPr/>
        </p:nvSpPr>
        <p:spPr>
          <a:xfrm>
            <a:off x="6404445" y="727912"/>
            <a:ext cx="2893833" cy="908864"/>
          </a:xfrm>
          <a:prstGeom prst="wedgeEllipseCallout">
            <a:avLst>
              <a:gd name="adj1" fmla="val -48483"/>
              <a:gd name="adj2" fmla="val 543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Have approximate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plans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94847" y="6122203"/>
            <a:ext cx="507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Q</a:t>
            </a:r>
            <a:r>
              <a:rPr lang="en-US" sz="2000" baseline="-25000" dirty="0" smtClean="0">
                <a:solidFill>
                  <a:schemeClr val="tx2"/>
                </a:solidFill>
              </a:rPr>
              <a:t>U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48670" y="5370438"/>
            <a:ext cx="469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Q</a:t>
            </a:r>
            <a:r>
              <a:rPr lang="en-US" sz="2000" baseline="-25000" dirty="0" smtClean="0">
                <a:solidFill>
                  <a:schemeClr val="tx2"/>
                </a:solidFill>
              </a:rPr>
              <a:t>J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63692" y="4770273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Q</a:t>
            </a:r>
            <a:r>
              <a:rPr lang="en-US" sz="2000" baseline="-25000" dirty="0" smtClean="0">
                <a:solidFill>
                  <a:schemeClr val="tx2"/>
                </a:solidFill>
              </a:rPr>
              <a:t>V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96034" y="4241784"/>
            <a:ext cx="556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Q</a:t>
            </a:r>
            <a:r>
              <a:rPr lang="en-US" sz="2000" baseline="-25000" dirty="0" smtClean="0">
                <a:solidFill>
                  <a:schemeClr val="tx2"/>
                </a:solidFill>
              </a:rPr>
              <a:t>W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48769" y="3945465"/>
            <a:ext cx="47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Q</a:t>
            </a:r>
            <a:r>
              <a:rPr lang="en-US" sz="2000" baseline="-25000" dirty="0" smtClean="0">
                <a:solidFill>
                  <a:schemeClr val="tx2"/>
                </a:solidFill>
              </a:rPr>
              <a:t>9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02524" y="1062683"/>
            <a:ext cx="47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H</a:t>
            </a:r>
            <a:r>
              <a:rPr lang="en-US" sz="2000" baseline="-25000" dirty="0" smtClean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21698" y="1741244"/>
            <a:ext cx="47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H</a:t>
            </a:r>
            <a:r>
              <a:rPr lang="en-US" sz="2000" baseline="-25000" dirty="0" smtClean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64815" y="2037667"/>
            <a:ext cx="47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H</a:t>
            </a:r>
            <a:r>
              <a:rPr lang="en-US" sz="2000" baseline="-25000" dirty="0" smtClean="0">
                <a:solidFill>
                  <a:schemeClr val="tx2"/>
                </a:solidFill>
              </a:rPr>
              <a:t>2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32890" y="1615666"/>
            <a:ext cx="7566140" cy="509133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876837" y="1758613"/>
            <a:ext cx="136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hierarchical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37839" y="2468063"/>
            <a:ext cx="47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H</a:t>
            </a:r>
            <a:r>
              <a:rPr lang="en-US" sz="2000" baseline="-25000" dirty="0" smtClean="0">
                <a:solidFill>
                  <a:schemeClr val="tx2"/>
                </a:solidFill>
              </a:rPr>
              <a:t>3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16120" y="1248865"/>
            <a:ext cx="186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non-hierarchical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245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1" animBg="1"/>
      <p:bldP spid="27" grpId="1" animBg="1"/>
      <p:bldP spid="3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 animBg="1"/>
      <p:bldP spid="19" grpId="0"/>
      <p:bldP spid="20" grpId="0"/>
      <p:bldP spid="2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Extensional Plans for UCQ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extensional operators for Conjunctive Queries w/o self-joins</a:t>
            </a:r>
          </a:p>
          <a:p>
            <a:pPr lvl="1"/>
            <a:r>
              <a:rPr lang="en-US" dirty="0" smtClean="0"/>
              <a:t>Independent join:		</a:t>
            </a:r>
            <a:r>
              <a:rPr lang="en-US" sz="3200" dirty="0" smtClean="0"/>
              <a:t>⋈</a:t>
            </a:r>
            <a:endParaRPr lang="en-US" dirty="0" smtClean="0"/>
          </a:p>
          <a:p>
            <a:pPr lvl="1"/>
            <a:r>
              <a:rPr lang="en-US" dirty="0" smtClean="0"/>
              <a:t>Independent projection	</a:t>
            </a:r>
            <a:r>
              <a:rPr lang="en-US" dirty="0" err="1" smtClean="0"/>
              <a:t>Π</a:t>
            </a:r>
            <a:endParaRPr lang="en-US" dirty="0" smtClean="0"/>
          </a:p>
          <a:p>
            <a:pPr lvl="1"/>
            <a:r>
              <a:rPr lang="en-US" dirty="0" smtClean="0"/>
              <a:t>Selection			</a:t>
            </a:r>
            <a:r>
              <a:rPr lang="en-US" dirty="0" err="1" smtClean="0"/>
              <a:t>σ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Now we need two more operators:</a:t>
            </a:r>
          </a:p>
          <a:p>
            <a:pPr lvl="1"/>
            <a:r>
              <a:rPr lang="en-US" dirty="0" smtClean="0"/>
              <a:t>Independent union: 		∪</a:t>
            </a:r>
            <a:r>
              <a:rPr lang="en-US" baseline="30000" dirty="0" err="1" smtClean="0"/>
              <a:t>i</a:t>
            </a:r>
            <a:endParaRPr lang="en-US" baseline="30000" dirty="0" smtClean="0"/>
          </a:p>
          <a:p>
            <a:pPr lvl="1"/>
            <a:r>
              <a:rPr lang="en-US" dirty="0" smtClean="0"/>
              <a:t>Mobius sum: 		 Σ</a:t>
            </a:r>
            <a:r>
              <a:rPr lang="en-US" baseline="30000" dirty="0"/>
              <a:t>μ1,μ2,μ3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35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Independent-Union and Mobius-Sum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62659" y="3470746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∪</a:t>
            </a:r>
            <a:endParaRPr lang="en-US" sz="4000" dirty="0"/>
          </a:p>
        </p:txBody>
      </p:sp>
      <p:cxnSp>
        <p:nvCxnSpPr>
          <p:cNvPr id="14" name="Straight Connector 13"/>
          <p:cNvCxnSpPr>
            <a:stCxn id="17" idx="0"/>
            <a:endCxn id="13" idx="1"/>
          </p:cNvCxnSpPr>
          <p:nvPr/>
        </p:nvCxnSpPr>
        <p:spPr>
          <a:xfrm flipV="1">
            <a:off x="694079" y="3824689"/>
            <a:ext cx="668580" cy="10164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2" idx="0"/>
            <a:endCxn id="13" idx="3"/>
          </p:cNvCxnSpPr>
          <p:nvPr/>
        </p:nvCxnSpPr>
        <p:spPr>
          <a:xfrm flipH="1" flipV="1">
            <a:off x="2060286" y="3824689"/>
            <a:ext cx="452896" cy="10164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904443"/>
              </p:ext>
            </p:extLst>
          </p:nvPr>
        </p:nvGraphicFramePr>
        <p:xfrm>
          <a:off x="232767" y="5457327"/>
          <a:ext cx="83322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121"/>
                <a:gridCol w="421103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A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P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AB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a1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p1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p2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a3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p3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32767" y="4841113"/>
            <a:ext cx="922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</a:rPr>
              <a:t>R(A)</a:t>
            </a:r>
            <a:endParaRPr lang="en-US" sz="2800" dirty="0">
              <a:latin typeface="Arial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365158"/>
              </p:ext>
            </p:extLst>
          </p:nvPr>
        </p:nvGraphicFramePr>
        <p:xfrm>
          <a:off x="2093139" y="5457327"/>
          <a:ext cx="861367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041"/>
                <a:gridCol w="435326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A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P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AB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q2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a3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q3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a4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q4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071857" y="4841113"/>
            <a:ext cx="882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</a:rPr>
              <a:t>T(A)</a:t>
            </a:r>
            <a:endParaRPr lang="en-US" sz="2800" dirty="0">
              <a:latin typeface="Arial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654055"/>
              </p:ext>
            </p:extLst>
          </p:nvPr>
        </p:nvGraphicFramePr>
        <p:xfrm>
          <a:off x="454033" y="1806493"/>
          <a:ext cx="163846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971"/>
                <a:gridCol w="1170497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A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FF"/>
                          </a:solidFill>
                          <a:latin typeface="Arial"/>
                        </a:rPr>
                        <a:t>P</a:t>
                      </a:r>
                      <a:endParaRPr lang="en-US" sz="1200" b="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AB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a1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p1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1-(1-p2)(1-q2)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a3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1-(1-p3)(1-q3)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a4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q4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295151" y="1524000"/>
            <a:ext cx="3044624" cy="1815882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800">
                <a:latin typeface="Arial"/>
              </a:defRPr>
            </a:lvl1pPr>
          </a:lstStyle>
          <a:p>
            <a:r>
              <a:rPr lang="en-US" sz="1400" dirty="0" smtClean="0"/>
              <a:t>SELECT </a:t>
            </a:r>
            <a:r>
              <a:rPr lang="en-US" sz="1400" dirty="0"/>
              <a:t>1.0 - </a:t>
            </a:r>
            <a:endParaRPr lang="en-US" sz="1400" dirty="0" smtClean="0"/>
          </a:p>
          <a:p>
            <a:r>
              <a:rPr lang="en-US" sz="1400" dirty="0" smtClean="0"/>
              <a:t>    (</a:t>
            </a:r>
            <a:r>
              <a:rPr lang="en-US" sz="1400" dirty="0"/>
              <a:t>1.0 - </a:t>
            </a:r>
            <a:r>
              <a:rPr lang="en-US" sz="1400" dirty="0" smtClean="0"/>
              <a:t>(CASE </a:t>
            </a:r>
            <a:br>
              <a:rPr lang="en-US" sz="1400" dirty="0" smtClean="0"/>
            </a:br>
            <a:r>
              <a:rPr lang="en-US" sz="1400" dirty="0" smtClean="0"/>
              <a:t>               WHEN </a:t>
            </a:r>
            <a:r>
              <a:rPr lang="en-US" sz="1400" dirty="0" err="1" smtClean="0">
                <a:solidFill>
                  <a:srgbClr val="0000FF"/>
                </a:solidFill>
              </a:rPr>
              <a:t>R.p</a:t>
            </a:r>
            <a:r>
              <a:rPr lang="en-US" sz="1400" dirty="0" smtClean="0"/>
              <a:t> IS null THEN </a:t>
            </a:r>
            <a:r>
              <a:rPr lang="en-US" sz="1400" dirty="0" smtClean="0">
                <a:solidFill>
                  <a:srgbClr val="0000FF"/>
                </a:solidFill>
              </a:rPr>
              <a:t>0</a:t>
            </a:r>
            <a:r>
              <a:rPr lang="en-US" sz="1400" dirty="0" smtClean="0"/>
              <a:t> </a:t>
            </a:r>
            <a:br>
              <a:rPr lang="en-US" sz="1400" dirty="0" smtClean="0"/>
            </a:br>
            <a:r>
              <a:rPr lang="en-US" sz="1400" dirty="0" smtClean="0"/>
              <a:t>               ELSE </a:t>
            </a:r>
            <a:r>
              <a:rPr lang="en-US" sz="1400" dirty="0" err="1" smtClean="0">
                <a:solidFill>
                  <a:srgbClr val="0000FF"/>
                </a:solidFill>
              </a:rPr>
              <a:t>R.p</a:t>
            </a:r>
            <a:r>
              <a:rPr lang="en-US" sz="1400" dirty="0" smtClean="0"/>
              <a:t> END)</a:t>
            </a:r>
            <a:r>
              <a:rPr lang="en-US" sz="1400" dirty="0"/>
              <a:t>)*</a:t>
            </a:r>
          </a:p>
          <a:p>
            <a:r>
              <a:rPr lang="en-US" sz="1400" dirty="0"/>
              <a:t>    </a:t>
            </a:r>
            <a:r>
              <a:rPr lang="en-US" sz="1400" dirty="0" smtClean="0"/>
              <a:t>(</a:t>
            </a:r>
            <a:r>
              <a:rPr lang="en-US" sz="1400" dirty="0"/>
              <a:t>1.0 - </a:t>
            </a:r>
            <a:r>
              <a:rPr lang="en-US" sz="1400" dirty="0" smtClean="0"/>
              <a:t>(CASE </a:t>
            </a:r>
            <a:br>
              <a:rPr lang="en-US" sz="1400" dirty="0" smtClean="0"/>
            </a:br>
            <a:r>
              <a:rPr lang="en-US" sz="1400" dirty="0" smtClean="0"/>
              <a:t>               WHEN </a:t>
            </a:r>
            <a:r>
              <a:rPr lang="en-US" sz="1400" dirty="0" err="1" smtClean="0">
                <a:solidFill>
                  <a:srgbClr val="0000FF"/>
                </a:solidFill>
              </a:rPr>
              <a:t>S.p</a:t>
            </a:r>
            <a:r>
              <a:rPr lang="en-US" sz="1400" dirty="0" smtClean="0"/>
              <a:t> IS null THEN </a:t>
            </a:r>
            <a:r>
              <a:rPr lang="en-US" sz="1400" dirty="0" smtClean="0">
                <a:solidFill>
                  <a:srgbClr val="0000FF"/>
                </a:solidFill>
              </a:rPr>
              <a:t>0</a:t>
            </a:r>
            <a:r>
              <a:rPr lang="en-US" sz="1400" dirty="0" smtClean="0"/>
              <a:t> </a:t>
            </a:r>
            <a:br>
              <a:rPr lang="en-US" sz="1400" dirty="0" smtClean="0"/>
            </a:br>
            <a:r>
              <a:rPr lang="en-US" sz="1400" dirty="0" smtClean="0"/>
              <a:t>               ELSE </a:t>
            </a:r>
            <a:r>
              <a:rPr lang="en-US" sz="1400" dirty="0" err="1" smtClean="0">
                <a:solidFill>
                  <a:srgbClr val="0000FF"/>
                </a:solidFill>
              </a:rPr>
              <a:t>S.p</a:t>
            </a:r>
            <a:r>
              <a:rPr lang="en-US" sz="1400" dirty="0" smtClean="0"/>
              <a:t> END)</a:t>
            </a:r>
            <a:r>
              <a:rPr lang="en-US" sz="1400" dirty="0"/>
              <a:t>)</a:t>
            </a:r>
          </a:p>
          <a:p>
            <a:r>
              <a:rPr lang="en-US" sz="1400" dirty="0" smtClean="0"/>
              <a:t>FROM R full outer join S on </a:t>
            </a:r>
            <a:r>
              <a:rPr lang="en-US" sz="1400" dirty="0" err="1" smtClean="0"/>
              <a:t>r.x</a:t>
            </a:r>
            <a:r>
              <a:rPr lang="en-US" sz="1400" dirty="0"/>
              <a:t>=</a:t>
            </a:r>
            <a:r>
              <a:rPr lang="en-US" sz="1400" dirty="0" err="1"/>
              <a:t>s.x</a:t>
            </a:r>
            <a:r>
              <a:rPr lang="en-US" sz="1400" dirty="0"/>
              <a:t>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74284" y="3415018"/>
            <a:ext cx="21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93263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Unions of Conjunctive Queries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9291" y="2279220"/>
            <a:ext cx="650208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2533C"/>
                </a:solidFill>
              </a:rPr>
              <a:t>Q</a:t>
            </a:r>
            <a:r>
              <a:rPr lang="en-US" dirty="0"/>
              <a:t>(z) = ∃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∃t</a:t>
            </a:r>
            <a:r>
              <a:rPr lang="en-US" baseline="-25000" dirty="0" smtClean="0"/>
              <a:t>1</a:t>
            </a:r>
            <a:r>
              <a:rPr lang="en-US" dirty="0" smtClean="0"/>
              <a:t> (</a:t>
            </a:r>
            <a:r>
              <a:rPr lang="en-US" dirty="0"/>
              <a:t>Owner(z,</a:t>
            </a:r>
            <a:r>
              <a:rPr lang="en-US" dirty="0" smtClean="0"/>
              <a:t>x</a:t>
            </a:r>
            <a:r>
              <a:rPr lang="en-US" baseline="-25000" dirty="0"/>
              <a:t>1</a:t>
            </a:r>
            <a:r>
              <a:rPr lang="en-US" dirty="0" smtClean="0"/>
              <a:t>) ∧ Location</a:t>
            </a:r>
            <a:r>
              <a:rPr lang="en-US" dirty="0"/>
              <a:t>(</a:t>
            </a:r>
            <a:r>
              <a:rPr lang="en-US" dirty="0" smtClean="0"/>
              <a:t>x</a:t>
            </a:r>
            <a:r>
              <a:rPr lang="en-US" baseline="-25000" dirty="0"/>
              <a:t>1</a:t>
            </a:r>
            <a:r>
              <a:rPr lang="en-US" dirty="0" smtClean="0"/>
              <a:t>,t</a:t>
            </a:r>
            <a:r>
              <a:rPr lang="en-US" baseline="-25000" dirty="0"/>
              <a:t>1</a:t>
            </a:r>
            <a:r>
              <a:rPr lang="en-US" dirty="0" smtClean="0"/>
              <a:t>,”Office444”))  ∨</a:t>
            </a:r>
            <a:br>
              <a:rPr lang="en-US" dirty="0" smtClean="0"/>
            </a:br>
            <a:r>
              <a:rPr lang="en-US" dirty="0" smtClean="0"/>
              <a:t>           </a:t>
            </a:r>
            <a:r>
              <a:rPr lang="en-US" dirty="0"/>
              <a:t>∃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∃t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(Owner(z,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) </a:t>
            </a:r>
            <a:r>
              <a:rPr lang="en-US" dirty="0"/>
              <a:t>∧ Location(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,t</a:t>
            </a:r>
            <a:r>
              <a:rPr lang="en-US" baseline="-25000" dirty="0" smtClean="0"/>
              <a:t>2</a:t>
            </a:r>
            <a:r>
              <a:rPr lang="en-US" dirty="0" smtClean="0"/>
              <a:t>,”Hall7”</a:t>
            </a:r>
            <a:r>
              <a:rPr lang="en-US" dirty="0"/>
              <a:t>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9291" y="3729025"/>
            <a:ext cx="89096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2533C"/>
                </a:solidFill>
              </a:rPr>
              <a:t>Q</a:t>
            </a:r>
            <a:r>
              <a:rPr lang="en-US" dirty="0"/>
              <a:t>(z) = </a:t>
            </a:r>
            <a:r>
              <a:rPr lang="en-US" dirty="0" smtClean="0"/>
              <a:t>Owner</a:t>
            </a:r>
            <a:r>
              <a:rPr lang="en-US" dirty="0"/>
              <a:t>(z,x</a:t>
            </a:r>
            <a:r>
              <a:rPr lang="en-US" baseline="-25000" dirty="0"/>
              <a:t>1</a:t>
            </a:r>
            <a:r>
              <a:rPr lang="en-US" dirty="0" smtClean="0"/>
              <a:t>),Location</a:t>
            </a:r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,t</a:t>
            </a:r>
            <a:r>
              <a:rPr lang="en-US" baseline="-25000" dirty="0"/>
              <a:t>1</a:t>
            </a:r>
            <a:r>
              <a:rPr lang="en-US" dirty="0"/>
              <a:t>,”Office444”</a:t>
            </a:r>
            <a:r>
              <a:rPr lang="en-US" dirty="0" smtClean="0"/>
              <a:t>)  ∨   Owner</a:t>
            </a:r>
            <a:r>
              <a:rPr lang="en-US" dirty="0"/>
              <a:t>(z,x</a:t>
            </a:r>
            <a:r>
              <a:rPr lang="en-US" baseline="-25000" dirty="0"/>
              <a:t>2</a:t>
            </a:r>
            <a:r>
              <a:rPr lang="en-US" dirty="0" smtClean="0"/>
              <a:t>),Location</a:t>
            </a:r>
            <a:r>
              <a:rPr lang="en-US" dirty="0"/>
              <a:t>(x</a:t>
            </a:r>
            <a:r>
              <a:rPr lang="en-US" baseline="-25000" dirty="0"/>
              <a:t>2</a:t>
            </a:r>
            <a:r>
              <a:rPr lang="en-US" dirty="0"/>
              <a:t>,t</a:t>
            </a:r>
            <a:r>
              <a:rPr lang="en-US" baseline="-25000" dirty="0"/>
              <a:t>2</a:t>
            </a:r>
            <a:r>
              <a:rPr lang="en-US" dirty="0"/>
              <a:t>,”Hall7”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291" y="3142622"/>
            <a:ext cx="11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as: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9291" y="1692817"/>
            <a:ext cx="501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Owners of items in either “Office444” or “Hall7”: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341604" y="2992603"/>
            <a:ext cx="4337548" cy="519351"/>
          </a:xfrm>
          <a:prstGeom prst="wedgeEllipseCallout">
            <a:avLst>
              <a:gd name="adj1" fmla="val -10002"/>
              <a:gd name="adj2" fmla="val 10118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Union of conjunctive queries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9291" y="4315428"/>
            <a:ext cx="11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as: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9291" y="4901831"/>
            <a:ext cx="79645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2533C"/>
                </a:solidFill>
              </a:rPr>
              <a:t>Q</a:t>
            </a:r>
            <a:r>
              <a:rPr lang="en-US" dirty="0"/>
              <a:t>(z) = </a:t>
            </a:r>
            <a:r>
              <a:rPr lang="en-US" dirty="0" smtClean="0"/>
              <a:t>Owner</a:t>
            </a:r>
            <a:r>
              <a:rPr lang="en-US" dirty="0"/>
              <a:t>(</a:t>
            </a:r>
            <a:r>
              <a:rPr lang="en-US" dirty="0" err="1"/>
              <a:t>z,</a:t>
            </a:r>
            <a:r>
              <a:rPr lang="en-US" dirty="0" err="1" smtClean="0"/>
              <a:t>x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∧∃t [Location</a:t>
            </a:r>
            <a:r>
              <a:rPr lang="en-US" dirty="0"/>
              <a:t>(</a:t>
            </a:r>
            <a:r>
              <a:rPr lang="en-US" dirty="0" smtClean="0"/>
              <a:t>x,t,</a:t>
            </a:r>
            <a:r>
              <a:rPr lang="en-US" dirty="0"/>
              <a:t>”Office444”</a:t>
            </a:r>
            <a:r>
              <a:rPr lang="en-US" dirty="0" smtClean="0"/>
              <a:t>)  ∨  Location</a:t>
            </a:r>
            <a:r>
              <a:rPr lang="en-US" dirty="0"/>
              <a:t>(</a:t>
            </a:r>
            <a:r>
              <a:rPr lang="en-US" dirty="0" smtClean="0"/>
              <a:t>x,t,</a:t>
            </a:r>
            <a:r>
              <a:rPr lang="en-US" dirty="0"/>
              <a:t>”Hall7”</a:t>
            </a:r>
            <a:r>
              <a:rPr lang="en-US" dirty="0" smtClean="0"/>
              <a:t>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78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Independent-Union and Mobius-Sum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62659" y="3470746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∪</a:t>
            </a:r>
            <a:endParaRPr lang="en-US" sz="4000" dirty="0"/>
          </a:p>
        </p:txBody>
      </p:sp>
      <p:cxnSp>
        <p:nvCxnSpPr>
          <p:cNvPr id="14" name="Straight Connector 13"/>
          <p:cNvCxnSpPr>
            <a:stCxn id="17" idx="0"/>
            <a:endCxn id="13" idx="1"/>
          </p:cNvCxnSpPr>
          <p:nvPr/>
        </p:nvCxnSpPr>
        <p:spPr>
          <a:xfrm flipV="1">
            <a:off x="694079" y="3824689"/>
            <a:ext cx="668580" cy="10164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2" idx="0"/>
            <a:endCxn id="13" idx="3"/>
          </p:cNvCxnSpPr>
          <p:nvPr/>
        </p:nvCxnSpPr>
        <p:spPr>
          <a:xfrm flipH="1" flipV="1">
            <a:off x="2060286" y="3824689"/>
            <a:ext cx="452896" cy="10164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975834"/>
              </p:ext>
            </p:extLst>
          </p:nvPr>
        </p:nvGraphicFramePr>
        <p:xfrm>
          <a:off x="232767" y="5457327"/>
          <a:ext cx="83322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121"/>
                <a:gridCol w="421103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A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P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AB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a1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p1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p2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a3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p3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32767" y="4841113"/>
            <a:ext cx="922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</a:rPr>
              <a:t>R(A)</a:t>
            </a:r>
            <a:endParaRPr lang="en-US" sz="2800" dirty="0">
              <a:latin typeface="Arial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89208"/>
              </p:ext>
            </p:extLst>
          </p:nvPr>
        </p:nvGraphicFramePr>
        <p:xfrm>
          <a:off x="2093139" y="5457327"/>
          <a:ext cx="861367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041"/>
                <a:gridCol w="435326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A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P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AB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q2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a3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q3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a4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q4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071857" y="4841113"/>
            <a:ext cx="882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</a:rPr>
              <a:t>T(A)</a:t>
            </a:r>
            <a:endParaRPr lang="en-US" sz="2800" dirty="0">
              <a:latin typeface="Arial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048692"/>
              </p:ext>
            </p:extLst>
          </p:nvPr>
        </p:nvGraphicFramePr>
        <p:xfrm>
          <a:off x="454033" y="1806493"/>
          <a:ext cx="163846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971"/>
                <a:gridCol w="1170497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A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FF"/>
                          </a:solidFill>
                          <a:latin typeface="Arial"/>
                        </a:rPr>
                        <a:t>P</a:t>
                      </a:r>
                      <a:endParaRPr lang="en-US" sz="1200" b="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AB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a1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p1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1-(1-p2)(1-q2)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a3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1-(1-p3)(1-q3)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a4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q4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295151" y="1524000"/>
            <a:ext cx="3044624" cy="1815882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800">
                <a:latin typeface="Arial"/>
              </a:defRPr>
            </a:lvl1pPr>
          </a:lstStyle>
          <a:p>
            <a:r>
              <a:rPr lang="en-US" sz="1400" dirty="0" smtClean="0"/>
              <a:t>SELECT </a:t>
            </a:r>
            <a:r>
              <a:rPr lang="en-US" sz="1400" dirty="0"/>
              <a:t>1.0 - </a:t>
            </a:r>
            <a:endParaRPr lang="en-US" sz="1400" dirty="0" smtClean="0"/>
          </a:p>
          <a:p>
            <a:r>
              <a:rPr lang="en-US" sz="1400" dirty="0" smtClean="0"/>
              <a:t>    (</a:t>
            </a:r>
            <a:r>
              <a:rPr lang="en-US" sz="1400" dirty="0"/>
              <a:t>1.0 - </a:t>
            </a:r>
            <a:r>
              <a:rPr lang="en-US" sz="1400" dirty="0" smtClean="0"/>
              <a:t>(CASE </a:t>
            </a:r>
            <a:br>
              <a:rPr lang="en-US" sz="1400" dirty="0" smtClean="0"/>
            </a:br>
            <a:r>
              <a:rPr lang="en-US" sz="1400" dirty="0" smtClean="0"/>
              <a:t>               WHEN </a:t>
            </a:r>
            <a:r>
              <a:rPr lang="en-US" sz="1400" dirty="0" err="1" smtClean="0">
                <a:solidFill>
                  <a:srgbClr val="0000FF"/>
                </a:solidFill>
              </a:rPr>
              <a:t>R.p</a:t>
            </a:r>
            <a:r>
              <a:rPr lang="en-US" sz="1400" dirty="0" smtClean="0"/>
              <a:t> IS null THEN </a:t>
            </a:r>
            <a:r>
              <a:rPr lang="en-US" sz="1400" dirty="0" smtClean="0">
                <a:solidFill>
                  <a:srgbClr val="0000FF"/>
                </a:solidFill>
              </a:rPr>
              <a:t>0</a:t>
            </a:r>
            <a:r>
              <a:rPr lang="en-US" sz="1400" dirty="0" smtClean="0"/>
              <a:t> </a:t>
            </a:r>
            <a:br>
              <a:rPr lang="en-US" sz="1400" dirty="0" smtClean="0"/>
            </a:br>
            <a:r>
              <a:rPr lang="en-US" sz="1400" dirty="0" smtClean="0"/>
              <a:t>               ELSE </a:t>
            </a:r>
            <a:r>
              <a:rPr lang="en-US" sz="1400" dirty="0" err="1" smtClean="0">
                <a:solidFill>
                  <a:srgbClr val="0000FF"/>
                </a:solidFill>
              </a:rPr>
              <a:t>R.p</a:t>
            </a:r>
            <a:r>
              <a:rPr lang="en-US" sz="1400" dirty="0" smtClean="0"/>
              <a:t> END)</a:t>
            </a:r>
            <a:r>
              <a:rPr lang="en-US" sz="1400" dirty="0"/>
              <a:t>)*</a:t>
            </a:r>
          </a:p>
          <a:p>
            <a:r>
              <a:rPr lang="en-US" sz="1400" dirty="0"/>
              <a:t>    </a:t>
            </a:r>
            <a:r>
              <a:rPr lang="en-US" sz="1400" dirty="0" smtClean="0"/>
              <a:t>(</a:t>
            </a:r>
            <a:r>
              <a:rPr lang="en-US" sz="1400" dirty="0"/>
              <a:t>1.0 - </a:t>
            </a:r>
            <a:r>
              <a:rPr lang="en-US" sz="1400" dirty="0" smtClean="0"/>
              <a:t>(CASE </a:t>
            </a:r>
            <a:br>
              <a:rPr lang="en-US" sz="1400" dirty="0" smtClean="0"/>
            </a:br>
            <a:r>
              <a:rPr lang="en-US" sz="1400" dirty="0" smtClean="0"/>
              <a:t>               WHEN </a:t>
            </a:r>
            <a:r>
              <a:rPr lang="en-US" sz="1400" dirty="0" err="1" smtClean="0">
                <a:solidFill>
                  <a:srgbClr val="0000FF"/>
                </a:solidFill>
              </a:rPr>
              <a:t>S.p</a:t>
            </a:r>
            <a:r>
              <a:rPr lang="en-US" sz="1400" dirty="0" smtClean="0"/>
              <a:t> IS null THEN </a:t>
            </a:r>
            <a:r>
              <a:rPr lang="en-US" sz="1400" dirty="0" smtClean="0">
                <a:solidFill>
                  <a:srgbClr val="0000FF"/>
                </a:solidFill>
              </a:rPr>
              <a:t>0</a:t>
            </a:r>
            <a:r>
              <a:rPr lang="en-US" sz="1400" dirty="0" smtClean="0"/>
              <a:t> </a:t>
            </a:r>
            <a:br>
              <a:rPr lang="en-US" sz="1400" dirty="0" smtClean="0"/>
            </a:br>
            <a:r>
              <a:rPr lang="en-US" sz="1400" dirty="0" smtClean="0"/>
              <a:t>               ELSE </a:t>
            </a:r>
            <a:r>
              <a:rPr lang="en-US" sz="1400" dirty="0" err="1" smtClean="0">
                <a:solidFill>
                  <a:srgbClr val="0000FF"/>
                </a:solidFill>
              </a:rPr>
              <a:t>S.p</a:t>
            </a:r>
            <a:r>
              <a:rPr lang="en-US" sz="1400" dirty="0" smtClean="0"/>
              <a:t> END)</a:t>
            </a:r>
            <a:r>
              <a:rPr lang="en-US" sz="1400" dirty="0"/>
              <a:t>)</a:t>
            </a:r>
          </a:p>
          <a:p>
            <a:r>
              <a:rPr lang="en-US" sz="1400" dirty="0" smtClean="0"/>
              <a:t>FROM R full outer join S on </a:t>
            </a:r>
            <a:r>
              <a:rPr lang="en-US" sz="1400" dirty="0" err="1" smtClean="0"/>
              <a:t>r.x</a:t>
            </a:r>
            <a:r>
              <a:rPr lang="en-US" sz="1400" dirty="0"/>
              <a:t>=</a:t>
            </a:r>
            <a:r>
              <a:rPr lang="en-US" sz="1400" dirty="0" err="1"/>
              <a:t>s.x</a:t>
            </a:r>
            <a:r>
              <a:rPr lang="en-US" sz="1400" dirty="0"/>
              <a:t>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74284" y="3415018"/>
            <a:ext cx="21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913093" y="3824689"/>
            <a:ext cx="1185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Σ</a:t>
            </a:r>
            <a:r>
              <a:rPr lang="en-US" sz="2400" baseline="30000" dirty="0" smtClean="0"/>
              <a:t>μ1,μ2,μ3</a:t>
            </a:r>
            <a:endParaRPr lang="en-US" sz="2400" baseline="30000" dirty="0"/>
          </a:p>
        </p:txBody>
      </p:sp>
      <p:sp>
        <p:nvSpPr>
          <p:cNvPr id="24" name="TextBox 23"/>
          <p:cNvSpPr txBox="1"/>
          <p:nvPr/>
        </p:nvSpPr>
        <p:spPr>
          <a:xfrm>
            <a:off x="6123777" y="406161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</a:t>
            </a:r>
            <a:endParaRPr lang="en-US" sz="16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619878"/>
              </p:ext>
            </p:extLst>
          </p:nvPr>
        </p:nvGraphicFramePr>
        <p:xfrm>
          <a:off x="4898261" y="5387644"/>
          <a:ext cx="83322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121"/>
                <a:gridCol w="421103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A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P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AB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a1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p1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p2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a3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p3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188694"/>
              </p:ext>
            </p:extLst>
          </p:nvPr>
        </p:nvGraphicFramePr>
        <p:xfrm>
          <a:off x="6172995" y="5395861"/>
          <a:ext cx="861367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041"/>
                <a:gridCol w="435326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A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P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AB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q2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a3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q3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a4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q4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824284"/>
              </p:ext>
            </p:extLst>
          </p:nvPr>
        </p:nvGraphicFramePr>
        <p:xfrm>
          <a:off x="7481322" y="5395861"/>
          <a:ext cx="861367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041"/>
                <a:gridCol w="435326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A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P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AB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a1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s1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a3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s3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727495"/>
              </p:ext>
            </p:extLst>
          </p:nvPr>
        </p:nvGraphicFramePr>
        <p:xfrm>
          <a:off x="5624361" y="1806493"/>
          <a:ext cx="209678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971"/>
                <a:gridCol w="1628813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atin typeface="Arial"/>
                        </a:rPr>
                        <a:t>A</a:t>
                      </a:r>
                      <a:endParaRPr lang="en-US" sz="1200" b="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FF"/>
                          </a:solidFill>
                          <a:latin typeface="Arial"/>
                        </a:rPr>
                        <a:t>P</a:t>
                      </a:r>
                      <a:endParaRPr lang="en-US" sz="1200" b="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AB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a1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>
                          <a:solidFill>
                            <a:srgbClr val="0000FF"/>
                          </a:solidFill>
                          <a:latin typeface="+mn-lt"/>
                        </a:rPr>
                        <a:t>μ1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+mn-lt"/>
                        </a:rPr>
                        <a:t>*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p1+</a:t>
                      </a:r>
                      <a:r>
                        <a:rPr lang="el-GR" sz="1200" dirty="0" smtClean="0">
                          <a:solidFill>
                            <a:srgbClr val="0000FF"/>
                          </a:solidFill>
                          <a:latin typeface="+mn-lt"/>
                        </a:rPr>
                        <a:t>μ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+mn-lt"/>
                        </a:rPr>
                        <a:t>3*s1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a2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>
                          <a:solidFill>
                            <a:srgbClr val="0000FF"/>
                          </a:solidFill>
                          <a:latin typeface="+mn-lt"/>
                        </a:rPr>
                        <a:t>μ1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+mn-lt"/>
                        </a:rPr>
                        <a:t>*p2+</a:t>
                      </a:r>
                      <a:r>
                        <a:rPr lang="el-GR" sz="1200" dirty="0" smtClean="0">
                          <a:solidFill>
                            <a:srgbClr val="0000FF"/>
                          </a:solidFill>
                          <a:latin typeface="+mn-lt"/>
                        </a:rPr>
                        <a:t>μ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+mn-lt"/>
                        </a:rPr>
                        <a:t>3*q2+</a:t>
                      </a:r>
                      <a:r>
                        <a:rPr lang="el-GR" sz="1200" dirty="0" smtClean="0">
                          <a:solidFill>
                            <a:srgbClr val="0000FF"/>
                          </a:solidFill>
                          <a:latin typeface="+mn-lt"/>
                        </a:rPr>
                        <a:t>μ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+mn-lt"/>
                        </a:rPr>
                        <a:t>3*s2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a3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>
                          <a:solidFill>
                            <a:srgbClr val="0000FF"/>
                          </a:solidFill>
                          <a:latin typeface="+mn-lt"/>
                        </a:rPr>
                        <a:t>μ1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+mn-lt"/>
                        </a:rPr>
                        <a:t>*p3+</a:t>
                      </a:r>
                      <a:r>
                        <a:rPr lang="el-GR" sz="1200" dirty="0" smtClean="0">
                          <a:solidFill>
                            <a:srgbClr val="0000FF"/>
                          </a:solidFill>
                          <a:latin typeface="+mn-lt"/>
                        </a:rPr>
                        <a:t>μ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+mn-lt"/>
                        </a:rPr>
                        <a:t>3*q2+</a:t>
                      </a:r>
                      <a:r>
                        <a:rPr lang="el-GR" sz="1200" dirty="0" smtClean="0">
                          <a:solidFill>
                            <a:srgbClr val="0000FF"/>
                          </a:solidFill>
                          <a:latin typeface="+mn-lt"/>
                        </a:rPr>
                        <a:t>μ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+mn-lt"/>
                        </a:rPr>
                        <a:t>3*s3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</a:rPr>
                        <a:t>a4</a:t>
                      </a:r>
                      <a:endParaRPr lang="en-US" sz="12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 smtClean="0">
                          <a:solidFill>
                            <a:srgbClr val="0000FF"/>
                          </a:solidFill>
                          <a:latin typeface="+mn-lt"/>
                        </a:rPr>
                        <a:t>μ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+mn-lt"/>
                        </a:rPr>
                        <a:t>3*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q4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9" name="Straight Connector 28"/>
          <p:cNvCxnSpPr>
            <a:stCxn id="30" idx="0"/>
          </p:cNvCxnSpPr>
          <p:nvPr/>
        </p:nvCxnSpPr>
        <p:spPr>
          <a:xfrm flipV="1">
            <a:off x="5359573" y="4296737"/>
            <a:ext cx="553520" cy="5443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98261" y="4841113"/>
            <a:ext cx="922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</a:rPr>
              <a:t>R(A)</a:t>
            </a:r>
            <a:endParaRPr lang="en-US" sz="2800" dirty="0">
              <a:latin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51713" y="4839350"/>
            <a:ext cx="882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</a:rPr>
              <a:t>T(A)</a:t>
            </a:r>
            <a:endParaRPr lang="en-US" sz="2800" dirty="0">
              <a:latin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60040" y="4841113"/>
            <a:ext cx="922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</a:rPr>
              <a:t>U(A)</a:t>
            </a:r>
            <a:endParaRPr lang="en-US" sz="2800" dirty="0">
              <a:latin typeface="Arial"/>
            </a:endParaRPr>
          </a:p>
        </p:txBody>
      </p:sp>
      <p:cxnSp>
        <p:nvCxnSpPr>
          <p:cNvPr id="33" name="Straight Connector 32"/>
          <p:cNvCxnSpPr>
            <a:stCxn id="31" idx="0"/>
            <a:endCxn id="20" idx="2"/>
          </p:cNvCxnSpPr>
          <p:nvPr/>
        </p:nvCxnSpPr>
        <p:spPr>
          <a:xfrm flipH="1" flipV="1">
            <a:off x="6506064" y="4286354"/>
            <a:ext cx="86974" cy="5529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2" idx="0"/>
            <a:endCxn id="20" idx="3"/>
          </p:cNvCxnSpPr>
          <p:nvPr/>
        </p:nvCxnSpPr>
        <p:spPr>
          <a:xfrm flipH="1" flipV="1">
            <a:off x="7099035" y="4055522"/>
            <a:ext cx="822317" cy="7855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830385" y="1598940"/>
            <a:ext cx="1210588" cy="738664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800">
                <a:latin typeface="Arial"/>
              </a:defRPr>
            </a:lvl1pPr>
          </a:lstStyle>
          <a:p>
            <a:r>
              <a:rPr lang="en-US" sz="1400" dirty="0" smtClean="0"/>
              <a:t>SELECT …</a:t>
            </a:r>
          </a:p>
          <a:p>
            <a:r>
              <a:rPr lang="en-US" sz="1400" dirty="0" smtClean="0"/>
              <a:t>-- long query </a:t>
            </a:r>
            <a:br>
              <a:rPr lang="en-US" sz="1400" dirty="0" smtClean="0"/>
            </a:br>
            <a:r>
              <a:rPr lang="en-US" sz="1400" dirty="0" smtClean="0"/>
              <a:t>--  here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0360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Extensional Plans for UCQ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09236" y="3695940"/>
            <a:ext cx="405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Π</a:t>
            </a:r>
            <a:r>
              <a:rPr lang="en-US" baseline="-25000" dirty="0" err="1" smtClean="0">
                <a:latin typeface="Arial"/>
                <a:cs typeface="Arial"/>
              </a:rPr>
              <a:t>z</a:t>
            </a:r>
            <a:endParaRPr lang="en-US" baseline="-250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48594" y="5121125"/>
            <a:ext cx="405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Π</a:t>
            </a:r>
            <a:r>
              <a:rPr lang="en-US" baseline="-25000" dirty="0" err="1" smtClean="0">
                <a:latin typeface="Arial"/>
                <a:cs typeface="Arial"/>
              </a:rPr>
              <a:t>x</a:t>
            </a:r>
            <a:endParaRPr lang="en-US" baseline="-250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642" y="5961969"/>
            <a:ext cx="78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S(x,y</a:t>
            </a:r>
            <a:r>
              <a:rPr lang="en-US" dirty="0" smtClean="0">
                <a:latin typeface="Arial"/>
                <a:cs typeface="Arial"/>
              </a:rPr>
              <a:t>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45738" y="5961969"/>
            <a:ext cx="80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R(z,x</a:t>
            </a:r>
            <a:r>
              <a:rPr lang="en-US" dirty="0" smtClean="0">
                <a:latin typeface="Arial"/>
                <a:cs typeface="Arial"/>
              </a:rPr>
              <a:t>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75790" y="4293449"/>
            <a:ext cx="479618" cy="58477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dirty="0" smtClean="0">
                <a:latin typeface="Arial"/>
                <a:cs typeface="Arial"/>
              </a:rPr>
              <a:t>⋈</a:t>
            </a:r>
            <a:r>
              <a:rPr lang="en-US" sz="1400" dirty="0" err="1" smtClean="0">
                <a:solidFill>
                  <a:prstClr val="black"/>
                </a:solidFill>
                <a:latin typeface="Arial"/>
                <a:cs typeface="Arial"/>
              </a:rPr>
              <a:t>x</a:t>
            </a:r>
            <a:endParaRPr lang="en-US" sz="3200" baseline="30000" dirty="0"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>
            <a:stCxn id="8" idx="0"/>
            <a:endCxn id="7" idx="2"/>
          </p:cNvCxnSpPr>
          <p:nvPr/>
        </p:nvCxnSpPr>
        <p:spPr>
          <a:xfrm rot="5400000" flipH="1" flipV="1">
            <a:off x="3815552" y="5726213"/>
            <a:ext cx="47151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0"/>
            <a:endCxn id="10" idx="3"/>
          </p:cNvCxnSpPr>
          <p:nvPr/>
        </p:nvCxnSpPr>
        <p:spPr>
          <a:xfrm rot="16200000" flipV="1">
            <a:off x="3535715" y="4605530"/>
            <a:ext cx="535288" cy="495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0"/>
            <a:endCxn id="10" idx="1"/>
          </p:cNvCxnSpPr>
          <p:nvPr/>
        </p:nvCxnSpPr>
        <p:spPr>
          <a:xfrm rot="5400000" flipH="1" flipV="1">
            <a:off x="2222715" y="5108895"/>
            <a:ext cx="1376132" cy="3300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0"/>
            <a:endCxn id="6" idx="2"/>
          </p:cNvCxnSpPr>
          <p:nvPr/>
        </p:nvCxnSpPr>
        <p:spPr>
          <a:xfrm rot="16200000" flipV="1">
            <a:off x="3199687" y="4177537"/>
            <a:ext cx="228177" cy="3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96970" y="3695940"/>
            <a:ext cx="405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Π</a:t>
            </a:r>
            <a:r>
              <a:rPr lang="en-US" baseline="-25000" dirty="0" err="1" smtClean="0">
                <a:latin typeface="Arial"/>
                <a:cs typeface="Arial"/>
              </a:rPr>
              <a:t>z</a:t>
            </a:r>
            <a:endParaRPr lang="en-US" baseline="-25000" dirty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36328" y="5121125"/>
            <a:ext cx="405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Π</a:t>
            </a:r>
            <a:r>
              <a:rPr lang="en-US" baseline="-25000" dirty="0" err="1" smtClean="0">
                <a:latin typeface="Arial"/>
                <a:cs typeface="Arial"/>
              </a:rPr>
              <a:t>x</a:t>
            </a:r>
            <a:endParaRPr lang="en-US" baseline="-25000" dirty="0"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45376" y="5961969"/>
            <a:ext cx="78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S(x,y</a:t>
            </a:r>
            <a:r>
              <a:rPr lang="en-US" dirty="0" smtClean="0">
                <a:latin typeface="Arial"/>
                <a:cs typeface="Arial"/>
              </a:rPr>
              <a:t>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33472" y="5961969"/>
            <a:ext cx="80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T(z,x</a:t>
            </a:r>
            <a:r>
              <a:rPr lang="en-US" dirty="0" smtClean="0">
                <a:latin typeface="Arial"/>
                <a:cs typeface="Arial"/>
              </a:rPr>
              <a:t>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63524" y="4293449"/>
            <a:ext cx="479618" cy="58477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dirty="0" smtClean="0">
                <a:latin typeface="Arial"/>
                <a:cs typeface="Arial"/>
              </a:rPr>
              <a:t>⋈</a:t>
            </a:r>
            <a:r>
              <a:rPr lang="en-US" sz="1400" dirty="0" err="1" smtClean="0">
                <a:solidFill>
                  <a:prstClr val="black"/>
                </a:solidFill>
                <a:latin typeface="Arial"/>
                <a:cs typeface="Arial"/>
              </a:rPr>
              <a:t>x</a:t>
            </a:r>
            <a:endParaRPr lang="en-US" sz="3200" baseline="30000" dirty="0">
              <a:latin typeface="Arial"/>
              <a:cs typeface="Arial"/>
            </a:endParaRPr>
          </a:p>
        </p:txBody>
      </p:sp>
      <p:cxnSp>
        <p:nvCxnSpPr>
          <p:cNvPr id="23" name="Straight Connector 22"/>
          <p:cNvCxnSpPr>
            <a:stCxn id="20" idx="0"/>
            <a:endCxn id="19" idx="2"/>
          </p:cNvCxnSpPr>
          <p:nvPr/>
        </p:nvCxnSpPr>
        <p:spPr>
          <a:xfrm rot="5400000" flipH="1" flipV="1">
            <a:off x="6203286" y="5726213"/>
            <a:ext cx="47151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0"/>
            <a:endCxn id="22" idx="3"/>
          </p:cNvCxnSpPr>
          <p:nvPr/>
        </p:nvCxnSpPr>
        <p:spPr>
          <a:xfrm rot="16200000" flipV="1">
            <a:off x="5923449" y="4605530"/>
            <a:ext cx="535288" cy="495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1" idx="0"/>
            <a:endCxn id="22" idx="1"/>
          </p:cNvCxnSpPr>
          <p:nvPr/>
        </p:nvCxnSpPr>
        <p:spPr>
          <a:xfrm rot="5400000" flipH="1" flipV="1">
            <a:off x="4610449" y="5108895"/>
            <a:ext cx="1376132" cy="3300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0"/>
            <a:endCxn id="18" idx="2"/>
          </p:cNvCxnSpPr>
          <p:nvPr/>
        </p:nvCxnSpPr>
        <p:spPr>
          <a:xfrm rot="16200000" flipV="1">
            <a:off x="5587421" y="4177537"/>
            <a:ext cx="228177" cy="3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14562" y="28280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∪</a:t>
            </a:r>
            <a:endParaRPr lang="en-US" dirty="0"/>
          </a:p>
        </p:txBody>
      </p:sp>
      <p:cxnSp>
        <p:nvCxnSpPr>
          <p:cNvPr id="32" name="Straight Connector 31"/>
          <p:cNvCxnSpPr>
            <a:stCxn id="6" idx="0"/>
            <a:endCxn id="30" idx="1"/>
          </p:cNvCxnSpPr>
          <p:nvPr/>
        </p:nvCxnSpPr>
        <p:spPr>
          <a:xfrm rot="5400000" flipH="1" flipV="1">
            <a:off x="3471658" y="2853037"/>
            <a:ext cx="683197" cy="10026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8" idx="0"/>
            <a:endCxn id="30" idx="3"/>
          </p:cNvCxnSpPr>
          <p:nvPr/>
        </p:nvCxnSpPr>
        <p:spPr>
          <a:xfrm rot="16200000" flipV="1">
            <a:off x="4873275" y="2869529"/>
            <a:ext cx="683197" cy="969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18633" y="1315404"/>
            <a:ext cx="1007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Σ</a:t>
            </a:r>
            <a:r>
              <a:rPr lang="en-US" sz="2400" baseline="30000" dirty="0" smtClean="0"/>
              <a:t>+1,-1,+1</a:t>
            </a:r>
            <a:endParaRPr lang="en-US" sz="2400" baseline="30000" dirty="0"/>
          </a:p>
        </p:txBody>
      </p:sp>
      <p:cxnSp>
        <p:nvCxnSpPr>
          <p:cNvPr id="35" name="Straight Connector 34"/>
          <p:cNvCxnSpPr>
            <a:stCxn id="38" idx="0"/>
            <a:endCxn id="34" idx="1"/>
          </p:cNvCxnSpPr>
          <p:nvPr/>
        </p:nvCxnSpPr>
        <p:spPr>
          <a:xfrm rot="5400000" flipH="1" flipV="1">
            <a:off x="1413448" y="1099002"/>
            <a:ext cx="2157950" cy="3052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0"/>
            <a:endCxn id="34" idx="2"/>
          </p:cNvCxnSpPr>
          <p:nvPr/>
        </p:nvCxnSpPr>
        <p:spPr>
          <a:xfrm rot="5400000" flipH="1" flipV="1">
            <a:off x="3996807" y="2302573"/>
            <a:ext cx="1051008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4" idx="3"/>
          </p:cNvCxnSpPr>
          <p:nvPr/>
        </p:nvCxnSpPr>
        <p:spPr>
          <a:xfrm rot="10800000">
            <a:off x="5025990" y="1546238"/>
            <a:ext cx="2850330" cy="21579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3498" y="3704187"/>
            <a:ext cx="405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Π</a:t>
            </a:r>
            <a:r>
              <a:rPr lang="en-US" baseline="-25000" dirty="0" err="1" smtClean="0">
                <a:latin typeface="Arial"/>
                <a:cs typeface="Arial"/>
              </a:rPr>
              <a:t>z</a:t>
            </a:r>
            <a:endParaRPr lang="en-US" baseline="-25000" dirty="0">
              <a:latin typeface="Arial"/>
              <a:cs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02856" y="5129372"/>
            <a:ext cx="405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Π</a:t>
            </a:r>
            <a:r>
              <a:rPr lang="en-US" baseline="-25000" dirty="0" err="1" smtClean="0">
                <a:latin typeface="Arial"/>
                <a:cs typeface="Arial"/>
              </a:rPr>
              <a:t>x</a:t>
            </a:r>
            <a:endParaRPr lang="en-US" baseline="-250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11904" y="5970216"/>
            <a:ext cx="78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S(x,y</a:t>
            </a:r>
            <a:r>
              <a:rPr lang="en-US" dirty="0" smtClean="0">
                <a:latin typeface="Arial"/>
                <a:cs typeface="Arial"/>
              </a:rPr>
              <a:t>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5970216"/>
            <a:ext cx="80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R(z,x</a:t>
            </a:r>
            <a:r>
              <a:rPr lang="en-US" dirty="0" smtClean="0">
                <a:latin typeface="Arial"/>
                <a:cs typeface="Arial"/>
              </a:rPr>
              <a:t>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0052" y="4301696"/>
            <a:ext cx="479618" cy="58477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dirty="0" smtClean="0">
                <a:latin typeface="Arial"/>
                <a:cs typeface="Arial"/>
              </a:rPr>
              <a:t>⋈</a:t>
            </a:r>
            <a:r>
              <a:rPr lang="en-US" sz="1400" dirty="0" err="1" smtClean="0">
                <a:latin typeface="Arial"/>
                <a:cs typeface="Arial"/>
              </a:rPr>
              <a:t>x</a:t>
            </a:r>
            <a:endParaRPr lang="en-US" sz="3200" baseline="30000" dirty="0">
              <a:latin typeface="Arial"/>
              <a:cs typeface="Arial"/>
            </a:endParaRPr>
          </a:p>
        </p:txBody>
      </p:sp>
      <p:cxnSp>
        <p:nvCxnSpPr>
          <p:cNvPr id="43" name="Straight Connector 42"/>
          <p:cNvCxnSpPr>
            <a:stCxn id="40" idx="0"/>
            <a:endCxn id="39" idx="2"/>
          </p:cNvCxnSpPr>
          <p:nvPr/>
        </p:nvCxnSpPr>
        <p:spPr>
          <a:xfrm rot="5400000" flipH="1" flipV="1">
            <a:off x="1469814" y="5734460"/>
            <a:ext cx="47151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9" idx="0"/>
            <a:endCxn id="42" idx="3"/>
          </p:cNvCxnSpPr>
          <p:nvPr/>
        </p:nvCxnSpPr>
        <p:spPr>
          <a:xfrm rot="16200000" flipV="1">
            <a:off x="1189977" y="4613777"/>
            <a:ext cx="535288" cy="495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0"/>
            <a:endCxn id="42" idx="1"/>
          </p:cNvCxnSpPr>
          <p:nvPr/>
        </p:nvCxnSpPr>
        <p:spPr>
          <a:xfrm rot="5400000" flipH="1" flipV="1">
            <a:off x="-123023" y="5117142"/>
            <a:ext cx="1376132" cy="3300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0"/>
            <a:endCxn id="38" idx="2"/>
          </p:cNvCxnSpPr>
          <p:nvPr/>
        </p:nvCxnSpPr>
        <p:spPr>
          <a:xfrm rot="16200000" flipV="1">
            <a:off x="853949" y="4185784"/>
            <a:ext cx="228177" cy="3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56123" y="5104631"/>
            <a:ext cx="227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Arial"/>
                <a:cs typeface="Arial"/>
              </a:rPr>
              <a:t>i</a:t>
            </a:r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22595" y="3704188"/>
            <a:ext cx="405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Π</a:t>
            </a:r>
            <a:r>
              <a:rPr lang="en-US" baseline="-25000" dirty="0" err="1" smtClean="0">
                <a:latin typeface="Arial"/>
                <a:cs typeface="Arial"/>
              </a:rPr>
              <a:t>z</a:t>
            </a:r>
            <a:endParaRPr lang="en-US" baseline="-25000" dirty="0">
              <a:latin typeface="Arial"/>
              <a:cs typeface="Aria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461953" y="5129373"/>
            <a:ext cx="405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Π</a:t>
            </a:r>
            <a:r>
              <a:rPr lang="en-US" baseline="-25000" dirty="0" err="1" smtClean="0">
                <a:latin typeface="Arial"/>
                <a:cs typeface="Arial"/>
              </a:rPr>
              <a:t>x</a:t>
            </a:r>
            <a:endParaRPr lang="en-US" baseline="-25000" dirty="0"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271001" y="5970217"/>
            <a:ext cx="78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S(x,y</a:t>
            </a:r>
            <a:r>
              <a:rPr lang="en-US" dirty="0" smtClean="0">
                <a:latin typeface="Arial"/>
                <a:cs typeface="Arial"/>
              </a:rPr>
              <a:t>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959097" y="5970217"/>
            <a:ext cx="80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T(z,x</a:t>
            </a:r>
            <a:r>
              <a:rPr lang="en-US" dirty="0" smtClean="0">
                <a:latin typeface="Arial"/>
                <a:cs typeface="Arial"/>
              </a:rPr>
              <a:t>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689149" y="4301697"/>
            <a:ext cx="479618" cy="58477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dirty="0" smtClean="0">
                <a:latin typeface="Arial"/>
                <a:cs typeface="Arial"/>
              </a:rPr>
              <a:t>⋈</a:t>
            </a:r>
            <a:r>
              <a:rPr lang="en-US" sz="1400" dirty="0" err="1" smtClean="0">
                <a:solidFill>
                  <a:prstClr val="black"/>
                </a:solidFill>
                <a:latin typeface="Arial"/>
                <a:cs typeface="Arial"/>
              </a:rPr>
              <a:t>x</a:t>
            </a:r>
            <a:endParaRPr lang="en-US" sz="3200" baseline="30000" dirty="0">
              <a:latin typeface="Arial"/>
              <a:cs typeface="Arial"/>
            </a:endParaRPr>
          </a:p>
        </p:txBody>
      </p:sp>
      <p:cxnSp>
        <p:nvCxnSpPr>
          <p:cNvPr id="55" name="Straight Connector 54"/>
          <p:cNvCxnSpPr>
            <a:stCxn id="52" idx="0"/>
            <a:endCxn id="51" idx="2"/>
          </p:cNvCxnSpPr>
          <p:nvPr/>
        </p:nvCxnSpPr>
        <p:spPr>
          <a:xfrm rot="5400000" flipH="1" flipV="1">
            <a:off x="8428911" y="5734461"/>
            <a:ext cx="47151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0"/>
            <a:endCxn id="54" idx="3"/>
          </p:cNvCxnSpPr>
          <p:nvPr/>
        </p:nvCxnSpPr>
        <p:spPr>
          <a:xfrm rot="16200000" flipV="1">
            <a:off x="8149074" y="4613778"/>
            <a:ext cx="535288" cy="495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3" idx="0"/>
            <a:endCxn id="54" idx="1"/>
          </p:cNvCxnSpPr>
          <p:nvPr/>
        </p:nvCxnSpPr>
        <p:spPr>
          <a:xfrm rot="5400000" flipH="1" flipV="1">
            <a:off x="6836074" y="5117143"/>
            <a:ext cx="1376132" cy="3300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4" idx="0"/>
            <a:endCxn id="50" idx="2"/>
          </p:cNvCxnSpPr>
          <p:nvPr/>
        </p:nvCxnSpPr>
        <p:spPr>
          <a:xfrm rot="16200000" flipV="1">
            <a:off x="7813046" y="4185785"/>
            <a:ext cx="228177" cy="3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179800" y="1505002"/>
            <a:ext cx="265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z</a:t>
            </a:r>
            <a:endParaRPr lang="en-US" sz="1600" dirty="0"/>
          </a:p>
        </p:txBody>
      </p:sp>
      <p:sp>
        <p:nvSpPr>
          <p:cNvPr id="63" name="Rectangle 62"/>
          <p:cNvSpPr/>
          <p:nvPr/>
        </p:nvSpPr>
        <p:spPr>
          <a:xfrm>
            <a:off x="4489324" y="292202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latin typeface="Arial"/>
                <a:cs typeface="Arial"/>
              </a:rPr>
              <a:t>z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161463" y="1628788"/>
            <a:ext cx="3353202" cy="1200329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800">
                <a:latin typeface="Arial"/>
              </a:defRPr>
            </a:lvl1pPr>
          </a:lstStyle>
          <a:p>
            <a:r>
              <a:rPr lang="en-US" sz="1800" dirty="0"/>
              <a:t>SELECT DISTINCT </a:t>
            </a:r>
            <a:r>
              <a:rPr lang="en-US" sz="1800" dirty="0" err="1" smtClean="0"/>
              <a:t>S.z</a:t>
            </a:r>
            <a:endParaRPr lang="en-US" sz="1800" dirty="0"/>
          </a:p>
          <a:p>
            <a:r>
              <a:rPr lang="en-US" sz="1800" dirty="0"/>
              <a:t>FROM </a:t>
            </a:r>
            <a:r>
              <a:rPr lang="en-US" sz="1800" dirty="0" smtClean="0"/>
              <a:t>R r, </a:t>
            </a:r>
            <a:r>
              <a:rPr lang="en-US" sz="1800" dirty="0"/>
              <a:t>S </a:t>
            </a:r>
            <a:r>
              <a:rPr lang="en-US" sz="1800" dirty="0" smtClean="0"/>
              <a:t>s1, T t, S s2</a:t>
            </a:r>
            <a:br>
              <a:rPr lang="en-US" sz="1800" dirty="0" smtClean="0"/>
            </a:br>
            <a:r>
              <a:rPr lang="en-US" sz="1800" dirty="0" smtClean="0"/>
              <a:t>WHERE </a:t>
            </a:r>
            <a:r>
              <a:rPr lang="en-US" sz="1800" dirty="0" err="1" smtClean="0"/>
              <a:t>r.z</a:t>
            </a:r>
            <a:r>
              <a:rPr lang="en-US" sz="1800" dirty="0" smtClean="0"/>
              <a:t> = </a:t>
            </a:r>
            <a:r>
              <a:rPr lang="en-US" sz="1800" dirty="0" err="1" smtClean="0"/>
              <a:t>s.z</a:t>
            </a:r>
            <a:r>
              <a:rPr lang="en-US" sz="1800" dirty="0" smtClean="0"/>
              <a:t> and </a:t>
            </a:r>
            <a:r>
              <a:rPr lang="en-US" sz="1800" dirty="0" err="1" smtClean="0"/>
              <a:t>r.x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smtClean="0"/>
              <a:t>s1.x </a:t>
            </a:r>
            <a:br>
              <a:rPr lang="en-US" sz="1800" dirty="0" smtClean="0"/>
            </a:br>
            <a:r>
              <a:rPr lang="en-US" sz="1800" dirty="0" smtClean="0"/>
              <a:t>       and </a:t>
            </a:r>
            <a:r>
              <a:rPr lang="en-US" sz="1800" dirty="0" err="1" smtClean="0"/>
              <a:t>t.z</a:t>
            </a:r>
            <a:r>
              <a:rPr lang="en-US" sz="1800" dirty="0" smtClean="0"/>
              <a:t> = </a:t>
            </a:r>
            <a:r>
              <a:rPr lang="en-US" sz="1800" dirty="0" err="1" smtClean="0"/>
              <a:t>s.z</a:t>
            </a:r>
            <a:r>
              <a:rPr lang="en-US" sz="1800" dirty="0" smtClean="0"/>
              <a:t> and </a:t>
            </a:r>
            <a:r>
              <a:rPr lang="en-US" sz="1800" dirty="0" err="1" smtClean="0"/>
              <a:t>t.x</a:t>
            </a:r>
            <a:r>
              <a:rPr lang="en-US" sz="1800" dirty="0" smtClean="0"/>
              <a:t> = s2.x</a:t>
            </a:r>
            <a:endParaRPr lang="en-US" sz="1800" dirty="0"/>
          </a:p>
        </p:txBody>
      </p:sp>
      <p:sp>
        <p:nvSpPr>
          <p:cNvPr id="65" name="TextBox 64"/>
          <p:cNvSpPr txBox="1"/>
          <p:nvPr/>
        </p:nvSpPr>
        <p:spPr>
          <a:xfrm>
            <a:off x="6111908" y="2003780"/>
            <a:ext cx="2956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write back in SQL…</a:t>
            </a:r>
            <a:br>
              <a:rPr lang="en-US" dirty="0" smtClean="0"/>
            </a:br>
            <a:r>
              <a:rPr lang="en-US" dirty="0" smtClean="0"/>
              <a:t>… but won’t fit on one slide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19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Summary: Extensional Query Evaluation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 rules can evaluate all queries that are in PTIME</a:t>
            </a:r>
          </a:p>
          <a:p>
            <a:r>
              <a:rPr lang="en-US" dirty="0" smtClean="0"/>
              <a:t>Actually, a fifth rule is needed (ranking), see book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Big Dichotomy Theorem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If the rules succeed </a:t>
            </a:r>
            <a:r>
              <a:rPr lang="en-US" dirty="0" smtClean="0">
                <a:sym typeface="Wingdings"/>
              </a:rPr>
              <a:t> query is safe  in PTIME</a:t>
            </a:r>
          </a:p>
          <a:p>
            <a:pPr lvl="1"/>
            <a:r>
              <a:rPr lang="en-US" dirty="0" smtClean="0">
                <a:sym typeface="Wingdings"/>
              </a:rPr>
              <a:t>If the rules fail  query is unsafe  #P-complete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olidFill>
                  <a:srgbClr val="D2533C"/>
                </a:solidFill>
                <a:sym typeface="Wingdings"/>
              </a:rPr>
              <a:t>Inclusion/exclusion </a:t>
            </a:r>
            <a:r>
              <a:rPr lang="en-US" dirty="0" smtClean="0">
                <a:sym typeface="Wingdings"/>
              </a:rPr>
              <a:t>is specific to probabilistic databases, not used by modern model counters: will discuss next.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04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Unions of Conjunctive Queries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9291" y="2279220"/>
            <a:ext cx="650208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2533C"/>
                </a:solidFill>
              </a:rPr>
              <a:t>Q</a:t>
            </a:r>
            <a:r>
              <a:rPr lang="en-US" dirty="0"/>
              <a:t>(z) = ∃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∃t</a:t>
            </a:r>
            <a:r>
              <a:rPr lang="en-US" baseline="-25000" dirty="0" smtClean="0"/>
              <a:t>1</a:t>
            </a:r>
            <a:r>
              <a:rPr lang="en-US" dirty="0" smtClean="0"/>
              <a:t> (</a:t>
            </a:r>
            <a:r>
              <a:rPr lang="en-US" dirty="0"/>
              <a:t>Owner(z,</a:t>
            </a:r>
            <a:r>
              <a:rPr lang="en-US" dirty="0" smtClean="0"/>
              <a:t>x</a:t>
            </a:r>
            <a:r>
              <a:rPr lang="en-US" baseline="-25000" dirty="0"/>
              <a:t>1</a:t>
            </a:r>
            <a:r>
              <a:rPr lang="en-US" dirty="0" smtClean="0"/>
              <a:t>) ∧ Location</a:t>
            </a:r>
            <a:r>
              <a:rPr lang="en-US" dirty="0"/>
              <a:t>(</a:t>
            </a:r>
            <a:r>
              <a:rPr lang="en-US" dirty="0" smtClean="0"/>
              <a:t>x</a:t>
            </a:r>
            <a:r>
              <a:rPr lang="en-US" baseline="-25000" dirty="0"/>
              <a:t>1</a:t>
            </a:r>
            <a:r>
              <a:rPr lang="en-US" dirty="0" smtClean="0"/>
              <a:t>,t</a:t>
            </a:r>
            <a:r>
              <a:rPr lang="en-US" baseline="-25000" dirty="0"/>
              <a:t>1</a:t>
            </a:r>
            <a:r>
              <a:rPr lang="en-US" dirty="0" smtClean="0"/>
              <a:t>,”Office444”))  ∨</a:t>
            </a:r>
            <a:br>
              <a:rPr lang="en-US" dirty="0" smtClean="0"/>
            </a:br>
            <a:r>
              <a:rPr lang="en-US" dirty="0" smtClean="0"/>
              <a:t>           </a:t>
            </a:r>
            <a:r>
              <a:rPr lang="en-US" dirty="0"/>
              <a:t>∃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∃t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(Owner(z,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) </a:t>
            </a:r>
            <a:r>
              <a:rPr lang="en-US" dirty="0"/>
              <a:t>∧ Location(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,t</a:t>
            </a:r>
            <a:r>
              <a:rPr lang="en-US" baseline="-25000" dirty="0" smtClean="0"/>
              <a:t>2</a:t>
            </a:r>
            <a:r>
              <a:rPr lang="en-US" dirty="0" smtClean="0"/>
              <a:t>,”Hall7”</a:t>
            </a:r>
            <a:r>
              <a:rPr lang="en-US" dirty="0"/>
              <a:t>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9291" y="3729025"/>
            <a:ext cx="89096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2533C"/>
                </a:solidFill>
              </a:rPr>
              <a:t>Q</a:t>
            </a:r>
            <a:r>
              <a:rPr lang="en-US" dirty="0"/>
              <a:t>(z) = </a:t>
            </a:r>
            <a:r>
              <a:rPr lang="en-US" dirty="0" smtClean="0"/>
              <a:t>Owner</a:t>
            </a:r>
            <a:r>
              <a:rPr lang="en-US" dirty="0"/>
              <a:t>(z,x</a:t>
            </a:r>
            <a:r>
              <a:rPr lang="en-US" baseline="-25000" dirty="0"/>
              <a:t>1</a:t>
            </a:r>
            <a:r>
              <a:rPr lang="en-US" dirty="0" smtClean="0"/>
              <a:t>),Location</a:t>
            </a:r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,t</a:t>
            </a:r>
            <a:r>
              <a:rPr lang="en-US" baseline="-25000" dirty="0"/>
              <a:t>1</a:t>
            </a:r>
            <a:r>
              <a:rPr lang="en-US" dirty="0"/>
              <a:t>,”Office444”</a:t>
            </a:r>
            <a:r>
              <a:rPr lang="en-US" dirty="0" smtClean="0"/>
              <a:t>)  ∨   Owner</a:t>
            </a:r>
            <a:r>
              <a:rPr lang="en-US" dirty="0"/>
              <a:t>(z,x</a:t>
            </a:r>
            <a:r>
              <a:rPr lang="en-US" baseline="-25000" dirty="0"/>
              <a:t>2</a:t>
            </a:r>
            <a:r>
              <a:rPr lang="en-US" dirty="0" smtClean="0"/>
              <a:t>),Location</a:t>
            </a:r>
            <a:r>
              <a:rPr lang="en-US" dirty="0"/>
              <a:t>(x</a:t>
            </a:r>
            <a:r>
              <a:rPr lang="en-US" baseline="-25000" dirty="0"/>
              <a:t>2</a:t>
            </a:r>
            <a:r>
              <a:rPr lang="en-US" dirty="0"/>
              <a:t>,t</a:t>
            </a:r>
            <a:r>
              <a:rPr lang="en-US" baseline="-25000" dirty="0"/>
              <a:t>2</a:t>
            </a:r>
            <a:r>
              <a:rPr lang="en-US" dirty="0"/>
              <a:t>,”Hall7”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291" y="3142622"/>
            <a:ext cx="11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as: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9291" y="1692817"/>
            <a:ext cx="501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Owners of items in either “Office444” or “Hall7”: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341604" y="2992603"/>
            <a:ext cx="4337548" cy="519351"/>
          </a:xfrm>
          <a:prstGeom prst="wedgeEllipseCallout">
            <a:avLst>
              <a:gd name="adj1" fmla="val -10002"/>
              <a:gd name="adj2" fmla="val 10118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Union of conjunctive queries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9291" y="4315428"/>
            <a:ext cx="11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as: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9291" y="4901831"/>
            <a:ext cx="79645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2533C"/>
                </a:solidFill>
              </a:rPr>
              <a:t>Q</a:t>
            </a:r>
            <a:r>
              <a:rPr lang="en-US" dirty="0"/>
              <a:t>(z) = </a:t>
            </a:r>
            <a:r>
              <a:rPr lang="en-US" dirty="0" smtClean="0"/>
              <a:t>Owner</a:t>
            </a:r>
            <a:r>
              <a:rPr lang="en-US" dirty="0"/>
              <a:t>(</a:t>
            </a:r>
            <a:r>
              <a:rPr lang="en-US" dirty="0" err="1"/>
              <a:t>z,</a:t>
            </a:r>
            <a:r>
              <a:rPr lang="en-US" dirty="0" err="1" smtClean="0"/>
              <a:t>x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∧∃t [Location</a:t>
            </a:r>
            <a:r>
              <a:rPr lang="en-US" dirty="0"/>
              <a:t>(</a:t>
            </a:r>
            <a:r>
              <a:rPr lang="en-US" dirty="0" smtClean="0"/>
              <a:t>x,t,</a:t>
            </a:r>
            <a:r>
              <a:rPr lang="en-US" dirty="0"/>
              <a:t>”Office444”</a:t>
            </a:r>
            <a:r>
              <a:rPr lang="en-US" dirty="0" smtClean="0"/>
              <a:t>)  ∨  Location</a:t>
            </a:r>
            <a:r>
              <a:rPr lang="en-US" dirty="0"/>
              <a:t>(</a:t>
            </a:r>
            <a:r>
              <a:rPr lang="en-US" dirty="0" smtClean="0"/>
              <a:t>x,t,</a:t>
            </a:r>
            <a:r>
              <a:rPr lang="en-US" dirty="0"/>
              <a:t>”Hall7”</a:t>
            </a:r>
            <a:r>
              <a:rPr lang="en-US" dirty="0" smtClean="0"/>
              <a:t>)]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91" y="6074637"/>
            <a:ext cx="8032968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Distributivity</a:t>
            </a:r>
            <a:r>
              <a:rPr lang="en-US" dirty="0" smtClean="0"/>
              <a:t> law for ∨, ∧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Commutativity</a:t>
            </a:r>
            <a:r>
              <a:rPr lang="en-US" dirty="0" smtClean="0"/>
              <a:t> law for ∃,</a:t>
            </a:r>
            <a:r>
              <a:rPr lang="en-US" dirty="0"/>
              <a:t> </a:t>
            </a:r>
            <a:r>
              <a:rPr lang="en-US" dirty="0" smtClean="0"/>
              <a:t>∨:   (∃x P(x)) </a:t>
            </a:r>
            <a:r>
              <a:rPr lang="en-US" dirty="0"/>
              <a:t>∨  </a:t>
            </a:r>
            <a:r>
              <a:rPr lang="en-US" dirty="0" smtClean="0"/>
              <a:t>(∃y T(y)</a:t>
            </a:r>
            <a:r>
              <a:rPr lang="en-US" dirty="0"/>
              <a:t>) </a:t>
            </a:r>
            <a:r>
              <a:rPr lang="en-US" dirty="0" smtClean="0"/>
              <a:t>= ∃z </a:t>
            </a:r>
            <a:r>
              <a:rPr lang="en-US" dirty="0"/>
              <a:t>(P</a:t>
            </a:r>
            <a:r>
              <a:rPr lang="en-US" dirty="0" smtClean="0"/>
              <a:t>(z) </a:t>
            </a:r>
            <a:r>
              <a:rPr lang="en-US" dirty="0"/>
              <a:t>∨ T</a:t>
            </a:r>
            <a:r>
              <a:rPr lang="en-US" dirty="0" smtClean="0"/>
              <a:t>(z)</a:t>
            </a:r>
            <a:r>
              <a:rPr lang="en-US" dirty="0"/>
              <a:t>)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291" y="5488234"/>
            <a:ext cx="256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will use these laws: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23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Four Rules for Computing Query Probabilities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Independent join</a:t>
            </a:r>
          </a:p>
          <a:p>
            <a:endParaRPr lang="en-US" dirty="0" smtClean="0"/>
          </a:p>
          <a:p>
            <a:r>
              <a:rPr lang="en-US" dirty="0" smtClean="0"/>
              <a:t>Independent project</a:t>
            </a:r>
          </a:p>
          <a:p>
            <a:endParaRPr lang="en-US" dirty="0" smtClean="0"/>
          </a:p>
          <a:p>
            <a:r>
              <a:rPr lang="en-US" dirty="0" smtClean="0"/>
              <a:t>Independent union</a:t>
            </a:r>
          </a:p>
          <a:p>
            <a:endParaRPr lang="en-US" dirty="0" smtClean="0"/>
          </a:p>
          <a:p>
            <a:r>
              <a:rPr lang="en-US" dirty="0" smtClean="0"/>
              <a:t>Inclusion/exclusion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Rules apply to </a:t>
            </a:r>
            <a:r>
              <a:rPr lang="en-US" dirty="0" smtClean="0">
                <a:solidFill>
                  <a:srgbClr val="D2533C"/>
                </a:solidFill>
              </a:rPr>
              <a:t>Boolean Queries </a:t>
            </a:r>
            <a:r>
              <a:rPr lang="en-US" dirty="0" smtClean="0"/>
              <a:t>only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91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1135" y="1166017"/>
            <a:ext cx="450440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2800" dirty="0" smtClean="0">
                <a:latin typeface="Arial"/>
              </a:rPr>
              <a:t>(Q1 </a:t>
            </a:r>
            <a:r>
              <a:rPr lang="en-US" sz="2800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800" dirty="0" smtClean="0">
                <a:latin typeface="Arial"/>
              </a:rPr>
              <a:t> </a:t>
            </a:r>
            <a:r>
              <a:rPr lang="en-US" sz="2800" dirty="0" smtClean="0"/>
              <a:t>Q2</a:t>
            </a:r>
            <a:r>
              <a:rPr lang="en-US" sz="2800" dirty="0" smtClean="0">
                <a:ea typeface="ＭＳ ゴシック"/>
                <a:cs typeface="ＭＳ ゴシック"/>
              </a:rPr>
              <a:t>) = </a:t>
            </a:r>
            <a:r>
              <a:rPr lang="en-US" sz="2800" dirty="0">
                <a:solidFill>
                  <a:srgbClr val="0000FF"/>
                </a:solidFill>
              </a:rPr>
              <a:t>P</a:t>
            </a:r>
            <a:r>
              <a:rPr lang="en-US" sz="2800" dirty="0" smtClean="0"/>
              <a:t>(Q1</a:t>
            </a:r>
            <a:r>
              <a:rPr lang="en-US" sz="2800" dirty="0" smtClean="0">
                <a:ea typeface="ＭＳ ゴシック"/>
                <a:cs typeface="ＭＳ ゴシック"/>
              </a:rPr>
              <a:t>)</a:t>
            </a:r>
            <a:r>
              <a:rPr lang="en-US" sz="2800" dirty="0" smtClean="0">
                <a:solidFill>
                  <a:srgbClr val="0000FF"/>
                </a:solidFill>
              </a:rPr>
              <a:t>P</a:t>
            </a:r>
            <a:r>
              <a:rPr lang="en-US" sz="2800" dirty="0" smtClean="0"/>
              <a:t>(Q2)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3894" y="1820285"/>
            <a:ext cx="3239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Q1 and Q2 are independent</a:t>
            </a:r>
          </a:p>
          <a:p>
            <a:r>
              <a:rPr lang="en-US" dirty="0" smtClean="0"/>
              <a:t>(meaning: no common atoms)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1135" y="573304"/>
            <a:ext cx="3607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Rule 1: Independent Join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662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7400</TotalTime>
  <Words>5589</Words>
  <Application>Microsoft Macintosh PowerPoint</Application>
  <PresentationFormat>On-screen Show (4:3)</PresentationFormat>
  <Paragraphs>930</Paragraphs>
  <Slides>62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Clarity</vt:lpstr>
      <vt:lpstr>A Course on Probabilistic Databases</vt:lpstr>
      <vt:lpstr>Outline</vt:lpstr>
      <vt:lpstr>Overview</vt:lpstr>
      <vt:lpstr>Review: Unions of Conjunctive Queries</vt:lpstr>
      <vt:lpstr>Review: Unions of Conjunctive Queries</vt:lpstr>
      <vt:lpstr>Review: Unions of Conjunctive Queries</vt:lpstr>
      <vt:lpstr>Review: Unions of Conjunctive Queries</vt:lpstr>
      <vt:lpstr>Four Rules for Computing Query Probabilities</vt:lpstr>
      <vt:lpstr>PowerPoint Presentation</vt:lpstr>
      <vt:lpstr>PowerPoint Presentation</vt:lpstr>
      <vt:lpstr>PowerPoint Presentation</vt:lpstr>
      <vt:lpstr>Example</vt:lpstr>
      <vt:lpstr>Example</vt:lpstr>
      <vt:lpstr>Example</vt:lpstr>
      <vt:lpstr>Example</vt:lpstr>
      <vt:lpstr>Example</vt:lpstr>
      <vt:lpstr>Example</vt:lpstr>
      <vt:lpstr>Rule 4: Inclusion-Exclusion</vt:lpstr>
      <vt:lpstr>Example</vt:lpstr>
      <vt:lpstr>Example</vt:lpstr>
      <vt:lpstr>Example</vt:lpstr>
      <vt:lpstr>Lesson 3</vt:lpstr>
      <vt:lpstr>Unsafe Queries – When the Rules Fail</vt:lpstr>
      <vt:lpstr>Unsafe Queries – When the Rules Fail</vt:lpstr>
      <vt:lpstr>Unsafe Queries – When the Rules Fail</vt:lpstr>
      <vt:lpstr>Unsafe Queries – When the Rules Fail</vt:lpstr>
      <vt:lpstr>Unsafe Queries – When the Rules Fail</vt:lpstr>
      <vt:lpstr>The Amazing Queries Hk</vt:lpstr>
      <vt:lpstr>Where We Are</vt:lpstr>
      <vt:lpstr>A Safe Query with H1 as Subquery</vt:lpstr>
      <vt:lpstr>A Safe Query with H1 as Subquery</vt:lpstr>
      <vt:lpstr>A Safe Query with H1 as Subquery</vt:lpstr>
      <vt:lpstr>A Safe Query with H1 as Subquery</vt:lpstr>
      <vt:lpstr>Inclusion/Exclusion is Insufficient</vt:lpstr>
      <vt:lpstr>Inclusion/Exclusion is Insufficient</vt:lpstr>
      <vt:lpstr>Inclusion/Exclusion is Insufficient</vt:lpstr>
      <vt:lpstr>Inclusion/Exclusion is Insufficient</vt:lpstr>
      <vt:lpstr>August Ferdinand Möbius 1790-1868</vt:lpstr>
      <vt:lpstr>The CNF Lattice</vt:lpstr>
      <vt:lpstr>The CNF Lattice</vt:lpstr>
      <vt:lpstr>The CNF Lattice</vt:lpstr>
      <vt:lpstr>The CNF Lattice</vt:lpstr>
      <vt:lpstr>The Möbius’ Function</vt:lpstr>
      <vt:lpstr>The Möbius’ Function</vt:lpstr>
      <vt:lpstr>The Möbius’ Function</vt:lpstr>
      <vt:lpstr>The Möbius’ Function</vt:lpstr>
      <vt:lpstr>The Möbius’ Function</vt:lpstr>
      <vt:lpstr>The Möbius’ Function</vt:lpstr>
      <vt:lpstr>The Möbius’ Function</vt:lpstr>
      <vt:lpstr>The Möbius’ Function</vt:lpstr>
      <vt:lpstr>The Big Dichotomy Theorem</vt:lpstr>
      <vt:lpstr>Lesson 5</vt:lpstr>
      <vt:lpstr>Representation Theorem</vt:lpstr>
      <vt:lpstr>Representation Theorem</vt:lpstr>
      <vt:lpstr>Representation Theorem</vt:lpstr>
      <vt:lpstr>Representation Theorem</vt:lpstr>
      <vt:lpstr>Landscape of Probabilistic Databases</vt:lpstr>
      <vt:lpstr>Extensional Plans for UCQ</vt:lpstr>
      <vt:lpstr>Independent-Union and Mobius-Sum</vt:lpstr>
      <vt:lpstr>Independent-Union and Mobius-Sum</vt:lpstr>
      <vt:lpstr>Extensional Plans for UCQ</vt:lpstr>
      <vt:lpstr>Summary: Extensional Query Evaluation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Probabilistic Databases</dc:title>
  <dc:creator>Dan Suciu</dc:creator>
  <cp:lastModifiedBy>Dan Suciu</cp:lastModifiedBy>
  <cp:revision>1365</cp:revision>
  <dcterms:created xsi:type="dcterms:W3CDTF">2013-03-29T18:46:08Z</dcterms:created>
  <dcterms:modified xsi:type="dcterms:W3CDTF">2014-06-28T15:32:30Z</dcterms:modified>
</cp:coreProperties>
</file>