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9"/>
  </p:notesMasterIdLst>
  <p:handoutMasterIdLst>
    <p:handoutMasterId r:id="rId50"/>
  </p:handoutMasterIdLst>
  <p:sldIdLst>
    <p:sldId id="256" r:id="rId2"/>
    <p:sldId id="563" r:id="rId3"/>
    <p:sldId id="406" r:id="rId4"/>
    <p:sldId id="311" r:id="rId5"/>
    <p:sldId id="414" r:id="rId6"/>
    <p:sldId id="413" r:id="rId7"/>
    <p:sldId id="412" r:id="rId8"/>
    <p:sldId id="416" r:id="rId9"/>
    <p:sldId id="419" r:id="rId10"/>
    <p:sldId id="420" r:id="rId11"/>
    <p:sldId id="421" r:id="rId12"/>
    <p:sldId id="423" r:id="rId13"/>
    <p:sldId id="422" r:id="rId14"/>
    <p:sldId id="424" r:id="rId15"/>
    <p:sldId id="425" r:id="rId16"/>
    <p:sldId id="418" r:id="rId17"/>
    <p:sldId id="417" r:id="rId18"/>
    <p:sldId id="415" r:id="rId19"/>
    <p:sldId id="443" r:id="rId20"/>
    <p:sldId id="312" r:id="rId21"/>
    <p:sldId id="426" r:id="rId22"/>
    <p:sldId id="427" r:id="rId23"/>
    <p:sldId id="428" r:id="rId24"/>
    <p:sldId id="429" r:id="rId25"/>
    <p:sldId id="430" r:id="rId26"/>
    <p:sldId id="431" r:id="rId27"/>
    <p:sldId id="407" r:id="rId28"/>
    <p:sldId id="435" r:id="rId29"/>
    <p:sldId id="432" r:id="rId30"/>
    <p:sldId id="295" r:id="rId31"/>
    <p:sldId id="433" r:id="rId32"/>
    <p:sldId id="552" r:id="rId33"/>
    <p:sldId id="551" r:id="rId34"/>
    <p:sldId id="440" r:id="rId35"/>
    <p:sldId id="436" r:id="rId36"/>
    <p:sldId id="441" r:id="rId37"/>
    <p:sldId id="439" r:id="rId38"/>
    <p:sldId id="438" r:id="rId39"/>
    <p:sldId id="437" r:id="rId40"/>
    <p:sldId id="434" r:id="rId41"/>
    <p:sldId id="315" r:id="rId42"/>
    <p:sldId id="320" r:id="rId43"/>
    <p:sldId id="442" r:id="rId44"/>
    <p:sldId id="557" r:id="rId45"/>
    <p:sldId id="344" r:id="rId46"/>
    <p:sldId id="556" r:id="rId47"/>
    <p:sldId id="319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9C"/>
    <a:srgbClr val="80FF00"/>
    <a:srgbClr val="008040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5" autoAdjust="0"/>
    <p:restoredTop sz="91270" autoAdjust="0"/>
  </p:normalViewPr>
  <p:slideViewPr>
    <p:cSldViewPr snapToGrid="0" snapToObjects="1">
      <p:cViewPr varScale="1">
        <p:scale>
          <a:sx n="166" d="100"/>
          <a:sy n="166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9C696-71BF-D54B-90A8-38C1C7C77A11}" type="datetimeFigureOut">
              <a:rPr lang="en-US" smtClean="0"/>
              <a:t>6/28/14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F5F28-FABB-4143-A1B9-18BEA2F5F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837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89FC8-8E6D-1742-B76B-FC857E3C7D3F}" type="datetimeFigureOut">
              <a:rPr lang="en-US" smtClean="0"/>
              <a:t>6/28/14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D0F5E-2B8C-3442-9D3E-2B9C035CF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033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4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13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0000FF"/>
                </a:solidFill>
              </a:rPr>
              <a:t>0.9*0.06+0.1*0.44 =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AD0F5E-2B8C-3442-9D3E-2B9C035CF6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54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76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76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76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FF17D-FC73-FB49-9C17-BEC89D7B4C9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7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Course on Probabilistic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Dan Suciu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University of Washington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18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FBDD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D2533C"/>
                </a:solidFill>
              </a:rPr>
              <a:t>FBDD</a:t>
            </a:r>
            <a:r>
              <a:rPr lang="en-US" dirty="0"/>
              <a:t> (Free Binary Decision Diagram) is a graph 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Sink node are labeled 0 or 1</a:t>
            </a:r>
          </a:p>
          <a:p>
            <a:pPr lvl="1"/>
            <a:r>
              <a:rPr lang="en-US" dirty="0"/>
              <a:t>Internal nodes are labeled with a variable 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have two outgoing edges, labeled 0 and 1</a:t>
            </a:r>
          </a:p>
          <a:p>
            <a:pPr lvl="1"/>
            <a:r>
              <a:rPr lang="en-US" dirty="0"/>
              <a:t>Every root-to-sink path visits each variable X</a:t>
            </a:r>
            <a:r>
              <a:rPr lang="en-US" baseline="-25000" dirty="0"/>
              <a:t>i</a:t>
            </a:r>
            <a:r>
              <a:rPr lang="en-US" dirty="0"/>
              <a:t> at most once</a:t>
            </a:r>
          </a:p>
          <a:p>
            <a:pPr lvl="1"/>
            <a:endParaRPr lang="en-US" dirty="0"/>
          </a:p>
          <a:p>
            <a:r>
              <a:rPr lang="en-US" dirty="0"/>
              <a:t>Computing </a:t>
            </a:r>
            <a:r>
              <a:rPr lang="en-US" dirty="0">
                <a:solidFill>
                  <a:srgbClr val="D2533C"/>
                </a:solidFill>
              </a:rPr>
              <a:t>F</a:t>
            </a:r>
            <a:r>
              <a:rPr lang="en-US" dirty="0"/>
              <a:t> with the FBDD:</a:t>
            </a:r>
          </a:p>
          <a:p>
            <a:pPr lvl="1"/>
            <a:r>
              <a:rPr lang="en-US" dirty="0"/>
              <a:t>If X</a:t>
            </a:r>
            <a:r>
              <a:rPr lang="en-US" baseline="-25000" dirty="0"/>
              <a:t>i</a:t>
            </a:r>
            <a:r>
              <a:rPr lang="en-US" dirty="0"/>
              <a:t> = 0 follow the 0 edge</a:t>
            </a:r>
          </a:p>
          <a:p>
            <a:pPr lvl="1"/>
            <a:r>
              <a:rPr lang="en-US" dirty="0"/>
              <a:t>If X</a:t>
            </a:r>
            <a:r>
              <a:rPr lang="en-US" baseline="-25000" dirty="0"/>
              <a:t>i</a:t>
            </a:r>
            <a:r>
              <a:rPr lang="en-US" dirty="0"/>
              <a:t> = 1 follow the 1 edge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052429" y="3914177"/>
            <a:ext cx="568473" cy="43279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X1</a:t>
            </a:r>
            <a:endParaRPr lang="en-US" sz="14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155357" y="4593136"/>
            <a:ext cx="568473" cy="43279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X2</a:t>
            </a:r>
            <a:endParaRPr lang="en-US" sz="14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984448" y="4593136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X2</a:t>
            </a:r>
            <a:endParaRPr lang="en-US" sz="1400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067014" y="5384206"/>
            <a:ext cx="568473" cy="43279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X3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7" idx="3"/>
            <a:endCxn id="8" idx="0"/>
          </p:cNvCxnSpPr>
          <p:nvPr/>
        </p:nvCxnSpPr>
        <p:spPr>
          <a:xfrm flipH="1">
            <a:off x="5439594" y="4283588"/>
            <a:ext cx="696086" cy="30954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5"/>
            <a:endCxn id="9" idx="0"/>
          </p:cNvCxnSpPr>
          <p:nvPr/>
        </p:nvCxnSpPr>
        <p:spPr>
          <a:xfrm>
            <a:off x="6537651" y="4283588"/>
            <a:ext cx="731034" cy="30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5"/>
            <a:endCxn id="10" idx="1"/>
          </p:cNvCxnSpPr>
          <p:nvPr/>
        </p:nvCxnSpPr>
        <p:spPr>
          <a:xfrm>
            <a:off x="5640579" y="4962547"/>
            <a:ext cx="509686" cy="48504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7"/>
          </p:cNvCxnSpPr>
          <p:nvPr/>
        </p:nvCxnSpPr>
        <p:spPr>
          <a:xfrm flipH="1">
            <a:off x="6552236" y="4962547"/>
            <a:ext cx="515463" cy="485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0"/>
          <p:cNvCxnSpPr>
            <a:stCxn id="9" idx="6"/>
            <a:endCxn id="16" idx="6"/>
          </p:cNvCxnSpPr>
          <p:nvPr/>
        </p:nvCxnSpPr>
        <p:spPr>
          <a:xfrm flipH="1">
            <a:off x="7188298" y="4809532"/>
            <a:ext cx="364623" cy="1611186"/>
          </a:xfrm>
          <a:prstGeom prst="curvedConnector3">
            <a:avLst>
              <a:gd name="adj1" fmla="val -6269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>
            <a:off x="6788215" y="6204322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523788" y="6236655"/>
            <a:ext cx="400083" cy="43279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10" idx="3"/>
            <a:endCxn id="17" idx="0"/>
          </p:cNvCxnSpPr>
          <p:nvPr/>
        </p:nvCxnSpPr>
        <p:spPr>
          <a:xfrm flipH="1">
            <a:off x="5723830" y="5753617"/>
            <a:ext cx="426435" cy="48303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1"/>
          <p:cNvCxnSpPr>
            <a:stCxn id="8" idx="2"/>
            <a:endCxn id="17" idx="2"/>
          </p:cNvCxnSpPr>
          <p:nvPr/>
        </p:nvCxnSpPr>
        <p:spPr>
          <a:xfrm rot="10800000" flipH="1" flipV="1">
            <a:off x="5155356" y="4809531"/>
            <a:ext cx="368431" cy="1643519"/>
          </a:xfrm>
          <a:prstGeom prst="curvedConnector3">
            <a:avLst>
              <a:gd name="adj1" fmla="val -620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62357" y="4162303"/>
            <a:ext cx="28451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720196" y="416230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954093" y="5445840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759184" y="4872039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03742" y="4962547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761581" y="4962547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767914" y="5753617"/>
            <a:ext cx="28451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stCxn id="10" idx="5"/>
            <a:endCxn id="16" idx="0"/>
          </p:cNvCxnSpPr>
          <p:nvPr/>
        </p:nvCxnSpPr>
        <p:spPr>
          <a:xfrm>
            <a:off x="6552236" y="5753617"/>
            <a:ext cx="436021" cy="45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31420" y="5663109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988257" y="3971090"/>
            <a:ext cx="207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X1=0, X2=1, X3=0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40579" y="3424534"/>
            <a:ext cx="33855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</a:t>
            </a:r>
            <a:r>
              <a:rPr lang="en-US" dirty="0"/>
              <a:t>    =   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 ∨ 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>
                <a:latin typeface="cmsy10" charset="0"/>
              </a:rPr>
              <a:t> </a:t>
            </a:r>
            <a:r>
              <a:rPr lang="en-US" dirty="0"/>
              <a:t>∨  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1110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FBDD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D2533C"/>
                </a:solidFill>
              </a:rPr>
              <a:t>FBDD</a:t>
            </a:r>
            <a:r>
              <a:rPr lang="en-US" dirty="0" smtClean="0"/>
              <a:t> (Free Binary Decision Diagram) is a graph </a:t>
            </a:r>
            <a:r>
              <a:rPr lang="en-US" dirty="0" err="1" smtClean="0"/>
              <a:t>s.t.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Sink node are labeled 0 or 1</a:t>
            </a:r>
          </a:p>
          <a:p>
            <a:pPr lvl="1"/>
            <a:r>
              <a:rPr lang="en-US" dirty="0" smtClean="0"/>
              <a:t>Internal nodes are labeled with a variable X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and have two outgoing edges, labeled 0 and 1</a:t>
            </a:r>
          </a:p>
          <a:p>
            <a:pPr lvl="1"/>
            <a:r>
              <a:rPr lang="en-US" dirty="0" smtClean="0"/>
              <a:t>Every root-to-sink path visits each variable X</a:t>
            </a:r>
            <a:r>
              <a:rPr lang="en-US" baseline="-25000" dirty="0" smtClean="0"/>
              <a:t>i</a:t>
            </a:r>
            <a:r>
              <a:rPr lang="en-US" dirty="0" smtClean="0"/>
              <a:t> at most once</a:t>
            </a:r>
          </a:p>
          <a:p>
            <a:pPr lvl="1"/>
            <a:endParaRPr lang="en-US" dirty="0"/>
          </a:p>
          <a:p>
            <a:r>
              <a:rPr lang="en-US" dirty="0" smtClean="0"/>
              <a:t>Computing 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dirty="0" smtClean="0"/>
              <a:t> with the FBDD:</a:t>
            </a:r>
          </a:p>
          <a:p>
            <a:pPr lvl="1"/>
            <a:r>
              <a:rPr lang="en-US" dirty="0" smtClean="0"/>
              <a:t>If X</a:t>
            </a:r>
            <a:r>
              <a:rPr lang="en-US" baseline="-25000" dirty="0" smtClean="0"/>
              <a:t>i</a:t>
            </a:r>
            <a:r>
              <a:rPr lang="en-US" dirty="0" smtClean="0"/>
              <a:t> = 0 follow the 0 edge</a:t>
            </a:r>
          </a:p>
          <a:p>
            <a:pPr lvl="1"/>
            <a:r>
              <a:rPr lang="en-US" dirty="0" smtClean="0"/>
              <a:t>If X</a:t>
            </a:r>
            <a:r>
              <a:rPr lang="en-US" baseline="-25000" dirty="0" smtClean="0"/>
              <a:t>i</a:t>
            </a:r>
            <a:r>
              <a:rPr lang="en-US" dirty="0" smtClean="0"/>
              <a:t> = 1 follow the 1 edge</a:t>
            </a:r>
          </a:p>
          <a:p>
            <a:pPr lvl="1"/>
            <a:endParaRPr lang="en-US" dirty="0"/>
          </a:p>
          <a:p>
            <a:r>
              <a:rPr lang="en-US" dirty="0" smtClean="0"/>
              <a:t>Computing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dirty="0" smtClean="0"/>
              <a:t>) with the FBDD</a:t>
            </a:r>
          </a:p>
          <a:p>
            <a:pPr lvl="1"/>
            <a:r>
              <a:rPr lang="en-US" dirty="0" smtClean="0"/>
              <a:t>Dynamic programming bottom-up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052429" y="3914177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X1</a:t>
            </a:r>
            <a:endParaRPr lang="en-US" sz="14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155357" y="4593136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X2</a:t>
            </a:r>
            <a:endParaRPr lang="en-US" sz="14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984448" y="4593136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X2</a:t>
            </a:r>
            <a:endParaRPr lang="en-US" sz="1400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067014" y="5384206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X3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7" idx="3"/>
            <a:endCxn id="8" idx="0"/>
          </p:cNvCxnSpPr>
          <p:nvPr/>
        </p:nvCxnSpPr>
        <p:spPr>
          <a:xfrm flipH="1">
            <a:off x="5439594" y="4283588"/>
            <a:ext cx="696086" cy="30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5"/>
            <a:endCxn id="9" idx="0"/>
          </p:cNvCxnSpPr>
          <p:nvPr/>
        </p:nvCxnSpPr>
        <p:spPr>
          <a:xfrm>
            <a:off x="6537651" y="4283588"/>
            <a:ext cx="731034" cy="30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5"/>
            <a:endCxn id="10" idx="1"/>
          </p:cNvCxnSpPr>
          <p:nvPr/>
        </p:nvCxnSpPr>
        <p:spPr>
          <a:xfrm>
            <a:off x="5640579" y="4962547"/>
            <a:ext cx="509686" cy="485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7"/>
          </p:cNvCxnSpPr>
          <p:nvPr/>
        </p:nvCxnSpPr>
        <p:spPr>
          <a:xfrm flipH="1">
            <a:off x="6552236" y="4962547"/>
            <a:ext cx="515463" cy="485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0"/>
          <p:cNvCxnSpPr>
            <a:stCxn id="9" idx="6"/>
            <a:endCxn id="16" idx="6"/>
          </p:cNvCxnSpPr>
          <p:nvPr/>
        </p:nvCxnSpPr>
        <p:spPr>
          <a:xfrm flipH="1">
            <a:off x="7188298" y="4809532"/>
            <a:ext cx="364623" cy="1611186"/>
          </a:xfrm>
          <a:prstGeom prst="curvedConnector3">
            <a:avLst>
              <a:gd name="adj1" fmla="val -6269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>
            <a:off x="6788215" y="6204322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523788" y="6236655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10" idx="3"/>
            <a:endCxn id="17" idx="0"/>
          </p:cNvCxnSpPr>
          <p:nvPr/>
        </p:nvCxnSpPr>
        <p:spPr>
          <a:xfrm flipH="1">
            <a:off x="5723830" y="5753617"/>
            <a:ext cx="426435" cy="483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1"/>
          <p:cNvCxnSpPr>
            <a:stCxn id="8" idx="2"/>
            <a:endCxn id="17" idx="2"/>
          </p:cNvCxnSpPr>
          <p:nvPr/>
        </p:nvCxnSpPr>
        <p:spPr>
          <a:xfrm rot="10800000" flipH="1" flipV="1">
            <a:off x="5155356" y="4809531"/>
            <a:ext cx="368431" cy="1643519"/>
          </a:xfrm>
          <a:prstGeom prst="curvedConnector3">
            <a:avLst>
              <a:gd name="adj1" fmla="val -620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62357" y="416230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720196" y="416230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954093" y="5445840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759184" y="4872039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03742" y="4962547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761581" y="4962547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767914" y="5753617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stCxn id="10" idx="5"/>
            <a:endCxn id="16" idx="0"/>
          </p:cNvCxnSpPr>
          <p:nvPr/>
        </p:nvCxnSpPr>
        <p:spPr>
          <a:xfrm>
            <a:off x="6552236" y="5753617"/>
            <a:ext cx="436021" cy="45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31420" y="5663109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640579" y="3424534"/>
            <a:ext cx="33855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</a:t>
            </a:r>
            <a:r>
              <a:rPr lang="en-US" dirty="0"/>
              <a:t>    =   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 ∨ 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>
                <a:latin typeface="cmsy10" charset="0"/>
              </a:rPr>
              <a:t> </a:t>
            </a:r>
            <a:r>
              <a:rPr lang="en-US" dirty="0"/>
              <a:t>∨  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15368" y="5713784"/>
            <a:ext cx="1230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P(X1)=</a:t>
            </a:r>
            <a:r>
              <a:rPr lang="en-US" dirty="0" smtClean="0">
                <a:solidFill>
                  <a:srgbClr val="0000FF"/>
                </a:solidFill>
              </a:rPr>
              <a:t>0.1</a:t>
            </a:r>
          </a:p>
          <a:p>
            <a:r>
              <a:rPr lang="en-US" dirty="0" smtClean="0"/>
              <a:t>P(X2)=</a:t>
            </a:r>
            <a:r>
              <a:rPr lang="en-US" dirty="0" smtClean="0">
                <a:solidFill>
                  <a:srgbClr val="0000FF"/>
                </a:solidFill>
              </a:rPr>
              <a:t>0.2</a:t>
            </a:r>
          </a:p>
          <a:p>
            <a:r>
              <a:rPr lang="en-US" dirty="0" smtClean="0"/>
              <a:t>P(X3)=</a:t>
            </a:r>
            <a:r>
              <a:rPr lang="en-US" dirty="0" smtClean="0">
                <a:solidFill>
                  <a:srgbClr val="0000FF"/>
                </a:solidFill>
              </a:rPr>
              <a:t>0.3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10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FBDD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D2533C"/>
                </a:solidFill>
              </a:rPr>
              <a:t>FBDD</a:t>
            </a:r>
            <a:r>
              <a:rPr lang="en-US" dirty="0" smtClean="0"/>
              <a:t> (Free Binary Decision Diagram) is a graph </a:t>
            </a:r>
            <a:r>
              <a:rPr lang="en-US" dirty="0" err="1" smtClean="0"/>
              <a:t>s.t.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Sink node are labeled 0 or 1</a:t>
            </a:r>
          </a:p>
          <a:p>
            <a:pPr lvl="1"/>
            <a:r>
              <a:rPr lang="en-US" dirty="0" smtClean="0"/>
              <a:t>Internal nodes are labeled with a variable X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and have two outgoing edges, labeled 0 and 1</a:t>
            </a:r>
          </a:p>
          <a:p>
            <a:pPr lvl="1"/>
            <a:r>
              <a:rPr lang="en-US" dirty="0" smtClean="0"/>
              <a:t>Every root-to-sink path visits each variable X</a:t>
            </a:r>
            <a:r>
              <a:rPr lang="en-US" baseline="-25000" dirty="0" smtClean="0"/>
              <a:t>i</a:t>
            </a:r>
            <a:r>
              <a:rPr lang="en-US" dirty="0" smtClean="0"/>
              <a:t> at most once</a:t>
            </a:r>
          </a:p>
          <a:p>
            <a:pPr lvl="1"/>
            <a:endParaRPr lang="en-US" dirty="0"/>
          </a:p>
          <a:p>
            <a:r>
              <a:rPr lang="en-US" dirty="0" smtClean="0"/>
              <a:t>Computing 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dirty="0" smtClean="0"/>
              <a:t> with the FBDD:</a:t>
            </a:r>
          </a:p>
          <a:p>
            <a:pPr lvl="1"/>
            <a:r>
              <a:rPr lang="en-US" dirty="0" smtClean="0"/>
              <a:t>If X</a:t>
            </a:r>
            <a:r>
              <a:rPr lang="en-US" baseline="-25000" dirty="0" smtClean="0"/>
              <a:t>i</a:t>
            </a:r>
            <a:r>
              <a:rPr lang="en-US" dirty="0" smtClean="0"/>
              <a:t> = 0 follow the 0 edge</a:t>
            </a:r>
          </a:p>
          <a:p>
            <a:pPr lvl="1"/>
            <a:r>
              <a:rPr lang="en-US" dirty="0" smtClean="0"/>
              <a:t>If X</a:t>
            </a:r>
            <a:r>
              <a:rPr lang="en-US" baseline="-25000" dirty="0" smtClean="0"/>
              <a:t>i</a:t>
            </a:r>
            <a:r>
              <a:rPr lang="en-US" dirty="0" smtClean="0"/>
              <a:t> = 1 follow the 1 edge</a:t>
            </a:r>
          </a:p>
          <a:p>
            <a:pPr lvl="1"/>
            <a:endParaRPr lang="en-US" dirty="0"/>
          </a:p>
          <a:p>
            <a:r>
              <a:rPr lang="en-US" dirty="0" smtClean="0"/>
              <a:t>Computing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dirty="0" smtClean="0"/>
              <a:t>) with the FBDD</a:t>
            </a:r>
          </a:p>
          <a:p>
            <a:pPr lvl="1"/>
            <a:r>
              <a:rPr lang="en-US" dirty="0" smtClean="0"/>
              <a:t>Dynamic programming bottom-up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052429" y="3914177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X1</a:t>
            </a:r>
            <a:endParaRPr lang="en-US" sz="14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155357" y="4593136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X2</a:t>
            </a:r>
            <a:endParaRPr lang="en-US" sz="14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984448" y="4593136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X2</a:t>
            </a:r>
            <a:endParaRPr lang="en-US" sz="1400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067014" y="5384206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X3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7" idx="3"/>
            <a:endCxn id="8" idx="0"/>
          </p:cNvCxnSpPr>
          <p:nvPr/>
        </p:nvCxnSpPr>
        <p:spPr>
          <a:xfrm flipH="1">
            <a:off x="5439594" y="4283588"/>
            <a:ext cx="696086" cy="30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5"/>
            <a:endCxn id="9" idx="0"/>
          </p:cNvCxnSpPr>
          <p:nvPr/>
        </p:nvCxnSpPr>
        <p:spPr>
          <a:xfrm>
            <a:off x="6537651" y="4283588"/>
            <a:ext cx="731034" cy="30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5"/>
            <a:endCxn id="10" idx="1"/>
          </p:cNvCxnSpPr>
          <p:nvPr/>
        </p:nvCxnSpPr>
        <p:spPr>
          <a:xfrm>
            <a:off x="5640579" y="4962547"/>
            <a:ext cx="509686" cy="485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7"/>
          </p:cNvCxnSpPr>
          <p:nvPr/>
        </p:nvCxnSpPr>
        <p:spPr>
          <a:xfrm flipH="1">
            <a:off x="6552236" y="4962547"/>
            <a:ext cx="515463" cy="485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0"/>
          <p:cNvCxnSpPr>
            <a:stCxn id="9" idx="6"/>
            <a:endCxn id="16" idx="6"/>
          </p:cNvCxnSpPr>
          <p:nvPr/>
        </p:nvCxnSpPr>
        <p:spPr>
          <a:xfrm flipH="1">
            <a:off x="7188298" y="4809532"/>
            <a:ext cx="364623" cy="1611186"/>
          </a:xfrm>
          <a:prstGeom prst="curvedConnector3">
            <a:avLst>
              <a:gd name="adj1" fmla="val -6269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>
            <a:off x="6788215" y="6204322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523788" y="6236655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10" idx="3"/>
            <a:endCxn id="17" idx="0"/>
          </p:cNvCxnSpPr>
          <p:nvPr/>
        </p:nvCxnSpPr>
        <p:spPr>
          <a:xfrm flipH="1">
            <a:off x="5723830" y="5753617"/>
            <a:ext cx="426435" cy="483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1"/>
          <p:cNvCxnSpPr>
            <a:stCxn id="8" idx="2"/>
            <a:endCxn id="17" idx="2"/>
          </p:cNvCxnSpPr>
          <p:nvPr/>
        </p:nvCxnSpPr>
        <p:spPr>
          <a:xfrm rot="10800000" flipH="1" flipV="1">
            <a:off x="5155356" y="4809531"/>
            <a:ext cx="368431" cy="1643519"/>
          </a:xfrm>
          <a:prstGeom prst="curvedConnector3">
            <a:avLst>
              <a:gd name="adj1" fmla="val -620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62357" y="416230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720196" y="416230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954093" y="5445840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759184" y="4872039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03742" y="4962547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761581" y="4962547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767914" y="5753617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stCxn id="10" idx="5"/>
            <a:endCxn id="16" idx="0"/>
          </p:cNvCxnSpPr>
          <p:nvPr/>
        </p:nvCxnSpPr>
        <p:spPr>
          <a:xfrm>
            <a:off x="6552236" y="5753617"/>
            <a:ext cx="436021" cy="45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31420" y="5663109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640579" y="3424534"/>
            <a:ext cx="33855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</a:t>
            </a:r>
            <a:r>
              <a:rPr lang="en-US" dirty="0"/>
              <a:t>    =   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 ∨ 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>
                <a:latin typeface="cmsy10" charset="0"/>
              </a:rPr>
              <a:t> </a:t>
            </a:r>
            <a:r>
              <a:rPr lang="en-US" dirty="0"/>
              <a:t>∨  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48448" y="6050433"/>
            <a:ext cx="43424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1.0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01441" y="6123285"/>
            <a:ext cx="43424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0.0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15368" y="5713784"/>
            <a:ext cx="1230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P(X1)=</a:t>
            </a:r>
            <a:r>
              <a:rPr lang="en-US" dirty="0" smtClean="0">
                <a:solidFill>
                  <a:srgbClr val="0000FF"/>
                </a:solidFill>
              </a:rPr>
              <a:t>0.1</a:t>
            </a:r>
          </a:p>
          <a:p>
            <a:r>
              <a:rPr lang="en-US" dirty="0" smtClean="0"/>
              <a:t>P(X2)=</a:t>
            </a:r>
            <a:r>
              <a:rPr lang="en-US" dirty="0" smtClean="0">
                <a:solidFill>
                  <a:srgbClr val="0000FF"/>
                </a:solidFill>
              </a:rPr>
              <a:t>0.2</a:t>
            </a:r>
          </a:p>
          <a:p>
            <a:r>
              <a:rPr lang="en-US" dirty="0" smtClean="0"/>
              <a:t>P(X3)=</a:t>
            </a:r>
            <a:r>
              <a:rPr lang="en-US" dirty="0" smtClean="0">
                <a:solidFill>
                  <a:srgbClr val="0000FF"/>
                </a:solidFill>
              </a:rPr>
              <a:t>0.3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10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FBDD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D2533C"/>
                </a:solidFill>
              </a:rPr>
              <a:t>FBDD</a:t>
            </a:r>
            <a:r>
              <a:rPr lang="en-US" dirty="0" smtClean="0"/>
              <a:t> (Free Binary Decision Diagram) is a graph </a:t>
            </a:r>
            <a:r>
              <a:rPr lang="en-US" dirty="0" err="1" smtClean="0"/>
              <a:t>s.t.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Sink node are labeled 0 or 1</a:t>
            </a:r>
          </a:p>
          <a:p>
            <a:pPr lvl="1"/>
            <a:r>
              <a:rPr lang="en-US" dirty="0" smtClean="0"/>
              <a:t>Internal nodes are labeled with a variable X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and have two outgoing edges, labeled 0 and 1</a:t>
            </a:r>
          </a:p>
          <a:p>
            <a:pPr lvl="1"/>
            <a:r>
              <a:rPr lang="en-US" dirty="0" smtClean="0"/>
              <a:t>Every root-to-sink path visits each variable X</a:t>
            </a:r>
            <a:r>
              <a:rPr lang="en-US" baseline="-25000" dirty="0" smtClean="0"/>
              <a:t>i</a:t>
            </a:r>
            <a:r>
              <a:rPr lang="en-US" dirty="0" smtClean="0"/>
              <a:t> at most once</a:t>
            </a:r>
          </a:p>
          <a:p>
            <a:pPr lvl="1"/>
            <a:endParaRPr lang="en-US" dirty="0"/>
          </a:p>
          <a:p>
            <a:r>
              <a:rPr lang="en-US" dirty="0" smtClean="0"/>
              <a:t>Computing 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dirty="0" smtClean="0"/>
              <a:t> with the FBDD:</a:t>
            </a:r>
          </a:p>
          <a:p>
            <a:pPr lvl="1"/>
            <a:r>
              <a:rPr lang="en-US" dirty="0" smtClean="0"/>
              <a:t>If X</a:t>
            </a:r>
            <a:r>
              <a:rPr lang="en-US" baseline="-25000" dirty="0" smtClean="0"/>
              <a:t>i</a:t>
            </a:r>
            <a:r>
              <a:rPr lang="en-US" dirty="0" smtClean="0"/>
              <a:t> = 0 follow the 0 edge</a:t>
            </a:r>
          </a:p>
          <a:p>
            <a:pPr lvl="1"/>
            <a:r>
              <a:rPr lang="en-US" dirty="0" smtClean="0"/>
              <a:t>If X</a:t>
            </a:r>
            <a:r>
              <a:rPr lang="en-US" baseline="-25000" dirty="0" smtClean="0"/>
              <a:t>i</a:t>
            </a:r>
            <a:r>
              <a:rPr lang="en-US" dirty="0" smtClean="0"/>
              <a:t> = 1 follow the 1 edge</a:t>
            </a:r>
          </a:p>
          <a:p>
            <a:pPr lvl="1"/>
            <a:endParaRPr lang="en-US" dirty="0"/>
          </a:p>
          <a:p>
            <a:r>
              <a:rPr lang="en-US" dirty="0" smtClean="0"/>
              <a:t>Computing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dirty="0" smtClean="0"/>
              <a:t>) with the FBDD</a:t>
            </a:r>
          </a:p>
          <a:p>
            <a:pPr lvl="1"/>
            <a:r>
              <a:rPr lang="en-US" dirty="0" smtClean="0"/>
              <a:t>Dynamic programming bottom-up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052429" y="3914177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X1</a:t>
            </a:r>
            <a:endParaRPr lang="en-US" sz="14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155357" y="4593136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X2</a:t>
            </a:r>
            <a:endParaRPr lang="en-US" sz="14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984448" y="4593136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X2</a:t>
            </a:r>
            <a:endParaRPr lang="en-US" sz="1400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067014" y="5384206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X3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7" idx="3"/>
            <a:endCxn id="8" idx="0"/>
          </p:cNvCxnSpPr>
          <p:nvPr/>
        </p:nvCxnSpPr>
        <p:spPr>
          <a:xfrm flipH="1">
            <a:off x="5439594" y="4283588"/>
            <a:ext cx="696086" cy="30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5"/>
            <a:endCxn id="9" idx="0"/>
          </p:cNvCxnSpPr>
          <p:nvPr/>
        </p:nvCxnSpPr>
        <p:spPr>
          <a:xfrm>
            <a:off x="6537651" y="4283588"/>
            <a:ext cx="731034" cy="30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5"/>
            <a:endCxn id="10" idx="1"/>
          </p:cNvCxnSpPr>
          <p:nvPr/>
        </p:nvCxnSpPr>
        <p:spPr>
          <a:xfrm>
            <a:off x="5640579" y="4962547"/>
            <a:ext cx="509686" cy="485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7"/>
          </p:cNvCxnSpPr>
          <p:nvPr/>
        </p:nvCxnSpPr>
        <p:spPr>
          <a:xfrm flipH="1">
            <a:off x="6552236" y="4962547"/>
            <a:ext cx="515463" cy="485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0"/>
          <p:cNvCxnSpPr>
            <a:stCxn id="9" idx="6"/>
            <a:endCxn id="16" idx="6"/>
          </p:cNvCxnSpPr>
          <p:nvPr/>
        </p:nvCxnSpPr>
        <p:spPr>
          <a:xfrm flipH="1">
            <a:off x="7188298" y="4809532"/>
            <a:ext cx="364623" cy="1611186"/>
          </a:xfrm>
          <a:prstGeom prst="curvedConnector3">
            <a:avLst>
              <a:gd name="adj1" fmla="val -6269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>
            <a:off x="6788215" y="6204322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523788" y="6236655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10" idx="3"/>
            <a:endCxn id="17" idx="0"/>
          </p:cNvCxnSpPr>
          <p:nvPr/>
        </p:nvCxnSpPr>
        <p:spPr>
          <a:xfrm flipH="1">
            <a:off x="5723830" y="5753617"/>
            <a:ext cx="426435" cy="483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1"/>
          <p:cNvCxnSpPr>
            <a:stCxn id="8" idx="2"/>
            <a:endCxn id="17" idx="2"/>
          </p:cNvCxnSpPr>
          <p:nvPr/>
        </p:nvCxnSpPr>
        <p:spPr>
          <a:xfrm rot="10800000" flipH="1" flipV="1">
            <a:off x="5155356" y="4809531"/>
            <a:ext cx="368431" cy="1643519"/>
          </a:xfrm>
          <a:prstGeom prst="curvedConnector3">
            <a:avLst>
              <a:gd name="adj1" fmla="val -620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62357" y="416230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720196" y="416230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954093" y="5445840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759184" y="4872039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03742" y="4962547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761581" y="4962547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767914" y="5753617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stCxn id="10" idx="5"/>
            <a:endCxn id="16" idx="0"/>
          </p:cNvCxnSpPr>
          <p:nvPr/>
        </p:nvCxnSpPr>
        <p:spPr>
          <a:xfrm>
            <a:off x="6552236" y="5753617"/>
            <a:ext cx="436021" cy="45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31420" y="5663109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640579" y="3424534"/>
            <a:ext cx="33855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</a:t>
            </a:r>
            <a:r>
              <a:rPr lang="en-US" dirty="0"/>
              <a:t>    =   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 ∨ 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>
                <a:latin typeface="cmsy10" charset="0"/>
              </a:rPr>
              <a:t> </a:t>
            </a:r>
            <a:r>
              <a:rPr lang="en-US" dirty="0"/>
              <a:t>∨  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15368" y="5713784"/>
            <a:ext cx="1230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P(X1)=</a:t>
            </a:r>
            <a:r>
              <a:rPr lang="en-US" dirty="0" smtClean="0">
                <a:solidFill>
                  <a:srgbClr val="0000FF"/>
                </a:solidFill>
              </a:rPr>
              <a:t>0.1</a:t>
            </a:r>
          </a:p>
          <a:p>
            <a:r>
              <a:rPr lang="en-US" dirty="0" smtClean="0"/>
              <a:t>P(X2)=</a:t>
            </a:r>
            <a:r>
              <a:rPr lang="en-US" dirty="0" smtClean="0">
                <a:solidFill>
                  <a:srgbClr val="0000FF"/>
                </a:solidFill>
              </a:rPr>
              <a:t>0.2</a:t>
            </a:r>
          </a:p>
          <a:p>
            <a:r>
              <a:rPr lang="en-US" dirty="0" smtClean="0"/>
              <a:t>P(X3)=</a:t>
            </a:r>
            <a:r>
              <a:rPr lang="en-US" dirty="0" smtClean="0">
                <a:solidFill>
                  <a:srgbClr val="0000FF"/>
                </a:solidFill>
              </a:rPr>
              <a:t>0.3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48448" y="6050433"/>
            <a:ext cx="43424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1.0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01441" y="6123285"/>
            <a:ext cx="43424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0.0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65036" y="5076429"/>
            <a:ext cx="43424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0.3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657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FBDD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D2533C"/>
                </a:solidFill>
              </a:rPr>
              <a:t>FBDD</a:t>
            </a:r>
            <a:r>
              <a:rPr lang="en-US" dirty="0" smtClean="0"/>
              <a:t> (Free Binary Decision Diagram) is a graph </a:t>
            </a:r>
            <a:r>
              <a:rPr lang="en-US" dirty="0" err="1" smtClean="0"/>
              <a:t>s.t.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Sink node are labeled 0 or 1</a:t>
            </a:r>
          </a:p>
          <a:p>
            <a:pPr lvl="1"/>
            <a:r>
              <a:rPr lang="en-US" dirty="0" smtClean="0"/>
              <a:t>Internal nodes are labeled with a variable X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and have two outgoing edges, labeled 0 and 1</a:t>
            </a:r>
          </a:p>
          <a:p>
            <a:pPr lvl="1"/>
            <a:r>
              <a:rPr lang="en-US" dirty="0" smtClean="0"/>
              <a:t>Every root-to-sink path visits each variable X</a:t>
            </a:r>
            <a:r>
              <a:rPr lang="en-US" baseline="-25000" dirty="0" smtClean="0"/>
              <a:t>i</a:t>
            </a:r>
            <a:r>
              <a:rPr lang="en-US" dirty="0" smtClean="0"/>
              <a:t> at most once</a:t>
            </a:r>
          </a:p>
          <a:p>
            <a:pPr lvl="1"/>
            <a:endParaRPr lang="en-US" dirty="0"/>
          </a:p>
          <a:p>
            <a:r>
              <a:rPr lang="en-US" dirty="0" smtClean="0"/>
              <a:t>Computing 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dirty="0" smtClean="0"/>
              <a:t> with the FBDD:</a:t>
            </a:r>
          </a:p>
          <a:p>
            <a:pPr lvl="1"/>
            <a:r>
              <a:rPr lang="en-US" dirty="0" smtClean="0"/>
              <a:t>If X</a:t>
            </a:r>
            <a:r>
              <a:rPr lang="en-US" baseline="-25000" dirty="0" smtClean="0"/>
              <a:t>i</a:t>
            </a:r>
            <a:r>
              <a:rPr lang="en-US" dirty="0" smtClean="0"/>
              <a:t> = 0 follow the 0 edge</a:t>
            </a:r>
          </a:p>
          <a:p>
            <a:pPr lvl="1"/>
            <a:r>
              <a:rPr lang="en-US" dirty="0" smtClean="0"/>
              <a:t>If X</a:t>
            </a:r>
            <a:r>
              <a:rPr lang="en-US" baseline="-25000" dirty="0" smtClean="0"/>
              <a:t>i</a:t>
            </a:r>
            <a:r>
              <a:rPr lang="en-US" dirty="0" smtClean="0"/>
              <a:t> = 1 follow the 1 edge</a:t>
            </a:r>
          </a:p>
          <a:p>
            <a:pPr lvl="1"/>
            <a:endParaRPr lang="en-US" dirty="0"/>
          </a:p>
          <a:p>
            <a:r>
              <a:rPr lang="en-US" dirty="0" smtClean="0"/>
              <a:t>Computing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dirty="0" smtClean="0"/>
              <a:t>) with the FBDD</a:t>
            </a:r>
          </a:p>
          <a:p>
            <a:pPr lvl="1"/>
            <a:r>
              <a:rPr lang="en-US" dirty="0" smtClean="0"/>
              <a:t>Dynamic programming bottom-up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052429" y="3914177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X1</a:t>
            </a:r>
            <a:endParaRPr lang="en-US" sz="14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155357" y="4593136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X2</a:t>
            </a:r>
            <a:endParaRPr lang="en-US" sz="14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984448" y="4593136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X2</a:t>
            </a:r>
            <a:endParaRPr lang="en-US" sz="1400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067014" y="5384206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X3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7" idx="3"/>
            <a:endCxn id="8" idx="0"/>
          </p:cNvCxnSpPr>
          <p:nvPr/>
        </p:nvCxnSpPr>
        <p:spPr>
          <a:xfrm flipH="1">
            <a:off x="5439594" y="4283588"/>
            <a:ext cx="696086" cy="30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5"/>
            <a:endCxn id="9" idx="0"/>
          </p:cNvCxnSpPr>
          <p:nvPr/>
        </p:nvCxnSpPr>
        <p:spPr>
          <a:xfrm>
            <a:off x="6537651" y="4283588"/>
            <a:ext cx="731034" cy="30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5"/>
            <a:endCxn id="10" idx="1"/>
          </p:cNvCxnSpPr>
          <p:nvPr/>
        </p:nvCxnSpPr>
        <p:spPr>
          <a:xfrm>
            <a:off x="5640579" y="4962547"/>
            <a:ext cx="509686" cy="485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7"/>
          </p:cNvCxnSpPr>
          <p:nvPr/>
        </p:nvCxnSpPr>
        <p:spPr>
          <a:xfrm flipH="1">
            <a:off x="6552236" y="4962547"/>
            <a:ext cx="515463" cy="485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0"/>
          <p:cNvCxnSpPr>
            <a:stCxn id="9" idx="6"/>
            <a:endCxn id="16" idx="6"/>
          </p:cNvCxnSpPr>
          <p:nvPr/>
        </p:nvCxnSpPr>
        <p:spPr>
          <a:xfrm flipH="1">
            <a:off x="7188298" y="4809532"/>
            <a:ext cx="364623" cy="1611186"/>
          </a:xfrm>
          <a:prstGeom prst="curvedConnector3">
            <a:avLst>
              <a:gd name="adj1" fmla="val -6269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>
            <a:off x="6788215" y="6204322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523788" y="6236655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10" idx="3"/>
            <a:endCxn id="17" idx="0"/>
          </p:cNvCxnSpPr>
          <p:nvPr/>
        </p:nvCxnSpPr>
        <p:spPr>
          <a:xfrm flipH="1">
            <a:off x="5723830" y="5753617"/>
            <a:ext cx="426435" cy="483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1"/>
          <p:cNvCxnSpPr>
            <a:stCxn id="8" idx="2"/>
            <a:endCxn id="17" idx="2"/>
          </p:cNvCxnSpPr>
          <p:nvPr/>
        </p:nvCxnSpPr>
        <p:spPr>
          <a:xfrm rot="10800000" flipH="1" flipV="1">
            <a:off x="5155356" y="4809531"/>
            <a:ext cx="368431" cy="1643519"/>
          </a:xfrm>
          <a:prstGeom prst="curvedConnector3">
            <a:avLst>
              <a:gd name="adj1" fmla="val -620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62357" y="416230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720196" y="416230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954093" y="5445840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759184" y="4872039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03742" y="4962547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761581" y="4962547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767914" y="5753617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stCxn id="10" idx="5"/>
            <a:endCxn id="16" idx="0"/>
          </p:cNvCxnSpPr>
          <p:nvPr/>
        </p:nvCxnSpPr>
        <p:spPr>
          <a:xfrm>
            <a:off x="6552236" y="5753617"/>
            <a:ext cx="436021" cy="45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31420" y="5663109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640579" y="3424534"/>
            <a:ext cx="33855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</a:t>
            </a:r>
            <a:r>
              <a:rPr lang="en-US" dirty="0"/>
              <a:t>    =   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 ∨ 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>
                <a:latin typeface="cmsy10" charset="0"/>
              </a:rPr>
              <a:t> </a:t>
            </a:r>
            <a:r>
              <a:rPr lang="en-US" dirty="0"/>
              <a:t>∨  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15368" y="5713784"/>
            <a:ext cx="1230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P(X1)=</a:t>
            </a:r>
            <a:r>
              <a:rPr lang="en-US" dirty="0" smtClean="0">
                <a:solidFill>
                  <a:srgbClr val="0000FF"/>
                </a:solidFill>
              </a:rPr>
              <a:t>0.1</a:t>
            </a:r>
          </a:p>
          <a:p>
            <a:r>
              <a:rPr lang="en-US" dirty="0" smtClean="0"/>
              <a:t>P(X2)=</a:t>
            </a:r>
            <a:r>
              <a:rPr lang="en-US" dirty="0" smtClean="0">
                <a:solidFill>
                  <a:srgbClr val="0000FF"/>
                </a:solidFill>
              </a:rPr>
              <a:t>0.2</a:t>
            </a:r>
          </a:p>
          <a:p>
            <a:r>
              <a:rPr lang="en-US" dirty="0" smtClean="0"/>
              <a:t>P(X3)=</a:t>
            </a:r>
            <a:r>
              <a:rPr lang="en-US" dirty="0" smtClean="0">
                <a:solidFill>
                  <a:srgbClr val="0000FF"/>
                </a:solidFill>
              </a:rPr>
              <a:t>0.3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48448" y="6050433"/>
            <a:ext cx="43424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1.0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01441" y="6123285"/>
            <a:ext cx="43424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0.0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65036" y="5076429"/>
            <a:ext cx="43424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0.3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62357" y="4470080"/>
            <a:ext cx="53409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0.06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52921" y="4331526"/>
            <a:ext cx="1277839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0.8*0.3+0.2*1</a:t>
            </a:r>
            <a:br>
              <a:rPr lang="en-US" sz="1400" dirty="0" smtClean="0">
                <a:solidFill>
                  <a:srgbClr val="0000FF"/>
                </a:solidFill>
              </a:rPr>
            </a:br>
            <a:r>
              <a:rPr lang="en-US" sz="1400" dirty="0" smtClean="0">
                <a:solidFill>
                  <a:srgbClr val="0000FF"/>
                </a:solidFill>
              </a:rPr>
              <a:t>=0.44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72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FBDD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D2533C"/>
                </a:solidFill>
              </a:rPr>
              <a:t>FBDD</a:t>
            </a:r>
            <a:r>
              <a:rPr lang="en-US" dirty="0" smtClean="0"/>
              <a:t> (Free Binary Decision Diagram) is a graph </a:t>
            </a:r>
            <a:r>
              <a:rPr lang="en-US" dirty="0" err="1" smtClean="0"/>
              <a:t>s.t.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Sink node are labeled 0 or 1</a:t>
            </a:r>
          </a:p>
          <a:p>
            <a:pPr lvl="1"/>
            <a:r>
              <a:rPr lang="en-US" dirty="0" smtClean="0"/>
              <a:t>Internal nodes are labeled with a variable X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and have two outgoing edges, labeled 0 and 1</a:t>
            </a:r>
          </a:p>
          <a:p>
            <a:pPr lvl="1"/>
            <a:r>
              <a:rPr lang="en-US" dirty="0" smtClean="0"/>
              <a:t>Every root-to-sink path visits each variable X</a:t>
            </a:r>
            <a:r>
              <a:rPr lang="en-US" baseline="-25000" dirty="0" smtClean="0"/>
              <a:t>i</a:t>
            </a:r>
            <a:r>
              <a:rPr lang="en-US" dirty="0" smtClean="0"/>
              <a:t> at most once</a:t>
            </a:r>
          </a:p>
          <a:p>
            <a:pPr lvl="1"/>
            <a:endParaRPr lang="en-US" dirty="0"/>
          </a:p>
          <a:p>
            <a:r>
              <a:rPr lang="en-US" dirty="0" smtClean="0"/>
              <a:t>Computing 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dirty="0" smtClean="0"/>
              <a:t> with the FBDD:</a:t>
            </a:r>
          </a:p>
          <a:p>
            <a:pPr lvl="1"/>
            <a:r>
              <a:rPr lang="en-US" dirty="0" smtClean="0"/>
              <a:t>If X</a:t>
            </a:r>
            <a:r>
              <a:rPr lang="en-US" baseline="-25000" dirty="0" smtClean="0"/>
              <a:t>i</a:t>
            </a:r>
            <a:r>
              <a:rPr lang="en-US" dirty="0" smtClean="0"/>
              <a:t> = 0 follow the 0 edge</a:t>
            </a:r>
          </a:p>
          <a:p>
            <a:pPr lvl="1"/>
            <a:r>
              <a:rPr lang="en-US" dirty="0" smtClean="0"/>
              <a:t>If X</a:t>
            </a:r>
            <a:r>
              <a:rPr lang="en-US" baseline="-25000" dirty="0" smtClean="0"/>
              <a:t>i</a:t>
            </a:r>
            <a:r>
              <a:rPr lang="en-US" dirty="0" smtClean="0"/>
              <a:t> = 1 follow the 1 edge</a:t>
            </a:r>
          </a:p>
          <a:p>
            <a:pPr lvl="1"/>
            <a:endParaRPr lang="en-US" dirty="0"/>
          </a:p>
          <a:p>
            <a:r>
              <a:rPr lang="en-US" dirty="0" smtClean="0"/>
              <a:t>Computing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dirty="0" smtClean="0"/>
              <a:t>) with the FBDD</a:t>
            </a:r>
          </a:p>
          <a:p>
            <a:pPr lvl="1"/>
            <a:r>
              <a:rPr lang="en-US" dirty="0" smtClean="0"/>
              <a:t>Dynamic programming bottom-up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052429" y="3914177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X1</a:t>
            </a:r>
            <a:endParaRPr lang="en-US" sz="14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155357" y="4593136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X2</a:t>
            </a:r>
            <a:endParaRPr lang="en-US" sz="14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984448" y="4593136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X2</a:t>
            </a:r>
            <a:endParaRPr lang="en-US" sz="1400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067014" y="5384206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X3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7" idx="3"/>
            <a:endCxn id="8" idx="0"/>
          </p:cNvCxnSpPr>
          <p:nvPr/>
        </p:nvCxnSpPr>
        <p:spPr>
          <a:xfrm flipH="1">
            <a:off x="5439594" y="4283588"/>
            <a:ext cx="696086" cy="30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5"/>
            <a:endCxn id="9" idx="0"/>
          </p:cNvCxnSpPr>
          <p:nvPr/>
        </p:nvCxnSpPr>
        <p:spPr>
          <a:xfrm>
            <a:off x="6537651" y="4283588"/>
            <a:ext cx="731034" cy="30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5"/>
            <a:endCxn id="10" idx="1"/>
          </p:cNvCxnSpPr>
          <p:nvPr/>
        </p:nvCxnSpPr>
        <p:spPr>
          <a:xfrm>
            <a:off x="5640579" y="4962547"/>
            <a:ext cx="509686" cy="485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7"/>
          </p:cNvCxnSpPr>
          <p:nvPr/>
        </p:nvCxnSpPr>
        <p:spPr>
          <a:xfrm flipH="1">
            <a:off x="6552236" y="4962547"/>
            <a:ext cx="515463" cy="485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0"/>
          <p:cNvCxnSpPr>
            <a:stCxn id="9" idx="6"/>
            <a:endCxn id="16" idx="6"/>
          </p:cNvCxnSpPr>
          <p:nvPr/>
        </p:nvCxnSpPr>
        <p:spPr>
          <a:xfrm flipH="1">
            <a:off x="7188298" y="4809532"/>
            <a:ext cx="364623" cy="1611186"/>
          </a:xfrm>
          <a:prstGeom prst="curvedConnector3">
            <a:avLst>
              <a:gd name="adj1" fmla="val -6269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>
            <a:off x="6788215" y="6204322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523788" y="6236655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10" idx="3"/>
            <a:endCxn id="17" idx="0"/>
          </p:cNvCxnSpPr>
          <p:nvPr/>
        </p:nvCxnSpPr>
        <p:spPr>
          <a:xfrm flipH="1">
            <a:off x="5723830" y="5753617"/>
            <a:ext cx="426435" cy="483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1"/>
          <p:cNvCxnSpPr>
            <a:stCxn id="8" idx="2"/>
            <a:endCxn id="17" idx="2"/>
          </p:cNvCxnSpPr>
          <p:nvPr/>
        </p:nvCxnSpPr>
        <p:spPr>
          <a:xfrm rot="10800000" flipH="1" flipV="1">
            <a:off x="5155356" y="4809531"/>
            <a:ext cx="368431" cy="1643519"/>
          </a:xfrm>
          <a:prstGeom prst="curvedConnector3">
            <a:avLst>
              <a:gd name="adj1" fmla="val -620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62357" y="416230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720196" y="416230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954093" y="5445840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759184" y="4872039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03742" y="4962547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761581" y="4962547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767914" y="5753617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stCxn id="10" idx="5"/>
            <a:endCxn id="16" idx="0"/>
          </p:cNvCxnSpPr>
          <p:nvPr/>
        </p:nvCxnSpPr>
        <p:spPr>
          <a:xfrm>
            <a:off x="6552236" y="5753617"/>
            <a:ext cx="436021" cy="45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31420" y="5663109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640579" y="3424534"/>
            <a:ext cx="33855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</a:t>
            </a:r>
            <a:r>
              <a:rPr lang="en-US" dirty="0"/>
              <a:t>    =   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 ∨ 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>
                <a:latin typeface="cmsy10" charset="0"/>
              </a:rPr>
              <a:t> </a:t>
            </a:r>
            <a:r>
              <a:rPr lang="en-US" dirty="0"/>
              <a:t>∨  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15368" y="5713784"/>
            <a:ext cx="1230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P(X1)=</a:t>
            </a:r>
            <a:r>
              <a:rPr lang="en-US" dirty="0" smtClean="0">
                <a:solidFill>
                  <a:srgbClr val="0000FF"/>
                </a:solidFill>
              </a:rPr>
              <a:t>0.1</a:t>
            </a:r>
          </a:p>
          <a:p>
            <a:r>
              <a:rPr lang="en-US" dirty="0" smtClean="0"/>
              <a:t>P(X2)=</a:t>
            </a:r>
            <a:r>
              <a:rPr lang="en-US" dirty="0" smtClean="0">
                <a:solidFill>
                  <a:srgbClr val="0000FF"/>
                </a:solidFill>
              </a:rPr>
              <a:t>0.2</a:t>
            </a:r>
          </a:p>
          <a:p>
            <a:r>
              <a:rPr lang="en-US" dirty="0" smtClean="0"/>
              <a:t>P(X3)=</a:t>
            </a:r>
            <a:r>
              <a:rPr lang="en-US" dirty="0" smtClean="0">
                <a:solidFill>
                  <a:srgbClr val="0000FF"/>
                </a:solidFill>
              </a:rPr>
              <a:t>0.3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48448" y="6050433"/>
            <a:ext cx="43424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1.0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01441" y="6123285"/>
            <a:ext cx="43424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0.0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65036" y="5076429"/>
            <a:ext cx="43424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0.3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62357" y="4470080"/>
            <a:ext cx="53409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0.06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52921" y="4331526"/>
            <a:ext cx="1277839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0.8*0.3+0.2*1</a:t>
            </a:r>
            <a:br>
              <a:rPr lang="en-US" sz="1400" dirty="0" smtClean="0">
                <a:solidFill>
                  <a:srgbClr val="0000FF"/>
                </a:solidFill>
              </a:rPr>
            </a:br>
            <a:r>
              <a:rPr lang="en-US" sz="1400" dirty="0" smtClean="0">
                <a:solidFill>
                  <a:srgbClr val="0000FF"/>
                </a:solidFill>
              </a:rPr>
              <a:t>=0.44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42347" y="3504425"/>
            <a:ext cx="1674481" cy="578882"/>
          </a:xfrm>
          <a:prstGeom prst="wedgeRoundRectCallout">
            <a:avLst>
              <a:gd name="adj1" fmla="val 75344"/>
              <a:gd name="adj2" fmla="val 5345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0.9*0.06+0.1*0.44</a:t>
            </a:r>
            <a:br>
              <a:rPr lang="en-US" sz="1400" dirty="0" smtClean="0">
                <a:solidFill>
                  <a:srgbClr val="0000FF"/>
                </a:solidFill>
              </a:rPr>
            </a:br>
            <a:r>
              <a:rPr lang="en-US" sz="1400" dirty="0" smtClean="0">
                <a:solidFill>
                  <a:srgbClr val="0000FF"/>
                </a:solidFill>
              </a:rPr>
              <a:t>=0.098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78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Background:DPLL</a:t>
            </a:r>
            <a:r>
              <a:rPr lang="en-US" dirty="0"/>
              <a:t> w Fixed Variable Order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order in which the DPLL procedure processes the Boolean variables X has dramatic impact on performance</a:t>
            </a:r>
          </a:p>
          <a:p>
            <a:endParaRPr lang="en-US" dirty="0"/>
          </a:p>
          <a:p>
            <a:r>
              <a:rPr lang="en-US" dirty="0" smtClean="0"/>
              <a:t>Heuristics: choose a fixed variable order </a:t>
            </a:r>
            <a:r>
              <a:rPr lang="en-US" dirty="0" err="1" smtClean="0"/>
              <a:t>Π</a:t>
            </a:r>
            <a:r>
              <a:rPr lang="en-US" dirty="0" smtClean="0"/>
              <a:t>: 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…; process variables always in this order</a:t>
            </a:r>
          </a:p>
          <a:p>
            <a:endParaRPr lang="en-US" dirty="0"/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tx2"/>
                </a:solidFill>
              </a:rPr>
              <a:t>OBDD</a:t>
            </a:r>
            <a:r>
              <a:rPr lang="en-US" dirty="0" smtClean="0"/>
              <a:t> (Ordered Binary Decision Diagram) is an </a:t>
            </a:r>
            <a:r>
              <a:rPr lang="en-US" dirty="0" smtClean="0">
                <a:solidFill>
                  <a:srgbClr val="D2533C"/>
                </a:solidFill>
              </a:rPr>
              <a:t>FBDD</a:t>
            </a:r>
            <a:r>
              <a:rPr lang="en-US" dirty="0" smtClean="0"/>
              <a:t> where every path from the root to a leaf node visits the variables in the same order </a:t>
            </a:r>
            <a:r>
              <a:rPr lang="en-US" dirty="0" err="1"/>
              <a:t>Π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7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Background:DPLL</a:t>
            </a:r>
            <a:r>
              <a:rPr lang="en-US" dirty="0" smtClean="0"/>
              <a:t> w Fixed Variable Order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152" y="1734204"/>
            <a:ext cx="9041458" cy="20005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spc="-100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// basic DPLL:</a:t>
            </a:r>
          </a:p>
          <a:p>
            <a:r>
              <a:rPr lang="en-US" sz="2400" dirty="0" smtClean="0">
                <a:latin typeface="Arial"/>
                <a:cs typeface="Arial"/>
              </a:rPr>
              <a:t>Function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latin typeface="Arial"/>
                <a:cs typeface="Arial"/>
              </a:rPr>
              <a:t>F</a:t>
            </a:r>
            <a:r>
              <a:rPr lang="en-US" sz="2400" dirty="0" smtClean="0">
                <a:latin typeface="Arial"/>
                <a:cs typeface="Arial"/>
              </a:rPr>
              <a:t>):</a:t>
            </a:r>
          </a:p>
          <a:p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if </a:t>
            </a:r>
            <a:r>
              <a:rPr lang="en-US" sz="2400" dirty="0" smtClean="0">
                <a:solidFill>
                  <a:schemeClr val="tx2"/>
                </a:solidFill>
                <a:latin typeface="Arial"/>
                <a:cs typeface="Arial"/>
              </a:rPr>
              <a:t>F</a:t>
            </a:r>
            <a:r>
              <a:rPr lang="en-US" sz="2400" dirty="0" smtClean="0">
                <a:latin typeface="Arial"/>
                <a:cs typeface="Arial"/>
              </a:rPr>
              <a:t> = false then return 0</a:t>
            </a:r>
          </a:p>
          <a:p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if </a:t>
            </a:r>
            <a:r>
              <a:rPr lang="en-US" sz="2400" dirty="0" smtClean="0">
                <a:solidFill>
                  <a:srgbClr val="D2533C"/>
                </a:solidFill>
                <a:latin typeface="Arial"/>
                <a:cs typeface="Arial"/>
              </a:rPr>
              <a:t>F</a:t>
            </a:r>
            <a:r>
              <a:rPr lang="en-US" sz="2400" dirty="0" smtClean="0">
                <a:latin typeface="Arial"/>
                <a:cs typeface="Arial"/>
              </a:rPr>
              <a:t> = true then return 1</a:t>
            </a:r>
          </a:p>
          <a:p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select a variable X, return (1-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(X))×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latin typeface="Arial"/>
                <a:cs typeface="Arial"/>
              </a:rPr>
              <a:t>F</a:t>
            </a:r>
            <a:r>
              <a:rPr lang="en-US" sz="2400" baseline="-25000" dirty="0" smtClean="0">
                <a:solidFill>
                  <a:schemeClr val="tx2"/>
                </a:solidFill>
                <a:latin typeface="Arial"/>
                <a:cs typeface="Arial"/>
              </a:rPr>
              <a:t>X=0</a:t>
            </a:r>
            <a:r>
              <a:rPr lang="en-US" sz="2400" dirty="0" smtClean="0">
                <a:latin typeface="Arial"/>
                <a:cs typeface="Arial"/>
              </a:rPr>
              <a:t>)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+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(X)×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2400" dirty="0" smtClean="0">
                <a:solidFill>
                  <a:srgbClr val="292934"/>
                </a:solidFill>
                <a:latin typeface="Arial"/>
                <a:cs typeface="Arial"/>
              </a:rPr>
              <a:t>(</a:t>
            </a:r>
            <a:r>
              <a:rPr lang="en-US" sz="2400" dirty="0" smtClean="0">
                <a:solidFill>
                  <a:srgbClr val="D2533C"/>
                </a:solidFill>
                <a:latin typeface="Arial"/>
                <a:cs typeface="Arial"/>
              </a:rPr>
              <a:t>F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  <a:cs typeface="Arial"/>
              </a:rPr>
              <a:t>X=1</a:t>
            </a:r>
            <a:r>
              <a:rPr lang="en-US" sz="2400" dirty="0" smtClean="0">
                <a:solidFill>
                  <a:srgbClr val="292934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7790" y="1610253"/>
            <a:ext cx="3880239" cy="120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spc="-100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// DPLL with caching:</a:t>
            </a:r>
          </a:p>
          <a:p>
            <a:r>
              <a:rPr lang="en-US" sz="2400" dirty="0" smtClean="0">
                <a:latin typeface="Arial"/>
              </a:rPr>
              <a:t>Cache </a:t>
            </a:r>
            <a:r>
              <a:rPr lang="en-US" sz="2400" dirty="0" smtClean="0">
                <a:solidFill>
                  <a:srgbClr val="D2533C"/>
                </a:solidFill>
                <a:latin typeface="Arial"/>
              </a:rPr>
              <a:t>F</a:t>
            </a:r>
            <a:r>
              <a:rPr lang="en-US" sz="2400" dirty="0" smtClean="0">
                <a:latin typeface="Arial"/>
              </a:rPr>
              <a:t> and </a:t>
            </a:r>
            <a:r>
              <a:rPr lang="en-US" sz="2400" dirty="0" smtClean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400" dirty="0" smtClean="0">
                <a:latin typeface="Arial"/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latin typeface="Arial"/>
              </a:rPr>
              <a:t>F</a:t>
            </a:r>
            <a:r>
              <a:rPr lang="en-US" sz="2400" dirty="0" smtClean="0">
                <a:latin typeface="Arial"/>
              </a:rPr>
              <a:t>);</a:t>
            </a:r>
            <a:br>
              <a:rPr lang="en-US" sz="2400" dirty="0" smtClean="0">
                <a:latin typeface="Arial"/>
              </a:rPr>
            </a:br>
            <a:r>
              <a:rPr lang="en-US" sz="2400" dirty="0" smtClean="0">
                <a:latin typeface="Arial"/>
              </a:rPr>
              <a:t>look it up before computing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052429" y="3914177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X1</a:t>
            </a:r>
            <a:endParaRPr lang="en-US" sz="1400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155357" y="4593136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X2</a:t>
            </a:r>
            <a:endParaRPr lang="en-US" sz="1400" dirty="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984448" y="4593136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X2</a:t>
            </a:r>
            <a:endParaRPr lang="en-US" sz="1400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6067014" y="5384206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X3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12" idx="3"/>
            <a:endCxn id="13" idx="0"/>
          </p:cNvCxnSpPr>
          <p:nvPr/>
        </p:nvCxnSpPr>
        <p:spPr>
          <a:xfrm flipH="1">
            <a:off x="5439594" y="4283588"/>
            <a:ext cx="696086" cy="30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14" idx="0"/>
          </p:cNvCxnSpPr>
          <p:nvPr/>
        </p:nvCxnSpPr>
        <p:spPr>
          <a:xfrm>
            <a:off x="6537651" y="4283588"/>
            <a:ext cx="731034" cy="30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5"/>
            <a:endCxn id="15" idx="1"/>
          </p:cNvCxnSpPr>
          <p:nvPr/>
        </p:nvCxnSpPr>
        <p:spPr>
          <a:xfrm>
            <a:off x="5640579" y="4962547"/>
            <a:ext cx="509686" cy="485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  <a:endCxn id="15" idx="7"/>
          </p:cNvCxnSpPr>
          <p:nvPr/>
        </p:nvCxnSpPr>
        <p:spPr>
          <a:xfrm flipH="1">
            <a:off x="6552236" y="4962547"/>
            <a:ext cx="515463" cy="485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6"/>
            <a:endCxn id="23" idx="6"/>
          </p:cNvCxnSpPr>
          <p:nvPr/>
        </p:nvCxnSpPr>
        <p:spPr>
          <a:xfrm flipH="1">
            <a:off x="7188298" y="4809532"/>
            <a:ext cx="364623" cy="1611186"/>
          </a:xfrm>
          <a:prstGeom prst="curvedConnector3">
            <a:avLst>
              <a:gd name="adj1" fmla="val -6269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spect="1"/>
          </p:cNvSpPr>
          <p:nvPr/>
        </p:nvSpPr>
        <p:spPr>
          <a:xfrm>
            <a:off x="6788215" y="6204322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523788" y="6236655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15" idx="3"/>
            <a:endCxn id="24" idx="0"/>
          </p:cNvCxnSpPr>
          <p:nvPr/>
        </p:nvCxnSpPr>
        <p:spPr>
          <a:xfrm flipH="1">
            <a:off x="5723830" y="5753617"/>
            <a:ext cx="426435" cy="483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24" idx="2"/>
          </p:cNvCxnSpPr>
          <p:nvPr/>
        </p:nvCxnSpPr>
        <p:spPr>
          <a:xfrm rot="10800000" flipH="1" flipV="1">
            <a:off x="5155356" y="4809531"/>
            <a:ext cx="368431" cy="1643519"/>
          </a:xfrm>
          <a:prstGeom prst="curvedConnector3">
            <a:avLst>
              <a:gd name="adj1" fmla="val -620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635152" y="5990783"/>
            <a:ext cx="1461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OBDD</a:t>
            </a:r>
          </a:p>
          <a:p>
            <a:r>
              <a:rPr lang="en-US" dirty="0" err="1" smtClean="0"/>
              <a:t>Π</a:t>
            </a:r>
            <a:r>
              <a:rPr lang="en-US" dirty="0" smtClean="0"/>
              <a:t>=X1,X2,X3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662357" y="416230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6720196" y="416230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954093" y="5445840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759184" y="4872039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703742" y="4962547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7761581" y="4962547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67914" y="5753617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47" name="Straight Arrow Connector 46"/>
          <p:cNvCxnSpPr>
            <a:stCxn id="15" idx="5"/>
            <a:endCxn id="23" idx="0"/>
          </p:cNvCxnSpPr>
          <p:nvPr/>
        </p:nvCxnSpPr>
        <p:spPr>
          <a:xfrm>
            <a:off x="6552236" y="5753617"/>
            <a:ext cx="436021" cy="45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731420" y="5663109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2191934" y="1509635"/>
            <a:ext cx="2122396" cy="923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Process variables</a:t>
            </a:r>
            <a:br>
              <a:rPr lang="en-US" dirty="0" smtClean="0">
                <a:latin typeface="Arial"/>
              </a:rPr>
            </a:br>
            <a:r>
              <a:rPr lang="en-US" dirty="0" smtClean="0">
                <a:latin typeface="Arial"/>
              </a:rPr>
              <a:t>in predefined order </a:t>
            </a:r>
            <a:br>
              <a:rPr lang="en-US" dirty="0" smtClean="0">
                <a:latin typeface="Arial"/>
              </a:rPr>
            </a:br>
            <a:r>
              <a:rPr lang="en-US" dirty="0" smtClean="0">
                <a:latin typeface="Arial"/>
              </a:rPr>
              <a:t>X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>
                <a:latin typeface="Arial"/>
              </a:rPr>
              <a:t>, X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, …</a:t>
            </a:r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1419245" y="3850796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X1</a:t>
            </a:r>
            <a:endParaRPr lang="en-US" sz="1400" dirty="0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522173" y="4529755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X2</a:t>
            </a:r>
            <a:endParaRPr lang="en-US" sz="1400" dirty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1109685" y="5374648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X3</a:t>
            </a:r>
            <a:endParaRPr lang="en-US" sz="1400" dirty="0"/>
          </a:p>
        </p:txBody>
      </p:sp>
      <p:cxnSp>
        <p:nvCxnSpPr>
          <p:cNvPr id="45" name="Straight Arrow Connector 44"/>
          <p:cNvCxnSpPr>
            <a:stCxn id="42" idx="3"/>
            <a:endCxn id="43" idx="0"/>
          </p:cNvCxnSpPr>
          <p:nvPr/>
        </p:nvCxnSpPr>
        <p:spPr>
          <a:xfrm flipH="1">
            <a:off x="806410" y="4220207"/>
            <a:ext cx="696086" cy="30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5"/>
            <a:endCxn id="44" idx="1"/>
          </p:cNvCxnSpPr>
          <p:nvPr/>
        </p:nvCxnSpPr>
        <p:spPr>
          <a:xfrm>
            <a:off x="1007395" y="4899166"/>
            <a:ext cx="185541" cy="5388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>
            <a:spLocks noChangeAspect="1"/>
          </p:cNvSpPr>
          <p:nvPr/>
        </p:nvSpPr>
        <p:spPr>
          <a:xfrm>
            <a:off x="890604" y="6173274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49" name="Straight Arrow Connector 48"/>
          <p:cNvCxnSpPr>
            <a:stCxn id="44" idx="3"/>
            <a:endCxn id="48" idx="0"/>
          </p:cNvCxnSpPr>
          <p:nvPr/>
        </p:nvCxnSpPr>
        <p:spPr>
          <a:xfrm flipH="1">
            <a:off x="1090646" y="5744059"/>
            <a:ext cx="102290" cy="429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/>
          <p:cNvCxnSpPr>
            <a:stCxn id="43" idx="2"/>
            <a:endCxn id="48" idx="2"/>
          </p:cNvCxnSpPr>
          <p:nvPr/>
        </p:nvCxnSpPr>
        <p:spPr>
          <a:xfrm rot="10800000" flipH="1" flipV="1">
            <a:off x="522172" y="4746150"/>
            <a:ext cx="368431" cy="1643519"/>
          </a:xfrm>
          <a:prstGeom prst="curvedConnector3">
            <a:avLst>
              <a:gd name="adj1" fmla="val -620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29173" y="4098922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20909" y="5382459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1126000" y="4808658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134730" y="5690236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57" name="Straight Arrow Connector 56"/>
          <p:cNvCxnSpPr>
            <a:stCxn id="44" idx="5"/>
            <a:endCxn id="62" idx="1"/>
          </p:cNvCxnSpPr>
          <p:nvPr/>
        </p:nvCxnSpPr>
        <p:spPr>
          <a:xfrm>
            <a:off x="1594907" y="5744059"/>
            <a:ext cx="902952" cy="560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>
            <a:spLocks noChangeAspect="1"/>
          </p:cNvSpPr>
          <p:nvPr/>
        </p:nvSpPr>
        <p:spPr>
          <a:xfrm>
            <a:off x="2355073" y="4529755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X3</a:t>
            </a:r>
            <a:endParaRPr lang="en-US" sz="1400" dirty="0"/>
          </a:p>
        </p:txBody>
      </p:sp>
      <p:cxnSp>
        <p:nvCxnSpPr>
          <p:cNvPr id="59" name="Straight Arrow Connector 58"/>
          <p:cNvCxnSpPr>
            <a:stCxn id="42" idx="5"/>
            <a:endCxn id="58" idx="0"/>
          </p:cNvCxnSpPr>
          <p:nvPr/>
        </p:nvCxnSpPr>
        <p:spPr>
          <a:xfrm>
            <a:off x="1904467" y="4220207"/>
            <a:ext cx="734843" cy="30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101597" y="4098922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61" name="Straight Arrow Connector 20"/>
          <p:cNvCxnSpPr>
            <a:endCxn id="62" idx="6"/>
          </p:cNvCxnSpPr>
          <p:nvPr/>
        </p:nvCxnSpPr>
        <p:spPr>
          <a:xfrm rot="5400000">
            <a:off x="2027999" y="5562143"/>
            <a:ext cx="1706900" cy="8419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>
            <a:spLocks noChangeAspect="1"/>
          </p:cNvSpPr>
          <p:nvPr/>
        </p:nvSpPr>
        <p:spPr>
          <a:xfrm>
            <a:off x="2439268" y="6241294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2993650" y="4899166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1987718" y="5374648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X2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stCxn id="58" idx="3"/>
            <a:endCxn id="64" idx="0"/>
          </p:cNvCxnSpPr>
          <p:nvPr/>
        </p:nvCxnSpPr>
        <p:spPr>
          <a:xfrm flipH="1">
            <a:off x="2271955" y="4899166"/>
            <a:ext cx="166369" cy="4754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080372" y="487900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2556191" y="5536347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68" name="Straight Arrow Connector 67"/>
          <p:cNvCxnSpPr>
            <a:stCxn id="64" idx="5"/>
            <a:endCxn id="62" idx="0"/>
          </p:cNvCxnSpPr>
          <p:nvPr/>
        </p:nvCxnSpPr>
        <p:spPr>
          <a:xfrm>
            <a:off x="2472940" y="5744059"/>
            <a:ext cx="166370" cy="497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998951" y="5653551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70" name="Straight Arrow Connector 69"/>
          <p:cNvCxnSpPr>
            <a:stCxn id="64" idx="3"/>
            <a:endCxn id="48" idx="7"/>
          </p:cNvCxnSpPr>
          <p:nvPr/>
        </p:nvCxnSpPr>
        <p:spPr>
          <a:xfrm flipH="1">
            <a:off x="1232096" y="5744059"/>
            <a:ext cx="838873" cy="492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410515" y="5692306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3022484" y="5876972"/>
            <a:ext cx="81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06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Background: DPLL w/ Components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224" y="5174620"/>
            <a:ext cx="652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modern model counting systems implement components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152" y="1734204"/>
            <a:ext cx="9041458" cy="20005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spc="-100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// basic DPLL:</a:t>
            </a:r>
          </a:p>
          <a:p>
            <a:r>
              <a:rPr lang="en-US" sz="2400" dirty="0" smtClean="0">
                <a:latin typeface="Arial"/>
                <a:cs typeface="Arial"/>
              </a:rPr>
              <a:t>Function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latin typeface="Arial"/>
                <a:cs typeface="Arial"/>
              </a:rPr>
              <a:t>F</a:t>
            </a:r>
            <a:r>
              <a:rPr lang="en-US" sz="2400" dirty="0" smtClean="0">
                <a:latin typeface="Arial"/>
                <a:cs typeface="Arial"/>
              </a:rPr>
              <a:t>):</a:t>
            </a:r>
          </a:p>
          <a:p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if </a:t>
            </a:r>
            <a:r>
              <a:rPr lang="en-US" sz="2400" dirty="0" smtClean="0">
                <a:solidFill>
                  <a:schemeClr val="tx2"/>
                </a:solidFill>
                <a:latin typeface="Arial"/>
                <a:cs typeface="Arial"/>
              </a:rPr>
              <a:t>F</a:t>
            </a:r>
            <a:r>
              <a:rPr lang="en-US" sz="2400" dirty="0" smtClean="0">
                <a:latin typeface="Arial"/>
                <a:cs typeface="Arial"/>
              </a:rPr>
              <a:t> = false then return 0</a:t>
            </a:r>
          </a:p>
          <a:p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if </a:t>
            </a:r>
            <a:r>
              <a:rPr lang="en-US" sz="2400" dirty="0" smtClean="0">
                <a:solidFill>
                  <a:srgbClr val="D2533C"/>
                </a:solidFill>
                <a:latin typeface="Arial"/>
                <a:cs typeface="Arial"/>
              </a:rPr>
              <a:t>F</a:t>
            </a:r>
            <a:r>
              <a:rPr lang="en-US" sz="2400" dirty="0" smtClean="0">
                <a:latin typeface="Arial"/>
                <a:cs typeface="Arial"/>
              </a:rPr>
              <a:t> = true then return 1</a:t>
            </a:r>
          </a:p>
          <a:p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select a variable X, return (1-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(X))×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latin typeface="Arial"/>
                <a:cs typeface="Arial"/>
              </a:rPr>
              <a:t>F</a:t>
            </a:r>
            <a:r>
              <a:rPr lang="en-US" sz="2400" baseline="-25000" dirty="0" smtClean="0">
                <a:solidFill>
                  <a:schemeClr val="tx2"/>
                </a:solidFill>
                <a:latin typeface="Arial"/>
                <a:cs typeface="Arial"/>
              </a:rPr>
              <a:t>X=0</a:t>
            </a:r>
            <a:r>
              <a:rPr lang="en-US" sz="2400" dirty="0" smtClean="0">
                <a:latin typeface="Arial"/>
                <a:cs typeface="Arial"/>
              </a:rPr>
              <a:t>)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+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(X)×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2400" dirty="0" smtClean="0">
                <a:solidFill>
                  <a:srgbClr val="292934"/>
                </a:solidFill>
                <a:latin typeface="Arial"/>
                <a:cs typeface="Arial"/>
              </a:rPr>
              <a:t>(</a:t>
            </a:r>
            <a:r>
              <a:rPr lang="en-US" sz="2400" dirty="0" smtClean="0">
                <a:solidFill>
                  <a:srgbClr val="D2533C"/>
                </a:solidFill>
                <a:latin typeface="Arial"/>
                <a:cs typeface="Arial"/>
              </a:rPr>
              <a:t>F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  <a:cs typeface="Arial"/>
              </a:rPr>
              <a:t>X=1</a:t>
            </a:r>
            <a:r>
              <a:rPr lang="en-US" sz="2400" dirty="0" smtClean="0">
                <a:solidFill>
                  <a:srgbClr val="292934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37790" y="1610253"/>
            <a:ext cx="3880239" cy="120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spc="-100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// DPLL with caching:</a:t>
            </a:r>
          </a:p>
          <a:p>
            <a:r>
              <a:rPr lang="en-US" sz="2400" dirty="0" smtClean="0">
                <a:latin typeface="Arial"/>
              </a:rPr>
              <a:t>Cache </a:t>
            </a:r>
            <a:r>
              <a:rPr lang="en-US" sz="2400" dirty="0" smtClean="0">
                <a:solidFill>
                  <a:srgbClr val="D2533C"/>
                </a:solidFill>
                <a:latin typeface="Arial"/>
              </a:rPr>
              <a:t>F</a:t>
            </a:r>
            <a:r>
              <a:rPr lang="en-US" sz="2400" dirty="0" smtClean="0">
                <a:latin typeface="Arial"/>
              </a:rPr>
              <a:t> and </a:t>
            </a:r>
            <a:r>
              <a:rPr lang="en-US" sz="2400" dirty="0" smtClean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400" dirty="0" smtClean="0">
                <a:latin typeface="Arial"/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latin typeface="Arial"/>
              </a:rPr>
              <a:t>F</a:t>
            </a:r>
            <a:r>
              <a:rPr lang="en-US" sz="2400" dirty="0" smtClean="0">
                <a:latin typeface="Arial"/>
              </a:rPr>
              <a:t>);</a:t>
            </a:r>
            <a:br>
              <a:rPr lang="en-US" sz="2400" dirty="0" smtClean="0">
                <a:latin typeface="Arial"/>
              </a:rPr>
            </a:br>
            <a:r>
              <a:rPr lang="en-US" sz="2400" dirty="0" smtClean="0">
                <a:latin typeface="Arial"/>
              </a:rPr>
              <a:t>look it up before computing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45876" y="3626429"/>
            <a:ext cx="583565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spc="-100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// DPLL with components:</a:t>
            </a:r>
          </a:p>
          <a:p>
            <a:r>
              <a:rPr lang="en-US" sz="2400" dirty="0">
                <a:latin typeface="Arial"/>
              </a:rPr>
              <a:t> </a:t>
            </a:r>
            <a:r>
              <a:rPr lang="en-US" sz="2400" dirty="0" smtClean="0">
                <a:latin typeface="Arial"/>
              </a:rPr>
              <a:t>  if </a:t>
            </a:r>
            <a:r>
              <a:rPr lang="en-US" sz="2400" dirty="0" smtClean="0">
                <a:solidFill>
                  <a:srgbClr val="D2533C"/>
                </a:solidFill>
                <a:latin typeface="Arial"/>
              </a:rPr>
              <a:t>F</a:t>
            </a:r>
            <a:r>
              <a:rPr lang="en-US" sz="2400" dirty="0" smtClean="0">
                <a:latin typeface="Arial"/>
              </a:rPr>
              <a:t> =</a:t>
            </a:r>
            <a:r>
              <a:rPr lang="en-US" sz="2400" dirty="0" smtClean="0">
                <a:solidFill>
                  <a:srgbClr val="0000FF"/>
                </a:solidFill>
                <a:latin typeface="Arial"/>
              </a:rPr>
              <a:t> </a:t>
            </a:r>
            <a:r>
              <a:rPr lang="en-US" sz="2400" dirty="0" smtClean="0">
                <a:solidFill>
                  <a:srgbClr val="D2533C"/>
                </a:solidFill>
                <a:latin typeface="Arial"/>
              </a:rPr>
              <a:t>F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1</a:t>
            </a:r>
            <a:r>
              <a:rPr lang="en-US" sz="2400" dirty="0" smtClean="0">
                <a:latin typeface="Arial"/>
              </a:rPr>
              <a:t> </a:t>
            </a:r>
            <a:r>
              <a:rPr lang="en-US" sz="24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 smtClean="0">
                <a:solidFill>
                  <a:srgbClr val="D2533C"/>
                </a:solidFill>
                <a:latin typeface="Arial"/>
              </a:rPr>
              <a:t>F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2</a:t>
            </a:r>
            <a:r>
              <a:rPr lang="en-US" sz="2400" dirty="0" smtClean="0">
                <a:latin typeface="Arial"/>
              </a:rPr>
              <a:t> </a:t>
            </a:r>
            <a:br>
              <a:rPr lang="en-US" sz="2400" dirty="0" smtClean="0">
                <a:latin typeface="Arial"/>
              </a:rPr>
            </a:br>
            <a:r>
              <a:rPr lang="en-US" sz="2400" dirty="0" smtClean="0">
                <a:latin typeface="Arial"/>
              </a:rPr>
              <a:t>      and </a:t>
            </a:r>
            <a:r>
              <a:rPr lang="en-US" sz="2400" dirty="0" smtClean="0">
                <a:solidFill>
                  <a:srgbClr val="D2533C"/>
                </a:solidFill>
                <a:latin typeface="Arial"/>
              </a:rPr>
              <a:t>F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1</a:t>
            </a:r>
            <a:r>
              <a:rPr lang="en-US" sz="2400" dirty="0" smtClean="0">
                <a:latin typeface="Arial"/>
              </a:rPr>
              <a:t>,</a:t>
            </a:r>
            <a:r>
              <a:rPr lang="en-US" sz="2400" dirty="0" smtClean="0">
                <a:solidFill>
                  <a:srgbClr val="D2533C"/>
                </a:solidFill>
                <a:latin typeface="Arial"/>
              </a:rPr>
              <a:t> F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2</a:t>
            </a:r>
            <a:r>
              <a:rPr lang="en-US" sz="2400" dirty="0" smtClean="0">
                <a:latin typeface="Arial"/>
              </a:rPr>
              <a:t> have no common variables</a:t>
            </a:r>
          </a:p>
          <a:p>
            <a:r>
              <a:rPr lang="en-US" sz="2400" dirty="0" smtClean="0">
                <a:latin typeface="Arial"/>
              </a:rPr>
              <a:t>   then return </a:t>
            </a:r>
            <a:r>
              <a:rPr lang="en-US" sz="2400" dirty="0" smtClean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400" dirty="0" smtClean="0">
                <a:latin typeface="Arial"/>
              </a:rPr>
              <a:t>(</a:t>
            </a:r>
            <a:r>
              <a:rPr lang="en-US" sz="2400" dirty="0" smtClean="0">
                <a:solidFill>
                  <a:srgbClr val="D2533C"/>
                </a:solidFill>
                <a:latin typeface="Arial"/>
              </a:rPr>
              <a:t>F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</a:rPr>
              <a:t>1</a:t>
            </a:r>
            <a:r>
              <a:rPr lang="en-US" sz="2400" dirty="0" smtClean="0">
                <a:latin typeface="Arial"/>
              </a:rPr>
              <a:t>)</a:t>
            </a:r>
            <a:r>
              <a:rPr lang="en-US" sz="2400" dirty="0" smtClean="0">
                <a:solidFill>
                  <a:srgbClr val="0000FF"/>
                </a:solidFill>
                <a:latin typeface="Arial"/>
              </a:rPr>
              <a:t> </a:t>
            </a:r>
            <a:r>
              <a:rPr lang="en-US" sz="2400" dirty="0" smtClean="0">
                <a:latin typeface="Arial"/>
              </a:rPr>
              <a:t>× </a:t>
            </a:r>
            <a:r>
              <a:rPr lang="en-US" sz="2400" dirty="0" smtClean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latin typeface="Arial"/>
              </a:rPr>
              <a:t>F</a:t>
            </a:r>
            <a:r>
              <a:rPr lang="en-US" sz="2400" baseline="-25000" dirty="0" smtClean="0">
                <a:solidFill>
                  <a:schemeClr val="tx2"/>
                </a:solidFill>
                <a:latin typeface="Arial"/>
              </a:rPr>
              <a:t>2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)</a:t>
            </a:r>
            <a:r>
              <a:rPr lang="en-US" sz="2400" dirty="0" smtClean="0">
                <a:solidFill>
                  <a:srgbClr val="0000FF"/>
                </a:solidFill>
                <a:latin typeface="Arial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224" y="5524313"/>
            <a:ext cx="80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trace of a DPLL w/ caching and components is called a “decision-DNNF”.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224" y="5959689"/>
            <a:ext cx="8508509" cy="707886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sz="2000" b="1" dirty="0" smtClean="0"/>
              <a:t>Theorem</a:t>
            </a:r>
            <a:r>
              <a:rPr lang="en-US" sz="2000" dirty="0" smtClean="0"/>
              <a:t>: [Beame’13] Every decision-DNNF for a positive k-DNF formula</a:t>
            </a:r>
            <a:br>
              <a:rPr lang="en-US" sz="2000" dirty="0" smtClean="0"/>
            </a:br>
            <a:r>
              <a:rPr lang="en-US" sz="2000" dirty="0" smtClean="0"/>
              <a:t>can be converted into an FBDD of size O(</a:t>
            </a:r>
            <a:r>
              <a:rPr lang="en-US" sz="2000" dirty="0" err="1" smtClean="0"/>
              <a:t>N</a:t>
            </a:r>
            <a:r>
              <a:rPr lang="en-US" sz="2000" baseline="30000" dirty="0" err="1" smtClean="0"/>
              <a:t>k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7783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DPLL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423346"/>
              </p:ext>
            </p:extLst>
          </p:nvPr>
        </p:nvGraphicFramePr>
        <p:xfrm>
          <a:off x="200735" y="1586213"/>
          <a:ext cx="8486065" cy="5123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561"/>
                <a:gridCol w="2485504"/>
              </a:tblGrid>
              <a:tr h="10246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DPLL Variant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Trace</a:t>
                      </a:r>
                      <a:endParaRPr lang="en-US" sz="24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0246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DPLL with caching and fixed variable 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OBDD</a:t>
                      </a:r>
                      <a:endParaRPr lang="en-US" sz="2400" dirty="0"/>
                    </a:p>
                  </a:txBody>
                  <a:tcPr anchor="ctr"/>
                </a:tc>
              </a:tr>
              <a:tr h="10246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DPLL with caching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FBDD</a:t>
                      </a:r>
                      <a:endParaRPr lang="en-US" sz="2400" dirty="0"/>
                    </a:p>
                  </a:txBody>
                  <a:tcPr anchor="ctr"/>
                </a:tc>
              </a:tr>
              <a:tr h="10246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DPLL with caching</a:t>
                      </a:r>
                      <a:r>
                        <a:rPr lang="en-US" sz="2400" baseline="0" dirty="0" smtClean="0"/>
                        <a:t> and components</a:t>
                      </a:r>
                      <a:endParaRPr 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FBDD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(for queries)</a:t>
                      </a:r>
                      <a:endParaRPr lang="en-US" sz="2400" dirty="0"/>
                    </a:p>
                  </a:txBody>
                  <a:tcPr anchor="ctr"/>
                </a:tc>
              </a:tr>
              <a:tr h="10246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… a different model counting formalism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d-DNNF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80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Motivating Applications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The Probabilistic Data Model			Chapter 2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Extensional Query Plans				Chapter 4.2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The Complexity of Query Evaluation		Chapter 3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Extensional Evaluation				Chapter 4.1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 smtClean="0"/>
              <a:t>Intensional</a:t>
            </a:r>
            <a:r>
              <a:rPr lang="en-US" dirty="0" smtClean="0"/>
              <a:t> Evaluation				Chapter 5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" name="Picture 9" descr="cover-book-pdb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13" y="347472"/>
            <a:ext cx="985087" cy="121587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457200" y="5165842"/>
            <a:ext cx="4887943" cy="68580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0" y="1524000"/>
            <a:ext cx="85852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4000"/>
                </a:schemeClr>
              </a:gs>
              <a:gs pos="34000">
                <a:schemeClr val="accent1">
                  <a:shade val="70000"/>
                  <a:satMod val="140000"/>
                  <a:alpha val="24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4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smtClean="0"/>
              <a:t>Part   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0" y="3009900"/>
            <a:ext cx="85852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4000"/>
                </a:schemeClr>
              </a:gs>
              <a:gs pos="34000">
                <a:schemeClr val="accent1">
                  <a:shade val="70000"/>
                  <a:satMod val="140000"/>
                  <a:alpha val="24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4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Part   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0" y="4457700"/>
            <a:ext cx="8585200" cy="6477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4000"/>
                </a:schemeClr>
              </a:gs>
              <a:gs pos="34000">
                <a:schemeClr val="accent1">
                  <a:shade val="70000"/>
                  <a:satMod val="140000"/>
                  <a:alpha val="24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4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Part   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0" y="5181600"/>
            <a:ext cx="85852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24000"/>
                </a:schemeClr>
              </a:gs>
              <a:gs pos="34000">
                <a:schemeClr val="accent1">
                  <a:shade val="70000"/>
                  <a:satMod val="140000"/>
                  <a:alpha val="2400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24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2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Part   4</a:t>
            </a:r>
          </a:p>
        </p:txBody>
      </p:sp>
    </p:spTree>
    <p:extLst>
      <p:ext uri="{BB962C8B-B14F-4D97-AF65-F5344CB8AC3E}">
        <p14:creationId xmlns:p14="http://schemas.microsoft.com/office/powerpoint/2010/main" val="4212728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Intentional Query Evaluation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Query </a:t>
            </a:r>
            <a:r>
              <a:rPr lang="en-US" dirty="0" smtClean="0">
                <a:solidFill>
                  <a:srgbClr val="D2533C"/>
                </a:solidFill>
              </a:rPr>
              <a:t>Q</a:t>
            </a:r>
            <a:r>
              <a:rPr lang="en-US" dirty="0" smtClean="0"/>
              <a:t> + database </a:t>
            </a:r>
            <a:r>
              <a:rPr lang="en-US" dirty="0" smtClean="0">
                <a:solidFill>
                  <a:srgbClr val="D2533C"/>
                </a:solidFill>
              </a:rPr>
              <a:t>D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lineage expression 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baseline="-25000" dirty="0" smtClean="0">
                <a:solidFill>
                  <a:srgbClr val="D2533C"/>
                </a:solidFill>
              </a:rPr>
              <a:t>Q</a:t>
            </a:r>
          </a:p>
          <a:p>
            <a:pPr marL="0" indent="0">
              <a:buNone/>
            </a:pPr>
            <a:r>
              <a:rPr lang="en-US" dirty="0" smtClean="0"/>
              <a:t>Compute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2"/>
                </a:solidFill>
              </a:rPr>
              <a:t>F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using a general model counting system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pc="-100" dirty="0" smtClean="0">
                <a:solidFill>
                  <a:schemeClr val="tx2"/>
                </a:solidFill>
                <a:ea typeface="+mj-ea"/>
                <a:cs typeface="Arial"/>
              </a:rPr>
              <a:t>Question: </a:t>
            </a:r>
            <a:r>
              <a:rPr lang="en-US" dirty="0" smtClean="0"/>
              <a:t>for which </a:t>
            </a:r>
            <a:r>
              <a:rPr lang="en-US" dirty="0" smtClean="0">
                <a:solidFill>
                  <a:srgbClr val="D2533C"/>
                </a:solidFill>
              </a:rPr>
              <a:t>Q</a:t>
            </a:r>
            <a:r>
              <a:rPr lang="en-US" dirty="0" smtClean="0"/>
              <a:t> does the system run in PTIME?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size of the trace gives a lower bound on the running time of DPLL-based algorithm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22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808255"/>
              </p:ext>
            </p:extLst>
          </p:nvPr>
        </p:nvGraphicFramePr>
        <p:xfrm>
          <a:off x="6152287" y="2330700"/>
          <a:ext cx="2369851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473"/>
                <a:gridCol w="740473"/>
                <a:gridCol w="888905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Arial"/>
                        </a:rPr>
                        <a:t>x</a:t>
                      </a:r>
                      <a:endParaRPr lang="en-US" sz="24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Arial"/>
                        </a:rPr>
                        <a:t>y</a:t>
                      </a:r>
                      <a:endParaRPr lang="en-US" sz="24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a1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b1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292934"/>
                          </a:solidFill>
                          <a:latin typeface="Arial"/>
                        </a:rPr>
                        <a:t>Y1</a:t>
                      </a:r>
                      <a:endParaRPr lang="en-US" sz="2400" dirty="0">
                        <a:solidFill>
                          <a:srgbClr val="292934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a1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b2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292934"/>
                          </a:solidFill>
                          <a:latin typeface="Arial"/>
                        </a:rPr>
                        <a:t>Y2</a:t>
                      </a:r>
                      <a:endParaRPr lang="en-US" sz="2400" dirty="0">
                        <a:solidFill>
                          <a:srgbClr val="292934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a2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b3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292934"/>
                          </a:solidFill>
                          <a:latin typeface="Arial"/>
                        </a:rPr>
                        <a:t>Y3</a:t>
                      </a:r>
                      <a:endParaRPr lang="en-US" sz="2400" dirty="0">
                        <a:solidFill>
                          <a:srgbClr val="292934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a2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b4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292934"/>
                          </a:solidFill>
                          <a:latin typeface="Arial"/>
                        </a:rPr>
                        <a:t>Y4</a:t>
                      </a:r>
                      <a:endParaRPr lang="en-US" sz="2400" dirty="0">
                        <a:solidFill>
                          <a:srgbClr val="292934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a2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b5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292934"/>
                          </a:solidFill>
                          <a:latin typeface="Arial"/>
                        </a:rPr>
                        <a:t>Y5</a:t>
                      </a:r>
                      <a:endParaRPr lang="en-US" sz="2400" dirty="0">
                        <a:solidFill>
                          <a:srgbClr val="292934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82654"/>
              </p:ext>
            </p:extLst>
          </p:nvPr>
        </p:nvGraphicFramePr>
        <p:xfrm>
          <a:off x="943993" y="3205866"/>
          <a:ext cx="139349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9237"/>
                <a:gridCol w="704259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x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a1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/>
                        </a:rPr>
                        <a:t>X1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a2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/>
                        </a:rPr>
                        <a:t>X2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a3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/>
                        </a:rPr>
                        <a:t>X3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Left Brace 35"/>
          <p:cNvSpPr/>
          <p:nvPr/>
        </p:nvSpPr>
        <p:spPr>
          <a:xfrm>
            <a:off x="5697797" y="2853733"/>
            <a:ext cx="263296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37" name="Left Brace 36"/>
          <p:cNvSpPr/>
          <p:nvPr/>
        </p:nvSpPr>
        <p:spPr>
          <a:xfrm>
            <a:off x="5710805" y="3858082"/>
            <a:ext cx="263296" cy="121581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39" name="Straight Connector 38"/>
          <p:cNvCxnSpPr>
            <a:stCxn id="36" idx="1"/>
          </p:cNvCxnSpPr>
          <p:nvPr/>
        </p:nvCxnSpPr>
        <p:spPr>
          <a:xfrm flipH="1">
            <a:off x="2592847" y="3310933"/>
            <a:ext cx="3104950" cy="547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7" idx="1"/>
          </p:cNvCxnSpPr>
          <p:nvPr/>
        </p:nvCxnSpPr>
        <p:spPr>
          <a:xfrm flipH="1" flipV="1">
            <a:off x="2592847" y="4376313"/>
            <a:ext cx="3117958" cy="896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82469" y="67861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467454" y="2280214"/>
            <a:ext cx="424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</a:rPr>
              <a:t>S</a:t>
            </a:r>
            <a:endParaRPr lang="en-US" sz="2800" dirty="0"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5239" y="3124130"/>
            <a:ext cx="443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</a:rPr>
              <a:t>R</a:t>
            </a:r>
            <a:endParaRPr lang="en-US" sz="2800" dirty="0">
              <a:latin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0133" y="1602594"/>
            <a:ext cx="3044649" cy="1015663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sz="2000" dirty="0"/>
              <a:t>SELECT DISTINCT </a:t>
            </a:r>
            <a:r>
              <a:rPr lang="en-US" sz="2000" dirty="0" smtClean="0"/>
              <a:t>‘true’</a:t>
            </a:r>
            <a:endParaRPr lang="en-US" sz="2000" dirty="0"/>
          </a:p>
          <a:p>
            <a:r>
              <a:rPr lang="en-US" sz="2000" dirty="0"/>
              <a:t>FROM R, </a:t>
            </a:r>
            <a:r>
              <a:rPr lang="en-US" sz="2000" dirty="0" smtClean="0"/>
              <a:t>S</a:t>
            </a:r>
            <a:br>
              <a:rPr lang="en-US" sz="2000" dirty="0" smtClean="0"/>
            </a:br>
            <a:r>
              <a:rPr lang="en-US" sz="2000" dirty="0" smtClean="0"/>
              <a:t>WHERE </a:t>
            </a:r>
            <a:r>
              <a:rPr lang="en-US" sz="2000" dirty="0" err="1"/>
              <a:t>R.x</a:t>
            </a:r>
            <a:r>
              <a:rPr lang="en-US" sz="2000" dirty="0"/>
              <a:t> = </a:t>
            </a:r>
            <a:r>
              <a:rPr lang="en-US" sz="2000" dirty="0" err="1"/>
              <a:t>S.x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688814" y="1648761"/>
            <a:ext cx="233053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Q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R(x), S(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84828" y="5968685"/>
            <a:ext cx="760797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Study the size of OBDD, FBDD, </a:t>
            </a:r>
            <a:r>
              <a:rPr lang="en-US" sz="2400" dirty="0" err="1" smtClean="0"/>
              <a:t>etc</a:t>
            </a:r>
            <a:r>
              <a:rPr lang="en-US" sz="2400" dirty="0" smtClean="0"/>
              <a:t> for the formula </a:t>
            </a:r>
            <a:r>
              <a:rPr lang="en-US" sz="2400" dirty="0" smtClean="0">
                <a:solidFill>
                  <a:schemeClr val="tx2"/>
                </a:solidFill>
              </a:rPr>
              <a:t>F</a:t>
            </a:r>
            <a:r>
              <a:rPr lang="en-US" sz="2400" baseline="-25000" dirty="0" smtClean="0">
                <a:solidFill>
                  <a:schemeClr val="tx2"/>
                </a:solidFill>
              </a:rPr>
              <a:t>Q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3218" y="5297462"/>
            <a:ext cx="723602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baseline="-25000" dirty="0">
                <a:solidFill>
                  <a:srgbClr val="D2533C"/>
                </a:solidFill>
              </a:rPr>
              <a:t>Q</a:t>
            </a:r>
            <a:r>
              <a:rPr lang="en-US" sz="2400" dirty="0">
                <a:solidFill>
                  <a:srgbClr val="D2533C"/>
                </a:solidFill>
              </a:rPr>
              <a:t> </a:t>
            </a:r>
            <a:r>
              <a:rPr lang="en-US" sz="2400" dirty="0">
                <a:solidFill>
                  <a:srgbClr val="292934"/>
                </a:solidFill>
              </a:rPr>
              <a:t>= X1 Y1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sz="2400" dirty="0">
                <a:solidFill>
                  <a:srgbClr val="292934"/>
                </a:solidFill>
              </a:rPr>
              <a:t>X1 Y2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sz="2400" dirty="0">
                <a:solidFill>
                  <a:srgbClr val="292934"/>
                </a:solidFill>
              </a:rPr>
              <a:t>X2 Y3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sz="2400" dirty="0">
                <a:solidFill>
                  <a:srgbClr val="292934"/>
                </a:solidFill>
              </a:rPr>
              <a:t>X2 Y4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sz="2400" dirty="0">
                <a:solidFill>
                  <a:srgbClr val="292934"/>
                </a:solidFill>
              </a:rPr>
              <a:t>X2 Y5</a:t>
            </a:r>
          </a:p>
        </p:txBody>
      </p:sp>
    </p:spTree>
    <p:extLst>
      <p:ext uri="{BB962C8B-B14F-4D97-AF65-F5344CB8AC3E}">
        <p14:creationId xmlns:p14="http://schemas.microsoft.com/office/powerpoint/2010/main" val="1037144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Read-Once Boolean 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Boolean formula 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dirty="0" smtClean="0"/>
              <a:t> is called </a:t>
            </a:r>
            <a:r>
              <a:rPr lang="en-US" dirty="0" smtClean="0">
                <a:solidFill>
                  <a:srgbClr val="D2533C"/>
                </a:solidFill>
              </a:rPr>
              <a:t>read-once </a:t>
            </a:r>
            <a:r>
              <a:rPr lang="en-US" dirty="0" smtClean="0"/>
              <a:t>if it can be written such that every Boolean variable occurs only once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65972" y="2373868"/>
            <a:ext cx="205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 </a:t>
            </a:r>
            <a:r>
              <a:rPr lang="en-US" dirty="0" smtClean="0">
                <a:ea typeface="ＭＳ ゴシック"/>
                <a:cs typeface="ＭＳ ゴシック"/>
              </a:rPr>
              <a:t>∨ Z)∧(Y ∨ 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69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Read-Once Boolean 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Boolean formula 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dirty="0" smtClean="0"/>
              <a:t> is called </a:t>
            </a:r>
            <a:r>
              <a:rPr lang="en-US" dirty="0" smtClean="0">
                <a:solidFill>
                  <a:srgbClr val="D2533C"/>
                </a:solidFill>
              </a:rPr>
              <a:t>read-once </a:t>
            </a:r>
            <a:r>
              <a:rPr lang="en-US" dirty="0" smtClean="0"/>
              <a:t>if it can be written such that every Boolean variable occurs only once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2"/>
                </a:solidFill>
              </a:rPr>
              <a:t>F</a:t>
            </a:r>
            <a:r>
              <a:rPr lang="en-US" dirty="0" smtClean="0"/>
              <a:t>) can be computed in linear time: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3257" y="2861684"/>
            <a:ext cx="544592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tx2"/>
                </a:solidFill>
              </a:rPr>
              <a:t>F</a:t>
            </a:r>
            <a:r>
              <a:rPr lang="en-US" sz="2400" baseline="-25000" dirty="0">
                <a:solidFill>
                  <a:schemeClr val="tx2"/>
                </a:solidFill>
              </a:rPr>
              <a:t>1</a:t>
            </a:r>
            <a:r>
              <a:rPr lang="en-US" sz="2400" dirty="0"/>
              <a:t> </a:t>
            </a:r>
            <a:r>
              <a:rPr lang="en-US" sz="2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baseline="-25000" dirty="0">
                <a:solidFill>
                  <a:srgbClr val="D2533C"/>
                </a:solidFill>
              </a:rPr>
              <a:t>2</a:t>
            </a:r>
            <a:r>
              <a:rPr lang="en-US" sz="2400" dirty="0"/>
              <a:t> ) =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baseline="-25000" dirty="0">
                <a:solidFill>
                  <a:srgbClr val="D2533C"/>
                </a:solidFill>
              </a:rPr>
              <a:t>1</a:t>
            </a:r>
            <a:r>
              <a:rPr lang="en-US" sz="2400" dirty="0"/>
              <a:t>) ×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baseline="-25000" dirty="0">
                <a:solidFill>
                  <a:srgbClr val="D2533C"/>
                </a:solidFill>
              </a:rPr>
              <a:t>2</a:t>
            </a:r>
            <a:r>
              <a:rPr lang="en-US" sz="2400" dirty="0" smtClean="0"/>
              <a:t>)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baseline="-25000" dirty="0">
                <a:solidFill>
                  <a:srgbClr val="D2533C"/>
                </a:solidFill>
              </a:rPr>
              <a:t>1</a:t>
            </a:r>
            <a:r>
              <a:rPr lang="en-US" sz="2400" dirty="0"/>
              <a:t> </a:t>
            </a:r>
            <a:r>
              <a:rPr lang="en-US" sz="24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baseline="-25000" dirty="0">
                <a:solidFill>
                  <a:srgbClr val="D2533C"/>
                </a:solidFill>
              </a:rPr>
              <a:t>2</a:t>
            </a:r>
            <a:r>
              <a:rPr lang="en-US" sz="2400" dirty="0"/>
              <a:t> ) = 1 – (1-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baseline="-25000" dirty="0">
                <a:solidFill>
                  <a:srgbClr val="D2533C"/>
                </a:solidFill>
              </a:rPr>
              <a:t>1</a:t>
            </a:r>
            <a:r>
              <a:rPr lang="en-US" sz="2400" dirty="0"/>
              <a:t>)) × (1-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baseline="-25000" dirty="0">
                <a:solidFill>
                  <a:srgbClr val="D2533C"/>
                </a:solidFill>
              </a:rPr>
              <a:t>2</a:t>
            </a:r>
            <a:r>
              <a:rPr lang="en-US" sz="2400" dirty="0"/>
              <a:t>)) </a:t>
            </a:r>
            <a:endParaRPr lang="en-US" sz="24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65972" y="2373868"/>
            <a:ext cx="205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 </a:t>
            </a:r>
            <a:r>
              <a:rPr lang="en-US" dirty="0" smtClean="0">
                <a:ea typeface="ＭＳ ゴシック"/>
                <a:cs typeface="ＭＳ ゴシック"/>
              </a:rPr>
              <a:t>∨ Z)∧(Y ∨ 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24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Read-Once Boolean 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Boolean formula 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dirty="0" smtClean="0"/>
              <a:t> is called </a:t>
            </a:r>
            <a:r>
              <a:rPr lang="en-US" dirty="0" smtClean="0">
                <a:solidFill>
                  <a:srgbClr val="D2533C"/>
                </a:solidFill>
              </a:rPr>
              <a:t>read-once </a:t>
            </a:r>
            <a:r>
              <a:rPr lang="en-US" dirty="0" smtClean="0"/>
              <a:t>if it can be written such that every Boolean variable occurs only once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2"/>
                </a:solidFill>
              </a:rPr>
              <a:t>F</a:t>
            </a:r>
            <a:r>
              <a:rPr lang="en-US" dirty="0" smtClean="0"/>
              <a:t>) can be computed in linear time: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dirty="0" smtClean="0"/>
              <a:t> has an </a:t>
            </a:r>
            <a:r>
              <a:rPr lang="en-US" dirty="0" smtClean="0">
                <a:solidFill>
                  <a:srgbClr val="D2533C"/>
                </a:solidFill>
              </a:rPr>
              <a:t>OBDD</a:t>
            </a:r>
            <a:r>
              <a:rPr lang="en-US" dirty="0" smtClean="0"/>
              <a:t> with n nodes, where n = # of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3257" y="2861684"/>
            <a:ext cx="544592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tx2"/>
                </a:solidFill>
              </a:rPr>
              <a:t>F</a:t>
            </a:r>
            <a:r>
              <a:rPr lang="en-US" sz="2400" baseline="-25000" dirty="0">
                <a:solidFill>
                  <a:schemeClr val="tx2"/>
                </a:solidFill>
              </a:rPr>
              <a:t>1</a:t>
            </a:r>
            <a:r>
              <a:rPr lang="en-US" sz="2400" dirty="0"/>
              <a:t> </a:t>
            </a:r>
            <a:r>
              <a:rPr lang="en-US" sz="2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baseline="-25000" dirty="0">
                <a:solidFill>
                  <a:srgbClr val="D2533C"/>
                </a:solidFill>
              </a:rPr>
              <a:t>2</a:t>
            </a:r>
            <a:r>
              <a:rPr lang="en-US" sz="2400" dirty="0"/>
              <a:t> ) =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baseline="-25000" dirty="0">
                <a:solidFill>
                  <a:srgbClr val="D2533C"/>
                </a:solidFill>
              </a:rPr>
              <a:t>1</a:t>
            </a:r>
            <a:r>
              <a:rPr lang="en-US" sz="2400" dirty="0"/>
              <a:t>) ×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baseline="-25000" dirty="0">
                <a:solidFill>
                  <a:srgbClr val="D2533C"/>
                </a:solidFill>
              </a:rPr>
              <a:t>2</a:t>
            </a:r>
            <a:r>
              <a:rPr lang="en-US" sz="2400" dirty="0" smtClean="0"/>
              <a:t>)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baseline="-25000" dirty="0">
                <a:solidFill>
                  <a:srgbClr val="D2533C"/>
                </a:solidFill>
              </a:rPr>
              <a:t>1</a:t>
            </a:r>
            <a:r>
              <a:rPr lang="en-US" sz="2400" dirty="0"/>
              <a:t> </a:t>
            </a:r>
            <a:r>
              <a:rPr lang="en-US" sz="24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baseline="-25000" dirty="0">
                <a:solidFill>
                  <a:srgbClr val="D2533C"/>
                </a:solidFill>
              </a:rPr>
              <a:t>2</a:t>
            </a:r>
            <a:r>
              <a:rPr lang="en-US" sz="2400" dirty="0"/>
              <a:t> ) = 1 – (1-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baseline="-25000" dirty="0">
                <a:solidFill>
                  <a:srgbClr val="D2533C"/>
                </a:solidFill>
              </a:rPr>
              <a:t>1</a:t>
            </a:r>
            <a:r>
              <a:rPr lang="en-US" sz="2400" dirty="0"/>
              <a:t>)) × (1-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baseline="-25000" dirty="0">
                <a:solidFill>
                  <a:srgbClr val="D2533C"/>
                </a:solidFill>
              </a:rPr>
              <a:t>2</a:t>
            </a:r>
            <a:r>
              <a:rPr lang="en-US" sz="2400" dirty="0"/>
              <a:t>)) </a:t>
            </a:r>
            <a:endParaRPr lang="en-US" sz="24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18756" y="4235491"/>
            <a:ext cx="99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/>
              <a:t>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</a:t>
            </a:r>
            <a:r>
              <a:rPr lang="en-US" dirty="0">
                <a:solidFill>
                  <a:srgbClr val="D2533C"/>
                </a:solidFill>
              </a:rPr>
              <a:t>F</a:t>
            </a:r>
            <a:r>
              <a:rPr lang="en-US" baseline="-25000" dirty="0">
                <a:solidFill>
                  <a:srgbClr val="D2533C"/>
                </a:solidFill>
              </a:rPr>
              <a:t>2</a:t>
            </a:r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1047" y="4735743"/>
            <a:ext cx="1115122" cy="715089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OBDD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baseline="-25000" dirty="0" smtClean="0">
                <a:solidFill>
                  <a:srgbClr val="D2533C"/>
                </a:solidFill>
              </a:rPr>
              <a:t>1</a:t>
            </a:r>
            <a:endParaRPr lang="en-US" baseline="-25000" dirty="0">
              <a:solidFill>
                <a:srgbClr val="D2533C"/>
              </a:solidFill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261438" y="5709010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1048313" y="5709010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endCxn id="12" idx="0"/>
          </p:cNvCxnSpPr>
          <p:nvPr/>
        </p:nvCxnSpPr>
        <p:spPr>
          <a:xfrm flipH="1">
            <a:off x="461480" y="5450832"/>
            <a:ext cx="61561" cy="258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0"/>
          </p:cNvCxnSpPr>
          <p:nvPr/>
        </p:nvCxnSpPr>
        <p:spPr>
          <a:xfrm>
            <a:off x="1180851" y="5450832"/>
            <a:ext cx="67504" cy="258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52985" y="4735743"/>
            <a:ext cx="1115122" cy="715089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OBDD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baseline="-25000" dirty="0" smtClean="0">
                <a:solidFill>
                  <a:srgbClr val="D2533C"/>
                </a:solidFill>
              </a:rPr>
              <a:t>2</a:t>
            </a:r>
            <a:endParaRPr lang="en-US" baseline="-25000" dirty="0">
              <a:solidFill>
                <a:srgbClr val="D2533C"/>
              </a:solidFill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1893376" y="5709010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2680251" y="5709010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 flipH="1">
            <a:off x="2093418" y="5450832"/>
            <a:ext cx="61561" cy="258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2" idx="0"/>
          </p:cNvCxnSpPr>
          <p:nvPr/>
        </p:nvCxnSpPr>
        <p:spPr>
          <a:xfrm>
            <a:off x="2812789" y="5450832"/>
            <a:ext cx="67504" cy="258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29086" y="4237399"/>
            <a:ext cx="99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/>
              <a:t>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dirty="0" smtClean="0"/>
              <a:t> </a:t>
            </a:r>
            <a:r>
              <a:rPr lang="en-US" dirty="0">
                <a:solidFill>
                  <a:srgbClr val="D2533C"/>
                </a:solidFill>
              </a:rPr>
              <a:t>F</a:t>
            </a:r>
            <a:r>
              <a:rPr lang="en-US" baseline="-25000" dirty="0">
                <a:solidFill>
                  <a:srgbClr val="D2533C"/>
                </a:solidFill>
              </a:rPr>
              <a:t>2</a:t>
            </a:r>
            <a:r>
              <a:rPr lang="en-US" dirty="0"/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65972" y="2373868"/>
            <a:ext cx="205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 </a:t>
            </a:r>
            <a:r>
              <a:rPr lang="en-US" dirty="0" smtClean="0">
                <a:ea typeface="ＭＳ ゴシック"/>
                <a:cs typeface="ＭＳ ゴシック"/>
              </a:rPr>
              <a:t>∨ Z)∧(Y ∨ 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24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Read-Once Boolean 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Boolean formula 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dirty="0" smtClean="0"/>
              <a:t> is called </a:t>
            </a:r>
            <a:r>
              <a:rPr lang="en-US" dirty="0" smtClean="0">
                <a:solidFill>
                  <a:srgbClr val="D2533C"/>
                </a:solidFill>
              </a:rPr>
              <a:t>read-once </a:t>
            </a:r>
            <a:r>
              <a:rPr lang="en-US" dirty="0" smtClean="0"/>
              <a:t>if it can be written such that every Boolean variable occurs only once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2"/>
                </a:solidFill>
              </a:rPr>
              <a:t>F</a:t>
            </a:r>
            <a:r>
              <a:rPr lang="en-US" dirty="0" smtClean="0"/>
              <a:t>) can be computed in linear time: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dirty="0" smtClean="0"/>
              <a:t> has an </a:t>
            </a:r>
            <a:r>
              <a:rPr lang="en-US" dirty="0" smtClean="0">
                <a:solidFill>
                  <a:srgbClr val="D2533C"/>
                </a:solidFill>
              </a:rPr>
              <a:t>OBDD</a:t>
            </a:r>
            <a:r>
              <a:rPr lang="en-US" dirty="0" smtClean="0"/>
              <a:t> with n nodes, where n = # of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3257" y="2861684"/>
            <a:ext cx="544592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tx2"/>
                </a:solidFill>
              </a:rPr>
              <a:t>F</a:t>
            </a:r>
            <a:r>
              <a:rPr lang="en-US" sz="2400" baseline="-25000" dirty="0">
                <a:solidFill>
                  <a:schemeClr val="tx2"/>
                </a:solidFill>
              </a:rPr>
              <a:t>1</a:t>
            </a:r>
            <a:r>
              <a:rPr lang="en-US" sz="2400" dirty="0"/>
              <a:t> </a:t>
            </a:r>
            <a:r>
              <a:rPr lang="en-US" sz="2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baseline="-25000" dirty="0">
                <a:solidFill>
                  <a:srgbClr val="D2533C"/>
                </a:solidFill>
              </a:rPr>
              <a:t>2</a:t>
            </a:r>
            <a:r>
              <a:rPr lang="en-US" sz="2400" dirty="0"/>
              <a:t> ) =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baseline="-25000" dirty="0">
                <a:solidFill>
                  <a:srgbClr val="D2533C"/>
                </a:solidFill>
              </a:rPr>
              <a:t>1</a:t>
            </a:r>
            <a:r>
              <a:rPr lang="en-US" sz="2400" dirty="0"/>
              <a:t>) ×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baseline="-25000" dirty="0">
                <a:solidFill>
                  <a:srgbClr val="D2533C"/>
                </a:solidFill>
              </a:rPr>
              <a:t>2</a:t>
            </a:r>
            <a:r>
              <a:rPr lang="en-US" sz="2400" dirty="0" smtClean="0"/>
              <a:t>)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baseline="-25000" dirty="0">
                <a:solidFill>
                  <a:srgbClr val="D2533C"/>
                </a:solidFill>
              </a:rPr>
              <a:t>1</a:t>
            </a:r>
            <a:r>
              <a:rPr lang="en-US" sz="2400" dirty="0"/>
              <a:t> </a:t>
            </a:r>
            <a:r>
              <a:rPr lang="en-US" sz="24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baseline="-25000" dirty="0">
                <a:solidFill>
                  <a:srgbClr val="D2533C"/>
                </a:solidFill>
              </a:rPr>
              <a:t>2</a:t>
            </a:r>
            <a:r>
              <a:rPr lang="en-US" sz="2400" dirty="0"/>
              <a:t> ) = 1 – (1-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baseline="-25000" dirty="0">
                <a:solidFill>
                  <a:srgbClr val="D2533C"/>
                </a:solidFill>
              </a:rPr>
              <a:t>1</a:t>
            </a:r>
            <a:r>
              <a:rPr lang="en-US" sz="2400" dirty="0"/>
              <a:t>)) × (1-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baseline="-25000" dirty="0">
                <a:solidFill>
                  <a:srgbClr val="D2533C"/>
                </a:solidFill>
              </a:rPr>
              <a:t>2</a:t>
            </a:r>
            <a:r>
              <a:rPr lang="en-US" sz="2400" dirty="0"/>
              <a:t>)) </a:t>
            </a:r>
            <a:endParaRPr lang="en-US" sz="24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18756" y="4235491"/>
            <a:ext cx="99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/>
              <a:t>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</a:t>
            </a:r>
            <a:r>
              <a:rPr lang="en-US" dirty="0">
                <a:solidFill>
                  <a:srgbClr val="D2533C"/>
                </a:solidFill>
              </a:rPr>
              <a:t>F</a:t>
            </a:r>
            <a:r>
              <a:rPr lang="en-US" baseline="-25000" dirty="0">
                <a:solidFill>
                  <a:srgbClr val="D2533C"/>
                </a:solidFill>
              </a:rPr>
              <a:t>2</a:t>
            </a:r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1047" y="4735743"/>
            <a:ext cx="1115122" cy="715089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OBDD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baseline="-25000" dirty="0" smtClean="0">
                <a:solidFill>
                  <a:srgbClr val="D2533C"/>
                </a:solidFill>
              </a:rPr>
              <a:t>1</a:t>
            </a:r>
            <a:endParaRPr lang="en-US" baseline="-25000" dirty="0">
              <a:solidFill>
                <a:srgbClr val="D2533C"/>
              </a:solidFill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261438" y="5709010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1048313" y="5709010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endCxn id="12" idx="0"/>
          </p:cNvCxnSpPr>
          <p:nvPr/>
        </p:nvCxnSpPr>
        <p:spPr>
          <a:xfrm flipH="1">
            <a:off x="461480" y="5450832"/>
            <a:ext cx="61561" cy="258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0"/>
          </p:cNvCxnSpPr>
          <p:nvPr/>
        </p:nvCxnSpPr>
        <p:spPr>
          <a:xfrm>
            <a:off x="1180851" y="5450832"/>
            <a:ext cx="67504" cy="258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52985" y="4735743"/>
            <a:ext cx="1115122" cy="715089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OBDD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baseline="-25000" dirty="0" smtClean="0">
                <a:solidFill>
                  <a:srgbClr val="D2533C"/>
                </a:solidFill>
              </a:rPr>
              <a:t>2</a:t>
            </a:r>
            <a:endParaRPr lang="en-US" baseline="-25000" dirty="0">
              <a:solidFill>
                <a:srgbClr val="D2533C"/>
              </a:solidFill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1893376" y="5709010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2680251" y="5709010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 flipH="1">
            <a:off x="2093418" y="5450832"/>
            <a:ext cx="61561" cy="258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2" idx="0"/>
          </p:cNvCxnSpPr>
          <p:nvPr/>
        </p:nvCxnSpPr>
        <p:spPr>
          <a:xfrm>
            <a:off x="2812789" y="5450832"/>
            <a:ext cx="67504" cy="258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18756" y="4606154"/>
            <a:ext cx="1115122" cy="715089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OBDD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baseline="-25000" dirty="0" smtClean="0">
                <a:solidFill>
                  <a:srgbClr val="D2533C"/>
                </a:solidFill>
              </a:rPr>
              <a:t>1</a:t>
            </a:r>
            <a:endParaRPr lang="en-US" baseline="-25000" dirty="0">
              <a:solidFill>
                <a:srgbClr val="D2533C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58133" y="5539662"/>
            <a:ext cx="1115122" cy="715089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OBDD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baseline="-25000" dirty="0" smtClean="0">
                <a:solidFill>
                  <a:srgbClr val="D2533C"/>
                </a:solidFill>
              </a:rPr>
              <a:t>2</a:t>
            </a:r>
            <a:endParaRPr lang="en-US" baseline="-25000" dirty="0">
              <a:solidFill>
                <a:srgbClr val="D2533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29086" y="4237399"/>
            <a:ext cx="99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/>
              <a:t>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dirty="0" smtClean="0"/>
              <a:t> </a:t>
            </a:r>
            <a:r>
              <a:rPr lang="en-US" dirty="0">
                <a:solidFill>
                  <a:srgbClr val="D2533C"/>
                </a:solidFill>
              </a:rPr>
              <a:t>F</a:t>
            </a:r>
            <a:r>
              <a:rPr lang="en-US" baseline="-25000" dirty="0">
                <a:solidFill>
                  <a:srgbClr val="D2533C"/>
                </a:solidFill>
              </a:rPr>
              <a:t>2</a:t>
            </a:r>
            <a:r>
              <a:rPr lang="en-US" dirty="0"/>
              <a:t> 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4042383" y="6464469"/>
            <a:ext cx="359966" cy="3462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5324033" y="6464469"/>
            <a:ext cx="359966" cy="3462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  <p:cxnSp>
        <p:nvCxnSpPr>
          <p:cNvPr id="32" name="Straight Arrow Connector 31"/>
          <p:cNvCxnSpPr>
            <a:endCxn id="30" idx="0"/>
          </p:cNvCxnSpPr>
          <p:nvPr/>
        </p:nvCxnSpPr>
        <p:spPr>
          <a:xfrm flipH="1">
            <a:off x="4222366" y="5321243"/>
            <a:ext cx="104954" cy="1143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6" idx="0"/>
          </p:cNvCxnSpPr>
          <p:nvPr/>
        </p:nvCxnSpPr>
        <p:spPr>
          <a:xfrm>
            <a:off x="5014716" y="5321243"/>
            <a:ext cx="100978" cy="218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1" idx="0"/>
          </p:cNvCxnSpPr>
          <p:nvPr/>
        </p:nvCxnSpPr>
        <p:spPr>
          <a:xfrm>
            <a:off x="5431030" y="6254751"/>
            <a:ext cx="72986" cy="209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0" idx="7"/>
          </p:cNvCxnSpPr>
          <p:nvPr/>
        </p:nvCxnSpPr>
        <p:spPr>
          <a:xfrm flipH="1">
            <a:off x="4349633" y="6254751"/>
            <a:ext cx="455591" cy="260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65972" y="2373868"/>
            <a:ext cx="205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 </a:t>
            </a:r>
            <a:r>
              <a:rPr lang="en-US" dirty="0" smtClean="0">
                <a:ea typeface="ＭＳ ゴシック"/>
                <a:cs typeface="ＭＳ ゴシック"/>
              </a:rPr>
              <a:t>∨ Z)∧(Y ∨ 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7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Read-Once Boolean 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Boolean formula 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dirty="0" smtClean="0"/>
              <a:t> is called </a:t>
            </a:r>
            <a:r>
              <a:rPr lang="en-US" dirty="0" smtClean="0">
                <a:solidFill>
                  <a:srgbClr val="D2533C"/>
                </a:solidFill>
              </a:rPr>
              <a:t>read-once </a:t>
            </a:r>
            <a:r>
              <a:rPr lang="en-US" dirty="0" smtClean="0"/>
              <a:t>if it can be written such that every Boolean variable occurs only once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2"/>
                </a:solidFill>
              </a:rPr>
              <a:t>F</a:t>
            </a:r>
            <a:r>
              <a:rPr lang="en-US" dirty="0" smtClean="0"/>
              <a:t>) can be computed in linear time: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dirty="0" smtClean="0"/>
              <a:t> has an </a:t>
            </a:r>
            <a:r>
              <a:rPr lang="en-US" dirty="0" smtClean="0">
                <a:solidFill>
                  <a:srgbClr val="D2533C"/>
                </a:solidFill>
              </a:rPr>
              <a:t>OBDD</a:t>
            </a:r>
            <a:r>
              <a:rPr lang="en-US" dirty="0" smtClean="0"/>
              <a:t> with n nodes, where n = # of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3257" y="2861684"/>
            <a:ext cx="544592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tx2"/>
                </a:solidFill>
              </a:rPr>
              <a:t>F</a:t>
            </a:r>
            <a:r>
              <a:rPr lang="en-US" sz="2400" baseline="-25000" dirty="0">
                <a:solidFill>
                  <a:schemeClr val="tx2"/>
                </a:solidFill>
              </a:rPr>
              <a:t>1</a:t>
            </a:r>
            <a:r>
              <a:rPr lang="en-US" sz="2400" dirty="0"/>
              <a:t> </a:t>
            </a:r>
            <a:r>
              <a:rPr lang="en-US" sz="2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baseline="-25000" dirty="0">
                <a:solidFill>
                  <a:srgbClr val="D2533C"/>
                </a:solidFill>
              </a:rPr>
              <a:t>2</a:t>
            </a:r>
            <a:r>
              <a:rPr lang="en-US" sz="2400" dirty="0"/>
              <a:t> ) =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baseline="-25000" dirty="0">
                <a:solidFill>
                  <a:srgbClr val="D2533C"/>
                </a:solidFill>
              </a:rPr>
              <a:t>1</a:t>
            </a:r>
            <a:r>
              <a:rPr lang="en-US" sz="2400" dirty="0"/>
              <a:t>) ×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baseline="-25000" dirty="0">
                <a:solidFill>
                  <a:srgbClr val="D2533C"/>
                </a:solidFill>
              </a:rPr>
              <a:t>2</a:t>
            </a:r>
            <a:r>
              <a:rPr lang="en-US" sz="2400" dirty="0" smtClean="0"/>
              <a:t>)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P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baseline="-25000" dirty="0">
                <a:solidFill>
                  <a:srgbClr val="D2533C"/>
                </a:solidFill>
              </a:rPr>
              <a:t>1</a:t>
            </a:r>
            <a:r>
              <a:rPr lang="en-US" sz="2400" dirty="0"/>
              <a:t> </a:t>
            </a:r>
            <a:r>
              <a:rPr lang="en-US" sz="24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baseline="-25000" dirty="0">
                <a:solidFill>
                  <a:srgbClr val="D2533C"/>
                </a:solidFill>
              </a:rPr>
              <a:t>2</a:t>
            </a:r>
            <a:r>
              <a:rPr lang="en-US" sz="2400" dirty="0"/>
              <a:t> ) = 1 – (1-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baseline="-25000" dirty="0">
                <a:solidFill>
                  <a:srgbClr val="D2533C"/>
                </a:solidFill>
              </a:rPr>
              <a:t>1</a:t>
            </a:r>
            <a:r>
              <a:rPr lang="en-US" sz="2400" dirty="0"/>
              <a:t>)) × (1-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baseline="-25000" dirty="0">
                <a:solidFill>
                  <a:srgbClr val="D2533C"/>
                </a:solidFill>
              </a:rPr>
              <a:t>2</a:t>
            </a:r>
            <a:r>
              <a:rPr lang="en-US" sz="2400" dirty="0"/>
              <a:t>)) </a:t>
            </a:r>
            <a:endParaRPr lang="en-US" sz="24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18756" y="4235491"/>
            <a:ext cx="99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/>
              <a:t>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</a:t>
            </a:r>
            <a:r>
              <a:rPr lang="en-US" dirty="0">
                <a:solidFill>
                  <a:srgbClr val="D2533C"/>
                </a:solidFill>
              </a:rPr>
              <a:t>F</a:t>
            </a:r>
            <a:r>
              <a:rPr lang="en-US" baseline="-25000" dirty="0">
                <a:solidFill>
                  <a:srgbClr val="D2533C"/>
                </a:solidFill>
              </a:rPr>
              <a:t>2</a:t>
            </a:r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1047" y="4735743"/>
            <a:ext cx="1115122" cy="715089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OBDD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baseline="-25000" dirty="0" smtClean="0">
                <a:solidFill>
                  <a:srgbClr val="D2533C"/>
                </a:solidFill>
              </a:rPr>
              <a:t>1</a:t>
            </a:r>
            <a:endParaRPr lang="en-US" baseline="-25000" dirty="0">
              <a:solidFill>
                <a:srgbClr val="D2533C"/>
              </a:solidFill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261438" y="5709010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1048313" y="5709010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endCxn id="12" idx="0"/>
          </p:cNvCxnSpPr>
          <p:nvPr/>
        </p:nvCxnSpPr>
        <p:spPr>
          <a:xfrm flipH="1">
            <a:off x="461480" y="5450832"/>
            <a:ext cx="61561" cy="258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0"/>
          </p:cNvCxnSpPr>
          <p:nvPr/>
        </p:nvCxnSpPr>
        <p:spPr>
          <a:xfrm>
            <a:off x="1180851" y="5450832"/>
            <a:ext cx="67504" cy="258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52985" y="4735743"/>
            <a:ext cx="1115122" cy="715089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OBDD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baseline="-25000" dirty="0" smtClean="0">
                <a:solidFill>
                  <a:srgbClr val="D2533C"/>
                </a:solidFill>
              </a:rPr>
              <a:t>2</a:t>
            </a:r>
            <a:endParaRPr lang="en-US" baseline="-25000" dirty="0">
              <a:solidFill>
                <a:srgbClr val="D2533C"/>
              </a:solidFill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1893376" y="5709010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2680251" y="5709010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 flipH="1">
            <a:off x="2093418" y="5450832"/>
            <a:ext cx="61561" cy="258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2" idx="0"/>
          </p:cNvCxnSpPr>
          <p:nvPr/>
        </p:nvCxnSpPr>
        <p:spPr>
          <a:xfrm>
            <a:off x="2812789" y="5450832"/>
            <a:ext cx="67504" cy="258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18756" y="4606154"/>
            <a:ext cx="1115122" cy="715089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OBDD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baseline="-25000" dirty="0" smtClean="0">
                <a:solidFill>
                  <a:srgbClr val="D2533C"/>
                </a:solidFill>
              </a:rPr>
              <a:t>1</a:t>
            </a:r>
            <a:endParaRPr lang="en-US" baseline="-25000" dirty="0">
              <a:solidFill>
                <a:srgbClr val="D2533C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58133" y="5539662"/>
            <a:ext cx="1115122" cy="715089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OBDD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baseline="-25000" dirty="0" smtClean="0">
                <a:solidFill>
                  <a:srgbClr val="D2533C"/>
                </a:solidFill>
              </a:rPr>
              <a:t>2</a:t>
            </a:r>
            <a:endParaRPr lang="en-US" baseline="-25000" dirty="0">
              <a:solidFill>
                <a:srgbClr val="D2533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29086" y="4237399"/>
            <a:ext cx="99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/>
              <a:t>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dirty="0" smtClean="0"/>
              <a:t> </a:t>
            </a:r>
            <a:r>
              <a:rPr lang="en-US" dirty="0">
                <a:solidFill>
                  <a:srgbClr val="D2533C"/>
                </a:solidFill>
              </a:rPr>
              <a:t>F</a:t>
            </a:r>
            <a:r>
              <a:rPr lang="en-US" baseline="-25000" dirty="0">
                <a:solidFill>
                  <a:srgbClr val="D2533C"/>
                </a:solidFill>
              </a:rPr>
              <a:t>2</a:t>
            </a:r>
            <a:r>
              <a:rPr lang="en-US" dirty="0"/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63620" y="4606154"/>
            <a:ext cx="1115122" cy="715089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OBDD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baseline="-25000" dirty="0" smtClean="0">
                <a:solidFill>
                  <a:srgbClr val="D2533C"/>
                </a:solidFill>
              </a:rPr>
              <a:t>1</a:t>
            </a:r>
            <a:endParaRPr lang="en-US" baseline="-25000" dirty="0">
              <a:solidFill>
                <a:srgbClr val="D2533C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71525" y="5524282"/>
            <a:ext cx="1115122" cy="715089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OBDD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baseline="-25000" dirty="0" smtClean="0">
                <a:solidFill>
                  <a:srgbClr val="D2533C"/>
                </a:solidFill>
              </a:rPr>
              <a:t>2</a:t>
            </a:r>
            <a:endParaRPr lang="en-US" baseline="-25000" dirty="0">
              <a:solidFill>
                <a:srgbClr val="D2533C"/>
              </a:solidFill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4042383" y="6464469"/>
            <a:ext cx="359966" cy="3462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5324033" y="6464469"/>
            <a:ext cx="359966" cy="3462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  <p:cxnSp>
        <p:nvCxnSpPr>
          <p:cNvPr id="32" name="Straight Arrow Connector 31"/>
          <p:cNvCxnSpPr>
            <a:endCxn id="30" idx="0"/>
          </p:cNvCxnSpPr>
          <p:nvPr/>
        </p:nvCxnSpPr>
        <p:spPr>
          <a:xfrm flipH="1">
            <a:off x="4222366" y="5321243"/>
            <a:ext cx="104954" cy="1143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6" idx="0"/>
          </p:cNvCxnSpPr>
          <p:nvPr/>
        </p:nvCxnSpPr>
        <p:spPr>
          <a:xfrm>
            <a:off x="5014716" y="5321243"/>
            <a:ext cx="100978" cy="218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1" idx="0"/>
          </p:cNvCxnSpPr>
          <p:nvPr/>
        </p:nvCxnSpPr>
        <p:spPr>
          <a:xfrm>
            <a:off x="5431030" y="6254751"/>
            <a:ext cx="72986" cy="209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9" idx="0"/>
          </p:cNvCxnSpPr>
          <p:nvPr/>
        </p:nvCxnSpPr>
        <p:spPr>
          <a:xfrm flipH="1">
            <a:off x="6929086" y="5345973"/>
            <a:ext cx="150093" cy="178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5" idx="0"/>
          </p:cNvCxnSpPr>
          <p:nvPr/>
        </p:nvCxnSpPr>
        <p:spPr>
          <a:xfrm flipH="1">
            <a:off x="6551508" y="6254751"/>
            <a:ext cx="179983" cy="209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>
            <a:spLocks noChangeAspect="1"/>
          </p:cNvSpPr>
          <p:nvPr/>
        </p:nvSpPr>
        <p:spPr>
          <a:xfrm>
            <a:off x="6371525" y="6464469"/>
            <a:ext cx="359966" cy="3462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dirty="0" smtClean="0"/>
              <a:t>0</a:t>
            </a:r>
            <a:endParaRPr lang="en-US" sz="1000" dirty="0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7602260" y="6477000"/>
            <a:ext cx="359966" cy="3462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  <p:cxnSp>
        <p:nvCxnSpPr>
          <p:cNvPr id="49" name="Straight Arrow Connector 48"/>
          <p:cNvCxnSpPr>
            <a:endCxn id="46" idx="0"/>
          </p:cNvCxnSpPr>
          <p:nvPr/>
        </p:nvCxnSpPr>
        <p:spPr>
          <a:xfrm>
            <a:off x="7620000" y="5345973"/>
            <a:ext cx="162243" cy="11310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6" idx="1"/>
          </p:cNvCxnSpPr>
          <p:nvPr/>
        </p:nvCxnSpPr>
        <p:spPr>
          <a:xfrm>
            <a:off x="7148917" y="6254751"/>
            <a:ext cx="506059" cy="272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0" idx="7"/>
          </p:cNvCxnSpPr>
          <p:nvPr/>
        </p:nvCxnSpPr>
        <p:spPr>
          <a:xfrm flipH="1">
            <a:off x="4349633" y="6254751"/>
            <a:ext cx="455591" cy="260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65972" y="2373868"/>
            <a:ext cx="205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(X </a:t>
            </a:r>
            <a:r>
              <a:rPr lang="en-US" dirty="0" smtClean="0">
                <a:ea typeface="ＭＳ ゴシック"/>
                <a:cs typeface="ＭＳ ゴシック"/>
              </a:rPr>
              <a:t>∨ Z)∧(Y ∨ 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7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69374"/>
              </p:ext>
            </p:extLst>
          </p:nvPr>
        </p:nvGraphicFramePr>
        <p:xfrm>
          <a:off x="6152287" y="2330700"/>
          <a:ext cx="2369851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473"/>
                <a:gridCol w="740473"/>
                <a:gridCol w="888905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Arial"/>
                        </a:rPr>
                        <a:t>x</a:t>
                      </a:r>
                      <a:endParaRPr lang="en-US" sz="24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Arial"/>
                        </a:rPr>
                        <a:t>y</a:t>
                      </a:r>
                      <a:endParaRPr lang="en-US" sz="24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a1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b1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292934"/>
                          </a:solidFill>
                          <a:latin typeface="Arial"/>
                        </a:rPr>
                        <a:t>Y1</a:t>
                      </a:r>
                      <a:endParaRPr lang="en-US" sz="2400" dirty="0">
                        <a:solidFill>
                          <a:srgbClr val="292934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a1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b2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292934"/>
                          </a:solidFill>
                          <a:latin typeface="Arial"/>
                        </a:rPr>
                        <a:t>Y2</a:t>
                      </a:r>
                      <a:endParaRPr lang="en-US" sz="2400" dirty="0">
                        <a:solidFill>
                          <a:srgbClr val="292934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a2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b3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292934"/>
                          </a:solidFill>
                          <a:latin typeface="Arial"/>
                        </a:rPr>
                        <a:t>Y3</a:t>
                      </a:r>
                      <a:endParaRPr lang="en-US" sz="2400" dirty="0">
                        <a:solidFill>
                          <a:srgbClr val="292934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a2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b4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292934"/>
                          </a:solidFill>
                          <a:latin typeface="Arial"/>
                        </a:rPr>
                        <a:t>Y4</a:t>
                      </a:r>
                      <a:endParaRPr lang="en-US" sz="2400" dirty="0">
                        <a:solidFill>
                          <a:srgbClr val="292934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a2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b5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292934"/>
                          </a:solidFill>
                          <a:latin typeface="Arial"/>
                        </a:rPr>
                        <a:t>Y5</a:t>
                      </a:r>
                      <a:endParaRPr lang="en-US" sz="2400" dirty="0">
                        <a:solidFill>
                          <a:srgbClr val="292934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661243"/>
              </p:ext>
            </p:extLst>
          </p:nvPr>
        </p:nvGraphicFramePr>
        <p:xfrm>
          <a:off x="943993" y="3205866"/>
          <a:ext cx="139349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9237"/>
                <a:gridCol w="704259"/>
              </a:tblGrid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x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a1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/>
                        </a:rPr>
                        <a:t>X1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a2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/>
                        </a:rPr>
                        <a:t>X2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/>
                        </a:rPr>
                        <a:t>a3</a:t>
                      </a:r>
                      <a:endParaRPr lang="en-US" sz="2400" dirty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/>
                        </a:rPr>
                        <a:t>X3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Left Brace 35"/>
          <p:cNvSpPr/>
          <p:nvPr/>
        </p:nvSpPr>
        <p:spPr>
          <a:xfrm>
            <a:off x="5697797" y="2853733"/>
            <a:ext cx="263296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37" name="Left Brace 36"/>
          <p:cNvSpPr/>
          <p:nvPr/>
        </p:nvSpPr>
        <p:spPr>
          <a:xfrm>
            <a:off x="5710805" y="3858082"/>
            <a:ext cx="263296" cy="121581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cxnSp>
        <p:nvCxnSpPr>
          <p:cNvPr id="39" name="Straight Connector 38"/>
          <p:cNvCxnSpPr>
            <a:stCxn id="36" idx="1"/>
          </p:cNvCxnSpPr>
          <p:nvPr/>
        </p:nvCxnSpPr>
        <p:spPr>
          <a:xfrm flipH="1">
            <a:off x="2592847" y="3310933"/>
            <a:ext cx="3104950" cy="547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7" idx="1"/>
          </p:cNvCxnSpPr>
          <p:nvPr/>
        </p:nvCxnSpPr>
        <p:spPr>
          <a:xfrm flipH="1" flipV="1">
            <a:off x="2592847" y="4376313"/>
            <a:ext cx="3117958" cy="896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82469" y="67861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Read-Once Example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467454" y="2280214"/>
            <a:ext cx="424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</a:rPr>
              <a:t>S</a:t>
            </a:r>
            <a:endParaRPr lang="en-US" sz="2800" dirty="0"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5239" y="3124130"/>
            <a:ext cx="443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</a:rPr>
              <a:t>R</a:t>
            </a:r>
            <a:endParaRPr lang="en-US" sz="2800" dirty="0">
              <a:latin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0133" y="1602594"/>
            <a:ext cx="3044649" cy="1015663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sz="2000" dirty="0"/>
              <a:t>SELECT DISTINCT </a:t>
            </a:r>
            <a:r>
              <a:rPr lang="en-US" sz="2000" dirty="0" smtClean="0"/>
              <a:t>‘true’</a:t>
            </a:r>
            <a:endParaRPr lang="en-US" sz="2000" dirty="0"/>
          </a:p>
          <a:p>
            <a:r>
              <a:rPr lang="en-US" sz="2000" dirty="0"/>
              <a:t>FROM R, </a:t>
            </a:r>
            <a:r>
              <a:rPr lang="en-US" sz="2000" dirty="0" smtClean="0"/>
              <a:t>S</a:t>
            </a:r>
            <a:br>
              <a:rPr lang="en-US" sz="2000" dirty="0" smtClean="0"/>
            </a:br>
            <a:r>
              <a:rPr lang="en-US" sz="2000" dirty="0" smtClean="0"/>
              <a:t>WHERE </a:t>
            </a:r>
            <a:r>
              <a:rPr lang="en-US" sz="2000" dirty="0" err="1"/>
              <a:t>R.x</a:t>
            </a:r>
            <a:r>
              <a:rPr lang="en-US" sz="2000" dirty="0"/>
              <a:t> = </a:t>
            </a:r>
            <a:r>
              <a:rPr lang="en-US" sz="2000" dirty="0" err="1"/>
              <a:t>S.x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688814" y="1648761"/>
            <a:ext cx="233053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Q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R(x), S(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98845" y="5824587"/>
            <a:ext cx="6504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292934"/>
                </a:solidFill>
              </a:rPr>
              <a:t>= X1 (Y1  </a:t>
            </a:r>
            <a:r>
              <a:rPr lang="en-US" sz="24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sz="2400" dirty="0" smtClean="0">
                <a:solidFill>
                  <a:srgbClr val="292934"/>
                </a:solidFill>
              </a:rPr>
              <a:t>Y2)   </a:t>
            </a:r>
            <a:r>
              <a:rPr lang="en-US" sz="24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  </a:t>
            </a:r>
            <a:r>
              <a:rPr lang="en-US" sz="2400" dirty="0" smtClean="0">
                <a:solidFill>
                  <a:srgbClr val="292934"/>
                </a:solidFill>
              </a:rPr>
              <a:t>X2 (Y3 </a:t>
            </a:r>
            <a:r>
              <a:rPr lang="en-US" sz="24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sz="2400" dirty="0" smtClean="0">
                <a:solidFill>
                  <a:srgbClr val="292934"/>
                </a:solidFill>
              </a:rPr>
              <a:t>Y4  </a:t>
            </a:r>
            <a:r>
              <a:rPr lang="en-US" sz="24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sz="2400" dirty="0" smtClean="0">
                <a:solidFill>
                  <a:srgbClr val="292934"/>
                </a:solidFill>
              </a:rPr>
              <a:t>Y5)</a:t>
            </a:r>
            <a:endParaRPr lang="en-US" sz="2400" dirty="0" smtClean="0">
              <a:solidFill>
                <a:srgbClr val="292934"/>
              </a:solidFill>
              <a:latin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62463" y="6325610"/>
            <a:ext cx="16903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Read-once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53218" y="5297462"/>
            <a:ext cx="723602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D2533C"/>
                </a:solidFill>
              </a:rPr>
              <a:t>F</a:t>
            </a:r>
            <a:r>
              <a:rPr lang="en-US" sz="2400" baseline="-25000" dirty="0">
                <a:solidFill>
                  <a:srgbClr val="D2533C"/>
                </a:solidFill>
              </a:rPr>
              <a:t>Q</a:t>
            </a:r>
            <a:r>
              <a:rPr lang="en-US" sz="2400" dirty="0">
                <a:solidFill>
                  <a:srgbClr val="D2533C"/>
                </a:solidFill>
              </a:rPr>
              <a:t> </a:t>
            </a:r>
            <a:r>
              <a:rPr lang="en-US" sz="2400" dirty="0">
                <a:solidFill>
                  <a:srgbClr val="292934"/>
                </a:solidFill>
              </a:rPr>
              <a:t>= X1 Y1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sz="2400" dirty="0">
                <a:solidFill>
                  <a:srgbClr val="292934"/>
                </a:solidFill>
              </a:rPr>
              <a:t>X1 Y2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sz="2400" dirty="0">
                <a:solidFill>
                  <a:srgbClr val="292934"/>
                </a:solidFill>
              </a:rPr>
              <a:t>X2 Y3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sz="2400" dirty="0">
                <a:solidFill>
                  <a:srgbClr val="292934"/>
                </a:solidFill>
              </a:rPr>
              <a:t>X2 Y4 </a:t>
            </a:r>
            <a:r>
              <a:rPr lang="en-US" sz="2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sz="2400" dirty="0">
                <a:solidFill>
                  <a:srgbClr val="292934"/>
                </a:solidFill>
              </a:rPr>
              <a:t>X2 Y5</a:t>
            </a:r>
          </a:p>
        </p:txBody>
      </p:sp>
    </p:spTree>
    <p:extLst>
      <p:ext uri="{BB962C8B-B14F-4D97-AF65-F5344CB8AC3E}">
        <p14:creationId xmlns:p14="http://schemas.microsoft.com/office/powerpoint/2010/main" val="312884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01"/>
          <p:cNvSpPr>
            <a:spLocks noGrp="1"/>
          </p:cNvSpPr>
          <p:nvPr>
            <p:ph type="title"/>
          </p:nvPr>
        </p:nvSpPr>
        <p:spPr>
          <a:xfrm>
            <a:off x="2833160" y="547912"/>
            <a:ext cx="6235748" cy="990600"/>
          </a:xfrm>
        </p:spPr>
        <p:txBody>
          <a:bodyPr>
            <a:normAutofit/>
          </a:bodyPr>
          <a:lstStyle/>
          <a:p>
            <a:r>
              <a:rPr lang="en-US" dirty="0"/>
              <a:t>1. Read-Once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686740" y="571490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4E8215-1D47-194A-B012-D702E577725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901582" y="482443"/>
            <a:ext cx="789043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X1</a:t>
            </a:r>
            <a:endParaRPr lang="en-US" sz="24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895945" y="1307176"/>
            <a:ext cx="789043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Y1</a:t>
            </a:r>
            <a:endParaRPr lang="en-US" sz="2400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408084" y="2131909"/>
            <a:ext cx="789043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Y2</a:t>
            </a:r>
            <a:endParaRPr lang="en-US" sz="2400" dirty="0"/>
          </a:p>
        </p:txBody>
      </p:sp>
      <p:cxnSp>
        <p:nvCxnSpPr>
          <p:cNvPr id="11" name="Straight Connector 10"/>
          <p:cNvCxnSpPr>
            <a:stCxn id="8" idx="6"/>
            <a:endCxn id="9" idx="0"/>
          </p:cNvCxnSpPr>
          <p:nvPr/>
        </p:nvCxnSpPr>
        <p:spPr>
          <a:xfrm>
            <a:off x="1690625" y="807037"/>
            <a:ext cx="599842" cy="500139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3"/>
            <a:endCxn id="10" idx="0"/>
          </p:cNvCxnSpPr>
          <p:nvPr/>
        </p:nvCxnSpPr>
        <p:spPr>
          <a:xfrm flipH="1">
            <a:off x="1802606" y="1861293"/>
            <a:ext cx="208892" cy="270616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>
            <a:spLocks noChangeAspect="1"/>
          </p:cNvSpPr>
          <p:nvPr/>
        </p:nvSpPr>
        <p:spPr>
          <a:xfrm>
            <a:off x="2208013" y="2956642"/>
            <a:ext cx="500374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901582" y="2956642"/>
            <a:ext cx="789043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X2</a:t>
            </a:r>
            <a:endParaRPr lang="en-US" sz="2400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895945" y="3781375"/>
            <a:ext cx="789043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Y3</a:t>
            </a:r>
            <a:endParaRPr lang="en-US" sz="24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408084" y="4606108"/>
            <a:ext cx="789043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Y4</a:t>
            </a:r>
            <a:endParaRPr lang="en-US" sz="2400" dirty="0"/>
          </a:p>
        </p:txBody>
      </p:sp>
      <p:cxnSp>
        <p:nvCxnSpPr>
          <p:cNvPr id="18" name="Straight Connector 17"/>
          <p:cNvCxnSpPr>
            <a:stCxn id="15" idx="6"/>
            <a:endCxn id="16" idx="0"/>
          </p:cNvCxnSpPr>
          <p:nvPr/>
        </p:nvCxnSpPr>
        <p:spPr>
          <a:xfrm>
            <a:off x="1690625" y="3281236"/>
            <a:ext cx="599842" cy="500139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2275616" y="6150929"/>
            <a:ext cx="500374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23" name="Curved Connector 22"/>
          <p:cNvCxnSpPr>
            <a:stCxn id="8" idx="2"/>
            <a:endCxn id="15" idx="2"/>
          </p:cNvCxnSpPr>
          <p:nvPr/>
        </p:nvCxnSpPr>
        <p:spPr>
          <a:xfrm rot="10800000" flipV="1">
            <a:off x="901582" y="807036"/>
            <a:ext cx="12700" cy="2474199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5" idx="0"/>
          </p:cNvCxnSpPr>
          <p:nvPr/>
        </p:nvCxnSpPr>
        <p:spPr>
          <a:xfrm flipH="1">
            <a:off x="1296104" y="2686026"/>
            <a:ext cx="227533" cy="270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>
            <a:spLocks noChangeAspect="1"/>
          </p:cNvSpPr>
          <p:nvPr/>
        </p:nvSpPr>
        <p:spPr>
          <a:xfrm>
            <a:off x="158577" y="6208812"/>
            <a:ext cx="500374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cxnSp>
        <p:nvCxnSpPr>
          <p:cNvPr id="26" name="Straight Arrow Connector 25"/>
          <p:cNvCxnSpPr>
            <a:stCxn id="16" idx="3"/>
            <a:endCxn id="17" idx="0"/>
          </p:cNvCxnSpPr>
          <p:nvPr/>
        </p:nvCxnSpPr>
        <p:spPr>
          <a:xfrm flipH="1">
            <a:off x="1802606" y="4335492"/>
            <a:ext cx="208892" cy="2706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3"/>
            <a:endCxn id="85" idx="0"/>
          </p:cNvCxnSpPr>
          <p:nvPr/>
        </p:nvCxnSpPr>
        <p:spPr>
          <a:xfrm flipH="1">
            <a:off x="1307171" y="5160225"/>
            <a:ext cx="216466" cy="2706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5" idx="2"/>
            <a:endCxn id="25" idx="1"/>
          </p:cNvCxnSpPr>
          <p:nvPr/>
        </p:nvCxnSpPr>
        <p:spPr>
          <a:xfrm rot="10800000" flipV="1">
            <a:off x="231856" y="3281235"/>
            <a:ext cx="669727" cy="302264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51342" y="153851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67527" y="59152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8999" y="48008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97715" y="144710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233958" y="2400539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18685" y="242258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99605" y="328123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12715" y="3281236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67527" y="40612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246911" y="4885964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38007" y="488596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46771" y="2769641"/>
            <a:ext cx="6134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Arial"/>
              </a:rPr>
              <a:t>F</a:t>
            </a:r>
            <a:r>
              <a:rPr lang="en-US" sz="2400" baseline="-25000" dirty="0" smtClean="0">
                <a:solidFill>
                  <a:schemeClr val="tx2"/>
                </a:solidFill>
                <a:latin typeface="Arial"/>
              </a:rPr>
              <a:t>Q</a:t>
            </a:r>
            <a:r>
              <a:rPr lang="en-US" sz="2400" dirty="0" smtClean="0">
                <a:solidFill>
                  <a:schemeClr val="tx2"/>
                </a:solidFill>
                <a:latin typeface="Arial"/>
              </a:rPr>
              <a:t> </a:t>
            </a:r>
            <a:r>
              <a:rPr lang="en-US" sz="2400" dirty="0" smtClean="0">
                <a:latin typeface="Arial"/>
              </a:rPr>
              <a:t>= </a:t>
            </a:r>
            <a:r>
              <a:rPr lang="en-US" sz="2400" dirty="0">
                <a:solidFill>
                  <a:srgbClr val="292934"/>
                </a:solidFill>
              </a:rPr>
              <a:t>X1 (Y1 </a:t>
            </a:r>
            <a:r>
              <a:rPr lang="en-US" sz="24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 smtClean="0">
                <a:solidFill>
                  <a:srgbClr val="292934"/>
                </a:solidFill>
              </a:rPr>
              <a:t>Y2</a:t>
            </a:r>
            <a:r>
              <a:rPr lang="en-US" sz="2400" dirty="0">
                <a:solidFill>
                  <a:srgbClr val="292934"/>
                </a:solidFill>
              </a:rPr>
              <a:t>) </a:t>
            </a:r>
            <a:r>
              <a:rPr lang="en-US" sz="24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sz="2400" dirty="0" smtClean="0">
                <a:solidFill>
                  <a:srgbClr val="292934"/>
                </a:solidFill>
              </a:rPr>
              <a:t>X2 </a:t>
            </a:r>
            <a:r>
              <a:rPr lang="en-US" sz="2400" dirty="0">
                <a:solidFill>
                  <a:srgbClr val="292934"/>
                </a:solidFill>
              </a:rPr>
              <a:t>(Y3 </a:t>
            </a:r>
            <a:r>
              <a:rPr lang="en-US" sz="24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sz="2400" dirty="0" smtClean="0">
                <a:solidFill>
                  <a:srgbClr val="292934"/>
                </a:solidFill>
              </a:rPr>
              <a:t>Y4 </a:t>
            </a:r>
            <a:r>
              <a:rPr lang="en-US" sz="24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sz="2400" dirty="0" smtClean="0">
                <a:solidFill>
                  <a:srgbClr val="292934"/>
                </a:solidFill>
              </a:rPr>
              <a:t>Y5)</a:t>
            </a:r>
            <a:endParaRPr lang="en-US" sz="2400" dirty="0">
              <a:solidFill>
                <a:srgbClr val="292934"/>
              </a:solidFill>
            </a:endParaRPr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>
            <a:off x="2081574" y="2686026"/>
            <a:ext cx="199717" cy="365687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1"/>
          <p:cNvCxnSpPr>
            <a:stCxn id="16" idx="6"/>
            <a:endCxn id="20" idx="6"/>
          </p:cNvCxnSpPr>
          <p:nvPr/>
        </p:nvCxnSpPr>
        <p:spPr>
          <a:xfrm>
            <a:off x="2684988" y="4105969"/>
            <a:ext cx="91002" cy="2369554"/>
          </a:xfrm>
          <a:prstGeom prst="curvedConnector3">
            <a:avLst>
              <a:gd name="adj1" fmla="val 351203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  <a:endCxn id="20" idx="0"/>
          </p:cNvCxnSpPr>
          <p:nvPr/>
        </p:nvCxnSpPr>
        <p:spPr>
          <a:xfrm>
            <a:off x="2081574" y="5160225"/>
            <a:ext cx="444229" cy="990704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hape 28"/>
          <p:cNvCxnSpPr>
            <a:stCxn id="9" idx="6"/>
            <a:endCxn id="13" idx="6"/>
          </p:cNvCxnSpPr>
          <p:nvPr/>
        </p:nvCxnSpPr>
        <p:spPr>
          <a:xfrm>
            <a:off x="2684988" y="1631770"/>
            <a:ext cx="23399" cy="1649466"/>
          </a:xfrm>
          <a:prstGeom prst="curvedConnector3">
            <a:avLst>
              <a:gd name="adj1" fmla="val 107696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97715" y="387656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688814" y="1648761"/>
            <a:ext cx="233053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Q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R(x), S(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912649" y="5430842"/>
            <a:ext cx="789043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Y5</a:t>
            </a:r>
            <a:endParaRPr lang="en-US" sz="2400" dirty="0"/>
          </a:p>
        </p:txBody>
      </p:sp>
      <p:cxnSp>
        <p:nvCxnSpPr>
          <p:cNvPr id="91" name="Straight Arrow Connector 90"/>
          <p:cNvCxnSpPr>
            <a:stCxn id="85" idx="3"/>
            <a:endCxn id="25" idx="7"/>
          </p:cNvCxnSpPr>
          <p:nvPr/>
        </p:nvCxnSpPr>
        <p:spPr>
          <a:xfrm flipH="1">
            <a:off x="585673" y="5984959"/>
            <a:ext cx="442529" cy="3189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5" idx="5"/>
            <a:endCxn id="20" idx="1"/>
          </p:cNvCxnSpPr>
          <p:nvPr/>
        </p:nvCxnSpPr>
        <p:spPr>
          <a:xfrm>
            <a:off x="1586139" y="5984959"/>
            <a:ext cx="762755" cy="261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685751" y="4608965"/>
            <a:ext cx="494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every Boolean variable occurs only once</a:t>
            </a:r>
            <a:br>
              <a:rPr lang="en-US" dirty="0" smtClean="0"/>
            </a:br>
            <a:r>
              <a:rPr lang="en-US" dirty="0" smtClean="0"/>
              <a:t>in the OBDD 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808705" y="5775051"/>
            <a:ext cx="328929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The size of the OBDD is linear </a:t>
            </a:r>
            <a:br>
              <a:rPr lang="en-US" dirty="0" smtClean="0"/>
            </a:br>
            <a:r>
              <a:rPr lang="en-US" dirty="0" smtClean="0"/>
              <a:t>in the size of the database </a:t>
            </a:r>
            <a:r>
              <a:rPr lang="en-US" dirty="0" smtClean="0">
                <a:solidFill>
                  <a:srgbClr val="D2533C"/>
                </a:solidFill>
              </a:rPr>
              <a:t>D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104" name="Bent Arrow 103"/>
          <p:cNvSpPr/>
          <p:nvPr/>
        </p:nvSpPr>
        <p:spPr>
          <a:xfrm rot="10800000">
            <a:off x="3326613" y="3281236"/>
            <a:ext cx="1098906" cy="1053346"/>
          </a:xfrm>
          <a:prstGeom prst="bentArrow">
            <a:avLst>
              <a:gd name="adj1" fmla="val 19226"/>
              <a:gd name="adj2" fmla="val 27287"/>
              <a:gd name="adj3" fmla="val 36262"/>
              <a:gd name="adj4" fmla="val 449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361483" y="3649077"/>
            <a:ext cx="230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2533C"/>
                </a:solidFill>
              </a:rPr>
              <a:t>Read-once to OBDD</a:t>
            </a:r>
            <a:endParaRPr lang="en-US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7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Read-Once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Freeform 26"/>
          <p:cNvSpPr>
            <a:spLocks/>
          </p:cNvSpPr>
          <p:nvPr/>
        </p:nvSpPr>
        <p:spPr bwMode="auto">
          <a:xfrm>
            <a:off x="3898900" y="3810000"/>
            <a:ext cx="444500" cy="2286000"/>
          </a:xfrm>
          <a:custGeom>
            <a:avLst/>
            <a:gdLst>
              <a:gd name="T0" fmla="*/ 444500 w 280"/>
              <a:gd name="T1" fmla="*/ 0 h 1728"/>
              <a:gd name="T2" fmla="*/ 63500 w 280"/>
              <a:gd name="T3" fmla="*/ 571500 h 1728"/>
              <a:gd name="T4" fmla="*/ 63500 w 280"/>
              <a:gd name="T5" fmla="*/ 1143000 h 1728"/>
              <a:gd name="T6" fmla="*/ 292100 w 280"/>
              <a:gd name="T7" fmla="*/ 1651000 h 1728"/>
              <a:gd name="T8" fmla="*/ 292100 w 280"/>
              <a:gd name="T9" fmla="*/ 2032000 h 1728"/>
              <a:gd name="T10" fmla="*/ 292100 w 280"/>
              <a:gd name="T11" fmla="*/ 2286000 h 17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0"/>
              <a:gd name="T19" fmla="*/ 0 h 1728"/>
              <a:gd name="T20" fmla="*/ 280 w 280"/>
              <a:gd name="T21" fmla="*/ 1728 h 17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0" h="1728">
                <a:moveTo>
                  <a:pt x="280" y="0"/>
                </a:moveTo>
                <a:cubicBezTo>
                  <a:pt x="180" y="144"/>
                  <a:pt x="80" y="288"/>
                  <a:pt x="40" y="432"/>
                </a:cubicBezTo>
                <a:cubicBezTo>
                  <a:pt x="0" y="576"/>
                  <a:pt x="16" y="728"/>
                  <a:pt x="40" y="864"/>
                </a:cubicBezTo>
                <a:cubicBezTo>
                  <a:pt x="64" y="1000"/>
                  <a:pt x="160" y="1136"/>
                  <a:pt x="184" y="1248"/>
                </a:cubicBezTo>
                <a:cubicBezTo>
                  <a:pt x="208" y="1360"/>
                  <a:pt x="184" y="1456"/>
                  <a:pt x="184" y="1536"/>
                </a:cubicBezTo>
                <a:cubicBezTo>
                  <a:pt x="184" y="1616"/>
                  <a:pt x="184" y="1672"/>
                  <a:pt x="184" y="172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3625334"/>
            <a:ext cx="137805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Read-once: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4176533"/>
            <a:ext cx="161524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Q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R(x), S(</a:t>
            </a:r>
            <a:r>
              <a:rPr lang="en-US" sz="1600" dirty="0" err="1" smtClean="0"/>
              <a:t>x,y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5538355"/>
            <a:ext cx="350027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Q</a:t>
            </a:r>
            <a:r>
              <a:rPr lang="en-US" sz="1600" baseline="-25000" dirty="0" smtClean="0">
                <a:solidFill>
                  <a:schemeClr val="tx2"/>
                </a:solidFill>
              </a:rPr>
              <a:t>U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R(x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), S(x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,y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) </a:t>
            </a:r>
            <a:r>
              <a:rPr lang="en-US" sz="1600" dirty="0"/>
              <a:t>∨ </a:t>
            </a:r>
            <a:r>
              <a:rPr lang="en-US" sz="1600" dirty="0" smtClean="0"/>
              <a:t>T(x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)</a:t>
            </a:r>
            <a:r>
              <a:rPr lang="en-US" sz="1600" dirty="0"/>
              <a:t>, S(</a:t>
            </a:r>
            <a:r>
              <a:rPr lang="en-US" sz="1600" dirty="0" smtClean="0"/>
              <a:t>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,y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53384" y="4691250"/>
            <a:ext cx="3238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… all hierarchical, conjunctive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queries w/o self-joins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63433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18424" y="3625334"/>
            <a:ext cx="341733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Not read-once (but still PTIME):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18424" y="4999027"/>
            <a:ext cx="324559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Q</a:t>
            </a:r>
            <a:r>
              <a:rPr lang="en-US" sz="1600" baseline="-25000" dirty="0" smtClean="0">
                <a:solidFill>
                  <a:schemeClr val="tx2"/>
                </a:solidFill>
              </a:rPr>
              <a:t>J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R(x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), S(x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,y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),T(x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)</a:t>
            </a:r>
            <a:r>
              <a:rPr lang="en-US" sz="1600" dirty="0"/>
              <a:t>, S(</a:t>
            </a:r>
            <a:r>
              <a:rPr lang="en-US" sz="1600" dirty="0" smtClean="0"/>
              <a:t>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,y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885417" y="61586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3517" y="1585496"/>
            <a:ext cx="8674169" cy="92333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sz="1800" b="1" dirty="0"/>
              <a:t>Theorem</a:t>
            </a:r>
            <a:r>
              <a:rPr lang="en-US" sz="1800" dirty="0"/>
              <a:t> </a:t>
            </a:r>
            <a:r>
              <a:rPr lang="en-US" sz="1800" dirty="0" smtClean="0"/>
              <a:t>For any query </a:t>
            </a:r>
            <a:r>
              <a:rPr lang="en-US" sz="1800" dirty="0" smtClean="0">
                <a:solidFill>
                  <a:srgbClr val="D2533C"/>
                </a:solidFill>
              </a:rPr>
              <a:t>Q, </a:t>
            </a:r>
            <a:r>
              <a:rPr lang="en-US" sz="1800" dirty="0" smtClean="0"/>
              <a:t>the </a:t>
            </a:r>
            <a:r>
              <a:rPr lang="en-US" sz="1800" dirty="0"/>
              <a:t>following are equivalent: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∀</a:t>
            </a:r>
            <a:r>
              <a:rPr lang="en-US" sz="1800" dirty="0" smtClean="0">
                <a:solidFill>
                  <a:srgbClr val="D2533C"/>
                </a:solidFill>
              </a:rPr>
              <a:t> D</a:t>
            </a:r>
            <a:r>
              <a:rPr lang="en-US" sz="1800" dirty="0"/>
              <a:t>, the lineage </a:t>
            </a:r>
            <a:r>
              <a:rPr lang="en-US" sz="1800" dirty="0">
                <a:solidFill>
                  <a:srgbClr val="D2533C"/>
                </a:solidFill>
              </a:rPr>
              <a:t>F</a:t>
            </a:r>
            <a:r>
              <a:rPr lang="en-US" sz="1800" baseline="-25000" dirty="0">
                <a:solidFill>
                  <a:srgbClr val="D2533C"/>
                </a:solidFill>
              </a:rPr>
              <a:t>Q</a:t>
            </a:r>
            <a:r>
              <a:rPr lang="en-US" sz="1800" dirty="0"/>
              <a:t> is read-on</a:t>
            </a:r>
            <a:r>
              <a:rPr lang="en-US" sz="1800" dirty="0">
                <a:solidFill>
                  <a:srgbClr val="292934"/>
                </a:solidFill>
              </a:rPr>
              <a:t>ce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solidFill>
                  <a:srgbClr val="D2533C"/>
                </a:solidFill>
              </a:rPr>
              <a:t>Q</a:t>
            </a:r>
            <a:r>
              <a:rPr lang="en-US" sz="1800" dirty="0" smtClean="0"/>
              <a:t> </a:t>
            </a:r>
            <a:r>
              <a:rPr lang="en-US" sz="1800" dirty="0"/>
              <a:t>can be written such </a:t>
            </a:r>
            <a:r>
              <a:rPr lang="en-US" sz="1800" dirty="0" smtClean="0"/>
              <a:t>that it is both hierarchical, and every symbols occurs once.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32164" y="5926106"/>
            <a:ext cx="32071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 = ∃x (R(x) ∨ T(x)) ∧ ∃y S(</a:t>
            </a:r>
            <a:r>
              <a:rPr lang="en-US" sz="1600" dirty="0" err="1"/>
              <a:t>x,y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5296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Model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Model Counting Problem</a:t>
            </a:r>
            <a:r>
              <a:rPr lang="en-US" dirty="0" smtClean="0"/>
              <a:t>: given 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dirty="0" smtClean="0"/>
              <a:t>, compute </a:t>
            </a:r>
            <a:r>
              <a:rPr lang="en-US" dirty="0" smtClean="0">
                <a:solidFill>
                  <a:srgbClr val="D2533C"/>
                </a:solidFill>
              </a:rPr>
              <a:t>#F</a:t>
            </a:r>
          </a:p>
          <a:p>
            <a:r>
              <a:rPr lang="en-US" dirty="0" smtClean="0">
                <a:solidFill>
                  <a:srgbClr val="D2533C"/>
                </a:solidFill>
              </a:rPr>
              <a:t>Probability Computation Problem</a:t>
            </a:r>
            <a:r>
              <a:rPr lang="en-US" dirty="0" smtClean="0"/>
              <a:t>: </a:t>
            </a:r>
            <a:r>
              <a:rPr lang="en-US" dirty="0"/>
              <a:t>given </a:t>
            </a:r>
            <a:r>
              <a:rPr lang="en-US" dirty="0">
                <a:solidFill>
                  <a:srgbClr val="D2533C"/>
                </a:solidFill>
              </a:rPr>
              <a:t>F</a:t>
            </a:r>
            <a:r>
              <a:rPr lang="en-US" dirty="0"/>
              <a:t>, compute </a:t>
            </a:r>
            <a:r>
              <a:rPr lang="en-US" dirty="0" smtClean="0">
                <a:solidFill>
                  <a:srgbClr val="0000FF"/>
                </a:solidFill>
              </a:rPr>
              <a:t>P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D2533C"/>
                </a:solidFill>
              </a:rPr>
              <a:t>#P</a:t>
            </a:r>
            <a:r>
              <a:rPr lang="en-US" dirty="0" smtClean="0"/>
              <a:t>-complete</a:t>
            </a:r>
          </a:p>
          <a:p>
            <a:endParaRPr lang="en-US" dirty="0" smtClean="0"/>
          </a:p>
          <a:p>
            <a:r>
              <a:rPr lang="en-US" dirty="0" smtClean="0"/>
              <a:t>Exact solvers – based on the DPLL procedure</a:t>
            </a:r>
          </a:p>
          <a:p>
            <a:r>
              <a:rPr lang="en-US" dirty="0" smtClean="0"/>
              <a:t>Approximate solvers – will not discuss in this tutorial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D2533C"/>
                </a:solidFill>
              </a:rPr>
              <a:t>Question</a:t>
            </a:r>
            <a:r>
              <a:rPr lang="en-US" dirty="0" smtClean="0"/>
              <a:t>: what performance guarantees offer DPLL-based algorithm for query evaluating on probabilistic databases?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4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197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Landscape of Probabilistic Databases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6773" y="1037799"/>
            <a:ext cx="8363461" cy="5683675"/>
          </a:xfrm>
          <a:prstGeom prst="ellipse">
            <a:avLst/>
          </a:prstGeom>
          <a:ln w="952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>
                <a:latin typeface="Arial"/>
              </a:rPr>
              <a:t>#P-hard</a:t>
            </a:r>
            <a:endParaRPr lang="en-US" sz="3200" dirty="0">
              <a:latin typeface="Arial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24557" y="2556901"/>
            <a:ext cx="6495443" cy="4164573"/>
          </a:xfrm>
          <a:prstGeom prst="ellipse">
            <a:avLst/>
          </a:prstGeom>
          <a:ln w="53975" cap="flat" cmpd="sng" algn="ctr">
            <a:solidFill>
              <a:srgbClr val="FF66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>
                <a:latin typeface="Arial"/>
              </a:rPr>
              <a:t>PTIME</a:t>
            </a:r>
            <a:endParaRPr lang="en-US" sz="3200" dirty="0">
              <a:latin typeface="Arial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52640" y="5682189"/>
            <a:ext cx="2896276" cy="1024807"/>
          </a:xfrm>
          <a:prstGeom prst="ellipse">
            <a:avLst/>
          </a:prstGeom>
          <a:ln w="53975" cap="flat" cmpd="sng" algn="ctr">
            <a:solidFill>
              <a:srgbClr val="FF66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Arial"/>
              </a:rPr>
              <a:t>Read Once</a:t>
            </a:r>
            <a:endParaRPr lang="en-US" sz="2800" dirty="0">
              <a:latin typeface="Arial"/>
            </a:endParaRPr>
          </a:p>
        </p:txBody>
      </p:sp>
      <p:sp>
        <p:nvSpPr>
          <p:cNvPr id="26" name="Oval Callout 25"/>
          <p:cNvSpPr/>
          <p:nvPr/>
        </p:nvSpPr>
        <p:spPr>
          <a:xfrm>
            <a:off x="3624211" y="3445189"/>
            <a:ext cx="5346074" cy="995422"/>
          </a:xfrm>
          <a:prstGeom prst="wedgeEllipseCallout">
            <a:avLst>
              <a:gd name="adj1" fmla="val -359"/>
              <a:gd name="adj2" fmla="val 11335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Q</a:t>
            </a:r>
            <a:r>
              <a:rPr lang="en-US" sz="2000" baseline="-25000" dirty="0" smtClean="0">
                <a:solidFill>
                  <a:schemeClr val="tx2"/>
                </a:solidFill>
              </a:rPr>
              <a:t>J</a:t>
            </a:r>
            <a:r>
              <a:rPr lang="en-US" sz="2000" baseline="-25000" dirty="0" smtClean="0">
                <a:solidFill>
                  <a:srgbClr val="292934"/>
                </a:solidFill>
              </a:rPr>
              <a:t> </a:t>
            </a:r>
            <a:r>
              <a:rPr lang="en-US" sz="2000" dirty="0" smtClean="0">
                <a:solidFill>
                  <a:srgbClr val="292934"/>
                </a:solidFill>
              </a:rPr>
              <a:t>= R(</a:t>
            </a:r>
            <a:r>
              <a:rPr lang="en-US" sz="2000" dirty="0">
                <a:solidFill>
                  <a:srgbClr val="292934"/>
                </a:solidFill>
              </a:rPr>
              <a:t>x</a:t>
            </a:r>
            <a:r>
              <a:rPr lang="en-US" sz="2000" baseline="-25000" dirty="0">
                <a:solidFill>
                  <a:srgbClr val="292934"/>
                </a:solidFill>
              </a:rPr>
              <a:t>1</a:t>
            </a:r>
            <a:r>
              <a:rPr lang="en-US" sz="2000" dirty="0">
                <a:solidFill>
                  <a:srgbClr val="292934"/>
                </a:solidFill>
              </a:rPr>
              <a:t>),S(x</a:t>
            </a:r>
            <a:r>
              <a:rPr lang="en-US" sz="2000" baseline="-25000" dirty="0">
                <a:solidFill>
                  <a:srgbClr val="292934"/>
                </a:solidFill>
              </a:rPr>
              <a:t>1</a:t>
            </a:r>
            <a:r>
              <a:rPr lang="en-US" sz="2000" dirty="0">
                <a:solidFill>
                  <a:srgbClr val="292934"/>
                </a:solidFill>
              </a:rPr>
              <a:t>,y</a:t>
            </a:r>
            <a:r>
              <a:rPr lang="en-US" sz="2000" baseline="-25000" dirty="0">
                <a:solidFill>
                  <a:srgbClr val="292934"/>
                </a:solidFill>
              </a:rPr>
              <a:t>1</a:t>
            </a:r>
            <a:r>
              <a:rPr lang="en-US" sz="2000" dirty="0">
                <a:solidFill>
                  <a:srgbClr val="292934"/>
                </a:solidFill>
              </a:rPr>
              <a:t>),T(x</a:t>
            </a:r>
            <a:r>
              <a:rPr lang="en-US" sz="2000" baseline="-25000" dirty="0">
                <a:solidFill>
                  <a:srgbClr val="292934"/>
                </a:solidFill>
              </a:rPr>
              <a:t>2</a:t>
            </a:r>
            <a:r>
              <a:rPr lang="en-US" sz="2000" dirty="0">
                <a:solidFill>
                  <a:srgbClr val="292934"/>
                </a:solidFill>
              </a:rPr>
              <a:t>),S(x</a:t>
            </a:r>
            <a:r>
              <a:rPr lang="en-US" sz="2000" baseline="-25000" dirty="0">
                <a:solidFill>
                  <a:srgbClr val="292934"/>
                </a:solidFill>
              </a:rPr>
              <a:t>2</a:t>
            </a:r>
            <a:r>
              <a:rPr lang="en-US" sz="2000" dirty="0">
                <a:solidFill>
                  <a:srgbClr val="292934"/>
                </a:solidFill>
              </a:rPr>
              <a:t>,y</a:t>
            </a:r>
            <a:r>
              <a:rPr lang="en-US" sz="2000" baseline="-25000" dirty="0">
                <a:solidFill>
                  <a:srgbClr val="292934"/>
                </a:solidFill>
              </a:rPr>
              <a:t>2</a:t>
            </a:r>
            <a:r>
              <a:rPr lang="en-US" sz="2000" dirty="0" smtClean="0">
                <a:solidFill>
                  <a:srgbClr val="292934"/>
                </a:solidFill>
              </a:rPr>
              <a:t>)</a:t>
            </a:r>
            <a:br>
              <a:rPr lang="en-US" sz="2000" dirty="0" smtClean="0">
                <a:solidFill>
                  <a:srgbClr val="292934"/>
                </a:solidFill>
              </a:rPr>
            </a:br>
            <a:r>
              <a:rPr lang="en-US" sz="2000" dirty="0" smtClean="0">
                <a:solidFill>
                  <a:srgbClr val="292934"/>
                </a:solidFill>
              </a:rPr>
              <a:t>is not read-once!</a:t>
            </a:r>
            <a:r>
              <a:rPr lang="en-US" sz="2000" baseline="-25000" dirty="0" smtClean="0">
                <a:solidFill>
                  <a:srgbClr val="292934"/>
                </a:solidFill>
              </a:rPr>
              <a:t> </a:t>
            </a:r>
            <a:r>
              <a:rPr lang="en-US" sz="2000" dirty="0" smtClean="0">
                <a:solidFill>
                  <a:srgbClr val="292934"/>
                </a:solidFill>
              </a:rPr>
              <a:t>[Jha&amp;S.2011]</a:t>
            </a:r>
            <a:endParaRPr lang="en-US" sz="2000" baseline="-25000" dirty="0">
              <a:solidFill>
                <a:srgbClr val="292934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98050" y="5199049"/>
            <a:ext cx="5836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D2533C"/>
                </a:solidFill>
              </a:rPr>
              <a:t>Q</a:t>
            </a:r>
            <a:r>
              <a:rPr lang="en-US" sz="2800" baseline="-25000" dirty="0">
                <a:solidFill>
                  <a:srgbClr val="D2533C"/>
                </a:solidFill>
              </a:rPr>
              <a:t>J</a:t>
            </a:r>
            <a:endParaRPr lang="en-US" sz="2800" dirty="0">
              <a:solidFill>
                <a:srgbClr val="D2533C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19667" y="5751071"/>
            <a:ext cx="636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D2533C"/>
                </a:solidFill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</a:rPr>
              <a:t>U</a:t>
            </a:r>
            <a:endParaRPr lang="en-US" sz="2800" baseline="-25000" dirty="0">
              <a:solidFill>
                <a:srgbClr val="D2533C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02524" y="1062683"/>
            <a:ext cx="47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H</a:t>
            </a:r>
            <a:r>
              <a:rPr lang="en-US" sz="2000" baseline="-25000" dirty="0" smtClean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21698" y="1741244"/>
            <a:ext cx="47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H</a:t>
            </a:r>
            <a:r>
              <a:rPr lang="en-US" sz="2000" baseline="-25000" dirty="0" smtClean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64815" y="2037667"/>
            <a:ext cx="47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H</a:t>
            </a:r>
            <a:r>
              <a:rPr lang="en-US" sz="2000" baseline="-25000" dirty="0" smtClean="0">
                <a:solidFill>
                  <a:schemeClr val="tx2"/>
                </a:solidFill>
              </a:rPr>
              <a:t>2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2890" y="1615666"/>
            <a:ext cx="7566140" cy="509133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76837" y="1758613"/>
            <a:ext cx="136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hierarchical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37839" y="2468063"/>
            <a:ext cx="47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H</a:t>
            </a:r>
            <a:r>
              <a:rPr lang="en-US" sz="2000" baseline="-25000" dirty="0" smtClean="0">
                <a:solidFill>
                  <a:schemeClr val="tx2"/>
                </a:solidFill>
              </a:rPr>
              <a:t>3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16120" y="1248865"/>
            <a:ext cx="186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non-hierarchical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19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 animBg="1"/>
      <p:bldP spid="9" grpId="0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OBDD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9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OBDD Synthesis </a:t>
            </a:r>
            <a:r>
              <a:rPr lang="en-US" sz="2000" dirty="0" smtClean="0"/>
              <a:t>[</a:t>
            </a:r>
            <a:r>
              <a:rPr lang="en-US" sz="2000" dirty="0"/>
              <a:t>Wegener’2000</a:t>
            </a:r>
            <a:r>
              <a:rPr lang="en-US" sz="2000" dirty="0" smtClean="0"/>
              <a:t>]</a:t>
            </a:r>
            <a:br>
              <a:rPr lang="en-US" sz="2000" dirty="0" smtClean="0"/>
            </a:br>
            <a:r>
              <a:rPr lang="en-US" sz="2000" dirty="0" smtClean="0"/>
              <a:t>Let </a:t>
            </a:r>
            <a:r>
              <a:rPr lang="en-US" sz="2000" dirty="0" err="1" smtClean="0"/>
              <a:t>Π</a:t>
            </a:r>
            <a:r>
              <a:rPr lang="en-US" sz="2000" dirty="0" smtClean="0"/>
              <a:t> be an order of the Boolean variables: 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…,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, …,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If the Π-OBDD for </a:t>
            </a:r>
            <a:r>
              <a:rPr lang="en-US" sz="2000" dirty="0" smtClean="0">
                <a:solidFill>
                  <a:schemeClr val="tx2"/>
                </a:solidFill>
              </a:rPr>
              <a:t>F</a:t>
            </a:r>
            <a:r>
              <a:rPr lang="en-US" sz="2000" baseline="-25000" dirty="0" smtClean="0">
                <a:solidFill>
                  <a:schemeClr val="tx2"/>
                </a:solidFill>
              </a:rPr>
              <a:t>1</a:t>
            </a:r>
            <a:r>
              <a:rPr lang="en-US" sz="2000" dirty="0" smtClean="0"/>
              <a:t> has size N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and the </a:t>
            </a:r>
            <a:r>
              <a:rPr lang="en-US" sz="2000" dirty="0"/>
              <a:t>Π-OBDD for </a:t>
            </a:r>
            <a:r>
              <a:rPr lang="en-US" sz="2000" dirty="0" smtClean="0">
                <a:solidFill>
                  <a:schemeClr val="tx2"/>
                </a:solidFill>
              </a:rPr>
              <a:t>F</a:t>
            </a:r>
            <a:r>
              <a:rPr lang="en-US" sz="2000" baseline="-25000" dirty="0" smtClean="0">
                <a:solidFill>
                  <a:schemeClr val="tx2"/>
                </a:solidFill>
              </a:rPr>
              <a:t>2</a:t>
            </a:r>
            <a:r>
              <a:rPr lang="en-US" sz="2000" dirty="0" smtClean="0"/>
              <a:t> </a:t>
            </a:r>
            <a:r>
              <a:rPr lang="en-US" sz="2000" dirty="0"/>
              <a:t>has </a:t>
            </a:r>
            <a:r>
              <a:rPr lang="en-US" sz="2000" dirty="0" smtClean="0"/>
              <a:t>size N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then </a:t>
            </a:r>
            <a:r>
              <a:rPr lang="en-US" sz="2000" dirty="0"/>
              <a:t>Π-OBDD for </a:t>
            </a:r>
            <a:r>
              <a:rPr lang="en-US" sz="2000" dirty="0" smtClean="0">
                <a:solidFill>
                  <a:schemeClr val="tx2"/>
                </a:solidFill>
              </a:rPr>
              <a:t>F</a:t>
            </a:r>
            <a:r>
              <a:rPr lang="en-US" sz="2000" baseline="-25000" dirty="0" smtClean="0">
                <a:solidFill>
                  <a:schemeClr val="tx2"/>
                </a:solidFill>
              </a:rPr>
              <a:t>1</a:t>
            </a:r>
            <a:r>
              <a:rPr lang="en-US" sz="2000" dirty="0" smtClean="0">
                <a:solidFill>
                  <a:schemeClr val="tx2"/>
                </a:solidFill>
              </a:rPr>
              <a:t>∧</a:t>
            </a:r>
            <a:r>
              <a:rPr lang="en-US" sz="2000" dirty="0">
                <a:solidFill>
                  <a:schemeClr val="tx2"/>
                </a:solidFill>
              </a:rPr>
              <a:t>F</a:t>
            </a:r>
            <a:r>
              <a:rPr lang="en-US" sz="2000" baseline="-25000" dirty="0">
                <a:solidFill>
                  <a:schemeClr val="tx2"/>
                </a:solidFill>
              </a:rPr>
              <a:t>2</a:t>
            </a:r>
            <a:r>
              <a:rPr lang="en-US" sz="2000" dirty="0" smtClean="0"/>
              <a:t> and for </a:t>
            </a:r>
            <a:r>
              <a:rPr lang="en-US" sz="2000" dirty="0" smtClean="0">
                <a:solidFill>
                  <a:schemeClr val="tx2"/>
                </a:solidFill>
              </a:rPr>
              <a:t>F</a:t>
            </a:r>
            <a:r>
              <a:rPr lang="en-US" sz="2000" baseline="-25000" dirty="0" smtClean="0">
                <a:solidFill>
                  <a:schemeClr val="tx2"/>
                </a:solidFill>
              </a:rPr>
              <a:t>1</a:t>
            </a:r>
            <a:r>
              <a:rPr lang="en-US" sz="2000" dirty="0" smtClean="0">
                <a:solidFill>
                  <a:schemeClr val="tx2"/>
                </a:solidFill>
              </a:rPr>
              <a:t>∨F</a:t>
            </a:r>
            <a:r>
              <a:rPr lang="en-US" sz="2000" baseline="-25000" dirty="0" smtClean="0">
                <a:solidFill>
                  <a:schemeClr val="tx2"/>
                </a:solidFill>
              </a:rPr>
              <a:t>2</a:t>
            </a:r>
            <a:r>
              <a:rPr lang="en-US" sz="2000" dirty="0" smtClean="0"/>
              <a:t> has has size ≤ N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N</a:t>
            </a:r>
            <a:r>
              <a:rPr lang="en-US" sz="2000" baseline="-25000" dirty="0" smtClean="0"/>
              <a:t>2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67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OBDD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9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OBDD Synthesis </a:t>
            </a:r>
            <a:r>
              <a:rPr lang="en-US" sz="2000" dirty="0" smtClean="0"/>
              <a:t>[</a:t>
            </a:r>
            <a:r>
              <a:rPr lang="en-US" sz="2000" dirty="0"/>
              <a:t>Wegener’2000</a:t>
            </a:r>
            <a:r>
              <a:rPr lang="en-US" sz="2000" dirty="0" smtClean="0"/>
              <a:t>]</a:t>
            </a:r>
            <a:br>
              <a:rPr lang="en-US" sz="2000" dirty="0" smtClean="0"/>
            </a:br>
            <a:r>
              <a:rPr lang="en-US" sz="2000" dirty="0" smtClean="0"/>
              <a:t>Let </a:t>
            </a:r>
            <a:r>
              <a:rPr lang="en-US" sz="2000" dirty="0" err="1" smtClean="0"/>
              <a:t>Π</a:t>
            </a:r>
            <a:r>
              <a:rPr lang="en-US" sz="2000" dirty="0" smtClean="0"/>
              <a:t> be an order of the Boolean variables: 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…,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, …,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If the Π-OBDD for </a:t>
            </a:r>
            <a:r>
              <a:rPr lang="en-US" sz="2000" dirty="0" smtClean="0">
                <a:solidFill>
                  <a:schemeClr val="tx2"/>
                </a:solidFill>
              </a:rPr>
              <a:t>F</a:t>
            </a:r>
            <a:r>
              <a:rPr lang="en-US" sz="2000" baseline="-25000" dirty="0" smtClean="0">
                <a:solidFill>
                  <a:schemeClr val="tx2"/>
                </a:solidFill>
              </a:rPr>
              <a:t>1</a:t>
            </a:r>
            <a:r>
              <a:rPr lang="en-US" sz="2000" dirty="0" smtClean="0"/>
              <a:t> has size N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and the </a:t>
            </a:r>
            <a:r>
              <a:rPr lang="en-US" sz="2000" dirty="0"/>
              <a:t>Π-OBDD for </a:t>
            </a:r>
            <a:r>
              <a:rPr lang="en-US" sz="2000" dirty="0" smtClean="0">
                <a:solidFill>
                  <a:schemeClr val="tx2"/>
                </a:solidFill>
              </a:rPr>
              <a:t>F</a:t>
            </a:r>
            <a:r>
              <a:rPr lang="en-US" sz="2000" baseline="-25000" dirty="0" smtClean="0">
                <a:solidFill>
                  <a:schemeClr val="tx2"/>
                </a:solidFill>
              </a:rPr>
              <a:t>2</a:t>
            </a:r>
            <a:r>
              <a:rPr lang="en-US" sz="2000" dirty="0" smtClean="0"/>
              <a:t> </a:t>
            </a:r>
            <a:r>
              <a:rPr lang="en-US" sz="2000" dirty="0"/>
              <a:t>has </a:t>
            </a:r>
            <a:r>
              <a:rPr lang="en-US" sz="2000" dirty="0" smtClean="0"/>
              <a:t>size N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then </a:t>
            </a:r>
            <a:r>
              <a:rPr lang="en-US" sz="2000" dirty="0"/>
              <a:t>Π-OBDD for </a:t>
            </a:r>
            <a:r>
              <a:rPr lang="en-US" sz="2000" dirty="0" smtClean="0">
                <a:solidFill>
                  <a:schemeClr val="tx2"/>
                </a:solidFill>
              </a:rPr>
              <a:t>F</a:t>
            </a:r>
            <a:r>
              <a:rPr lang="en-US" sz="2000" baseline="-25000" dirty="0" smtClean="0">
                <a:solidFill>
                  <a:schemeClr val="tx2"/>
                </a:solidFill>
              </a:rPr>
              <a:t>1</a:t>
            </a:r>
            <a:r>
              <a:rPr lang="en-US" sz="2000" dirty="0" smtClean="0">
                <a:solidFill>
                  <a:schemeClr val="tx2"/>
                </a:solidFill>
              </a:rPr>
              <a:t>∧</a:t>
            </a:r>
            <a:r>
              <a:rPr lang="en-US" sz="2000" dirty="0">
                <a:solidFill>
                  <a:schemeClr val="tx2"/>
                </a:solidFill>
              </a:rPr>
              <a:t>F</a:t>
            </a:r>
            <a:r>
              <a:rPr lang="en-US" sz="2000" baseline="-25000" dirty="0">
                <a:solidFill>
                  <a:schemeClr val="tx2"/>
                </a:solidFill>
              </a:rPr>
              <a:t>2</a:t>
            </a:r>
            <a:r>
              <a:rPr lang="en-US" sz="2000" dirty="0" smtClean="0"/>
              <a:t> and for </a:t>
            </a:r>
            <a:r>
              <a:rPr lang="en-US" sz="2000" dirty="0" smtClean="0">
                <a:solidFill>
                  <a:schemeClr val="tx2"/>
                </a:solidFill>
              </a:rPr>
              <a:t>F</a:t>
            </a:r>
            <a:r>
              <a:rPr lang="en-US" sz="2000" baseline="-25000" dirty="0" smtClean="0">
                <a:solidFill>
                  <a:schemeClr val="tx2"/>
                </a:solidFill>
              </a:rPr>
              <a:t>1</a:t>
            </a:r>
            <a:r>
              <a:rPr lang="en-US" sz="2000" dirty="0" smtClean="0">
                <a:solidFill>
                  <a:schemeClr val="tx2"/>
                </a:solidFill>
              </a:rPr>
              <a:t>∨F</a:t>
            </a:r>
            <a:r>
              <a:rPr lang="en-US" sz="2000" baseline="-25000" dirty="0" smtClean="0">
                <a:solidFill>
                  <a:schemeClr val="tx2"/>
                </a:solidFill>
              </a:rPr>
              <a:t>2</a:t>
            </a:r>
            <a:r>
              <a:rPr lang="en-US" sz="2000" dirty="0" smtClean="0"/>
              <a:t> has has size ≤ N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N</a:t>
            </a:r>
            <a:r>
              <a:rPr lang="en-US" sz="2000" baseline="-25000" dirty="0" smtClean="0"/>
              <a:t>2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46401" y="3283612"/>
            <a:ext cx="411253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endParaRPr lang="en-US" dirty="0"/>
          </a:p>
        </p:txBody>
      </p:sp>
      <p:sp>
        <p:nvSpPr>
          <p:cNvPr id="9" name="Trapezoid 8"/>
          <p:cNvSpPr/>
          <p:nvPr/>
        </p:nvSpPr>
        <p:spPr>
          <a:xfrm>
            <a:off x="753514" y="3700778"/>
            <a:ext cx="1990401" cy="962006"/>
          </a:xfrm>
          <a:prstGeom prst="trapezoid">
            <a:avLst>
              <a:gd name="adj" fmla="val 49596"/>
            </a:avLst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497798" y="3737553"/>
            <a:ext cx="446815" cy="346234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dirty="0" smtClean="0"/>
              <a:t>X</a:t>
            </a:r>
            <a:r>
              <a:rPr lang="en-US" sz="1000" baseline="-25000" dirty="0" smtClean="0"/>
              <a:t>1</a:t>
            </a:r>
            <a:endParaRPr lang="en-US" sz="1000" baseline="-25000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H="1">
            <a:off x="1316751" y="4033082"/>
            <a:ext cx="246482" cy="18455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5"/>
          </p:cNvCxnSpPr>
          <p:nvPr/>
        </p:nvCxnSpPr>
        <p:spPr>
          <a:xfrm>
            <a:off x="1879178" y="4033082"/>
            <a:ext cx="242808" cy="23692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>
            <a:spLocks noChangeAspect="1"/>
          </p:cNvSpPr>
          <p:nvPr/>
        </p:nvSpPr>
        <p:spPr>
          <a:xfrm>
            <a:off x="821558" y="4806426"/>
            <a:ext cx="458038" cy="346234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dirty="0" err="1" smtClean="0"/>
              <a:t>X</a:t>
            </a:r>
            <a:r>
              <a:rPr lang="en-US" sz="1000" baseline="-25000" dirty="0" err="1" smtClean="0"/>
              <a:t>k</a:t>
            </a:r>
            <a:endParaRPr lang="en-US" sz="1000" baseline="-25000" dirty="0"/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 flipH="1">
            <a:off x="646123" y="5101955"/>
            <a:ext cx="242513" cy="18455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5"/>
          </p:cNvCxnSpPr>
          <p:nvPr/>
        </p:nvCxnSpPr>
        <p:spPr>
          <a:xfrm>
            <a:off x="1212518" y="5101955"/>
            <a:ext cx="182792" cy="18455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6243" y="4806426"/>
            <a:ext cx="41549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133089" y="4806426"/>
            <a:ext cx="458038" cy="346234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dirty="0" err="1" smtClean="0"/>
              <a:t>X</a:t>
            </a:r>
            <a:r>
              <a:rPr lang="en-US" sz="1000" baseline="-25000" dirty="0" err="1" smtClean="0"/>
              <a:t>k</a:t>
            </a:r>
            <a:endParaRPr lang="en-US" sz="1000" baseline="-25000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 flipH="1">
            <a:off x="1957654" y="5101955"/>
            <a:ext cx="242513" cy="18455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5"/>
          </p:cNvCxnSpPr>
          <p:nvPr/>
        </p:nvCxnSpPr>
        <p:spPr>
          <a:xfrm>
            <a:off x="2524049" y="5101955"/>
            <a:ext cx="182792" cy="18455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rapezoid 26"/>
          <p:cNvSpPr/>
          <p:nvPr/>
        </p:nvSpPr>
        <p:spPr>
          <a:xfrm rot="10800000">
            <a:off x="716440" y="5282094"/>
            <a:ext cx="1990401" cy="962006"/>
          </a:xfrm>
          <a:prstGeom prst="trapezoid">
            <a:avLst>
              <a:gd name="adj" fmla="val 49596"/>
            </a:avLst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cxnSp>
        <p:nvCxnSpPr>
          <p:cNvPr id="28" name="Straight Arrow Connector 27"/>
          <p:cNvCxnSpPr>
            <a:endCxn id="17" idx="0"/>
          </p:cNvCxnSpPr>
          <p:nvPr/>
        </p:nvCxnSpPr>
        <p:spPr>
          <a:xfrm>
            <a:off x="934714" y="4590775"/>
            <a:ext cx="115863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7" idx="0"/>
          </p:cNvCxnSpPr>
          <p:nvPr/>
        </p:nvCxnSpPr>
        <p:spPr>
          <a:xfrm flipH="1">
            <a:off x="1050577" y="4590775"/>
            <a:ext cx="266175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2282950" y="4590775"/>
            <a:ext cx="79158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3" idx="0"/>
          </p:cNvCxnSpPr>
          <p:nvPr/>
        </p:nvCxnSpPr>
        <p:spPr>
          <a:xfrm flipH="1">
            <a:off x="2362108" y="4590775"/>
            <a:ext cx="302881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7" idx="0"/>
          </p:cNvCxnSpPr>
          <p:nvPr/>
        </p:nvCxnSpPr>
        <p:spPr>
          <a:xfrm flipH="1">
            <a:off x="1050577" y="4590775"/>
            <a:ext cx="573639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3" idx="0"/>
          </p:cNvCxnSpPr>
          <p:nvPr/>
        </p:nvCxnSpPr>
        <p:spPr>
          <a:xfrm>
            <a:off x="1941741" y="4590775"/>
            <a:ext cx="420367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ight Arrow 46"/>
          <p:cNvSpPr/>
          <p:nvPr/>
        </p:nvSpPr>
        <p:spPr>
          <a:xfrm>
            <a:off x="53685" y="4430573"/>
            <a:ext cx="756113" cy="855940"/>
          </a:xfrm>
          <a:prstGeom prst="rightArrow">
            <a:avLst/>
          </a:prstGeom>
          <a:noFill/>
          <a:ln>
            <a:solidFill>
              <a:srgbClr val="29293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</a:t>
            </a:r>
            <a:r>
              <a:rPr lang="en-US" sz="1100" baseline="-25000" dirty="0" smtClean="0">
                <a:solidFill>
                  <a:schemeClr val="tx1"/>
                </a:solidFill>
              </a:rPr>
              <a:t>1</a:t>
            </a:r>
            <a:r>
              <a:rPr lang="en-US" sz="1100" dirty="0" smtClean="0">
                <a:solidFill>
                  <a:schemeClr val="tx1"/>
                </a:solidFill>
              </a:rPr>
              <a:t/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nodes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163733" y="6459751"/>
            <a:ext cx="359966" cy="346234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dirty="0" smtClean="0"/>
              <a:t>0</a:t>
            </a:r>
            <a:endParaRPr lang="en-US" sz="1000" baseline="-25000" dirty="0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2002142" y="6459751"/>
            <a:ext cx="359966" cy="346234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dirty="0" smtClean="0"/>
              <a:t>1</a:t>
            </a:r>
            <a:endParaRPr lang="en-US" sz="1000" baseline="-25000" dirty="0"/>
          </a:p>
        </p:txBody>
      </p:sp>
      <p:cxnSp>
        <p:nvCxnSpPr>
          <p:cNvPr id="57" name="Straight Arrow Connector 56"/>
          <p:cNvCxnSpPr>
            <a:endCxn id="50" idx="0"/>
          </p:cNvCxnSpPr>
          <p:nvPr/>
        </p:nvCxnSpPr>
        <p:spPr>
          <a:xfrm>
            <a:off x="1227853" y="6244100"/>
            <a:ext cx="115863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0" idx="0"/>
          </p:cNvCxnSpPr>
          <p:nvPr/>
        </p:nvCxnSpPr>
        <p:spPr>
          <a:xfrm flipH="1">
            <a:off x="1343716" y="6244100"/>
            <a:ext cx="266176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4" idx="0"/>
          </p:cNvCxnSpPr>
          <p:nvPr/>
        </p:nvCxnSpPr>
        <p:spPr>
          <a:xfrm>
            <a:off x="2102967" y="6244100"/>
            <a:ext cx="79158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4" idx="0"/>
          </p:cNvCxnSpPr>
          <p:nvPr/>
        </p:nvCxnSpPr>
        <p:spPr>
          <a:xfrm flipH="1">
            <a:off x="2182125" y="6094545"/>
            <a:ext cx="100825" cy="36520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0" idx="0"/>
          </p:cNvCxnSpPr>
          <p:nvPr/>
        </p:nvCxnSpPr>
        <p:spPr>
          <a:xfrm flipH="1">
            <a:off x="1343716" y="6244100"/>
            <a:ext cx="573640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4" idx="0"/>
          </p:cNvCxnSpPr>
          <p:nvPr/>
        </p:nvCxnSpPr>
        <p:spPr>
          <a:xfrm>
            <a:off x="1761758" y="6244100"/>
            <a:ext cx="420367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453129" y="3294550"/>
            <a:ext cx="411253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</a:t>
            </a:r>
            <a:r>
              <a:rPr lang="en-US" baseline="-25000" dirty="0" smtClean="0">
                <a:solidFill>
                  <a:schemeClr val="tx2"/>
                </a:solidFill>
              </a:rPr>
              <a:t>2</a:t>
            </a:r>
            <a:endParaRPr lang="en-US" dirty="0"/>
          </a:p>
        </p:txBody>
      </p:sp>
      <p:sp>
        <p:nvSpPr>
          <p:cNvPr id="65" name="Trapezoid 64"/>
          <p:cNvSpPr/>
          <p:nvPr/>
        </p:nvSpPr>
        <p:spPr>
          <a:xfrm>
            <a:off x="3660242" y="3711716"/>
            <a:ext cx="1990401" cy="962006"/>
          </a:xfrm>
          <a:prstGeom prst="trapezoid">
            <a:avLst>
              <a:gd name="adj" fmla="val 49596"/>
            </a:avLst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4404526" y="3748491"/>
            <a:ext cx="446815" cy="346234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dirty="0" smtClean="0"/>
              <a:t>X</a:t>
            </a:r>
            <a:r>
              <a:rPr lang="en-US" sz="1000" baseline="-25000" dirty="0" smtClean="0"/>
              <a:t>1</a:t>
            </a:r>
            <a:endParaRPr lang="en-US" sz="1000" baseline="-25000" dirty="0"/>
          </a:p>
        </p:txBody>
      </p:sp>
      <p:cxnSp>
        <p:nvCxnSpPr>
          <p:cNvPr id="67" name="Straight Arrow Connector 66"/>
          <p:cNvCxnSpPr>
            <a:stCxn id="66" idx="3"/>
          </p:cNvCxnSpPr>
          <p:nvPr/>
        </p:nvCxnSpPr>
        <p:spPr>
          <a:xfrm flipH="1">
            <a:off x="4223479" y="4044020"/>
            <a:ext cx="246482" cy="18455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6" idx="5"/>
          </p:cNvCxnSpPr>
          <p:nvPr/>
        </p:nvCxnSpPr>
        <p:spPr>
          <a:xfrm>
            <a:off x="4785906" y="4044020"/>
            <a:ext cx="242808" cy="23692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>
            <a:spLocks noChangeAspect="1"/>
          </p:cNvSpPr>
          <p:nvPr/>
        </p:nvSpPr>
        <p:spPr>
          <a:xfrm>
            <a:off x="3728286" y="4817364"/>
            <a:ext cx="458038" cy="346234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dirty="0" err="1" smtClean="0"/>
              <a:t>X</a:t>
            </a:r>
            <a:r>
              <a:rPr lang="en-US" sz="1000" baseline="-25000" dirty="0" err="1" smtClean="0"/>
              <a:t>k</a:t>
            </a:r>
            <a:endParaRPr lang="en-US" sz="1000" baseline="-25000" dirty="0"/>
          </a:p>
        </p:txBody>
      </p:sp>
      <p:cxnSp>
        <p:nvCxnSpPr>
          <p:cNvPr id="70" name="Straight Arrow Connector 69"/>
          <p:cNvCxnSpPr>
            <a:stCxn id="69" idx="3"/>
          </p:cNvCxnSpPr>
          <p:nvPr/>
        </p:nvCxnSpPr>
        <p:spPr>
          <a:xfrm flipH="1">
            <a:off x="3552851" y="5112893"/>
            <a:ext cx="242513" cy="18455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5"/>
          </p:cNvCxnSpPr>
          <p:nvPr/>
        </p:nvCxnSpPr>
        <p:spPr>
          <a:xfrm>
            <a:off x="4119246" y="5112893"/>
            <a:ext cx="182792" cy="18455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32971" y="4817364"/>
            <a:ext cx="41549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5039817" y="4817364"/>
            <a:ext cx="458038" cy="346234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dirty="0" err="1" smtClean="0"/>
              <a:t>X</a:t>
            </a:r>
            <a:r>
              <a:rPr lang="en-US" sz="1000" baseline="-25000" dirty="0" err="1" smtClean="0"/>
              <a:t>k</a:t>
            </a:r>
            <a:endParaRPr lang="en-US" sz="1000" baseline="-25000" dirty="0"/>
          </a:p>
        </p:txBody>
      </p:sp>
      <p:cxnSp>
        <p:nvCxnSpPr>
          <p:cNvPr id="74" name="Straight Arrow Connector 73"/>
          <p:cNvCxnSpPr>
            <a:stCxn id="73" idx="3"/>
          </p:cNvCxnSpPr>
          <p:nvPr/>
        </p:nvCxnSpPr>
        <p:spPr>
          <a:xfrm flipH="1">
            <a:off x="4864382" y="5112893"/>
            <a:ext cx="242513" cy="18455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3" idx="5"/>
          </p:cNvCxnSpPr>
          <p:nvPr/>
        </p:nvCxnSpPr>
        <p:spPr>
          <a:xfrm>
            <a:off x="5430777" y="5112893"/>
            <a:ext cx="182792" cy="18455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rapezoid 75"/>
          <p:cNvSpPr/>
          <p:nvPr/>
        </p:nvSpPr>
        <p:spPr>
          <a:xfrm rot="10800000">
            <a:off x="3623168" y="5293032"/>
            <a:ext cx="1990401" cy="962006"/>
          </a:xfrm>
          <a:prstGeom prst="trapezoid">
            <a:avLst>
              <a:gd name="adj" fmla="val 49596"/>
            </a:avLst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cxnSp>
        <p:nvCxnSpPr>
          <p:cNvPr id="77" name="Straight Arrow Connector 76"/>
          <p:cNvCxnSpPr>
            <a:endCxn id="69" idx="0"/>
          </p:cNvCxnSpPr>
          <p:nvPr/>
        </p:nvCxnSpPr>
        <p:spPr>
          <a:xfrm>
            <a:off x="3841442" y="4601713"/>
            <a:ext cx="115863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69" idx="0"/>
          </p:cNvCxnSpPr>
          <p:nvPr/>
        </p:nvCxnSpPr>
        <p:spPr>
          <a:xfrm flipH="1">
            <a:off x="3957305" y="4601713"/>
            <a:ext cx="266175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73" idx="0"/>
          </p:cNvCxnSpPr>
          <p:nvPr/>
        </p:nvCxnSpPr>
        <p:spPr>
          <a:xfrm>
            <a:off x="5189678" y="4601713"/>
            <a:ext cx="79158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3" idx="0"/>
          </p:cNvCxnSpPr>
          <p:nvPr/>
        </p:nvCxnSpPr>
        <p:spPr>
          <a:xfrm flipH="1">
            <a:off x="5268836" y="4601713"/>
            <a:ext cx="302881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69" idx="0"/>
          </p:cNvCxnSpPr>
          <p:nvPr/>
        </p:nvCxnSpPr>
        <p:spPr>
          <a:xfrm flipH="1">
            <a:off x="3957305" y="4601713"/>
            <a:ext cx="573639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73" idx="0"/>
          </p:cNvCxnSpPr>
          <p:nvPr/>
        </p:nvCxnSpPr>
        <p:spPr>
          <a:xfrm>
            <a:off x="4848469" y="4601713"/>
            <a:ext cx="420367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ight Arrow 82"/>
          <p:cNvSpPr/>
          <p:nvPr/>
        </p:nvSpPr>
        <p:spPr>
          <a:xfrm>
            <a:off x="2960413" y="4441511"/>
            <a:ext cx="756113" cy="855940"/>
          </a:xfrm>
          <a:prstGeom prst="rightArrow">
            <a:avLst/>
          </a:prstGeom>
          <a:noFill/>
          <a:ln>
            <a:solidFill>
              <a:srgbClr val="29293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</a:t>
            </a:r>
            <a:r>
              <a:rPr lang="en-US" sz="1100" baseline="-25000" dirty="0" smtClean="0">
                <a:solidFill>
                  <a:schemeClr val="tx1"/>
                </a:solidFill>
              </a:rPr>
              <a:t>2</a:t>
            </a:r>
            <a:r>
              <a:rPr lang="en-US" sz="1100" dirty="0" smtClean="0">
                <a:solidFill>
                  <a:schemeClr val="tx1"/>
                </a:solidFill>
              </a:rPr>
              <a:t/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nodes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>
            <a:spLocks noChangeAspect="1"/>
          </p:cNvSpPr>
          <p:nvPr/>
        </p:nvSpPr>
        <p:spPr>
          <a:xfrm>
            <a:off x="4070461" y="6470689"/>
            <a:ext cx="359966" cy="346234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dirty="0" smtClean="0"/>
              <a:t>0</a:t>
            </a:r>
            <a:endParaRPr lang="en-US" sz="1000" baseline="-25000" dirty="0"/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4908870" y="6470689"/>
            <a:ext cx="359966" cy="346234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dirty="0" smtClean="0"/>
              <a:t>1</a:t>
            </a:r>
            <a:endParaRPr lang="en-US" sz="1000" baseline="-25000" dirty="0"/>
          </a:p>
        </p:txBody>
      </p:sp>
      <p:cxnSp>
        <p:nvCxnSpPr>
          <p:cNvPr id="86" name="Straight Arrow Connector 85"/>
          <p:cNvCxnSpPr>
            <a:endCxn id="84" idx="0"/>
          </p:cNvCxnSpPr>
          <p:nvPr/>
        </p:nvCxnSpPr>
        <p:spPr>
          <a:xfrm>
            <a:off x="4134581" y="6255038"/>
            <a:ext cx="115863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4" idx="0"/>
          </p:cNvCxnSpPr>
          <p:nvPr/>
        </p:nvCxnSpPr>
        <p:spPr>
          <a:xfrm flipH="1">
            <a:off x="4250444" y="6255038"/>
            <a:ext cx="266176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85" idx="0"/>
          </p:cNvCxnSpPr>
          <p:nvPr/>
        </p:nvCxnSpPr>
        <p:spPr>
          <a:xfrm>
            <a:off x="5009695" y="6255038"/>
            <a:ext cx="79158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85" idx="0"/>
          </p:cNvCxnSpPr>
          <p:nvPr/>
        </p:nvCxnSpPr>
        <p:spPr>
          <a:xfrm flipH="1">
            <a:off x="5088853" y="6105483"/>
            <a:ext cx="100825" cy="36520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4" idx="0"/>
          </p:cNvCxnSpPr>
          <p:nvPr/>
        </p:nvCxnSpPr>
        <p:spPr>
          <a:xfrm flipH="1">
            <a:off x="4250444" y="6255038"/>
            <a:ext cx="573640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5" idx="0"/>
          </p:cNvCxnSpPr>
          <p:nvPr/>
        </p:nvCxnSpPr>
        <p:spPr>
          <a:xfrm>
            <a:off x="4668486" y="6255038"/>
            <a:ext cx="420367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58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OBDD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9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OBDD Synthesis </a:t>
            </a:r>
            <a:r>
              <a:rPr lang="en-US" sz="2000" dirty="0" smtClean="0"/>
              <a:t>[</a:t>
            </a:r>
            <a:r>
              <a:rPr lang="en-US" sz="2000" dirty="0"/>
              <a:t>Wegener’2000</a:t>
            </a:r>
            <a:r>
              <a:rPr lang="en-US" sz="2000" dirty="0" smtClean="0"/>
              <a:t>]</a:t>
            </a:r>
            <a:br>
              <a:rPr lang="en-US" sz="2000" dirty="0" smtClean="0"/>
            </a:br>
            <a:r>
              <a:rPr lang="en-US" sz="2000" dirty="0" smtClean="0"/>
              <a:t>Let </a:t>
            </a:r>
            <a:r>
              <a:rPr lang="en-US" sz="2000" dirty="0" err="1" smtClean="0"/>
              <a:t>Π</a:t>
            </a:r>
            <a:r>
              <a:rPr lang="en-US" sz="2000" dirty="0" smtClean="0"/>
              <a:t> be an order of the Boolean variables: 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…,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, …,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If the Π-OBDD for </a:t>
            </a:r>
            <a:r>
              <a:rPr lang="en-US" sz="2000" dirty="0" smtClean="0">
                <a:solidFill>
                  <a:schemeClr val="tx2"/>
                </a:solidFill>
              </a:rPr>
              <a:t>F</a:t>
            </a:r>
            <a:r>
              <a:rPr lang="en-US" sz="2000" baseline="-25000" dirty="0" smtClean="0">
                <a:solidFill>
                  <a:schemeClr val="tx2"/>
                </a:solidFill>
              </a:rPr>
              <a:t>1</a:t>
            </a:r>
            <a:r>
              <a:rPr lang="en-US" sz="2000" dirty="0" smtClean="0"/>
              <a:t> has size N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and the </a:t>
            </a:r>
            <a:r>
              <a:rPr lang="en-US" sz="2000" dirty="0"/>
              <a:t>Π-OBDD for </a:t>
            </a:r>
            <a:r>
              <a:rPr lang="en-US" sz="2000" dirty="0" smtClean="0">
                <a:solidFill>
                  <a:schemeClr val="tx2"/>
                </a:solidFill>
              </a:rPr>
              <a:t>F</a:t>
            </a:r>
            <a:r>
              <a:rPr lang="en-US" sz="2000" baseline="-25000" dirty="0" smtClean="0">
                <a:solidFill>
                  <a:schemeClr val="tx2"/>
                </a:solidFill>
              </a:rPr>
              <a:t>2</a:t>
            </a:r>
            <a:r>
              <a:rPr lang="en-US" sz="2000" dirty="0" smtClean="0"/>
              <a:t> </a:t>
            </a:r>
            <a:r>
              <a:rPr lang="en-US" sz="2000" dirty="0"/>
              <a:t>has </a:t>
            </a:r>
            <a:r>
              <a:rPr lang="en-US" sz="2000" dirty="0" smtClean="0"/>
              <a:t>size N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then </a:t>
            </a:r>
            <a:r>
              <a:rPr lang="en-US" sz="2000" dirty="0"/>
              <a:t>Π-OBDD for </a:t>
            </a:r>
            <a:r>
              <a:rPr lang="en-US" sz="2000" dirty="0" smtClean="0">
                <a:solidFill>
                  <a:schemeClr val="tx2"/>
                </a:solidFill>
              </a:rPr>
              <a:t>F</a:t>
            </a:r>
            <a:r>
              <a:rPr lang="en-US" sz="2000" baseline="-25000" dirty="0" smtClean="0">
                <a:solidFill>
                  <a:schemeClr val="tx2"/>
                </a:solidFill>
              </a:rPr>
              <a:t>1</a:t>
            </a:r>
            <a:r>
              <a:rPr lang="en-US" sz="2000" dirty="0" smtClean="0">
                <a:solidFill>
                  <a:schemeClr val="tx2"/>
                </a:solidFill>
              </a:rPr>
              <a:t>∧</a:t>
            </a:r>
            <a:r>
              <a:rPr lang="en-US" sz="2000" dirty="0">
                <a:solidFill>
                  <a:schemeClr val="tx2"/>
                </a:solidFill>
              </a:rPr>
              <a:t>F</a:t>
            </a:r>
            <a:r>
              <a:rPr lang="en-US" sz="2000" baseline="-25000" dirty="0">
                <a:solidFill>
                  <a:schemeClr val="tx2"/>
                </a:solidFill>
              </a:rPr>
              <a:t>2</a:t>
            </a:r>
            <a:r>
              <a:rPr lang="en-US" sz="2000" dirty="0" smtClean="0"/>
              <a:t> and for </a:t>
            </a:r>
            <a:r>
              <a:rPr lang="en-US" sz="2000" dirty="0" smtClean="0">
                <a:solidFill>
                  <a:schemeClr val="tx2"/>
                </a:solidFill>
              </a:rPr>
              <a:t>F</a:t>
            </a:r>
            <a:r>
              <a:rPr lang="en-US" sz="2000" baseline="-25000" dirty="0" smtClean="0">
                <a:solidFill>
                  <a:schemeClr val="tx2"/>
                </a:solidFill>
              </a:rPr>
              <a:t>1</a:t>
            </a:r>
            <a:r>
              <a:rPr lang="en-US" sz="2000" dirty="0" smtClean="0">
                <a:solidFill>
                  <a:schemeClr val="tx2"/>
                </a:solidFill>
              </a:rPr>
              <a:t>∨F</a:t>
            </a:r>
            <a:r>
              <a:rPr lang="en-US" sz="2000" baseline="-25000" dirty="0" smtClean="0">
                <a:solidFill>
                  <a:schemeClr val="tx2"/>
                </a:solidFill>
              </a:rPr>
              <a:t>2</a:t>
            </a:r>
            <a:r>
              <a:rPr lang="en-US" sz="2000" dirty="0" smtClean="0"/>
              <a:t> has has size ≤ N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N</a:t>
            </a:r>
            <a:r>
              <a:rPr lang="en-US" sz="2000" baseline="-25000" dirty="0" smtClean="0"/>
              <a:t>2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46401" y="3283612"/>
            <a:ext cx="411253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endParaRPr lang="en-US" dirty="0"/>
          </a:p>
        </p:txBody>
      </p:sp>
      <p:sp>
        <p:nvSpPr>
          <p:cNvPr id="9" name="Trapezoid 8"/>
          <p:cNvSpPr/>
          <p:nvPr/>
        </p:nvSpPr>
        <p:spPr>
          <a:xfrm>
            <a:off x="753514" y="3700778"/>
            <a:ext cx="1990401" cy="962006"/>
          </a:xfrm>
          <a:prstGeom prst="trapezoid">
            <a:avLst>
              <a:gd name="adj" fmla="val 49596"/>
            </a:avLst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497798" y="3737553"/>
            <a:ext cx="446815" cy="346234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dirty="0" smtClean="0"/>
              <a:t>X</a:t>
            </a:r>
            <a:r>
              <a:rPr lang="en-US" sz="1000" baseline="-25000" dirty="0" smtClean="0"/>
              <a:t>1</a:t>
            </a:r>
            <a:endParaRPr lang="en-US" sz="1000" baseline="-25000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H="1">
            <a:off x="1316751" y="4033082"/>
            <a:ext cx="246482" cy="18455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5"/>
          </p:cNvCxnSpPr>
          <p:nvPr/>
        </p:nvCxnSpPr>
        <p:spPr>
          <a:xfrm>
            <a:off x="1879178" y="4033082"/>
            <a:ext cx="242808" cy="23692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>
            <a:spLocks noChangeAspect="1"/>
          </p:cNvSpPr>
          <p:nvPr/>
        </p:nvSpPr>
        <p:spPr>
          <a:xfrm>
            <a:off x="821558" y="4806426"/>
            <a:ext cx="458038" cy="346234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dirty="0" err="1" smtClean="0"/>
              <a:t>X</a:t>
            </a:r>
            <a:r>
              <a:rPr lang="en-US" sz="1000" baseline="-25000" dirty="0" err="1" smtClean="0"/>
              <a:t>k</a:t>
            </a:r>
            <a:endParaRPr lang="en-US" sz="1000" baseline="-25000" dirty="0"/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 flipH="1">
            <a:off x="646123" y="5101955"/>
            <a:ext cx="242513" cy="18455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5"/>
          </p:cNvCxnSpPr>
          <p:nvPr/>
        </p:nvCxnSpPr>
        <p:spPr>
          <a:xfrm>
            <a:off x="1212518" y="5101955"/>
            <a:ext cx="182792" cy="18455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6243" y="4806426"/>
            <a:ext cx="41549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133089" y="4806426"/>
            <a:ext cx="458038" cy="346234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dirty="0" err="1" smtClean="0"/>
              <a:t>X</a:t>
            </a:r>
            <a:r>
              <a:rPr lang="en-US" sz="1000" baseline="-25000" dirty="0" err="1" smtClean="0"/>
              <a:t>k</a:t>
            </a:r>
            <a:endParaRPr lang="en-US" sz="1000" baseline="-25000" dirty="0"/>
          </a:p>
        </p:txBody>
      </p:sp>
      <p:cxnSp>
        <p:nvCxnSpPr>
          <p:cNvPr id="24" name="Straight Arrow Connector 23"/>
          <p:cNvCxnSpPr>
            <a:stCxn id="23" idx="3"/>
          </p:cNvCxnSpPr>
          <p:nvPr/>
        </p:nvCxnSpPr>
        <p:spPr>
          <a:xfrm flipH="1">
            <a:off x="1957654" y="5101955"/>
            <a:ext cx="242513" cy="18455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5"/>
          </p:cNvCxnSpPr>
          <p:nvPr/>
        </p:nvCxnSpPr>
        <p:spPr>
          <a:xfrm>
            <a:off x="2524049" y="5101955"/>
            <a:ext cx="182792" cy="18455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rapezoid 26"/>
          <p:cNvSpPr/>
          <p:nvPr/>
        </p:nvSpPr>
        <p:spPr>
          <a:xfrm rot="10800000">
            <a:off x="716440" y="5282094"/>
            <a:ext cx="1990401" cy="962006"/>
          </a:xfrm>
          <a:prstGeom prst="trapezoid">
            <a:avLst>
              <a:gd name="adj" fmla="val 49596"/>
            </a:avLst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cxnSp>
        <p:nvCxnSpPr>
          <p:cNvPr id="28" name="Straight Arrow Connector 27"/>
          <p:cNvCxnSpPr>
            <a:endCxn id="17" idx="0"/>
          </p:cNvCxnSpPr>
          <p:nvPr/>
        </p:nvCxnSpPr>
        <p:spPr>
          <a:xfrm>
            <a:off x="934714" y="4590775"/>
            <a:ext cx="115863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7" idx="0"/>
          </p:cNvCxnSpPr>
          <p:nvPr/>
        </p:nvCxnSpPr>
        <p:spPr>
          <a:xfrm flipH="1">
            <a:off x="1050577" y="4590775"/>
            <a:ext cx="266175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3" idx="0"/>
          </p:cNvCxnSpPr>
          <p:nvPr/>
        </p:nvCxnSpPr>
        <p:spPr>
          <a:xfrm>
            <a:off x="2282950" y="4590775"/>
            <a:ext cx="79158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3" idx="0"/>
          </p:cNvCxnSpPr>
          <p:nvPr/>
        </p:nvCxnSpPr>
        <p:spPr>
          <a:xfrm flipH="1">
            <a:off x="2362108" y="4590775"/>
            <a:ext cx="302881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7" idx="0"/>
          </p:cNvCxnSpPr>
          <p:nvPr/>
        </p:nvCxnSpPr>
        <p:spPr>
          <a:xfrm flipH="1">
            <a:off x="1050577" y="4590775"/>
            <a:ext cx="573639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3" idx="0"/>
          </p:cNvCxnSpPr>
          <p:nvPr/>
        </p:nvCxnSpPr>
        <p:spPr>
          <a:xfrm>
            <a:off x="1941741" y="4590775"/>
            <a:ext cx="420367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ight Arrow 46"/>
          <p:cNvSpPr/>
          <p:nvPr/>
        </p:nvSpPr>
        <p:spPr>
          <a:xfrm>
            <a:off x="53685" y="4430573"/>
            <a:ext cx="756113" cy="855940"/>
          </a:xfrm>
          <a:prstGeom prst="rightArrow">
            <a:avLst/>
          </a:prstGeom>
          <a:noFill/>
          <a:ln>
            <a:solidFill>
              <a:srgbClr val="29293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</a:t>
            </a:r>
            <a:r>
              <a:rPr lang="en-US" sz="1100" baseline="-25000" dirty="0" smtClean="0">
                <a:solidFill>
                  <a:schemeClr val="tx1"/>
                </a:solidFill>
              </a:rPr>
              <a:t>1</a:t>
            </a:r>
            <a:r>
              <a:rPr lang="en-US" sz="1100" dirty="0" smtClean="0">
                <a:solidFill>
                  <a:schemeClr val="tx1"/>
                </a:solidFill>
              </a:rPr>
              <a:t/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nodes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163733" y="6459751"/>
            <a:ext cx="359966" cy="346234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dirty="0" smtClean="0"/>
              <a:t>0</a:t>
            </a:r>
            <a:endParaRPr lang="en-US" sz="1000" baseline="-25000" dirty="0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2002142" y="6459751"/>
            <a:ext cx="359966" cy="346234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dirty="0" smtClean="0"/>
              <a:t>1</a:t>
            </a:r>
            <a:endParaRPr lang="en-US" sz="1000" baseline="-25000" dirty="0"/>
          </a:p>
        </p:txBody>
      </p:sp>
      <p:cxnSp>
        <p:nvCxnSpPr>
          <p:cNvPr id="57" name="Straight Arrow Connector 56"/>
          <p:cNvCxnSpPr>
            <a:endCxn id="50" idx="0"/>
          </p:cNvCxnSpPr>
          <p:nvPr/>
        </p:nvCxnSpPr>
        <p:spPr>
          <a:xfrm>
            <a:off x="1227853" y="6244100"/>
            <a:ext cx="115863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0" idx="0"/>
          </p:cNvCxnSpPr>
          <p:nvPr/>
        </p:nvCxnSpPr>
        <p:spPr>
          <a:xfrm flipH="1">
            <a:off x="1343716" y="6244100"/>
            <a:ext cx="266176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4" idx="0"/>
          </p:cNvCxnSpPr>
          <p:nvPr/>
        </p:nvCxnSpPr>
        <p:spPr>
          <a:xfrm>
            <a:off x="2102967" y="6244100"/>
            <a:ext cx="79158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4" idx="0"/>
          </p:cNvCxnSpPr>
          <p:nvPr/>
        </p:nvCxnSpPr>
        <p:spPr>
          <a:xfrm flipH="1">
            <a:off x="2182125" y="6094545"/>
            <a:ext cx="100825" cy="36520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0" idx="0"/>
          </p:cNvCxnSpPr>
          <p:nvPr/>
        </p:nvCxnSpPr>
        <p:spPr>
          <a:xfrm flipH="1">
            <a:off x="1343716" y="6244100"/>
            <a:ext cx="573640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4" idx="0"/>
          </p:cNvCxnSpPr>
          <p:nvPr/>
        </p:nvCxnSpPr>
        <p:spPr>
          <a:xfrm>
            <a:off x="1761758" y="6244100"/>
            <a:ext cx="420367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453129" y="3294550"/>
            <a:ext cx="411253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</a:t>
            </a:r>
            <a:r>
              <a:rPr lang="en-US" baseline="-25000" dirty="0" smtClean="0">
                <a:solidFill>
                  <a:schemeClr val="tx2"/>
                </a:solidFill>
              </a:rPr>
              <a:t>2</a:t>
            </a:r>
            <a:endParaRPr lang="en-US" dirty="0"/>
          </a:p>
        </p:txBody>
      </p:sp>
      <p:sp>
        <p:nvSpPr>
          <p:cNvPr id="65" name="Trapezoid 64"/>
          <p:cNvSpPr/>
          <p:nvPr/>
        </p:nvSpPr>
        <p:spPr>
          <a:xfrm>
            <a:off x="3660242" y="3711716"/>
            <a:ext cx="1990401" cy="962006"/>
          </a:xfrm>
          <a:prstGeom prst="trapezoid">
            <a:avLst>
              <a:gd name="adj" fmla="val 49596"/>
            </a:avLst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4404526" y="3748491"/>
            <a:ext cx="446815" cy="346234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dirty="0" smtClean="0"/>
              <a:t>X</a:t>
            </a:r>
            <a:r>
              <a:rPr lang="en-US" sz="1000" baseline="-25000" dirty="0" smtClean="0"/>
              <a:t>1</a:t>
            </a:r>
            <a:endParaRPr lang="en-US" sz="1000" baseline="-25000" dirty="0"/>
          </a:p>
        </p:txBody>
      </p:sp>
      <p:cxnSp>
        <p:nvCxnSpPr>
          <p:cNvPr id="67" name="Straight Arrow Connector 66"/>
          <p:cNvCxnSpPr>
            <a:stCxn id="66" idx="3"/>
          </p:cNvCxnSpPr>
          <p:nvPr/>
        </p:nvCxnSpPr>
        <p:spPr>
          <a:xfrm flipH="1">
            <a:off x="4223479" y="4044020"/>
            <a:ext cx="246482" cy="18455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6" idx="5"/>
          </p:cNvCxnSpPr>
          <p:nvPr/>
        </p:nvCxnSpPr>
        <p:spPr>
          <a:xfrm>
            <a:off x="4785906" y="4044020"/>
            <a:ext cx="242808" cy="23692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>
            <a:spLocks noChangeAspect="1"/>
          </p:cNvSpPr>
          <p:nvPr/>
        </p:nvSpPr>
        <p:spPr>
          <a:xfrm>
            <a:off x="3728286" y="4817364"/>
            <a:ext cx="458038" cy="346234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dirty="0" err="1" smtClean="0"/>
              <a:t>X</a:t>
            </a:r>
            <a:r>
              <a:rPr lang="en-US" sz="1000" baseline="-25000" dirty="0" err="1" smtClean="0"/>
              <a:t>k</a:t>
            </a:r>
            <a:endParaRPr lang="en-US" sz="1000" baseline="-25000" dirty="0"/>
          </a:p>
        </p:txBody>
      </p:sp>
      <p:cxnSp>
        <p:nvCxnSpPr>
          <p:cNvPr id="70" name="Straight Arrow Connector 69"/>
          <p:cNvCxnSpPr>
            <a:stCxn id="69" idx="3"/>
          </p:cNvCxnSpPr>
          <p:nvPr/>
        </p:nvCxnSpPr>
        <p:spPr>
          <a:xfrm flipH="1">
            <a:off x="3552851" y="5112893"/>
            <a:ext cx="242513" cy="18455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5"/>
          </p:cNvCxnSpPr>
          <p:nvPr/>
        </p:nvCxnSpPr>
        <p:spPr>
          <a:xfrm>
            <a:off x="4119246" y="5112893"/>
            <a:ext cx="182792" cy="18455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32971" y="4817364"/>
            <a:ext cx="41549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5039817" y="4817364"/>
            <a:ext cx="458038" cy="346234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dirty="0" err="1" smtClean="0"/>
              <a:t>X</a:t>
            </a:r>
            <a:r>
              <a:rPr lang="en-US" sz="1000" baseline="-25000" dirty="0" err="1" smtClean="0"/>
              <a:t>k</a:t>
            </a:r>
            <a:endParaRPr lang="en-US" sz="1000" baseline="-25000" dirty="0"/>
          </a:p>
        </p:txBody>
      </p:sp>
      <p:cxnSp>
        <p:nvCxnSpPr>
          <p:cNvPr id="74" name="Straight Arrow Connector 73"/>
          <p:cNvCxnSpPr>
            <a:stCxn id="73" idx="3"/>
          </p:cNvCxnSpPr>
          <p:nvPr/>
        </p:nvCxnSpPr>
        <p:spPr>
          <a:xfrm flipH="1">
            <a:off x="4864382" y="5112893"/>
            <a:ext cx="242513" cy="18455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3" idx="5"/>
          </p:cNvCxnSpPr>
          <p:nvPr/>
        </p:nvCxnSpPr>
        <p:spPr>
          <a:xfrm>
            <a:off x="5430777" y="5112893"/>
            <a:ext cx="182792" cy="18455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rapezoid 75"/>
          <p:cNvSpPr/>
          <p:nvPr/>
        </p:nvSpPr>
        <p:spPr>
          <a:xfrm rot="10800000">
            <a:off x="3623168" y="5293032"/>
            <a:ext cx="1990401" cy="962006"/>
          </a:xfrm>
          <a:prstGeom prst="trapezoid">
            <a:avLst>
              <a:gd name="adj" fmla="val 49596"/>
            </a:avLst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cxnSp>
        <p:nvCxnSpPr>
          <p:cNvPr id="77" name="Straight Arrow Connector 76"/>
          <p:cNvCxnSpPr>
            <a:endCxn id="69" idx="0"/>
          </p:cNvCxnSpPr>
          <p:nvPr/>
        </p:nvCxnSpPr>
        <p:spPr>
          <a:xfrm>
            <a:off x="3841442" y="4601713"/>
            <a:ext cx="115863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69" idx="0"/>
          </p:cNvCxnSpPr>
          <p:nvPr/>
        </p:nvCxnSpPr>
        <p:spPr>
          <a:xfrm flipH="1">
            <a:off x="3957305" y="4601713"/>
            <a:ext cx="266175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73" idx="0"/>
          </p:cNvCxnSpPr>
          <p:nvPr/>
        </p:nvCxnSpPr>
        <p:spPr>
          <a:xfrm>
            <a:off x="5189678" y="4601713"/>
            <a:ext cx="79158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3" idx="0"/>
          </p:cNvCxnSpPr>
          <p:nvPr/>
        </p:nvCxnSpPr>
        <p:spPr>
          <a:xfrm flipH="1">
            <a:off x="5268836" y="4601713"/>
            <a:ext cx="302881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69" idx="0"/>
          </p:cNvCxnSpPr>
          <p:nvPr/>
        </p:nvCxnSpPr>
        <p:spPr>
          <a:xfrm flipH="1">
            <a:off x="3957305" y="4601713"/>
            <a:ext cx="573639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73" idx="0"/>
          </p:cNvCxnSpPr>
          <p:nvPr/>
        </p:nvCxnSpPr>
        <p:spPr>
          <a:xfrm>
            <a:off x="4848469" y="4601713"/>
            <a:ext cx="420367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ight Arrow 82"/>
          <p:cNvSpPr/>
          <p:nvPr/>
        </p:nvSpPr>
        <p:spPr>
          <a:xfrm>
            <a:off x="2960413" y="4441511"/>
            <a:ext cx="756113" cy="855940"/>
          </a:xfrm>
          <a:prstGeom prst="rightArrow">
            <a:avLst/>
          </a:prstGeom>
          <a:noFill/>
          <a:ln>
            <a:solidFill>
              <a:srgbClr val="29293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</a:t>
            </a:r>
            <a:r>
              <a:rPr lang="en-US" sz="1100" baseline="-25000" dirty="0" smtClean="0">
                <a:solidFill>
                  <a:schemeClr val="tx1"/>
                </a:solidFill>
              </a:rPr>
              <a:t>2</a:t>
            </a:r>
            <a:r>
              <a:rPr lang="en-US" sz="1100" dirty="0" smtClean="0">
                <a:solidFill>
                  <a:schemeClr val="tx1"/>
                </a:solidFill>
              </a:rPr>
              <a:t/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nodes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>
            <a:spLocks noChangeAspect="1"/>
          </p:cNvSpPr>
          <p:nvPr/>
        </p:nvSpPr>
        <p:spPr>
          <a:xfrm>
            <a:off x="4070461" y="6470689"/>
            <a:ext cx="359966" cy="346234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dirty="0" smtClean="0"/>
              <a:t>0</a:t>
            </a:r>
            <a:endParaRPr lang="en-US" sz="1000" baseline="-25000" dirty="0"/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4908870" y="6470689"/>
            <a:ext cx="359966" cy="346234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dirty="0" smtClean="0"/>
              <a:t>1</a:t>
            </a:r>
            <a:endParaRPr lang="en-US" sz="1000" baseline="-25000" dirty="0"/>
          </a:p>
        </p:txBody>
      </p:sp>
      <p:cxnSp>
        <p:nvCxnSpPr>
          <p:cNvPr id="86" name="Straight Arrow Connector 85"/>
          <p:cNvCxnSpPr>
            <a:endCxn id="84" idx="0"/>
          </p:cNvCxnSpPr>
          <p:nvPr/>
        </p:nvCxnSpPr>
        <p:spPr>
          <a:xfrm>
            <a:off x="4134581" y="6255038"/>
            <a:ext cx="115863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4" idx="0"/>
          </p:cNvCxnSpPr>
          <p:nvPr/>
        </p:nvCxnSpPr>
        <p:spPr>
          <a:xfrm flipH="1">
            <a:off x="4250444" y="6255038"/>
            <a:ext cx="266176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85" idx="0"/>
          </p:cNvCxnSpPr>
          <p:nvPr/>
        </p:nvCxnSpPr>
        <p:spPr>
          <a:xfrm>
            <a:off x="5009695" y="6255038"/>
            <a:ext cx="79158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85" idx="0"/>
          </p:cNvCxnSpPr>
          <p:nvPr/>
        </p:nvCxnSpPr>
        <p:spPr>
          <a:xfrm flipH="1">
            <a:off x="5088853" y="6105483"/>
            <a:ext cx="100825" cy="36520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4" idx="0"/>
          </p:cNvCxnSpPr>
          <p:nvPr/>
        </p:nvCxnSpPr>
        <p:spPr>
          <a:xfrm flipH="1">
            <a:off x="4250444" y="6255038"/>
            <a:ext cx="573640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5" idx="0"/>
          </p:cNvCxnSpPr>
          <p:nvPr/>
        </p:nvCxnSpPr>
        <p:spPr>
          <a:xfrm>
            <a:off x="4668486" y="6255038"/>
            <a:ext cx="420367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607811" y="3283612"/>
            <a:ext cx="868672" cy="369332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∧F</a:t>
            </a:r>
            <a:r>
              <a:rPr lang="en-US" baseline="-25000" dirty="0">
                <a:solidFill>
                  <a:schemeClr val="tx2"/>
                </a:solidFill>
              </a:rPr>
              <a:t>2</a:t>
            </a:r>
            <a:r>
              <a:rPr lang="en-US" dirty="0"/>
              <a:t> </a:t>
            </a:r>
          </a:p>
        </p:txBody>
      </p:sp>
      <p:sp>
        <p:nvSpPr>
          <p:cNvPr id="93" name="Trapezoid 92"/>
          <p:cNvSpPr/>
          <p:nvPr/>
        </p:nvSpPr>
        <p:spPr>
          <a:xfrm>
            <a:off x="6749572" y="3652944"/>
            <a:ext cx="2394428" cy="962006"/>
          </a:xfrm>
          <a:prstGeom prst="trapezoid">
            <a:avLst>
              <a:gd name="adj" fmla="val 49596"/>
            </a:avLst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sp>
        <p:nvSpPr>
          <p:cNvPr id="94" name="Oval 93"/>
          <p:cNvSpPr>
            <a:spLocks noChangeAspect="1"/>
          </p:cNvSpPr>
          <p:nvPr/>
        </p:nvSpPr>
        <p:spPr>
          <a:xfrm>
            <a:off x="7712400" y="3689719"/>
            <a:ext cx="446815" cy="346234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dirty="0" smtClean="0"/>
              <a:t>X</a:t>
            </a:r>
            <a:r>
              <a:rPr lang="en-US" sz="1000" baseline="-25000" dirty="0" smtClean="0"/>
              <a:t>1</a:t>
            </a:r>
            <a:endParaRPr lang="en-US" sz="1000" baseline="-25000" dirty="0"/>
          </a:p>
        </p:txBody>
      </p:sp>
      <p:cxnSp>
        <p:nvCxnSpPr>
          <p:cNvPr id="95" name="Straight Arrow Connector 94"/>
          <p:cNvCxnSpPr>
            <a:stCxn id="94" idx="3"/>
          </p:cNvCxnSpPr>
          <p:nvPr/>
        </p:nvCxnSpPr>
        <p:spPr>
          <a:xfrm flipH="1">
            <a:off x="7531353" y="3985248"/>
            <a:ext cx="246482" cy="18455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4" idx="5"/>
          </p:cNvCxnSpPr>
          <p:nvPr/>
        </p:nvCxnSpPr>
        <p:spPr>
          <a:xfrm>
            <a:off x="8093780" y="3985248"/>
            <a:ext cx="242808" cy="23692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>
            <a:spLocks noChangeAspect="1"/>
          </p:cNvSpPr>
          <p:nvPr/>
        </p:nvSpPr>
        <p:spPr>
          <a:xfrm>
            <a:off x="7036160" y="4758592"/>
            <a:ext cx="458038" cy="346234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dirty="0" err="1" smtClean="0"/>
              <a:t>X</a:t>
            </a:r>
            <a:r>
              <a:rPr lang="en-US" sz="1000" baseline="-25000" dirty="0" err="1" smtClean="0"/>
              <a:t>k</a:t>
            </a:r>
            <a:endParaRPr lang="en-US" sz="1000" baseline="-25000" dirty="0"/>
          </a:p>
        </p:txBody>
      </p:sp>
      <p:cxnSp>
        <p:nvCxnSpPr>
          <p:cNvPr id="98" name="Straight Arrow Connector 97"/>
          <p:cNvCxnSpPr>
            <a:stCxn id="97" idx="3"/>
          </p:cNvCxnSpPr>
          <p:nvPr/>
        </p:nvCxnSpPr>
        <p:spPr>
          <a:xfrm flipH="1">
            <a:off x="6860725" y="5054121"/>
            <a:ext cx="242513" cy="18455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7" idx="5"/>
          </p:cNvCxnSpPr>
          <p:nvPr/>
        </p:nvCxnSpPr>
        <p:spPr>
          <a:xfrm>
            <a:off x="7427120" y="5054121"/>
            <a:ext cx="182792" cy="18455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740845" y="4758592"/>
            <a:ext cx="41549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8347691" y="4758592"/>
            <a:ext cx="458038" cy="346234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dirty="0" err="1" smtClean="0"/>
              <a:t>X</a:t>
            </a:r>
            <a:r>
              <a:rPr lang="en-US" sz="1000" baseline="-25000" dirty="0" err="1" smtClean="0"/>
              <a:t>k</a:t>
            </a:r>
            <a:endParaRPr lang="en-US" sz="1000" baseline="-25000" dirty="0"/>
          </a:p>
        </p:txBody>
      </p:sp>
      <p:cxnSp>
        <p:nvCxnSpPr>
          <p:cNvPr id="102" name="Straight Arrow Connector 101"/>
          <p:cNvCxnSpPr>
            <a:stCxn id="101" idx="3"/>
          </p:cNvCxnSpPr>
          <p:nvPr/>
        </p:nvCxnSpPr>
        <p:spPr>
          <a:xfrm flipH="1">
            <a:off x="8172256" y="5054121"/>
            <a:ext cx="242513" cy="18455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1" idx="5"/>
          </p:cNvCxnSpPr>
          <p:nvPr/>
        </p:nvCxnSpPr>
        <p:spPr>
          <a:xfrm>
            <a:off x="8738651" y="5054121"/>
            <a:ext cx="182792" cy="18455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rapezoid 103"/>
          <p:cNvSpPr/>
          <p:nvPr/>
        </p:nvSpPr>
        <p:spPr>
          <a:xfrm rot="10800000">
            <a:off x="6749570" y="5234260"/>
            <a:ext cx="2394429" cy="962006"/>
          </a:xfrm>
          <a:prstGeom prst="trapezoid">
            <a:avLst>
              <a:gd name="adj" fmla="val 49596"/>
            </a:avLst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chemeClr val="tx1"/>
                </a:solidFill>
              </a:ln>
            </a:endParaRPr>
          </a:p>
        </p:txBody>
      </p:sp>
      <p:cxnSp>
        <p:nvCxnSpPr>
          <p:cNvPr id="105" name="Straight Arrow Connector 104"/>
          <p:cNvCxnSpPr>
            <a:endCxn id="97" idx="0"/>
          </p:cNvCxnSpPr>
          <p:nvPr/>
        </p:nvCxnSpPr>
        <p:spPr>
          <a:xfrm>
            <a:off x="7149316" y="4542941"/>
            <a:ext cx="115863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97" idx="0"/>
          </p:cNvCxnSpPr>
          <p:nvPr/>
        </p:nvCxnSpPr>
        <p:spPr>
          <a:xfrm flipH="1">
            <a:off x="7265179" y="4542941"/>
            <a:ext cx="266175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01" idx="0"/>
          </p:cNvCxnSpPr>
          <p:nvPr/>
        </p:nvCxnSpPr>
        <p:spPr>
          <a:xfrm>
            <a:off x="8497552" y="4542941"/>
            <a:ext cx="79158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01" idx="0"/>
          </p:cNvCxnSpPr>
          <p:nvPr/>
        </p:nvCxnSpPr>
        <p:spPr>
          <a:xfrm flipH="1">
            <a:off x="8576710" y="4542941"/>
            <a:ext cx="302881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97" idx="0"/>
          </p:cNvCxnSpPr>
          <p:nvPr/>
        </p:nvCxnSpPr>
        <p:spPr>
          <a:xfrm flipH="1">
            <a:off x="7265179" y="4542941"/>
            <a:ext cx="573639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01" idx="0"/>
          </p:cNvCxnSpPr>
          <p:nvPr/>
        </p:nvCxnSpPr>
        <p:spPr>
          <a:xfrm>
            <a:off x="8156343" y="4542941"/>
            <a:ext cx="420367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ight Arrow 110"/>
          <p:cNvSpPr/>
          <p:nvPr/>
        </p:nvSpPr>
        <p:spPr>
          <a:xfrm>
            <a:off x="6071877" y="4382739"/>
            <a:ext cx="756113" cy="855940"/>
          </a:xfrm>
          <a:prstGeom prst="rightArrow">
            <a:avLst/>
          </a:prstGeom>
          <a:noFill/>
          <a:ln>
            <a:solidFill>
              <a:srgbClr val="29293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</a:t>
            </a:r>
            <a:r>
              <a:rPr lang="en-US" sz="1100" baseline="-25000" dirty="0">
                <a:solidFill>
                  <a:schemeClr val="tx1"/>
                </a:solidFill>
              </a:rPr>
              <a:t>1</a:t>
            </a:r>
            <a:r>
              <a:rPr lang="en-US" sz="1100" dirty="0" smtClean="0">
                <a:solidFill>
                  <a:schemeClr val="tx1"/>
                </a:solidFill>
              </a:rPr>
              <a:t>m</a:t>
            </a:r>
            <a:r>
              <a:rPr lang="en-US" sz="1100" baseline="-25000" dirty="0" smtClean="0">
                <a:solidFill>
                  <a:schemeClr val="tx1"/>
                </a:solidFill>
              </a:rPr>
              <a:t>2</a:t>
            </a:r>
            <a:r>
              <a:rPr lang="en-US" sz="1100" dirty="0" smtClean="0">
                <a:solidFill>
                  <a:schemeClr val="tx1"/>
                </a:solidFill>
              </a:rPr>
              <a:t/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nodes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500697" y="6404592"/>
            <a:ext cx="640587" cy="346234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dirty="0" smtClean="0"/>
              <a:t>0∧0</a:t>
            </a:r>
            <a:endParaRPr lang="en-US" sz="1000" baseline="-25000" dirty="0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8529896" y="6404592"/>
            <a:ext cx="640587" cy="346234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dirty="0" smtClean="0"/>
              <a:t>1∧1</a:t>
            </a:r>
            <a:endParaRPr lang="en-US" sz="1000" baseline="-25000" dirty="0"/>
          </a:p>
        </p:txBody>
      </p:sp>
      <p:cxnSp>
        <p:nvCxnSpPr>
          <p:cNvPr id="115" name="Straight Arrow Connector 114"/>
          <p:cNvCxnSpPr>
            <a:endCxn id="112" idx="0"/>
          </p:cNvCxnSpPr>
          <p:nvPr/>
        </p:nvCxnSpPr>
        <p:spPr>
          <a:xfrm flipH="1">
            <a:off x="6820991" y="6105483"/>
            <a:ext cx="444188" cy="29910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113" idx="0"/>
          </p:cNvCxnSpPr>
          <p:nvPr/>
        </p:nvCxnSpPr>
        <p:spPr>
          <a:xfrm>
            <a:off x="8576710" y="6196266"/>
            <a:ext cx="273480" cy="20832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13" idx="0"/>
          </p:cNvCxnSpPr>
          <p:nvPr/>
        </p:nvCxnSpPr>
        <p:spPr>
          <a:xfrm>
            <a:off x="8686800" y="6105483"/>
            <a:ext cx="163390" cy="29910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112" idx="0"/>
          </p:cNvCxnSpPr>
          <p:nvPr/>
        </p:nvCxnSpPr>
        <p:spPr>
          <a:xfrm flipH="1">
            <a:off x="6820991" y="6196266"/>
            <a:ext cx="573640" cy="20832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113" idx="0"/>
          </p:cNvCxnSpPr>
          <p:nvPr/>
        </p:nvCxnSpPr>
        <p:spPr>
          <a:xfrm>
            <a:off x="8429822" y="6196266"/>
            <a:ext cx="420368" cy="20832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>
            <a:spLocks noChangeAspect="1"/>
          </p:cNvSpPr>
          <p:nvPr/>
        </p:nvSpPr>
        <p:spPr>
          <a:xfrm>
            <a:off x="7177097" y="6404592"/>
            <a:ext cx="640587" cy="346234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dirty="0" smtClean="0"/>
              <a:t>0∧1</a:t>
            </a:r>
            <a:endParaRPr lang="en-US" sz="1000" baseline="-25000" dirty="0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853497" y="6404592"/>
            <a:ext cx="640587" cy="346234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000" dirty="0" smtClean="0"/>
              <a:t>1∧0</a:t>
            </a:r>
            <a:endParaRPr lang="en-US" sz="1000" baseline="-25000" dirty="0"/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7373606" y="6196267"/>
            <a:ext cx="115863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7489469" y="6196267"/>
            <a:ext cx="266176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7489469" y="6196267"/>
            <a:ext cx="573640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8098206" y="6191787"/>
            <a:ext cx="79158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8177364" y="6042232"/>
            <a:ext cx="100825" cy="36520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7756997" y="6191787"/>
            <a:ext cx="420367" cy="2156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208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04616" y="533400"/>
            <a:ext cx="3782183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smtClean="0"/>
              <a:t>OBDD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136234" y="383431"/>
            <a:ext cx="389219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sz="2000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sz="2000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J</a:t>
            </a:r>
            <a:r>
              <a:rPr lang="en-US" sz="2000" dirty="0" smtClean="0">
                <a:ea typeface="ＭＳ Ｐゴシック" pitchFamily="8" charset="-128"/>
              </a:rPr>
              <a:t> </a:t>
            </a:r>
            <a:r>
              <a:rPr lang="en-US" sz="2000" dirty="0">
                <a:ea typeface="ＭＳ Ｐゴシック" pitchFamily="8" charset="-128"/>
              </a:rPr>
              <a:t>= </a:t>
            </a:r>
            <a:r>
              <a:rPr lang="en-US" sz="2000" dirty="0" smtClean="0">
                <a:ea typeface="ＭＳ Ｐゴシック" pitchFamily="8" charset="-128"/>
              </a:rPr>
              <a:t>R(x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),S(x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,y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), T(x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)</a:t>
            </a:r>
            <a:r>
              <a:rPr lang="en-US" sz="2000" dirty="0">
                <a:ea typeface="ＭＳ Ｐゴシック" pitchFamily="8" charset="-128"/>
              </a:rPr>
              <a:t>,S(</a:t>
            </a:r>
            <a:r>
              <a:rPr lang="en-US" sz="2000" dirty="0" smtClean="0">
                <a:ea typeface="ＭＳ Ｐゴシック" pitchFamily="8" charset="-128"/>
              </a:rPr>
              <a:t>x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,y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)</a:t>
            </a:r>
            <a:endParaRPr lang="en-US" sz="2000" dirty="0">
              <a:ea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814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04616" y="533400"/>
            <a:ext cx="3782183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smtClean="0"/>
              <a:t>OBDD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136234" y="383431"/>
            <a:ext cx="389219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sz="2000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sz="2000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J</a:t>
            </a:r>
            <a:r>
              <a:rPr lang="en-US" sz="2000" dirty="0" smtClean="0">
                <a:ea typeface="ＭＳ Ｐゴシック" pitchFamily="8" charset="-128"/>
              </a:rPr>
              <a:t> </a:t>
            </a:r>
            <a:r>
              <a:rPr lang="en-US" sz="2000" dirty="0">
                <a:ea typeface="ＭＳ Ｐゴシック" pitchFamily="8" charset="-128"/>
              </a:rPr>
              <a:t>= </a:t>
            </a:r>
            <a:r>
              <a:rPr lang="en-US" sz="2000" dirty="0" smtClean="0">
                <a:ea typeface="ＭＳ Ｐゴシック" pitchFamily="8" charset="-128"/>
              </a:rPr>
              <a:t>R(x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),S(x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,y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), T(x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)</a:t>
            </a:r>
            <a:r>
              <a:rPr lang="en-US" sz="2000" dirty="0">
                <a:ea typeface="ＭＳ Ｐゴシック" pitchFamily="8" charset="-128"/>
              </a:rPr>
              <a:t>,S(</a:t>
            </a:r>
            <a:r>
              <a:rPr lang="en-US" sz="2000" dirty="0" smtClean="0">
                <a:ea typeface="ＭＳ Ｐゴシック" pitchFamily="8" charset="-128"/>
              </a:rPr>
              <a:t>x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,y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)</a:t>
            </a:r>
            <a:endParaRPr lang="en-US" sz="2000" dirty="0">
              <a:ea typeface="ＭＳ Ｐゴシック" pitchFamily="8" charset="-12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4804" y="383431"/>
            <a:ext cx="20722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 </a:t>
            </a:r>
            <a:r>
              <a:rPr lang="en-US" dirty="0">
                <a:ea typeface="ＭＳ Ｐゴシック" pitchFamily="8" charset="-128"/>
              </a:rPr>
              <a:t>= </a:t>
            </a:r>
            <a:r>
              <a:rPr lang="en-US" dirty="0" smtClean="0">
                <a:ea typeface="ＭＳ Ｐゴシック" pitchFamily="8" charset="-128"/>
              </a:rPr>
              <a:t>R(x</a:t>
            </a:r>
            <a:r>
              <a:rPr lang="en-US" baseline="-25000" dirty="0" smtClean="0"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),S(x</a:t>
            </a:r>
            <a:r>
              <a:rPr lang="en-US" baseline="-25000" dirty="0" smtClean="0"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,y</a:t>
            </a:r>
            <a:r>
              <a:rPr lang="en-US" baseline="-25000" dirty="0" smtClean="0"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)</a:t>
            </a:r>
            <a:endParaRPr lang="en-US" dirty="0">
              <a:ea typeface="ＭＳ Ｐゴシック" pitchFamily="8" charset="-128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536735" y="383431"/>
            <a:ext cx="20424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 </a:t>
            </a:r>
            <a:r>
              <a:rPr lang="en-US" dirty="0">
                <a:ea typeface="ＭＳ Ｐゴシック" pitchFamily="8" charset="-128"/>
              </a:rPr>
              <a:t>= </a:t>
            </a:r>
            <a:r>
              <a:rPr lang="en-US" dirty="0" smtClean="0">
                <a:ea typeface="ＭＳ Ｐゴシック" pitchFamily="8" charset="-128"/>
              </a:rPr>
              <a:t>T(x</a:t>
            </a:r>
            <a:r>
              <a:rPr lang="en-US" baseline="-25000" dirty="0" smtClean="0"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)</a:t>
            </a:r>
            <a:r>
              <a:rPr lang="en-US" dirty="0">
                <a:ea typeface="ＭＳ Ｐゴシック" pitchFamily="8" charset="-128"/>
              </a:rPr>
              <a:t>,S(</a:t>
            </a:r>
            <a:r>
              <a:rPr lang="en-US" dirty="0" smtClean="0">
                <a:ea typeface="ＭＳ Ｐゴシック" pitchFamily="8" charset="-128"/>
              </a:rPr>
              <a:t>x</a:t>
            </a:r>
            <a:r>
              <a:rPr lang="en-US" baseline="-25000" dirty="0" smtClean="0"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,y</a:t>
            </a:r>
            <a:r>
              <a:rPr lang="en-US" baseline="-25000" dirty="0" smtClean="0"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)</a:t>
            </a:r>
            <a:endParaRPr lang="en-US" dirty="0">
              <a:ea typeface="ＭＳ Ｐゴシック" pitchFamily="8" charset="-12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82018" y="40018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ＭＳ ゴシック"/>
                <a:ea typeface="ＭＳ ゴシック"/>
                <a:cs typeface="ＭＳ ゴシック"/>
              </a:rPr>
              <a:t>=</a:t>
            </a:r>
            <a:endParaRPr lang="en-US" sz="2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2107081" y="38343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2533C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sz="2400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9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04616" y="533400"/>
            <a:ext cx="3782183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smtClean="0"/>
              <a:t>OBDD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144968" y="6086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4E8215-1D47-194A-B012-D702E577725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21094" y="853998"/>
            <a:ext cx="666475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x1</a:t>
            </a:r>
            <a:endParaRPr lang="en-US" sz="24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411230" y="1678731"/>
            <a:ext cx="674928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y1</a:t>
            </a:r>
            <a:endParaRPr lang="en-US" sz="2400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923369" y="2503464"/>
            <a:ext cx="674928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y2</a:t>
            </a:r>
            <a:endParaRPr lang="en-US" sz="2400" dirty="0"/>
          </a:p>
        </p:txBody>
      </p:sp>
      <p:cxnSp>
        <p:nvCxnSpPr>
          <p:cNvPr id="11" name="Straight Connector 10"/>
          <p:cNvCxnSpPr>
            <a:stCxn id="8" idx="6"/>
            <a:endCxn id="9" idx="0"/>
          </p:cNvCxnSpPr>
          <p:nvPr/>
        </p:nvCxnSpPr>
        <p:spPr>
          <a:xfrm>
            <a:off x="1087569" y="1178592"/>
            <a:ext cx="661125" cy="500139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3"/>
            <a:endCxn id="10" idx="0"/>
          </p:cNvCxnSpPr>
          <p:nvPr/>
        </p:nvCxnSpPr>
        <p:spPr>
          <a:xfrm rot="5400000">
            <a:off x="1250144" y="2243537"/>
            <a:ext cx="270616" cy="249238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>
            <a:spLocks noChangeAspect="1"/>
          </p:cNvSpPr>
          <p:nvPr/>
        </p:nvSpPr>
        <p:spPr>
          <a:xfrm>
            <a:off x="1676913" y="3328197"/>
            <a:ext cx="479030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421094" y="3328197"/>
            <a:ext cx="666475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x2</a:t>
            </a:r>
            <a:endParaRPr lang="en-US" sz="2400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411230" y="4152930"/>
            <a:ext cx="674928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y3</a:t>
            </a:r>
            <a:endParaRPr lang="en-US" sz="24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923369" y="4977663"/>
            <a:ext cx="674928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y4</a:t>
            </a:r>
            <a:endParaRPr lang="en-US" sz="2400" dirty="0"/>
          </a:p>
        </p:txBody>
      </p:sp>
      <p:cxnSp>
        <p:nvCxnSpPr>
          <p:cNvPr id="18" name="Straight Connector 17"/>
          <p:cNvCxnSpPr>
            <a:stCxn id="15" idx="6"/>
            <a:endCxn id="16" idx="0"/>
          </p:cNvCxnSpPr>
          <p:nvPr/>
        </p:nvCxnSpPr>
        <p:spPr>
          <a:xfrm>
            <a:off x="1087569" y="3652791"/>
            <a:ext cx="661125" cy="500139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1676913" y="5802398"/>
            <a:ext cx="479030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23" name="Curved Connector 22"/>
          <p:cNvCxnSpPr>
            <a:stCxn id="8" idx="2"/>
            <a:endCxn id="15" idx="0"/>
          </p:cNvCxnSpPr>
          <p:nvPr/>
        </p:nvCxnSpPr>
        <p:spPr>
          <a:xfrm rot="10800000" flipH="1" flipV="1">
            <a:off x="421094" y="1178591"/>
            <a:ext cx="333238" cy="2149605"/>
          </a:xfrm>
          <a:prstGeom prst="curvedConnector4">
            <a:avLst>
              <a:gd name="adj1" fmla="val -68600"/>
              <a:gd name="adj2" fmla="val 5755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5" idx="0"/>
          </p:cNvCxnSpPr>
          <p:nvPr/>
        </p:nvCxnSpPr>
        <p:spPr>
          <a:xfrm rot="5400000">
            <a:off x="752963" y="3058950"/>
            <a:ext cx="270616" cy="267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>
            <a:spLocks noChangeAspect="1"/>
          </p:cNvSpPr>
          <p:nvPr/>
        </p:nvSpPr>
        <p:spPr>
          <a:xfrm>
            <a:off x="514816" y="5802398"/>
            <a:ext cx="479030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cxnSp>
        <p:nvCxnSpPr>
          <p:cNvPr id="26" name="Straight Arrow Connector 25"/>
          <p:cNvCxnSpPr>
            <a:stCxn id="16" idx="3"/>
            <a:endCxn id="17" idx="0"/>
          </p:cNvCxnSpPr>
          <p:nvPr/>
        </p:nvCxnSpPr>
        <p:spPr>
          <a:xfrm rot="5400000">
            <a:off x="1250144" y="4717736"/>
            <a:ext cx="270616" cy="249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3"/>
            <a:endCxn id="25" idx="0"/>
          </p:cNvCxnSpPr>
          <p:nvPr/>
        </p:nvCxnSpPr>
        <p:spPr>
          <a:xfrm rot="5400000">
            <a:off x="752962" y="5533150"/>
            <a:ext cx="270618" cy="267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5" idx="2"/>
            <a:endCxn id="25" idx="0"/>
          </p:cNvCxnSpPr>
          <p:nvPr/>
        </p:nvCxnSpPr>
        <p:spPr>
          <a:xfrm rot="10800000" flipH="1" flipV="1">
            <a:off x="421093" y="3652790"/>
            <a:ext cx="333237" cy="2149607"/>
          </a:xfrm>
          <a:prstGeom prst="curvedConnector4">
            <a:avLst>
              <a:gd name="adj1" fmla="val -68600"/>
              <a:gd name="adj2" fmla="val 5755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09570" y="19100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25755" y="9630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4968" y="9630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55943" y="18186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2186" y="2772094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76913" y="279413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7833" y="365279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70943" y="3652791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25755" y="443278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05139" y="5257519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96235" y="52575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2050" y="6370911"/>
            <a:ext cx="4012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Arial"/>
              </a:rPr>
              <a:t>F</a:t>
            </a:r>
            <a:r>
              <a:rPr lang="en-US" sz="2000" baseline="-25000" dirty="0" smtClean="0">
                <a:solidFill>
                  <a:schemeClr val="tx2"/>
                </a:solidFill>
                <a:latin typeface="Arial"/>
              </a:rPr>
              <a:t>1</a:t>
            </a:r>
            <a:r>
              <a:rPr lang="en-US" sz="2000" dirty="0" smtClean="0">
                <a:solidFill>
                  <a:schemeClr val="tx2"/>
                </a:solidFill>
                <a:latin typeface="Arial"/>
              </a:rPr>
              <a:t> </a:t>
            </a:r>
            <a:r>
              <a:rPr lang="en-US" sz="2000" dirty="0" smtClean="0">
                <a:latin typeface="Arial"/>
              </a:rPr>
              <a:t>= X</a:t>
            </a:r>
            <a:r>
              <a:rPr lang="en-US" sz="2000" baseline="-25000" dirty="0" smtClean="0">
                <a:latin typeface="Arial"/>
              </a:rPr>
              <a:t>1</a:t>
            </a:r>
            <a:r>
              <a:rPr lang="en-US" sz="2000" dirty="0" smtClean="0">
                <a:latin typeface="Arial"/>
              </a:rPr>
              <a:t>Y</a:t>
            </a:r>
            <a:r>
              <a:rPr lang="en-US" sz="2000" baseline="-25000" dirty="0" smtClean="0">
                <a:latin typeface="Arial"/>
              </a:rPr>
              <a:t>1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 smtClean="0">
                <a:latin typeface="Arial"/>
              </a:rPr>
              <a:t>X</a:t>
            </a:r>
            <a:r>
              <a:rPr lang="en-US" sz="2000" baseline="-25000" dirty="0" smtClean="0">
                <a:latin typeface="Arial"/>
              </a:rPr>
              <a:t>1</a:t>
            </a:r>
            <a:r>
              <a:rPr lang="en-US" sz="2000" dirty="0" smtClean="0">
                <a:latin typeface="Arial"/>
              </a:rPr>
              <a:t>Y</a:t>
            </a:r>
            <a:r>
              <a:rPr lang="en-US" sz="2000" baseline="-25000" dirty="0" smtClean="0">
                <a:latin typeface="Arial"/>
              </a:rPr>
              <a:t>2</a:t>
            </a:r>
            <a:r>
              <a:rPr lang="en-US" sz="2000" dirty="0" smtClean="0">
                <a:latin typeface="Arial"/>
              </a:rPr>
              <a:t> 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 smtClean="0">
                <a:latin typeface="Arial"/>
              </a:rPr>
              <a:t>X</a:t>
            </a:r>
            <a:r>
              <a:rPr lang="en-US" sz="2000" baseline="-25000" dirty="0" smtClean="0">
                <a:latin typeface="Arial"/>
              </a:rPr>
              <a:t>2</a:t>
            </a:r>
            <a:r>
              <a:rPr lang="en-US" sz="2000" dirty="0" smtClean="0">
                <a:latin typeface="Arial"/>
              </a:rPr>
              <a:t>Y</a:t>
            </a:r>
            <a:r>
              <a:rPr lang="en-US" sz="2000" baseline="-25000" dirty="0" smtClean="0">
                <a:latin typeface="Arial"/>
              </a:rPr>
              <a:t>3</a:t>
            </a:r>
            <a:r>
              <a:rPr lang="en-US" sz="2000" dirty="0" smtClean="0">
                <a:latin typeface="Arial"/>
              </a:rPr>
              <a:t> 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sz="2000" dirty="0" smtClean="0">
                <a:latin typeface="Arial"/>
              </a:rPr>
              <a:t>X</a:t>
            </a:r>
            <a:r>
              <a:rPr lang="en-US" sz="2000" baseline="-25000" dirty="0" smtClean="0">
                <a:latin typeface="Arial"/>
              </a:rPr>
              <a:t>2</a:t>
            </a:r>
            <a:r>
              <a:rPr lang="en-US" sz="2000" dirty="0" smtClean="0">
                <a:latin typeface="Arial"/>
              </a:rPr>
              <a:t>Y</a:t>
            </a:r>
            <a:r>
              <a:rPr lang="en-US" sz="2000" baseline="-25000" dirty="0" smtClean="0">
                <a:latin typeface="Arial"/>
              </a:rPr>
              <a:t>4</a:t>
            </a:r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 rot="16200000" flipH="1">
            <a:off x="1440417" y="3116619"/>
            <a:ext cx="365687" cy="247609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1"/>
          <p:cNvCxnSpPr>
            <a:stCxn id="16" idx="6"/>
            <a:endCxn id="20" idx="6"/>
          </p:cNvCxnSpPr>
          <p:nvPr/>
        </p:nvCxnSpPr>
        <p:spPr>
          <a:xfrm>
            <a:off x="2086158" y="4477524"/>
            <a:ext cx="69785" cy="1649468"/>
          </a:xfrm>
          <a:prstGeom prst="curvedConnector3">
            <a:avLst>
              <a:gd name="adj1" fmla="val 427578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  <a:endCxn id="20" idx="1"/>
          </p:cNvCxnSpPr>
          <p:nvPr/>
        </p:nvCxnSpPr>
        <p:spPr>
          <a:xfrm rot="16200000" flipH="1">
            <a:off x="1440416" y="5590819"/>
            <a:ext cx="365689" cy="247609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hape 28"/>
          <p:cNvCxnSpPr>
            <a:stCxn id="9" idx="6"/>
            <a:endCxn id="13" idx="6"/>
          </p:cNvCxnSpPr>
          <p:nvPr/>
        </p:nvCxnSpPr>
        <p:spPr>
          <a:xfrm>
            <a:off x="2086158" y="2003325"/>
            <a:ext cx="69785" cy="1649466"/>
          </a:xfrm>
          <a:prstGeom prst="curvedConnector3">
            <a:avLst>
              <a:gd name="adj1" fmla="val 42757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55943" y="42481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136234" y="383431"/>
            <a:ext cx="389219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sz="2000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sz="2000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J</a:t>
            </a:r>
            <a:r>
              <a:rPr lang="en-US" sz="2000" dirty="0" smtClean="0">
                <a:ea typeface="ＭＳ Ｐゴシック" pitchFamily="8" charset="-128"/>
              </a:rPr>
              <a:t> </a:t>
            </a:r>
            <a:r>
              <a:rPr lang="en-US" sz="2000" dirty="0">
                <a:ea typeface="ＭＳ Ｐゴシック" pitchFamily="8" charset="-128"/>
              </a:rPr>
              <a:t>= </a:t>
            </a:r>
            <a:r>
              <a:rPr lang="en-US" sz="2000" dirty="0" smtClean="0">
                <a:ea typeface="ＭＳ Ｐゴシック" pitchFamily="8" charset="-128"/>
              </a:rPr>
              <a:t>R(x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),S(x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,y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), T(x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)</a:t>
            </a:r>
            <a:r>
              <a:rPr lang="en-US" sz="2000" dirty="0">
                <a:ea typeface="ＭＳ Ｐゴシック" pitchFamily="8" charset="-128"/>
              </a:rPr>
              <a:t>,S(</a:t>
            </a:r>
            <a:r>
              <a:rPr lang="en-US" sz="2000" dirty="0" smtClean="0">
                <a:ea typeface="ＭＳ Ｐゴシック" pitchFamily="8" charset="-128"/>
              </a:rPr>
              <a:t>x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,y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)</a:t>
            </a:r>
            <a:endParaRPr lang="en-US" sz="2000" dirty="0">
              <a:ea typeface="ＭＳ Ｐゴシック" pitchFamily="8" charset="-12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4804" y="383431"/>
            <a:ext cx="20722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 </a:t>
            </a:r>
            <a:r>
              <a:rPr lang="en-US" dirty="0">
                <a:ea typeface="ＭＳ Ｐゴシック" pitchFamily="8" charset="-128"/>
              </a:rPr>
              <a:t>= </a:t>
            </a:r>
            <a:r>
              <a:rPr lang="en-US" dirty="0" smtClean="0">
                <a:ea typeface="ＭＳ Ｐゴシック" pitchFamily="8" charset="-128"/>
              </a:rPr>
              <a:t>R(x</a:t>
            </a:r>
            <a:r>
              <a:rPr lang="en-US" baseline="-25000" dirty="0" smtClean="0"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),S(x</a:t>
            </a:r>
            <a:r>
              <a:rPr lang="en-US" baseline="-25000" dirty="0" smtClean="0"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,y</a:t>
            </a:r>
            <a:r>
              <a:rPr lang="en-US" baseline="-25000" dirty="0" smtClean="0"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)</a:t>
            </a:r>
            <a:endParaRPr lang="en-US" dirty="0">
              <a:ea typeface="ＭＳ Ｐゴシック" pitchFamily="8" charset="-128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536735" y="383431"/>
            <a:ext cx="20424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 </a:t>
            </a:r>
            <a:r>
              <a:rPr lang="en-US" dirty="0">
                <a:ea typeface="ＭＳ Ｐゴシック" pitchFamily="8" charset="-128"/>
              </a:rPr>
              <a:t>= </a:t>
            </a:r>
            <a:r>
              <a:rPr lang="en-US" dirty="0" smtClean="0">
                <a:ea typeface="ＭＳ Ｐゴシック" pitchFamily="8" charset="-128"/>
              </a:rPr>
              <a:t>T(x</a:t>
            </a:r>
            <a:r>
              <a:rPr lang="en-US" baseline="-25000" dirty="0" smtClean="0"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)</a:t>
            </a:r>
            <a:r>
              <a:rPr lang="en-US" dirty="0">
                <a:ea typeface="ＭＳ Ｐゴシック" pitchFamily="8" charset="-128"/>
              </a:rPr>
              <a:t>,S(</a:t>
            </a:r>
            <a:r>
              <a:rPr lang="en-US" dirty="0" smtClean="0">
                <a:ea typeface="ＭＳ Ｐゴシック" pitchFamily="8" charset="-128"/>
              </a:rPr>
              <a:t>x</a:t>
            </a:r>
            <a:r>
              <a:rPr lang="en-US" baseline="-25000" dirty="0" smtClean="0"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,y</a:t>
            </a:r>
            <a:r>
              <a:rPr lang="en-US" baseline="-25000" dirty="0" smtClean="0"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)</a:t>
            </a:r>
            <a:endParaRPr lang="en-US" dirty="0">
              <a:ea typeface="ＭＳ Ｐゴシック" pitchFamily="8" charset="-12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82018" y="40018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ＭＳ ゴシック"/>
                <a:ea typeface="ＭＳ ゴシック"/>
                <a:cs typeface="ＭＳ ゴシック"/>
              </a:rPr>
              <a:t>=</a:t>
            </a:r>
            <a:endParaRPr lang="en-US" sz="2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2107081" y="38343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2533C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sz="2400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096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04616" y="533400"/>
            <a:ext cx="3782183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smtClean="0"/>
              <a:t>OBDD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144968" y="6086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4E8215-1D47-194A-B012-D702E577725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21094" y="853998"/>
            <a:ext cx="666475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x1</a:t>
            </a:r>
            <a:endParaRPr lang="en-US" sz="24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411230" y="1678731"/>
            <a:ext cx="674928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y1</a:t>
            </a:r>
            <a:endParaRPr lang="en-US" sz="2400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923369" y="2503464"/>
            <a:ext cx="674928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y2</a:t>
            </a:r>
            <a:endParaRPr lang="en-US" sz="2400" dirty="0"/>
          </a:p>
        </p:txBody>
      </p:sp>
      <p:cxnSp>
        <p:nvCxnSpPr>
          <p:cNvPr id="11" name="Straight Connector 10"/>
          <p:cNvCxnSpPr>
            <a:stCxn id="8" idx="6"/>
            <a:endCxn id="9" idx="0"/>
          </p:cNvCxnSpPr>
          <p:nvPr/>
        </p:nvCxnSpPr>
        <p:spPr>
          <a:xfrm>
            <a:off x="1087569" y="1178592"/>
            <a:ext cx="661125" cy="500139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3"/>
            <a:endCxn id="10" idx="0"/>
          </p:cNvCxnSpPr>
          <p:nvPr/>
        </p:nvCxnSpPr>
        <p:spPr>
          <a:xfrm rot="5400000">
            <a:off x="1250144" y="2243537"/>
            <a:ext cx="270616" cy="249238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>
            <a:spLocks noChangeAspect="1"/>
          </p:cNvSpPr>
          <p:nvPr/>
        </p:nvSpPr>
        <p:spPr>
          <a:xfrm>
            <a:off x="1676913" y="3328197"/>
            <a:ext cx="479030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421094" y="3328197"/>
            <a:ext cx="666475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x2</a:t>
            </a:r>
            <a:endParaRPr lang="en-US" sz="2400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411230" y="4152930"/>
            <a:ext cx="674928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y3</a:t>
            </a:r>
            <a:endParaRPr lang="en-US" sz="24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923369" y="4977663"/>
            <a:ext cx="674928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y4</a:t>
            </a:r>
            <a:endParaRPr lang="en-US" sz="2400" dirty="0"/>
          </a:p>
        </p:txBody>
      </p:sp>
      <p:cxnSp>
        <p:nvCxnSpPr>
          <p:cNvPr id="18" name="Straight Connector 17"/>
          <p:cNvCxnSpPr>
            <a:stCxn id="15" idx="6"/>
            <a:endCxn id="16" idx="0"/>
          </p:cNvCxnSpPr>
          <p:nvPr/>
        </p:nvCxnSpPr>
        <p:spPr>
          <a:xfrm>
            <a:off x="1087569" y="3652791"/>
            <a:ext cx="661125" cy="500139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1676913" y="5802398"/>
            <a:ext cx="479030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23" name="Curved Connector 22"/>
          <p:cNvCxnSpPr>
            <a:stCxn id="8" idx="2"/>
            <a:endCxn id="15" idx="0"/>
          </p:cNvCxnSpPr>
          <p:nvPr/>
        </p:nvCxnSpPr>
        <p:spPr>
          <a:xfrm rot="10800000" flipH="1" flipV="1">
            <a:off x="421094" y="1178591"/>
            <a:ext cx="333238" cy="2149605"/>
          </a:xfrm>
          <a:prstGeom prst="curvedConnector4">
            <a:avLst>
              <a:gd name="adj1" fmla="val -68600"/>
              <a:gd name="adj2" fmla="val 5755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5" idx="0"/>
          </p:cNvCxnSpPr>
          <p:nvPr/>
        </p:nvCxnSpPr>
        <p:spPr>
          <a:xfrm rot="5400000">
            <a:off x="752963" y="3058950"/>
            <a:ext cx="270616" cy="267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>
            <a:spLocks noChangeAspect="1"/>
          </p:cNvSpPr>
          <p:nvPr/>
        </p:nvSpPr>
        <p:spPr>
          <a:xfrm>
            <a:off x="514816" y="5802398"/>
            <a:ext cx="479030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cxnSp>
        <p:nvCxnSpPr>
          <p:cNvPr id="26" name="Straight Arrow Connector 25"/>
          <p:cNvCxnSpPr>
            <a:stCxn id="16" idx="3"/>
            <a:endCxn id="17" idx="0"/>
          </p:cNvCxnSpPr>
          <p:nvPr/>
        </p:nvCxnSpPr>
        <p:spPr>
          <a:xfrm rot="5400000">
            <a:off x="1250144" y="4717736"/>
            <a:ext cx="270616" cy="249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3"/>
            <a:endCxn id="25" idx="0"/>
          </p:cNvCxnSpPr>
          <p:nvPr/>
        </p:nvCxnSpPr>
        <p:spPr>
          <a:xfrm rot="5400000">
            <a:off x="752962" y="5533150"/>
            <a:ext cx="270618" cy="267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5" idx="2"/>
            <a:endCxn id="25" idx="0"/>
          </p:cNvCxnSpPr>
          <p:nvPr/>
        </p:nvCxnSpPr>
        <p:spPr>
          <a:xfrm rot="10800000" flipH="1" flipV="1">
            <a:off x="421093" y="3652790"/>
            <a:ext cx="333237" cy="2149607"/>
          </a:xfrm>
          <a:prstGeom prst="curvedConnector4">
            <a:avLst>
              <a:gd name="adj1" fmla="val -68600"/>
              <a:gd name="adj2" fmla="val 5755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09570" y="19100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25755" y="9630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4968" y="9630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55943" y="18186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2186" y="2772094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76913" y="279413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7833" y="365279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70943" y="3652791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25755" y="443278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05139" y="5257519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96235" y="52575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2050" y="6370911"/>
            <a:ext cx="4012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Arial"/>
              </a:rPr>
              <a:t>F</a:t>
            </a:r>
            <a:r>
              <a:rPr lang="en-US" sz="2000" baseline="-25000" dirty="0" smtClean="0">
                <a:solidFill>
                  <a:schemeClr val="tx2"/>
                </a:solidFill>
                <a:latin typeface="Arial"/>
              </a:rPr>
              <a:t>1</a:t>
            </a:r>
            <a:r>
              <a:rPr lang="en-US" sz="2000" dirty="0" smtClean="0">
                <a:solidFill>
                  <a:schemeClr val="tx2"/>
                </a:solidFill>
                <a:latin typeface="Arial"/>
              </a:rPr>
              <a:t> </a:t>
            </a:r>
            <a:r>
              <a:rPr lang="en-US" sz="2000" dirty="0" smtClean="0">
                <a:latin typeface="Arial"/>
              </a:rPr>
              <a:t>= X</a:t>
            </a:r>
            <a:r>
              <a:rPr lang="en-US" sz="2000" baseline="-25000" dirty="0" smtClean="0">
                <a:latin typeface="Arial"/>
              </a:rPr>
              <a:t>1</a:t>
            </a:r>
            <a:r>
              <a:rPr lang="en-US" sz="2000" dirty="0" smtClean="0">
                <a:latin typeface="Arial"/>
              </a:rPr>
              <a:t>Y</a:t>
            </a:r>
            <a:r>
              <a:rPr lang="en-US" sz="2000" baseline="-25000" dirty="0" smtClean="0">
                <a:latin typeface="Arial"/>
              </a:rPr>
              <a:t>1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 smtClean="0">
                <a:latin typeface="Arial"/>
              </a:rPr>
              <a:t>X</a:t>
            </a:r>
            <a:r>
              <a:rPr lang="en-US" sz="2000" baseline="-25000" dirty="0" smtClean="0">
                <a:latin typeface="Arial"/>
              </a:rPr>
              <a:t>1</a:t>
            </a:r>
            <a:r>
              <a:rPr lang="en-US" sz="2000" dirty="0" smtClean="0">
                <a:latin typeface="Arial"/>
              </a:rPr>
              <a:t>Y</a:t>
            </a:r>
            <a:r>
              <a:rPr lang="en-US" sz="2000" baseline="-25000" dirty="0" smtClean="0">
                <a:latin typeface="Arial"/>
              </a:rPr>
              <a:t>2</a:t>
            </a:r>
            <a:r>
              <a:rPr lang="en-US" sz="2000" dirty="0" smtClean="0">
                <a:latin typeface="Arial"/>
              </a:rPr>
              <a:t> 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 smtClean="0">
                <a:latin typeface="Arial"/>
              </a:rPr>
              <a:t>X</a:t>
            </a:r>
            <a:r>
              <a:rPr lang="en-US" sz="2000" baseline="-25000" dirty="0" smtClean="0">
                <a:latin typeface="Arial"/>
              </a:rPr>
              <a:t>2</a:t>
            </a:r>
            <a:r>
              <a:rPr lang="en-US" sz="2000" dirty="0" smtClean="0">
                <a:latin typeface="Arial"/>
              </a:rPr>
              <a:t>Y</a:t>
            </a:r>
            <a:r>
              <a:rPr lang="en-US" sz="2000" baseline="-25000" dirty="0" smtClean="0">
                <a:latin typeface="Arial"/>
              </a:rPr>
              <a:t>3</a:t>
            </a:r>
            <a:r>
              <a:rPr lang="en-US" sz="2000" dirty="0" smtClean="0">
                <a:latin typeface="Arial"/>
              </a:rPr>
              <a:t> 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sz="2000" dirty="0" smtClean="0">
                <a:latin typeface="Arial"/>
              </a:rPr>
              <a:t>X</a:t>
            </a:r>
            <a:r>
              <a:rPr lang="en-US" sz="2000" baseline="-25000" dirty="0" smtClean="0">
                <a:latin typeface="Arial"/>
              </a:rPr>
              <a:t>2</a:t>
            </a:r>
            <a:r>
              <a:rPr lang="en-US" sz="2000" dirty="0" smtClean="0">
                <a:latin typeface="Arial"/>
              </a:rPr>
              <a:t>Y</a:t>
            </a:r>
            <a:r>
              <a:rPr lang="en-US" sz="2000" baseline="-25000" dirty="0" smtClean="0">
                <a:latin typeface="Arial"/>
              </a:rPr>
              <a:t>4</a:t>
            </a:r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 rot="16200000" flipH="1">
            <a:off x="1440417" y="3116619"/>
            <a:ext cx="365687" cy="247609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1"/>
          <p:cNvCxnSpPr>
            <a:stCxn id="16" idx="6"/>
            <a:endCxn id="20" idx="6"/>
          </p:cNvCxnSpPr>
          <p:nvPr/>
        </p:nvCxnSpPr>
        <p:spPr>
          <a:xfrm>
            <a:off x="2086158" y="4477524"/>
            <a:ext cx="69785" cy="1649468"/>
          </a:xfrm>
          <a:prstGeom prst="curvedConnector3">
            <a:avLst>
              <a:gd name="adj1" fmla="val 427578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  <a:endCxn id="20" idx="1"/>
          </p:cNvCxnSpPr>
          <p:nvPr/>
        </p:nvCxnSpPr>
        <p:spPr>
          <a:xfrm rot="16200000" flipH="1">
            <a:off x="1440416" y="5590819"/>
            <a:ext cx="365689" cy="247609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hape 28"/>
          <p:cNvCxnSpPr>
            <a:stCxn id="9" idx="6"/>
            <a:endCxn id="13" idx="6"/>
          </p:cNvCxnSpPr>
          <p:nvPr/>
        </p:nvCxnSpPr>
        <p:spPr>
          <a:xfrm>
            <a:off x="2086158" y="2003325"/>
            <a:ext cx="69785" cy="1649466"/>
          </a:xfrm>
          <a:prstGeom prst="curvedConnector3">
            <a:avLst>
              <a:gd name="adj1" fmla="val 42757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55943" y="42481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716446" y="6384682"/>
            <a:ext cx="3826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D2533C"/>
                </a:solidFill>
                <a:latin typeface="Arial"/>
              </a:rPr>
              <a:t>F</a:t>
            </a:r>
            <a:r>
              <a:rPr lang="en-US" sz="2000" baseline="-25000" dirty="0" smtClean="0">
                <a:solidFill>
                  <a:srgbClr val="D2533C"/>
                </a:solidFill>
                <a:latin typeface="Arial"/>
              </a:rPr>
              <a:t>2</a:t>
            </a:r>
            <a:r>
              <a:rPr lang="en-US" sz="2000" dirty="0" smtClean="0">
                <a:solidFill>
                  <a:srgbClr val="D2533C"/>
                </a:solidFill>
                <a:latin typeface="Arial"/>
              </a:rPr>
              <a:t> </a:t>
            </a:r>
            <a:r>
              <a:rPr lang="en-US" sz="2000" dirty="0" smtClean="0">
                <a:latin typeface="Arial"/>
              </a:rPr>
              <a:t>= Z</a:t>
            </a:r>
            <a:r>
              <a:rPr lang="en-US" sz="2000" baseline="-25000" dirty="0" smtClean="0">
                <a:latin typeface="Arial"/>
              </a:rPr>
              <a:t>1</a:t>
            </a:r>
            <a:r>
              <a:rPr lang="en-US" sz="2000" dirty="0" smtClean="0">
                <a:latin typeface="Arial"/>
              </a:rPr>
              <a:t>Y</a:t>
            </a:r>
            <a:r>
              <a:rPr lang="en-US" sz="2000" baseline="-25000" dirty="0" smtClean="0">
                <a:latin typeface="Arial"/>
              </a:rPr>
              <a:t>1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 smtClean="0">
                <a:latin typeface="Arial"/>
              </a:rPr>
              <a:t>Z</a:t>
            </a:r>
            <a:r>
              <a:rPr lang="en-US" sz="2000" baseline="-25000" dirty="0" smtClean="0">
                <a:latin typeface="Arial"/>
              </a:rPr>
              <a:t>1</a:t>
            </a:r>
            <a:r>
              <a:rPr lang="en-US" sz="2000" dirty="0" smtClean="0">
                <a:latin typeface="Arial"/>
              </a:rPr>
              <a:t>Y</a:t>
            </a:r>
            <a:r>
              <a:rPr lang="en-US" sz="2000" baseline="-25000" dirty="0" smtClean="0">
                <a:latin typeface="Arial"/>
              </a:rPr>
              <a:t>2</a:t>
            </a:r>
            <a:r>
              <a:rPr lang="en-US" sz="2000" dirty="0" smtClean="0">
                <a:latin typeface="Arial"/>
              </a:rPr>
              <a:t> 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 smtClean="0">
                <a:latin typeface="Arial"/>
              </a:rPr>
              <a:t>Z</a:t>
            </a:r>
            <a:r>
              <a:rPr lang="en-US" sz="2000" baseline="-25000" dirty="0" smtClean="0">
                <a:latin typeface="Arial"/>
              </a:rPr>
              <a:t>2</a:t>
            </a:r>
            <a:r>
              <a:rPr lang="en-US" sz="2000" dirty="0" smtClean="0">
                <a:latin typeface="Arial"/>
              </a:rPr>
              <a:t>Y</a:t>
            </a:r>
            <a:r>
              <a:rPr lang="en-US" sz="2000" baseline="-25000" dirty="0" smtClean="0">
                <a:latin typeface="Arial"/>
              </a:rPr>
              <a:t>3</a:t>
            </a:r>
            <a:r>
              <a:rPr lang="en-US" sz="2000" dirty="0" smtClean="0">
                <a:latin typeface="Arial"/>
              </a:rPr>
              <a:t> 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sz="2000" dirty="0" smtClean="0">
                <a:latin typeface="Arial"/>
              </a:rPr>
              <a:t>Z</a:t>
            </a:r>
            <a:r>
              <a:rPr lang="en-US" sz="2000" baseline="-25000" dirty="0" smtClean="0">
                <a:latin typeface="Arial"/>
              </a:rPr>
              <a:t>2</a:t>
            </a:r>
            <a:r>
              <a:rPr lang="en-US" sz="2000" dirty="0" smtClean="0">
                <a:latin typeface="Arial"/>
              </a:rPr>
              <a:t>Y</a:t>
            </a:r>
            <a:r>
              <a:rPr lang="en-US" sz="2000" baseline="-25000" dirty="0" smtClean="0">
                <a:latin typeface="Arial"/>
              </a:rPr>
              <a:t>4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107081" y="383431"/>
            <a:ext cx="3533084" cy="5966920"/>
            <a:chOff x="3090399" y="391408"/>
            <a:chExt cx="3533084" cy="5966920"/>
          </a:xfrm>
        </p:grpSpPr>
        <p:sp>
          <p:nvSpPr>
            <p:cNvPr id="44" name="Slide Number Placeholder 2"/>
            <p:cNvSpPr txBox="1">
              <a:spLocks/>
            </p:cNvSpPr>
            <p:nvPr/>
          </p:nvSpPr>
          <p:spPr>
            <a:xfrm>
              <a:off x="4310848" y="5993203"/>
              <a:ext cx="2133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400" b="1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414E8215-1D47-194A-B012-D702E577725A}" type="slidenum">
                <a:rPr lang="en-US" smtClean="0"/>
                <a:pPr/>
                <a:t>37</a:t>
              </a:fld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4561827" y="760740"/>
              <a:ext cx="716770" cy="64918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smtClean="0"/>
                <a:t>z1</a:t>
              </a:r>
              <a:endParaRPr lang="en-US" sz="2400" dirty="0"/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5577110" y="1585473"/>
              <a:ext cx="674928" cy="64918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smtClean="0"/>
                <a:t>y1</a:t>
              </a:r>
              <a:endParaRPr lang="en-US" sz="2400" dirty="0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5089249" y="2410206"/>
              <a:ext cx="674928" cy="64918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smtClean="0"/>
                <a:t>y2</a:t>
              </a:r>
              <a:endParaRPr lang="en-US" sz="2400" dirty="0"/>
            </a:p>
          </p:txBody>
        </p:sp>
        <p:cxnSp>
          <p:nvCxnSpPr>
            <p:cNvPr id="48" name="Straight Connector 47"/>
            <p:cNvCxnSpPr>
              <a:stCxn id="45" idx="6"/>
              <a:endCxn id="46" idx="0"/>
            </p:cNvCxnSpPr>
            <p:nvPr/>
          </p:nvCxnSpPr>
          <p:spPr>
            <a:xfrm>
              <a:off x="5278597" y="1085334"/>
              <a:ext cx="635977" cy="500139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6" idx="3"/>
              <a:endCxn id="47" idx="0"/>
            </p:cNvCxnSpPr>
            <p:nvPr/>
          </p:nvCxnSpPr>
          <p:spPr>
            <a:xfrm rot="5400000">
              <a:off x="5416024" y="2150279"/>
              <a:ext cx="270616" cy="249238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5842793" y="3234939"/>
              <a:ext cx="479030" cy="64918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cxnSp>
          <p:nvCxnSpPr>
            <p:cNvPr id="51" name="Straight Connector 50"/>
            <p:cNvCxnSpPr>
              <a:stCxn id="47" idx="5"/>
              <a:endCxn id="50" idx="1"/>
            </p:cNvCxnSpPr>
            <p:nvPr/>
          </p:nvCxnSpPr>
          <p:spPr>
            <a:xfrm rot="16200000" flipH="1">
              <a:off x="5606297" y="3023361"/>
              <a:ext cx="365687" cy="247609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4561827" y="3234939"/>
              <a:ext cx="716770" cy="64918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smtClean="0"/>
                <a:t>z2</a:t>
              </a:r>
              <a:endParaRPr lang="en-US" sz="2400" dirty="0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5577110" y="4059672"/>
              <a:ext cx="674928" cy="64918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smtClean="0"/>
                <a:t>y3</a:t>
              </a:r>
              <a:endParaRPr lang="en-US" sz="2400" dirty="0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5089249" y="4884405"/>
              <a:ext cx="674928" cy="64918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smtClean="0"/>
                <a:t>y4</a:t>
              </a:r>
              <a:endParaRPr lang="en-US" sz="2400" dirty="0"/>
            </a:p>
          </p:txBody>
        </p:sp>
        <p:cxnSp>
          <p:nvCxnSpPr>
            <p:cNvPr id="55" name="Straight Connector 54"/>
            <p:cNvCxnSpPr>
              <a:stCxn id="52" idx="6"/>
              <a:endCxn id="53" idx="0"/>
            </p:cNvCxnSpPr>
            <p:nvPr/>
          </p:nvCxnSpPr>
          <p:spPr>
            <a:xfrm>
              <a:off x="5278597" y="3559533"/>
              <a:ext cx="635977" cy="500139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21"/>
            <p:cNvCxnSpPr>
              <a:stCxn id="53" idx="6"/>
              <a:endCxn id="57" idx="6"/>
            </p:cNvCxnSpPr>
            <p:nvPr/>
          </p:nvCxnSpPr>
          <p:spPr>
            <a:xfrm>
              <a:off x="6252038" y="4384266"/>
              <a:ext cx="69785" cy="1649468"/>
            </a:xfrm>
            <a:prstGeom prst="curvedConnector3">
              <a:avLst>
                <a:gd name="adj1" fmla="val 427578"/>
              </a:avLst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5842793" y="5709140"/>
              <a:ext cx="479030" cy="64918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cxnSp>
          <p:nvCxnSpPr>
            <p:cNvPr id="58" name="Straight Connector 57"/>
            <p:cNvCxnSpPr>
              <a:stCxn id="54" idx="5"/>
              <a:endCxn id="57" idx="1"/>
            </p:cNvCxnSpPr>
            <p:nvPr/>
          </p:nvCxnSpPr>
          <p:spPr>
            <a:xfrm rot="16200000" flipH="1">
              <a:off x="5606296" y="5497561"/>
              <a:ext cx="365689" cy="247609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hape 28"/>
            <p:cNvCxnSpPr>
              <a:stCxn id="46" idx="6"/>
              <a:endCxn id="50" idx="6"/>
            </p:cNvCxnSpPr>
            <p:nvPr/>
          </p:nvCxnSpPr>
          <p:spPr>
            <a:xfrm>
              <a:off x="6252038" y="1910067"/>
              <a:ext cx="69785" cy="1649466"/>
            </a:xfrm>
            <a:prstGeom prst="curvedConnector3">
              <a:avLst>
                <a:gd name="adj1" fmla="val 42757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>
              <a:stCxn id="45" idx="2"/>
              <a:endCxn id="52" idx="0"/>
            </p:cNvCxnSpPr>
            <p:nvPr/>
          </p:nvCxnSpPr>
          <p:spPr>
            <a:xfrm rot="10800000" flipH="1" flipV="1">
              <a:off x="4561826" y="1085333"/>
              <a:ext cx="358385" cy="2149605"/>
            </a:xfrm>
            <a:prstGeom prst="curvedConnector4">
              <a:avLst>
                <a:gd name="adj1" fmla="val -63786"/>
                <a:gd name="adj2" fmla="val 5755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7" idx="3"/>
              <a:endCxn id="52" idx="0"/>
            </p:cNvCxnSpPr>
            <p:nvPr/>
          </p:nvCxnSpPr>
          <p:spPr>
            <a:xfrm flipH="1">
              <a:off x="4920212" y="2964323"/>
              <a:ext cx="267878" cy="2706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4680696" y="5709140"/>
              <a:ext cx="479030" cy="64918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cxnSp>
          <p:nvCxnSpPr>
            <p:cNvPr id="63" name="Straight Arrow Connector 62"/>
            <p:cNvCxnSpPr>
              <a:stCxn id="53" idx="3"/>
              <a:endCxn id="54" idx="0"/>
            </p:cNvCxnSpPr>
            <p:nvPr/>
          </p:nvCxnSpPr>
          <p:spPr>
            <a:xfrm rot="5400000">
              <a:off x="5416024" y="4624478"/>
              <a:ext cx="270616" cy="2492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4" idx="3"/>
              <a:endCxn id="62" idx="0"/>
            </p:cNvCxnSpPr>
            <p:nvPr/>
          </p:nvCxnSpPr>
          <p:spPr>
            <a:xfrm rot="5400000">
              <a:off x="4918842" y="5439892"/>
              <a:ext cx="270618" cy="2678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/>
            <p:cNvCxnSpPr>
              <a:stCxn id="52" idx="2"/>
              <a:endCxn id="62" idx="0"/>
            </p:cNvCxnSpPr>
            <p:nvPr/>
          </p:nvCxnSpPr>
          <p:spPr>
            <a:xfrm rot="10800000" flipH="1" flipV="1">
              <a:off x="4561827" y="3559532"/>
              <a:ext cx="358384" cy="2149607"/>
            </a:xfrm>
            <a:prstGeom prst="curvedConnector4">
              <a:avLst>
                <a:gd name="adj1" fmla="val -63786"/>
                <a:gd name="adj2" fmla="val 5755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275450" y="18168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291635" y="86982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10848" y="86982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321823" y="172540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858066" y="2678836"/>
              <a:ext cx="301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42793" y="270087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23713" y="355953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236823" y="3559533"/>
              <a:ext cx="301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91635" y="433952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321823" y="41548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71019" y="5164261"/>
              <a:ext cx="301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62115" y="516426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090399" y="39140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D2533C"/>
                  </a:solidFill>
                  <a:latin typeface="ＭＳ ゴシック"/>
                  <a:ea typeface="ＭＳ ゴシック"/>
                  <a:cs typeface="ＭＳ ゴシック"/>
                </a:rPr>
                <a:t>∧</a:t>
              </a:r>
              <a:endParaRPr lang="en-US" sz="2400" dirty="0">
                <a:solidFill>
                  <a:srgbClr val="D2533C"/>
                </a:solidFill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5136234" y="383431"/>
            <a:ext cx="389219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sz="2000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sz="2000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J</a:t>
            </a:r>
            <a:r>
              <a:rPr lang="en-US" sz="2000" dirty="0" smtClean="0">
                <a:ea typeface="ＭＳ Ｐゴシック" pitchFamily="8" charset="-128"/>
              </a:rPr>
              <a:t> </a:t>
            </a:r>
            <a:r>
              <a:rPr lang="en-US" sz="2000" dirty="0">
                <a:ea typeface="ＭＳ Ｐゴシック" pitchFamily="8" charset="-128"/>
              </a:rPr>
              <a:t>= </a:t>
            </a:r>
            <a:r>
              <a:rPr lang="en-US" sz="2000" dirty="0" smtClean="0">
                <a:ea typeface="ＭＳ Ｐゴシック" pitchFamily="8" charset="-128"/>
              </a:rPr>
              <a:t>R(x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),S(x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,y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), T(x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)</a:t>
            </a:r>
            <a:r>
              <a:rPr lang="en-US" sz="2000" dirty="0">
                <a:ea typeface="ＭＳ Ｐゴシック" pitchFamily="8" charset="-128"/>
              </a:rPr>
              <a:t>,S(</a:t>
            </a:r>
            <a:r>
              <a:rPr lang="en-US" sz="2000" dirty="0" smtClean="0">
                <a:ea typeface="ＭＳ Ｐゴシック" pitchFamily="8" charset="-128"/>
              </a:rPr>
              <a:t>x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,y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)</a:t>
            </a:r>
            <a:endParaRPr lang="en-US" sz="2000" dirty="0">
              <a:ea typeface="ＭＳ Ｐゴシック" pitchFamily="8" charset="-12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4804" y="383431"/>
            <a:ext cx="20722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 </a:t>
            </a:r>
            <a:r>
              <a:rPr lang="en-US" dirty="0">
                <a:ea typeface="ＭＳ Ｐゴシック" pitchFamily="8" charset="-128"/>
              </a:rPr>
              <a:t>= </a:t>
            </a:r>
            <a:r>
              <a:rPr lang="en-US" dirty="0" smtClean="0">
                <a:ea typeface="ＭＳ Ｐゴシック" pitchFamily="8" charset="-128"/>
              </a:rPr>
              <a:t>R(x</a:t>
            </a:r>
            <a:r>
              <a:rPr lang="en-US" baseline="-25000" dirty="0" smtClean="0"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),S(x</a:t>
            </a:r>
            <a:r>
              <a:rPr lang="en-US" baseline="-25000" dirty="0" smtClean="0"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,y</a:t>
            </a:r>
            <a:r>
              <a:rPr lang="en-US" baseline="-25000" dirty="0" smtClean="0"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)</a:t>
            </a:r>
            <a:endParaRPr lang="en-US" dirty="0">
              <a:ea typeface="ＭＳ Ｐゴシック" pitchFamily="8" charset="-128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536735" y="383431"/>
            <a:ext cx="20424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 </a:t>
            </a:r>
            <a:r>
              <a:rPr lang="en-US" dirty="0">
                <a:ea typeface="ＭＳ Ｐゴシック" pitchFamily="8" charset="-128"/>
              </a:rPr>
              <a:t>= </a:t>
            </a:r>
            <a:r>
              <a:rPr lang="en-US" dirty="0" smtClean="0">
                <a:ea typeface="ＭＳ Ｐゴシック" pitchFamily="8" charset="-128"/>
              </a:rPr>
              <a:t>T(x</a:t>
            </a:r>
            <a:r>
              <a:rPr lang="en-US" baseline="-25000" dirty="0" smtClean="0"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)</a:t>
            </a:r>
            <a:r>
              <a:rPr lang="en-US" dirty="0">
                <a:ea typeface="ＭＳ Ｐゴシック" pitchFamily="8" charset="-128"/>
              </a:rPr>
              <a:t>,S(</a:t>
            </a:r>
            <a:r>
              <a:rPr lang="en-US" dirty="0" smtClean="0">
                <a:ea typeface="ＭＳ Ｐゴシック" pitchFamily="8" charset="-128"/>
              </a:rPr>
              <a:t>x</a:t>
            </a:r>
            <a:r>
              <a:rPr lang="en-US" baseline="-25000" dirty="0" smtClean="0"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,y</a:t>
            </a:r>
            <a:r>
              <a:rPr lang="en-US" baseline="-25000" dirty="0" smtClean="0"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)</a:t>
            </a:r>
            <a:endParaRPr lang="en-US" dirty="0">
              <a:ea typeface="ＭＳ Ｐゴシック" pitchFamily="8" charset="-12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82018" y="40018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ＭＳ ゴシック"/>
                <a:ea typeface="ＭＳ ゴシック"/>
                <a:cs typeface="ＭＳ ゴシック"/>
              </a:rPr>
              <a:t>=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80668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04616" y="533400"/>
            <a:ext cx="3782183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smtClean="0"/>
              <a:t>OBDD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144968" y="6086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4E8215-1D47-194A-B012-D702E577725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21094" y="853998"/>
            <a:ext cx="666475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x1</a:t>
            </a:r>
            <a:endParaRPr lang="en-US" sz="24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411230" y="1678731"/>
            <a:ext cx="674928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y1</a:t>
            </a:r>
            <a:endParaRPr lang="en-US" sz="2400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923369" y="2503464"/>
            <a:ext cx="674928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y2</a:t>
            </a:r>
            <a:endParaRPr lang="en-US" sz="2400" dirty="0"/>
          </a:p>
        </p:txBody>
      </p:sp>
      <p:cxnSp>
        <p:nvCxnSpPr>
          <p:cNvPr id="11" name="Straight Connector 10"/>
          <p:cNvCxnSpPr>
            <a:stCxn id="8" idx="6"/>
            <a:endCxn id="9" idx="0"/>
          </p:cNvCxnSpPr>
          <p:nvPr/>
        </p:nvCxnSpPr>
        <p:spPr>
          <a:xfrm>
            <a:off x="1087569" y="1178592"/>
            <a:ext cx="661125" cy="500139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3"/>
            <a:endCxn id="10" idx="0"/>
          </p:cNvCxnSpPr>
          <p:nvPr/>
        </p:nvCxnSpPr>
        <p:spPr>
          <a:xfrm rot="5400000">
            <a:off x="1250144" y="2243537"/>
            <a:ext cx="270616" cy="249238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>
            <a:spLocks noChangeAspect="1"/>
          </p:cNvSpPr>
          <p:nvPr/>
        </p:nvSpPr>
        <p:spPr>
          <a:xfrm>
            <a:off x="1676913" y="3328197"/>
            <a:ext cx="479030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421094" y="3328197"/>
            <a:ext cx="666475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x2</a:t>
            </a:r>
            <a:endParaRPr lang="en-US" sz="2400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411230" y="4152930"/>
            <a:ext cx="674928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y3</a:t>
            </a:r>
            <a:endParaRPr lang="en-US" sz="24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923369" y="4977663"/>
            <a:ext cx="674928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y4</a:t>
            </a:r>
            <a:endParaRPr lang="en-US" sz="2400" dirty="0"/>
          </a:p>
        </p:txBody>
      </p:sp>
      <p:cxnSp>
        <p:nvCxnSpPr>
          <p:cNvPr id="18" name="Straight Connector 17"/>
          <p:cNvCxnSpPr>
            <a:stCxn id="15" idx="6"/>
            <a:endCxn id="16" idx="0"/>
          </p:cNvCxnSpPr>
          <p:nvPr/>
        </p:nvCxnSpPr>
        <p:spPr>
          <a:xfrm>
            <a:off x="1087569" y="3652791"/>
            <a:ext cx="661125" cy="500139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1676913" y="5802398"/>
            <a:ext cx="479030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23" name="Curved Connector 22"/>
          <p:cNvCxnSpPr>
            <a:stCxn id="8" idx="2"/>
            <a:endCxn id="15" idx="0"/>
          </p:cNvCxnSpPr>
          <p:nvPr/>
        </p:nvCxnSpPr>
        <p:spPr>
          <a:xfrm rot="10800000" flipH="1" flipV="1">
            <a:off x="421094" y="1178591"/>
            <a:ext cx="333238" cy="2149605"/>
          </a:xfrm>
          <a:prstGeom prst="curvedConnector4">
            <a:avLst>
              <a:gd name="adj1" fmla="val -68600"/>
              <a:gd name="adj2" fmla="val 5755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5" idx="0"/>
          </p:cNvCxnSpPr>
          <p:nvPr/>
        </p:nvCxnSpPr>
        <p:spPr>
          <a:xfrm rot="5400000">
            <a:off x="752963" y="3058950"/>
            <a:ext cx="270616" cy="267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>
            <a:spLocks noChangeAspect="1"/>
          </p:cNvSpPr>
          <p:nvPr/>
        </p:nvSpPr>
        <p:spPr>
          <a:xfrm>
            <a:off x="514816" y="5802398"/>
            <a:ext cx="479030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cxnSp>
        <p:nvCxnSpPr>
          <p:cNvPr id="26" name="Straight Arrow Connector 25"/>
          <p:cNvCxnSpPr>
            <a:stCxn id="16" idx="3"/>
            <a:endCxn id="17" idx="0"/>
          </p:cNvCxnSpPr>
          <p:nvPr/>
        </p:nvCxnSpPr>
        <p:spPr>
          <a:xfrm rot="5400000">
            <a:off x="1250144" y="4717736"/>
            <a:ext cx="270616" cy="249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3"/>
            <a:endCxn id="25" idx="0"/>
          </p:cNvCxnSpPr>
          <p:nvPr/>
        </p:nvCxnSpPr>
        <p:spPr>
          <a:xfrm rot="5400000">
            <a:off x="752962" y="5533150"/>
            <a:ext cx="270618" cy="267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5" idx="2"/>
            <a:endCxn id="25" idx="0"/>
          </p:cNvCxnSpPr>
          <p:nvPr/>
        </p:nvCxnSpPr>
        <p:spPr>
          <a:xfrm rot="10800000" flipH="1" flipV="1">
            <a:off x="421093" y="3652790"/>
            <a:ext cx="333237" cy="2149607"/>
          </a:xfrm>
          <a:prstGeom prst="curvedConnector4">
            <a:avLst>
              <a:gd name="adj1" fmla="val -68600"/>
              <a:gd name="adj2" fmla="val 5755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09570" y="19100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25755" y="9630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4968" y="9630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55943" y="18186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2186" y="2772094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76913" y="279413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7833" y="365279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70943" y="3652791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25755" y="443278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05139" y="5257519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96235" y="52575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2050" y="6370911"/>
            <a:ext cx="4012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Arial"/>
              </a:rPr>
              <a:t>F</a:t>
            </a:r>
            <a:r>
              <a:rPr lang="en-US" sz="2000" baseline="-25000" dirty="0" smtClean="0">
                <a:solidFill>
                  <a:schemeClr val="tx2"/>
                </a:solidFill>
                <a:latin typeface="Arial"/>
              </a:rPr>
              <a:t>1</a:t>
            </a:r>
            <a:r>
              <a:rPr lang="en-US" sz="2000" dirty="0" smtClean="0">
                <a:solidFill>
                  <a:schemeClr val="tx2"/>
                </a:solidFill>
                <a:latin typeface="Arial"/>
              </a:rPr>
              <a:t> </a:t>
            </a:r>
            <a:r>
              <a:rPr lang="en-US" sz="2000" dirty="0" smtClean="0">
                <a:latin typeface="Arial"/>
              </a:rPr>
              <a:t>= X</a:t>
            </a:r>
            <a:r>
              <a:rPr lang="en-US" sz="2000" baseline="-25000" dirty="0" smtClean="0">
                <a:latin typeface="Arial"/>
              </a:rPr>
              <a:t>1</a:t>
            </a:r>
            <a:r>
              <a:rPr lang="en-US" sz="2000" dirty="0" smtClean="0">
                <a:latin typeface="Arial"/>
              </a:rPr>
              <a:t>Y</a:t>
            </a:r>
            <a:r>
              <a:rPr lang="en-US" sz="2000" baseline="-25000" dirty="0" smtClean="0">
                <a:latin typeface="Arial"/>
              </a:rPr>
              <a:t>1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 smtClean="0">
                <a:latin typeface="Arial"/>
              </a:rPr>
              <a:t>X</a:t>
            </a:r>
            <a:r>
              <a:rPr lang="en-US" sz="2000" baseline="-25000" dirty="0" smtClean="0">
                <a:latin typeface="Arial"/>
              </a:rPr>
              <a:t>1</a:t>
            </a:r>
            <a:r>
              <a:rPr lang="en-US" sz="2000" dirty="0" smtClean="0">
                <a:latin typeface="Arial"/>
              </a:rPr>
              <a:t>Y</a:t>
            </a:r>
            <a:r>
              <a:rPr lang="en-US" sz="2000" baseline="-25000" dirty="0" smtClean="0">
                <a:latin typeface="Arial"/>
              </a:rPr>
              <a:t>2</a:t>
            </a:r>
            <a:r>
              <a:rPr lang="en-US" sz="2000" dirty="0" smtClean="0">
                <a:latin typeface="Arial"/>
              </a:rPr>
              <a:t> 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 smtClean="0">
                <a:latin typeface="Arial"/>
              </a:rPr>
              <a:t>X</a:t>
            </a:r>
            <a:r>
              <a:rPr lang="en-US" sz="2000" baseline="-25000" dirty="0" smtClean="0">
                <a:latin typeface="Arial"/>
              </a:rPr>
              <a:t>2</a:t>
            </a:r>
            <a:r>
              <a:rPr lang="en-US" sz="2000" dirty="0" smtClean="0">
                <a:latin typeface="Arial"/>
              </a:rPr>
              <a:t>Y</a:t>
            </a:r>
            <a:r>
              <a:rPr lang="en-US" sz="2000" baseline="-25000" dirty="0" smtClean="0">
                <a:latin typeface="Arial"/>
              </a:rPr>
              <a:t>3</a:t>
            </a:r>
            <a:r>
              <a:rPr lang="en-US" sz="2000" dirty="0" smtClean="0">
                <a:latin typeface="Arial"/>
              </a:rPr>
              <a:t> 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sz="2000" dirty="0" smtClean="0">
                <a:latin typeface="Arial"/>
              </a:rPr>
              <a:t>X</a:t>
            </a:r>
            <a:r>
              <a:rPr lang="en-US" sz="2000" baseline="-25000" dirty="0" smtClean="0">
                <a:latin typeface="Arial"/>
              </a:rPr>
              <a:t>2</a:t>
            </a:r>
            <a:r>
              <a:rPr lang="en-US" sz="2000" dirty="0" smtClean="0">
                <a:latin typeface="Arial"/>
              </a:rPr>
              <a:t>Y</a:t>
            </a:r>
            <a:r>
              <a:rPr lang="en-US" sz="2000" baseline="-25000" dirty="0" smtClean="0">
                <a:latin typeface="Arial"/>
              </a:rPr>
              <a:t>4</a:t>
            </a:r>
          </a:p>
        </p:txBody>
      </p: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 rot="16200000" flipH="1">
            <a:off x="1440417" y="3116619"/>
            <a:ext cx="365687" cy="247609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1"/>
          <p:cNvCxnSpPr>
            <a:stCxn id="16" idx="6"/>
            <a:endCxn id="20" idx="6"/>
          </p:cNvCxnSpPr>
          <p:nvPr/>
        </p:nvCxnSpPr>
        <p:spPr>
          <a:xfrm>
            <a:off x="2086158" y="4477524"/>
            <a:ext cx="69785" cy="1649468"/>
          </a:xfrm>
          <a:prstGeom prst="curvedConnector3">
            <a:avLst>
              <a:gd name="adj1" fmla="val 427578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  <a:endCxn id="20" idx="1"/>
          </p:cNvCxnSpPr>
          <p:nvPr/>
        </p:nvCxnSpPr>
        <p:spPr>
          <a:xfrm rot="16200000" flipH="1">
            <a:off x="1440416" y="5590819"/>
            <a:ext cx="365689" cy="247609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hape 28"/>
          <p:cNvCxnSpPr>
            <a:stCxn id="9" idx="6"/>
            <a:endCxn id="13" idx="6"/>
          </p:cNvCxnSpPr>
          <p:nvPr/>
        </p:nvCxnSpPr>
        <p:spPr>
          <a:xfrm>
            <a:off x="2086158" y="2003325"/>
            <a:ext cx="69785" cy="1649466"/>
          </a:xfrm>
          <a:prstGeom prst="curvedConnector3">
            <a:avLst>
              <a:gd name="adj1" fmla="val 42757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55943" y="42481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716446" y="6384682"/>
            <a:ext cx="3826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D2533C"/>
                </a:solidFill>
                <a:latin typeface="Arial"/>
              </a:rPr>
              <a:t>F</a:t>
            </a:r>
            <a:r>
              <a:rPr lang="en-US" sz="2000" baseline="-25000" dirty="0" smtClean="0">
                <a:solidFill>
                  <a:srgbClr val="D2533C"/>
                </a:solidFill>
                <a:latin typeface="Arial"/>
              </a:rPr>
              <a:t>2</a:t>
            </a:r>
            <a:r>
              <a:rPr lang="en-US" sz="2000" dirty="0" smtClean="0">
                <a:solidFill>
                  <a:srgbClr val="D2533C"/>
                </a:solidFill>
                <a:latin typeface="Arial"/>
              </a:rPr>
              <a:t> </a:t>
            </a:r>
            <a:r>
              <a:rPr lang="en-US" sz="2000" dirty="0" smtClean="0">
                <a:latin typeface="Arial"/>
              </a:rPr>
              <a:t>= Z</a:t>
            </a:r>
            <a:r>
              <a:rPr lang="en-US" sz="2000" baseline="-25000" dirty="0" smtClean="0">
                <a:latin typeface="Arial"/>
              </a:rPr>
              <a:t>1</a:t>
            </a:r>
            <a:r>
              <a:rPr lang="en-US" sz="2000" dirty="0" smtClean="0">
                <a:latin typeface="Arial"/>
              </a:rPr>
              <a:t>Y</a:t>
            </a:r>
            <a:r>
              <a:rPr lang="en-US" sz="2000" baseline="-25000" dirty="0" smtClean="0">
                <a:latin typeface="Arial"/>
              </a:rPr>
              <a:t>1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 smtClean="0">
                <a:latin typeface="Arial"/>
              </a:rPr>
              <a:t>Z</a:t>
            </a:r>
            <a:r>
              <a:rPr lang="en-US" sz="2000" baseline="-25000" dirty="0" smtClean="0">
                <a:latin typeface="Arial"/>
              </a:rPr>
              <a:t>1</a:t>
            </a:r>
            <a:r>
              <a:rPr lang="en-US" sz="2000" dirty="0" smtClean="0">
                <a:latin typeface="Arial"/>
              </a:rPr>
              <a:t>Y</a:t>
            </a:r>
            <a:r>
              <a:rPr lang="en-US" sz="2000" baseline="-25000" dirty="0" smtClean="0">
                <a:latin typeface="Arial"/>
              </a:rPr>
              <a:t>2</a:t>
            </a:r>
            <a:r>
              <a:rPr lang="en-US" sz="2000" dirty="0" smtClean="0">
                <a:latin typeface="Arial"/>
              </a:rPr>
              <a:t> 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 smtClean="0">
                <a:latin typeface="Arial"/>
              </a:rPr>
              <a:t>Z</a:t>
            </a:r>
            <a:r>
              <a:rPr lang="en-US" sz="2000" baseline="-25000" dirty="0" smtClean="0">
                <a:latin typeface="Arial"/>
              </a:rPr>
              <a:t>2</a:t>
            </a:r>
            <a:r>
              <a:rPr lang="en-US" sz="2000" dirty="0" smtClean="0">
                <a:latin typeface="Arial"/>
              </a:rPr>
              <a:t>Y</a:t>
            </a:r>
            <a:r>
              <a:rPr lang="en-US" sz="2000" baseline="-25000" dirty="0" smtClean="0">
                <a:latin typeface="Arial"/>
              </a:rPr>
              <a:t>3</a:t>
            </a:r>
            <a:r>
              <a:rPr lang="en-US" sz="2000" dirty="0" smtClean="0">
                <a:latin typeface="Arial"/>
              </a:rPr>
              <a:t> 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sz="2000" dirty="0" smtClean="0">
                <a:latin typeface="Arial"/>
              </a:rPr>
              <a:t>Z</a:t>
            </a:r>
            <a:r>
              <a:rPr lang="en-US" sz="2000" baseline="-25000" dirty="0" smtClean="0">
                <a:latin typeface="Arial"/>
              </a:rPr>
              <a:t>2</a:t>
            </a:r>
            <a:r>
              <a:rPr lang="en-US" sz="2000" dirty="0" smtClean="0">
                <a:latin typeface="Arial"/>
              </a:rPr>
              <a:t>Y</a:t>
            </a:r>
            <a:r>
              <a:rPr lang="en-US" sz="2000" baseline="-25000" dirty="0" smtClean="0">
                <a:latin typeface="Arial"/>
              </a:rPr>
              <a:t>4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863560" y="383431"/>
            <a:ext cx="3776605" cy="5966920"/>
            <a:chOff x="2846878" y="391408"/>
            <a:chExt cx="3776605" cy="5966920"/>
          </a:xfrm>
        </p:grpSpPr>
        <p:sp>
          <p:nvSpPr>
            <p:cNvPr id="44" name="Slide Number Placeholder 2"/>
            <p:cNvSpPr txBox="1">
              <a:spLocks/>
            </p:cNvSpPr>
            <p:nvPr/>
          </p:nvSpPr>
          <p:spPr>
            <a:xfrm>
              <a:off x="4310848" y="5993203"/>
              <a:ext cx="2133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400" b="1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414E8215-1D47-194A-B012-D702E577725A}" type="slidenum">
                <a:rPr lang="en-US" smtClean="0"/>
                <a:pPr/>
                <a:t>38</a:t>
              </a:fld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4561827" y="760740"/>
              <a:ext cx="716770" cy="64918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smtClean="0"/>
                <a:t>z1</a:t>
              </a:r>
              <a:endParaRPr lang="en-US" sz="2400" dirty="0"/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5577110" y="1585473"/>
              <a:ext cx="674928" cy="64918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smtClean="0"/>
                <a:t>y1</a:t>
              </a:r>
              <a:endParaRPr lang="en-US" sz="2400" dirty="0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5089249" y="2410206"/>
              <a:ext cx="674928" cy="64918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smtClean="0"/>
                <a:t>y2</a:t>
              </a:r>
              <a:endParaRPr lang="en-US" sz="2400" dirty="0"/>
            </a:p>
          </p:txBody>
        </p:sp>
        <p:cxnSp>
          <p:nvCxnSpPr>
            <p:cNvPr id="48" name="Straight Connector 47"/>
            <p:cNvCxnSpPr>
              <a:stCxn id="45" idx="6"/>
              <a:endCxn id="46" idx="0"/>
            </p:cNvCxnSpPr>
            <p:nvPr/>
          </p:nvCxnSpPr>
          <p:spPr>
            <a:xfrm>
              <a:off x="5278597" y="1085334"/>
              <a:ext cx="635977" cy="500139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6" idx="3"/>
              <a:endCxn id="47" idx="0"/>
            </p:cNvCxnSpPr>
            <p:nvPr/>
          </p:nvCxnSpPr>
          <p:spPr>
            <a:xfrm rot="5400000">
              <a:off x="5416024" y="2150279"/>
              <a:ext cx="270616" cy="249238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5842793" y="3234939"/>
              <a:ext cx="479030" cy="64918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cxnSp>
          <p:nvCxnSpPr>
            <p:cNvPr id="51" name="Straight Connector 50"/>
            <p:cNvCxnSpPr>
              <a:stCxn id="47" idx="5"/>
              <a:endCxn id="50" idx="1"/>
            </p:cNvCxnSpPr>
            <p:nvPr/>
          </p:nvCxnSpPr>
          <p:spPr>
            <a:xfrm rot="16200000" flipH="1">
              <a:off x="5606297" y="3023361"/>
              <a:ext cx="365687" cy="247609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4561827" y="3234939"/>
              <a:ext cx="716770" cy="64918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smtClean="0"/>
                <a:t>z2</a:t>
              </a:r>
              <a:endParaRPr lang="en-US" sz="2400" dirty="0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5577110" y="4059672"/>
              <a:ext cx="674928" cy="64918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smtClean="0"/>
                <a:t>y3</a:t>
              </a:r>
              <a:endParaRPr lang="en-US" sz="2400" dirty="0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5089249" y="4884405"/>
              <a:ext cx="674928" cy="64918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smtClean="0"/>
                <a:t>y4</a:t>
              </a:r>
              <a:endParaRPr lang="en-US" sz="2400" dirty="0"/>
            </a:p>
          </p:txBody>
        </p:sp>
        <p:cxnSp>
          <p:nvCxnSpPr>
            <p:cNvPr id="55" name="Straight Connector 54"/>
            <p:cNvCxnSpPr>
              <a:stCxn id="52" idx="6"/>
              <a:endCxn id="53" idx="0"/>
            </p:cNvCxnSpPr>
            <p:nvPr/>
          </p:nvCxnSpPr>
          <p:spPr>
            <a:xfrm>
              <a:off x="5278597" y="3559533"/>
              <a:ext cx="635977" cy="500139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21"/>
            <p:cNvCxnSpPr>
              <a:stCxn id="53" idx="6"/>
              <a:endCxn id="57" idx="6"/>
            </p:cNvCxnSpPr>
            <p:nvPr/>
          </p:nvCxnSpPr>
          <p:spPr>
            <a:xfrm>
              <a:off x="6252038" y="4384266"/>
              <a:ext cx="69785" cy="1649468"/>
            </a:xfrm>
            <a:prstGeom prst="curvedConnector3">
              <a:avLst>
                <a:gd name="adj1" fmla="val 427578"/>
              </a:avLst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5842793" y="5709140"/>
              <a:ext cx="479030" cy="64918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cxnSp>
          <p:nvCxnSpPr>
            <p:cNvPr id="58" name="Straight Connector 57"/>
            <p:cNvCxnSpPr>
              <a:stCxn id="54" idx="5"/>
              <a:endCxn id="57" idx="1"/>
            </p:cNvCxnSpPr>
            <p:nvPr/>
          </p:nvCxnSpPr>
          <p:spPr>
            <a:xfrm rot="16200000" flipH="1">
              <a:off x="5606296" y="5497561"/>
              <a:ext cx="365689" cy="247609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hape 28"/>
            <p:cNvCxnSpPr>
              <a:stCxn id="46" idx="6"/>
              <a:endCxn id="50" idx="6"/>
            </p:cNvCxnSpPr>
            <p:nvPr/>
          </p:nvCxnSpPr>
          <p:spPr>
            <a:xfrm>
              <a:off x="6252038" y="1910067"/>
              <a:ext cx="69785" cy="1649466"/>
            </a:xfrm>
            <a:prstGeom prst="curvedConnector3">
              <a:avLst>
                <a:gd name="adj1" fmla="val 42757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>
              <a:stCxn id="45" idx="2"/>
              <a:endCxn id="52" idx="0"/>
            </p:cNvCxnSpPr>
            <p:nvPr/>
          </p:nvCxnSpPr>
          <p:spPr>
            <a:xfrm rot="10800000" flipH="1" flipV="1">
              <a:off x="4561826" y="1085333"/>
              <a:ext cx="358385" cy="2149605"/>
            </a:xfrm>
            <a:prstGeom prst="curvedConnector4">
              <a:avLst>
                <a:gd name="adj1" fmla="val -63786"/>
                <a:gd name="adj2" fmla="val 5755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7" idx="3"/>
              <a:endCxn id="52" idx="0"/>
            </p:cNvCxnSpPr>
            <p:nvPr/>
          </p:nvCxnSpPr>
          <p:spPr>
            <a:xfrm flipH="1">
              <a:off x="4920212" y="2964323"/>
              <a:ext cx="267878" cy="2706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4680696" y="5709140"/>
              <a:ext cx="479030" cy="64918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cxnSp>
          <p:nvCxnSpPr>
            <p:cNvPr id="63" name="Straight Arrow Connector 62"/>
            <p:cNvCxnSpPr>
              <a:stCxn id="53" idx="3"/>
              <a:endCxn id="54" idx="0"/>
            </p:cNvCxnSpPr>
            <p:nvPr/>
          </p:nvCxnSpPr>
          <p:spPr>
            <a:xfrm rot="5400000">
              <a:off x="5416024" y="4624478"/>
              <a:ext cx="270616" cy="2492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4" idx="3"/>
              <a:endCxn id="62" idx="0"/>
            </p:cNvCxnSpPr>
            <p:nvPr/>
          </p:nvCxnSpPr>
          <p:spPr>
            <a:xfrm rot="5400000">
              <a:off x="4918842" y="5439892"/>
              <a:ext cx="270618" cy="2678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/>
            <p:cNvCxnSpPr>
              <a:stCxn id="52" idx="2"/>
              <a:endCxn id="62" idx="0"/>
            </p:cNvCxnSpPr>
            <p:nvPr/>
          </p:nvCxnSpPr>
          <p:spPr>
            <a:xfrm rot="10800000" flipH="1" flipV="1">
              <a:off x="4561827" y="3559532"/>
              <a:ext cx="358384" cy="2149607"/>
            </a:xfrm>
            <a:prstGeom prst="curvedConnector4">
              <a:avLst>
                <a:gd name="adj1" fmla="val -63786"/>
                <a:gd name="adj2" fmla="val 5755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275450" y="18168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291635" y="86982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10848" y="86982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321823" y="172540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858066" y="2678836"/>
              <a:ext cx="301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42793" y="270087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23713" y="355953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236823" y="3559533"/>
              <a:ext cx="301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91635" y="433952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321823" y="41548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71019" y="5164261"/>
              <a:ext cx="301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62115" y="516426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090399" y="39140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D2533C"/>
                  </a:solidFill>
                  <a:latin typeface="ＭＳ ゴシック"/>
                  <a:ea typeface="ＭＳ ゴシック"/>
                  <a:cs typeface="ＭＳ ゴシック"/>
                </a:rPr>
                <a:t>∧</a:t>
              </a:r>
              <a:endParaRPr lang="en-US" sz="2400" dirty="0">
                <a:solidFill>
                  <a:srgbClr val="D2533C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846878" y="4307099"/>
              <a:ext cx="2254034" cy="1827193"/>
            </a:xfrm>
            <a:prstGeom prst="clou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Same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order in both</a:t>
              </a:r>
              <a:br>
                <a:rPr lang="en-US" dirty="0" smtClean="0"/>
              </a:br>
              <a:r>
                <a:rPr lang="en-US" dirty="0" smtClean="0"/>
                <a:t>OBDDs!</a:t>
              </a:r>
              <a:endParaRPr lang="en-US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5136234" y="383431"/>
            <a:ext cx="389219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sz="2000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sz="2000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J</a:t>
            </a:r>
            <a:r>
              <a:rPr lang="en-US" sz="2000" dirty="0" smtClean="0">
                <a:ea typeface="ＭＳ Ｐゴシック" pitchFamily="8" charset="-128"/>
              </a:rPr>
              <a:t> </a:t>
            </a:r>
            <a:r>
              <a:rPr lang="en-US" sz="2000" dirty="0">
                <a:ea typeface="ＭＳ Ｐゴシック" pitchFamily="8" charset="-128"/>
              </a:rPr>
              <a:t>= </a:t>
            </a:r>
            <a:r>
              <a:rPr lang="en-US" sz="2000" dirty="0" smtClean="0">
                <a:ea typeface="ＭＳ Ｐゴシック" pitchFamily="8" charset="-128"/>
              </a:rPr>
              <a:t>R(x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),S(x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,y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), T(x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)</a:t>
            </a:r>
            <a:r>
              <a:rPr lang="en-US" sz="2000" dirty="0">
                <a:ea typeface="ＭＳ Ｐゴシック" pitchFamily="8" charset="-128"/>
              </a:rPr>
              <a:t>,S(</a:t>
            </a:r>
            <a:r>
              <a:rPr lang="en-US" sz="2000" dirty="0" smtClean="0">
                <a:ea typeface="ＭＳ Ｐゴシック" pitchFamily="8" charset="-128"/>
              </a:rPr>
              <a:t>x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,y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)</a:t>
            </a:r>
            <a:endParaRPr lang="en-US" sz="2000" dirty="0">
              <a:ea typeface="ＭＳ Ｐゴシック" pitchFamily="8" charset="-12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4804" y="383431"/>
            <a:ext cx="20722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 </a:t>
            </a:r>
            <a:r>
              <a:rPr lang="en-US" dirty="0">
                <a:ea typeface="ＭＳ Ｐゴシック" pitchFamily="8" charset="-128"/>
              </a:rPr>
              <a:t>= </a:t>
            </a:r>
            <a:r>
              <a:rPr lang="en-US" dirty="0" smtClean="0">
                <a:ea typeface="ＭＳ Ｐゴシック" pitchFamily="8" charset="-128"/>
              </a:rPr>
              <a:t>R(x</a:t>
            </a:r>
            <a:r>
              <a:rPr lang="en-US" baseline="-25000" dirty="0" smtClean="0"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),S(x</a:t>
            </a:r>
            <a:r>
              <a:rPr lang="en-US" baseline="-25000" dirty="0" smtClean="0"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,y</a:t>
            </a:r>
            <a:r>
              <a:rPr lang="en-US" baseline="-25000" dirty="0" smtClean="0"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)</a:t>
            </a:r>
            <a:endParaRPr lang="en-US" dirty="0">
              <a:ea typeface="ＭＳ Ｐゴシック" pitchFamily="8" charset="-128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536735" y="383431"/>
            <a:ext cx="20424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 </a:t>
            </a:r>
            <a:r>
              <a:rPr lang="en-US" dirty="0">
                <a:ea typeface="ＭＳ Ｐゴシック" pitchFamily="8" charset="-128"/>
              </a:rPr>
              <a:t>= </a:t>
            </a:r>
            <a:r>
              <a:rPr lang="en-US" dirty="0" smtClean="0">
                <a:ea typeface="ＭＳ Ｐゴシック" pitchFamily="8" charset="-128"/>
              </a:rPr>
              <a:t>T(x</a:t>
            </a:r>
            <a:r>
              <a:rPr lang="en-US" baseline="-25000" dirty="0" smtClean="0"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)</a:t>
            </a:r>
            <a:r>
              <a:rPr lang="en-US" dirty="0">
                <a:ea typeface="ＭＳ Ｐゴシック" pitchFamily="8" charset="-128"/>
              </a:rPr>
              <a:t>,S(</a:t>
            </a:r>
            <a:r>
              <a:rPr lang="en-US" dirty="0" smtClean="0">
                <a:ea typeface="ＭＳ Ｐゴシック" pitchFamily="8" charset="-128"/>
              </a:rPr>
              <a:t>x</a:t>
            </a:r>
            <a:r>
              <a:rPr lang="en-US" baseline="-25000" dirty="0" smtClean="0"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,y</a:t>
            </a:r>
            <a:r>
              <a:rPr lang="en-US" baseline="-25000" dirty="0" smtClean="0"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)</a:t>
            </a:r>
            <a:endParaRPr lang="en-US" dirty="0">
              <a:ea typeface="ＭＳ Ｐゴシック" pitchFamily="8" charset="-12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82018" y="40018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ＭＳ ゴシック"/>
                <a:ea typeface="ＭＳ ゴシック"/>
                <a:cs typeface="ＭＳ ゴシック"/>
              </a:rPr>
              <a:t>=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50981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04616" y="533400"/>
            <a:ext cx="3782183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smtClean="0"/>
              <a:t>OBDD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144968" y="6086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4E8215-1D47-194A-B012-D702E577725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21094" y="853998"/>
            <a:ext cx="666475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x1</a:t>
            </a:r>
            <a:endParaRPr lang="en-US" sz="24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411230" y="1678731"/>
            <a:ext cx="674928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y1</a:t>
            </a:r>
            <a:endParaRPr lang="en-US" sz="2400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923369" y="2503464"/>
            <a:ext cx="674928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y2</a:t>
            </a:r>
            <a:endParaRPr lang="en-US" sz="2400" dirty="0"/>
          </a:p>
        </p:txBody>
      </p:sp>
      <p:cxnSp>
        <p:nvCxnSpPr>
          <p:cNvPr id="11" name="Straight Connector 10"/>
          <p:cNvCxnSpPr>
            <a:stCxn id="8" idx="6"/>
            <a:endCxn id="9" idx="0"/>
          </p:cNvCxnSpPr>
          <p:nvPr/>
        </p:nvCxnSpPr>
        <p:spPr>
          <a:xfrm>
            <a:off x="1087569" y="1178592"/>
            <a:ext cx="661125" cy="500139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3"/>
            <a:endCxn id="10" idx="0"/>
          </p:cNvCxnSpPr>
          <p:nvPr/>
        </p:nvCxnSpPr>
        <p:spPr>
          <a:xfrm rot="5400000">
            <a:off x="1250144" y="2243537"/>
            <a:ext cx="270616" cy="249238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>
            <a:spLocks noChangeAspect="1"/>
          </p:cNvSpPr>
          <p:nvPr/>
        </p:nvSpPr>
        <p:spPr>
          <a:xfrm>
            <a:off x="1676913" y="3328197"/>
            <a:ext cx="479030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421094" y="3328197"/>
            <a:ext cx="666475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x2</a:t>
            </a:r>
            <a:endParaRPr lang="en-US" sz="2400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411230" y="4152930"/>
            <a:ext cx="674928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y3</a:t>
            </a:r>
            <a:endParaRPr lang="en-US" sz="24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923369" y="4977663"/>
            <a:ext cx="674928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y4</a:t>
            </a:r>
            <a:endParaRPr lang="en-US" sz="2400" dirty="0"/>
          </a:p>
        </p:txBody>
      </p:sp>
      <p:cxnSp>
        <p:nvCxnSpPr>
          <p:cNvPr id="18" name="Straight Connector 17"/>
          <p:cNvCxnSpPr>
            <a:stCxn id="15" idx="6"/>
            <a:endCxn id="16" idx="0"/>
          </p:cNvCxnSpPr>
          <p:nvPr/>
        </p:nvCxnSpPr>
        <p:spPr>
          <a:xfrm>
            <a:off x="1087569" y="3652791"/>
            <a:ext cx="661125" cy="500139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1676913" y="5802398"/>
            <a:ext cx="479030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23" name="Curved Connector 22"/>
          <p:cNvCxnSpPr>
            <a:stCxn id="8" idx="2"/>
            <a:endCxn id="15" idx="0"/>
          </p:cNvCxnSpPr>
          <p:nvPr/>
        </p:nvCxnSpPr>
        <p:spPr>
          <a:xfrm rot="10800000" flipH="1" flipV="1">
            <a:off x="421094" y="1178591"/>
            <a:ext cx="333238" cy="2149605"/>
          </a:xfrm>
          <a:prstGeom prst="curvedConnector4">
            <a:avLst>
              <a:gd name="adj1" fmla="val -68600"/>
              <a:gd name="adj2" fmla="val 5755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5" idx="0"/>
          </p:cNvCxnSpPr>
          <p:nvPr/>
        </p:nvCxnSpPr>
        <p:spPr>
          <a:xfrm rot="5400000">
            <a:off x="752963" y="3058950"/>
            <a:ext cx="270616" cy="267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>
            <a:spLocks noChangeAspect="1"/>
          </p:cNvSpPr>
          <p:nvPr/>
        </p:nvSpPr>
        <p:spPr>
          <a:xfrm>
            <a:off x="514816" y="5802398"/>
            <a:ext cx="479030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cxnSp>
        <p:nvCxnSpPr>
          <p:cNvPr id="26" name="Straight Arrow Connector 25"/>
          <p:cNvCxnSpPr>
            <a:stCxn id="16" idx="3"/>
            <a:endCxn id="17" idx="0"/>
          </p:cNvCxnSpPr>
          <p:nvPr/>
        </p:nvCxnSpPr>
        <p:spPr>
          <a:xfrm rot="5400000">
            <a:off x="1250144" y="4717736"/>
            <a:ext cx="270616" cy="249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3"/>
            <a:endCxn id="25" idx="0"/>
          </p:cNvCxnSpPr>
          <p:nvPr/>
        </p:nvCxnSpPr>
        <p:spPr>
          <a:xfrm rot="5400000">
            <a:off x="752962" y="5533150"/>
            <a:ext cx="270618" cy="267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5" idx="2"/>
            <a:endCxn id="25" idx="0"/>
          </p:cNvCxnSpPr>
          <p:nvPr/>
        </p:nvCxnSpPr>
        <p:spPr>
          <a:xfrm rot="10800000" flipH="1" flipV="1">
            <a:off x="421093" y="3652790"/>
            <a:ext cx="333237" cy="2149607"/>
          </a:xfrm>
          <a:prstGeom prst="curvedConnector4">
            <a:avLst>
              <a:gd name="adj1" fmla="val -68600"/>
              <a:gd name="adj2" fmla="val 5755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09570" y="19100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25755" y="9630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4968" y="9630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55943" y="18186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92186" y="2772094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76913" y="279413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7833" y="365279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70943" y="3652791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25755" y="443278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05139" y="5257519"/>
            <a:ext cx="30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96235" y="52575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2050" y="6370911"/>
            <a:ext cx="4012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Arial"/>
              </a:rPr>
              <a:t>F</a:t>
            </a:r>
            <a:r>
              <a:rPr lang="en-US" sz="2000" baseline="-25000" dirty="0" smtClean="0">
                <a:solidFill>
                  <a:schemeClr val="tx2"/>
                </a:solidFill>
                <a:latin typeface="Arial"/>
              </a:rPr>
              <a:t>1</a:t>
            </a:r>
            <a:r>
              <a:rPr lang="en-US" sz="2000" dirty="0" smtClean="0">
                <a:solidFill>
                  <a:schemeClr val="tx2"/>
                </a:solidFill>
                <a:latin typeface="Arial"/>
              </a:rPr>
              <a:t> </a:t>
            </a:r>
            <a:r>
              <a:rPr lang="en-US" sz="2000" dirty="0" smtClean="0">
                <a:latin typeface="Arial"/>
              </a:rPr>
              <a:t>= X</a:t>
            </a:r>
            <a:r>
              <a:rPr lang="en-US" sz="2000" baseline="-25000" dirty="0" smtClean="0">
                <a:latin typeface="Arial"/>
              </a:rPr>
              <a:t>1</a:t>
            </a:r>
            <a:r>
              <a:rPr lang="en-US" sz="2000" dirty="0" smtClean="0">
                <a:latin typeface="Arial"/>
              </a:rPr>
              <a:t>Y</a:t>
            </a:r>
            <a:r>
              <a:rPr lang="en-US" sz="2000" baseline="-25000" dirty="0" smtClean="0">
                <a:latin typeface="Arial"/>
              </a:rPr>
              <a:t>1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 smtClean="0">
                <a:latin typeface="Arial"/>
              </a:rPr>
              <a:t>X</a:t>
            </a:r>
            <a:r>
              <a:rPr lang="en-US" sz="2000" baseline="-25000" dirty="0" smtClean="0">
                <a:latin typeface="Arial"/>
              </a:rPr>
              <a:t>1</a:t>
            </a:r>
            <a:r>
              <a:rPr lang="en-US" sz="2000" dirty="0" smtClean="0">
                <a:latin typeface="Arial"/>
              </a:rPr>
              <a:t>Y</a:t>
            </a:r>
            <a:r>
              <a:rPr lang="en-US" sz="2000" baseline="-25000" dirty="0" smtClean="0">
                <a:latin typeface="Arial"/>
              </a:rPr>
              <a:t>2</a:t>
            </a:r>
            <a:r>
              <a:rPr lang="en-US" sz="2000" dirty="0" smtClean="0">
                <a:latin typeface="Arial"/>
              </a:rPr>
              <a:t> 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 smtClean="0">
                <a:latin typeface="Arial"/>
              </a:rPr>
              <a:t>X</a:t>
            </a:r>
            <a:r>
              <a:rPr lang="en-US" sz="2000" baseline="-25000" dirty="0" smtClean="0">
                <a:latin typeface="Arial"/>
              </a:rPr>
              <a:t>2</a:t>
            </a:r>
            <a:r>
              <a:rPr lang="en-US" sz="2000" dirty="0" smtClean="0">
                <a:latin typeface="Arial"/>
              </a:rPr>
              <a:t>Y</a:t>
            </a:r>
            <a:r>
              <a:rPr lang="en-US" sz="2000" baseline="-25000" dirty="0" smtClean="0">
                <a:latin typeface="Arial"/>
              </a:rPr>
              <a:t>3</a:t>
            </a:r>
            <a:r>
              <a:rPr lang="en-US" sz="2000" dirty="0" smtClean="0">
                <a:latin typeface="Arial"/>
              </a:rPr>
              <a:t> 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sz="2000" dirty="0" smtClean="0">
                <a:latin typeface="Arial"/>
              </a:rPr>
              <a:t>X</a:t>
            </a:r>
            <a:r>
              <a:rPr lang="en-US" sz="2000" baseline="-25000" dirty="0" smtClean="0">
                <a:latin typeface="Arial"/>
              </a:rPr>
              <a:t>2</a:t>
            </a:r>
            <a:r>
              <a:rPr lang="en-US" sz="2000" dirty="0" smtClean="0">
                <a:latin typeface="Arial"/>
              </a:rPr>
              <a:t>Y</a:t>
            </a:r>
            <a:r>
              <a:rPr lang="en-US" sz="2000" baseline="-25000" dirty="0" smtClean="0">
                <a:latin typeface="Arial"/>
              </a:rPr>
              <a:t>4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18393" y="3463290"/>
            <a:ext cx="3409310" cy="1014234"/>
            <a:chOff x="6623483" y="3592664"/>
            <a:chExt cx="3409310" cy="1014234"/>
          </a:xfrm>
        </p:grpSpPr>
        <p:sp>
          <p:nvSpPr>
            <p:cNvPr id="82" name="TextBox 81"/>
            <p:cNvSpPr txBox="1"/>
            <p:nvPr/>
          </p:nvSpPr>
          <p:spPr>
            <a:xfrm>
              <a:off x="6623483" y="3592664"/>
              <a:ext cx="5141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/>
                <a:t>=</a:t>
              </a:r>
              <a:endParaRPr lang="en-US" sz="4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137666" y="3652791"/>
              <a:ext cx="289512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Efficient OBDD</a:t>
              </a:r>
              <a:br>
                <a:rPr lang="en-US" sz="2800" dirty="0" smtClean="0"/>
              </a:br>
              <a:r>
                <a:rPr lang="en-US" sz="2800" dirty="0" smtClean="0"/>
                <a:t>for</a:t>
              </a:r>
              <a:r>
                <a:rPr lang="en-US" sz="2800" dirty="0"/>
                <a:t> </a:t>
              </a:r>
              <a:r>
                <a:rPr lang="en-US" sz="2800" dirty="0" smtClean="0">
                  <a:solidFill>
                    <a:srgbClr val="D2533C"/>
                  </a:solidFill>
                </a:rPr>
                <a:t>Q</a:t>
              </a:r>
              <a:r>
                <a:rPr lang="en-US" sz="2800" baseline="-25000" dirty="0" smtClean="0">
                  <a:solidFill>
                    <a:srgbClr val="D2533C"/>
                  </a:solidFill>
                </a:rPr>
                <a:t>J</a:t>
              </a:r>
              <a:r>
                <a:rPr lang="en-US" sz="2800" dirty="0" smtClean="0"/>
                <a:t>  = </a:t>
              </a:r>
              <a:r>
                <a:rPr lang="en-US" sz="2800" dirty="0" smtClean="0">
                  <a:solidFill>
                    <a:srgbClr val="D2533C"/>
                  </a:solidFill>
                </a:rPr>
                <a:t>Q</a:t>
              </a:r>
              <a:r>
                <a:rPr lang="en-US" sz="2800" baseline="-25000" dirty="0" smtClean="0">
                  <a:solidFill>
                    <a:srgbClr val="D2533C"/>
                  </a:solidFill>
                </a:rPr>
                <a:t>1</a:t>
              </a:r>
              <a:r>
                <a:rPr lang="en-US" sz="2800" dirty="0"/>
                <a:t>∧</a:t>
              </a:r>
              <a:r>
                <a:rPr lang="en-US" sz="2800" dirty="0" smtClean="0"/>
                <a:t> </a:t>
              </a:r>
              <a:r>
                <a:rPr lang="en-US" sz="2800" dirty="0" smtClean="0">
                  <a:solidFill>
                    <a:srgbClr val="D2533C"/>
                  </a:solidFill>
                </a:rPr>
                <a:t>Q</a:t>
              </a:r>
              <a:r>
                <a:rPr lang="en-US" sz="2800" baseline="-25000" dirty="0" smtClean="0">
                  <a:solidFill>
                    <a:srgbClr val="D2533C"/>
                  </a:solidFill>
                </a:rPr>
                <a:t>2</a:t>
              </a:r>
              <a:endParaRPr lang="en-US" sz="2800" dirty="0" smtClean="0"/>
            </a:p>
          </p:txBody>
        </p:sp>
      </p:grpSp>
      <p:cxnSp>
        <p:nvCxnSpPr>
          <p:cNvPr id="14" name="Straight Connector 13"/>
          <p:cNvCxnSpPr>
            <a:stCxn id="10" idx="5"/>
            <a:endCxn id="13" idx="1"/>
          </p:cNvCxnSpPr>
          <p:nvPr/>
        </p:nvCxnSpPr>
        <p:spPr>
          <a:xfrm rot="16200000" flipH="1">
            <a:off x="1440417" y="3116619"/>
            <a:ext cx="365687" cy="247609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1"/>
          <p:cNvCxnSpPr>
            <a:stCxn id="16" idx="6"/>
            <a:endCxn id="20" idx="6"/>
          </p:cNvCxnSpPr>
          <p:nvPr/>
        </p:nvCxnSpPr>
        <p:spPr>
          <a:xfrm>
            <a:off x="2086158" y="4477524"/>
            <a:ext cx="69785" cy="1649468"/>
          </a:xfrm>
          <a:prstGeom prst="curvedConnector3">
            <a:avLst>
              <a:gd name="adj1" fmla="val 427578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  <a:endCxn id="20" idx="1"/>
          </p:cNvCxnSpPr>
          <p:nvPr/>
        </p:nvCxnSpPr>
        <p:spPr>
          <a:xfrm rot="16200000" flipH="1">
            <a:off x="1440416" y="5590819"/>
            <a:ext cx="365689" cy="247609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hape 28"/>
          <p:cNvCxnSpPr>
            <a:stCxn id="9" idx="6"/>
            <a:endCxn id="13" idx="6"/>
          </p:cNvCxnSpPr>
          <p:nvPr/>
        </p:nvCxnSpPr>
        <p:spPr>
          <a:xfrm>
            <a:off x="2086158" y="2003325"/>
            <a:ext cx="69785" cy="1649466"/>
          </a:xfrm>
          <a:prstGeom prst="curvedConnector3">
            <a:avLst>
              <a:gd name="adj1" fmla="val 42757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55943" y="424812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716446" y="6384682"/>
            <a:ext cx="3826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D2533C"/>
                </a:solidFill>
                <a:latin typeface="Arial"/>
              </a:rPr>
              <a:t>F</a:t>
            </a:r>
            <a:r>
              <a:rPr lang="en-US" sz="2000" baseline="-25000" dirty="0" smtClean="0">
                <a:solidFill>
                  <a:srgbClr val="D2533C"/>
                </a:solidFill>
                <a:latin typeface="Arial"/>
              </a:rPr>
              <a:t>2</a:t>
            </a:r>
            <a:r>
              <a:rPr lang="en-US" sz="2000" dirty="0" smtClean="0">
                <a:solidFill>
                  <a:srgbClr val="D2533C"/>
                </a:solidFill>
                <a:latin typeface="Arial"/>
              </a:rPr>
              <a:t> </a:t>
            </a:r>
            <a:r>
              <a:rPr lang="en-US" sz="2000" dirty="0" smtClean="0">
                <a:latin typeface="Arial"/>
              </a:rPr>
              <a:t>= Z</a:t>
            </a:r>
            <a:r>
              <a:rPr lang="en-US" sz="2000" baseline="-25000" dirty="0" smtClean="0">
                <a:latin typeface="Arial"/>
              </a:rPr>
              <a:t>1</a:t>
            </a:r>
            <a:r>
              <a:rPr lang="en-US" sz="2000" dirty="0" smtClean="0">
                <a:latin typeface="Arial"/>
              </a:rPr>
              <a:t>Y</a:t>
            </a:r>
            <a:r>
              <a:rPr lang="en-US" sz="2000" baseline="-25000" dirty="0" smtClean="0">
                <a:latin typeface="Arial"/>
              </a:rPr>
              <a:t>1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 smtClean="0">
                <a:latin typeface="Arial"/>
              </a:rPr>
              <a:t>Z</a:t>
            </a:r>
            <a:r>
              <a:rPr lang="en-US" sz="2000" baseline="-25000" dirty="0" smtClean="0">
                <a:latin typeface="Arial"/>
              </a:rPr>
              <a:t>1</a:t>
            </a:r>
            <a:r>
              <a:rPr lang="en-US" sz="2000" dirty="0" smtClean="0">
                <a:latin typeface="Arial"/>
              </a:rPr>
              <a:t>Y</a:t>
            </a:r>
            <a:r>
              <a:rPr lang="en-US" sz="2000" baseline="-25000" dirty="0" smtClean="0">
                <a:latin typeface="Arial"/>
              </a:rPr>
              <a:t>2</a:t>
            </a:r>
            <a:r>
              <a:rPr lang="en-US" sz="2000" dirty="0" smtClean="0">
                <a:latin typeface="Arial"/>
              </a:rPr>
              <a:t> 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 smtClean="0">
                <a:latin typeface="Arial"/>
              </a:rPr>
              <a:t>Z</a:t>
            </a:r>
            <a:r>
              <a:rPr lang="en-US" sz="2000" baseline="-25000" dirty="0" smtClean="0">
                <a:latin typeface="Arial"/>
              </a:rPr>
              <a:t>2</a:t>
            </a:r>
            <a:r>
              <a:rPr lang="en-US" sz="2000" dirty="0" smtClean="0">
                <a:latin typeface="Arial"/>
              </a:rPr>
              <a:t>Y</a:t>
            </a:r>
            <a:r>
              <a:rPr lang="en-US" sz="2000" baseline="-25000" dirty="0" smtClean="0">
                <a:latin typeface="Arial"/>
              </a:rPr>
              <a:t>3</a:t>
            </a:r>
            <a:r>
              <a:rPr lang="en-US" sz="2000" dirty="0" smtClean="0">
                <a:latin typeface="Arial"/>
              </a:rPr>
              <a:t> </a:t>
            </a:r>
            <a:r>
              <a:rPr lang="en-US" sz="2000" dirty="0" smtClean="0"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sz="2000" dirty="0" smtClean="0">
                <a:latin typeface="Arial"/>
              </a:rPr>
              <a:t>Z</a:t>
            </a:r>
            <a:r>
              <a:rPr lang="en-US" sz="2000" baseline="-25000" dirty="0" smtClean="0">
                <a:latin typeface="Arial"/>
              </a:rPr>
              <a:t>2</a:t>
            </a:r>
            <a:r>
              <a:rPr lang="en-US" sz="2000" dirty="0" smtClean="0">
                <a:latin typeface="Arial"/>
              </a:rPr>
              <a:t>Y</a:t>
            </a:r>
            <a:r>
              <a:rPr lang="en-US" sz="2000" baseline="-25000" dirty="0" smtClean="0">
                <a:latin typeface="Arial"/>
              </a:rPr>
              <a:t>4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863560" y="383431"/>
            <a:ext cx="3776605" cy="5966920"/>
            <a:chOff x="2846878" y="391408"/>
            <a:chExt cx="3776605" cy="5966920"/>
          </a:xfrm>
        </p:grpSpPr>
        <p:sp>
          <p:nvSpPr>
            <p:cNvPr id="44" name="Slide Number Placeholder 2"/>
            <p:cNvSpPr txBox="1">
              <a:spLocks/>
            </p:cNvSpPr>
            <p:nvPr/>
          </p:nvSpPr>
          <p:spPr>
            <a:xfrm>
              <a:off x="4310848" y="5993203"/>
              <a:ext cx="2133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400" b="1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414E8215-1D47-194A-B012-D702E577725A}" type="slidenum">
                <a:rPr lang="en-US" smtClean="0"/>
                <a:pPr/>
                <a:t>39</a:t>
              </a:fld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4561827" y="760740"/>
              <a:ext cx="716770" cy="64918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smtClean="0"/>
                <a:t>z1</a:t>
              </a:r>
              <a:endParaRPr lang="en-US" sz="2400" dirty="0"/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5577110" y="1585473"/>
              <a:ext cx="674928" cy="64918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smtClean="0"/>
                <a:t>y1</a:t>
              </a:r>
              <a:endParaRPr lang="en-US" sz="2400" dirty="0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5089249" y="2410206"/>
              <a:ext cx="674928" cy="64918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smtClean="0"/>
                <a:t>y2</a:t>
              </a:r>
              <a:endParaRPr lang="en-US" sz="2400" dirty="0"/>
            </a:p>
          </p:txBody>
        </p:sp>
        <p:cxnSp>
          <p:nvCxnSpPr>
            <p:cNvPr id="48" name="Straight Connector 47"/>
            <p:cNvCxnSpPr>
              <a:stCxn id="45" idx="6"/>
              <a:endCxn id="46" idx="0"/>
            </p:cNvCxnSpPr>
            <p:nvPr/>
          </p:nvCxnSpPr>
          <p:spPr>
            <a:xfrm>
              <a:off x="5278597" y="1085334"/>
              <a:ext cx="635977" cy="500139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6" idx="3"/>
              <a:endCxn id="47" idx="0"/>
            </p:cNvCxnSpPr>
            <p:nvPr/>
          </p:nvCxnSpPr>
          <p:spPr>
            <a:xfrm rot="5400000">
              <a:off x="5416024" y="2150279"/>
              <a:ext cx="270616" cy="249238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5842793" y="3234939"/>
              <a:ext cx="479030" cy="64918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cxnSp>
          <p:nvCxnSpPr>
            <p:cNvPr id="51" name="Straight Connector 50"/>
            <p:cNvCxnSpPr>
              <a:stCxn id="47" idx="5"/>
              <a:endCxn id="50" idx="1"/>
            </p:cNvCxnSpPr>
            <p:nvPr/>
          </p:nvCxnSpPr>
          <p:spPr>
            <a:xfrm rot="16200000" flipH="1">
              <a:off x="5606297" y="3023361"/>
              <a:ext cx="365687" cy="247609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4561827" y="3234939"/>
              <a:ext cx="716770" cy="64918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smtClean="0"/>
                <a:t>z2</a:t>
              </a:r>
              <a:endParaRPr lang="en-US" sz="2400" dirty="0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5577110" y="4059672"/>
              <a:ext cx="674928" cy="64918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smtClean="0"/>
                <a:t>y3</a:t>
              </a:r>
              <a:endParaRPr lang="en-US" sz="2400" dirty="0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5089249" y="4884405"/>
              <a:ext cx="674928" cy="64918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smtClean="0"/>
                <a:t>y4</a:t>
              </a:r>
              <a:endParaRPr lang="en-US" sz="2400" dirty="0"/>
            </a:p>
          </p:txBody>
        </p:sp>
        <p:cxnSp>
          <p:nvCxnSpPr>
            <p:cNvPr id="55" name="Straight Connector 54"/>
            <p:cNvCxnSpPr>
              <a:stCxn id="52" idx="6"/>
              <a:endCxn id="53" idx="0"/>
            </p:cNvCxnSpPr>
            <p:nvPr/>
          </p:nvCxnSpPr>
          <p:spPr>
            <a:xfrm>
              <a:off x="5278597" y="3559533"/>
              <a:ext cx="635977" cy="500139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21"/>
            <p:cNvCxnSpPr>
              <a:stCxn id="53" idx="6"/>
              <a:endCxn id="57" idx="6"/>
            </p:cNvCxnSpPr>
            <p:nvPr/>
          </p:nvCxnSpPr>
          <p:spPr>
            <a:xfrm>
              <a:off x="6252038" y="4384266"/>
              <a:ext cx="69785" cy="1649468"/>
            </a:xfrm>
            <a:prstGeom prst="curvedConnector3">
              <a:avLst>
                <a:gd name="adj1" fmla="val 427578"/>
              </a:avLst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5842793" y="5709140"/>
              <a:ext cx="479030" cy="64918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smtClean="0"/>
                <a:t>1</a:t>
              </a:r>
              <a:endParaRPr lang="en-US" sz="2400" dirty="0"/>
            </a:p>
          </p:txBody>
        </p:sp>
        <p:cxnSp>
          <p:nvCxnSpPr>
            <p:cNvPr id="58" name="Straight Connector 57"/>
            <p:cNvCxnSpPr>
              <a:stCxn id="54" idx="5"/>
              <a:endCxn id="57" idx="1"/>
            </p:cNvCxnSpPr>
            <p:nvPr/>
          </p:nvCxnSpPr>
          <p:spPr>
            <a:xfrm rot="16200000" flipH="1">
              <a:off x="5606296" y="5497561"/>
              <a:ext cx="365689" cy="247609"/>
            </a:xfrm>
            <a:prstGeom prst="line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hape 28"/>
            <p:cNvCxnSpPr>
              <a:stCxn id="46" idx="6"/>
              <a:endCxn id="50" idx="6"/>
            </p:cNvCxnSpPr>
            <p:nvPr/>
          </p:nvCxnSpPr>
          <p:spPr>
            <a:xfrm>
              <a:off x="6252038" y="1910067"/>
              <a:ext cx="69785" cy="1649466"/>
            </a:xfrm>
            <a:prstGeom prst="curvedConnector3">
              <a:avLst>
                <a:gd name="adj1" fmla="val 42757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>
              <a:stCxn id="45" idx="2"/>
              <a:endCxn id="52" idx="0"/>
            </p:cNvCxnSpPr>
            <p:nvPr/>
          </p:nvCxnSpPr>
          <p:spPr>
            <a:xfrm rot="10800000" flipH="1" flipV="1">
              <a:off x="4561826" y="1085333"/>
              <a:ext cx="358385" cy="2149605"/>
            </a:xfrm>
            <a:prstGeom prst="curvedConnector4">
              <a:avLst>
                <a:gd name="adj1" fmla="val -63786"/>
                <a:gd name="adj2" fmla="val 5755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7" idx="3"/>
              <a:endCxn id="52" idx="0"/>
            </p:cNvCxnSpPr>
            <p:nvPr/>
          </p:nvCxnSpPr>
          <p:spPr>
            <a:xfrm flipH="1">
              <a:off x="4920212" y="2964323"/>
              <a:ext cx="267878" cy="2706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4680696" y="5709140"/>
              <a:ext cx="479030" cy="64918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cxnSp>
          <p:nvCxnSpPr>
            <p:cNvPr id="63" name="Straight Arrow Connector 62"/>
            <p:cNvCxnSpPr>
              <a:stCxn id="53" idx="3"/>
              <a:endCxn id="54" idx="0"/>
            </p:cNvCxnSpPr>
            <p:nvPr/>
          </p:nvCxnSpPr>
          <p:spPr>
            <a:xfrm rot="5400000">
              <a:off x="5416024" y="4624478"/>
              <a:ext cx="270616" cy="2492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4" idx="3"/>
              <a:endCxn id="62" idx="0"/>
            </p:cNvCxnSpPr>
            <p:nvPr/>
          </p:nvCxnSpPr>
          <p:spPr>
            <a:xfrm rot="5400000">
              <a:off x="4918842" y="5439892"/>
              <a:ext cx="270618" cy="2678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/>
            <p:cNvCxnSpPr>
              <a:stCxn id="52" idx="2"/>
              <a:endCxn id="62" idx="0"/>
            </p:cNvCxnSpPr>
            <p:nvPr/>
          </p:nvCxnSpPr>
          <p:spPr>
            <a:xfrm rot="10800000" flipH="1" flipV="1">
              <a:off x="4561827" y="3559532"/>
              <a:ext cx="358384" cy="2149607"/>
            </a:xfrm>
            <a:prstGeom prst="curvedConnector4">
              <a:avLst>
                <a:gd name="adj1" fmla="val -63786"/>
                <a:gd name="adj2" fmla="val 5755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275450" y="18168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291635" y="86982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10848" y="86982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321823" y="172540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858066" y="2678836"/>
              <a:ext cx="301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42793" y="270087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23713" y="355953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236823" y="3559533"/>
              <a:ext cx="301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91635" y="433952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321823" y="415486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71019" y="5164261"/>
              <a:ext cx="301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62115" y="516426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090399" y="39140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D2533C"/>
                  </a:solidFill>
                  <a:latin typeface="ＭＳ ゴシック"/>
                  <a:ea typeface="ＭＳ ゴシック"/>
                  <a:cs typeface="ＭＳ ゴシック"/>
                </a:rPr>
                <a:t>∧</a:t>
              </a:r>
              <a:endParaRPr lang="en-US" sz="2400" dirty="0">
                <a:solidFill>
                  <a:srgbClr val="D2533C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846878" y="4307099"/>
              <a:ext cx="2254034" cy="1827193"/>
            </a:xfrm>
            <a:prstGeom prst="clou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Same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order in both</a:t>
              </a:r>
              <a:br>
                <a:rPr lang="en-US" dirty="0" smtClean="0"/>
              </a:br>
              <a:r>
                <a:rPr lang="en-US" dirty="0" smtClean="0"/>
                <a:t>OBDDs!</a:t>
              </a:r>
              <a:endParaRPr lang="en-US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5136234" y="383431"/>
            <a:ext cx="389219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sz="2000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sz="2000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J</a:t>
            </a:r>
            <a:r>
              <a:rPr lang="en-US" sz="2000" dirty="0" smtClean="0">
                <a:ea typeface="ＭＳ Ｐゴシック" pitchFamily="8" charset="-128"/>
              </a:rPr>
              <a:t> </a:t>
            </a:r>
            <a:r>
              <a:rPr lang="en-US" sz="2000" dirty="0">
                <a:ea typeface="ＭＳ Ｐゴシック" pitchFamily="8" charset="-128"/>
              </a:rPr>
              <a:t>= </a:t>
            </a:r>
            <a:r>
              <a:rPr lang="en-US" sz="2000" dirty="0" smtClean="0">
                <a:ea typeface="ＭＳ Ｐゴシック" pitchFamily="8" charset="-128"/>
              </a:rPr>
              <a:t>R(x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),S(x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,y</a:t>
            </a:r>
            <a:r>
              <a:rPr lang="en-US" sz="2000" baseline="-25000" dirty="0" smtClean="0">
                <a:ea typeface="ＭＳ Ｐゴシック" pitchFamily="8" charset="-128"/>
              </a:rPr>
              <a:t>1</a:t>
            </a:r>
            <a:r>
              <a:rPr lang="en-US" sz="2000" dirty="0" smtClean="0">
                <a:ea typeface="ＭＳ Ｐゴシック" pitchFamily="8" charset="-128"/>
              </a:rPr>
              <a:t>), T(x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)</a:t>
            </a:r>
            <a:r>
              <a:rPr lang="en-US" sz="2000" dirty="0">
                <a:ea typeface="ＭＳ Ｐゴシック" pitchFamily="8" charset="-128"/>
              </a:rPr>
              <a:t>,S(</a:t>
            </a:r>
            <a:r>
              <a:rPr lang="en-US" sz="2000" dirty="0" smtClean="0">
                <a:ea typeface="ＭＳ Ｐゴシック" pitchFamily="8" charset="-128"/>
              </a:rPr>
              <a:t>x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,y</a:t>
            </a:r>
            <a:r>
              <a:rPr lang="en-US" sz="2000" baseline="-25000" dirty="0" smtClean="0">
                <a:ea typeface="ＭＳ Ｐゴシック" pitchFamily="8" charset="-128"/>
              </a:rPr>
              <a:t>2</a:t>
            </a:r>
            <a:r>
              <a:rPr lang="en-US" sz="2000" dirty="0" smtClean="0">
                <a:ea typeface="ＭＳ Ｐゴシック" pitchFamily="8" charset="-128"/>
              </a:rPr>
              <a:t>)</a:t>
            </a:r>
            <a:endParaRPr lang="en-US" sz="2000" dirty="0">
              <a:ea typeface="ＭＳ Ｐゴシック" pitchFamily="8" charset="-12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4804" y="383431"/>
            <a:ext cx="20722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 </a:t>
            </a:r>
            <a:r>
              <a:rPr lang="en-US" dirty="0">
                <a:ea typeface="ＭＳ Ｐゴシック" pitchFamily="8" charset="-128"/>
              </a:rPr>
              <a:t>= </a:t>
            </a:r>
            <a:r>
              <a:rPr lang="en-US" dirty="0" smtClean="0">
                <a:ea typeface="ＭＳ Ｐゴシック" pitchFamily="8" charset="-128"/>
              </a:rPr>
              <a:t>R(x</a:t>
            </a:r>
            <a:r>
              <a:rPr lang="en-US" baseline="-25000" dirty="0" smtClean="0"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),S(x</a:t>
            </a:r>
            <a:r>
              <a:rPr lang="en-US" baseline="-25000" dirty="0" smtClean="0"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,y</a:t>
            </a:r>
            <a:r>
              <a:rPr lang="en-US" baseline="-25000" dirty="0" smtClean="0">
                <a:ea typeface="ＭＳ Ｐゴシック" pitchFamily="8" charset="-128"/>
              </a:rPr>
              <a:t>1</a:t>
            </a:r>
            <a:r>
              <a:rPr lang="en-US" dirty="0" smtClean="0">
                <a:ea typeface="ＭＳ Ｐゴシック" pitchFamily="8" charset="-128"/>
              </a:rPr>
              <a:t>)</a:t>
            </a:r>
            <a:endParaRPr lang="en-US" dirty="0">
              <a:ea typeface="ＭＳ Ｐゴシック" pitchFamily="8" charset="-128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536735" y="383431"/>
            <a:ext cx="20424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457200" indent="-457200" eaLnBrk="0" hangingPunct="0">
              <a:defRPr/>
            </a:pPr>
            <a:r>
              <a:rPr lang="en-US" dirty="0" smtClean="0">
                <a:solidFill>
                  <a:srgbClr val="D2533C"/>
                </a:solidFill>
                <a:ea typeface="ＭＳ Ｐゴシック" pitchFamily="8" charset="-128"/>
              </a:rPr>
              <a:t>Q</a:t>
            </a:r>
            <a:r>
              <a:rPr lang="en-US" baseline="-25000" dirty="0" smtClean="0">
                <a:solidFill>
                  <a:srgbClr val="D2533C"/>
                </a:solidFill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 </a:t>
            </a:r>
            <a:r>
              <a:rPr lang="en-US" dirty="0">
                <a:ea typeface="ＭＳ Ｐゴシック" pitchFamily="8" charset="-128"/>
              </a:rPr>
              <a:t>= </a:t>
            </a:r>
            <a:r>
              <a:rPr lang="en-US" dirty="0" smtClean="0">
                <a:ea typeface="ＭＳ Ｐゴシック" pitchFamily="8" charset="-128"/>
              </a:rPr>
              <a:t>T(x</a:t>
            </a:r>
            <a:r>
              <a:rPr lang="en-US" baseline="-25000" dirty="0" smtClean="0"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)</a:t>
            </a:r>
            <a:r>
              <a:rPr lang="en-US" dirty="0">
                <a:ea typeface="ＭＳ Ｐゴシック" pitchFamily="8" charset="-128"/>
              </a:rPr>
              <a:t>,S(</a:t>
            </a:r>
            <a:r>
              <a:rPr lang="en-US" dirty="0" smtClean="0">
                <a:ea typeface="ＭＳ Ｐゴシック" pitchFamily="8" charset="-128"/>
              </a:rPr>
              <a:t>x</a:t>
            </a:r>
            <a:r>
              <a:rPr lang="en-US" baseline="-25000" dirty="0" smtClean="0"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,y</a:t>
            </a:r>
            <a:r>
              <a:rPr lang="en-US" baseline="-25000" dirty="0" smtClean="0">
                <a:ea typeface="ＭＳ Ｐゴシック" pitchFamily="8" charset="-128"/>
              </a:rPr>
              <a:t>2</a:t>
            </a:r>
            <a:r>
              <a:rPr lang="en-US" dirty="0" smtClean="0">
                <a:ea typeface="ＭＳ Ｐゴシック" pitchFamily="8" charset="-128"/>
              </a:rPr>
              <a:t>)</a:t>
            </a:r>
            <a:endParaRPr lang="en-US" dirty="0">
              <a:ea typeface="ＭＳ Ｐゴシック" pitchFamily="8" charset="-12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82018" y="40018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ＭＳ ゴシック"/>
                <a:ea typeface="ＭＳ ゴシック"/>
                <a:cs typeface="ＭＳ ゴシック"/>
              </a:rPr>
              <a:t>=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0855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Background: DPLL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665" y="4118171"/>
            <a:ext cx="86277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Davis, Putnam, </a:t>
            </a:r>
            <a:r>
              <a:rPr lang="en-US" dirty="0" err="1"/>
              <a:t>Logemann</a:t>
            </a:r>
            <a:r>
              <a:rPr lang="en-US" dirty="0"/>
              <a:t>, Loveland</a:t>
            </a:r>
            <a:r>
              <a:rPr lang="en-US" dirty="0" smtClean="0"/>
              <a:t>, from the 60s; </a:t>
            </a:r>
            <a:r>
              <a:rPr lang="fr-FR" dirty="0" smtClean="0"/>
              <a:t>[</a:t>
            </a:r>
            <a:r>
              <a:rPr lang="fr-FR" dirty="0"/>
              <a:t>Gomes et al., 2009]</a:t>
            </a:r>
          </a:p>
          <a:p>
            <a:endParaRPr lang="en-US" dirty="0" smtClean="0"/>
          </a:p>
          <a:p>
            <a:r>
              <a:rPr lang="en-US" dirty="0" smtClean="0"/>
              <a:t>Modern model counting systems are based on DPLL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Courier"/>
                <a:cs typeface="Courier"/>
              </a:rPr>
              <a:t>c2d </a:t>
            </a:r>
            <a:r>
              <a:rPr lang="en-US" dirty="0" smtClean="0"/>
              <a:t>[Huang and </a:t>
            </a:r>
            <a:r>
              <a:rPr lang="en-US" dirty="0" err="1" smtClean="0"/>
              <a:t>Darwiche</a:t>
            </a:r>
            <a:r>
              <a:rPr lang="en-US" dirty="0" smtClean="0"/>
              <a:t>, 2007], </a:t>
            </a:r>
            <a:r>
              <a:rPr lang="en-US" dirty="0" err="1" smtClean="0">
                <a:latin typeface="Courier"/>
                <a:cs typeface="Courier"/>
              </a:rPr>
              <a:t>Dsharp</a:t>
            </a:r>
            <a:r>
              <a:rPr lang="en-US" dirty="0" smtClean="0"/>
              <a:t> [</a:t>
            </a:r>
            <a:r>
              <a:rPr lang="fr-FR" dirty="0" err="1" smtClean="0"/>
              <a:t>Muise</a:t>
            </a:r>
            <a:r>
              <a:rPr lang="fr-FR" dirty="0" smtClean="0"/>
              <a:t> et al., 2012]</a:t>
            </a:r>
          </a:p>
          <a:p>
            <a:pPr marL="285750" indent="-285750">
              <a:buFont typeface="Arial"/>
              <a:buChar char="•"/>
            </a:pPr>
            <a:endParaRPr lang="fr-FR" dirty="0"/>
          </a:p>
          <a:p>
            <a:r>
              <a:rPr lang="en-US" dirty="0"/>
              <a:t>Usually </a:t>
            </a:r>
            <a:r>
              <a:rPr lang="en-US" dirty="0">
                <a:solidFill>
                  <a:srgbClr val="D2533C"/>
                </a:solidFill>
              </a:rPr>
              <a:t>F</a:t>
            </a:r>
            <a:r>
              <a:rPr lang="en-US" dirty="0"/>
              <a:t> is in CNF, then, </a:t>
            </a:r>
            <a:r>
              <a:rPr lang="en-US" dirty="0" smtClean="0"/>
              <a:t>add this </a:t>
            </a:r>
            <a:r>
              <a:rPr lang="en-US" dirty="0"/>
              <a:t>simple heuristics: </a:t>
            </a:r>
            <a:br>
              <a:rPr lang="en-US" dirty="0"/>
            </a:br>
            <a:r>
              <a:rPr lang="en-US" dirty="0"/>
              <a:t>favor a variable X that occurs only (un-)</a:t>
            </a:r>
            <a:r>
              <a:rPr lang="en-US" dirty="0" smtClean="0"/>
              <a:t>negated.</a:t>
            </a:r>
            <a:endParaRPr lang="en-US" dirty="0"/>
          </a:p>
          <a:p>
            <a:endParaRPr lang="fr-FR" dirty="0" smtClean="0"/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apply</a:t>
            </a:r>
            <a:r>
              <a:rPr lang="fr-FR" dirty="0" smtClean="0"/>
              <a:t> DPLL to positive DNF formulas </a:t>
            </a:r>
            <a:r>
              <a:rPr lang="fr-FR" dirty="0" smtClean="0">
                <a:solidFill>
                  <a:srgbClr val="D2533C"/>
                </a:solidFill>
              </a:rPr>
              <a:t>F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52" y="1734204"/>
            <a:ext cx="9041458" cy="20005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spc="-100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// basic DPLL:</a:t>
            </a:r>
          </a:p>
          <a:p>
            <a:r>
              <a:rPr lang="en-US" sz="2400" dirty="0" smtClean="0">
                <a:latin typeface="Arial"/>
                <a:cs typeface="Arial"/>
              </a:rPr>
              <a:t>Function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latin typeface="Arial"/>
                <a:cs typeface="Arial"/>
              </a:rPr>
              <a:t>F</a:t>
            </a:r>
            <a:r>
              <a:rPr lang="en-US" sz="2400" dirty="0" smtClean="0">
                <a:latin typeface="Arial"/>
                <a:cs typeface="Arial"/>
              </a:rPr>
              <a:t>):</a:t>
            </a:r>
          </a:p>
          <a:p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if </a:t>
            </a:r>
            <a:r>
              <a:rPr lang="en-US" sz="2400" dirty="0" smtClean="0">
                <a:solidFill>
                  <a:schemeClr val="tx2"/>
                </a:solidFill>
                <a:latin typeface="Arial"/>
                <a:cs typeface="Arial"/>
              </a:rPr>
              <a:t>F</a:t>
            </a:r>
            <a:r>
              <a:rPr lang="en-US" sz="2400" dirty="0" smtClean="0">
                <a:latin typeface="Arial"/>
                <a:cs typeface="Arial"/>
              </a:rPr>
              <a:t> = false then return 0</a:t>
            </a:r>
          </a:p>
          <a:p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if </a:t>
            </a:r>
            <a:r>
              <a:rPr lang="en-US" sz="2400" dirty="0" smtClean="0">
                <a:solidFill>
                  <a:srgbClr val="D2533C"/>
                </a:solidFill>
                <a:latin typeface="Arial"/>
                <a:cs typeface="Arial"/>
              </a:rPr>
              <a:t>F</a:t>
            </a:r>
            <a:r>
              <a:rPr lang="en-US" sz="2400" dirty="0" smtClean="0">
                <a:latin typeface="Arial"/>
                <a:cs typeface="Arial"/>
              </a:rPr>
              <a:t> = true then return 1</a:t>
            </a:r>
          </a:p>
          <a:p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select a variable X, return (1-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(X))×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latin typeface="Arial"/>
                <a:cs typeface="Arial"/>
              </a:rPr>
              <a:t>F</a:t>
            </a:r>
            <a:r>
              <a:rPr lang="en-US" sz="2400" baseline="-25000" dirty="0" smtClean="0">
                <a:solidFill>
                  <a:schemeClr val="tx2"/>
                </a:solidFill>
                <a:latin typeface="Arial"/>
                <a:cs typeface="Arial"/>
              </a:rPr>
              <a:t>X=0</a:t>
            </a:r>
            <a:r>
              <a:rPr lang="en-US" sz="2400" dirty="0" smtClean="0">
                <a:latin typeface="Arial"/>
                <a:cs typeface="Arial"/>
              </a:rPr>
              <a:t>)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+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(X)×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2400" dirty="0" smtClean="0">
                <a:solidFill>
                  <a:srgbClr val="292934"/>
                </a:solidFill>
                <a:latin typeface="Arial"/>
                <a:cs typeface="Arial"/>
              </a:rPr>
              <a:t>(</a:t>
            </a:r>
            <a:r>
              <a:rPr lang="en-US" sz="2400" dirty="0" smtClean="0">
                <a:solidFill>
                  <a:srgbClr val="D2533C"/>
                </a:solidFill>
                <a:latin typeface="Arial"/>
                <a:cs typeface="Arial"/>
              </a:rPr>
              <a:t>F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  <a:cs typeface="Arial"/>
              </a:rPr>
              <a:t>X=1</a:t>
            </a:r>
            <a:r>
              <a:rPr lang="en-US" sz="2400" dirty="0" smtClean="0">
                <a:solidFill>
                  <a:srgbClr val="292934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12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Queries with Efficient OBDD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7843" y="2004474"/>
            <a:ext cx="8930650" cy="92333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sz="1800" b="1" dirty="0"/>
              <a:t>Theorem</a:t>
            </a:r>
            <a:r>
              <a:rPr lang="en-US" sz="1800" dirty="0"/>
              <a:t> </a:t>
            </a:r>
            <a:r>
              <a:rPr lang="en-US" sz="1800" dirty="0" smtClean="0"/>
              <a:t>For any query </a:t>
            </a:r>
            <a:r>
              <a:rPr lang="en-US" sz="1800" dirty="0" smtClean="0">
                <a:solidFill>
                  <a:srgbClr val="D2533C"/>
                </a:solidFill>
              </a:rPr>
              <a:t>Q</a:t>
            </a:r>
            <a:r>
              <a:rPr lang="en-US" sz="1800" dirty="0" smtClean="0"/>
              <a:t> the following </a:t>
            </a:r>
            <a:r>
              <a:rPr lang="en-US" sz="1800" dirty="0"/>
              <a:t>are equivalent: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solidFill>
                  <a:srgbClr val="D2533C"/>
                </a:solidFill>
              </a:rPr>
              <a:t>∀D</a:t>
            </a:r>
            <a:r>
              <a:rPr lang="en-US" sz="1800" dirty="0"/>
              <a:t>, the lineage </a:t>
            </a:r>
            <a:r>
              <a:rPr lang="en-US" sz="1800" dirty="0">
                <a:solidFill>
                  <a:srgbClr val="D2533C"/>
                </a:solidFill>
              </a:rPr>
              <a:t>F</a:t>
            </a:r>
            <a:r>
              <a:rPr lang="en-US" sz="1800" baseline="-25000" dirty="0">
                <a:solidFill>
                  <a:srgbClr val="D2533C"/>
                </a:solidFill>
              </a:rPr>
              <a:t>Q</a:t>
            </a:r>
            <a:r>
              <a:rPr lang="en-US" sz="1800" dirty="0"/>
              <a:t> </a:t>
            </a:r>
            <a:r>
              <a:rPr lang="en-US" sz="1800" dirty="0" smtClean="0"/>
              <a:t>has an OBDD of size |</a:t>
            </a:r>
            <a:r>
              <a:rPr lang="en-US" sz="1800" dirty="0" smtClean="0">
                <a:solidFill>
                  <a:srgbClr val="D2533C"/>
                </a:solidFill>
              </a:rPr>
              <a:t>D</a:t>
            </a:r>
            <a:r>
              <a:rPr lang="en-US" sz="1800" dirty="0" smtClean="0"/>
              <a:t>|</a:t>
            </a:r>
            <a:r>
              <a:rPr lang="en-US" sz="1800" baseline="30000" dirty="0" smtClean="0"/>
              <a:t>O(1)</a:t>
            </a:r>
            <a:endParaRPr lang="en-US" sz="1800" baseline="30000" dirty="0"/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solidFill>
                  <a:srgbClr val="D2533C"/>
                </a:solidFill>
              </a:rPr>
              <a:t>Q</a:t>
            </a:r>
            <a:r>
              <a:rPr lang="en-US" sz="1800" dirty="0" smtClean="0"/>
              <a:t> is inversion-free (hierarchical + same hierarchy order for each symbol; see book)</a:t>
            </a:r>
            <a:endParaRPr lang="en-US" sz="1600" dirty="0"/>
          </a:p>
        </p:txBody>
      </p:sp>
      <p:sp>
        <p:nvSpPr>
          <p:cNvPr id="8" name="Freeform 26"/>
          <p:cNvSpPr>
            <a:spLocks/>
          </p:cNvSpPr>
          <p:nvPr/>
        </p:nvSpPr>
        <p:spPr bwMode="auto">
          <a:xfrm>
            <a:off x="3898900" y="3810000"/>
            <a:ext cx="444500" cy="2286000"/>
          </a:xfrm>
          <a:custGeom>
            <a:avLst/>
            <a:gdLst>
              <a:gd name="T0" fmla="*/ 444500 w 280"/>
              <a:gd name="T1" fmla="*/ 0 h 1728"/>
              <a:gd name="T2" fmla="*/ 63500 w 280"/>
              <a:gd name="T3" fmla="*/ 571500 h 1728"/>
              <a:gd name="T4" fmla="*/ 63500 w 280"/>
              <a:gd name="T5" fmla="*/ 1143000 h 1728"/>
              <a:gd name="T6" fmla="*/ 292100 w 280"/>
              <a:gd name="T7" fmla="*/ 1651000 h 1728"/>
              <a:gd name="T8" fmla="*/ 292100 w 280"/>
              <a:gd name="T9" fmla="*/ 2032000 h 1728"/>
              <a:gd name="T10" fmla="*/ 292100 w 280"/>
              <a:gd name="T11" fmla="*/ 2286000 h 17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0"/>
              <a:gd name="T19" fmla="*/ 0 h 1728"/>
              <a:gd name="T20" fmla="*/ 280 w 280"/>
              <a:gd name="T21" fmla="*/ 1728 h 17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0" h="1728">
                <a:moveTo>
                  <a:pt x="280" y="0"/>
                </a:moveTo>
                <a:cubicBezTo>
                  <a:pt x="180" y="144"/>
                  <a:pt x="80" y="288"/>
                  <a:pt x="40" y="432"/>
                </a:cubicBezTo>
                <a:cubicBezTo>
                  <a:pt x="0" y="576"/>
                  <a:pt x="16" y="728"/>
                  <a:pt x="40" y="864"/>
                </a:cubicBezTo>
                <a:cubicBezTo>
                  <a:pt x="64" y="1000"/>
                  <a:pt x="160" y="1136"/>
                  <a:pt x="184" y="1248"/>
                </a:cubicBezTo>
                <a:cubicBezTo>
                  <a:pt x="208" y="1360"/>
                  <a:pt x="184" y="1456"/>
                  <a:pt x="184" y="1536"/>
                </a:cubicBezTo>
                <a:cubicBezTo>
                  <a:pt x="184" y="1616"/>
                  <a:pt x="184" y="1672"/>
                  <a:pt x="184" y="172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3625334"/>
            <a:ext cx="159592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Inversion-free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56494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18424" y="3625334"/>
            <a:ext cx="335297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Has inversion (but still PTIME):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4415862"/>
            <a:ext cx="324559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Q</a:t>
            </a:r>
            <a:r>
              <a:rPr lang="en-US" sz="1600" baseline="-25000" dirty="0" smtClean="0">
                <a:solidFill>
                  <a:schemeClr val="tx2"/>
                </a:solidFill>
              </a:rPr>
              <a:t>J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R(x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), S(x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,y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),T(x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)</a:t>
            </a:r>
            <a:r>
              <a:rPr lang="en-US" sz="1600" dirty="0"/>
              <a:t>, S(</a:t>
            </a:r>
            <a:r>
              <a:rPr lang="en-US" sz="1600" dirty="0" smtClean="0"/>
              <a:t>x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,y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147282" y="5911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31386" y="4417181"/>
            <a:ext cx="466278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Q</a:t>
            </a:r>
            <a:r>
              <a:rPr lang="en-US" sz="1600" baseline="-25000" dirty="0">
                <a:solidFill>
                  <a:schemeClr val="tx2"/>
                </a:solidFill>
              </a:rPr>
              <a:t>V</a:t>
            </a:r>
            <a:r>
              <a:rPr lang="en-US" sz="1600" dirty="0"/>
              <a:t> = R(x</a:t>
            </a:r>
            <a:r>
              <a:rPr lang="en-US" sz="1600" baseline="-25000" dirty="0"/>
              <a:t>1</a:t>
            </a:r>
            <a:r>
              <a:rPr lang="en-US" sz="1600" dirty="0"/>
              <a:t>),S(x</a:t>
            </a:r>
            <a:r>
              <a:rPr lang="en-US" sz="1600" baseline="-25000" dirty="0"/>
              <a:t>1</a:t>
            </a:r>
            <a:r>
              <a:rPr lang="en-US" sz="1600" dirty="0"/>
              <a:t>,y</a:t>
            </a:r>
            <a:r>
              <a:rPr lang="en-US" sz="1600" baseline="-25000" dirty="0"/>
              <a:t>1</a:t>
            </a:r>
            <a:r>
              <a:rPr lang="en-US" sz="1600" dirty="0"/>
              <a:t>) </a:t>
            </a:r>
            <a:r>
              <a:rPr lang="en-US" sz="16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dirty="0"/>
              <a:t> S(x</a:t>
            </a:r>
            <a:r>
              <a:rPr lang="en-US" sz="1600" baseline="-25000" dirty="0"/>
              <a:t>2</a:t>
            </a:r>
            <a:r>
              <a:rPr lang="en-US" sz="1600" dirty="0"/>
              <a:t>,y</a:t>
            </a:r>
            <a:r>
              <a:rPr lang="en-US" sz="1600" baseline="-25000" dirty="0"/>
              <a:t>2</a:t>
            </a:r>
            <a:r>
              <a:rPr lang="en-US" sz="1600" dirty="0"/>
              <a:t>),T(y</a:t>
            </a:r>
            <a:r>
              <a:rPr lang="en-US" sz="1600" baseline="-25000" dirty="0"/>
              <a:t>2</a:t>
            </a:r>
            <a:r>
              <a:rPr lang="en-US" sz="1600" dirty="0"/>
              <a:t>) </a:t>
            </a:r>
            <a:r>
              <a:rPr lang="en-US" sz="16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dirty="0"/>
              <a:t> R(x</a:t>
            </a:r>
            <a:r>
              <a:rPr lang="en-US" sz="1600" baseline="-25000" dirty="0"/>
              <a:t>3</a:t>
            </a:r>
            <a:r>
              <a:rPr lang="en-US" sz="1600" dirty="0"/>
              <a:t>),T(y</a:t>
            </a:r>
            <a:r>
              <a:rPr lang="en-US" sz="1600" baseline="-25000" dirty="0"/>
              <a:t>3</a:t>
            </a:r>
            <a:r>
              <a:rPr lang="en-US" sz="1600" dirty="0"/>
              <a:t>)</a:t>
            </a:r>
            <a:endParaRPr lang="en-US" sz="16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4458253" y="5277328"/>
            <a:ext cx="2198191" cy="408623"/>
          </a:xfrm>
          <a:prstGeom prst="wedgeRoundRectCallout">
            <a:avLst>
              <a:gd name="adj1" fmla="val -8622"/>
              <a:gd name="adj2" fmla="val -155375"/>
              <a:gd name="adj3" fmla="val 16667"/>
            </a:avLst>
          </a:prstGeom>
          <a:noFill/>
          <a:ln>
            <a:solidFill>
              <a:srgbClr val="29293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S: at(x</a:t>
            </a:r>
            <a:r>
              <a:rPr lang="en-US" baseline="-25000" dirty="0" smtClean="0"/>
              <a:t>1</a:t>
            </a:r>
            <a:r>
              <a:rPr lang="en-US" dirty="0" smtClean="0"/>
              <a:t>) ⊃ at(y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08844" y="5357720"/>
            <a:ext cx="2198191" cy="408623"/>
          </a:xfrm>
          <a:prstGeom prst="wedgeRoundRectCallout">
            <a:avLst>
              <a:gd name="adj1" fmla="val -50614"/>
              <a:gd name="adj2" fmla="val -185813"/>
              <a:gd name="adj3" fmla="val 16667"/>
            </a:avLst>
          </a:prstGeom>
          <a:noFill/>
          <a:ln>
            <a:solidFill>
              <a:srgbClr val="29293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S: at(x</a:t>
            </a:r>
            <a:r>
              <a:rPr lang="en-US" baseline="-25000" dirty="0" smtClean="0"/>
              <a:t>2</a:t>
            </a:r>
            <a:r>
              <a:rPr lang="en-US" dirty="0" smtClean="0"/>
              <a:t>) ⊂ at(y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62382" y="5225416"/>
            <a:ext cx="2524105" cy="1021556"/>
          </a:xfrm>
          <a:prstGeom prst="wedgeRoundRectCallout">
            <a:avLst>
              <a:gd name="adj1" fmla="val -24703"/>
              <a:gd name="adj2" fmla="val -96414"/>
              <a:gd name="adj3" fmla="val 16667"/>
            </a:avLst>
          </a:prstGeom>
          <a:noFill/>
          <a:ln>
            <a:solidFill>
              <a:srgbClr val="29293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Same order in both S:</a:t>
            </a:r>
            <a:br>
              <a:rPr lang="en-US" dirty="0" smtClean="0"/>
            </a:br>
            <a:r>
              <a:rPr lang="en-US" dirty="0" smtClean="0"/>
              <a:t>at(x</a:t>
            </a:r>
            <a:r>
              <a:rPr lang="en-US" baseline="-25000" dirty="0" smtClean="0"/>
              <a:t>1</a:t>
            </a:r>
            <a:r>
              <a:rPr lang="en-US" dirty="0" smtClean="0"/>
              <a:t>) </a:t>
            </a:r>
            <a:r>
              <a:rPr lang="en-US" dirty="0"/>
              <a:t>⊂ </a:t>
            </a:r>
            <a:r>
              <a:rPr lang="en-US" dirty="0" smtClean="0"/>
              <a:t>at(y</a:t>
            </a:r>
            <a:r>
              <a:rPr lang="en-US" baseline="-25000" dirty="0" smtClean="0"/>
              <a:t>1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at(x</a:t>
            </a:r>
            <a:r>
              <a:rPr lang="en-US" baseline="-25000" dirty="0"/>
              <a:t>2</a:t>
            </a:r>
            <a:r>
              <a:rPr lang="en-US" dirty="0"/>
              <a:t>) ⊂ at(y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84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197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Landscape of Probabilistic Databases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6773" y="1037799"/>
            <a:ext cx="8363461" cy="5683675"/>
          </a:xfrm>
          <a:prstGeom prst="ellipse">
            <a:avLst/>
          </a:prstGeom>
          <a:ln w="952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>
                <a:latin typeface="Arial"/>
              </a:rPr>
              <a:t>#P-hard</a:t>
            </a:r>
            <a:endParaRPr lang="en-US" sz="3200" dirty="0">
              <a:latin typeface="Arial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40368" y="2304574"/>
            <a:ext cx="6495443" cy="4416900"/>
          </a:xfrm>
          <a:prstGeom prst="ellipse">
            <a:avLst/>
          </a:prstGeom>
          <a:ln w="53975" cap="flat" cmpd="sng" algn="ctr">
            <a:solidFill>
              <a:srgbClr val="FF66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dirty="0" smtClean="0">
                <a:latin typeface="Arial"/>
              </a:rPr>
              <a:t>PTIME</a:t>
            </a:r>
            <a:endParaRPr lang="en-US" sz="3200" dirty="0">
              <a:latin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38961" y="4499807"/>
            <a:ext cx="4066202" cy="2221668"/>
          </a:xfrm>
          <a:prstGeom prst="ellipse">
            <a:avLst/>
          </a:prstGeom>
          <a:ln w="53975" cap="flat" cmpd="sng" algn="ctr">
            <a:solidFill>
              <a:srgbClr val="FF66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 smtClean="0">
                <a:latin typeface="Arial"/>
              </a:rPr>
              <a:t>Poly size OBDD</a:t>
            </a:r>
            <a:endParaRPr lang="en-US" sz="2800" dirty="0">
              <a:latin typeface="Arial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52640" y="5682189"/>
            <a:ext cx="2896276" cy="1024807"/>
          </a:xfrm>
          <a:prstGeom prst="ellipse">
            <a:avLst/>
          </a:prstGeom>
          <a:ln w="53975" cap="flat" cmpd="sng" algn="ctr">
            <a:solidFill>
              <a:srgbClr val="FF66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Arial"/>
              </a:rPr>
              <a:t>Read Once</a:t>
            </a:r>
            <a:endParaRPr lang="en-US" sz="2800" dirty="0"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64555" y="5235913"/>
            <a:ext cx="583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J</a:t>
            </a:r>
            <a:endParaRPr lang="en-US" sz="2800" baseline="-25000" dirty="0">
              <a:solidFill>
                <a:srgbClr val="D2533C"/>
              </a:solidFill>
              <a:latin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53000" y="2799023"/>
            <a:ext cx="6289554" cy="1962394"/>
            <a:chOff x="3653000" y="2799023"/>
            <a:chExt cx="6289554" cy="1962394"/>
          </a:xfrm>
        </p:grpSpPr>
        <p:sp>
          <p:nvSpPr>
            <p:cNvPr id="26" name="Oval Callout 25"/>
            <p:cNvSpPr/>
            <p:nvPr/>
          </p:nvSpPr>
          <p:spPr>
            <a:xfrm>
              <a:off x="3653000" y="2799023"/>
              <a:ext cx="6289554" cy="822305"/>
            </a:xfrm>
            <a:prstGeom prst="wedgeEllipseCallout">
              <a:avLst>
                <a:gd name="adj1" fmla="val -10143"/>
                <a:gd name="adj2" fmla="val 12148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D2533C"/>
                  </a:solidFill>
                </a:rPr>
                <a:t>Q</a:t>
              </a:r>
              <a:r>
                <a:rPr lang="en-US" sz="1600" baseline="-25000" dirty="0" smtClean="0">
                  <a:solidFill>
                    <a:srgbClr val="D2533C"/>
                  </a:solidFill>
                </a:rPr>
                <a:t>V</a:t>
              </a:r>
              <a:r>
                <a:rPr lang="en-US" sz="1600" baseline="-25000" dirty="0" smtClean="0">
                  <a:solidFill>
                    <a:srgbClr val="292934"/>
                  </a:solidFill>
                </a:rPr>
                <a:t> </a:t>
              </a:r>
              <a:r>
                <a:rPr lang="en-US" sz="1600" dirty="0" smtClean="0">
                  <a:solidFill>
                    <a:srgbClr val="292934"/>
                  </a:solidFill>
                </a:rPr>
                <a:t>= R(</a:t>
              </a:r>
              <a:r>
                <a:rPr lang="en-US" sz="1600" dirty="0">
                  <a:solidFill>
                    <a:srgbClr val="292934"/>
                  </a:solidFill>
                </a:rPr>
                <a:t>x</a:t>
              </a:r>
              <a:r>
                <a:rPr lang="en-US" sz="1600" baseline="-25000" dirty="0">
                  <a:solidFill>
                    <a:srgbClr val="292934"/>
                  </a:solidFill>
                </a:rPr>
                <a:t>1</a:t>
              </a:r>
              <a:r>
                <a:rPr lang="en-US" sz="1600" dirty="0">
                  <a:solidFill>
                    <a:srgbClr val="292934"/>
                  </a:solidFill>
                </a:rPr>
                <a:t>),S(x</a:t>
              </a:r>
              <a:r>
                <a:rPr lang="en-US" sz="1600" baseline="-25000" dirty="0">
                  <a:solidFill>
                    <a:srgbClr val="292934"/>
                  </a:solidFill>
                </a:rPr>
                <a:t>1</a:t>
              </a:r>
              <a:r>
                <a:rPr lang="en-US" sz="1600" dirty="0">
                  <a:solidFill>
                    <a:srgbClr val="292934"/>
                  </a:solidFill>
                </a:rPr>
                <a:t>,y</a:t>
              </a:r>
              <a:r>
                <a:rPr lang="en-US" sz="1600" baseline="-25000" dirty="0">
                  <a:solidFill>
                    <a:srgbClr val="292934"/>
                  </a:solidFill>
                </a:rPr>
                <a:t>1</a:t>
              </a:r>
              <a:r>
                <a:rPr lang="en-US" sz="1600" dirty="0" smtClean="0">
                  <a:solidFill>
                    <a:srgbClr val="292934"/>
                  </a:solidFill>
                </a:rPr>
                <a:t>)</a:t>
              </a:r>
              <a:r>
                <a:rPr lang="en-US" sz="1600" dirty="0" smtClean="0">
                  <a:solidFill>
                    <a:srgbClr val="292934"/>
                  </a:solidFill>
                  <a:latin typeface="ＭＳ ゴシック"/>
                  <a:ea typeface="ＭＳ ゴシック"/>
                  <a:cs typeface="ＭＳ ゴシック"/>
                </a:rPr>
                <a:t>∨</a:t>
              </a:r>
              <a:r>
                <a:rPr lang="en-US" sz="1600" dirty="0" smtClean="0">
                  <a:solidFill>
                    <a:srgbClr val="292934"/>
                  </a:solidFill>
                </a:rPr>
                <a:t>S</a:t>
              </a:r>
              <a:r>
                <a:rPr lang="en-US" sz="1600" dirty="0">
                  <a:solidFill>
                    <a:srgbClr val="292934"/>
                  </a:solidFill>
                </a:rPr>
                <a:t>(x</a:t>
              </a:r>
              <a:r>
                <a:rPr lang="en-US" sz="1600" baseline="-25000" dirty="0">
                  <a:solidFill>
                    <a:srgbClr val="292934"/>
                  </a:solidFill>
                </a:rPr>
                <a:t>2</a:t>
              </a:r>
              <a:r>
                <a:rPr lang="en-US" sz="1600" dirty="0">
                  <a:solidFill>
                    <a:srgbClr val="292934"/>
                  </a:solidFill>
                </a:rPr>
                <a:t>,y</a:t>
              </a:r>
              <a:r>
                <a:rPr lang="en-US" sz="1600" baseline="-25000" dirty="0">
                  <a:solidFill>
                    <a:srgbClr val="292934"/>
                  </a:solidFill>
                </a:rPr>
                <a:t>2</a:t>
              </a:r>
              <a:r>
                <a:rPr lang="en-US" sz="1600" dirty="0" smtClean="0">
                  <a:solidFill>
                    <a:srgbClr val="292934"/>
                  </a:solidFill>
                </a:rPr>
                <a:t>),T(y</a:t>
              </a:r>
              <a:r>
                <a:rPr lang="en-US" sz="1600" baseline="-25000" dirty="0" smtClean="0">
                  <a:solidFill>
                    <a:srgbClr val="292934"/>
                  </a:solidFill>
                </a:rPr>
                <a:t>2</a:t>
              </a:r>
              <a:r>
                <a:rPr lang="en-US" sz="1600" dirty="0" smtClean="0">
                  <a:solidFill>
                    <a:srgbClr val="292934"/>
                  </a:solidFill>
                </a:rPr>
                <a:t>)</a:t>
              </a:r>
              <a:r>
                <a:rPr lang="en-US" sz="1600" dirty="0">
                  <a:solidFill>
                    <a:srgbClr val="292934"/>
                  </a:solidFill>
                </a:rPr>
                <a:t> </a:t>
              </a:r>
              <a:r>
                <a:rPr lang="en-US" sz="1600" dirty="0" smtClean="0">
                  <a:solidFill>
                    <a:srgbClr val="292934"/>
                  </a:solidFill>
                  <a:latin typeface="ＭＳ ゴシック"/>
                  <a:ea typeface="ＭＳ ゴシック"/>
                  <a:cs typeface="ＭＳ ゴシック"/>
                </a:rPr>
                <a:t>∨</a:t>
              </a:r>
              <a:r>
                <a:rPr lang="en-US" sz="1600" dirty="0" smtClean="0">
                  <a:solidFill>
                    <a:srgbClr val="292934"/>
                  </a:solidFill>
                </a:rPr>
                <a:t>R</a:t>
              </a:r>
              <a:r>
                <a:rPr lang="en-US" sz="1600" dirty="0">
                  <a:solidFill>
                    <a:srgbClr val="292934"/>
                  </a:solidFill>
                </a:rPr>
                <a:t>(</a:t>
              </a:r>
              <a:r>
                <a:rPr lang="en-US" sz="1600" dirty="0" smtClean="0">
                  <a:solidFill>
                    <a:srgbClr val="292934"/>
                  </a:solidFill>
                </a:rPr>
                <a:t>x</a:t>
              </a:r>
              <a:r>
                <a:rPr lang="en-US" sz="1600" baseline="-25000" dirty="0" smtClean="0">
                  <a:solidFill>
                    <a:srgbClr val="292934"/>
                  </a:solidFill>
                </a:rPr>
                <a:t>3</a:t>
              </a:r>
              <a:r>
                <a:rPr lang="en-US" sz="1600" dirty="0" smtClean="0">
                  <a:solidFill>
                    <a:srgbClr val="292934"/>
                  </a:solidFill>
                </a:rPr>
                <a:t>),T(y</a:t>
              </a:r>
              <a:r>
                <a:rPr lang="en-US" sz="1600" baseline="-25000" dirty="0" smtClean="0">
                  <a:solidFill>
                    <a:srgbClr val="292934"/>
                  </a:solidFill>
                </a:rPr>
                <a:t>3</a:t>
              </a:r>
              <a:r>
                <a:rPr lang="en-US" sz="1600" dirty="0">
                  <a:solidFill>
                    <a:srgbClr val="292934"/>
                  </a:solidFill>
                </a:rPr>
                <a:t>)</a:t>
              </a:r>
              <a:r>
                <a:rPr lang="en-US" sz="1600" dirty="0" smtClean="0">
                  <a:solidFill>
                    <a:srgbClr val="292934"/>
                  </a:solidFill>
                </a:rPr>
                <a:t/>
              </a:r>
              <a:br>
                <a:rPr lang="en-US" sz="1600" dirty="0" smtClean="0">
                  <a:solidFill>
                    <a:srgbClr val="292934"/>
                  </a:solidFill>
                </a:rPr>
              </a:br>
              <a:r>
                <a:rPr lang="en-US" sz="1600" dirty="0" smtClean="0">
                  <a:solidFill>
                    <a:srgbClr val="292934"/>
                  </a:solidFill>
                </a:rPr>
                <a:t>has no poly-size OBDD!</a:t>
              </a:r>
              <a:endParaRPr lang="en-US" sz="1600" baseline="-25000" dirty="0">
                <a:solidFill>
                  <a:srgbClr val="292934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57088" y="4238197"/>
              <a:ext cx="6463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D2533C"/>
                  </a:solidFill>
                  <a:latin typeface="Arial"/>
                </a:rPr>
                <a:t>Q</a:t>
              </a:r>
              <a:r>
                <a:rPr lang="en-US" sz="2800" baseline="-25000" dirty="0" smtClean="0">
                  <a:solidFill>
                    <a:srgbClr val="D2533C"/>
                  </a:solidFill>
                  <a:latin typeface="Arial"/>
                </a:rPr>
                <a:t>V</a:t>
              </a:r>
              <a:endParaRPr lang="en-US" sz="2800" baseline="-25000" dirty="0">
                <a:solidFill>
                  <a:srgbClr val="D2533C"/>
                </a:solidFill>
                <a:latin typeface="Arial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02524" y="1062683"/>
            <a:ext cx="47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H</a:t>
            </a:r>
            <a:r>
              <a:rPr lang="en-US" sz="2000" baseline="-25000" dirty="0" smtClean="0">
                <a:solidFill>
                  <a:schemeClr val="tx2"/>
                </a:solidFill>
              </a:rPr>
              <a:t>0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21698" y="1741244"/>
            <a:ext cx="47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H</a:t>
            </a:r>
            <a:r>
              <a:rPr lang="en-US" sz="2000" baseline="-25000" dirty="0" smtClean="0">
                <a:solidFill>
                  <a:schemeClr val="tx2"/>
                </a:solidFill>
              </a:rPr>
              <a:t>1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64815" y="2037667"/>
            <a:ext cx="47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H</a:t>
            </a:r>
            <a:r>
              <a:rPr lang="en-US" sz="2000" baseline="-25000" dirty="0" smtClean="0">
                <a:solidFill>
                  <a:schemeClr val="tx2"/>
                </a:solidFill>
              </a:rPr>
              <a:t>2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2890" y="1615666"/>
            <a:ext cx="7566140" cy="509133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76837" y="1758613"/>
            <a:ext cx="136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hierarchical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37839" y="2468063"/>
            <a:ext cx="47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H</a:t>
            </a:r>
            <a:r>
              <a:rPr lang="en-US" sz="2000" baseline="-25000" dirty="0" smtClean="0">
                <a:solidFill>
                  <a:schemeClr val="tx2"/>
                </a:solidFill>
              </a:rPr>
              <a:t>3</a:t>
            </a:r>
            <a:endParaRPr lang="en-US" sz="2000" baseline="-2500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16120" y="1248865"/>
            <a:ext cx="186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non-hierarchical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519667" y="5808147"/>
            <a:ext cx="636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D2533C"/>
                </a:solidFill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</a:rPr>
              <a:t>U</a:t>
            </a:r>
            <a:endParaRPr lang="en-US" sz="2800" baseline="-25000" dirty="0">
              <a:solidFill>
                <a:srgbClr val="D25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6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FBDD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queries have inversion (hence no efficient OBDD),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but have an efficient FBDD</a:t>
            </a:r>
          </a:p>
          <a:p>
            <a:endParaRPr lang="en-US" dirty="0"/>
          </a:p>
          <a:p>
            <a:r>
              <a:rPr lang="en-US" dirty="0" smtClean="0"/>
              <a:t>We only know of examples of such queries, no complete characterization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5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FBDD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1848915"/>
            <a:ext cx="802137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Q</a:t>
            </a:r>
            <a:r>
              <a:rPr lang="en-US" sz="2800" baseline="-25000" dirty="0">
                <a:solidFill>
                  <a:schemeClr val="tx2"/>
                </a:solidFill>
              </a:rPr>
              <a:t>V</a:t>
            </a:r>
            <a:r>
              <a:rPr lang="en-US" sz="2800" dirty="0"/>
              <a:t> = R(x</a:t>
            </a:r>
            <a:r>
              <a:rPr lang="en-US" sz="2800" baseline="-25000" dirty="0"/>
              <a:t>1</a:t>
            </a:r>
            <a:r>
              <a:rPr lang="en-US" sz="2800" dirty="0"/>
              <a:t>),S(x</a:t>
            </a:r>
            <a:r>
              <a:rPr lang="en-US" sz="2800" baseline="-25000" dirty="0"/>
              <a:t>1</a:t>
            </a:r>
            <a:r>
              <a:rPr lang="en-US" sz="2800" dirty="0"/>
              <a:t>,y</a:t>
            </a:r>
            <a:r>
              <a:rPr lang="en-US" sz="2800" baseline="-25000" dirty="0"/>
              <a:t>1</a:t>
            </a:r>
            <a:r>
              <a:rPr lang="en-US" sz="2800" dirty="0"/>
              <a:t>) </a:t>
            </a:r>
            <a:r>
              <a:rPr lang="en-US" sz="28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800" dirty="0"/>
              <a:t> S(x</a:t>
            </a:r>
            <a:r>
              <a:rPr lang="en-US" sz="2800" baseline="-25000" dirty="0"/>
              <a:t>2</a:t>
            </a:r>
            <a:r>
              <a:rPr lang="en-US" sz="2800" dirty="0"/>
              <a:t>,y</a:t>
            </a:r>
            <a:r>
              <a:rPr lang="en-US" sz="2800" baseline="-25000" dirty="0"/>
              <a:t>2</a:t>
            </a:r>
            <a:r>
              <a:rPr lang="en-US" sz="2800" dirty="0"/>
              <a:t>),T(y</a:t>
            </a:r>
            <a:r>
              <a:rPr lang="en-US" sz="2800" baseline="-25000" dirty="0"/>
              <a:t>2</a:t>
            </a:r>
            <a:r>
              <a:rPr lang="en-US" sz="2800" dirty="0"/>
              <a:t>) </a:t>
            </a:r>
            <a:r>
              <a:rPr lang="en-US" sz="28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800" dirty="0"/>
              <a:t> R(x</a:t>
            </a:r>
            <a:r>
              <a:rPr lang="en-US" sz="2800" baseline="-25000" dirty="0"/>
              <a:t>3</a:t>
            </a:r>
            <a:r>
              <a:rPr lang="en-US" sz="2800" dirty="0"/>
              <a:t>),T(y</a:t>
            </a:r>
            <a:r>
              <a:rPr lang="en-US" sz="2800" baseline="-25000" dirty="0"/>
              <a:t>3</a:t>
            </a:r>
            <a:r>
              <a:rPr lang="en-US" sz="2800" dirty="0"/>
              <a:t>)</a:t>
            </a:r>
            <a:endParaRPr lang="en-US" sz="28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66445" y="2850227"/>
            <a:ext cx="7673402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sz="2000" b="1" dirty="0"/>
              <a:t>Fact</a:t>
            </a:r>
            <a:r>
              <a:rPr lang="en-US" sz="2000" dirty="0"/>
              <a:t>: (The lineage of ) </a:t>
            </a:r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V</a:t>
            </a:r>
            <a:r>
              <a:rPr lang="en-US" sz="2000" dirty="0"/>
              <a:t> has an FBDD whose size is linear in |</a:t>
            </a:r>
            <a:r>
              <a:rPr lang="en-US" sz="2000" dirty="0">
                <a:solidFill>
                  <a:srgbClr val="D2533C"/>
                </a:solidFill>
              </a:rPr>
              <a:t>D</a:t>
            </a:r>
            <a:r>
              <a:rPr lang="en-US" sz="2000" dirty="0" smtClean="0"/>
              <a:t>|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32064" y="3681068"/>
            <a:ext cx="8674169" cy="120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Arial"/>
              </a:rPr>
              <a:t>Q</a:t>
            </a:r>
            <a:r>
              <a:rPr lang="en-US" sz="2400" baseline="-25000" dirty="0" smtClean="0">
                <a:solidFill>
                  <a:schemeClr val="tx2"/>
                </a:solidFill>
                <a:latin typeface="Arial"/>
              </a:rPr>
              <a:t>W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 = [R(x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0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),S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1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(x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0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,y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0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)       </a:t>
            </a:r>
            <a:r>
              <a:rPr lang="en-US" sz="24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     S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2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(x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2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,y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2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),S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3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(x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2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,y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2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)]</a:t>
            </a:r>
            <a:r>
              <a:rPr lang="en-US" sz="24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     /* </a:t>
            </a:r>
            <a:r>
              <a:rPr lang="en-US" sz="2400" dirty="0" smtClean="0">
                <a:solidFill>
                  <a:srgbClr val="D2533C"/>
                </a:solidFill>
                <a:latin typeface="Arial"/>
              </a:rPr>
              <a:t>Q1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 */</a:t>
            </a:r>
            <a:br>
              <a:rPr lang="en-US" sz="2400" dirty="0" smtClean="0">
                <a:solidFill>
                  <a:srgbClr val="292934"/>
                </a:solidFill>
                <a:latin typeface="Arial"/>
              </a:rPr>
            </a:b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         [R(x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0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),S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1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(x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0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,y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0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)        </a:t>
            </a:r>
            <a:r>
              <a:rPr lang="en-US" sz="24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     S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3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(x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3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,y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3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),T(y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3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)]      </a:t>
            </a:r>
            <a:r>
              <a:rPr lang="en-US" sz="24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     /* </a:t>
            </a:r>
            <a:r>
              <a:rPr lang="en-US" sz="2400" dirty="0">
                <a:solidFill>
                  <a:srgbClr val="D2533C"/>
                </a:solidFill>
                <a:latin typeface="Arial"/>
              </a:rPr>
              <a:t>Q2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 */</a:t>
            </a:r>
            <a:br>
              <a:rPr lang="en-US" sz="2400" dirty="0" smtClean="0">
                <a:solidFill>
                  <a:srgbClr val="292934"/>
                </a:solidFill>
                <a:latin typeface="Arial"/>
              </a:rPr>
            </a:b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         [S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1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(x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1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,y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1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),S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2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(x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1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,y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1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)  </a:t>
            </a:r>
            <a:r>
              <a:rPr lang="en-US" sz="2400" dirty="0" smtClean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     S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3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(x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3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,y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3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),T(y</a:t>
            </a:r>
            <a:r>
              <a:rPr lang="en-US" sz="2400" baseline="-25000" dirty="0" smtClean="0">
                <a:solidFill>
                  <a:srgbClr val="292934"/>
                </a:solidFill>
                <a:latin typeface="Arial"/>
              </a:rPr>
              <a:t>3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)]                /* </a:t>
            </a:r>
            <a:r>
              <a:rPr lang="en-US" sz="2400" dirty="0">
                <a:solidFill>
                  <a:srgbClr val="D2533C"/>
                </a:solidFill>
                <a:latin typeface="Arial"/>
              </a:rPr>
              <a:t>Q3</a:t>
            </a:r>
            <a:r>
              <a:rPr lang="en-US" sz="2400" dirty="0" smtClean="0">
                <a:solidFill>
                  <a:srgbClr val="292934"/>
                </a:solidFill>
                <a:latin typeface="Arial"/>
              </a:rPr>
              <a:t> */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5004" y="5411642"/>
            <a:ext cx="8319738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r>
              <a:rPr lang="en-US" sz="2000" b="1" dirty="0" smtClean="0"/>
              <a:t>Theorem</a:t>
            </a:r>
            <a:r>
              <a:rPr lang="en-US" sz="2000" dirty="0" smtClean="0"/>
              <a:t>: Any FBDD for (the </a:t>
            </a:r>
            <a:r>
              <a:rPr lang="en-US" sz="2000" dirty="0"/>
              <a:t>lineage of ) </a:t>
            </a:r>
            <a:r>
              <a:rPr lang="en-US" sz="2000" dirty="0" smtClean="0">
                <a:solidFill>
                  <a:schemeClr val="tx2"/>
                </a:solidFill>
              </a:rPr>
              <a:t>Q</a:t>
            </a:r>
            <a:r>
              <a:rPr lang="en-US" sz="2000" baseline="-25000" dirty="0" smtClean="0">
                <a:solidFill>
                  <a:schemeClr val="tx2"/>
                </a:solidFill>
              </a:rPr>
              <a:t>W</a:t>
            </a:r>
            <a:r>
              <a:rPr lang="en-US" sz="2000" dirty="0" smtClean="0"/>
              <a:t> </a:t>
            </a:r>
            <a:r>
              <a:rPr lang="en-US" sz="2000" dirty="0"/>
              <a:t>has </a:t>
            </a:r>
            <a:r>
              <a:rPr lang="en-US" sz="2000" dirty="0" smtClean="0"/>
              <a:t>size exponential </a:t>
            </a:r>
            <a:r>
              <a:rPr lang="en-US" sz="2000" dirty="0"/>
              <a:t>in |</a:t>
            </a:r>
            <a:r>
              <a:rPr lang="en-US" sz="2000" dirty="0">
                <a:solidFill>
                  <a:srgbClr val="D2533C"/>
                </a:solidFill>
              </a:rPr>
              <a:t>D</a:t>
            </a:r>
            <a:r>
              <a:rPr lang="en-US" sz="2000" dirty="0" smtClean="0"/>
              <a:t>|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356014" y="6251083"/>
            <a:ext cx="320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the book for both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33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197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Landscape of Probabilistic Databases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6773" y="1037799"/>
            <a:ext cx="8363461" cy="5683675"/>
          </a:xfrm>
          <a:prstGeom prst="ellipse">
            <a:avLst/>
          </a:prstGeom>
          <a:ln w="952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>
                <a:latin typeface="Arial"/>
              </a:rPr>
              <a:t>#P-hard</a:t>
            </a:r>
            <a:endParaRPr lang="en-US" sz="2400" dirty="0">
              <a:latin typeface="Arial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40368" y="2102712"/>
            <a:ext cx="6495443" cy="4618761"/>
          </a:xfrm>
          <a:prstGeom prst="ellipse">
            <a:avLst/>
          </a:prstGeom>
          <a:ln w="53975" cap="flat" cmpd="sng" algn="ctr">
            <a:solidFill>
              <a:srgbClr val="FF66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>
                <a:latin typeface="Arial"/>
              </a:rPr>
              <a:t>PTIME</a:t>
            </a:r>
            <a:endParaRPr lang="en-US" sz="2400" dirty="0">
              <a:latin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708373" y="3934963"/>
            <a:ext cx="4110815" cy="278651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>
                <a:latin typeface="Arial"/>
              </a:rPr>
              <a:t>Poly-size FBDD</a:t>
            </a:r>
            <a:endParaRPr lang="en-US" sz="2400" dirty="0">
              <a:latin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876837" y="4879209"/>
            <a:ext cx="3628326" cy="1842266"/>
          </a:xfrm>
          <a:prstGeom prst="ellipse">
            <a:avLst/>
          </a:prstGeom>
          <a:ln w="53975" cap="flat" cmpd="sng" algn="ctr">
            <a:solidFill>
              <a:srgbClr val="FF66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>
                <a:latin typeface="Arial"/>
              </a:rPr>
              <a:t>Poly-size OBDD</a:t>
            </a:r>
            <a:endParaRPr lang="en-US" sz="2400" dirty="0">
              <a:latin typeface="Arial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52640" y="5682189"/>
            <a:ext cx="2896276" cy="1024807"/>
          </a:xfrm>
          <a:prstGeom prst="ellipse">
            <a:avLst/>
          </a:prstGeom>
          <a:ln w="53975" cap="flat" cmpd="sng" algn="ctr">
            <a:solidFill>
              <a:srgbClr val="FF66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Arial"/>
              </a:rPr>
              <a:t>Read Once</a:t>
            </a:r>
            <a:endParaRPr lang="en-US" sz="2400" dirty="0"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2461" y="5497523"/>
            <a:ext cx="583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J</a:t>
            </a:r>
            <a:endParaRPr lang="en-US" sz="2800" baseline="-25000" dirty="0">
              <a:solidFill>
                <a:srgbClr val="D2533C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2319" y="4540857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V</a:t>
            </a:r>
            <a:endParaRPr lang="en-US" sz="2800" baseline="-25000" dirty="0">
              <a:solidFill>
                <a:srgbClr val="D2533C"/>
              </a:solidFill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08735" y="3742259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W</a:t>
            </a:r>
            <a:endParaRPr lang="en-US" sz="2800" baseline="-25000" dirty="0">
              <a:solidFill>
                <a:srgbClr val="D2533C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15212" y="2251495"/>
            <a:ext cx="59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9</a:t>
            </a:r>
            <a:endParaRPr lang="en-US" sz="2800" baseline="-25000" dirty="0">
              <a:solidFill>
                <a:srgbClr val="D2533C"/>
              </a:solidFill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17931" y="1001128"/>
            <a:ext cx="577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D2533C"/>
                </a:solidFill>
                <a:latin typeface="Arial"/>
              </a:rPr>
              <a:t>H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0</a:t>
            </a:r>
            <a:endParaRPr lang="en-US" sz="2800" baseline="-25000" dirty="0">
              <a:solidFill>
                <a:srgbClr val="D2533C"/>
              </a:solidFill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1626" y="1750242"/>
            <a:ext cx="577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D2533C"/>
                </a:solidFill>
                <a:latin typeface="Arial"/>
              </a:rPr>
              <a:t>H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1</a:t>
            </a:r>
            <a:endParaRPr lang="en-US" sz="2800" baseline="-25000" dirty="0">
              <a:solidFill>
                <a:srgbClr val="D2533C"/>
              </a:solidFill>
              <a:latin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78052" y="2102712"/>
            <a:ext cx="577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D2533C"/>
                </a:solidFill>
                <a:latin typeface="Arial"/>
              </a:rPr>
              <a:t>H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2</a:t>
            </a:r>
            <a:endParaRPr lang="en-US" sz="2800" baseline="-25000" dirty="0">
              <a:solidFill>
                <a:srgbClr val="D2533C"/>
              </a:solidFill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92419" y="5792461"/>
            <a:ext cx="636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U</a:t>
            </a:r>
            <a:endParaRPr lang="en-US" sz="2800" baseline="-25000" dirty="0">
              <a:solidFill>
                <a:srgbClr val="D2533C"/>
              </a:solidFill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65831" y="2571982"/>
            <a:ext cx="577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D2533C"/>
                </a:solidFill>
                <a:latin typeface="Arial"/>
              </a:rPr>
              <a:t>H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3</a:t>
            </a:r>
            <a:endParaRPr lang="en-US" sz="2800" baseline="-25000" dirty="0">
              <a:solidFill>
                <a:srgbClr val="D2533C"/>
              </a:solidFill>
              <a:latin typeface="Arial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32890" y="1615666"/>
            <a:ext cx="7566140" cy="509133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876837" y="1758613"/>
            <a:ext cx="136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hierarchical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616120" y="1248865"/>
            <a:ext cx="186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Non-hierarchical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374879" y="5322232"/>
            <a:ext cx="1549873" cy="618314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/>
              </a:rPr>
              <a:t>Open</a:t>
            </a:r>
            <a:endParaRPr lang="en-US" sz="2000" dirty="0">
              <a:latin typeface="Arial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3352800" y="2882566"/>
            <a:ext cx="3797948" cy="476071"/>
          </a:xfrm>
          <a:prstGeom prst="wedgeEllipseCallout">
            <a:avLst>
              <a:gd name="adj1" fmla="val 24968"/>
              <a:gd name="adj2" fmla="val 1508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rgbClr val="D2533C"/>
                </a:solidFill>
              </a:rPr>
              <a:t>Q</a:t>
            </a:r>
            <a:r>
              <a:rPr lang="en-US" sz="1600" baseline="-25000" dirty="0" smtClean="0">
                <a:solidFill>
                  <a:srgbClr val="D2533C"/>
                </a:solidFill>
              </a:rPr>
              <a:t>W</a:t>
            </a:r>
            <a:r>
              <a:rPr lang="en-US" sz="1600" baseline="-25000" dirty="0" smtClean="0">
                <a:solidFill>
                  <a:srgbClr val="292934"/>
                </a:solidFill>
              </a:rPr>
              <a:t> </a:t>
            </a:r>
            <a:r>
              <a:rPr lang="en-US" sz="1600" dirty="0" smtClean="0">
                <a:solidFill>
                  <a:srgbClr val="292934"/>
                </a:solidFill>
              </a:rPr>
              <a:t>has no poly-size FBDD!</a:t>
            </a:r>
            <a:endParaRPr lang="en-US" sz="1600" baseline="-25000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6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14" grpId="0"/>
      <p:bldP spid="15" grpId="0"/>
      <p:bldP spid="28" grpId="0" animBg="1"/>
      <p:bldP spid="3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d</a:t>
            </a:r>
            <a:r>
              <a:rPr lang="en-US" dirty="0" smtClean="0"/>
              <a:t>-DNNF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7085673" y="2165200"/>
            <a:ext cx="692468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endParaRPr lang="en-US" sz="2400" dirty="0">
              <a:latin typeface="Arial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6206966" y="3316138"/>
            <a:ext cx="692468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sz="2400" dirty="0">
              <a:latin typeface="Arial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984983" y="3316138"/>
            <a:ext cx="692468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sz="2400" dirty="0">
              <a:latin typeface="Arial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139302" y="5081947"/>
            <a:ext cx="548344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>
                <a:latin typeface="Arial"/>
              </a:rPr>
              <a:t>X</a:t>
            </a:r>
            <a:endParaRPr lang="en-US" sz="2400" dirty="0">
              <a:latin typeface="Arial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046555" y="5081947"/>
            <a:ext cx="548344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>
                <a:latin typeface="Arial"/>
              </a:rPr>
              <a:t>Y</a:t>
            </a:r>
            <a:endParaRPr lang="en-US" sz="2400" dirty="0">
              <a:latin typeface="Arial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871122" y="5081947"/>
            <a:ext cx="524042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>
                <a:latin typeface="Arial"/>
              </a:rPr>
              <a:t>Z</a:t>
            </a:r>
            <a:endParaRPr lang="en-US" sz="2400" dirty="0">
              <a:latin typeface="Arial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7541511" y="5094937"/>
            <a:ext cx="572224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>
                <a:latin typeface="Arial"/>
              </a:rPr>
              <a:t>U</a:t>
            </a:r>
            <a:endParaRPr lang="en-US" sz="2400" dirty="0">
              <a:latin typeface="Arial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233523" y="5092437"/>
            <a:ext cx="824968" cy="649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>
                <a:latin typeface="Arial"/>
              </a:rPr>
              <a:t>¬U</a:t>
            </a:r>
            <a:endParaRPr lang="en-US" sz="2400" dirty="0">
              <a:latin typeface="Arial"/>
            </a:endParaRPr>
          </a:p>
        </p:txBody>
      </p:sp>
      <p:cxnSp>
        <p:nvCxnSpPr>
          <p:cNvPr id="14" name="Straight Connector 13"/>
          <p:cNvCxnSpPr>
            <a:stCxn id="6" idx="3"/>
            <a:endCxn id="8" idx="0"/>
          </p:cNvCxnSpPr>
          <p:nvPr/>
        </p:nvCxnSpPr>
        <p:spPr>
          <a:xfrm rot="5400000">
            <a:off x="5255079" y="4028650"/>
            <a:ext cx="1211692" cy="8949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9" idx="0"/>
          </p:cNvCxnSpPr>
          <p:nvPr/>
        </p:nvCxnSpPr>
        <p:spPr>
          <a:xfrm rot="5400000">
            <a:off x="5878654" y="4407400"/>
            <a:ext cx="1116621" cy="2324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5"/>
            <a:endCxn id="11" idx="0"/>
          </p:cNvCxnSpPr>
          <p:nvPr/>
        </p:nvCxnSpPr>
        <p:spPr>
          <a:xfrm rot="16200000" flipH="1">
            <a:off x="6700482" y="3967796"/>
            <a:ext cx="1224682" cy="1029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7"/>
            <a:endCxn id="7" idx="3"/>
          </p:cNvCxnSpPr>
          <p:nvPr/>
        </p:nvCxnSpPr>
        <p:spPr>
          <a:xfrm rot="5400000" flipH="1" flipV="1">
            <a:off x="6647113" y="3737739"/>
            <a:ext cx="1306763" cy="15717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0"/>
            <a:endCxn id="7" idx="4"/>
          </p:cNvCxnSpPr>
          <p:nvPr/>
        </p:nvCxnSpPr>
        <p:spPr>
          <a:xfrm rot="5400000" flipH="1" flipV="1">
            <a:off x="7173870" y="3924600"/>
            <a:ext cx="1116621" cy="1198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5"/>
            <a:endCxn id="12" idx="0"/>
          </p:cNvCxnSpPr>
          <p:nvPr/>
        </p:nvCxnSpPr>
        <p:spPr>
          <a:xfrm rot="16200000" flipH="1">
            <a:off x="7999933" y="4446363"/>
            <a:ext cx="1222182" cy="69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0"/>
            <a:endCxn id="5" idx="3"/>
          </p:cNvCxnSpPr>
          <p:nvPr/>
        </p:nvCxnSpPr>
        <p:spPr>
          <a:xfrm rot="5400000" flipH="1" flipV="1">
            <a:off x="6571731" y="2700787"/>
            <a:ext cx="596821" cy="6338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1"/>
            <a:endCxn id="5" idx="5"/>
          </p:cNvCxnSpPr>
          <p:nvPr/>
        </p:nvCxnSpPr>
        <p:spPr>
          <a:xfrm rot="16200000" flipV="1">
            <a:off x="7535616" y="2860432"/>
            <a:ext cx="691892" cy="4096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93163" y="1417638"/>
            <a:ext cx="2732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</a:rPr>
              <a:t>X Y U  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sz="2800" dirty="0" smtClean="0">
                <a:latin typeface="Arial"/>
              </a:rPr>
              <a:t>X Y Z</a:t>
            </a:r>
          </a:p>
        </p:txBody>
      </p:sp>
      <p:cxnSp>
        <p:nvCxnSpPr>
          <p:cNvPr id="28" name="Straight Connector 27"/>
          <p:cNvCxnSpPr>
            <a:stCxn id="8" idx="7"/>
            <a:endCxn id="7" idx="2"/>
          </p:cNvCxnSpPr>
          <p:nvPr/>
        </p:nvCxnSpPr>
        <p:spPr>
          <a:xfrm rot="5400000" flipH="1" flipV="1">
            <a:off x="6028020" y="3220055"/>
            <a:ext cx="1536286" cy="2377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4021" y="3852168"/>
            <a:ext cx="5838858" cy="58477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3200" dirty="0" smtClean="0">
                <a:latin typeface="Arial"/>
              </a:rPr>
              <a:t>(</a:t>
            </a:r>
            <a:r>
              <a:rPr lang="en-US" sz="3200" dirty="0" smtClean="0">
                <a:solidFill>
                  <a:schemeClr val="tx2"/>
                </a:solidFill>
                <a:latin typeface="Arial"/>
              </a:rPr>
              <a:t>F</a:t>
            </a:r>
            <a:r>
              <a:rPr lang="en-US" sz="3200" dirty="0" smtClean="0">
                <a:latin typeface="Arial"/>
              </a:rPr>
              <a:t>) in PTIME in </a:t>
            </a:r>
            <a:r>
              <a:rPr lang="en-US" sz="3200" dirty="0" err="1" smtClean="0">
                <a:latin typeface="Arial"/>
              </a:rPr>
              <a:t>size(d</a:t>
            </a:r>
            <a:r>
              <a:rPr lang="en-US" sz="3200" dirty="0" smtClean="0">
                <a:latin typeface="Arial"/>
              </a:rPr>
              <a:t>-DNNF)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2411" y="5264062"/>
            <a:ext cx="5250222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3200" dirty="0" smtClean="0">
                <a:latin typeface="Arial"/>
              </a:rPr>
              <a:t>(</a:t>
            </a:r>
            <a:r>
              <a:rPr lang="en-US" sz="3200" dirty="0" smtClean="0">
                <a:solidFill>
                  <a:schemeClr val="tx2"/>
                </a:solidFill>
                <a:latin typeface="Arial"/>
              </a:rPr>
              <a:t>F</a:t>
            </a:r>
            <a:r>
              <a:rPr lang="en-US" sz="3200" baseline="-25000" dirty="0" smtClean="0">
                <a:solidFill>
                  <a:schemeClr val="tx2"/>
                </a:solidFill>
                <a:latin typeface="Arial"/>
              </a:rPr>
              <a:t>1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 smtClean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sz="3200" dirty="0" smtClean="0">
                <a:solidFill>
                  <a:srgbClr val="D2533C"/>
                </a:solidFill>
                <a:latin typeface="Arial"/>
              </a:rPr>
              <a:t>F</a:t>
            </a:r>
            <a:r>
              <a:rPr lang="en-US" sz="3200" baseline="-25000" dirty="0" smtClean="0">
                <a:solidFill>
                  <a:srgbClr val="D2533C"/>
                </a:solidFill>
              </a:rPr>
              <a:t>2</a:t>
            </a:r>
            <a:r>
              <a:rPr lang="en-US" sz="3200" dirty="0" smtClean="0">
                <a:latin typeface="Arial"/>
              </a:rPr>
              <a:t>) = </a:t>
            </a:r>
            <a:r>
              <a:rPr lang="en-US" sz="3200" dirty="0" smtClean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3200" dirty="0" smtClean="0">
                <a:latin typeface="Arial"/>
              </a:rPr>
              <a:t>(</a:t>
            </a:r>
            <a:r>
              <a:rPr lang="en-US" sz="3200" dirty="0" smtClean="0">
                <a:solidFill>
                  <a:srgbClr val="D2533C"/>
                </a:solidFill>
                <a:latin typeface="Arial"/>
              </a:rPr>
              <a:t>F</a:t>
            </a:r>
            <a:r>
              <a:rPr lang="en-US" sz="3200" baseline="-25000" dirty="0" smtClean="0">
                <a:solidFill>
                  <a:srgbClr val="D2533C"/>
                </a:solidFill>
              </a:rPr>
              <a:t>1</a:t>
            </a:r>
            <a:r>
              <a:rPr lang="en-US" sz="3200" dirty="0" smtClean="0">
                <a:latin typeface="Arial"/>
              </a:rPr>
              <a:t>) * </a:t>
            </a:r>
            <a:r>
              <a:rPr lang="en-US" sz="3200" dirty="0" smtClean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3200" dirty="0" smtClean="0">
                <a:latin typeface="Arial"/>
              </a:rPr>
              <a:t>(</a:t>
            </a:r>
            <a:r>
              <a:rPr lang="en-US" sz="3200" dirty="0" smtClean="0">
                <a:solidFill>
                  <a:srgbClr val="D2533C"/>
                </a:solidFill>
                <a:latin typeface="Arial"/>
              </a:rPr>
              <a:t>F</a:t>
            </a:r>
            <a:r>
              <a:rPr lang="en-US" sz="3200" baseline="-25000" dirty="0" smtClean="0">
                <a:solidFill>
                  <a:srgbClr val="D2533C"/>
                </a:solidFill>
              </a:rPr>
              <a:t>2</a:t>
            </a:r>
            <a:r>
              <a:rPr lang="en-US" sz="3200" dirty="0" smtClean="0">
                <a:latin typeface="Arial"/>
              </a:rPr>
              <a:t>)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3200" dirty="0" smtClean="0">
                <a:latin typeface="Arial"/>
              </a:rPr>
              <a:t>(</a:t>
            </a:r>
            <a:r>
              <a:rPr lang="en-US" sz="3200" dirty="0" smtClean="0">
                <a:solidFill>
                  <a:srgbClr val="D2533C"/>
                </a:solidFill>
                <a:latin typeface="Arial"/>
              </a:rPr>
              <a:t>F</a:t>
            </a:r>
            <a:r>
              <a:rPr lang="en-US" sz="3200" baseline="-25000" dirty="0" smtClean="0">
                <a:solidFill>
                  <a:srgbClr val="D2533C"/>
                </a:solidFill>
              </a:rPr>
              <a:t>1</a:t>
            </a:r>
            <a:r>
              <a:rPr lang="en-US" sz="3200" dirty="0" smtClean="0">
                <a:latin typeface="Arial"/>
              </a:rPr>
              <a:t> </a:t>
            </a:r>
            <a:r>
              <a:rPr lang="en-US" sz="3200" dirty="0" smtClean="0"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sz="3200" dirty="0" smtClean="0">
                <a:solidFill>
                  <a:srgbClr val="D2533C"/>
                </a:solidFill>
                <a:latin typeface="Arial"/>
              </a:rPr>
              <a:t>F</a:t>
            </a:r>
            <a:r>
              <a:rPr lang="en-US" sz="3200" baseline="-25000" dirty="0" smtClean="0">
                <a:solidFill>
                  <a:srgbClr val="D2533C"/>
                </a:solidFill>
              </a:rPr>
              <a:t>2</a:t>
            </a:r>
            <a:r>
              <a:rPr lang="en-US" sz="3200" dirty="0" smtClean="0">
                <a:latin typeface="Arial"/>
              </a:rPr>
              <a:t>) = </a:t>
            </a:r>
            <a:r>
              <a:rPr lang="en-US" sz="3200" dirty="0" smtClean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3200" dirty="0" smtClean="0">
                <a:latin typeface="Arial"/>
              </a:rPr>
              <a:t>(</a:t>
            </a:r>
            <a:r>
              <a:rPr lang="en-US" sz="3200" dirty="0" smtClean="0">
                <a:solidFill>
                  <a:srgbClr val="D2533C"/>
                </a:solidFill>
                <a:latin typeface="Arial"/>
              </a:rPr>
              <a:t>F</a:t>
            </a:r>
            <a:r>
              <a:rPr lang="en-US" sz="3200" baseline="-25000" dirty="0" smtClean="0">
                <a:solidFill>
                  <a:srgbClr val="D2533C"/>
                </a:solidFill>
              </a:rPr>
              <a:t>1</a:t>
            </a:r>
            <a:r>
              <a:rPr lang="en-US" sz="3200" dirty="0" smtClean="0">
                <a:latin typeface="Arial"/>
              </a:rPr>
              <a:t>) + </a:t>
            </a:r>
            <a:r>
              <a:rPr lang="en-US" sz="3200" dirty="0" smtClean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3200" dirty="0" smtClean="0">
                <a:latin typeface="Arial"/>
              </a:rPr>
              <a:t>(</a:t>
            </a:r>
            <a:r>
              <a:rPr lang="en-US" sz="3200" dirty="0" smtClean="0">
                <a:solidFill>
                  <a:srgbClr val="D2533C"/>
                </a:solidFill>
                <a:latin typeface="Arial"/>
              </a:rPr>
              <a:t>F</a:t>
            </a:r>
            <a:r>
              <a:rPr lang="en-US" sz="3200" baseline="-25000" dirty="0">
                <a:solidFill>
                  <a:srgbClr val="D2533C"/>
                </a:solidFill>
              </a:rPr>
              <a:t>2</a:t>
            </a:r>
            <a:r>
              <a:rPr lang="en-US" sz="3200" dirty="0" smtClean="0">
                <a:latin typeface="Arial"/>
              </a:rPr>
              <a:t>)</a:t>
            </a:r>
          </a:p>
        </p:txBody>
      </p:sp>
      <p:cxnSp>
        <p:nvCxnSpPr>
          <p:cNvPr id="33" name="Straight Arrow Connector 32"/>
          <p:cNvCxnSpPr>
            <a:endCxn id="31" idx="0"/>
          </p:cNvCxnSpPr>
          <p:nvPr/>
        </p:nvCxnSpPr>
        <p:spPr>
          <a:xfrm>
            <a:off x="2812947" y="4775203"/>
            <a:ext cx="24575" cy="488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54086" y="1232972"/>
            <a:ext cx="2759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800" dirty="0" smtClean="0">
                <a:latin typeface="Arial"/>
              </a:rPr>
              <a:t>[Darwiche’2000]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12411" y="2024468"/>
            <a:ext cx="4081391" cy="1323439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pPr>
              <a:buNone/>
            </a:pPr>
            <a:r>
              <a:rPr lang="en-US" sz="2000" b="1" dirty="0"/>
              <a:t>d-DNNF </a:t>
            </a:r>
            <a:r>
              <a:rPr lang="en-US" sz="2000" dirty="0"/>
              <a:t>= expression DAG where</a:t>
            </a:r>
            <a:endParaRPr lang="en-US" sz="2000" dirty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sz="20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000" dirty="0"/>
              <a:t> are “Decomposable”</a:t>
            </a:r>
            <a:endParaRPr lang="en-US" sz="2000" dirty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sz="2000" dirty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2000" dirty="0"/>
              <a:t> are </a:t>
            </a:r>
            <a:r>
              <a:rPr lang="en-US" sz="2000" dirty="0" smtClean="0"/>
              <a:t>“Deterministic”</a:t>
            </a:r>
            <a:endParaRPr lang="en-US" sz="2000" dirty="0"/>
          </a:p>
          <a:p>
            <a:r>
              <a:rPr lang="en-US" sz="2000" dirty="0"/>
              <a:t>All negations at the leaves</a:t>
            </a:r>
          </a:p>
        </p:txBody>
      </p:sp>
    </p:spTree>
    <p:extLst>
      <p:ext uri="{BB962C8B-B14F-4D97-AF65-F5344CB8AC3E}">
        <p14:creationId xmlns:p14="http://schemas.microsoft.com/office/powerpoint/2010/main" val="2591980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d</a:t>
            </a:r>
            <a:r>
              <a:rPr lang="en-US" dirty="0" smtClean="0"/>
              <a:t>-DNNF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Probabilistic Databases - Dan Suciu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4086" y="1232972"/>
            <a:ext cx="2759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800" dirty="0" smtClean="0">
                <a:latin typeface="Arial"/>
              </a:rPr>
              <a:t>[Darwiche’2000]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12411" y="2024468"/>
            <a:ext cx="4275538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pPr>
              <a:buNone/>
            </a:pPr>
            <a:r>
              <a:rPr lang="en-US" sz="2000" b="1" dirty="0" smtClean="0"/>
              <a:t>Fact 1</a:t>
            </a:r>
            <a:r>
              <a:rPr lang="en-US" sz="2000" dirty="0" smtClean="0"/>
              <a:t>.  </a:t>
            </a:r>
            <a:r>
              <a:rPr lang="en-US" sz="2000" dirty="0" smtClean="0">
                <a:solidFill>
                  <a:srgbClr val="D2533C"/>
                </a:solidFill>
              </a:rPr>
              <a:t>Q</a:t>
            </a:r>
            <a:r>
              <a:rPr lang="en-US" sz="2000" baseline="-25000" dirty="0" smtClean="0">
                <a:solidFill>
                  <a:srgbClr val="D2533C"/>
                </a:solidFill>
              </a:rPr>
              <a:t>W</a:t>
            </a:r>
            <a:r>
              <a:rPr lang="en-US" sz="2000" dirty="0" smtClean="0"/>
              <a:t> has an efficient d-DNNF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2161" y="6028308"/>
            <a:ext cx="5178312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pPr>
              <a:buNone/>
            </a:pPr>
            <a:r>
              <a:rPr lang="en-US" sz="2000" b="1" dirty="0" smtClean="0"/>
              <a:t>Conjecture</a:t>
            </a:r>
            <a:r>
              <a:rPr lang="en-US" sz="2000" dirty="0" smtClean="0"/>
              <a:t>.  </a:t>
            </a:r>
            <a:r>
              <a:rPr lang="en-US" sz="2000" dirty="0" smtClean="0">
                <a:solidFill>
                  <a:srgbClr val="D2533C"/>
                </a:solidFill>
              </a:rPr>
              <a:t>Q</a:t>
            </a:r>
            <a:r>
              <a:rPr lang="en-US" sz="2000" baseline="-25000" dirty="0" smtClean="0">
                <a:solidFill>
                  <a:srgbClr val="D2533C"/>
                </a:solidFill>
              </a:rPr>
              <a:t>9</a:t>
            </a:r>
            <a:r>
              <a:rPr lang="en-US" sz="2000" dirty="0" smtClean="0"/>
              <a:t> has as no efficient d-DNNF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292161" y="5221798"/>
            <a:ext cx="4425318" cy="40011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800">
                <a:latin typeface="Arial"/>
              </a:defRPr>
            </a:lvl1pPr>
          </a:lstStyle>
          <a:p>
            <a:pPr>
              <a:buNone/>
            </a:pPr>
            <a:r>
              <a:rPr lang="en-US" sz="2000" b="1" dirty="0" smtClean="0"/>
              <a:t>Fact 2</a:t>
            </a:r>
            <a:r>
              <a:rPr lang="en-US" sz="2000" dirty="0" smtClean="0"/>
              <a:t>.  </a:t>
            </a:r>
            <a:r>
              <a:rPr lang="en-US" sz="2000" dirty="0" smtClean="0">
                <a:solidFill>
                  <a:srgbClr val="D2533C"/>
                </a:solidFill>
              </a:rPr>
              <a:t>¬Q</a:t>
            </a:r>
            <a:r>
              <a:rPr lang="en-US" sz="2000" baseline="-25000" dirty="0" smtClean="0">
                <a:solidFill>
                  <a:srgbClr val="D2533C"/>
                </a:solidFill>
              </a:rPr>
              <a:t>W</a:t>
            </a:r>
            <a:r>
              <a:rPr lang="en-US" sz="2000" dirty="0" smtClean="0"/>
              <a:t> has an efficient d-DNNF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086" y="2527468"/>
            <a:ext cx="74990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Proof.  Condition on h</a:t>
            </a:r>
            <a:r>
              <a:rPr lang="en-US" baseline="-25000" dirty="0" smtClean="0"/>
              <a:t>30</a:t>
            </a:r>
            <a:r>
              <a:rPr lang="en-US" dirty="0" smtClean="0"/>
              <a:t>:</a:t>
            </a:r>
          </a:p>
          <a:p>
            <a:r>
              <a:rPr lang="en-US" dirty="0" smtClean="0"/>
              <a:t>Q</a:t>
            </a:r>
            <a:r>
              <a:rPr lang="en-US" baseline="-25000" dirty="0" smtClean="0"/>
              <a:t>W</a:t>
            </a:r>
            <a:r>
              <a:rPr lang="en-US" dirty="0" smtClean="0"/>
              <a:t> = (h</a:t>
            </a:r>
            <a:r>
              <a:rPr lang="en-US" baseline="-25000" dirty="0" smtClean="0"/>
              <a:t>30</a:t>
            </a:r>
            <a:r>
              <a:rPr lang="en-US" dirty="0" smtClean="0"/>
              <a:t> 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dirty="0" smtClean="0"/>
              <a:t>h</a:t>
            </a:r>
            <a:r>
              <a:rPr lang="en-US" baseline="-25000" dirty="0" smtClean="0"/>
              <a:t>32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) ∧</a:t>
            </a:r>
            <a:r>
              <a:rPr lang="en-US" dirty="0"/>
              <a:t> (h</a:t>
            </a:r>
            <a:r>
              <a:rPr lang="en-US" baseline="-25000" dirty="0"/>
              <a:t>30</a:t>
            </a:r>
            <a:r>
              <a:rPr lang="en-US" dirty="0"/>
              <a:t> 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dirty="0" smtClean="0"/>
              <a:t>h</a:t>
            </a:r>
            <a:r>
              <a:rPr lang="en-US" baseline="-25000" dirty="0" smtClean="0"/>
              <a:t>33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) ∧</a:t>
            </a:r>
            <a:r>
              <a:rPr lang="en-US" dirty="0"/>
              <a:t> (</a:t>
            </a:r>
            <a:r>
              <a:rPr lang="en-US" dirty="0" smtClean="0"/>
              <a:t>h</a:t>
            </a:r>
            <a:r>
              <a:rPr lang="en-US" baseline="-25000" dirty="0" smtClean="0"/>
              <a:t>31</a:t>
            </a:r>
            <a:r>
              <a:rPr lang="en-US" dirty="0" smtClean="0"/>
              <a:t> 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dirty="0" smtClean="0"/>
              <a:t>h</a:t>
            </a:r>
            <a:r>
              <a:rPr lang="en-US" baseline="-25000" dirty="0" smtClean="0"/>
              <a:t>33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)</a:t>
            </a:r>
          </a:p>
          <a:p>
            <a:endParaRPr lang="en-US" dirty="0" smtClean="0">
              <a:latin typeface="ＭＳ ゴシック"/>
              <a:ea typeface="ＭＳ ゴシック"/>
              <a:cs typeface="ＭＳ ゴシック"/>
            </a:endParaRPr>
          </a:p>
          <a:p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   = [(</a:t>
            </a:r>
            <a:r>
              <a:rPr lang="en-US" dirty="0" smtClean="0"/>
              <a:t>¬h</a:t>
            </a:r>
            <a:r>
              <a:rPr lang="en-US" baseline="-25000" dirty="0" smtClean="0"/>
              <a:t>30</a:t>
            </a:r>
            <a:r>
              <a:rPr lang="en-US" dirty="0" smtClean="0"/>
              <a:t> )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dirty="0" smtClean="0"/>
              <a:t>h</a:t>
            </a:r>
            <a:r>
              <a:rPr lang="en-US" baseline="-25000" dirty="0" smtClean="0"/>
              <a:t>32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 ∧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dirty="0" smtClean="0"/>
              <a:t>h</a:t>
            </a:r>
            <a:r>
              <a:rPr lang="en-US" baseline="-25000" dirty="0" smtClean="0"/>
              <a:t>33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(h</a:t>
            </a:r>
            <a:r>
              <a:rPr lang="en-US" baseline="-25000" dirty="0"/>
              <a:t>31</a:t>
            </a:r>
            <a:r>
              <a:rPr lang="en-US" dirty="0"/>
              <a:t> 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dirty="0"/>
              <a:t>h</a:t>
            </a:r>
            <a:r>
              <a:rPr lang="en-US" baseline="-25000" dirty="0"/>
              <a:t>33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)] ∨ [</a:t>
            </a:r>
            <a:r>
              <a:rPr lang="en-US" dirty="0" smtClean="0"/>
              <a:t>h</a:t>
            </a:r>
            <a:r>
              <a:rPr lang="en-US" baseline="-25000" dirty="0" smtClean="0"/>
              <a:t>30</a:t>
            </a:r>
            <a:r>
              <a:rPr lang="en-US" dirty="0" smtClean="0"/>
              <a:t>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dirty="0"/>
              <a:t>(h</a:t>
            </a:r>
            <a:r>
              <a:rPr lang="en-US" baseline="-25000" dirty="0"/>
              <a:t>31</a:t>
            </a:r>
            <a:r>
              <a:rPr lang="en-US" dirty="0"/>
              <a:t> 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dirty="0"/>
              <a:t>h</a:t>
            </a:r>
            <a:r>
              <a:rPr lang="en-US" baseline="-25000" dirty="0"/>
              <a:t>33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)]</a:t>
            </a:r>
          </a:p>
          <a:p>
            <a:r>
              <a:rPr lang="en-US" dirty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  =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[(</a:t>
            </a:r>
            <a:r>
              <a:rPr lang="en-US" dirty="0"/>
              <a:t>¬h</a:t>
            </a:r>
            <a:r>
              <a:rPr lang="en-US" baseline="-25000" dirty="0"/>
              <a:t>30</a:t>
            </a:r>
            <a:r>
              <a:rPr lang="en-US" dirty="0"/>
              <a:t> )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dirty="0"/>
              <a:t>h</a:t>
            </a:r>
            <a:r>
              <a:rPr lang="en-US" baseline="-25000" dirty="0"/>
              <a:t>32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 ∧ </a:t>
            </a:r>
            <a:r>
              <a:rPr lang="en-US" dirty="0" smtClean="0"/>
              <a:t>h</a:t>
            </a:r>
            <a:r>
              <a:rPr lang="en-US" baseline="-25000" dirty="0" smtClean="0"/>
              <a:t>33</a:t>
            </a:r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]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∨ [</a:t>
            </a:r>
            <a:r>
              <a:rPr lang="en-US" dirty="0"/>
              <a:t>h</a:t>
            </a:r>
            <a:r>
              <a:rPr lang="en-US" baseline="-25000" dirty="0"/>
              <a:t>30</a:t>
            </a:r>
            <a:r>
              <a:rPr lang="en-US" dirty="0"/>
              <a:t>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 </a:t>
            </a:r>
            <a:r>
              <a:rPr lang="en-US" dirty="0"/>
              <a:t>(h</a:t>
            </a:r>
            <a:r>
              <a:rPr lang="en-US" baseline="-25000" dirty="0"/>
              <a:t>31</a:t>
            </a:r>
            <a:r>
              <a:rPr lang="en-US" dirty="0"/>
              <a:t> 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∨ </a:t>
            </a:r>
            <a:r>
              <a:rPr lang="en-US" dirty="0"/>
              <a:t>h</a:t>
            </a:r>
            <a:r>
              <a:rPr lang="en-US" baseline="-25000" dirty="0"/>
              <a:t>33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)]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1840100" y="3000095"/>
            <a:ext cx="342900" cy="2377700"/>
          </a:xfrm>
          <a:prstGeom prst="leftBrace">
            <a:avLst>
              <a:gd name="adj1" fmla="val 4907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1728" y="4296895"/>
            <a:ext cx="15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Inversion-free</a:t>
            </a:r>
            <a:endParaRPr lang="en-US" dirty="0"/>
          </a:p>
        </p:txBody>
      </p:sp>
      <p:sp>
        <p:nvSpPr>
          <p:cNvPr id="38" name="Left Brace 37"/>
          <p:cNvSpPr/>
          <p:nvPr/>
        </p:nvSpPr>
        <p:spPr>
          <a:xfrm rot="16200000">
            <a:off x="4926200" y="2967829"/>
            <a:ext cx="342900" cy="2377700"/>
          </a:xfrm>
          <a:prstGeom prst="leftBrace">
            <a:avLst>
              <a:gd name="adj1" fmla="val 4907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846528" y="4264629"/>
            <a:ext cx="15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Inversion-free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07447" y="4284195"/>
            <a:ext cx="1518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Deterministic</a:t>
            </a:r>
            <a:endParaRPr lang="en-US" dirty="0"/>
          </a:p>
        </p:txBody>
      </p:sp>
      <p:cxnSp>
        <p:nvCxnSpPr>
          <p:cNvPr id="20" name="Straight Connector 19"/>
          <p:cNvCxnSpPr>
            <a:stCxn id="16" idx="0"/>
          </p:cNvCxnSpPr>
          <p:nvPr/>
        </p:nvCxnSpPr>
        <p:spPr>
          <a:xfrm flipV="1">
            <a:off x="3566748" y="3985228"/>
            <a:ext cx="1952" cy="2989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22900" y="5621908"/>
            <a:ext cx="116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36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197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Landscape of Probabilistic Databases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6773" y="1037799"/>
            <a:ext cx="8363461" cy="5683675"/>
          </a:xfrm>
          <a:prstGeom prst="ellipse">
            <a:avLst/>
          </a:prstGeom>
          <a:ln w="952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>
                <a:latin typeface="Arial"/>
              </a:rPr>
              <a:t>#P-hard</a:t>
            </a:r>
            <a:endParaRPr lang="en-US" sz="2400" dirty="0">
              <a:latin typeface="Arial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40368" y="2102712"/>
            <a:ext cx="6495443" cy="4618761"/>
          </a:xfrm>
          <a:prstGeom prst="ellipse">
            <a:avLst/>
          </a:prstGeom>
          <a:ln w="53975" cap="flat" cmpd="sng" algn="ctr">
            <a:solidFill>
              <a:srgbClr val="FF66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>
                <a:latin typeface="Arial"/>
              </a:rPr>
              <a:t>PTIME</a:t>
            </a:r>
            <a:endParaRPr lang="en-US" sz="2400" dirty="0">
              <a:latin typeface="Arial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36059" y="2930351"/>
            <a:ext cx="5204118" cy="3791122"/>
          </a:xfrm>
          <a:prstGeom prst="ellipse">
            <a:avLst/>
          </a:prstGeom>
          <a:ln w="53975" cap="flat" cmpd="sng" algn="ctr">
            <a:solidFill>
              <a:srgbClr val="FF6600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>
                <a:latin typeface="Arial"/>
              </a:rPr>
              <a:t>Poly-size d-DNNF</a:t>
            </a:r>
            <a:endParaRPr lang="en-US" sz="2400" dirty="0">
              <a:latin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708373" y="3934963"/>
            <a:ext cx="4110815" cy="278651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>
                <a:latin typeface="Arial"/>
              </a:rPr>
              <a:t>Poly-size FBDD</a:t>
            </a:r>
            <a:endParaRPr lang="en-US" sz="2400" dirty="0">
              <a:latin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876837" y="4879209"/>
            <a:ext cx="3628326" cy="1842266"/>
          </a:xfrm>
          <a:prstGeom prst="ellipse">
            <a:avLst/>
          </a:prstGeom>
          <a:ln w="53975" cap="flat" cmpd="sng" algn="ctr">
            <a:solidFill>
              <a:srgbClr val="FF66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>
                <a:latin typeface="Arial"/>
              </a:rPr>
              <a:t>Poly-size OBDD</a:t>
            </a:r>
            <a:endParaRPr lang="en-US" sz="2400" dirty="0">
              <a:latin typeface="Arial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52640" y="5682189"/>
            <a:ext cx="2896276" cy="1024807"/>
          </a:xfrm>
          <a:prstGeom prst="ellipse">
            <a:avLst/>
          </a:prstGeom>
          <a:ln w="53975" cap="flat" cmpd="sng" algn="ctr">
            <a:solidFill>
              <a:srgbClr val="FF66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Arial"/>
              </a:rPr>
              <a:t>Read Once</a:t>
            </a:r>
            <a:endParaRPr lang="en-US" sz="2400" dirty="0"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2461" y="5497523"/>
            <a:ext cx="583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J</a:t>
            </a:r>
            <a:endParaRPr lang="en-US" sz="2800" baseline="-25000" dirty="0">
              <a:solidFill>
                <a:srgbClr val="D2533C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2319" y="4540857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V</a:t>
            </a:r>
            <a:endParaRPr lang="en-US" sz="2800" baseline="-25000" dirty="0">
              <a:solidFill>
                <a:srgbClr val="D2533C"/>
              </a:solidFill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08735" y="3742259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W</a:t>
            </a:r>
            <a:endParaRPr lang="en-US" sz="2800" baseline="-25000" dirty="0">
              <a:solidFill>
                <a:srgbClr val="D2533C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15212" y="2251495"/>
            <a:ext cx="59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9</a:t>
            </a:r>
            <a:endParaRPr lang="en-US" sz="2800" baseline="-25000" dirty="0">
              <a:solidFill>
                <a:srgbClr val="D2533C"/>
              </a:solidFill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17931" y="1001128"/>
            <a:ext cx="577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D2533C"/>
                </a:solidFill>
                <a:latin typeface="Arial"/>
              </a:rPr>
              <a:t>H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0</a:t>
            </a:r>
            <a:endParaRPr lang="en-US" sz="2800" baseline="-25000" dirty="0">
              <a:solidFill>
                <a:srgbClr val="D2533C"/>
              </a:solidFill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1626" y="1750242"/>
            <a:ext cx="577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D2533C"/>
                </a:solidFill>
                <a:latin typeface="Arial"/>
              </a:rPr>
              <a:t>H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1</a:t>
            </a:r>
            <a:endParaRPr lang="en-US" sz="2800" baseline="-25000" dirty="0">
              <a:solidFill>
                <a:srgbClr val="D2533C"/>
              </a:solidFill>
              <a:latin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78052" y="2102712"/>
            <a:ext cx="577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D2533C"/>
                </a:solidFill>
                <a:latin typeface="Arial"/>
              </a:rPr>
              <a:t>H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2</a:t>
            </a:r>
            <a:endParaRPr lang="en-US" sz="2800" baseline="-25000" dirty="0">
              <a:solidFill>
                <a:srgbClr val="D2533C"/>
              </a:solidFill>
              <a:latin typeface="Arial"/>
            </a:endParaRPr>
          </a:p>
        </p:txBody>
      </p:sp>
      <p:cxnSp>
        <p:nvCxnSpPr>
          <p:cNvPr id="21" name="Straight Arrow Connector 20"/>
          <p:cNvCxnSpPr>
            <a:stCxn id="8" idx="7"/>
          </p:cNvCxnSpPr>
          <p:nvPr/>
        </p:nvCxnSpPr>
        <p:spPr>
          <a:xfrm flipV="1">
            <a:off x="6378052" y="2930352"/>
            <a:ext cx="441136" cy="555196"/>
          </a:xfrm>
          <a:prstGeom prst="straightConnector1">
            <a:avLst/>
          </a:prstGeom>
          <a:ln w="57150" cmpd="sng">
            <a:solidFill>
              <a:srgbClr val="FF66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19186" y="2930351"/>
            <a:ext cx="441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/>
              </a:rPr>
              <a:t>?</a:t>
            </a:r>
            <a:endParaRPr lang="en-US" sz="3600" dirty="0"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92419" y="5792461"/>
            <a:ext cx="636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D2533C"/>
                </a:solidFill>
                <a:latin typeface="Arial"/>
              </a:rPr>
              <a:t>Q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U</a:t>
            </a:r>
            <a:endParaRPr lang="en-US" sz="2800" baseline="-25000" dirty="0">
              <a:solidFill>
                <a:srgbClr val="D2533C"/>
              </a:solidFill>
              <a:latin typeface="Arial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387579" y="6004033"/>
            <a:ext cx="1422902" cy="691296"/>
          </a:xfrm>
          <a:prstGeom prst="ellipse">
            <a:avLst/>
          </a:prstGeom>
          <a:noFill/>
          <a:ln w="57150" cmpd="sng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Arial"/>
              </a:rPr>
              <a:t>Conjectured</a:t>
            </a:r>
            <a:endParaRPr lang="en-US"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65831" y="2571982"/>
            <a:ext cx="577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D2533C"/>
                </a:solidFill>
                <a:latin typeface="Arial"/>
              </a:rPr>
              <a:t>H</a:t>
            </a:r>
            <a:r>
              <a:rPr lang="en-US" sz="2800" baseline="-25000" dirty="0" smtClean="0">
                <a:solidFill>
                  <a:srgbClr val="D2533C"/>
                </a:solidFill>
                <a:latin typeface="Arial"/>
              </a:rPr>
              <a:t>3</a:t>
            </a:r>
            <a:endParaRPr lang="en-US" sz="2800" baseline="-25000" dirty="0">
              <a:solidFill>
                <a:srgbClr val="D2533C"/>
              </a:solidFill>
              <a:latin typeface="Arial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32890" y="1615666"/>
            <a:ext cx="7566140" cy="509133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876837" y="1758613"/>
            <a:ext cx="136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hierarchical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616120" y="1248865"/>
            <a:ext cx="186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Non-hierarchical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374879" y="5322232"/>
            <a:ext cx="1549873" cy="618314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/>
              </a:rPr>
              <a:t>Open</a:t>
            </a:r>
            <a:endParaRPr lang="en-US" sz="20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8541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23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trace of DPLL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D2533C"/>
                </a:solidFill>
              </a:rPr>
              <a:t>The trace </a:t>
            </a:r>
            <a:r>
              <a:rPr lang="en-US" dirty="0" smtClean="0"/>
              <a:t>of a DPLL algorithm on a Boolean function </a:t>
            </a:r>
            <a:r>
              <a:rPr lang="en-US" dirty="0" smtClean="0">
                <a:solidFill>
                  <a:srgbClr val="D2533C"/>
                </a:solidFill>
              </a:rPr>
              <a:t>F</a:t>
            </a:r>
            <a:r>
              <a:rPr lang="en-US" dirty="0" smtClean="0"/>
              <a:t> is a Read-Once-Branching-Program (RBOC), also called a Free Binary Decision Diagram (FBDD)</a:t>
            </a:r>
          </a:p>
          <a:p>
            <a:endParaRPr lang="en-US" dirty="0" smtClean="0"/>
          </a:p>
          <a:p>
            <a:r>
              <a:rPr lang="en-US" dirty="0" smtClean="0"/>
              <a:t>The trace is used in:</a:t>
            </a:r>
            <a:endParaRPr lang="en-US" dirty="0"/>
          </a:p>
          <a:p>
            <a:pPr lvl="1"/>
            <a:r>
              <a:rPr lang="en-US" dirty="0" smtClean="0">
                <a:solidFill>
                  <a:srgbClr val="D2533C"/>
                </a:solidFill>
              </a:rPr>
              <a:t>Knowledge compilation</a:t>
            </a:r>
            <a:r>
              <a:rPr lang="en-US" dirty="0" smtClean="0"/>
              <a:t>: constructs the trace explicitly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Lower bounds </a:t>
            </a:r>
            <a:r>
              <a:rPr lang="en-US" dirty="0" smtClean="0"/>
              <a:t>for DPLL-based algorithms: we do this next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3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trace of DPLL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52" y="1734204"/>
            <a:ext cx="9041458" cy="20005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spc="-100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// basic DPLL:</a:t>
            </a:r>
          </a:p>
          <a:p>
            <a:r>
              <a:rPr lang="en-US" sz="2400" dirty="0" smtClean="0">
                <a:latin typeface="Arial"/>
                <a:cs typeface="Arial"/>
              </a:rPr>
              <a:t>Function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latin typeface="Arial"/>
                <a:cs typeface="Arial"/>
              </a:rPr>
              <a:t>F</a:t>
            </a:r>
            <a:r>
              <a:rPr lang="en-US" sz="2400" dirty="0" smtClean="0">
                <a:latin typeface="Arial"/>
                <a:cs typeface="Arial"/>
              </a:rPr>
              <a:t>):</a:t>
            </a:r>
          </a:p>
          <a:p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if </a:t>
            </a:r>
            <a:r>
              <a:rPr lang="en-US" sz="2400" dirty="0" smtClean="0">
                <a:solidFill>
                  <a:schemeClr val="tx2"/>
                </a:solidFill>
                <a:latin typeface="Arial"/>
                <a:cs typeface="Arial"/>
              </a:rPr>
              <a:t>F</a:t>
            </a:r>
            <a:r>
              <a:rPr lang="en-US" sz="2400" dirty="0" smtClean="0">
                <a:latin typeface="Arial"/>
                <a:cs typeface="Arial"/>
              </a:rPr>
              <a:t> = false then return 0</a:t>
            </a:r>
          </a:p>
          <a:p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if </a:t>
            </a:r>
            <a:r>
              <a:rPr lang="en-US" sz="2400" dirty="0" smtClean="0">
                <a:solidFill>
                  <a:srgbClr val="D2533C"/>
                </a:solidFill>
                <a:latin typeface="Arial"/>
                <a:cs typeface="Arial"/>
              </a:rPr>
              <a:t>F</a:t>
            </a:r>
            <a:r>
              <a:rPr lang="en-US" sz="2400" dirty="0" smtClean="0">
                <a:latin typeface="Arial"/>
                <a:cs typeface="Arial"/>
              </a:rPr>
              <a:t> = true then return 1</a:t>
            </a:r>
          </a:p>
          <a:p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select a variable X, return (1-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(X))×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latin typeface="Arial"/>
                <a:cs typeface="Arial"/>
              </a:rPr>
              <a:t>F</a:t>
            </a:r>
            <a:r>
              <a:rPr lang="en-US" sz="2400" baseline="-25000" dirty="0" smtClean="0">
                <a:solidFill>
                  <a:schemeClr val="tx2"/>
                </a:solidFill>
                <a:latin typeface="Arial"/>
                <a:cs typeface="Arial"/>
              </a:rPr>
              <a:t>X=0</a:t>
            </a:r>
            <a:r>
              <a:rPr lang="en-US" sz="2400" dirty="0" smtClean="0">
                <a:latin typeface="Arial"/>
                <a:cs typeface="Arial"/>
              </a:rPr>
              <a:t>)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+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(X)×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2400" dirty="0" smtClean="0">
                <a:solidFill>
                  <a:srgbClr val="292934"/>
                </a:solidFill>
                <a:latin typeface="Arial"/>
                <a:cs typeface="Arial"/>
              </a:rPr>
              <a:t>(</a:t>
            </a:r>
            <a:r>
              <a:rPr lang="en-US" sz="2400" dirty="0" smtClean="0">
                <a:solidFill>
                  <a:srgbClr val="D2533C"/>
                </a:solidFill>
                <a:latin typeface="Arial"/>
                <a:cs typeface="Arial"/>
              </a:rPr>
              <a:t>F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  <a:cs typeface="Arial"/>
              </a:rPr>
              <a:t>X=1</a:t>
            </a:r>
            <a:r>
              <a:rPr lang="en-US" sz="2400" dirty="0" smtClean="0">
                <a:solidFill>
                  <a:srgbClr val="292934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0935" y="4440200"/>
            <a:ext cx="33855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</a:t>
            </a:r>
            <a:r>
              <a:rPr lang="en-US" dirty="0"/>
              <a:t>    =   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 ∨ 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>
                <a:latin typeface="cmsy10" charset="0"/>
              </a:rPr>
              <a:t> </a:t>
            </a:r>
            <a:r>
              <a:rPr lang="en-US" dirty="0"/>
              <a:t>∨  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052429" y="3914177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X1</a:t>
            </a:r>
            <a:endParaRPr lang="en-US" sz="1400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155357" y="4593136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X2</a:t>
            </a:r>
            <a:endParaRPr lang="en-US" sz="1400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984448" y="4593136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X2</a:t>
            </a:r>
            <a:endParaRPr lang="en-US" sz="1400" dirty="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5567207" y="5384206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X3</a:t>
            </a:r>
            <a:endParaRPr lang="en-US" sz="1400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6516309" y="5357581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X3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9" idx="3"/>
            <a:endCxn id="11" idx="0"/>
          </p:cNvCxnSpPr>
          <p:nvPr/>
        </p:nvCxnSpPr>
        <p:spPr>
          <a:xfrm flipH="1">
            <a:off x="5439594" y="4283588"/>
            <a:ext cx="696086" cy="30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5"/>
            <a:endCxn id="12" idx="0"/>
          </p:cNvCxnSpPr>
          <p:nvPr/>
        </p:nvCxnSpPr>
        <p:spPr>
          <a:xfrm>
            <a:off x="6537651" y="4283588"/>
            <a:ext cx="731034" cy="30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5"/>
            <a:endCxn id="14" idx="0"/>
          </p:cNvCxnSpPr>
          <p:nvPr/>
        </p:nvCxnSpPr>
        <p:spPr>
          <a:xfrm>
            <a:off x="5640579" y="4962547"/>
            <a:ext cx="210865" cy="4216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5" idx="0"/>
          </p:cNvCxnSpPr>
          <p:nvPr/>
        </p:nvCxnSpPr>
        <p:spPr>
          <a:xfrm flipH="1">
            <a:off x="6800546" y="4962547"/>
            <a:ext cx="267153" cy="395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5"/>
            <a:endCxn id="60" idx="0"/>
          </p:cNvCxnSpPr>
          <p:nvPr/>
        </p:nvCxnSpPr>
        <p:spPr>
          <a:xfrm>
            <a:off x="7469670" y="4962547"/>
            <a:ext cx="491953" cy="395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>
            <a:spLocks noChangeAspect="1"/>
          </p:cNvSpPr>
          <p:nvPr/>
        </p:nvSpPr>
        <p:spPr>
          <a:xfrm>
            <a:off x="4423235" y="5384206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5889325" y="6210470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5155357" y="6204322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7209098" y="6210470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6475130" y="6204322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7761581" y="5357581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cxnSp>
        <p:nvCxnSpPr>
          <p:cNvPr id="62" name="Straight Arrow Connector 61"/>
          <p:cNvCxnSpPr>
            <a:stCxn id="15" idx="5"/>
            <a:endCxn id="58" idx="0"/>
          </p:cNvCxnSpPr>
          <p:nvPr/>
        </p:nvCxnSpPr>
        <p:spPr>
          <a:xfrm>
            <a:off x="7001531" y="5726992"/>
            <a:ext cx="407609" cy="483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5" idx="3"/>
            <a:endCxn id="59" idx="0"/>
          </p:cNvCxnSpPr>
          <p:nvPr/>
        </p:nvCxnSpPr>
        <p:spPr>
          <a:xfrm>
            <a:off x="6599560" y="5726992"/>
            <a:ext cx="75612" cy="477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5"/>
            <a:endCxn id="40" idx="0"/>
          </p:cNvCxnSpPr>
          <p:nvPr/>
        </p:nvCxnSpPr>
        <p:spPr>
          <a:xfrm>
            <a:off x="6052429" y="5753617"/>
            <a:ext cx="36938" cy="4568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4" idx="3"/>
            <a:endCxn id="57" idx="0"/>
          </p:cNvCxnSpPr>
          <p:nvPr/>
        </p:nvCxnSpPr>
        <p:spPr>
          <a:xfrm flipH="1">
            <a:off x="5355399" y="5753617"/>
            <a:ext cx="295059" cy="45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1" idx="3"/>
            <a:endCxn id="39" idx="7"/>
          </p:cNvCxnSpPr>
          <p:nvPr/>
        </p:nvCxnSpPr>
        <p:spPr>
          <a:xfrm flipH="1">
            <a:off x="4764727" y="4962547"/>
            <a:ext cx="473881" cy="485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650895" y="5867323"/>
            <a:ext cx="149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trace is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 smtClean="0">
                <a:solidFill>
                  <a:srgbClr val="D2533C"/>
                </a:solidFill>
              </a:rPr>
              <a:t>tree FBDD</a:t>
            </a:r>
            <a:endParaRPr lang="en-US" dirty="0">
              <a:solidFill>
                <a:srgbClr val="D2533C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62357" y="416230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6720196" y="416230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4701345" y="4872039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5759184" y="4872039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6703742" y="4962547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7761581" y="4962547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5077841" y="5805649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6135680" y="5805649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6618474" y="5793874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209098" y="579037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5602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Background: DPLL with Caching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3047" y="5435245"/>
            <a:ext cx="661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modern model counting systems extend DPLL with Caching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152" y="1734204"/>
            <a:ext cx="9041458" cy="20005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spc="-100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// basic DPLL:</a:t>
            </a:r>
          </a:p>
          <a:p>
            <a:r>
              <a:rPr lang="en-US" sz="2400" dirty="0" smtClean="0">
                <a:latin typeface="Arial"/>
                <a:cs typeface="Arial"/>
              </a:rPr>
              <a:t>Function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latin typeface="Arial"/>
                <a:cs typeface="Arial"/>
              </a:rPr>
              <a:t>F</a:t>
            </a:r>
            <a:r>
              <a:rPr lang="en-US" sz="2400" dirty="0" smtClean="0">
                <a:latin typeface="Arial"/>
                <a:cs typeface="Arial"/>
              </a:rPr>
              <a:t>):</a:t>
            </a:r>
          </a:p>
          <a:p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if </a:t>
            </a:r>
            <a:r>
              <a:rPr lang="en-US" sz="2400" dirty="0" smtClean="0">
                <a:solidFill>
                  <a:schemeClr val="tx2"/>
                </a:solidFill>
                <a:latin typeface="Arial"/>
                <a:cs typeface="Arial"/>
              </a:rPr>
              <a:t>F</a:t>
            </a:r>
            <a:r>
              <a:rPr lang="en-US" sz="2400" dirty="0" smtClean="0">
                <a:latin typeface="Arial"/>
                <a:cs typeface="Arial"/>
              </a:rPr>
              <a:t> = false then return 0</a:t>
            </a:r>
          </a:p>
          <a:p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if </a:t>
            </a:r>
            <a:r>
              <a:rPr lang="en-US" sz="2400" dirty="0" smtClean="0">
                <a:solidFill>
                  <a:srgbClr val="D2533C"/>
                </a:solidFill>
                <a:latin typeface="Arial"/>
                <a:cs typeface="Arial"/>
              </a:rPr>
              <a:t>F</a:t>
            </a:r>
            <a:r>
              <a:rPr lang="en-US" sz="2400" dirty="0" smtClean="0">
                <a:latin typeface="Arial"/>
                <a:cs typeface="Arial"/>
              </a:rPr>
              <a:t> = true then return 1</a:t>
            </a:r>
          </a:p>
          <a:p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select a variable X, return (1-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(X))×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latin typeface="Arial"/>
                <a:cs typeface="Arial"/>
              </a:rPr>
              <a:t>F</a:t>
            </a:r>
            <a:r>
              <a:rPr lang="en-US" sz="2400" baseline="-25000" dirty="0" smtClean="0">
                <a:solidFill>
                  <a:schemeClr val="tx2"/>
                </a:solidFill>
                <a:latin typeface="Arial"/>
                <a:cs typeface="Arial"/>
              </a:rPr>
              <a:t>X=0</a:t>
            </a:r>
            <a:r>
              <a:rPr lang="en-US" sz="2400" dirty="0" smtClean="0">
                <a:latin typeface="Arial"/>
                <a:cs typeface="Arial"/>
              </a:rPr>
              <a:t>)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+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(X)×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2400" dirty="0" smtClean="0">
                <a:solidFill>
                  <a:srgbClr val="292934"/>
                </a:solidFill>
                <a:latin typeface="Arial"/>
                <a:cs typeface="Arial"/>
              </a:rPr>
              <a:t>(</a:t>
            </a:r>
            <a:r>
              <a:rPr lang="en-US" sz="2400" dirty="0" smtClean="0">
                <a:solidFill>
                  <a:srgbClr val="D2533C"/>
                </a:solidFill>
                <a:latin typeface="Arial"/>
                <a:cs typeface="Arial"/>
              </a:rPr>
              <a:t>F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  <a:cs typeface="Arial"/>
              </a:rPr>
              <a:t>X=1</a:t>
            </a:r>
            <a:r>
              <a:rPr lang="en-US" sz="2400" dirty="0" smtClean="0">
                <a:solidFill>
                  <a:srgbClr val="292934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7790" y="1610253"/>
            <a:ext cx="3880239" cy="120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spc="-100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// DPLL with caching:</a:t>
            </a:r>
          </a:p>
          <a:p>
            <a:r>
              <a:rPr lang="en-US" sz="2400" dirty="0" smtClean="0">
                <a:latin typeface="Arial"/>
              </a:rPr>
              <a:t>Cache </a:t>
            </a:r>
            <a:r>
              <a:rPr lang="en-US" sz="2400" dirty="0" smtClean="0">
                <a:solidFill>
                  <a:srgbClr val="D2533C"/>
                </a:solidFill>
                <a:latin typeface="Arial"/>
              </a:rPr>
              <a:t>F</a:t>
            </a:r>
            <a:r>
              <a:rPr lang="en-US" sz="2400" dirty="0" smtClean="0">
                <a:latin typeface="Arial"/>
              </a:rPr>
              <a:t> and </a:t>
            </a:r>
            <a:r>
              <a:rPr lang="en-US" sz="2400" dirty="0" smtClean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400" dirty="0" smtClean="0">
                <a:latin typeface="Arial"/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latin typeface="Arial"/>
              </a:rPr>
              <a:t>F</a:t>
            </a:r>
            <a:r>
              <a:rPr lang="en-US" sz="2400" dirty="0" smtClean="0">
                <a:latin typeface="Arial"/>
              </a:rPr>
              <a:t>);</a:t>
            </a:r>
            <a:br>
              <a:rPr lang="en-US" sz="2400" dirty="0" smtClean="0">
                <a:latin typeface="Arial"/>
              </a:rPr>
            </a:br>
            <a:r>
              <a:rPr lang="en-US" sz="2400" dirty="0" smtClean="0">
                <a:latin typeface="Arial"/>
              </a:rPr>
              <a:t>look it up before computing</a:t>
            </a:r>
          </a:p>
        </p:txBody>
      </p:sp>
    </p:spTree>
    <p:extLst>
      <p:ext uri="{BB962C8B-B14F-4D97-AF65-F5344CB8AC3E}">
        <p14:creationId xmlns:p14="http://schemas.microsoft.com/office/powerpoint/2010/main" val="996166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trace of </a:t>
            </a:r>
            <a:r>
              <a:rPr lang="en-US" dirty="0" smtClean="0"/>
              <a:t>DPLL with Caching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152" y="1734204"/>
            <a:ext cx="9041458" cy="20005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spc="-100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// basic DPLL:</a:t>
            </a:r>
          </a:p>
          <a:p>
            <a:r>
              <a:rPr lang="en-US" sz="2400" dirty="0" smtClean="0">
                <a:latin typeface="Arial"/>
                <a:cs typeface="Arial"/>
              </a:rPr>
              <a:t>Function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latin typeface="Arial"/>
                <a:cs typeface="Arial"/>
              </a:rPr>
              <a:t>F</a:t>
            </a:r>
            <a:r>
              <a:rPr lang="en-US" sz="2400" dirty="0" smtClean="0">
                <a:latin typeface="Arial"/>
                <a:cs typeface="Arial"/>
              </a:rPr>
              <a:t>):</a:t>
            </a:r>
          </a:p>
          <a:p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if </a:t>
            </a:r>
            <a:r>
              <a:rPr lang="en-US" sz="2400" dirty="0" smtClean="0">
                <a:solidFill>
                  <a:schemeClr val="tx2"/>
                </a:solidFill>
                <a:latin typeface="Arial"/>
                <a:cs typeface="Arial"/>
              </a:rPr>
              <a:t>F</a:t>
            </a:r>
            <a:r>
              <a:rPr lang="en-US" sz="2400" dirty="0" smtClean="0">
                <a:latin typeface="Arial"/>
                <a:cs typeface="Arial"/>
              </a:rPr>
              <a:t> = false then return 0</a:t>
            </a:r>
          </a:p>
          <a:p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if </a:t>
            </a:r>
            <a:r>
              <a:rPr lang="en-US" sz="2400" dirty="0" smtClean="0">
                <a:solidFill>
                  <a:srgbClr val="D2533C"/>
                </a:solidFill>
                <a:latin typeface="Arial"/>
                <a:cs typeface="Arial"/>
              </a:rPr>
              <a:t>F</a:t>
            </a:r>
            <a:r>
              <a:rPr lang="en-US" sz="2400" dirty="0" smtClean="0">
                <a:latin typeface="Arial"/>
                <a:cs typeface="Arial"/>
              </a:rPr>
              <a:t> = true then return 1</a:t>
            </a:r>
          </a:p>
          <a:p>
            <a:r>
              <a:rPr lang="en-US" sz="2400" dirty="0">
                <a:latin typeface="Arial"/>
                <a:cs typeface="Arial"/>
              </a:rPr>
              <a:t>	</a:t>
            </a:r>
            <a:r>
              <a:rPr lang="en-US" sz="2400" dirty="0" smtClean="0">
                <a:latin typeface="Arial"/>
                <a:cs typeface="Arial"/>
              </a:rPr>
              <a:t>select a variable X, return (1-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(X))×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latin typeface="Arial"/>
                <a:cs typeface="Arial"/>
              </a:rPr>
              <a:t>F</a:t>
            </a:r>
            <a:r>
              <a:rPr lang="en-US" sz="2400" baseline="-25000" dirty="0" smtClean="0">
                <a:solidFill>
                  <a:schemeClr val="tx2"/>
                </a:solidFill>
                <a:latin typeface="Arial"/>
                <a:cs typeface="Arial"/>
              </a:rPr>
              <a:t>X=0</a:t>
            </a:r>
            <a:r>
              <a:rPr lang="en-US" sz="2400" dirty="0" smtClean="0">
                <a:latin typeface="Arial"/>
                <a:cs typeface="Arial"/>
              </a:rPr>
              <a:t>)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+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(X)×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2400" dirty="0" smtClean="0">
                <a:solidFill>
                  <a:srgbClr val="292934"/>
                </a:solidFill>
                <a:latin typeface="Arial"/>
                <a:cs typeface="Arial"/>
              </a:rPr>
              <a:t>(</a:t>
            </a:r>
            <a:r>
              <a:rPr lang="en-US" sz="2400" dirty="0" smtClean="0">
                <a:solidFill>
                  <a:srgbClr val="D2533C"/>
                </a:solidFill>
                <a:latin typeface="Arial"/>
                <a:cs typeface="Arial"/>
              </a:rPr>
              <a:t>F</a:t>
            </a:r>
            <a:r>
              <a:rPr lang="en-US" sz="2400" baseline="-25000" dirty="0" smtClean="0">
                <a:solidFill>
                  <a:srgbClr val="D2533C"/>
                </a:solidFill>
                <a:latin typeface="Arial"/>
                <a:cs typeface="Arial"/>
              </a:rPr>
              <a:t>X=1</a:t>
            </a:r>
            <a:r>
              <a:rPr lang="en-US" sz="2400" dirty="0" smtClean="0">
                <a:solidFill>
                  <a:srgbClr val="292934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7790" y="1610253"/>
            <a:ext cx="3880239" cy="1200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spc="-100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// DPLL with caching:</a:t>
            </a:r>
          </a:p>
          <a:p>
            <a:r>
              <a:rPr lang="en-US" sz="2400" dirty="0" smtClean="0">
                <a:latin typeface="Arial"/>
              </a:rPr>
              <a:t>Cache </a:t>
            </a:r>
            <a:r>
              <a:rPr lang="en-US" sz="2400" dirty="0" smtClean="0">
                <a:solidFill>
                  <a:srgbClr val="D2533C"/>
                </a:solidFill>
                <a:latin typeface="Arial"/>
              </a:rPr>
              <a:t>F</a:t>
            </a:r>
            <a:r>
              <a:rPr lang="en-US" sz="2400" dirty="0" smtClean="0">
                <a:latin typeface="Arial"/>
              </a:rPr>
              <a:t> and </a:t>
            </a:r>
            <a:r>
              <a:rPr lang="en-US" sz="2400" dirty="0" smtClean="0">
                <a:solidFill>
                  <a:srgbClr val="0000FF"/>
                </a:solidFill>
                <a:latin typeface="Arial"/>
              </a:rPr>
              <a:t>P</a:t>
            </a:r>
            <a:r>
              <a:rPr lang="en-US" sz="2400" dirty="0" smtClean="0">
                <a:latin typeface="Arial"/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latin typeface="Arial"/>
              </a:rPr>
              <a:t>F</a:t>
            </a:r>
            <a:r>
              <a:rPr lang="en-US" sz="2400" dirty="0" smtClean="0">
                <a:latin typeface="Arial"/>
              </a:rPr>
              <a:t>);</a:t>
            </a:r>
            <a:br>
              <a:rPr lang="en-US" sz="2400" dirty="0" smtClean="0">
                <a:latin typeface="Arial"/>
              </a:rPr>
            </a:br>
            <a:r>
              <a:rPr lang="en-US" sz="2400" dirty="0" smtClean="0">
                <a:latin typeface="Arial"/>
              </a:rPr>
              <a:t>look it up before computing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935" y="4440200"/>
            <a:ext cx="33855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</a:t>
            </a:r>
            <a:r>
              <a:rPr lang="en-US" dirty="0"/>
              <a:t>    =   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 ∨ 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>
                <a:latin typeface="cmsy10" charset="0"/>
              </a:rPr>
              <a:t> </a:t>
            </a:r>
            <a:r>
              <a:rPr lang="en-US" dirty="0"/>
              <a:t>∨  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6052429" y="3914177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X1</a:t>
            </a:r>
            <a:endParaRPr lang="en-US" sz="1400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155357" y="4593136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X2</a:t>
            </a:r>
            <a:endParaRPr lang="en-US" sz="1400" dirty="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984448" y="4593136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X2</a:t>
            </a:r>
            <a:endParaRPr lang="en-US" sz="1400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6067014" y="5384206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X3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12" idx="3"/>
            <a:endCxn id="13" idx="0"/>
          </p:cNvCxnSpPr>
          <p:nvPr/>
        </p:nvCxnSpPr>
        <p:spPr>
          <a:xfrm flipH="1">
            <a:off x="5439594" y="4283588"/>
            <a:ext cx="696086" cy="30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14" idx="0"/>
          </p:cNvCxnSpPr>
          <p:nvPr/>
        </p:nvCxnSpPr>
        <p:spPr>
          <a:xfrm>
            <a:off x="6537651" y="4283588"/>
            <a:ext cx="731034" cy="30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5"/>
            <a:endCxn id="15" idx="1"/>
          </p:cNvCxnSpPr>
          <p:nvPr/>
        </p:nvCxnSpPr>
        <p:spPr>
          <a:xfrm>
            <a:off x="5640579" y="4962547"/>
            <a:ext cx="509686" cy="485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  <a:endCxn id="15" idx="7"/>
          </p:cNvCxnSpPr>
          <p:nvPr/>
        </p:nvCxnSpPr>
        <p:spPr>
          <a:xfrm flipH="1">
            <a:off x="6552236" y="4962547"/>
            <a:ext cx="515463" cy="485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6"/>
            <a:endCxn id="23" idx="6"/>
          </p:cNvCxnSpPr>
          <p:nvPr/>
        </p:nvCxnSpPr>
        <p:spPr>
          <a:xfrm flipH="1">
            <a:off x="7188298" y="4809532"/>
            <a:ext cx="364623" cy="1611186"/>
          </a:xfrm>
          <a:prstGeom prst="curvedConnector3">
            <a:avLst>
              <a:gd name="adj1" fmla="val -6269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spect="1"/>
          </p:cNvSpPr>
          <p:nvPr/>
        </p:nvSpPr>
        <p:spPr>
          <a:xfrm>
            <a:off x="6788215" y="6204322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523788" y="6236655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15" idx="3"/>
            <a:endCxn id="24" idx="0"/>
          </p:cNvCxnSpPr>
          <p:nvPr/>
        </p:nvCxnSpPr>
        <p:spPr>
          <a:xfrm flipH="1">
            <a:off x="5723830" y="5753617"/>
            <a:ext cx="426435" cy="483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24" idx="2"/>
          </p:cNvCxnSpPr>
          <p:nvPr/>
        </p:nvCxnSpPr>
        <p:spPr>
          <a:xfrm rot="10800000" flipH="1" flipV="1">
            <a:off x="5155356" y="4809531"/>
            <a:ext cx="368431" cy="1643519"/>
          </a:xfrm>
          <a:prstGeom prst="curvedConnector3">
            <a:avLst>
              <a:gd name="adj1" fmla="val -620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98780" y="5625129"/>
            <a:ext cx="1133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The </a:t>
            </a:r>
            <a:br>
              <a:rPr lang="en-US" dirty="0" smtClean="0"/>
            </a:br>
            <a:r>
              <a:rPr lang="en-US" dirty="0" smtClean="0"/>
              <a:t>trace</a:t>
            </a:r>
            <a:r>
              <a:rPr lang="en-US" dirty="0"/>
              <a:t> </a:t>
            </a:r>
            <a:r>
              <a:rPr lang="en-US" dirty="0" smtClean="0"/>
              <a:t>is</a:t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 smtClean="0">
                <a:solidFill>
                  <a:schemeClr val="tx2"/>
                </a:solidFill>
              </a:rPr>
              <a:t>FBDD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62357" y="416230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6720196" y="416230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954093" y="5445840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759184" y="4872039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703742" y="4962547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7761581" y="4962547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67914" y="5753617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47" name="Straight Arrow Connector 46"/>
          <p:cNvCxnSpPr>
            <a:stCxn id="15" idx="5"/>
            <a:endCxn id="23" idx="0"/>
          </p:cNvCxnSpPr>
          <p:nvPr/>
        </p:nvCxnSpPr>
        <p:spPr>
          <a:xfrm>
            <a:off x="6552236" y="5753617"/>
            <a:ext cx="436021" cy="45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731420" y="5663109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651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FBDD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D2533C"/>
                </a:solidFill>
              </a:rPr>
              <a:t>FBDD</a:t>
            </a:r>
            <a:r>
              <a:rPr lang="en-US" dirty="0"/>
              <a:t> (Free Binary Decision Diagram) is a </a:t>
            </a:r>
            <a:r>
              <a:rPr lang="en-US" dirty="0" smtClean="0"/>
              <a:t>graph </a:t>
            </a:r>
            <a:r>
              <a:rPr lang="en-US" dirty="0" err="1" smtClean="0"/>
              <a:t>s.t</a:t>
            </a:r>
            <a:r>
              <a:rPr lang="en-US" dirty="0" err="1"/>
              <a:t>.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Sink node are labeled 0 or 1</a:t>
            </a:r>
          </a:p>
          <a:p>
            <a:pPr lvl="1"/>
            <a:r>
              <a:rPr lang="en-US" dirty="0"/>
              <a:t>Internal nodes are labeled with a variable 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have two outgoing edges, labeled 0 and 1</a:t>
            </a:r>
          </a:p>
          <a:p>
            <a:pPr lvl="1"/>
            <a:r>
              <a:rPr lang="en-US" dirty="0"/>
              <a:t>Every root-to-sink path visits each variable X</a:t>
            </a:r>
            <a:r>
              <a:rPr lang="en-US" baseline="-25000" dirty="0"/>
              <a:t>i</a:t>
            </a:r>
            <a:r>
              <a:rPr lang="en-US" dirty="0"/>
              <a:t> at most once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 smtClean="0"/>
              <a:t>June</a:t>
            </a:r>
            <a:r>
              <a:rPr lang="fr-FR" dirty="0" smtClean="0"/>
              <a:t>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Probabilistic Databases - Dan Suciu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052429" y="3914177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X1</a:t>
            </a:r>
            <a:endParaRPr lang="en-US" sz="14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155357" y="4593136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X2</a:t>
            </a:r>
            <a:endParaRPr lang="en-US" sz="14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984448" y="4593136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X2</a:t>
            </a:r>
            <a:endParaRPr lang="en-US" sz="1400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6067014" y="5384206"/>
            <a:ext cx="56847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X3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7" idx="3"/>
            <a:endCxn id="8" idx="0"/>
          </p:cNvCxnSpPr>
          <p:nvPr/>
        </p:nvCxnSpPr>
        <p:spPr>
          <a:xfrm flipH="1">
            <a:off x="5439594" y="4283588"/>
            <a:ext cx="696086" cy="30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5"/>
            <a:endCxn id="9" idx="0"/>
          </p:cNvCxnSpPr>
          <p:nvPr/>
        </p:nvCxnSpPr>
        <p:spPr>
          <a:xfrm>
            <a:off x="6537651" y="4283588"/>
            <a:ext cx="731034" cy="309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5"/>
            <a:endCxn id="10" idx="1"/>
          </p:cNvCxnSpPr>
          <p:nvPr/>
        </p:nvCxnSpPr>
        <p:spPr>
          <a:xfrm>
            <a:off x="5640579" y="4962547"/>
            <a:ext cx="509686" cy="485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7"/>
          </p:cNvCxnSpPr>
          <p:nvPr/>
        </p:nvCxnSpPr>
        <p:spPr>
          <a:xfrm flipH="1">
            <a:off x="6552236" y="4962547"/>
            <a:ext cx="515463" cy="485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0"/>
          <p:cNvCxnSpPr>
            <a:stCxn id="9" idx="6"/>
            <a:endCxn id="16" idx="6"/>
          </p:cNvCxnSpPr>
          <p:nvPr/>
        </p:nvCxnSpPr>
        <p:spPr>
          <a:xfrm flipH="1">
            <a:off x="7188298" y="4809532"/>
            <a:ext cx="364623" cy="1611186"/>
          </a:xfrm>
          <a:prstGeom prst="curvedConnector3">
            <a:avLst>
              <a:gd name="adj1" fmla="val -6269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>
            <a:off x="6788215" y="6204322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523788" y="6236655"/>
            <a:ext cx="400083" cy="43279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10" idx="3"/>
            <a:endCxn id="17" idx="0"/>
          </p:cNvCxnSpPr>
          <p:nvPr/>
        </p:nvCxnSpPr>
        <p:spPr>
          <a:xfrm flipH="1">
            <a:off x="5723830" y="5753617"/>
            <a:ext cx="426435" cy="483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1"/>
          <p:cNvCxnSpPr>
            <a:stCxn id="8" idx="2"/>
            <a:endCxn id="17" idx="2"/>
          </p:cNvCxnSpPr>
          <p:nvPr/>
        </p:nvCxnSpPr>
        <p:spPr>
          <a:xfrm rot="10800000" flipH="1" flipV="1">
            <a:off x="5155356" y="4809531"/>
            <a:ext cx="368431" cy="1643519"/>
          </a:xfrm>
          <a:prstGeom prst="curvedConnector3">
            <a:avLst>
              <a:gd name="adj1" fmla="val -620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62357" y="416230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720196" y="416230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954093" y="5445840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759184" y="4872039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03742" y="4962547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761581" y="4962547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767914" y="5753617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stCxn id="10" idx="5"/>
            <a:endCxn id="16" idx="0"/>
          </p:cNvCxnSpPr>
          <p:nvPr/>
        </p:nvCxnSpPr>
        <p:spPr>
          <a:xfrm>
            <a:off x="6552236" y="5753617"/>
            <a:ext cx="436021" cy="45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31420" y="5663109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640579" y="3424534"/>
            <a:ext cx="33855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</a:t>
            </a:r>
            <a:r>
              <a:rPr lang="en-US" dirty="0"/>
              <a:t>    =   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 ∨ 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>
                <a:latin typeface="cmsy10" charset="0"/>
              </a:rPr>
              <a:t> </a:t>
            </a:r>
            <a:r>
              <a:rPr lang="en-US" dirty="0"/>
              <a:t>∨  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84221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7400</TotalTime>
  <Words>3846</Words>
  <Application>Microsoft Macintosh PowerPoint</Application>
  <PresentationFormat>On-screen Show (4:3)</PresentationFormat>
  <Paragraphs>1111</Paragraphs>
  <Slides>47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Clarity</vt:lpstr>
      <vt:lpstr>A Course on Probabilistic Databases</vt:lpstr>
      <vt:lpstr>Outline</vt:lpstr>
      <vt:lpstr>Review: Model Counting</vt:lpstr>
      <vt:lpstr>Background: DPLL</vt:lpstr>
      <vt:lpstr>The trace of DPLL</vt:lpstr>
      <vt:lpstr>The trace of DPLL</vt:lpstr>
      <vt:lpstr>Background: DPLL with Caching</vt:lpstr>
      <vt:lpstr>The trace of DPLL with Caching</vt:lpstr>
      <vt:lpstr>Background: FBDD</vt:lpstr>
      <vt:lpstr>Background: FBDD</vt:lpstr>
      <vt:lpstr>Background: FBDD</vt:lpstr>
      <vt:lpstr>Background: FBDD</vt:lpstr>
      <vt:lpstr>Background: FBDD</vt:lpstr>
      <vt:lpstr>Background: FBDD</vt:lpstr>
      <vt:lpstr>Background: FBDD</vt:lpstr>
      <vt:lpstr>Background:DPLL w Fixed Variable Order</vt:lpstr>
      <vt:lpstr>Background:DPLL w Fixed Variable Order</vt:lpstr>
      <vt:lpstr>Background: DPLL w/ Components</vt:lpstr>
      <vt:lpstr>Summary of DPLL</vt:lpstr>
      <vt:lpstr>Intentional Query Evaluation</vt:lpstr>
      <vt:lpstr>Example</vt:lpstr>
      <vt:lpstr>1. Read-Once Boolean Formulas</vt:lpstr>
      <vt:lpstr>1. Read-Once Boolean Formulas</vt:lpstr>
      <vt:lpstr>1. Read-Once Boolean Formulas</vt:lpstr>
      <vt:lpstr>1. Read-Once Boolean Formulas</vt:lpstr>
      <vt:lpstr>1. Read-Once Boolean Formulas</vt:lpstr>
      <vt:lpstr>1. Read-Once Example</vt:lpstr>
      <vt:lpstr>1. Read-Once Example</vt:lpstr>
      <vt:lpstr>1. Read-Once Queries</vt:lpstr>
      <vt:lpstr>Landscape of Probabilistic Databases</vt:lpstr>
      <vt:lpstr>2. OBDD</vt:lpstr>
      <vt:lpstr>2. OBDD</vt:lpstr>
      <vt:lpstr>2. OBDD</vt:lpstr>
      <vt:lpstr>2. OBDD Example</vt:lpstr>
      <vt:lpstr>2. OBDD Example</vt:lpstr>
      <vt:lpstr>2. OBDD Example</vt:lpstr>
      <vt:lpstr>2. OBDD Example</vt:lpstr>
      <vt:lpstr>2. OBDD Example</vt:lpstr>
      <vt:lpstr>2. OBDD Example</vt:lpstr>
      <vt:lpstr>2. Queries with Efficient OBDD</vt:lpstr>
      <vt:lpstr>Landscape of Probabilistic Databases</vt:lpstr>
      <vt:lpstr>3. FBDD</vt:lpstr>
      <vt:lpstr>3. FBDD</vt:lpstr>
      <vt:lpstr>Landscape of Probabilistic Databases</vt:lpstr>
      <vt:lpstr>4. d-DNNF</vt:lpstr>
      <vt:lpstr>4. d-DNNF</vt:lpstr>
      <vt:lpstr>Landscape of Probabilistic Databases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Probabilistic Databases</dc:title>
  <dc:creator>Dan Suciu</dc:creator>
  <cp:lastModifiedBy>Dan Suciu</cp:lastModifiedBy>
  <cp:revision>1363</cp:revision>
  <dcterms:created xsi:type="dcterms:W3CDTF">2013-03-29T18:46:08Z</dcterms:created>
  <dcterms:modified xsi:type="dcterms:W3CDTF">2014-06-28T15:35:57Z</dcterms:modified>
</cp:coreProperties>
</file>