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4" r:id="rId4"/>
    <p:sldId id="260" r:id="rId5"/>
    <p:sldId id="261" r:id="rId6"/>
    <p:sldId id="262" r:id="rId7"/>
    <p:sldId id="273" r:id="rId8"/>
    <p:sldId id="275" r:id="rId9"/>
    <p:sldId id="263" r:id="rId10"/>
    <p:sldId id="264" r:id="rId11"/>
    <p:sldId id="265" r:id="rId12"/>
    <p:sldId id="267" r:id="rId13"/>
    <p:sldId id="269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DFF"/>
    <a:srgbClr val="EFC0FF"/>
    <a:srgbClr val="E4A6FF"/>
    <a:srgbClr val="CC7AFF"/>
    <a:srgbClr val="666666"/>
    <a:srgbClr val="CCCCCC"/>
    <a:srgbClr val="AA62FF"/>
    <a:srgbClr val="000000"/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1" autoAdjust="0"/>
  </p:normalViewPr>
  <p:slideViewPr>
    <p:cSldViewPr snapToGrid="0" snapToObjects="1">
      <p:cViewPr>
        <p:scale>
          <a:sx n="116" d="100"/>
          <a:sy n="116" d="100"/>
        </p:scale>
        <p:origin x="1216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F848-D1DC-464B-A243-8C6D35E3BD91}" type="datetime1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9FD3-881E-2649-92E7-5004E4F1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9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A6D5-DD6F-1940-B8F1-A6E467189B77}" type="datetime1">
              <a:rPr lang="en-US" smtClean="0"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7011-68A7-7445-A5D1-0CF15B62E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6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06" y="2130428"/>
            <a:ext cx="7112494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39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877701" y="6286125"/>
            <a:ext cx="283744" cy="378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706" y="1845912"/>
            <a:ext cx="7149007" cy="1362076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706" y="3207988"/>
            <a:ext cx="7149007" cy="191434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877701" y="6286125"/>
            <a:ext cx="283744" cy="378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705" y="1600200"/>
            <a:ext cx="361188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0" y="1594583"/>
            <a:ext cx="361188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706" y="1535113"/>
            <a:ext cx="3611595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707" y="2174875"/>
            <a:ext cx="36115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9830" y="1535113"/>
            <a:ext cx="360697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9830" y="2174875"/>
            <a:ext cx="360697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1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594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23" y="273052"/>
            <a:ext cx="414947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59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30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706" y="4800600"/>
            <a:ext cx="7341094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5706" y="612775"/>
            <a:ext cx="734109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706" y="5367339"/>
            <a:ext cx="7341094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17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706" y="274639"/>
            <a:ext cx="73410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706" y="1600200"/>
            <a:ext cx="73410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vibrant-light-vector-slim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61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183644" y="6339095"/>
            <a:ext cx="503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58DA84-CA87-B64B-B4B0-B7AB152F289A}" type="slidenum">
              <a:rPr lang="en-US" sz="1200" smtClean="0"/>
              <a:pPr algn="r"/>
              <a:t>‹#›</a:t>
            </a:fld>
            <a:endParaRPr 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83253" y="6215984"/>
            <a:ext cx="117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99999"/>
                </a:solidFill>
              </a:rPr>
              <a:t>Verti</a:t>
            </a:r>
            <a:r>
              <a:rPr lang="en-US" dirty="0" err="1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YARN</a:t>
            </a:r>
            <a:br>
              <a:rPr lang="en-US" sz="5400" b="1" dirty="0" smtClean="0"/>
            </a:br>
            <a:r>
              <a:rPr lang="en-US" sz="4900" dirty="0" err="1" smtClean="0"/>
              <a:t>Hadoop’s</a:t>
            </a:r>
            <a:r>
              <a:rPr lang="en-US" sz="4900" dirty="0" smtClean="0"/>
              <a:t> new Resource Manager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endParaRPr lang="en-US" sz="31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Raymie Stata</a:t>
            </a:r>
            <a:r>
              <a:rPr lang="en-US" smtClean="0"/>
              <a:t>, VertiCloud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63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JT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– JT limits horizontal scaling</a:t>
            </a:r>
          </a:p>
          <a:p>
            <a:r>
              <a:rPr lang="en-US" dirty="0" smtClean="0"/>
              <a:t>Availability – when JT dies, jobs must restart</a:t>
            </a:r>
          </a:p>
          <a:p>
            <a:r>
              <a:rPr lang="en-US" dirty="0" smtClean="0"/>
              <a:t>Upgradability – must stop jobs to upgrade JT</a:t>
            </a:r>
          </a:p>
          <a:p>
            <a:r>
              <a:rPr lang="en-US" dirty="0" smtClean="0"/>
              <a:t>Hardwired – JT only supports MapReduce</a:t>
            </a:r>
          </a:p>
          <a:p>
            <a:r>
              <a:rPr lang="en-US" dirty="0" smtClean="0"/>
              <a:t>Increasingly hard to improve</a:t>
            </a:r>
          </a:p>
          <a:p>
            <a:pPr lvl="1"/>
            <a:r>
              <a:rPr lang="en-US" dirty="0" smtClean="0"/>
              <a:t>Performance, scheduling , or utilization</a:t>
            </a:r>
          </a:p>
        </p:txBody>
      </p:sp>
    </p:spTree>
    <p:extLst>
      <p:ext uri="{BB962C8B-B14F-4D97-AF65-F5344CB8AC3E}">
        <p14:creationId xmlns:p14="http://schemas.microsoft.com/office/powerpoint/2010/main" val="252583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8723" y="2717219"/>
            <a:ext cx="4985794" cy="21075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06492" y="5236697"/>
            <a:ext cx="5485724" cy="81059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26409" y="5216298"/>
            <a:ext cx="204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Slave nodes</a:t>
            </a:r>
          </a:p>
          <a:p>
            <a:pPr algn="ctr"/>
            <a:r>
              <a:rPr lang="en-US" sz="2400" dirty="0" smtClean="0"/>
              <a:t>(Lots of them!)</a:t>
            </a:r>
            <a:endParaRPr lang="en-US" sz="2400" dirty="0"/>
          </a:p>
        </p:txBody>
      </p:sp>
      <p:sp>
        <p:nvSpPr>
          <p:cNvPr id="6" name="Stored Data 5"/>
          <p:cNvSpPr/>
          <p:nvPr/>
        </p:nvSpPr>
        <p:spPr>
          <a:xfrm flipH="1">
            <a:off x="5577351" y="2839769"/>
            <a:ext cx="2592827" cy="379034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 flipH="1">
            <a:off x="3460326" y="3404539"/>
            <a:ext cx="4709854" cy="384048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2728" y="2818693"/>
            <a:ext cx="1643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Queue of jobs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85271" y="3396508"/>
            <a:ext cx="173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Queue of tasks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338723" y="2717219"/>
            <a:ext cx="154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JobTracker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88492" y="3952103"/>
            <a:ext cx="3691185" cy="738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88492" y="3967491"/>
            <a:ext cx="3691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Job and task scheduling and monitoring</a:t>
            </a:r>
            <a:endParaRPr lang="en-US" sz="2000" dirty="0"/>
          </a:p>
        </p:txBody>
      </p:sp>
      <p:sp>
        <p:nvSpPr>
          <p:cNvPr id="13" name="Left Brace 12"/>
          <p:cNvSpPr/>
          <p:nvPr/>
        </p:nvSpPr>
        <p:spPr>
          <a:xfrm>
            <a:off x="2823929" y="3396508"/>
            <a:ext cx="282563" cy="142826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3214" y="3449574"/>
            <a:ext cx="1790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Why are we doing all of this on a single node?</a:t>
            </a:r>
            <a:endParaRPr lang="en-US" sz="2000" dirty="0"/>
          </a:p>
        </p:txBody>
      </p:sp>
      <p:sp>
        <p:nvSpPr>
          <p:cNvPr id="15" name="Left Brace 14"/>
          <p:cNvSpPr/>
          <p:nvPr/>
        </p:nvSpPr>
        <p:spPr>
          <a:xfrm>
            <a:off x="2823929" y="5217458"/>
            <a:ext cx="282563" cy="82983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1988" y="5270524"/>
            <a:ext cx="194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When we have all these </a:t>
            </a:r>
            <a:r>
              <a:rPr lang="en-US" sz="2000" dirty="0" smtClean="0"/>
              <a:t>nodes?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37003" y="1635732"/>
            <a:ext cx="725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Move intra-job management out of central node!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056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43798" y="4719028"/>
            <a:ext cx="6858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5982" y="4634178"/>
            <a:ext cx="6858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8166" y="4549328"/>
            <a:ext cx="6858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841" y="1917731"/>
            <a:ext cx="3431954" cy="17816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94904" y="4028267"/>
            <a:ext cx="6026190" cy="1886222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8390" y="5486227"/>
            <a:ext cx="166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Slave nodes</a:t>
            </a:r>
          </a:p>
        </p:txBody>
      </p:sp>
      <p:sp>
        <p:nvSpPr>
          <p:cNvPr id="6" name="Stored Data 5"/>
          <p:cNvSpPr/>
          <p:nvPr/>
        </p:nvSpPr>
        <p:spPr>
          <a:xfrm flipH="1">
            <a:off x="3495210" y="2437230"/>
            <a:ext cx="1369981" cy="379034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 flipH="1">
            <a:off x="2283631" y="4651755"/>
            <a:ext cx="1379870" cy="353270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1020" y="2436864"/>
            <a:ext cx="114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Job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8171" y="4622183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Task queue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6841" y="1850181"/>
            <a:ext cx="343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Resource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8959" y="2900282"/>
            <a:ext cx="126256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 scheduling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75538" y="4261829"/>
            <a:ext cx="2023445" cy="13460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75538" y="4209667"/>
            <a:ext cx="173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Master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296863" y="5156017"/>
            <a:ext cx="1778831" cy="3302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96863" y="5116895"/>
            <a:ext cx="177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lifecycle logic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0617" y="2900282"/>
            <a:ext cx="126256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 allocation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94426" y="2446932"/>
            <a:ext cx="148036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 list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70350" y="4464478"/>
            <a:ext cx="6858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29814" y="4401300"/>
            <a:ext cx="80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Tasks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45706" y="1067159"/>
            <a:ext cx="734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Yet Another Resource Negotiator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36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Manager (per cluster)</a:t>
            </a:r>
          </a:p>
          <a:p>
            <a:pPr lvl="1"/>
            <a:r>
              <a:rPr lang="en-US" dirty="0" smtClean="0"/>
              <a:t>Manages job scheduling and execution</a:t>
            </a:r>
          </a:p>
          <a:p>
            <a:pPr lvl="1"/>
            <a:r>
              <a:rPr lang="en-US" dirty="0" smtClean="0"/>
              <a:t>Global resource allocation</a:t>
            </a:r>
          </a:p>
          <a:p>
            <a:r>
              <a:rPr lang="en-US" dirty="0" smtClean="0"/>
              <a:t>Application Master (per job)</a:t>
            </a:r>
          </a:p>
          <a:p>
            <a:pPr lvl="1"/>
            <a:r>
              <a:rPr lang="en-US" dirty="0" smtClean="0"/>
              <a:t>Manages task scheduling and execution</a:t>
            </a:r>
          </a:p>
          <a:p>
            <a:pPr lvl="1"/>
            <a:r>
              <a:rPr lang="en-US" dirty="0" smtClean="0"/>
              <a:t>Local resource allocation</a:t>
            </a:r>
          </a:p>
          <a:p>
            <a:r>
              <a:rPr lang="en-US" dirty="0" smtClean="0"/>
              <a:t>Node Manager (per-machine agent)</a:t>
            </a:r>
          </a:p>
          <a:p>
            <a:pPr lvl="1"/>
            <a:r>
              <a:rPr lang="en-US" dirty="0" smtClean="0"/>
              <a:t>Manages the lifecycle of task containers</a:t>
            </a:r>
          </a:p>
          <a:p>
            <a:pPr lvl="1"/>
            <a:r>
              <a:rPr lang="en-US" dirty="0" smtClean="0"/>
              <a:t>Reports to RM on health and resource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414910" y="3162464"/>
            <a:ext cx="1420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you are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7506" y="4106603"/>
            <a:ext cx="1420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 work!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15430" y="2862021"/>
            <a:ext cx="167156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I need resources!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9406" y="183297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8388" y="1555977"/>
            <a:ext cx="109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Resource Manager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2732979" y="2202308"/>
            <a:ext cx="0" cy="40167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4323724" y="2202308"/>
            <a:ext cx="0" cy="40167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8191" y="1555977"/>
            <a:ext cx="109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 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42313" y="2405439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39189" y="2119095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42313" y="2549300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9189" y="2509930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OK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2313" y="3707591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9189" y="3421247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Done?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42313" y="4045503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9189" y="3759159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42313" y="4673320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39189" y="4386976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Done?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42313" y="5011232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9189" y="4724888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42313" y="5836541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39189" y="5528299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Done?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842313" y="6139171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39189" y="5852827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39" name="Straight Connector 38"/>
          <p:cNvCxnSpPr>
            <a:stCxn id="13" idx="2"/>
          </p:cNvCxnSpPr>
          <p:nvPr/>
        </p:nvCxnSpPr>
        <p:spPr>
          <a:xfrm>
            <a:off x="5913527" y="2202308"/>
            <a:ext cx="0" cy="40167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14910" y="2792742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97009" y="2489858"/>
            <a:ext cx="83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14911" y="3162446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4910" y="3476297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12978" y="5954505"/>
            <a:ext cx="155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cxnSp>
        <p:nvCxnSpPr>
          <p:cNvPr id="50" name="Straight Connector 49"/>
          <p:cNvCxnSpPr>
            <a:endCxn id="49" idx="0"/>
          </p:cNvCxnSpPr>
          <p:nvPr/>
        </p:nvCxnSpPr>
        <p:spPr>
          <a:xfrm flipH="1">
            <a:off x="7489126" y="4322074"/>
            <a:ext cx="7764" cy="16324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87507" y="4408036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87506" y="5548156"/>
            <a:ext cx="1420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Done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987507" y="4542015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987507" y="4675994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987507" y="4809973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987507" y="4943952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87507" y="5077931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987507" y="5211910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87507" y="5345889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987507" y="5479868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987507" y="5613850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4910" y="5432529"/>
            <a:ext cx="1420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Done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414911" y="5738236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62200" y="1555977"/>
            <a:ext cx="125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Managers</a:t>
            </a:r>
            <a:endParaRPr lang="en-US" dirty="0"/>
          </a:p>
        </p:txBody>
      </p:sp>
      <p:cxnSp>
        <p:nvCxnSpPr>
          <p:cNvPr id="90" name="Straight Connector 89"/>
          <p:cNvCxnSpPr>
            <a:stCxn id="83" idx="2"/>
          </p:cNvCxnSpPr>
          <p:nvPr/>
        </p:nvCxnSpPr>
        <p:spPr>
          <a:xfrm>
            <a:off x="7489126" y="2202308"/>
            <a:ext cx="25401" cy="19042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64026" y="3350041"/>
            <a:ext cx="165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Start containers</a:t>
            </a:r>
            <a:endParaRPr lang="en-US" sz="16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987506" y="3699156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987506" y="3990889"/>
            <a:ext cx="14201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02879" y="3670954"/>
            <a:ext cx="1420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you 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763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YARN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Fixes scalability and availability problems</a:t>
            </a:r>
          </a:p>
          <a:p>
            <a:r>
              <a:rPr lang="en-US" dirty="0" smtClean="0"/>
              <a:t>Supports experimentation</a:t>
            </a:r>
          </a:p>
          <a:p>
            <a:pPr lvl="1"/>
            <a:r>
              <a:rPr lang="en-US" dirty="0" smtClean="0"/>
              <a:t>At both YARN and MapReduce levels</a:t>
            </a:r>
          </a:p>
          <a:p>
            <a:r>
              <a:rPr lang="en-US" sz="3200" i="1" dirty="0" smtClean="0"/>
              <a:t>Supports alternatives to MapReduce!!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Interactive SQL (Impala)</a:t>
            </a:r>
          </a:p>
          <a:p>
            <a:pPr lvl="1"/>
            <a:r>
              <a:rPr lang="en-US" dirty="0" smtClean="0"/>
              <a:t>Streaming</a:t>
            </a:r>
          </a:p>
          <a:p>
            <a:pPr lvl="2"/>
            <a:r>
              <a:rPr lang="en-US" dirty="0" smtClean="0"/>
              <a:t>Storm, Apache S4, others…</a:t>
            </a:r>
          </a:p>
          <a:p>
            <a:pPr lvl="1"/>
            <a:r>
              <a:rPr lang="en-US" dirty="0" err="1"/>
              <a:t>HBase</a:t>
            </a:r>
            <a:r>
              <a:rPr lang="en-US"/>
              <a:t> integration</a:t>
            </a:r>
          </a:p>
          <a:p>
            <a:pPr lvl="1"/>
            <a:r>
              <a:rPr lang="en-US" smtClean="0"/>
              <a:t>Graph </a:t>
            </a:r>
            <a:r>
              <a:rPr lang="en-US" dirty="0" smtClean="0"/>
              <a:t>progressing (Apache </a:t>
            </a:r>
            <a:r>
              <a:rPr lang="en-US" dirty="0" err="1" smtClean="0"/>
              <a:t>Giraph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3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of YARN and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 smtClean="0"/>
          </a:p>
          <a:p>
            <a:pPr lvl="1"/>
            <a:r>
              <a:rPr lang="en-US" dirty="0" smtClean="0"/>
              <a:t>Models beyond MapReduce</a:t>
            </a:r>
          </a:p>
          <a:p>
            <a:pPr lvl="1"/>
            <a:r>
              <a:rPr lang="en-US" dirty="0" smtClean="0"/>
              <a:t>Scheduling improvements (including preemption)</a:t>
            </a:r>
          </a:p>
          <a:p>
            <a:pPr lvl="1"/>
            <a:r>
              <a:rPr lang="en-US" dirty="0" smtClean="0"/>
              <a:t>Container isolation</a:t>
            </a:r>
          </a:p>
          <a:p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Decompose into reusable pieces</a:t>
            </a:r>
          </a:p>
          <a:p>
            <a:pPr lvl="1"/>
            <a:r>
              <a:rPr lang="en-US" dirty="0" smtClean="0"/>
              <a:t>Push as well as pull in shuffle</a:t>
            </a:r>
          </a:p>
          <a:p>
            <a:pPr lvl="1"/>
            <a:r>
              <a:rPr lang="en-US" dirty="0" smtClean="0"/>
              <a:t>Simple hash (no sort) in shuffle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12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Hadoop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availability for HDFS</a:t>
            </a:r>
          </a:p>
          <a:p>
            <a:r>
              <a:rPr lang="en-US" dirty="0" smtClean="0"/>
              <a:t>Federation for HDFS</a:t>
            </a:r>
          </a:p>
          <a:p>
            <a:r>
              <a:rPr lang="en-US" sz="3200" i="1" dirty="0" smtClean="0"/>
              <a:t>Generalized Resource Management (YARN)</a:t>
            </a:r>
          </a:p>
          <a:p>
            <a:r>
              <a:rPr lang="en-US" dirty="0" smtClean="0"/>
              <a:t>Plus: performance improvements, security improvements, compatibility improvements…</a:t>
            </a:r>
          </a:p>
        </p:txBody>
      </p:sp>
    </p:spTree>
    <p:extLst>
      <p:ext uri="{BB962C8B-B14F-4D97-AF65-F5344CB8AC3E}">
        <p14:creationId xmlns:p14="http://schemas.microsoft.com/office/powerpoint/2010/main" val="367140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2.0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1.0 (and earlier)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2267423" y="2505966"/>
            <a:ext cx="5485723" cy="1378017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267423" y="4235243"/>
            <a:ext cx="5485724" cy="81059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987334" y="4214844"/>
            <a:ext cx="204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nodes</a:t>
            </a:r>
          </a:p>
          <a:p>
            <a:pPr algn="ctr"/>
            <a:r>
              <a:rPr lang="en-US" sz="2400" dirty="0" smtClean="0"/>
              <a:t>(Lots of them!)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783928" y="2948697"/>
            <a:ext cx="2452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Name node</a:t>
            </a:r>
          </a:p>
          <a:p>
            <a:pPr algn="ctr"/>
            <a:r>
              <a:rPr lang="en-US" sz="2400" dirty="0" smtClean="0"/>
              <a:t>(Gets to be huge!)</a:t>
            </a:r>
            <a:endParaRPr lang="en-US" sz="2400" dirty="0"/>
          </a:p>
        </p:txBody>
      </p:sp>
      <p:sp>
        <p:nvSpPr>
          <p:cNvPr id="2" name="Magnetic Disk 1"/>
          <p:cNvSpPr/>
          <p:nvPr/>
        </p:nvSpPr>
        <p:spPr>
          <a:xfrm>
            <a:off x="2359949" y="4311886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gnetic Disk 7"/>
          <p:cNvSpPr/>
          <p:nvPr/>
        </p:nvSpPr>
        <p:spPr>
          <a:xfrm>
            <a:off x="2752166" y="4319895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gnetic Disk 8"/>
          <p:cNvSpPr/>
          <p:nvPr/>
        </p:nvSpPr>
        <p:spPr>
          <a:xfrm>
            <a:off x="3144383" y="4327904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3536600" y="4335913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gnetic Disk 10"/>
          <p:cNvSpPr/>
          <p:nvPr/>
        </p:nvSpPr>
        <p:spPr>
          <a:xfrm>
            <a:off x="3928817" y="4343922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/>
          <p:cNvSpPr/>
          <p:nvPr/>
        </p:nvSpPr>
        <p:spPr>
          <a:xfrm>
            <a:off x="2359949" y="4653871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2752166" y="4675038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/>
          <p:cNvSpPr/>
          <p:nvPr/>
        </p:nvSpPr>
        <p:spPr>
          <a:xfrm>
            <a:off x="3144383" y="4696205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/>
          <p:cNvSpPr/>
          <p:nvPr/>
        </p:nvSpPr>
        <p:spPr>
          <a:xfrm>
            <a:off x="3536600" y="4717372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gnetic Disk 15"/>
          <p:cNvSpPr/>
          <p:nvPr/>
        </p:nvSpPr>
        <p:spPr>
          <a:xfrm>
            <a:off x="6033237" y="4696205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gnetic Disk 16"/>
          <p:cNvSpPr/>
          <p:nvPr/>
        </p:nvSpPr>
        <p:spPr>
          <a:xfrm>
            <a:off x="6450233" y="4696205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6867229" y="4696205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/>
          <p:cNvSpPr/>
          <p:nvPr/>
        </p:nvSpPr>
        <p:spPr>
          <a:xfrm>
            <a:off x="7284225" y="4696205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gnetic Disk 19"/>
          <p:cNvSpPr/>
          <p:nvPr/>
        </p:nvSpPr>
        <p:spPr>
          <a:xfrm>
            <a:off x="5768641" y="4335913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/>
          <p:cNvSpPr/>
          <p:nvPr/>
        </p:nvSpPr>
        <p:spPr>
          <a:xfrm>
            <a:off x="6165535" y="4335913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/>
          <p:cNvSpPr/>
          <p:nvPr/>
        </p:nvSpPr>
        <p:spPr>
          <a:xfrm>
            <a:off x="6562429" y="4335913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/>
          <p:cNvSpPr/>
          <p:nvPr/>
        </p:nvSpPr>
        <p:spPr>
          <a:xfrm>
            <a:off x="6959323" y="4335913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/>
          <p:cNvSpPr/>
          <p:nvPr/>
        </p:nvSpPr>
        <p:spPr>
          <a:xfrm>
            <a:off x="7356217" y="4335913"/>
            <a:ext cx="264596" cy="288782"/>
          </a:xfrm>
          <a:prstGeom prst="flowChartMagneticDisk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having a single NN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– NN limits horizontal scaling</a:t>
            </a:r>
          </a:p>
          <a:p>
            <a:r>
              <a:rPr lang="en-US" dirty="0" smtClean="0"/>
              <a:t>Performance – NN is performance bottleneck</a:t>
            </a:r>
          </a:p>
          <a:p>
            <a:r>
              <a:rPr lang="en-US" dirty="0" smtClean="0"/>
              <a:t>Isolation – all tenants share same NN</a:t>
            </a:r>
          </a:p>
          <a:p>
            <a:pPr lvl="1"/>
            <a:r>
              <a:rPr lang="en-US" dirty="0" smtClean="0"/>
              <a:t>One misbehaving tenant brings everyone down</a:t>
            </a:r>
          </a:p>
          <a:p>
            <a:pPr lvl="1"/>
            <a:r>
              <a:rPr lang="en-US" dirty="0" smtClean="0"/>
              <a:t>Can’t provide higher QOS to mission-critical apps</a:t>
            </a:r>
          </a:p>
          <a:p>
            <a:pPr lvl="1"/>
            <a:r>
              <a:rPr lang="en-US" i="1" dirty="0" smtClean="0"/>
              <a:t>This is a problem even for small clusters!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55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Federation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2267425" y="2883977"/>
            <a:ext cx="975370" cy="1378017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267423" y="4397094"/>
            <a:ext cx="5677419" cy="81059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669607" y="4376695"/>
            <a:ext cx="2873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nodes</a:t>
            </a:r>
          </a:p>
          <a:p>
            <a:pPr algn="ctr"/>
            <a:r>
              <a:rPr lang="en-US" sz="2400" dirty="0" smtClean="0"/>
              <a:t>(Even more of them!)</a:t>
            </a:r>
            <a:endParaRPr lang="en-US" sz="2400" dirty="0"/>
          </a:p>
        </p:txBody>
      </p:sp>
      <p:sp>
        <p:nvSpPr>
          <p:cNvPr id="7" name="Isosceles Triangle 6"/>
          <p:cNvSpPr/>
          <p:nvPr/>
        </p:nvSpPr>
        <p:spPr>
          <a:xfrm>
            <a:off x="3433510" y="2883977"/>
            <a:ext cx="1411175" cy="1378017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035400" y="2883977"/>
            <a:ext cx="777743" cy="1378017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6003858" y="2883977"/>
            <a:ext cx="1940985" cy="1378017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94891" y="3800329"/>
            <a:ext cx="73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NN1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71147" y="3800329"/>
            <a:ext cx="73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NN2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55270" y="3800329"/>
            <a:ext cx="73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NN3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12363" y="3797230"/>
            <a:ext cx="73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NN4</a:t>
            </a:r>
            <a:endParaRPr lang="en-US" sz="2400" dirty="0"/>
          </a:p>
        </p:txBody>
      </p:sp>
      <p:sp>
        <p:nvSpPr>
          <p:cNvPr id="15" name="Isosceles Triangle 14"/>
          <p:cNvSpPr/>
          <p:nvPr/>
        </p:nvSpPr>
        <p:spPr>
          <a:xfrm>
            <a:off x="2800654" y="2026496"/>
            <a:ext cx="4171350" cy="769160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35200" y="2333991"/>
            <a:ext cx="108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ViewFS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49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possibilities for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Snapshots (!)</a:t>
            </a:r>
          </a:p>
          <a:p>
            <a:r>
              <a:rPr lang="en-US" dirty="0"/>
              <a:t>Partial name spaces</a:t>
            </a:r>
          </a:p>
          <a:p>
            <a:r>
              <a:rPr lang="en-US" dirty="0"/>
              <a:t>Alternative namespace managers</a:t>
            </a:r>
          </a:p>
          <a:p>
            <a:r>
              <a:rPr lang="en-US" dirty="0"/>
              <a:t>Global replication management</a:t>
            </a:r>
          </a:p>
          <a:p>
            <a:r>
              <a:rPr lang="en-US" dirty="0"/>
              <a:t>Disaster 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2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and MapReduce 2.0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1.0 (and earlier)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9654" y="2041719"/>
            <a:ext cx="4985794" cy="21075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67423" y="4561197"/>
            <a:ext cx="5485724" cy="810598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87340" y="4540798"/>
            <a:ext cx="204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Slave nodes</a:t>
            </a:r>
          </a:p>
          <a:p>
            <a:pPr algn="ctr"/>
            <a:r>
              <a:rPr lang="en-US" sz="2400" dirty="0" smtClean="0"/>
              <a:t>(Lots of them!)</a:t>
            </a:r>
            <a:endParaRPr lang="en-US" sz="2400" dirty="0"/>
          </a:p>
        </p:txBody>
      </p:sp>
      <p:sp>
        <p:nvSpPr>
          <p:cNvPr id="6" name="Stored Data 5"/>
          <p:cNvSpPr/>
          <p:nvPr/>
        </p:nvSpPr>
        <p:spPr>
          <a:xfrm flipH="1">
            <a:off x="4738282" y="2164269"/>
            <a:ext cx="2592827" cy="379034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 flipH="1">
            <a:off x="2621257" y="2729039"/>
            <a:ext cx="4709854" cy="384048"/>
          </a:xfrm>
          <a:prstGeom prst="flowChartOnlineStorag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3659" y="2143193"/>
            <a:ext cx="1643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Queue of jobs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46202" y="2721008"/>
            <a:ext cx="173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Queue of tasks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99654" y="2041719"/>
            <a:ext cx="154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JobTracker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149423" y="3276603"/>
            <a:ext cx="3691185" cy="738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49423" y="3291991"/>
            <a:ext cx="3691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Job and task scheduling and monitoring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70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0066"/>
      </a:accent1>
      <a:accent2>
        <a:srgbClr val="C0504D"/>
      </a:accent2>
      <a:accent3>
        <a:srgbClr val="9BBB59"/>
      </a:accent3>
      <a:accent4>
        <a:srgbClr val="32006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27072</TotalTime>
  <Words>466</Words>
  <Application>Microsoft Macintosh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YARN Hadoop’s new Resource Manager </vt:lpstr>
      <vt:lpstr>Main features of Hadoop 2.0</vt:lpstr>
      <vt:lpstr>HDFS 2.0</vt:lpstr>
      <vt:lpstr>HDFS 1.0 (and earlier)</vt:lpstr>
      <vt:lpstr>Problems having a single NN</vt:lpstr>
      <vt:lpstr>HDFS Federation</vt:lpstr>
      <vt:lpstr>Future possibilities for HDFS</vt:lpstr>
      <vt:lpstr>YARN and MapReduce 2.0</vt:lpstr>
      <vt:lpstr>MapReduce 1.0 (and earlier)</vt:lpstr>
      <vt:lpstr>Problems with JT</vt:lpstr>
      <vt:lpstr>Observation</vt:lpstr>
      <vt:lpstr>YARN</vt:lpstr>
      <vt:lpstr>YARN Components</vt:lpstr>
      <vt:lpstr>Lifecycle of a job</vt:lpstr>
      <vt:lpstr>Why YARN is important</vt:lpstr>
      <vt:lpstr>Futures of YARN and MR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Raymie Stata</dc:creator>
  <cp:lastModifiedBy>Raymie Stata</cp:lastModifiedBy>
  <cp:revision>337</cp:revision>
  <dcterms:created xsi:type="dcterms:W3CDTF">2012-10-11T23:46:21Z</dcterms:created>
  <dcterms:modified xsi:type="dcterms:W3CDTF">2012-12-13T00:50:12Z</dcterms:modified>
</cp:coreProperties>
</file>