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95" r:id="rId2"/>
  </p:sldMasterIdLst>
  <p:notesMasterIdLst>
    <p:notesMasterId r:id="rId29"/>
  </p:notesMasterIdLst>
  <p:handoutMasterIdLst>
    <p:handoutMasterId r:id="rId30"/>
  </p:handoutMasterIdLst>
  <p:sldIdLst>
    <p:sldId id="256" r:id="rId3"/>
    <p:sldId id="285" r:id="rId4"/>
    <p:sldId id="257" r:id="rId5"/>
    <p:sldId id="274" r:id="rId6"/>
    <p:sldId id="272" r:id="rId7"/>
    <p:sldId id="273" r:id="rId8"/>
    <p:sldId id="260" r:id="rId9"/>
    <p:sldId id="262" r:id="rId10"/>
    <p:sldId id="261" r:id="rId11"/>
    <p:sldId id="263" r:id="rId12"/>
    <p:sldId id="280" r:id="rId13"/>
    <p:sldId id="264" r:id="rId14"/>
    <p:sldId id="275" r:id="rId15"/>
    <p:sldId id="281" r:id="rId16"/>
    <p:sldId id="267" r:id="rId17"/>
    <p:sldId id="265" r:id="rId18"/>
    <p:sldId id="276" r:id="rId19"/>
    <p:sldId id="277" r:id="rId20"/>
    <p:sldId id="266" r:id="rId21"/>
    <p:sldId id="268" r:id="rId22"/>
    <p:sldId id="282" r:id="rId23"/>
    <p:sldId id="279" r:id="rId24"/>
    <p:sldId id="278" r:id="rId25"/>
    <p:sldId id="284" r:id="rId26"/>
    <p:sldId id="270" r:id="rId27"/>
    <p:sldId id="271" r:id="rId28"/>
  </p:sldIdLst>
  <p:sldSz cx="9144000" cy="6858000" type="screen4x3"/>
  <p:notesSz cx="9945688" cy="6815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76" autoAdjust="0"/>
    <p:restoredTop sz="74917" autoAdjust="0"/>
  </p:normalViewPr>
  <p:slideViewPr>
    <p:cSldViewPr>
      <p:cViewPr>
        <p:scale>
          <a:sx n="66" d="100"/>
          <a:sy n="66" d="100"/>
        </p:scale>
        <p:origin x="-1074" y="84"/>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4309798" cy="340757"/>
          </a:xfrm>
          <a:prstGeom prst="rect">
            <a:avLst/>
          </a:prstGeom>
        </p:spPr>
        <p:txBody>
          <a:bodyPr/>
          <a:lstStyle/>
          <a:p>
            <a:endParaRPr lang="en-US" smtClean="0"/>
          </a:p>
        </p:txBody>
      </p:sp>
      <p:sp>
        <p:nvSpPr>
          <p:cNvPr id="24" name="Rectangle 24"/>
          <p:cNvSpPr>
            <a:spLocks noGrp="1"/>
          </p:cNvSpPr>
          <p:nvPr>
            <p:ph type="dt" sz="quarter" idx="1"/>
          </p:nvPr>
        </p:nvSpPr>
        <p:spPr>
          <a:xfrm>
            <a:off x="5633588" y="0"/>
            <a:ext cx="4309798" cy="340757"/>
          </a:xfrm>
          <a:prstGeom prst="rect">
            <a:avLst/>
          </a:prstGeom>
        </p:spPr>
        <p:txBody>
          <a:bodyPr/>
          <a:lstStyle/>
          <a:p>
            <a:fld id="{A849C5AD-4428-4E9C-9C84-11B72C9365FB}" type="datetimeFigureOut">
              <a:rPr lang="en-US" smtClean="0"/>
              <a:pPr/>
              <a:t>12/7/2012</a:t>
            </a:fld>
            <a:endParaRPr lang="en-US" smtClean="0"/>
          </a:p>
        </p:txBody>
      </p:sp>
      <p:sp>
        <p:nvSpPr>
          <p:cNvPr id="30" name="Rectangle 30"/>
          <p:cNvSpPr>
            <a:spLocks noGrp="1"/>
          </p:cNvSpPr>
          <p:nvPr>
            <p:ph type="ftr" sz="quarter" idx="2"/>
          </p:nvPr>
        </p:nvSpPr>
        <p:spPr>
          <a:xfrm>
            <a:off x="0" y="6473198"/>
            <a:ext cx="4309798" cy="340757"/>
          </a:xfrm>
          <a:prstGeom prst="rect">
            <a:avLst/>
          </a:prstGeom>
        </p:spPr>
        <p:txBody>
          <a:bodyPr/>
          <a:lstStyle/>
          <a:p>
            <a:endParaRPr lang="en-US" smtClean="0"/>
          </a:p>
        </p:txBody>
      </p:sp>
      <p:sp>
        <p:nvSpPr>
          <p:cNvPr id="18" name="Rectangle 18"/>
          <p:cNvSpPr>
            <a:spLocks noGrp="1"/>
          </p:cNvSpPr>
          <p:nvPr>
            <p:ph type="sldNum" sz="quarter" idx="3"/>
          </p:nvPr>
        </p:nvSpPr>
        <p:spPr>
          <a:xfrm>
            <a:off x="5633588" y="6473198"/>
            <a:ext cx="4309798" cy="340757"/>
          </a:xfrm>
          <a:prstGeom prst="rect">
            <a:avLst/>
          </a:prstGeom>
        </p:spPr>
        <p:txBody>
          <a:bodyPr/>
          <a:lstStyle/>
          <a:p>
            <a:fld id="{8C596567-A38F-4CEF-B37F-9B9D120D62CE}" type="slidenum">
              <a:rPr lang="en-US" smtClean="0"/>
              <a:pPr/>
              <a:t>‹#›</a:t>
            </a:fld>
            <a:endParaRPr lang="en-US" smtClean="0"/>
          </a:p>
        </p:txBody>
      </p:sp>
    </p:spTree>
    <p:extLst>
      <p:ext uri="{BB962C8B-B14F-4D97-AF65-F5344CB8AC3E}">
        <p14:creationId xmlns:p14="http://schemas.microsoft.com/office/powerpoint/2010/main" val="238412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4309798" cy="340757"/>
          </a:xfrm>
          <a:prstGeom prst="rect">
            <a:avLst/>
          </a:prstGeom>
        </p:spPr>
        <p:txBody>
          <a:bodyPr/>
          <a:lstStyle/>
          <a:p>
            <a:endParaRPr lang="en-US" smtClean="0"/>
          </a:p>
        </p:txBody>
      </p:sp>
      <p:sp>
        <p:nvSpPr>
          <p:cNvPr id="15" name="Rectangle 15"/>
          <p:cNvSpPr>
            <a:spLocks noGrp="1"/>
          </p:cNvSpPr>
          <p:nvPr>
            <p:ph type="dt" idx="1"/>
          </p:nvPr>
        </p:nvSpPr>
        <p:spPr>
          <a:xfrm>
            <a:off x="5633588" y="0"/>
            <a:ext cx="4309798" cy="340757"/>
          </a:xfrm>
          <a:prstGeom prst="rect">
            <a:avLst/>
          </a:prstGeom>
        </p:spPr>
        <p:txBody>
          <a:bodyPr/>
          <a:lstStyle/>
          <a:p>
            <a:fld id="{D7547E60-4BE7-4E4E-9AAA-5EE35AEC995C}" type="datetimeFigureOut">
              <a:rPr lang="en-US" smtClean="0"/>
              <a:pPr/>
              <a:t>12/7/2012</a:t>
            </a:fld>
            <a:endParaRPr lang="en-US" smtClean="0"/>
          </a:p>
        </p:txBody>
      </p:sp>
      <p:sp>
        <p:nvSpPr>
          <p:cNvPr id="23" name="Rectangle 23"/>
          <p:cNvSpPr>
            <a:spLocks noGrp="1" noRot="1" noChangeAspect="1"/>
          </p:cNvSpPr>
          <p:nvPr>
            <p:ph type="sldImg" idx="2"/>
          </p:nvPr>
        </p:nvSpPr>
        <p:spPr>
          <a:xfrm>
            <a:off x="3268663" y="511175"/>
            <a:ext cx="3408362" cy="2555875"/>
          </a:xfrm>
          <a:prstGeom prst="rect">
            <a:avLst/>
          </a:prstGeom>
          <a:noFill/>
          <a:ln w="12700">
            <a:solidFill>
              <a:prstClr val="black"/>
            </a:solidFill>
          </a:ln>
        </p:spPr>
        <p:txBody>
          <a:bodyPr anchor="ctr"/>
          <a:lstStyle/>
          <a:p>
            <a:endParaRPr lang="en-US"/>
          </a:p>
        </p:txBody>
      </p:sp>
      <p:sp>
        <p:nvSpPr>
          <p:cNvPr id="5" name="Rectangle 5"/>
          <p:cNvSpPr>
            <a:spLocks noGrp="1"/>
          </p:cNvSpPr>
          <p:nvPr>
            <p:ph type="body" sz="quarter" idx="3"/>
          </p:nvPr>
        </p:nvSpPr>
        <p:spPr>
          <a:xfrm>
            <a:off x="994569" y="3237191"/>
            <a:ext cx="7956550" cy="3066812"/>
          </a:xfrm>
          <a:prstGeom prst="rect">
            <a:avLst/>
          </a:prstGeom>
        </p:spPr>
        <p:txBody>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Rectangle 18"/>
          <p:cNvSpPr>
            <a:spLocks noGrp="1"/>
          </p:cNvSpPr>
          <p:nvPr>
            <p:ph type="ftr" sz="quarter" idx="4"/>
          </p:nvPr>
        </p:nvSpPr>
        <p:spPr>
          <a:xfrm>
            <a:off x="0" y="6473198"/>
            <a:ext cx="4309798" cy="340757"/>
          </a:xfrm>
          <a:prstGeom prst="rect">
            <a:avLst/>
          </a:prstGeom>
        </p:spPr>
        <p:txBody>
          <a:bodyPr/>
          <a:lstStyle/>
          <a:p>
            <a:endParaRPr lang="en-US" smtClean="0"/>
          </a:p>
        </p:txBody>
      </p:sp>
      <p:sp>
        <p:nvSpPr>
          <p:cNvPr id="28" name="Rectangle 28"/>
          <p:cNvSpPr>
            <a:spLocks noGrp="1"/>
          </p:cNvSpPr>
          <p:nvPr>
            <p:ph type="sldNum" sz="quarter" idx="5"/>
          </p:nvPr>
        </p:nvSpPr>
        <p:spPr>
          <a:xfrm>
            <a:off x="5633588" y="6473198"/>
            <a:ext cx="4309798" cy="340757"/>
          </a:xfrm>
          <a:prstGeom prst="rect">
            <a:avLst/>
          </a:prstGeom>
        </p:spPr>
        <p:txBody>
          <a:bodyPr/>
          <a:lstStyle/>
          <a:p>
            <a:fld id="{CA077768-21C8-4125-A345-258E48D2EED0}" type="slidenum">
              <a:rPr lang="en-US" smtClean="0"/>
              <a:pPr/>
              <a:t>‹#›</a:t>
            </a:fld>
            <a:endParaRPr lang="en-US" smtClean="0"/>
          </a:p>
        </p:txBody>
      </p:sp>
    </p:spTree>
    <p:extLst>
      <p:ext uri="{BB962C8B-B14F-4D97-AF65-F5344CB8AC3E}">
        <p14:creationId xmlns:p14="http://schemas.microsoft.com/office/powerpoint/2010/main" val="205654715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Today I am going to present</a:t>
            </a:r>
            <a:r>
              <a:rPr lang="en-US" baseline="0" dirty="0" smtClean="0"/>
              <a:t> the result of our project, titled High Availability in YARN. The main motivation of this project is shortcomings of YARN in term of availability Although Apache regards YARN as the next gen MR, it still has single point of failure, hence it has some availability problem into certain extent. </a:t>
            </a:r>
            <a:endParaRPr lang="en-SG"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a:t>
            </a:fld>
            <a:endParaRPr lang="en-US" smtClean="0"/>
          </a:p>
        </p:txBody>
      </p:sp>
    </p:spTree>
    <p:extLst>
      <p:ext uri="{BB962C8B-B14F-4D97-AF65-F5344CB8AC3E}">
        <p14:creationId xmlns:p14="http://schemas.microsoft.com/office/powerpoint/2010/main" val="3198855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smtClean="0"/>
              <a:t>clusterj</a:t>
            </a:r>
            <a:r>
              <a:rPr lang="en-US" sz="1000" dirty="0" smtClean="0"/>
              <a:t> is up to 10.5x</a:t>
            </a:r>
            <a:r>
              <a:rPr lang="en-US" sz="1000" baseline="0" dirty="0" smtClean="0"/>
              <a:t> faster than </a:t>
            </a:r>
            <a:r>
              <a:rPr lang="en-US" sz="1000" baseline="0" dirty="0" err="1" smtClean="0"/>
              <a:t>openjpa-jdbc</a:t>
            </a:r>
            <a:endParaRPr lang="en-US" sz="1000" dirty="0" smtClean="0"/>
          </a:p>
          <a:p>
            <a:endParaRPr lang="en-US" sz="1000" dirty="0" smtClean="0"/>
          </a:p>
          <a:p>
            <a:r>
              <a:rPr lang="en-US" sz="1000" dirty="0" err="1" smtClean="0"/>
              <a:t>AppState</a:t>
            </a:r>
            <a:r>
              <a:rPr lang="en-US" sz="1000" baseline="0" dirty="0" smtClean="0"/>
              <a:t> = </a:t>
            </a:r>
          </a:p>
          <a:p>
            <a:pPr marL="171450" indent="-171450">
              <a:buFont typeface="Arial" pitchFamily="34" charset="0"/>
              <a:buChar char="•"/>
            </a:pPr>
            <a:r>
              <a:rPr lang="en-US" sz="1000" baseline="0" dirty="0" err="1" smtClean="0"/>
              <a:t>AppId</a:t>
            </a:r>
            <a:r>
              <a:rPr lang="en-US" sz="1000" baseline="0" dirty="0" smtClean="0"/>
              <a:t> -&gt; </a:t>
            </a:r>
            <a:r>
              <a:rPr lang="en-US" sz="1000" baseline="0" dirty="0" err="1" smtClean="0"/>
              <a:t>Int</a:t>
            </a:r>
            <a:endParaRPr lang="en-US" sz="1000" baseline="0" dirty="0" smtClean="0"/>
          </a:p>
          <a:p>
            <a:pPr marL="171450" indent="-171450">
              <a:buFont typeface="Arial" pitchFamily="34" charset="0"/>
              <a:buChar char="•"/>
            </a:pPr>
            <a:r>
              <a:rPr lang="en-US" sz="1000" baseline="0" dirty="0" err="1" smtClean="0"/>
              <a:t>ClusterTimeStamp</a:t>
            </a:r>
            <a:r>
              <a:rPr lang="en-US" sz="1000" baseline="0" dirty="0" smtClean="0"/>
              <a:t> -&gt; Long, </a:t>
            </a:r>
            <a:r>
              <a:rPr lang="en-US" sz="1000" baseline="0" dirty="0" err="1" smtClean="0"/>
              <a:t>AppId</a:t>
            </a:r>
            <a:r>
              <a:rPr lang="en-US" sz="1000" baseline="0" dirty="0" smtClean="0"/>
              <a:t> + </a:t>
            </a:r>
            <a:r>
              <a:rPr lang="en-US" sz="1000" baseline="0" dirty="0" err="1" smtClean="0"/>
              <a:t>ClusterTimeStamp</a:t>
            </a:r>
            <a:r>
              <a:rPr lang="en-US" sz="1000" baseline="0" dirty="0" smtClean="0"/>
              <a:t> = </a:t>
            </a:r>
            <a:r>
              <a:rPr lang="en-US" sz="1000" baseline="0" dirty="0" err="1" smtClean="0"/>
              <a:t>ApplicationId</a:t>
            </a:r>
            <a:r>
              <a:rPr lang="en-US" sz="1000" baseline="0" dirty="0" smtClean="0"/>
              <a:t> class</a:t>
            </a:r>
          </a:p>
          <a:p>
            <a:pPr marL="171450" indent="-171450">
              <a:buFont typeface="Arial" pitchFamily="34" charset="0"/>
              <a:buChar char="•"/>
            </a:pPr>
            <a:r>
              <a:rPr lang="en-US" sz="1000" baseline="0" dirty="0" err="1" smtClean="0"/>
              <a:t>SubmitTime</a:t>
            </a:r>
            <a:r>
              <a:rPr lang="en-US" sz="1000" baseline="0" dirty="0" smtClean="0"/>
              <a:t> -&gt; Long</a:t>
            </a:r>
          </a:p>
          <a:p>
            <a:pPr marL="171450" indent="-171450">
              <a:buFont typeface="Arial" pitchFamily="34" charset="0"/>
              <a:buChar char="•"/>
            </a:pPr>
            <a:r>
              <a:rPr lang="en-US" sz="1000" baseline="0" dirty="0" err="1" smtClean="0"/>
              <a:t>AppSubmissionContext</a:t>
            </a:r>
            <a:r>
              <a:rPr lang="en-US" sz="1000" baseline="0" dirty="0" smtClean="0"/>
              <a:t> -&gt; Priority, </a:t>
            </a:r>
            <a:r>
              <a:rPr lang="en-US" sz="1000" baseline="0" dirty="0" err="1" smtClean="0"/>
              <a:t>AppName</a:t>
            </a:r>
            <a:r>
              <a:rPr lang="en-US" sz="1000" baseline="0" dirty="0" smtClean="0"/>
              <a:t>, Queue, User, </a:t>
            </a:r>
            <a:r>
              <a:rPr lang="en-US" sz="1000" baseline="0" dirty="0" err="1" smtClean="0"/>
              <a:t>ContainerLaunchContext</a:t>
            </a:r>
            <a:r>
              <a:rPr lang="en-US" sz="1000" baseline="0" dirty="0" smtClean="0"/>
              <a:t> (requested resource), some flags</a:t>
            </a:r>
          </a:p>
          <a:p>
            <a:pPr marL="171450" indent="-171450">
              <a:buFont typeface="Arial" pitchFamily="34" charset="0"/>
              <a:buChar char="•"/>
            </a:pPr>
            <a:r>
              <a:rPr lang="en-US" sz="1000" baseline="0" dirty="0" smtClean="0"/>
              <a:t>Collection of </a:t>
            </a:r>
            <a:r>
              <a:rPr lang="en-US" sz="1000" baseline="0" dirty="0" err="1" smtClean="0"/>
              <a:t>AppAttempt</a:t>
            </a:r>
            <a:endParaRPr lang="en-US" sz="1000" baseline="0" dirty="0" smtClean="0"/>
          </a:p>
          <a:p>
            <a:endParaRPr lang="en-US" sz="1000" baseline="0" dirty="0" smtClean="0"/>
          </a:p>
          <a:p>
            <a:r>
              <a:rPr lang="en-US" sz="1000" baseline="0" dirty="0" err="1" smtClean="0"/>
              <a:t>AppAttempt</a:t>
            </a:r>
            <a:r>
              <a:rPr lang="en-US" sz="1000" baseline="0" dirty="0" smtClean="0"/>
              <a:t> = </a:t>
            </a:r>
          </a:p>
          <a:p>
            <a:pPr marL="171450" indent="-171450">
              <a:buFont typeface="Arial" pitchFamily="34" charset="0"/>
              <a:buChar char="•"/>
            </a:pPr>
            <a:r>
              <a:rPr lang="en-US" sz="1000" baseline="0" dirty="0" err="1" smtClean="0"/>
              <a:t>AppId</a:t>
            </a:r>
            <a:endParaRPr lang="en-US" sz="1000" baseline="0" dirty="0" smtClean="0"/>
          </a:p>
          <a:p>
            <a:pPr marL="171450" indent="-171450">
              <a:buFont typeface="Arial" pitchFamily="34" charset="0"/>
              <a:buChar char="•"/>
            </a:pPr>
            <a:r>
              <a:rPr lang="en-US" sz="1000" baseline="0" dirty="0" err="1" smtClean="0"/>
              <a:t>AppAttemptId</a:t>
            </a:r>
            <a:endParaRPr lang="en-US" sz="1000" baseline="0" dirty="0" smtClean="0"/>
          </a:p>
          <a:p>
            <a:pPr marL="171450" indent="-171450">
              <a:buFont typeface="Arial" pitchFamily="34" charset="0"/>
              <a:buChar char="•"/>
            </a:pPr>
            <a:r>
              <a:rPr lang="en-US" sz="1000" baseline="0" dirty="0" err="1" smtClean="0"/>
              <a:t>MasterContainer</a:t>
            </a:r>
            <a:r>
              <a:rPr lang="en-US" sz="1000" baseline="0" dirty="0" smtClean="0"/>
              <a:t> -&gt; </a:t>
            </a:r>
            <a:r>
              <a:rPr lang="en-US" sz="1000" baseline="0" dirty="0" err="1" smtClean="0"/>
              <a:t>ContainerPBImpl</a:t>
            </a:r>
            <a:r>
              <a:rPr lang="en-US" sz="1000" baseline="0" dirty="0" smtClean="0"/>
              <a:t> (first allocated container from RM to AM)</a:t>
            </a:r>
            <a:endParaRPr lang="en-SG" sz="1000"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16</a:t>
            </a:fld>
            <a:endParaRPr lang="en-US" smtClean="0"/>
          </a:p>
        </p:txBody>
      </p:sp>
    </p:spTree>
    <p:extLst>
      <p:ext uri="{BB962C8B-B14F-4D97-AF65-F5344CB8AC3E}">
        <p14:creationId xmlns:p14="http://schemas.microsoft.com/office/powerpoint/2010/main" val="3108738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17</a:t>
            </a:fld>
            <a:endParaRPr lang="en-US" smtClean="0"/>
          </a:p>
        </p:txBody>
      </p:sp>
    </p:spTree>
    <p:extLst>
      <p:ext uri="{BB962C8B-B14F-4D97-AF65-F5344CB8AC3E}">
        <p14:creationId xmlns:p14="http://schemas.microsoft.com/office/powerpoint/2010/main" val="3415569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19</a:t>
            </a:fld>
            <a:endParaRPr lang="en-US" smtClean="0"/>
          </a:p>
        </p:txBody>
      </p:sp>
    </p:spTree>
    <p:extLst>
      <p:ext uri="{BB962C8B-B14F-4D97-AF65-F5344CB8AC3E}">
        <p14:creationId xmlns:p14="http://schemas.microsoft.com/office/powerpoint/2010/main" val="3218534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Extensibility </a:t>
            </a:r>
            <a:r>
              <a:rPr lang="en-US" baseline="0" dirty="0" smtClean="0"/>
              <a:t>in implementing the Storage (</a:t>
            </a:r>
            <a:r>
              <a:rPr lang="en-US" baseline="0" dirty="0" err="1" smtClean="0"/>
              <a:t>StorageImpl</a:t>
            </a:r>
            <a:r>
              <a:rPr lang="en-US" baseline="0" dirty="0" smtClean="0"/>
              <a:t>),  </a:t>
            </a:r>
            <a:r>
              <a:rPr lang="en-US" dirty="0" smtClean="0"/>
              <a:t>defining the metrics,</a:t>
            </a:r>
            <a:r>
              <a:rPr lang="en-US" baseline="0" dirty="0" smtClean="0"/>
              <a:t> defining how we are going to store the result</a:t>
            </a:r>
            <a:endParaRPr lang="en-SG"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20</a:t>
            </a:fld>
            <a:endParaRPr lang="en-US" smtClean="0"/>
          </a:p>
        </p:txBody>
      </p:sp>
    </p:spTree>
    <p:extLst>
      <p:ext uri="{BB962C8B-B14F-4D97-AF65-F5344CB8AC3E}">
        <p14:creationId xmlns:p14="http://schemas.microsoft.com/office/powerpoint/2010/main" val="2045282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Flexibility</a:t>
            </a:r>
            <a:r>
              <a:rPr lang="en-US" baseline="0" dirty="0" smtClean="0"/>
              <a:t> in implementing the Storage (</a:t>
            </a:r>
            <a:r>
              <a:rPr lang="en-US" baseline="0" dirty="0" err="1" smtClean="0"/>
              <a:t>StorageImpl</a:t>
            </a:r>
            <a:r>
              <a:rPr lang="en-US" baseline="0" dirty="0" smtClean="0"/>
              <a:t>)</a:t>
            </a:r>
            <a:endParaRPr lang="en-US" dirty="0" smtClean="0"/>
          </a:p>
          <a:p>
            <a:r>
              <a:rPr lang="en-US" dirty="0" smtClean="0"/>
              <a:t>Flexibility in defining the metrics</a:t>
            </a:r>
          </a:p>
          <a:p>
            <a:r>
              <a:rPr lang="en-US" dirty="0" smtClean="0"/>
              <a:t>Flexibility</a:t>
            </a:r>
            <a:r>
              <a:rPr lang="en-US" baseline="0" dirty="0" smtClean="0"/>
              <a:t> in defining how we are going to store the result</a:t>
            </a:r>
            <a:endParaRPr lang="en-SG"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21</a:t>
            </a:fld>
            <a:endParaRPr lang="en-US" smtClean="0"/>
          </a:p>
        </p:txBody>
      </p:sp>
    </p:spTree>
    <p:extLst>
      <p:ext uri="{BB962C8B-B14F-4D97-AF65-F5344CB8AC3E}">
        <p14:creationId xmlns:p14="http://schemas.microsoft.com/office/powerpoint/2010/main" val="204528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22</a:t>
            </a:fld>
            <a:endParaRPr lang="en-US" smtClean="0"/>
          </a:p>
        </p:txBody>
      </p:sp>
    </p:spTree>
    <p:extLst>
      <p:ext uri="{BB962C8B-B14F-4D97-AF65-F5344CB8AC3E}">
        <p14:creationId xmlns:p14="http://schemas.microsoft.com/office/powerpoint/2010/main" val="3324545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a:t>
            </a:r>
            <a:r>
              <a:rPr lang="en-US" baseline="0" dirty="0" smtClean="0"/>
              <a:t> implementation =&gt; fixed data access time </a:t>
            </a:r>
            <a:r>
              <a:rPr lang="en-SG" baseline="0" dirty="0" smtClean="0"/>
              <a:t>since our code is synchronous write</a:t>
            </a:r>
          </a:p>
          <a:p>
            <a:endParaRPr lang="en-US" baseline="0" dirty="0" smtClean="0"/>
          </a:p>
          <a:p>
            <a:r>
              <a:rPr lang="en-US" baseline="0" dirty="0" smtClean="0"/>
              <a:t>HDFS not good for small files -&gt; too many overhead.</a:t>
            </a:r>
          </a:p>
          <a:p>
            <a:r>
              <a:rPr lang="en-SG" sz="1200" b="0" i="0" kern="1200" dirty="0" smtClean="0">
                <a:solidFill>
                  <a:schemeClr val="tx1"/>
                </a:solidFill>
                <a:effectLst/>
                <a:latin typeface="+mn-lt"/>
                <a:ea typeface="+mn-ea"/>
                <a:cs typeface="+mn-cs"/>
              </a:rPr>
              <a:t>Furthermore, HDFS is not geared up to efficiently accessing small files: it is primarily designed for streaming access of large files. Reading through small files normally causes lots of seeks and lots of hopping from </a:t>
            </a:r>
            <a:r>
              <a:rPr lang="en-SG" sz="1200" b="0" i="0" kern="1200" dirty="0" err="1" smtClean="0">
                <a:solidFill>
                  <a:schemeClr val="tx1"/>
                </a:solidFill>
                <a:effectLst/>
                <a:latin typeface="+mn-lt"/>
                <a:ea typeface="+mn-ea"/>
                <a:cs typeface="+mn-cs"/>
              </a:rPr>
              <a:t>datanode</a:t>
            </a:r>
            <a:r>
              <a:rPr lang="en-SG" sz="1200" b="0" i="0" kern="1200" dirty="0" smtClean="0">
                <a:solidFill>
                  <a:schemeClr val="tx1"/>
                </a:solidFill>
                <a:effectLst/>
                <a:latin typeface="+mn-lt"/>
                <a:ea typeface="+mn-ea"/>
                <a:cs typeface="+mn-cs"/>
              </a:rPr>
              <a:t> to </a:t>
            </a:r>
            <a:r>
              <a:rPr lang="en-SG" sz="1200" b="0" i="0" kern="1200" dirty="0" err="1" smtClean="0">
                <a:solidFill>
                  <a:schemeClr val="tx1"/>
                </a:solidFill>
                <a:effectLst/>
                <a:latin typeface="+mn-lt"/>
                <a:ea typeface="+mn-ea"/>
                <a:cs typeface="+mn-cs"/>
              </a:rPr>
              <a:t>datanode</a:t>
            </a:r>
            <a:r>
              <a:rPr lang="en-SG" sz="1200" b="0" i="0" kern="1200" dirty="0" smtClean="0">
                <a:solidFill>
                  <a:schemeClr val="tx1"/>
                </a:solidFill>
                <a:effectLst/>
                <a:latin typeface="+mn-lt"/>
                <a:ea typeface="+mn-ea"/>
                <a:cs typeface="+mn-cs"/>
              </a:rPr>
              <a:t> to retrieve each small file, all of which is an inefficient data access pattern</a:t>
            </a:r>
            <a:r>
              <a:rPr lang="en-US" baseline="0" dirty="0" smtClean="0"/>
              <a:t>d in storing small files</a:t>
            </a:r>
          </a:p>
          <a:p>
            <a:r>
              <a:rPr lang="en-US" baseline="0" dirty="0" smtClean="0"/>
              <a:t>http://blog.cloudera.com/blog/2009/02/the-small-files-problem/	</a:t>
            </a:r>
          </a:p>
          <a:p>
            <a:r>
              <a:rPr lang="en-US" baseline="0" dirty="0" smtClean="0"/>
              <a:t>NN is bloated in tracking file metadata</a:t>
            </a:r>
          </a:p>
          <a:p>
            <a:endParaRPr lang="en-US" baseline="0" dirty="0" smtClean="0"/>
          </a:p>
          <a:p>
            <a:r>
              <a:rPr lang="en-US" baseline="0" dirty="0" smtClean="0"/>
              <a:t>3900 15500 1400</a:t>
            </a:r>
          </a:p>
          <a:p>
            <a:r>
              <a:rPr lang="en-US" baseline="0" dirty="0" smtClean="0"/>
              <a:t>3850 11500 1000</a:t>
            </a:r>
          </a:p>
          <a:p>
            <a:r>
              <a:rPr lang="en-US" baseline="0" dirty="0" smtClean="0"/>
              <a:t>3850 13250  1400</a:t>
            </a:r>
          </a:p>
        </p:txBody>
      </p:sp>
      <p:sp>
        <p:nvSpPr>
          <p:cNvPr id="4" name="Slide Number Placeholder 3"/>
          <p:cNvSpPr>
            <a:spLocks noGrp="1"/>
          </p:cNvSpPr>
          <p:nvPr>
            <p:ph type="sldNum" sz="quarter" idx="10"/>
          </p:nvPr>
        </p:nvSpPr>
        <p:spPr/>
        <p:txBody>
          <a:bodyPr/>
          <a:lstStyle/>
          <a:p>
            <a:fld id="{CA077768-21C8-4125-A345-258E48D2EED0}" type="slidenum">
              <a:rPr lang="en-US" smtClean="0"/>
              <a:pPr/>
              <a:t>23</a:t>
            </a:fld>
            <a:endParaRPr lang="en-US" smtClean="0"/>
          </a:p>
        </p:txBody>
      </p:sp>
    </p:spTree>
    <p:extLst>
      <p:ext uri="{BB962C8B-B14F-4D97-AF65-F5344CB8AC3E}">
        <p14:creationId xmlns:p14="http://schemas.microsoft.com/office/powerpoint/2010/main" val="3585872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number here:</a:t>
            </a:r>
          </a:p>
          <a:p>
            <a:r>
              <a:rPr lang="en-SG" dirty="0" smtClean="0"/>
              <a:t>Data </a:t>
            </a:r>
            <a:r>
              <a:rPr lang="en-SG" dirty="0" err="1" smtClean="0"/>
              <a:t>Type,Zookeeper,Ndb,Hdfs</a:t>
            </a:r>
            <a:endParaRPr lang="en-SG" dirty="0" smtClean="0"/>
          </a:p>
          <a:p>
            <a:r>
              <a:rPr lang="en-SG" baseline="0" dirty="0" smtClean="0"/>
              <a:t>   </a:t>
            </a:r>
            <a:r>
              <a:rPr lang="en-SG" dirty="0" smtClean="0"/>
              <a:t>10993.69	42665.2	5328.62</a:t>
            </a:r>
          </a:p>
          <a:p>
            <a:r>
              <a:rPr lang="en-SG" dirty="0" smtClean="0"/>
              <a:t>   9858.92	28256.27	534.692</a:t>
            </a:r>
          </a:p>
          <a:p>
            <a:r>
              <a:rPr lang="en-SG" baseline="0" dirty="0" smtClean="0"/>
              <a:t>   </a:t>
            </a:r>
            <a:r>
              <a:rPr lang="en-SG" dirty="0" smtClean="0"/>
              <a:t>10035.97	37607.8	1079.077</a:t>
            </a:r>
            <a:endParaRPr lang="en-SG"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24</a:t>
            </a:fld>
            <a:endParaRPr lang="en-US" smtClean="0"/>
          </a:p>
        </p:txBody>
      </p:sp>
    </p:spTree>
    <p:extLst>
      <p:ext uri="{BB962C8B-B14F-4D97-AF65-F5344CB8AC3E}">
        <p14:creationId xmlns:p14="http://schemas.microsoft.com/office/powerpoint/2010/main" val="270648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MR</a:t>
            </a:r>
            <a:r>
              <a:rPr lang="en-US" baseline="0" dirty="0" smtClean="0"/>
              <a:t> = </a:t>
            </a:r>
          </a:p>
          <a:p>
            <a:r>
              <a:rPr lang="en-US" baseline="0" dirty="0" smtClean="0"/>
              <a:t>Spark = MR-like cluster computing framework for low-latency iterative jobs and interactive use of interpreter</a:t>
            </a:r>
          </a:p>
          <a:p>
            <a:r>
              <a:rPr lang="en-US" baseline="0" dirty="0" smtClean="0"/>
              <a:t>HAMA = computing framework on top of HDFS -&gt; Matrix, Graph and Network </a:t>
            </a:r>
            <a:r>
              <a:rPr lang="en-US" baseline="0" dirty="0" err="1" smtClean="0"/>
              <a:t>algo</a:t>
            </a:r>
            <a:endParaRPr lang="en-US" baseline="0" dirty="0" smtClean="0"/>
          </a:p>
          <a:p>
            <a:r>
              <a:rPr lang="en-US" baseline="0" dirty="0" err="1" smtClean="0"/>
              <a:t>Giraph</a:t>
            </a:r>
            <a:r>
              <a:rPr lang="en-US" baseline="0" dirty="0" smtClean="0"/>
              <a:t> = Apache’s graph processing platform</a:t>
            </a:r>
          </a:p>
        </p:txBody>
      </p:sp>
      <p:sp>
        <p:nvSpPr>
          <p:cNvPr id="4" name="Slide Number Placeholder 3"/>
          <p:cNvSpPr>
            <a:spLocks noGrp="1"/>
          </p:cNvSpPr>
          <p:nvPr>
            <p:ph type="sldNum" sz="quarter" idx="10"/>
          </p:nvPr>
        </p:nvSpPr>
        <p:spPr/>
        <p:txBody>
          <a:bodyPr/>
          <a:lstStyle/>
          <a:p>
            <a:fld id="{CA077768-21C8-4125-A345-258E48D2EED0}" type="slidenum">
              <a:rPr lang="en-US" smtClean="0"/>
              <a:pPr/>
              <a:t>4</a:t>
            </a:fld>
            <a:endParaRPr lang="en-US" smtClean="0"/>
          </a:p>
        </p:txBody>
      </p:sp>
    </p:spTree>
    <p:extLst>
      <p:ext uri="{BB962C8B-B14F-4D97-AF65-F5344CB8AC3E}">
        <p14:creationId xmlns:p14="http://schemas.microsoft.com/office/powerpoint/2010/main" val="18394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Split the responsibility of </a:t>
            </a:r>
            <a:r>
              <a:rPr lang="en-US" dirty="0" err="1" smtClean="0"/>
              <a:t>JobTracker</a:t>
            </a:r>
            <a:r>
              <a:rPr lang="en-US" dirty="0" smtClean="0"/>
              <a:t>:</a:t>
            </a:r>
          </a:p>
          <a:p>
            <a:pPr marL="171450" indent="-171450">
              <a:buFontTx/>
              <a:buChar char="-"/>
            </a:pPr>
            <a:r>
              <a:rPr lang="en-US" baseline="0" dirty="0" smtClean="0"/>
              <a:t>Resource Management -&gt; Scheduler and </a:t>
            </a:r>
            <a:r>
              <a:rPr lang="en-US" baseline="0" dirty="0" err="1" smtClean="0"/>
              <a:t>ResourceTracker</a:t>
            </a:r>
            <a:endParaRPr lang="en-US" baseline="0" dirty="0" smtClean="0"/>
          </a:p>
          <a:p>
            <a:pPr marL="171450" indent="-171450">
              <a:buFontTx/>
              <a:buChar char="-"/>
            </a:pPr>
            <a:r>
              <a:rPr lang="en-US" baseline="0" dirty="0" err="1" smtClean="0"/>
              <a:t>JobScheduling</a:t>
            </a:r>
            <a:r>
              <a:rPr lang="en-US" baseline="0" dirty="0" smtClean="0"/>
              <a:t> and Monitoring -&gt; </a:t>
            </a:r>
            <a:r>
              <a:rPr lang="en-US" baseline="0" dirty="0" err="1" smtClean="0"/>
              <a:t>AppMaster</a:t>
            </a:r>
            <a:endParaRPr lang="en-US" baseline="0" dirty="0" smtClean="0"/>
          </a:p>
          <a:p>
            <a:pPr marL="171450" indent="-171450">
              <a:buFontTx/>
              <a:buChar char="-"/>
            </a:pPr>
            <a:endParaRPr lang="en-US" baseline="0" dirty="0" smtClean="0"/>
          </a:p>
          <a:p>
            <a:pPr marL="0" indent="0">
              <a:buFontTx/>
              <a:buNone/>
            </a:pPr>
            <a:r>
              <a:rPr lang="en-US" baseline="0" dirty="0" smtClean="0"/>
              <a:t>Each application has its own </a:t>
            </a:r>
            <a:r>
              <a:rPr lang="en-US" baseline="0" dirty="0" err="1" smtClean="0"/>
              <a:t>AppMaster</a:t>
            </a:r>
            <a:endParaRPr lang="en-US" baseline="0" dirty="0" smtClean="0"/>
          </a:p>
          <a:p>
            <a:pPr marL="0" indent="0">
              <a:buFontTx/>
              <a:buNone/>
            </a:pPr>
            <a:r>
              <a:rPr lang="en-US" baseline="0" dirty="0" smtClean="0"/>
              <a:t>Container </a:t>
            </a:r>
            <a:r>
              <a:rPr lang="en-US" baseline="0" dirty="0" err="1" smtClean="0"/>
              <a:t>nows</a:t>
            </a:r>
            <a:r>
              <a:rPr lang="en-US" baseline="0" dirty="0" smtClean="0"/>
              <a:t> generic, could be used to execute distributed application </a:t>
            </a:r>
            <a:r>
              <a:rPr lang="en-US" baseline="0" dirty="0" err="1" smtClean="0"/>
              <a:t>ie</a:t>
            </a:r>
            <a:endParaRPr lang="en-US" baseline="0" dirty="0" smtClean="0"/>
          </a:p>
        </p:txBody>
      </p:sp>
      <p:sp>
        <p:nvSpPr>
          <p:cNvPr id="4" name="Slide Number Placeholder 3"/>
          <p:cNvSpPr>
            <a:spLocks noGrp="1"/>
          </p:cNvSpPr>
          <p:nvPr>
            <p:ph type="sldNum" sz="quarter" idx="10"/>
          </p:nvPr>
        </p:nvSpPr>
        <p:spPr/>
        <p:txBody>
          <a:bodyPr/>
          <a:lstStyle/>
          <a:p>
            <a:fld id="{CA077768-21C8-4125-A345-258E48D2EED0}" type="slidenum">
              <a:rPr lang="en-US" smtClean="0"/>
              <a:pPr/>
              <a:t>5</a:t>
            </a:fld>
            <a:endParaRPr lang="en-US" smtClean="0"/>
          </a:p>
        </p:txBody>
      </p:sp>
    </p:spTree>
    <p:extLst>
      <p:ext uri="{BB962C8B-B14F-4D97-AF65-F5344CB8AC3E}">
        <p14:creationId xmlns:p14="http://schemas.microsoft.com/office/powerpoint/2010/main" val="162291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Container</a:t>
            </a:r>
            <a:r>
              <a:rPr lang="en-US" baseline="0" dirty="0" smtClean="0"/>
              <a:t> fails:</a:t>
            </a:r>
          </a:p>
          <a:p>
            <a:endParaRPr lang="en-US" baseline="0" dirty="0" smtClean="0"/>
          </a:p>
          <a:p>
            <a:r>
              <a:rPr lang="en-US" baseline="0" dirty="0" smtClean="0"/>
              <a:t>When </a:t>
            </a:r>
            <a:r>
              <a:rPr lang="en-US" baseline="0" dirty="0" err="1" smtClean="0"/>
              <a:t>AppMaster</a:t>
            </a:r>
            <a:r>
              <a:rPr lang="en-US" baseline="0" dirty="0" smtClean="0"/>
              <a:t> fails:</a:t>
            </a:r>
          </a:p>
          <a:p>
            <a:endParaRPr lang="en-US" baseline="0" dirty="0" smtClean="0"/>
          </a:p>
          <a:p>
            <a:r>
              <a:rPr lang="en-US" baseline="0" dirty="0" smtClean="0"/>
              <a:t>When NM fails:</a:t>
            </a:r>
          </a:p>
          <a:p>
            <a:endParaRPr lang="en-US" baseline="0" dirty="0" smtClean="0"/>
          </a:p>
          <a:p>
            <a:r>
              <a:rPr lang="en-US" baseline="0" dirty="0" smtClean="0"/>
              <a:t>When RM fails:</a:t>
            </a:r>
            <a:endParaRPr lang="en-SG"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6</a:t>
            </a:fld>
            <a:endParaRPr lang="en-US" smtClean="0"/>
          </a:p>
        </p:txBody>
      </p:sp>
    </p:spTree>
    <p:extLst>
      <p:ext uri="{BB962C8B-B14F-4D97-AF65-F5344CB8AC3E}">
        <p14:creationId xmlns:p14="http://schemas.microsoft.com/office/powerpoint/2010/main" val="482628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Persist</a:t>
            </a:r>
            <a:r>
              <a:rPr lang="en-US" baseline="0" dirty="0" smtClean="0"/>
              <a:t> RM state</a:t>
            </a:r>
          </a:p>
          <a:p>
            <a:r>
              <a:rPr lang="en-US" baseline="0" dirty="0" smtClean="0"/>
              <a:t>1 out of 3 failure models</a:t>
            </a:r>
            <a:endParaRPr lang="en-SG"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7</a:t>
            </a:fld>
            <a:endParaRPr lang="en-US" smtClean="0"/>
          </a:p>
        </p:txBody>
      </p:sp>
    </p:spTree>
    <p:extLst>
      <p:ext uri="{BB962C8B-B14F-4D97-AF65-F5344CB8AC3E}">
        <p14:creationId xmlns:p14="http://schemas.microsoft.com/office/powerpoint/2010/main" val="1173905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HDFS</a:t>
            </a:r>
            <a:r>
              <a:rPr lang="en-US" baseline="0" dirty="0" smtClean="0"/>
              <a:t> good for</a:t>
            </a:r>
          </a:p>
          <a:p>
            <a:pPr marL="171450" indent="-171450">
              <a:buFontTx/>
              <a:buChar char="-"/>
            </a:pPr>
            <a:r>
              <a:rPr lang="en-US" baseline="0" dirty="0" smtClean="0"/>
              <a:t>Fault tolerant -&gt; replicated data into </a:t>
            </a:r>
            <a:r>
              <a:rPr lang="en-US" baseline="0" dirty="0" err="1" smtClean="0"/>
              <a:t>Datanode</a:t>
            </a:r>
            <a:endParaRPr lang="en-US" baseline="0" dirty="0" smtClean="0"/>
          </a:p>
          <a:p>
            <a:pPr marL="171450" indent="-171450">
              <a:buFontTx/>
              <a:buChar char="-"/>
            </a:pPr>
            <a:r>
              <a:rPr lang="en-US" baseline="0" dirty="0" smtClean="0"/>
              <a:t>Large-dataset -&gt; divide huge data  smaller blocks and distribute them into HDFS</a:t>
            </a:r>
          </a:p>
          <a:p>
            <a:pPr marL="171450" indent="-171450">
              <a:buFontTx/>
              <a:buChar char="-"/>
            </a:pPr>
            <a:r>
              <a:rPr lang="en-US" baseline="0" dirty="0" smtClean="0"/>
              <a:t>Streaming access to file system data</a:t>
            </a:r>
            <a:endParaRPr lang="en-SG" baseline="0" dirty="0" smtClean="0"/>
          </a:p>
          <a:p>
            <a:pPr marL="171450" indent="-171450">
              <a:buFontTx/>
              <a:buChar char="-"/>
            </a:pPr>
            <a:r>
              <a:rPr lang="en-US" baseline="0" dirty="0" smtClean="0"/>
              <a:t>Designed to run on commodity hardware</a:t>
            </a:r>
          </a:p>
          <a:p>
            <a:pPr marL="171450" indent="-171450">
              <a:buFontTx/>
              <a:buChar char="-"/>
            </a:pPr>
            <a:endParaRPr lang="en-US" baseline="0" dirty="0" smtClean="0"/>
          </a:p>
          <a:p>
            <a:pPr marL="0" indent="0">
              <a:buFontTx/>
              <a:buNone/>
            </a:pPr>
            <a:r>
              <a:rPr lang="en-US" baseline="0" dirty="0" smtClean="0"/>
              <a:t>Zookeeper </a:t>
            </a:r>
          </a:p>
          <a:p>
            <a:pPr marL="171450" indent="-171450">
              <a:buFontTx/>
              <a:buChar char="-"/>
            </a:pPr>
            <a:r>
              <a:rPr lang="en-US" baseline="0" dirty="0" smtClean="0"/>
              <a:t>Wait-free = lock free + bounded number of steps to finish operation</a:t>
            </a:r>
          </a:p>
          <a:p>
            <a:pPr marL="171450" indent="-171450">
              <a:buFontTx/>
              <a:buChar char="-"/>
            </a:pPr>
            <a:r>
              <a:rPr lang="en-US" baseline="0" dirty="0" smtClean="0"/>
              <a:t>FIFO client ordering =</a:t>
            </a:r>
            <a:r>
              <a:rPr lang="en-SG" baseline="0" dirty="0" smtClean="0"/>
              <a:t>all requests from a given client are executed in the order they were sent by the client</a:t>
            </a:r>
            <a:endParaRPr lang="en-US" baseline="0" dirty="0" smtClean="0"/>
          </a:p>
          <a:p>
            <a:pPr marL="171450" indent="-171450">
              <a:buFontTx/>
              <a:buChar char="-"/>
            </a:pPr>
            <a:r>
              <a:rPr lang="en-US" baseline="0" dirty="0" err="1" smtClean="0"/>
              <a:t>Linearizables</a:t>
            </a:r>
            <a:r>
              <a:rPr lang="en-US" baseline="0" dirty="0" smtClean="0"/>
              <a:t> write = all writes are </a:t>
            </a:r>
            <a:r>
              <a:rPr lang="en-US" baseline="0" dirty="0" err="1" smtClean="0"/>
              <a:t>linearizable</a:t>
            </a:r>
            <a:r>
              <a:rPr lang="en-US" baseline="0" dirty="0" smtClean="0"/>
              <a:t>: all steps can be viewed as valid atomic operation</a:t>
            </a:r>
          </a:p>
        </p:txBody>
      </p:sp>
      <p:sp>
        <p:nvSpPr>
          <p:cNvPr id="4" name="Slide Number Placeholder 3"/>
          <p:cNvSpPr>
            <a:spLocks noGrp="1"/>
          </p:cNvSpPr>
          <p:nvPr>
            <p:ph type="sldNum" sz="quarter" idx="10"/>
          </p:nvPr>
        </p:nvSpPr>
        <p:spPr/>
        <p:txBody>
          <a:bodyPr/>
          <a:lstStyle/>
          <a:p>
            <a:fld id="{CA077768-21C8-4125-A345-258E48D2EED0}" type="slidenum">
              <a:rPr lang="en-US" smtClean="0"/>
              <a:pPr/>
              <a:t>11</a:t>
            </a:fld>
            <a:endParaRPr lang="en-US" smtClean="0"/>
          </a:p>
        </p:txBody>
      </p:sp>
    </p:spTree>
    <p:extLst>
      <p:ext uri="{BB962C8B-B14F-4D97-AF65-F5344CB8AC3E}">
        <p14:creationId xmlns:p14="http://schemas.microsoft.com/office/powerpoint/2010/main" val="3747562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NDB: </a:t>
            </a:r>
            <a:r>
              <a:rPr lang="en-SG" dirty="0" smtClean="0"/>
              <a:t>MySQL Cluster integrates the standard MySQL server with an in-memory clustered storage engine called NDB.</a:t>
            </a:r>
            <a:endParaRPr lang="en-US" dirty="0" smtClean="0"/>
          </a:p>
          <a:p>
            <a:endParaRPr lang="en-US" dirty="0" smtClean="0"/>
          </a:p>
          <a:p>
            <a:r>
              <a:rPr lang="en-US" dirty="0" smtClean="0"/>
              <a:t>Designed for availability</a:t>
            </a:r>
          </a:p>
          <a:p>
            <a:r>
              <a:rPr lang="en-US" dirty="0" smtClean="0"/>
              <a:t>In-memory </a:t>
            </a:r>
            <a:r>
              <a:rPr lang="en-US" dirty="0" err="1" smtClean="0"/>
              <a:t>db</a:t>
            </a:r>
            <a:r>
              <a:rPr lang="en-US" baseline="0" dirty="0" smtClean="0"/>
              <a:t> -&gt; good for session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Horizontal scalability </a:t>
            </a:r>
            <a:r>
              <a:rPr lang="en-SG" baseline="0" dirty="0" smtClean="0"/>
              <a:t> -&gt; add new node means new capacity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Fast r/w rate -&gt; 4.3 Billion read, 1.2 billion writes (update)</a:t>
            </a:r>
          </a:p>
          <a:p>
            <a:r>
              <a:rPr lang="en-US" baseline="0" dirty="0" smtClean="0"/>
              <a:t>Fine-grained locking -&gt; lock applied to individual row</a:t>
            </a:r>
          </a:p>
        </p:txBody>
      </p:sp>
      <p:sp>
        <p:nvSpPr>
          <p:cNvPr id="4" name="Slide Number Placeholder 3"/>
          <p:cNvSpPr>
            <a:spLocks noGrp="1"/>
          </p:cNvSpPr>
          <p:nvPr>
            <p:ph type="sldNum" sz="quarter" idx="10"/>
          </p:nvPr>
        </p:nvSpPr>
        <p:spPr/>
        <p:txBody>
          <a:bodyPr/>
          <a:lstStyle/>
          <a:p>
            <a:fld id="{CA077768-21C8-4125-A345-258E48D2EED0}" type="slidenum">
              <a:rPr lang="en-US" smtClean="0"/>
              <a:pPr/>
              <a:t>12</a:t>
            </a:fld>
            <a:endParaRPr lang="en-US" smtClean="0"/>
          </a:p>
        </p:txBody>
      </p:sp>
    </p:spTree>
    <p:extLst>
      <p:ext uri="{BB962C8B-B14F-4D97-AF65-F5344CB8AC3E}">
        <p14:creationId xmlns:p14="http://schemas.microsoft.com/office/powerpoint/2010/main" val="2045846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Application nodes provide connectivity from the application logic to the data nodes. Multiple APIs are presented to the application. MySQL provides a standard SQL interface, including connectivity to all of the leading web development languages and frameworks. There are also a whole range of </a:t>
            </a:r>
            <a:r>
              <a:rPr lang="en-SG" sz="1200" b="0" i="0" u="none" strike="noStrike" kern="1200" baseline="0" dirty="0" err="1" smtClean="0">
                <a:solidFill>
                  <a:schemeClr val="tx1"/>
                </a:solidFill>
                <a:latin typeface="+mn-lt"/>
                <a:ea typeface="+mn-ea"/>
                <a:cs typeface="+mn-cs"/>
              </a:rPr>
              <a:t>NoSQL</a:t>
            </a:r>
            <a:r>
              <a:rPr lang="en-SG" sz="1200" b="0" i="0" u="none" strike="noStrike" kern="1200" baseline="0" dirty="0" smtClean="0">
                <a:solidFill>
                  <a:schemeClr val="tx1"/>
                </a:solidFill>
                <a:latin typeface="+mn-lt"/>
                <a:ea typeface="+mn-ea"/>
                <a:cs typeface="+mn-cs"/>
              </a:rPr>
              <a:t> interfaces including </a:t>
            </a:r>
            <a:r>
              <a:rPr lang="en-SG" sz="1200" b="0" i="0" u="none" strike="noStrike" kern="1200" baseline="0" dirty="0" err="1" smtClean="0">
                <a:solidFill>
                  <a:schemeClr val="tx1"/>
                </a:solidFill>
                <a:latin typeface="+mn-lt"/>
                <a:ea typeface="+mn-ea"/>
                <a:cs typeface="+mn-cs"/>
              </a:rPr>
              <a:t>Memcached</a:t>
            </a:r>
            <a:r>
              <a:rPr lang="en-SG" sz="1200" b="0" i="0" u="none" strike="noStrike" kern="1200" baseline="0" dirty="0" smtClean="0">
                <a:solidFill>
                  <a:schemeClr val="tx1"/>
                </a:solidFill>
                <a:latin typeface="+mn-lt"/>
                <a:ea typeface="+mn-ea"/>
                <a:cs typeface="+mn-cs"/>
              </a:rPr>
              <a:t>, REST/HTTP, C++ (NDB-API), Java and JPA.</a:t>
            </a:r>
            <a:endParaRPr lang="en-US" baseline="0" dirty="0" smtClean="0"/>
          </a:p>
          <a:p>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Data nodes manage the storage and access to data. Tables are automatically </a:t>
            </a:r>
            <a:r>
              <a:rPr lang="en-SG" sz="1200" b="0" i="0" u="none" strike="noStrike" kern="1200" baseline="0" dirty="0" err="1" smtClean="0">
                <a:solidFill>
                  <a:schemeClr val="tx1"/>
                </a:solidFill>
                <a:latin typeface="+mn-lt"/>
                <a:ea typeface="+mn-ea"/>
                <a:cs typeface="+mn-cs"/>
              </a:rPr>
              <a:t>sharded</a:t>
            </a:r>
            <a:r>
              <a:rPr lang="en-SG" sz="1200" b="0" i="0" u="none" strike="noStrike" kern="1200" baseline="0" dirty="0" smtClean="0">
                <a:solidFill>
                  <a:schemeClr val="tx1"/>
                </a:solidFill>
                <a:latin typeface="+mn-lt"/>
                <a:ea typeface="+mn-ea"/>
                <a:cs typeface="+mn-cs"/>
              </a:rPr>
              <a:t> across the data nodes which also transparently handle load balancing, replication, failover and self-healing</a:t>
            </a:r>
          </a:p>
          <a:p>
            <a:endParaRPr lang="en-US"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Management nodes are used to configure the cluster and provide arbitration in the event of</a:t>
            </a:r>
          </a:p>
          <a:p>
            <a:r>
              <a:rPr lang="en-SG" sz="1200" b="0" i="0" u="none" strike="noStrike" kern="1200" baseline="0" dirty="0" smtClean="0">
                <a:solidFill>
                  <a:schemeClr val="tx1"/>
                </a:solidFill>
                <a:latin typeface="+mn-lt"/>
                <a:ea typeface="+mn-ea"/>
                <a:cs typeface="+mn-cs"/>
              </a:rPr>
              <a:t>network partitioning.</a:t>
            </a:r>
            <a:endParaRPr lang="en-US" baseline="0" dirty="0" smtClean="0"/>
          </a:p>
        </p:txBody>
      </p:sp>
      <p:sp>
        <p:nvSpPr>
          <p:cNvPr id="4" name="Slide Number Placeholder 3"/>
          <p:cNvSpPr>
            <a:spLocks noGrp="1"/>
          </p:cNvSpPr>
          <p:nvPr>
            <p:ph type="sldNum" sz="quarter" idx="10"/>
          </p:nvPr>
        </p:nvSpPr>
        <p:spPr/>
        <p:txBody>
          <a:bodyPr/>
          <a:lstStyle/>
          <a:p>
            <a:fld id="{CA077768-21C8-4125-A345-258E48D2EED0}" type="slidenum">
              <a:rPr lang="en-US" smtClean="0"/>
              <a:pPr/>
              <a:t>13</a:t>
            </a:fld>
            <a:endParaRPr lang="en-US" smtClean="0"/>
          </a:p>
        </p:txBody>
      </p:sp>
    </p:spTree>
    <p:extLst>
      <p:ext uri="{BB962C8B-B14F-4D97-AF65-F5344CB8AC3E}">
        <p14:creationId xmlns:p14="http://schemas.microsoft.com/office/powerpoint/2010/main" val="2987498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 Million</a:t>
            </a:r>
            <a:r>
              <a:rPr lang="en-US" baseline="0" dirty="0" smtClean="0"/>
              <a:t> updates per second = 1.2 billion updates/minutes</a:t>
            </a:r>
          </a:p>
          <a:p>
            <a:r>
              <a:rPr lang="en-US" baseline="0" dirty="0" smtClean="0"/>
              <a:t>Experiment settings:</a:t>
            </a:r>
          </a:p>
          <a:p>
            <a:r>
              <a:rPr lang="en-US" baseline="0" dirty="0" err="1" smtClean="0"/>
              <a:t>FlexAsynch</a:t>
            </a:r>
            <a:r>
              <a:rPr lang="en-US" baseline="0" dirty="0" smtClean="0"/>
              <a:t> benchmark suite</a:t>
            </a:r>
          </a:p>
          <a:p>
            <a:r>
              <a:rPr lang="en-SG" sz="1200" b="0" i="0" u="none" strike="noStrike" kern="1200" baseline="0" dirty="0" smtClean="0">
                <a:solidFill>
                  <a:schemeClr val="tx1"/>
                </a:solidFill>
                <a:latin typeface="+mn-lt"/>
                <a:ea typeface="+mn-ea"/>
                <a:cs typeface="+mn-cs"/>
              </a:rPr>
              <a:t>The benchmark reads or updates an entire row from the database as part of its test operation. All UPDATE</a:t>
            </a:r>
          </a:p>
          <a:p>
            <a:r>
              <a:rPr lang="en-SG" sz="1200" b="0" i="0" u="none" strike="noStrike" kern="1200" baseline="0" dirty="0" smtClean="0">
                <a:solidFill>
                  <a:schemeClr val="tx1"/>
                </a:solidFill>
                <a:latin typeface="+mn-lt"/>
                <a:ea typeface="+mn-ea"/>
                <a:cs typeface="+mn-cs"/>
              </a:rPr>
              <a:t>operations are fully transactional. As part of these tests, each row in this benchmark is 100 bytes total,</a:t>
            </a:r>
          </a:p>
          <a:p>
            <a:r>
              <a:rPr lang="en-SG" sz="1200" b="0" i="0" u="none" strike="noStrike" kern="1200" baseline="0" dirty="0" smtClean="0">
                <a:solidFill>
                  <a:schemeClr val="tx1"/>
                </a:solidFill>
                <a:latin typeface="+mn-lt"/>
                <a:ea typeface="+mn-ea"/>
                <a:cs typeface="+mn-cs"/>
              </a:rPr>
              <a:t>comprising 25 columns, each 4 bytes in size, though the size and number of columns are fully configurable.</a:t>
            </a:r>
          </a:p>
          <a:p>
            <a:endParaRPr lang="en-US" sz="1200" b="0" i="0" u="none" strike="noStrike" kern="1200" baseline="0" dirty="0" smtClean="0">
              <a:solidFill>
                <a:schemeClr val="tx1"/>
              </a:solidFill>
              <a:latin typeface="+mn-lt"/>
              <a:ea typeface="+mn-ea"/>
              <a:cs typeface="+mn-cs"/>
            </a:endParaRPr>
          </a:p>
          <a:p>
            <a:endParaRPr lang="en-US" baseline="0" dirty="0" smtClean="0"/>
          </a:p>
          <a:p>
            <a:endParaRPr lang="en-US" dirty="0" smtClean="0"/>
          </a:p>
          <a:p>
            <a:endParaRPr lang="en-SG"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14</a:t>
            </a:fld>
            <a:endParaRPr lang="en-US" smtClean="0"/>
          </a:p>
        </p:txBody>
      </p:sp>
    </p:spTree>
    <p:extLst>
      <p:ext uri="{BB962C8B-B14F-4D97-AF65-F5344CB8AC3E}">
        <p14:creationId xmlns:p14="http://schemas.microsoft.com/office/powerpoint/2010/main" val="2987498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r>
              <a:rPr lang="en-US" smtClean="0"/>
              <a:t>12/6/2012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dirty="0"/>
          </a:p>
        </p:txBody>
      </p:sp>
    </p:spTree>
    <p:extLst>
      <p:ext uri="{BB962C8B-B14F-4D97-AF65-F5344CB8AC3E}">
        <p14:creationId xmlns:p14="http://schemas.microsoft.com/office/powerpoint/2010/main" val="387457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a:lvl1pPr>
          </a:lstStyle>
          <a:p>
            <a:r>
              <a:rPr lang="en-US" dirty="0" smtClean="0"/>
              <a:t>Click to edit Master title style</a:t>
            </a:r>
            <a:endParaRPr lang="en-SG" dirty="0"/>
          </a:p>
        </p:txBody>
      </p:sp>
      <p:sp>
        <p:nvSpPr>
          <p:cNvPr id="3" name="Vertical Text Placeholder 2"/>
          <p:cNvSpPr>
            <a:spLocks noGrp="1"/>
          </p:cNvSpPr>
          <p:nvPr>
            <p:ph type="body" orient="vert" idx="1"/>
          </p:nvPr>
        </p:nvSpPr>
        <p:spPr/>
        <p:txBody>
          <a:bodyPr vert="eaVert"/>
          <a:lstStyle>
            <a:lvl1pPr>
              <a:defRPr>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a:latin typeface="Verdana" pitchFamily="34" charset="0"/>
                <a:ea typeface="Verdana" pitchFamily="34" charset="0"/>
                <a:cs typeface="Verdana" pitchFamily="34" charset="0"/>
              </a:defRPr>
            </a:lvl3pPr>
            <a:lvl4pPr>
              <a:defRPr>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r>
              <a:rPr lang="en-US" smtClean="0"/>
              <a:t>12/6/2012</a:t>
            </a:r>
            <a:endParaRPr lang="en-US" dirty="0" smtClean="0"/>
          </a:p>
        </p:txBody>
      </p:sp>
      <p:sp>
        <p:nvSpPr>
          <p:cNvPr id="5" name="Footer Placeholder 4"/>
          <p:cNvSpPr>
            <a:spLocks noGrp="1"/>
          </p:cNvSpPr>
          <p:nvPr>
            <p:ph type="ftr" sz="quarter" idx="11"/>
          </p:nvPr>
        </p:nvSpPr>
        <p:spPr/>
        <p:txBody>
          <a:bodyPr/>
          <a:lstStyle/>
          <a:p>
            <a:endParaRPr lang="en-US" dirty="0" smtClean="0"/>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dirty="0" smtClean="0"/>
          </a:p>
        </p:txBody>
      </p:sp>
    </p:spTree>
    <p:extLst>
      <p:ext uri="{BB962C8B-B14F-4D97-AF65-F5344CB8AC3E}">
        <p14:creationId xmlns:p14="http://schemas.microsoft.com/office/powerpoint/2010/main" val="2614998136"/>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atin typeface="Verdana" pitchFamily="34" charset="0"/>
                <a:ea typeface="Verdana" pitchFamily="34" charset="0"/>
                <a:cs typeface="Verdana" pitchFamily="34" charset="0"/>
              </a:defRPr>
            </a:lvl1pPr>
          </a:lstStyle>
          <a:p>
            <a:r>
              <a:rPr lang="en-US" dirty="0" smtClean="0"/>
              <a:t>Click to edit Master title style</a:t>
            </a:r>
            <a:endParaRPr lang="en-SG"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a:latin typeface="Verdana" pitchFamily="34" charset="0"/>
                <a:ea typeface="Verdana" pitchFamily="34" charset="0"/>
                <a:cs typeface="Verdana" pitchFamily="34" charset="0"/>
              </a:defRPr>
            </a:lvl3pPr>
            <a:lvl4pPr>
              <a:defRPr>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r>
              <a:rPr lang="en-US" smtClean="0"/>
              <a:t>12/6/2012</a:t>
            </a:r>
            <a:endParaRPr lang="en-US" dirty="0" smtClean="0"/>
          </a:p>
        </p:txBody>
      </p:sp>
      <p:sp>
        <p:nvSpPr>
          <p:cNvPr id="5" name="Footer Placeholder 4"/>
          <p:cNvSpPr>
            <a:spLocks noGrp="1"/>
          </p:cNvSpPr>
          <p:nvPr>
            <p:ph type="ftr" sz="quarter" idx="11"/>
          </p:nvPr>
        </p:nvSpPr>
        <p:spPr/>
        <p:txBody>
          <a:bodyPr/>
          <a:lstStyle/>
          <a:p>
            <a:endParaRPr lang="en-US" dirty="0" smtClean="0"/>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dirty="0" smtClean="0"/>
          </a:p>
        </p:txBody>
      </p:sp>
    </p:spTree>
    <p:extLst>
      <p:ext uri="{BB962C8B-B14F-4D97-AF65-F5344CB8AC3E}">
        <p14:creationId xmlns:p14="http://schemas.microsoft.com/office/powerpoint/2010/main" val="115623573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lvl1pPr>
              <a:defRPr>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a:latin typeface="Verdana" pitchFamily="34" charset="0"/>
                <a:ea typeface="Verdana" pitchFamily="34" charset="0"/>
                <a:cs typeface="Verdana" pitchFamily="34" charset="0"/>
              </a:defRPr>
            </a:lvl3pPr>
            <a:lvl4pPr>
              <a:defRPr>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lvl1pPr>
              <a:defRPr sz="3600">
                <a:latin typeface="Verdana" pitchFamily="34" charset="0"/>
                <a:ea typeface="Verdana" pitchFamily="34" charset="0"/>
                <a:cs typeface="Verdana" pitchFamily="34" charset="0"/>
              </a:defRPr>
            </a:lvl1pPr>
          </a:lstStyle>
          <a:p>
            <a:pPr algn="l"/>
            <a:r>
              <a:rPr lang="en-US" dirty="0" smtClean="0"/>
              <a:t>Click to edit Master title style</a:t>
            </a:r>
            <a:endParaRPr lang="en-US" dirty="0"/>
          </a:p>
        </p:txBody>
      </p:sp>
      <p:sp>
        <p:nvSpPr>
          <p:cNvPr id="8" name="Date Placeholder 7"/>
          <p:cNvSpPr>
            <a:spLocks noGrp="1"/>
          </p:cNvSpPr>
          <p:nvPr>
            <p:ph type="dt" sz="half" idx="10"/>
          </p:nvPr>
        </p:nvSpPr>
        <p:spPr/>
        <p:txBody>
          <a:bodyPr/>
          <a:lstStyle/>
          <a:p>
            <a:r>
              <a:rPr lang="en-US" smtClean="0"/>
              <a:t>12/6/2012</a:t>
            </a:r>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a:p>
        </p:txBody>
      </p:sp>
    </p:spTree>
    <p:extLst>
      <p:ext uri="{BB962C8B-B14F-4D97-AF65-F5344CB8AC3E}">
        <p14:creationId xmlns:p14="http://schemas.microsoft.com/office/powerpoint/2010/main" val="98235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12/6/2012</a:t>
            </a:r>
            <a:endParaRPr lang="en-US" dirty="0" smtClean="0"/>
          </a:p>
        </p:txBody>
      </p:sp>
      <p:sp>
        <p:nvSpPr>
          <p:cNvPr id="5" name="Footer Placeholder 4"/>
          <p:cNvSpPr>
            <a:spLocks noGrp="1"/>
          </p:cNvSpPr>
          <p:nvPr>
            <p:ph type="ftr" sz="quarter" idx="11"/>
          </p:nvPr>
        </p:nvSpPr>
        <p:spPr/>
        <p:txBody>
          <a:bodyPr/>
          <a:lstStyle/>
          <a:p>
            <a:endParaRPr lang="en-US" dirty="0" smtClean="0"/>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dirty="0" smtClean="0"/>
          </a:p>
        </p:txBody>
      </p:sp>
    </p:spTree>
    <p:extLst>
      <p:ext uri="{BB962C8B-B14F-4D97-AF65-F5344CB8AC3E}">
        <p14:creationId xmlns:p14="http://schemas.microsoft.com/office/powerpoint/2010/main" val="115980019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r>
              <a:rPr lang="en-US" smtClean="0"/>
              <a:t>12/6/2012</a:t>
            </a:r>
            <a:endParaRPr lang="en-US" dirty="0" smtClean="0"/>
          </a:p>
        </p:txBody>
      </p:sp>
      <p:sp>
        <p:nvSpPr>
          <p:cNvPr id="6" name="Footer Placeholder 5"/>
          <p:cNvSpPr>
            <a:spLocks noGrp="1"/>
          </p:cNvSpPr>
          <p:nvPr>
            <p:ph type="ftr" sz="quarter" idx="11"/>
          </p:nvPr>
        </p:nvSpPr>
        <p:spPr/>
        <p:txBody>
          <a:bodyPr/>
          <a:lstStyle/>
          <a:p>
            <a:endParaRPr lang="en-US" dirty="0" smtClean="0"/>
          </a:p>
        </p:txBody>
      </p:sp>
      <p:sp>
        <p:nvSpPr>
          <p:cNvPr id="7" name="Slide Number Placeholder 6"/>
          <p:cNvSpPr>
            <a:spLocks noGrp="1"/>
          </p:cNvSpPr>
          <p:nvPr>
            <p:ph type="sldNum" sz="quarter" idx="12"/>
          </p:nvPr>
        </p:nvSpPr>
        <p:spPr/>
        <p:txBody>
          <a:bodyPr/>
          <a:lstStyle/>
          <a:p>
            <a:pPr algn="r"/>
            <a:fld id="{D4C49B74-5DB2-4B03-B1D2-7F6A3C51C318}" type="slidenum">
              <a:rPr lang="en-US" smtClean="0"/>
              <a:pPr algn="r"/>
              <a:t>‹#›</a:t>
            </a:fld>
            <a:endParaRPr lang="en-US" dirty="0" smtClean="0"/>
          </a:p>
        </p:txBody>
      </p:sp>
    </p:spTree>
    <p:extLst>
      <p:ext uri="{BB962C8B-B14F-4D97-AF65-F5344CB8AC3E}">
        <p14:creationId xmlns:p14="http://schemas.microsoft.com/office/powerpoint/2010/main" val="2414836851"/>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r>
              <a:rPr lang="en-US" smtClean="0"/>
              <a:t>12/6/2012</a:t>
            </a:r>
            <a:endParaRPr lang="en-US" dirty="0" smtClean="0"/>
          </a:p>
        </p:txBody>
      </p:sp>
      <p:sp>
        <p:nvSpPr>
          <p:cNvPr id="8" name="Footer Placeholder 7"/>
          <p:cNvSpPr>
            <a:spLocks noGrp="1"/>
          </p:cNvSpPr>
          <p:nvPr>
            <p:ph type="ftr" sz="quarter" idx="11"/>
          </p:nvPr>
        </p:nvSpPr>
        <p:spPr/>
        <p:txBody>
          <a:bodyPr/>
          <a:lstStyle/>
          <a:p>
            <a:endParaRPr lang="en-US" dirty="0" smtClean="0"/>
          </a:p>
        </p:txBody>
      </p:sp>
      <p:sp>
        <p:nvSpPr>
          <p:cNvPr id="9" name="Slide Number Placeholder 8"/>
          <p:cNvSpPr>
            <a:spLocks noGrp="1"/>
          </p:cNvSpPr>
          <p:nvPr>
            <p:ph type="sldNum" sz="quarter" idx="12"/>
          </p:nvPr>
        </p:nvSpPr>
        <p:spPr/>
        <p:txBody>
          <a:bodyPr/>
          <a:lstStyle/>
          <a:p>
            <a:pPr algn="r"/>
            <a:fld id="{D4C49B74-5DB2-4B03-B1D2-7F6A3C51C318}" type="slidenum">
              <a:rPr lang="en-US" smtClean="0"/>
              <a:pPr algn="r"/>
              <a:t>‹#›</a:t>
            </a:fld>
            <a:endParaRPr lang="en-US" dirty="0" smtClean="0"/>
          </a:p>
        </p:txBody>
      </p:sp>
    </p:spTree>
    <p:extLst>
      <p:ext uri="{BB962C8B-B14F-4D97-AF65-F5344CB8AC3E}">
        <p14:creationId xmlns:p14="http://schemas.microsoft.com/office/powerpoint/2010/main" val="3930088799"/>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r>
              <a:rPr lang="en-US" smtClean="0"/>
              <a:t>12/6/2012</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fld id="{D4C49B74-5DB2-4B03-B1D2-7F6A3C51C318}" type="slidenum">
              <a:rPr lang="en-US" smtClean="0"/>
              <a:pPr algn="r"/>
              <a:t>‹#›</a:t>
            </a:fld>
            <a:endParaRPr lang="en-US"/>
          </a:p>
        </p:txBody>
      </p:sp>
    </p:spTree>
    <p:extLst>
      <p:ext uri="{BB962C8B-B14F-4D97-AF65-F5344CB8AC3E}">
        <p14:creationId xmlns:p14="http://schemas.microsoft.com/office/powerpoint/2010/main" val="3648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12/6/2012</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fld id="{D4C49B74-5DB2-4B03-B1D2-7F6A3C51C318}" type="slidenum">
              <a:rPr lang="en-US" smtClean="0"/>
              <a:pPr algn="r"/>
              <a:t>‹#›</a:t>
            </a:fld>
            <a:endParaRPr lang="en-US"/>
          </a:p>
        </p:txBody>
      </p:sp>
    </p:spTree>
    <p:extLst>
      <p:ext uri="{BB962C8B-B14F-4D97-AF65-F5344CB8AC3E}">
        <p14:creationId xmlns:p14="http://schemas.microsoft.com/office/powerpoint/2010/main" val="235976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12/6/2012</a:t>
            </a:r>
            <a:endParaRPr lang="en-US" dirty="0" smtClean="0"/>
          </a:p>
        </p:txBody>
      </p:sp>
      <p:sp>
        <p:nvSpPr>
          <p:cNvPr id="6" name="Footer Placeholder 5"/>
          <p:cNvSpPr>
            <a:spLocks noGrp="1"/>
          </p:cNvSpPr>
          <p:nvPr>
            <p:ph type="ftr" sz="quarter" idx="11"/>
          </p:nvPr>
        </p:nvSpPr>
        <p:spPr/>
        <p:txBody>
          <a:bodyPr/>
          <a:lstStyle/>
          <a:p>
            <a:endParaRPr lang="en-US" dirty="0" smtClean="0"/>
          </a:p>
        </p:txBody>
      </p:sp>
      <p:sp>
        <p:nvSpPr>
          <p:cNvPr id="7" name="Slide Number Placeholder 6"/>
          <p:cNvSpPr>
            <a:spLocks noGrp="1"/>
          </p:cNvSpPr>
          <p:nvPr>
            <p:ph type="sldNum" sz="quarter" idx="12"/>
          </p:nvPr>
        </p:nvSpPr>
        <p:spPr/>
        <p:txBody>
          <a:bodyPr/>
          <a:lstStyle/>
          <a:p>
            <a:pPr algn="r"/>
            <a:fld id="{D4C49B74-5DB2-4B03-B1D2-7F6A3C51C318}" type="slidenum">
              <a:rPr lang="en-US" smtClean="0"/>
              <a:pPr algn="r"/>
              <a:t>‹#›</a:t>
            </a:fld>
            <a:endParaRPr lang="en-US" dirty="0" smtClean="0"/>
          </a:p>
        </p:txBody>
      </p:sp>
    </p:spTree>
    <p:extLst>
      <p:ext uri="{BB962C8B-B14F-4D97-AF65-F5344CB8AC3E}">
        <p14:creationId xmlns:p14="http://schemas.microsoft.com/office/powerpoint/2010/main" val="885367762"/>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12/6/2012</a:t>
            </a:r>
            <a:endParaRPr lang="en-US" dirty="0" smtClean="0"/>
          </a:p>
        </p:txBody>
      </p:sp>
      <p:sp>
        <p:nvSpPr>
          <p:cNvPr id="6" name="Footer Placeholder 5"/>
          <p:cNvSpPr>
            <a:spLocks noGrp="1"/>
          </p:cNvSpPr>
          <p:nvPr>
            <p:ph type="ftr" sz="quarter" idx="11"/>
          </p:nvPr>
        </p:nvSpPr>
        <p:spPr/>
        <p:txBody>
          <a:bodyPr/>
          <a:lstStyle/>
          <a:p>
            <a:endParaRPr lang="en-US" dirty="0" smtClean="0"/>
          </a:p>
        </p:txBody>
      </p:sp>
      <p:sp>
        <p:nvSpPr>
          <p:cNvPr id="7" name="Slide Number Placeholder 6"/>
          <p:cNvSpPr>
            <a:spLocks noGrp="1"/>
          </p:cNvSpPr>
          <p:nvPr>
            <p:ph type="sldNum" sz="quarter" idx="12"/>
          </p:nvPr>
        </p:nvSpPr>
        <p:spPr/>
        <p:txBody>
          <a:bodyPr/>
          <a:lstStyle/>
          <a:p>
            <a:pPr algn="r"/>
            <a:fld id="{D4C49B74-5DB2-4B03-B1D2-7F6A3C51C318}" type="slidenum">
              <a:rPr lang="en-US" smtClean="0"/>
              <a:pPr algn="r"/>
              <a:t>‹#›</a:t>
            </a:fld>
            <a:endParaRPr lang="en-US" dirty="0" smtClean="0"/>
          </a:p>
        </p:txBody>
      </p:sp>
    </p:spTree>
    <p:extLst>
      <p:ext uri="{BB962C8B-B14F-4D97-AF65-F5344CB8AC3E}">
        <p14:creationId xmlns:p14="http://schemas.microsoft.com/office/powerpoint/2010/main" val="3924277952"/>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12/6/2012</a:t>
            </a:r>
            <a:endParaRPr lang="en-US" dirty="0" smtClean="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fld id="{D4C49B74-5DB2-4B03-B1D2-7F6A3C51C318}" type="slidenum">
              <a:rPr lang="en-US" smtClean="0"/>
              <a:pPr algn="r"/>
              <a:t>‹#›</a:t>
            </a:fld>
            <a:endParaRPr lang="en-US" dirty="0" smtClean="0"/>
          </a:p>
        </p:txBody>
      </p:sp>
    </p:spTree>
    <p:extLst>
      <p:ext uri="{BB962C8B-B14F-4D97-AF65-F5344CB8AC3E}">
        <p14:creationId xmlns:p14="http://schemas.microsoft.com/office/powerpoint/2010/main" val="159729717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8.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7.emf"/><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4knahs/zkndb"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otnira.com/" TargetMode="External"/><Relationship Id="rId2" Type="http://schemas.openxmlformats.org/officeDocument/2006/relationships/hyperlink" Target="http://www.marioalmeida.eu/"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High Availability in YARN</a:t>
            </a:r>
            <a:endParaRPr lang="en-SG" dirty="0"/>
          </a:p>
        </p:txBody>
      </p:sp>
      <p:sp>
        <p:nvSpPr>
          <p:cNvPr id="2" name="Subtitle 1"/>
          <p:cNvSpPr>
            <a:spLocks noGrp="1"/>
          </p:cNvSpPr>
          <p:nvPr>
            <p:ph type="subTitle" idx="1"/>
          </p:nvPr>
        </p:nvSpPr>
        <p:spPr>
          <a:xfrm>
            <a:off x="2492734" y="5094577"/>
            <a:ext cx="6194066" cy="566671"/>
          </a:xfrm>
        </p:spPr>
        <p:txBody>
          <a:bodyPr>
            <a:normAutofit lnSpcReduction="10000"/>
          </a:bodyPr>
          <a:lstStyle/>
          <a:p>
            <a:r>
              <a:rPr lang="en-US" dirty="0" smtClean="0"/>
              <a:t>ID2219 Project Presentation</a:t>
            </a:r>
          </a:p>
        </p:txBody>
      </p:sp>
      <p:sp>
        <p:nvSpPr>
          <p:cNvPr id="4" name="TextBox 3"/>
          <p:cNvSpPr txBox="1"/>
          <p:nvPr/>
        </p:nvSpPr>
        <p:spPr>
          <a:xfrm>
            <a:off x="3995936" y="5651956"/>
            <a:ext cx="3913251" cy="338554"/>
          </a:xfrm>
          <a:prstGeom prst="rect">
            <a:avLst/>
          </a:prstGeom>
          <a:noFill/>
        </p:spPr>
        <p:txBody>
          <a:bodyPr wrap="none" rtlCol="0">
            <a:spAutoFit/>
          </a:bodyPr>
          <a:lstStyle/>
          <a:p>
            <a:r>
              <a:rPr lang="en-US" sz="1600" dirty="0" err="1" smtClean="0">
                <a:latin typeface="Verdana" pitchFamily="34" charset="0"/>
                <a:ea typeface="Verdana" pitchFamily="34" charset="0"/>
                <a:cs typeface="Verdana" pitchFamily="34" charset="0"/>
              </a:rPr>
              <a:t>Arinto</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Murdopo</a:t>
            </a:r>
            <a:r>
              <a:rPr lang="en-US" sz="1600" dirty="0" smtClean="0">
                <a:latin typeface="Verdana" pitchFamily="34" charset="0"/>
                <a:ea typeface="Verdana" pitchFamily="34" charset="0"/>
                <a:cs typeface="Verdana" pitchFamily="34" charset="0"/>
              </a:rPr>
              <a:t> (arinto@gmail.com)</a:t>
            </a:r>
            <a:endParaRPr lang="en-SG" sz="16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349478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dirty="0" smtClean="0"/>
              <a:t>Failure Model#3: Stateless</a:t>
            </a:r>
            <a:endParaRPr lang="en-SG" dirty="0"/>
          </a:p>
        </p:txBody>
      </p:sp>
      <p:sp>
        <p:nvSpPr>
          <p:cNvPr id="4" name="Date Placeholder 3"/>
          <p:cNvSpPr>
            <a:spLocks noGrp="1"/>
          </p:cNvSpPr>
          <p:nvPr>
            <p:ph type="dt" sz="half" idx="10"/>
          </p:nvPr>
        </p:nvSpPr>
        <p:spPr/>
        <p:txBody>
          <a:bodyPr/>
          <a:lstStyle/>
          <a:p>
            <a:r>
              <a:rPr lang="en-US" dirty="0" smtClean="0"/>
              <a:t>12/6/2012</a:t>
            </a:r>
            <a:endParaRPr lang="en-US" dirty="0"/>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10</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54366098"/>
              </p:ext>
            </p:extLst>
          </p:nvPr>
        </p:nvGraphicFramePr>
        <p:xfrm>
          <a:off x="3475037" y="1762703"/>
          <a:ext cx="2193925" cy="1700213"/>
        </p:xfrm>
        <a:graphic>
          <a:graphicData uri="http://schemas.openxmlformats.org/presentationml/2006/ole">
            <mc:AlternateContent xmlns:mc="http://schemas.openxmlformats.org/markup-compatibility/2006">
              <mc:Choice xmlns:v="urn:schemas-microsoft-com:vml" Requires="v">
                <p:oleObj spid="_x0000_s4384" name="Visio" r:id="rId3" imgW="2194619" imgH="1699772" progId="Visio.Drawing.11">
                  <p:embed/>
                </p:oleObj>
              </mc:Choice>
              <mc:Fallback>
                <p:oleObj name="Visio" r:id="rId3" imgW="2194619" imgH="1699772"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5037" y="1762703"/>
                        <a:ext cx="2193925"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83296606"/>
              </p:ext>
            </p:extLst>
          </p:nvPr>
        </p:nvGraphicFramePr>
        <p:xfrm>
          <a:off x="6355357" y="1762703"/>
          <a:ext cx="2193925" cy="1700213"/>
        </p:xfrm>
        <a:graphic>
          <a:graphicData uri="http://schemas.openxmlformats.org/presentationml/2006/ole">
            <mc:AlternateContent xmlns:mc="http://schemas.openxmlformats.org/markup-compatibility/2006">
              <mc:Choice xmlns:v="urn:schemas-microsoft-com:vml" Requires="v">
                <p:oleObj spid="_x0000_s4385" name="Visio" r:id="rId5" imgW="2194619" imgH="1699772" progId="Visio.Drawing.11">
                  <p:embed/>
                </p:oleObj>
              </mc:Choice>
              <mc:Fallback>
                <p:oleObj name="Visio" r:id="rId5" imgW="2194619" imgH="1699772"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5357" y="1762703"/>
                        <a:ext cx="2193925"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40292278"/>
              </p:ext>
            </p:extLst>
          </p:nvPr>
        </p:nvGraphicFramePr>
        <p:xfrm>
          <a:off x="2987824" y="5234433"/>
          <a:ext cx="1295400" cy="801688"/>
        </p:xfrm>
        <a:graphic>
          <a:graphicData uri="http://schemas.openxmlformats.org/presentationml/2006/ole">
            <mc:AlternateContent xmlns:mc="http://schemas.openxmlformats.org/markup-compatibility/2006">
              <mc:Choice xmlns:v="urn:schemas-microsoft-com:vml" Requires="v">
                <p:oleObj spid="_x0000_s4386" name="Visio" r:id="rId6" imgW="1294636" imgH="801163" progId="Visio.Drawing.11">
                  <p:embed/>
                </p:oleObj>
              </mc:Choice>
              <mc:Fallback>
                <p:oleObj name="Visio" r:id="rId6" imgW="1294636" imgH="801163"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5234433"/>
                        <a:ext cx="1295400"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0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2" y="5281061"/>
            <a:ext cx="12668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2160" y="5281061"/>
            <a:ext cx="12668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7"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4328" y="5281061"/>
            <a:ext cx="12668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descr="C:\Users\acer\Dropbox\ID2219\Presentation\ID2219_Images\StorageOnly.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536" y="4792361"/>
            <a:ext cx="1114425" cy="1114425"/>
          </a:xfrm>
          <a:prstGeom prst="rect">
            <a:avLst/>
          </a:prstGeom>
          <a:noFill/>
          <a:extLst>
            <a:ext uri="{909E8E84-426E-40DD-AFC4-6F175D3DCCD1}">
              <a14:hiddenFill xmlns:a14="http://schemas.microsoft.com/office/drawing/2010/main">
                <a:solidFill>
                  <a:srgbClr val="FFFFFF"/>
                </a:solidFill>
              </a14:hiddenFill>
            </a:ext>
          </a:extLst>
        </p:spPr>
      </p:pic>
      <p:sp>
        <p:nvSpPr>
          <p:cNvPr id="11" name="Left-Right Arrow 10"/>
          <p:cNvSpPr/>
          <p:nvPr/>
        </p:nvSpPr>
        <p:spPr>
          <a:xfrm rot="19591706">
            <a:off x="1149051" y="3607491"/>
            <a:ext cx="2380941" cy="576064"/>
          </a:xfrm>
          <a:prstGeom prst="leftRightArrow">
            <a:avLst/>
          </a:prstGeom>
          <a:solidFill>
            <a:schemeClr val="accent1">
              <a:tint val="100000"/>
              <a:shade val="100000"/>
              <a:satMod val="100000"/>
              <a:alpha val="3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Left-Right Arrow 16"/>
          <p:cNvSpPr/>
          <p:nvPr/>
        </p:nvSpPr>
        <p:spPr>
          <a:xfrm rot="20390523">
            <a:off x="1454102" y="4145643"/>
            <a:ext cx="5093491" cy="576064"/>
          </a:xfrm>
          <a:prstGeom prst="leftRightArrow">
            <a:avLst/>
          </a:prstGeom>
          <a:solidFill>
            <a:schemeClr val="accent1">
              <a:tint val="100000"/>
              <a:shade val="100000"/>
              <a:satMod val="100000"/>
              <a:alpha val="3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8" name="Straight Arrow Connector 17"/>
          <p:cNvCxnSpPr>
            <a:endCxn id="10" idx="0"/>
          </p:cNvCxnSpPr>
          <p:nvPr/>
        </p:nvCxnSpPr>
        <p:spPr>
          <a:xfrm flipH="1">
            <a:off x="3635524" y="2998686"/>
            <a:ext cx="864469" cy="2235747"/>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72000" y="2999636"/>
            <a:ext cx="489397" cy="2282375"/>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4106" idx="0"/>
          </p:cNvCxnSpPr>
          <p:nvPr/>
        </p:nvCxnSpPr>
        <p:spPr>
          <a:xfrm flipH="1">
            <a:off x="6645573" y="2982662"/>
            <a:ext cx="611336" cy="2298399"/>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4107" idx="0"/>
          </p:cNvCxnSpPr>
          <p:nvPr/>
        </p:nvCxnSpPr>
        <p:spPr>
          <a:xfrm>
            <a:off x="7380313" y="2999636"/>
            <a:ext cx="777428" cy="2281425"/>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Cross 32"/>
          <p:cNvSpPr/>
          <p:nvPr/>
        </p:nvSpPr>
        <p:spPr>
          <a:xfrm rot="18989552">
            <a:off x="3971560" y="1918735"/>
            <a:ext cx="1056867" cy="1056135"/>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Cross 33"/>
          <p:cNvSpPr/>
          <p:nvPr/>
        </p:nvSpPr>
        <p:spPr>
          <a:xfrm rot="18989552">
            <a:off x="1811087" y="3140295"/>
            <a:ext cx="1056867" cy="1056135"/>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Cross 34"/>
          <p:cNvSpPr/>
          <p:nvPr/>
        </p:nvSpPr>
        <p:spPr>
          <a:xfrm rot="18989552">
            <a:off x="3971558" y="3140295"/>
            <a:ext cx="1056867" cy="1056135"/>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6" name="Straight Arrow Connector 35"/>
          <p:cNvCxnSpPr>
            <a:endCxn id="10" idx="0"/>
          </p:cNvCxnSpPr>
          <p:nvPr/>
        </p:nvCxnSpPr>
        <p:spPr>
          <a:xfrm flipH="1">
            <a:off x="3635524" y="2852936"/>
            <a:ext cx="3010049" cy="2381497"/>
          </a:xfrm>
          <a:prstGeom prst="straightConnector1">
            <a:avLst/>
          </a:prstGeom>
          <a:ln w="28575">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4105" idx="0"/>
          </p:cNvCxnSpPr>
          <p:nvPr/>
        </p:nvCxnSpPr>
        <p:spPr>
          <a:xfrm flipH="1">
            <a:off x="5133405" y="2921563"/>
            <a:ext cx="1817836" cy="2359498"/>
          </a:xfrm>
          <a:prstGeom prst="straightConnector1">
            <a:avLst/>
          </a:prstGeom>
          <a:ln w="28575">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39552" y="1529497"/>
            <a:ext cx="2736304" cy="1323439"/>
          </a:xfrm>
          <a:prstGeom prst="rect">
            <a:avLst/>
          </a:prstGeom>
          <a:noFill/>
        </p:spPr>
        <p:txBody>
          <a:bodyPr wrap="square" rtlCol="0">
            <a:spAutoFit/>
          </a:bodyPr>
          <a:lstStyle/>
          <a:p>
            <a:r>
              <a:rPr lang="en-US" sz="2000" dirty="0" smtClean="0">
                <a:latin typeface="Verdana" pitchFamily="34" charset="0"/>
                <a:ea typeface="Verdana" pitchFamily="34" charset="0"/>
                <a:cs typeface="Verdana" pitchFamily="34" charset="0"/>
              </a:rPr>
              <a:t>Store all states in storage, example:</a:t>
            </a:r>
          </a:p>
          <a:p>
            <a:pPr marL="457200" indent="-457200">
              <a:buAutoNum type="arabicPeriod"/>
            </a:pPr>
            <a:r>
              <a:rPr lang="en-US" sz="2000" dirty="0" smtClean="0">
                <a:latin typeface="Verdana" pitchFamily="34" charset="0"/>
                <a:ea typeface="Verdana" pitchFamily="34" charset="0"/>
                <a:cs typeface="Verdana" pitchFamily="34" charset="0"/>
              </a:rPr>
              <a:t>NM Lists</a:t>
            </a:r>
          </a:p>
          <a:p>
            <a:pPr marL="457200" indent="-457200">
              <a:buAutoNum type="arabicPeriod"/>
            </a:pPr>
            <a:r>
              <a:rPr lang="en-US" sz="2000" dirty="0" smtClean="0">
                <a:latin typeface="Verdana" pitchFamily="34" charset="0"/>
                <a:ea typeface="Verdana" pitchFamily="34" charset="0"/>
                <a:cs typeface="Verdana" pitchFamily="34" charset="0"/>
              </a:rPr>
              <a:t>App Lists</a:t>
            </a:r>
            <a:endParaRPr lang="en-SG"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1984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a:bodyPr>
          <a:lstStyle/>
          <a:p>
            <a:pPr marL="0" indent="0">
              <a:buNone/>
            </a:pPr>
            <a:r>
              <a:rPr lang="en-US" dirty="0" smtClean="0"/>
              <a:t>Apache proposed</a:t>
            </a:r>
          </a:p>
          <a:p>
            <a:r>
              <a:rPr lang="en-US" dirty="0" err="1" smtClean="0"/>
              <a:t>Hadoop</a:t>
            </a:r>
            <a:r>
              <a:rPr lang="en-US" dirty="0" smtClean="0"/>
              <a:t> Distributed File System (HDFS)</a:t>
            </a:r>
          </a:p>
          <a:p>
            <a:pPr lvl="1"/>
            <a:r>
              <a:rPr lang="en-US" dirty="0" smtClean="0"/>
              <a:t>Fault-tolerant, large datasets, streaming access to data and more</a:t>
            </a:r>
          </a:p>
          <a:p>
            <a:pPr lvl="1"/>
            <a:endParaRPr lang="en-US" dirty="0"/>
          </a:p>
          <a:p>
            <a:r>
              <a:rPr lang="en-US" dirty="0" err="1" smtClean="0"/>
              <a:t>ZooKeeper</a:t>
            </a:r>
            <a:endParaRPr lang="en-US" dirty="0" smtClean="0"/>
          </a:p>
          <a:p>
            <a:pPr lvl="1"/>
            <a:r>
              <a:rPr lang="en-US" dirty="0" smtClean="0"/>
              <a:t>Highly reliable distributed coordination</a:t>
            </a:r>
          </a:p>
          <a:p>
            <a:pPr lvl="1"/>
            <a:r>
              <a:rPr lang="en-US" dirty="0" smtClean="0"/>
              <a:t>Wait-free, FIFO client ordering, </a:t>
            </a:r>
            <a:r>
              <a:rPr lang="en-US" dirty="0" err="1" smtClean="0"/>
              <a:t>linearizables</a:t>
            </a:r>
            <a:r>
              <a:rPr lang="en-US" dirty="0" smtClean="0"/>
              <a:t> writes and more</a:t>
            </a:r>
          </a:p>
        </p:txBody>
      </p:sp>
      <p:sp>
        <p:nvSpPr>
          <p:cNvPr id="3" name="Title 2"/>
          <p:cNvSpPr>
            <a:spLocks noGrp="1"/>
          </p:cNvSpPr>
          <p:nvPr>
            <p:ph type="title"/>
          </p:nvPr>
        </p:nvSpPr>
        <p:spPr/>
        <p:txBody>
          <a:bodyPr/>
          <a:lstStyle/>
          <a:p>
            <a:pPr algn="l"/>
            <a:r>
              <a:rPr lang="en-US" dirty="0" smtClean="0"/>
              <a:t>What storage to use?</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11</a:t>
            </a:fld>
            <a:endParaRPr lang="en-US"/>
          </a:p>
        </p:txBody>
      </p:sp>
    </p:spTree>
    <p:extLst>
      <p:ext uri="{BB962C8B-B14F-4D97-AF65-F5344CB8AC3E}">
        <p14:creationId xmlns:p14="http://schemas.microsoft.com/office/powerpoint/2010/main" val="24555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pPr marL="0" indent="0">
              <a:buNone/>
            </a:pPr>
            <a:r>
              <a:rPr lang="en-US" dirty="0" smtClean="0"/>
              <a:t>NDB MySQL Cluster is a scalable, ACID-compliant transactional database</a:t>
            </a:r>
          </a:p>
          <a:p>
            <a:pPr marL="0" indent="0">
              <a:buNone/>
            </a:pPr>
            <a:endParaRPr lang="en-US" dirty="0" smtClean="0"/>
          </a:p>
          <a:p>
            <a:pPr marL="0" indent="0">
              <a:buNone/>
            </a:pPr>
            <a:r>
              <a:rPr lang="en-US" dirty="0" smtClean="0"/>
              <a:t>Some features</a:t>
            </a:r>
          </a:p>
          <a:p>
            <a:r>
              <a:rPr lang="en-US" sz="2400" dirty="0" smtClean="0"/>
              <a:t>Designed for </a:t>
            </a:r>
            <a:r>
              <a:rPr lang="en-US" sz="2400" b="1" dirty="0" smtClean="0"/>
              <a:t>availability </a:t>
            </a:r>
            <a:r>
              <a:rPr lang="en-US" sz="2400" dirty="0" smtClean="0"/>
              <a:t>(No </a:t>
            </a:r>
            <a:r>
              <a:rPr lang="en-US" sz="2400" dirty="0" err="1" smtClean="0"/>
              <a:t>SPoF</a:t>
            </a:r>
            <a:r>
              <a:rPr lang="en-US" sz="2400" dirty="0" smtClean="0"/>
              <a:t>)</a:t>
            </a:r>
            <a:endParaRPr lang="en-US" sz="2400" b="1" dirty="0"/>
          </a:p>
          <a:p>
            <a:r>
              <a:rPr lang="en-US" sz="2400" b="1" dirty="0" smtClean="0"/>
              <a:t>In-memory </a:t>
            </a:r>
            <a:r>
              <a:rPr lang="en-US" sz="2400" dirty="0" smtClean="0"/>
              <a:t>distributed database</a:t>
            </a:r>
            <a:endParaRPr lang="en-US" sz="2400" dirty="0"/>
          </a:p>
          <a:p>
            <a:r>
              <a:rPr lang="en-US" sz="2400" dirty="0" smtClean="0"/>
              <a:t>Horizontal </a:t>
            </a:r>
            <a:r>
              <a:rPr lang="en-US" sz="2400" b="1" dirty="0" smtClean="0"/>
              <a:t>scalability</a:t>
            </a:r>
            <a:r>
              <a:rPr lang="en-US" sz="2400" dirty="0" smtClean="0"/>
              <a:t> (auto-</a:t>
            </a:r>
            <a:r>
              <a:rPr lang="en-US" sz="2400" dirty="0" err="1" smtClean="0"/>
              <a:t>sharding</a:t>
            </a:r>
            <a:r>
              <a:rPr lang="en-US" sz="2400" dirty="0" smtClean="0"/>
              <a:t>, no downtime when adding new node)</a:t>
            </a:r>
            <a:endParaRPr lang="en-US" sz="2400" dirty="0"/>
          </a:p>
          <a:p>
            <a:r>
              <a:rPr lang="en-US" sz="2400" b="1" dirty="0" smtClean="0"/>
              <a:t>Fast</a:t>
            </a:r>
            <a:r>
              <a:rPr lang="en-US" sz="2400" dirty="0" smtClean="0"/>
              <a:t> R/W rate</a:t>
            </a:r>
          </a:p>
          <a:p>
            <a:r>
              <a:rPr lang="en-US" sz="2400" b="1" dirty="0" smtClean="0"/>
              <a:t>Fine grained </a:t>
            </a:r>
            <a:r>
              <a:rPr lang="en-US" sz="2400" dirty="0" smtClean="0"/>
              <a:t>locking</a:t>
            </a:r>
          </a:p>
          <a:p>
            <a:r>
              <a:rPr lang="en-US" sz="2400" dirty="0" smtClean="0"/>
              <a:t>SQL and </a:t>
            </a:r>
            <a:r>
              <a:rPr lang="en-US" sz="2400" b="1" dirty="0" err="1" smtClean="0"/>
              <a:t>NoSQL</a:t>
            </a:r>
            <a:r>
              <a:rPr lang="en-US" sz="2400" dirty="0" smtClean="0"/>
              <a:t> Interface</a:t>
            </a:r>
            <a:endParaRPr lang="en-US" sz="2400" dirty="0"/>
          </a:p>
        </p:txBody>
      </p:sp>
      <p:sp>
        <p:nvSpPr>
          <p:cNvPr id="3" name="Title 2"/>
          <p:cNvSpPr>
            <a:spLocks noGrp="1"/>
          </p:cNvSpPr>
          <p:nvPr>
            <p:ph type="title"/>
          </p:nvPr>
        </p:nvSpPr>
        <p:spPr/>
        <p:txBody>
          <a:bodyPr>
            <a:normAutofit/>
          </a:bodyPr>
          <a:lstStyle/>
          <a:p>
            <a:pPr algn="l"/>
            <a:r>
              <a:rPr lang="en-US" dirty="0" smtClean="0"/>
              <a:t>Here comes NDB</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12</a:t>
            </a:fld>
            <a:endParaRPr lang="en-US"/>
          </a:p>
        </p:txBody>
      </p:sp>
    </p:spTree>
    <p:extLst>
      <p:ext uri="{BB962C8B-B14F-4D97-AF65-F5344CB8AC3E}">
        <p14:creationId xmlns:p14="http://schemas.microsoft.com/office/powerpoint/2010/main" val="664594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cer\Dropbox\ID2219\Presentation\ID2219_Images\mysq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889" y="2407628"/>
            <a:ext cx="7028510" cy="425427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pPr algn="l"/>
            <a:r>
              <a:rPr lang="en-US" dirty="0" smtClean="0"/>
              <a:t>Here comes NDB</a:t>
            </a:r>
            <a:endParaRPr lang="en-SG" dirty="0"/>
          </a:p>
        </p:txBody>
      </p:sp>
      <p:sp>
        <p:nvSpPr>
          <p:cNvPr id="4" name="Date Placeholder 3"/>
          <p:cNvSpPr>
            <a:spLocks noGrp="1"/>
          </p:cNvSpPr>
          <p:nvPr>
            <p:ph type="dt" sz="half" idx="10"/>
          </p:nvPr>
        </p:nvSpPr>
        <p:spPr/>
        <p:txBody>
          <a:bodyPr/>
          <a:lstStyle/>
          <a:p>
            <a:r>
              <a:rPr lang="en-US" dirty="0" smtClean="0"/>
              <a:t>12/6/2012</a:t>
            </a:r>
            <a:endParaRPr lang="en-US" dirty="0"/>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13</a:t>
            </a:fld>
            <a:endParaRPr lang="en-US"/>
          </a:p>
        </p:txBody>
      </p:sp>
      <p:pic>
        <p:nvPicPr>
          <p:cNvPr id="7171" name="Picture 3" descr="C:\Users\acer\Dropbox\ID2219\Presentation\ID2219_Images\cli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025" y="1591292"/>
            <a:ext cx="3312368" cy="9798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28489" y="1591292"/>
            <a:ext cx="1120835" cy="369332"/>
          </a:xfrm>
          <a:prstGeom prst="rect">
            <a:avLst/>
          </a:prstGeom>
          <a:noFill/>
        </p:spPr>
        <p:txBody>
          <a:bodyPr wrap="square" rtlCol="0">
            <a:spAutoFit/>
          </a:bodyPr>
          <a:lstStyle/>
          <a:p>
            <a:r>
              <a:rPr lang="en-US" dirty="0" smtClean="0"/>
              <a:t>Client</a:t>
            </a:r>
            <a:endParaRPr lang="en-SG" dirty="0"/>
          </a:p>
        </p:txBody>
      </p:sp>
      <p:sp>
        <p:nvSpPr>
          <p:cNvPr id="9" name="Cross 8"/>
          <p:cNvSpPr/>
          <p:nvPr/>
        </p:nvSpPr>
        <p:spPr>
          <a:xfrm rot="19456153">
            <a:off x="5754730" y="5592592"/>
            <a:ext cx="743500" cy="740850"/>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Cross 9"/>
          <p:cNvSpPr/>
          <p:nvPr/>
        </p:nvSpPr>
        <p:spPr>
          <a:xfrm rot="19456153">
            <a:off x="6978866" y="2732156"/>
            <a:ext cx="743500" cy="740850"/>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Cross 10"/>
          <p:cNvSpPr/>
          <p:nvPr/>
        </p:nvSpPr>
        <p:spPr>
          <a:xfrm rot="19456153">
            <a:off x="7282554" y="4216001"/>
            <a:ext cx="743500" cy="740850"/>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90612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Here comes NDB</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14</a:t>
            </a:fld>
            <a:endParaRPr lang="en-US"/>
          </a:p>
        </p:txBody>
      </p:sp>
      <p:pic>
        <p:nvPicPr>
          <p:cNvPr id="5122" name="Picture 2" descr="C:\Users\acer\Dropbox\ID2219\Presentation\ID2219_Images\ScalabilityExperi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4" y="2060848"/>
            <a:ext cx="7078732" cy="42484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6660232" y="3609248"/>
            <a:ext cx="2376264" cy="611839"/>
          </a:xfrm>
          <a:prstGeom prst="wedgeRectCallout">
            <a:avLst>
              <a:gd name="adj1" fmla="val -112814"/>
              <a:gd name="adj2" fmla="val -92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Verdana" pitchFamily="34" charset="0"/>
                <a:ea typeface="Verdana" pitchFamily="34" charset="0"/>
                <a:cs typeface="Verdana" pitchFamily="34" charset="0"/>
              </a:rPr>
              <a:t>Linear horizontal scalability</a:t>
            </a:r>
            <a:endParaRPr lang="en-SG" dirty="0">
              <a:latin typeface="Verdana" pitchFamily="34" charset="0"/>
              <a:ea typeface="Verdana" pitchFamily="34" charset="0"/>
              <a:cs typeface="Verdana" pitchFamily="34" charset="0"/>
            </a:endParaRPr>
          </a:p>
        </p:txBody>
      </p:sp>
      <p:pic>
        <p:nvPicPr>
          <p:cNvPr id="6148" name="Picture 4" descr="C:\Users\acer\Dropbox\ID2219\Presentation\ID2219_Images\ScalabilityExperiment-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982" y="1844824"/>
            <a:ext cx="2448272" cy="1362717"/>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6660232" y="4581128"/>
            <a:ext cx="223224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Verdana" pitchFamily="34" charset="0"/>
                <a:ea typeface="Verdana" pitchFamily="34" charset="0"/>
                <a:cs typeface="Verdana" pitchFamily="34" charset="0"/>
              </a:rPr>
              <a:t>Up to 4.3 Billion reads/minute!</a:t>
            </a:r>
            <a:endParaRPr lang="en-SG" dirty="0">
              <a:latin typeface="Verdana" pitchFamily="34" charset="0"/>
              <a:ea typeface="Verdana" pitchFamily="34" charset="0"/>
              <a:cs typeface="Verdana" pitchFamily="34" charset="0"/>
            </a:endParaRPr>
          </a:p>
        </p:txBody>
      </p:sp>
      <p:sp>
        <p:nvSpPr>
          <p:cNvPr id="2" name="TextBox 1"/>
          <p:cNvSpPr txBox="1"/>
          <p:nvPr/>
        </p:nvSpPr>
        <p:spPr>
          <a:xfrm>
            <a:off x="899592" y="1623271"/>
            <a:ext cx="3263586" cy="369332"/>
          </a:xfrm>
          <a:prstGeom prst="rect">
            <a:avLst/>
          </a:prstGeom>
          <a:noFill/>
        </p:spPr>
        <p:txBody>
          <a:bodyPr wrap="none" rtlCol="0">
            <a:spAutoFit/>
          </a:bodyPr>
          <a:lstStyle/>
          <a:p>
            <a:r>
              <a:rPr lang="en-US" dirty="0" smtClean="0">
                <a:latin typeface="Verdana" pitchFamily="34" charset="0"/>
                <a:ea typeface="Verdana" pitchFamily="34" charset="0"/>
                <a:cs typeface="Verdana" pitchFamily="34" charset="0"/>
              </a:rPr>
              <a:t>MySQL Cluster version 7.2</a:t>
            </a:r>
            <a:endParaRPr lang="en-SG"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8504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a:bodyPr>
          <a:lstStyle/>
          <a:p>
            <a:r>
              <a:rPr lang="en-US" dirty="0" smtClean="0"/>
              <a:t>Phase 1: The </a:t>
            </a:r>
            <a:r>
              <a:rPr lang="en-US" dirty="0" err="1" smtClean="0"/>
              <a:t>Ndb</a:t>
            </a:r>
            <a:r>
              <a:rPr lang="en-US" dirty="0" smtClean="0"/>
              <a:t>-storage-class</a:t>
            </a:r>
          </a:p>
          <a:p>
            <a:pPr lvl="1"/>
            <a:r>
              <a:rPr lang="en-US" dirty="0"/>
              <a:t>Apache proposed failure </a:t>
            </a:r>
            <a:r>
              <a:rPr lang="en-US" dirty="0" smtClean="0"/>
              <a:t>model</a:t>
            </a:r>
          </a:p>
          <a:p>
            <a:pPr lvl="1"/>
            <a:r>
              <a:rPr lang="en-US" dirty="0" smtClean="0"/>
              <a:t>We developed </a:t>
            </a:r>
            <a:r>
              <a:rPr lang="en-US" dirty="0" err="1" smtClean="0">
                <a:latin typeface="Courier New" pitchFamily="49" charset="0"/>
                <a:cs typeface="Courier New" pitchFamily="49" charset="0"/>
              </a:rPr>
              <a:t>NdbRMStateStore</a:t>
            </a:r>
            <a:r>
              <a:rPr lang="en-US" dirty="0" smtClean="0"/>
              <a:t>, that has H.A!</a:t>
            </a:r>
          </a:p>
          <a:p>
            <a:pPr marL="457200" lvl="1" indent="0">
              <a:buNone/>
            </a:pPr>
            <a:endParaRPr lang="en-US" dirty="0"/>
          </a:p>
          <a:p>
            <a:r>
              <a:rPr lang="en-US" dirty="0" smtClean="0"/>
              <a:t>Phase 2 : The Framework</a:t>
            </a:r>
          </a:p>
          <a:p>
            <a:pPr lvl="1"/>
            <a:r>
              <a:rPr lang="en-US" dirty="0" smtClean="0"/>
              <a:t>Apache created ZK and FS storage classes</a:t>
            </a:r>
          </a:p>
          <a:p>
            <a:pPr lvl="1"/>
            <a:r>
              <a:rPr lang="en-US" dirty="0" smtClean="0"/>
              <a:t>We developed a framework for storage benchmarking</a:t>
            </a:r>
            <a:endParaRPr lang="en-SG" dirty="0"/>
          </a:p>
        </p:txBody>
      </p:sp>
      <p:sp>
        <p:nvSpPr>
          <p:cNvPr id="3" name="Title 2"/>
          <p:cNvSpPr>
            <a:spLocks noGrp="1"/>
          </p:cNvSpPr>
          <p:nvPr>
            <p:ph type="title"/>
          </p:nvPr>
        </p:nvSpPr>
        <p:spPr/>
        <p:txBody>
          <a:bodyPr/>
          <a:lstStyle/>
          <a:p>
            <a:pPr algn="l"/>
            <a:r>
              <a:rPr lang="en-US" dirty="0" smtClean="0"/>
              <a:t>What we have done so far?</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15</a:t>
            </a:fld>
            <a:endParaRPr lang="en-US"/>
          </a:p>
        </p:txBody>
      </p:sp>
    </p:spTree>
    <p:extLst>
      <p:ext uri="{BB962C8B-B14F-4D97-AF65-F5344CB8AC3E}">
        <p14:creationId xmlns:p14="http://schemas.microsoft.com/office/powerpoint/2010/main" val="2058383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91264" cy="4525963"/>
          </a:xfrm>
        </p:spPr>
        <p:txBody>
          <a:bodyPr>
            <a:normAutofit fontScale="85000" lnSpcReduction="20000"/>
          </a:bodyPr>
          <a:lstStyle/>
          <a:p>
            <a:pPr marL="0" indent="0">
              <a:buNone/>
            </a:pPr>
            <a:r>
              <a:rPr lang="en-US" dirty="0" smtClean="0"/>
              <a:t>Apache </a:t>
            </a:r>
          </a:p>
          <a:p>
            <a:pPr lvl="1"/>
            <a:r>
              <a:rPr lang="en-US" dirty="0" smtClean="0"/>
              <a:t>implemented Memory Store for Resource Manager (RM) recovery (</a:t>
            </a:r>
            <a:r>
              <a:rPr lang="en-US" dirty="0" err="1" smtClean="0">
                <a:latin typeface="Courier New" pitchFamily="49" charset="0"/>
                <a:cs typeface="Courier New" pitchFamily="49" charset="0"/>
              </a:rPr>
              <a:t>MemoryRMStateStore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1"/>
            <a:r>
              <a:rPr lang="en-US" dirty="0" smtClean="0">
                <a:sym typeface="Wingdings" pitchFamily="2" charset="2"/>
              </a:rPr>
              <a:t>Application State and Application Attempt are stored</a:t>
            </a:r>
          </a:p>
          <a:p>
            <a:pPr lvl="1"/>
            <a:r>
              <a:rPr lang="en-US" dirty="0" smtClean="0">
                <a:sym typeface="Wingdings" pitchFamily="2" charset="2"/>
              </a:rPr>
              <a:t>Restart app when RM is resurrected </a:t>
            </a:r>
          </a:p>
          <a:p>
            <a:pPr lvl="1"/>
            <a:r>
              <a:rPr lang="en-US" dirty="0">
                <a:sym typeface="Wingdings" pitchFamily="2" charset="2"/>
              </a:rPr>
              <a:t>I</a:t>
            </a:r>
            <a:r>
              <a:rPr lang="en-US" dirty="0" smtClean="0">
                <a:sym typeface="Wingdings" pitchFamily="2" charset="2"/>
              </a:rPr>
              <a:t>t’s not really H.A.!</a:t>
            </a:r>
          </a:p>
          <a:p>
            <a:pPr marL="0" indent="0">
              <a:buNone/>
            </a:pPr>
            <a:endParaRPr lang="en-US" sz="2400" dirty="0">
              <a:sym typeface="Wingdings" pitchFamily="2" charset="2"/>
            </a:endParaRPr>
          </a:p>
          <a:p>
            <a:pPr marL="0" indent="0">
              <a:buNone/>
            </a:pPr>
            <a:r>
              <a:rPr lang="en-US" dirty="0" smtClean="0"/>
              <a:t>We </a:t>
            </a:r>
            <a:endParaRPr lang="en-US" sz="2400" dirty="0" smtClean="0"/>
          </a:p>
          <a:p>
            <a:pPr lvl="1"/>
            <a:r>
              <a:rPr lang="en-US" dirty="0" smtClean="0"/>
              <a:t>Implemented NDB </a:t>
            </a:r>
            <a:r>
              <a:rPr lang="en-US" dirty="0" err="1" smtClean="0"/>
              <a:t>Mysql</a:t>
            </a:r>
            <a:r>
              <a:rPr lang="en-US" dirty="0" smtClean="0"/>
              <a:t> Cluster Store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NdbRMStateStore</a:t>
            </a:r>
            <a:r>
              <a:rPr lang="en-US" dirty="0" smtClean="0">
                <a:latin typeface="Courier New" pitchFamily="49" charset="0"/>
                <a:cs typeface="Courier New" pitchFamily="49" charset="0"/>
              </a:rPr>
              <a:t>)</a:t>
            </a:r>
            <a:r>
              <a:rPr lang="en-US" dirty="0" smtClean="0"/>
              <a:t>using </a:t>
            </a:r>
            <a:r>
              <a:rPr lang="en-US" dirty="0" err="1" smtClean="0"/>
              <a:t>clusterj</a:t>
            </a:r>
            <a:endParaRPr lang="en-US" dirty="0" smtClean="0"/>
          </a:p>
          <a:p>
            <a:pPr lvl="1"/>
            <a:r>
              <a:rPr lang="en-US" dirty="0" smtClean="0"/>
              <a:t>Implemented </a:t>
            </a:r>
            <a:r>
              <a:rPr lang="en-US" dirty="0" err="1" smtClean="0">
                <a:latin typeface="Courier New" pitchFamily="49" charset="0"/>
                <a:cs typeface="Courier New" pitchFamily="49" charset="0"/>
              </a:rPr>
              <a:t>TestNdbRMRestart</a:t>
            </a:r>
            <a:r>
              <a:rPr lang="en-US" dirty="0" smtClean="0"/>
              <a:t>, to prove the H.A. in YARN</a:t>
            </a:r>
            <a:endParaRPr lang="en-SG" dirty="0"/>
          </a:p>
        </p:txBody>
      </p:sp>
      <p:sp>
        <p:nvSpPr>
          <p:cNvPr id="3" name="Title 2"/>
          <p:cNvSpPr>
            <a:spLocks noGrp="1"/>
          </p:cNvSpPr>
          <p:nvPr>
            <p:ph type="title"/>
          </p:nvPr>
        </p:nvSpPr>
        <p:spPr/>
        <p:txBody>
          <a:bodyPr>
            <a:normAutofit/>
          </a:bodyPr>
          <a:lstStyle/>
          <a:p>
            <a:pPr algn="l"/>
            <a:r>
              <a:rPr lang="en-US" dirty="0" smtClean="0"/>
              <a:t>Phase 1</a:t>
            </a:r>
            <a:r>
              <a:rPr lang="en-US" dirty="0"/>
              <a:t>: The </a:t>
            </a:r>
            <a:r>
              <a:rPr lang="en-US" dirty="0" err="1"/>
              <a:t>Ndb</a:t>
            </a:r>
            <a:r>
              <a:rPr lang="en-US" dirty="0"/>
              <a:t>-storage-class</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16</a:t>
            </a:fld>
            <a:endParaRPr lang="en-US"/>
          </a:p>
        </p:txBody>
      </p:sp>
    </p:spTree>
    <p:extLst>
      <p:ext uri="{BB962C8B-B14F-4D97-AF65-F5344CB8AC3E}">
        <p14:creationId xmlns:p14="http://schemas.microsoft.com/office/powerpoint/2010/main" val="372906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686800" cy="4525963"/>
          </a:xfrm>
        </p:spPr>
        <p:txBody>
          <a:bodyPr>
            <a:normAutofit fontScale="92500" lnSpcReduction="20000"/>
          </a:bodyPr>
          <a:lstStyle/>
          <a:p>
            <a:r>
              <a:rPr lang="en-US" dirty="0" smtClean="0"/>
              <a:t>Create an NDB session</a:t>
            </a:r>
          </a:p>
          <a:p>
            <a:endParaRPr lang="en-US" dirty="0" smtClean="0"/>
          </a:p>
          <a:p>
            <a:pPr marL="0" indent="0">
              <a:buNone/>
            </a:pPr>
            <a:r>
              <a:rPr lang="en-SG" sz="2200" dirty="0" smtClean="0">
                <a:latin typeface="Courier New" pitchFamily="49" charset="0"/>
                <a:cs typeface="Courier New" pitchFamily="49" charset="0"/>
              </a:rPr>
              <a:t>factory = </a:t>
            </a:r>
            <a:r>
              <a:rPr lang="en-SG" sz="2200" dirty="0" err="1" smtClean="0">
                <a:latin typeface="Courier New" pitchFamily="49" charset="0"/>
                <a:cs typeface="Courier New" pitchFamily="49" charset="0"/>
              </a:rPr>
              <a:t>ClusterJHelper.getSessionFactory</a:t>
            </a:r>
            <a:r>
              <a:rPr lang="en-SG" sz="2200" dirty="0" smtClean="0">
                <a:latin typeface="Courier New" pitchFamily="49" charset="0"/>
                <a:cs typeface="Courier New" pitchFamily="49" charset="0"/>
              </a:rPr>
              <a:t>(props);</a:t>
            </a:r>
          </a:p>
          <a:p>
            <a:pPr marL="0" indent="0">
              <a:buNone/>
            </a:pPr>
            <a:r>
              <a:rPr lang="en-SG" sz="2200" dirty="0" smtClean="0">
                <a:latin typeface="Courier New" pitchFamily="49" charset="0"/>
                <a:cs typeface="Courier New" pitchFamily="49" charset="0"/>
              </a:rPr>
              <a:t>session = </a:t>
            </a:r>
            <a:r>
              <a:rPr lang="en-SG" sz="2200" dirty="0" err="1" smtClean="0">
                <a:latin typeface="Courier New" pitchFamily="49" charset="0"/>
                <a:cs typeface="Courier New" pitchFamily="49" charset="0"/>
              </a:rPr>
              <a:t>factory.getSession</a:t>
            </a:r>
            <a:r>
              <a:rPr lang="en-SG" sz="22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lvl="0"/>
            <a:r>
              <a:rPr lang="en-US" dirty="0" smtClean="0"/>
              <a:t>Store application state to NDB</a:t>
            </a:r>
          </a:p>
          <a:p>
            <a:pPr lvl="0"/>
            <a:endParaRPr lang="en-US" dirty="0" smtClean="0"/>
          </a:p>
          <a:p>
            <a:pPr marL="0" lvl="0" indent="0">
              <a:buNone/>
            </a:pPr>
            <a:r>
              <a:rPr lang="en-US" sz="2200" dirty="0" err="1">
                <a:latin typeface="Courier New" pitchFamily="49" charset="0"/>
                <a:cs typeface="Courier New" pitchFamily="49" charset="0"/>
              </a:rPr>
              <a:t>NdbApplicationStateCJ</a:t>
            </a:r>
            <a:r>
              <a:rPr lang="en-US" sz="2200" dirty="0">
                <a:latin typeface="Courier New" pitchFamily="49" charset="0"/>
                <a:cs typeface="Courier New" pitchFamily="49" charset="0"/>
              </a:rPr>
              <a:t> </a:t>
            </a:r>
            <a:r>
              <a:rPr lang="en-US" sz="2200" dirty="0" err="1">
                <a:latin typeface="Courier New" pitchFamily="49" charset="0"/>
                <a:cs typeface="Courier New" pitchFamily="49" charset="0"/>
              </a:rPr>
              <a:t>storedApp</a:t>
            </a:r>
            <a:r>
              <a:rPr lang="en-US" sz="2200" dirty="0">
                <a:latin typeface="Courier New" pitchFamily="49" charset="0"/>
                <a:cs typeface="Courier New" pitchFamily="49" charset="0"/>
              </a:rPr>
              <a:t> </a:t>
            </a:r>
            <a:r>
              <a:rPr lang="en-US" sz="2200" dirty="0" smtClean="0">
                <a:latin typeface="Courier New" pitchFamily="49" charset="0"/>
                <a:cs typeface="Courier New" pitchFamily="49" charset="0"/>
              </a:rPr>
              <a:t>=                </a:t>
            </a:r>
            <a:r>
              <a:rPr lang="en-US" sz="2200" dirty="0" err="1">
                <a:latin typeface="Courier New" pitchFamily="49" charset="0"/>
                <a:cs typeface="Courier New" pitchFamily="49" charset="0"/>
              </a:rPr>
              <a:t>session.newInstance</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NdbApplicationStateCJ.class</a:t>
            </a:r>
            <a:r>
              <a:rPr lang="en-US" sz="2200" dirty="0">
                <a:latin typeface="Courier New" pitchFamily="49" charset="0"/>
                <a:cs typeface="Courier New" pitchFamily="49" charset="0"/>
              </a:rPr>
              <a:t>);</a:t>
            </a:r>
          </a:p>
          <a:p>
            <a:pPr marL="0" lvl="0" indent="0">
              <a:buNone/>
            </a:pPr>
            <a:r>
              <a:rPr lang="en-US" sz="2200" dirty="0" err="1" smtClean="0">
                <a:latin typeface="Courier New" pitchFamily="49" charset="0"/>
                <a:cs typeface="Courier New" pitchFamily="49" charset="0"/>
              </a:rPr>
              <a:t>storedApp.setId</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app.getApplicationId</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getId</a:t>
            </a:r>
            <a:r>
              <a:rPr lang="en-US" sz="2200" dirty="0">
                <a:latin typeface="Courier New" pitchFamily="49" charset="0"/>
                <a:cs typeface="Courier New" pitchFamily="49" charset="0"/>
              </a:rPr>
              <a:t>());</a:t>
            </a:r>
          </a:p>
          <a:p>
            <a:pPr marL="0" lvl="0" indent="0">
              <a:buNone/>
            </a:pPr>
            <a:r>
              <a:rPr lang="en-US" sz="2200" dirty="0" smtClean="0">
                <a:latin typeface="Courier New" pitchFamily="49" charset="0"/>
                <a:cs typeface="Courier New" pitchFamily="49" charset="0"/>
              </a:rPr>
              <a:t>//set other data        </a:t>
            </a:r>
            <a:endParaRPr lang="en-US" sz="2200" dirty="0">
              <a:latin typeface="Courier New" pitchFamily="49" charset="0"/>
              <a:cs typeface="Courier New" pitchFamily="49" charset="0"/>
            </a:endParaRPr>
          </a:p>
          <a:p>
            <a:pPr marL="0" lvl="0" indent="0">
              <a:buNone/>
            </a:pPr>
            <a:r>
              <a:rPr lang="en-US" sz="2200" dirty="0" smtClean="0">
                <a:latin typeface="Courier New" pitchFamily="49" charset="0"/>
                <a:cs typeface="Courier New" pitchFamily="49" charset="0"/>
              </a:rPr>
              <a:t>//</a:t>
            </a:r>
            <a:r>
              <a:rPr lang="en-US" sz="2200" dirty="0">
                <a:latin typeface="Courier New" pitchFamily="49" charset="0"/>
                <a:cs typeface="Courier New" pitchFamily="49" charset="0"/>
              </a:rPr>
              <a:t>Write </a:t>
            </a:r>
            <a:r>
              <a:rPr lang="en-US" sz="2200" dirty="0" err="1">
                <a:latin typeface="Courier New" pitchFamily="49" charset="0"/>
                <a:cs typeface="Courier New" pitchFamily="49" charset="0"/>
              </a:rPr>
              <a:t>NdbApplicationState</a:t>
            </a:r>
            <a:r>
              <a:rPr lang="en-US" sz="2200" dirty="0">
                <a:latin typeface="Courier New" pitchFamily="49" charset="0"/>
                <a:cs typeface="Courier New" pitchFamily="49" charset="0"/>
              </a:rPr>
              <a:t> to </a:t>
            </a:r>
            <a:r>
              <a:rPr lang="en-US" sz="2200" dirty="0" err="1">
                <a:latin typeface="Courier New" pitchFamily="49" charset="0"/>
                <a:cs typeface="Courier New" pitchFamily="49" charset="0"/>
              </a:rPr>
              <a:t>ndb</a:t>
            </a:r>
            <a:r>
              <a:rPr lang="en-US" sz="2200" dirty="0">
                <a:latin typeface="Courier New" pitchFamily="49" charset="0"/>
                <a:cs typeface="Courier New" pitchFamily="49" charset="0"/>
              </a:rPr>
              <a:t> database</a:t>
            </a:r>
          </a:p>
          <a:p>
            <a:pPr marL="0" lvl="0" indent="0">
              <a:buNone/>
            </a:pPr>
            <a:r>
              <a:rPr lang="en-US" sz="2200" dirty="0" err="1" smtClean="0">
                <a:latin typeface="Courier New" pitchFamily="49" charset="0"/>
                <a:cs typeface="Courier New" pitchFamily="49" charset="0"/>
              </a:rPr>
              <a:t>session.persist</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storedApp</a:t>
            </a:r>
            <a:r>
              <a:rPr lang="en-US" sz="2200" dirty="0">
                <a:latin typeface="Courier New" pitchFamily="49" charset="0"/>
                <a:cs typeface="Courier New" pitchFamily="49" charset="0"/>
              </a:rPr>
              <a:t>);</a:t>
            </a:r>
          </a:p>
          <a:p>
            <a:pPr marL="0" indent="0">
              <a:buNone/>
            </a:pPr>
            <a:endParaRPr lang="en-SG" sz="20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pPr algn="l"/>
            <a:r>
              <a:rPr lang="en-US" dirty="0" smtClean="0"/>
              <a:t>Phase 1</a:t>
            </a:r>
            <a:r>
              <a:rPr lang="en-US" dirty="0"/>
              <a:t>: The </a:t>
            </a:r>
            <a:r>
              <a:rPr lang="en-US" dirty="0" err="1"/>
              <a:t>Ndb</a:t>
            </a:r>
            <a:r>
              <a:rPr lang="en-US" dirty="0"/>
              <a:t>-storage-class</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17</a:t>
            </a:fld>
            <a:endParaRPr lang="en-US"/>
          </a:p>
        </p:txBody>
      </p:sp>
    </p:spTree>
    <p:extLst>
      <p:ext uri="{BB962C8B-B14F-4D97-AF65-F5344CB8AC3E}">
        <p14:creationId xmlns:p14="http://schemas.microsoft.com/office/powerpoint/2010/main" val="217919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4358549" cy="515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Placeholder 1"/>
          <p:cNvSpPr>
            <a:spLocks noGrp="1"/>
          </p:cNvSpPr>
          <p:nvPr>
            <p:ph type="body" idx="1"/>
          </p:nvPr>
        </p:nvSpPr>
        <p:spPr>
          <a:xfrm>
            <a:off x="5724128" y="1700808"/>
            <a:ext cx="2952328" cy="1008112"/>
          </a:xfrm>
        </p:spPr>
        <p:txBody>
          <a:bodyPr>
            <a:normAutofit fontScale="92500" lnSpcReduction="10000"/>
          </a:bodyPr>
          <a:lstStyle/>
          <a:p>
            <a:pPr marL="0" indent="0">
              <a:buNone/>
            </a:pPr>
            <a:r>
              <a:rPr lang="en-US" dirty="0" err="1" smtClean="0">
                <a:latin typeface="Courier New" pitchFamily="49" charset="0"/>
                <a:cs typeface="Courier New" pitchFamily="49" charset="0"/>
              </a:rPr>
              <a:t>TestNdbRM</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Restart</a:t>
            </a:r>
          </a:p>
          <a:p>
            <a:pPr marL="0" indent="0">
              <a:buNone/>
            </a:pPr>
            <a:endParaRPr lang="en-SG" dirty="0"/>
          </a:p>
        </p:txBody>
      </p:sp>
      <p:sp>
        <p:nvSpPr>
          <p:cNvPr id="3" name="Title 2"/>
          <p:cNvSpPr>
            <a:spLocks noGrp="1"/>
          </p:cNvSpPr>
          <p:nvPr>
            <p:ph type="title"/>
          </p:nvPr>
        </p:nvSpPr>
        <p:spPr/>
        <p:txBody>
          <a:bodyPr>
            <a:normAutofit/>
          </a:bodyPr>
          <a:lstStyle/>
          <a:p>
            <a:pPr algn="l"/>
            <a:r>
              <a:rPr lang="en-US" dirty="0" smtClean="0"/>
              <a:t>Phase 1: The-</a:t>
            </a:r>
            <a:r>
              <a:rPr lang="en-US" dirty="0" err="1" smtClean="0"/>
              <a:t>Ndb</a:t>
            </a:r>
            <a:r>
              <a:rPr lang="en-US" dirty="0" smtClean="0"/>
              <a:t>-storage-class</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18</a:t>
            </a:fld>
            <a:endParaRPr lang="en-US"/>
          </a:p>
        </p:txBody>
      </p:sp>
      <p:sp>
        <p:nvSpPr>
          <p:cNvPr id="7" name="Rectangular Callout 6"/>
          <p:cNvSpPr/>
          <p:nvPr/>
        </p:nvSpPr>
        <p:spPr>
          <a:xfrm>
            <a:off x="5940152" y="3212976"/>
            <a:ext cx="2088232" cy="900100"/>
          </a:xfrm>
          <a:prstGeom prst="wedgeRectCallout">
            <a:avLst>
              <a:gd name="adj1" fmla="val -82701"/>
              <a:gd name="adj2" fmla="val 1880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Verdana" pitchFamily="34" charset="0"/>
                <a:ea typeface="Verdana" pitchFamily="34" charset="0"/>
                <a:cs typeface="Verdana" pitchFamily="34" charset="0"/>
              </a:rPr>
              <a:t>Restart all unfinished jobs</a:t>
            </a:r>
            <a:endParaRPr lang="en-SG"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07239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795320" cy="4525963"/>
          </a:xfrm>
        </p:spPr>
        <p:txBody>
          <a:bodyPr>
            <a:normAutofit fontScale="92500" lnSpcReduction="20000"/>
          </a:bodyPr>
          <a:lstStyle/>
          <a:p>
            <a:pPr marL="0" indent="0">
              <a:buNone/>
            </a:pPr>
            <a:r>
              <a:rPr lang="en-SG" dirty="0" smtClean="0"/>
              <a:t>Apache</a:t>
            </a:r>
          </a:p>
          <a:p>
            <a:pPr lvl="1"/>
            <a:r>
              <a:rPr lang="en-SG" dirty="0" smtClean="0"/>
              <a:t>Implemented Zookeeper Store (</a:t>
            </a:r>
            <a:r>
              <a:rPr lang="en-US" dirty="0" err="1" smtClean="0">
                <a:latin typeface="Courier New" pitchFamily="49" charset="0"/>
                <a:cs typeface="Courier New" pitchFamily="49" charset="0"/>
              </a:rPr>
              <a:t>ZKRMStateStore</a:t>
            </a:r>
            <a:r>
              <a:rPr lang="en-US" dirty="0" smtClean="0">
                <a:latin typeface="Courier New" pitchFamily="49" charset="0"/>
                <a:cs typeface="Courier New" pitchFamily="49" charset="0"/>
              </a:rPr>
              <a:t>)</a:t>
            </a:r>
          </a:p>
          <a:p>
            <a:pPr lvl="1"/>
            <a:r>
              <a:rPr lang="en-SG" dirty="0"/>
              <a:t>Implemented </a:t>
            </a:r>
            <a:r>
              <a:rPr lang="en-SG" dirty="0" smtClean="0"/>
              <a:t>File System Store (</a:t>
            </a:r>
            <a:r>
              <a:rPr lang="en-US" dirty="0" err="1" smtClean="0">
                <a:latin typeface="Courier New" pitchFamily="49" charset="0"/>
                <a:cs typeface="Courier New" pitchFamily="49" charset="0"/>
              </a:rPr>
              <a:t>FileSystemRMStateStore</a:t>
            </a:r>
            <a:r>
              <a:rPr lang="en-US" dirty="0" smtClean="0">
                <a:latin typeface="Courier New" pitchFamily="49" charset="0"/>
                <a:cs typeface="Courier New" pitchFamily="49" charset="0"/>
              </a:rPr>
              <a:t>)</a:t>
            </a:r>
          </a:p>
          <a:p>
            <a:pPr marL="457200" lvl="1" indent="0">
              <a:buNone/>
            </a:pPr>
            <a:endParaRPr lang="en-US" dirty="0"/>
          </a:p>
          <a:p>
            <a:pPr marL="0" indent="0">
              <a:buNone/>
            </a:pPr>
            <a:r>
              <a:rPr lang="en-US" dirty="0" smtClean="0"/>
              <a:t>We</a:t>
            </a:r>
          </a:p>
          <a:p>
            <a:pPr lvl="1"/>
            <a:r>
              <a:rPr lang="en-US" dirty="0" smtClean="0"/>
              <a:t>Developed a storage-benchmark-framework </a:t>
            </a:r>
          </a:p>
          <a:p>
            <a:pPr marL="457200" lvl="1" indent="0">
              <a:buNone/>
            </a:pPr>
            <a:r>
              <a:rPr lang="en-US" dirty="0" smtClean="0"/>
              <a:t>   to benchmark both performances with our store</a:t>
            </a:r>
          </a:p>
          <a:p>
            <a:pPr lvl="1"/>
            <a:r>
              <a:rPr lang="en-US" dirty="0">
                <a:hlinkClick r:id="rId3"/>
              </a:rPr>
              <a:t>https://github.com/4knahs/zkndb</a:t>
            </a:r>
            <a:endParaRPr lang="en-US" dirty="0"/>
          </a:p>
          <a:p>
            <a:pPr marL="457200" lvl="1" indent="0">
              <a:buNone/>
            </a:pPr>
            <a:endParaRPr lang="en-SG" dirty="0" smtClean="0">
              <a:latin typeface="Courier New" pitchFamily="49" charset="0"/>
              <a:cs typeface="Courier New" pitchFamily="49" charset="0"/>
            </a:endParaRPr>
          </a:p>
          <a:p>
            <a:pPr marL="0" indent="0">
              <a:buNone/>
            </a:pPr>
            <a:endParaRPr lang="en-US" dirty="0"/>
          </a:p>
          <a:p>
            <a:pPr marL="0" indent="0">
              <a:buNone/>
            </a:pPr>
            <a:endParaRPr lang="en-US" dirty="0"/>
          </a:p>
          <a:p>
            <a:pPr marL="0" indent="0">
              <a:buNone/>
            </a:pPr>
            <a:endParaRPr lang="en-SG" dirty="0" smtClean="0"/>
          </a:p>
          <a:p>
            <a:pPr marL="0" indent="0">
              <a:buNone/>
            </a:pPr>
            <a:endParaRPr lang="en-SG" dirty="0"/>
          </a:p>
        </p:txBody>
      </p:sp>
      <p:sp>
        <p:nvSpPr>
          <p:cNvPr id="3" name="Title 2"/>
          <p:cNvSpPr>
            <a:spLocks noGrp="1"/>
          </p:cNvSpPr>
          <p:nvPr>
            <p:ph type="title"/>
          </p:nvPr>
        </p:nvSpPr>
        <p:spPr/>
        <p:txBody>
          <a:bodyPr>
            <a:normAutofit/>
          </a:bodyPr>
          <a:lstStyle/>
          <a:p>
            <a:pPr algn="l"/>
            <a:r>
              <a:rPr lang="en-US" dirty="0" smtClean="0"/>
              <a:t>Phase 2: The Framework</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19</a:t>
            </a:fld>
            <a:endParaRPr lang="en-US"/>
          </a:p>
        </p:txBody>
      </p:sp>
    </p:spTree>
    <p:extLst>
      <p:ext uri="{BB962C8B-B14F-4D97-AF65-F5344CB8AC3E}">
        <p14:creationId xmlns:p14="http://schemas.microsoft.com/office/powerpoint/2010/main" val="247018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r>
              <a:rPr lang="en-US" dirty="0" err="1" smtClean="0"/>
              <a:t>Mário</a:t>
            </a:r>
            <a:r>
              <a:rPr lang="en-US" dirty="0" smtClean="0"/>
              <a:t> A. (</a:t>
            </a:r>
            <a:r>
              <a:rPr lang="en-US" dirty="0" smtClean="0">
                <a:hlinkClick r:id="rId2"/>
              </a:rPr>
              <a:t>site</a:t>
            </a:r>
            <a:r>
              <a:rPr lang="en-US" dirty="0" smtClean="0"/>
              <a:t> – 4khnahs #at# </a:t>
            </a:r>
            <a:r>
              <a:rPr lang="en-US" dirty="0" err="1" smtClean="0"/>
              <a:t>gmail</a:t>
            </a:r>
            <a:r>
              <a:rPr lang="en-US" dirty="0"/>
              <a:t>)</a:t>
            </a:r>
            <a:endParaRPr lang="en-US" dirty="0" smtClean="0"/>
          </a:p>
          <a:p>
            <a:r>
              <a:rPr lang="en-US" dirty="0" err="1"/>
              <a:t>Arinto</a:t>
            </a:r>
            <a:r>
              <a:rPr lang="en-US" dirty="0"/>
              <a:t> M. (</a:t>
            </a:r>
            <a:r>
              <a:rPr lang="en-US" dirty="0">
                <a:hlinkClick r:id="rId3"/>
              </a:rPr>
              <a:t>site </a:t>
            </a:r>
            <a:r>
              <a:rPr lang="en-US" dirty="0" smtClean="0"/>
              <a:t>– </a:t>
            </a:r>
            <a:r>
              <a:rPr lang="en-US" dirty="0" err="1" smtClean="0"/>
              <a:t>arinto</a:t>
            </a:r>
            <a:r>
              <a:rPr lang="en-US" dirty="0" smtClean="0"/>
              <a:t> #at# </a:t>
            </a:r>
            <a:r>
              <a:rPr lang="en-US" dirty="0" err="1" smtClean="0"/>
              <a:t>gmail</a:t>
            </a:r>
            <a:r>
              <a:rPr lang="en-US" dirty="0" smtClean="0"/>
              <a:t>)</a:t>
            </a:r>
            <a:endParaRPr lang="en-US" dirty="0"/>
          </a:p>
          <a:p>
            <a:r>
              <a:rPr lang="en-US" dirty="0" err="1" smtClean="0"/>
              <a:t>Strahinja</a:t>
            </a:r>
            <a:r>
              <a:rPr lang="en-US" dirty="0" smtClean="0"/>
              <a:t> L. (strahinja1984 #at# </a:t>
            </a:r>
            <a:r>
              <a:rPr lang="en-US" dirty="0" err="1" smtClean="0"/>
              <a:t>gmail</a:t>
            </a:r>
            <a:r>
              <a:rPr lang="en-US" dirty="0" smtClean="0"/>
              <a:t>)</a:t>
            </a:r>
          </a:p>
          <a:p>
            <a:r>
              <a:rPr lang="en-US" dirty="0" err="1" smtClean="0"/>
              <a:t>Umit</a:t>
            </a:r>
            <a:r>
              <a:rPr lang="en-US" dirty="0" smtClean="0"/>
              <a:t> C.B. (</a:t>
            </a:r>
            <a:r>
              <a:rPr lang="en-US" dirty="0" err="1" smtClean="0"/>
              <a:t>ucbuyuksahin</a:t>
            </a:r>
            <a:r>
              <a:rPr lang="en-US" dirty="0" smtClean="0"/>
              <a:t> #at# </a:t>
            </a:r>
            <a:r>
              <a:rPr lang="en-US" dirty="0" err="1" smtClean="0"/>
              <a:t>gmail</a:t>
            </a:r>
            <a:r>
              <a:rPr lang="en-US" dirty="0" smtClean="0"/>
              <a:t>)</a:t>
            </a:r>
          </a:p>
          <a:p>
            <a:endParaRPr lang="en-US" dirty="0"/>
          </a:p>
          <a:p>
            <a:r>
              <a:rPr lang="en-US" dirty="0" smtClean="0"/>
              <a:t>Special thanks</a:t>
            </a:r>
          </a:p>
          <a:p>
            <a:pPr lvl="1"/>
            <a:r>
              <a:rPr lang="en-US" dirty="0" smtClean="0"/>
              <a:t>Jim Dowling (SICS, supervisor)</a:t>
            </a:r>
          </a:p>
          <a:p>
            <a:pPr lvl="1"/>
            <a:r>
              <a:rPr lang="en-US" dirty="0" err="1" smtClean="0"/>
              <a:t>Vasiliki</a:t>
            </a:r>
            <a:r>
              <a:rPr lang="en-US" dirty="0" smtClean="0"/>
              <a:t> </a:t>
            </a:r>
            <a:r>
              <a:rPr lang="en-US" dirty="0" err="1" smtClean="0"/>
              <a:t>Kalavri</a:t>
            </a:r>
            <a:r>
              <a:rPr lang="en-US" dirty="0" smtClean="0"/>
              <a:t> (EMJD-DC, supervisor)</a:t>
            </a:r>
          </a:p>
          <a:p>
            <a:pPr lvl="1"/>
            <a:r>
              <a:rPr lang="en-US" dirty="0" smtClean="0"/>
              <a:t>Johan </a:t>
            </a:r>
            <a:r>
              <a:rPr lang="en-US" dirty="0" err="1" smtClean="0"/>
              <a:t>Montelius</a:t>
            </a:r>
            <a:r>
              <a:rPr lang="en-US" dirty="0" smtClean="0"/>
              <a:t> (Course teacher)</a:t>
            </a:r>
          </a:p>
        </p:txBody>
      </p:sp>
      <p:sp>
        <p:nvSpPr>
          <p:cNvPr id="3" name="Title 2"/>
          <p:cNvSpPr>
            <a:spLocks noGrp="1"/>
          </p:cNvSpPr>
          <p:nvPr>
            <p:ph type="title"/>
          </p:nvPr>
        </p:nvSpPr>
        <p:spPr/>
        <p:txBody>
          <a:bodyPr/>
          <a:lstStyle/>
          <a:p>
            <a:pPr algn="l"/>
            <a:r>
              <a:rPr lang="en-US" dirty="0" smtClean="0"/>
              <a:t>The team!</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2</a:t>
            </a:fld>
            <a:endParaRPr lang="en-US"/>
          </a:p>
        </p:txBody>
      </p:sp>
    </p:spTree>
    <p:extLst>
      <p:ext uri="{BB962C8B-B14F-4D97-AF65-F5344CB8AC3E}">
        <p14:creationId xmlns:p14="http://schemas.microsoft.com/office/powerpoint/2010/main" val="283525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cer\Dropbox\ID2219\Presentation\ID2219_Images\ZKN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204864"/>
            <a:ext cx="8208912" cy="4269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idx="1"/>
          </p:nvPr>
        </p:nvSpPr>
        <p:spPr>
          <a:xfrm>
            <a:off x="457200" y="1600200"/>
            <a:ext cx="8507288" cy="4525963"/>
          </a:xfrm>
        </p:spPr>
        <p:txBody>
          <a:bodyPr/>
          <a:lstStyle/>
          <a:p>
            <a:pPr marL="0" indent="0">
              <a:buNone/>
            </a:pPr>
            <a:r>
              <a:rPr lang="en-US" sz="2800" dirty="0" err="1"/>
              <a:t>zkndb</a:t>
            </a:r>
            <a:r>
              <a:rPr lang="en-US" sz="2800" dirty="0"/>
              <a:t> </a:t>
            </a:r>
            <a:r>
              <a:rPr lang="en-US" sz="2800" dirty="0" smtClean="0"/>
              <a:t>= framework for storage benchmarking</a:t>
            </a:r>
            <a:endParaRPr lang="en-US" sz="2800" dirty="0"/>
          </a:p>
          <a:p>
            <a:pPr marL="0" indent="0">
              <a:buNone/>
            </a:pPr>
            <a:endParaRPr lang="en-SG" dirty="0"/>
          </a:p>
        </p:txBody>
      </p:sp>
      <p:sp>
        <p:nvSpPr>
          <p:cNvPr id="3" name="Title 2"/>
          <p:cNvSpPr>
            <a:spLocks noGrp="1"/>
          </p:cNvSpPr>
          <p:nvPr>
            <p:ph type="title"/>
          </p:nvPr>
        </p:nvSpPr>
        <p:spPr/>
        <p:txBody>
          <a:bodyPr>
            <a:normAutofit/>
          </a:bodyPr>
          <a:lstStyle/>
          <a:p>
            <a:pPr algn="l"/>
            <a:r>
              <a:rPr lang="en-US" dirty="0" smtClean="0"/>
              <a:t>Phase 2: The Framework</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20</a:t>
            </a:fld>
            <a:endParaRPr lang="en-US"/>
          </a:p>
        </p:txBody>
      </p:sp>
    </p:spTree>
    <p:extLst>
      <p:ext uri="{BB962C8B-B14F-4D97-AF65-F5344CB8AC3E}">
        <p14:creationId xmlns:p14="http://schemas.microsoft.com/office/powerpoint/2010/main" val="1570867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507288" cy="4525963"/>
          </a:xfrm>
        </p:spPr>
        <p:txBody>
          <a:bodyPr/>
          <a:lstStyle/>
          <a:p>
            <a:pPr marL="0" indent="0">
              <a:buNone/>
            </a:pPr>
            <a:r>
              <a:rPr lang="en-US" sz="2800" dirty="0" err="1"/>
              <a:t>zkndb</a:t>
            </a:r>
            <a:r>
              <a:rPr lang="en-US" sz="2800" dirty="0"/>
              <a:t> </a:t>
            </a:r>
            <a:r>
              <a:rPr lang="en-US" sz="2800" dirty="0" smtClean="0"/>
              <a:t>extensibility</a:t>
            </a:r>
          </a:p>
          <a:p>
            <a:pPr marL="0" indent="0">
              <a:buNone/>
            </a:pPr>
            <a:endParaRPr lang="en-US" dirty="0"/>
          </a:p>
          <a:p>
            <a:pPr marL="0" indent="0">
              <a:buNone/>
            </a:pPr>
            <a:endParaRPr lang="en-US" dirty="0"/>
          </a:p>
          <a:p>
            <a:pPr marL="0" indent="0">
              <a:buNone/>
            </a:pPr>
            <a:endParaRPr lang="en-SG" dirty="0"/>
          </a:p>
        </p:txBody>
      </p:sp>
      <p:sp>
        <p:nvSpPr>
          <p:cNvPr id="3" name="Title 2"/>
          <p:cNvSpPr>
            <a:spLocks noGrp="1"/>
          </p:cNvSpPr>
          <p:nvPr>
            <p:ph type="title"/>
          </p:nvPr>
        </p:nvSpPr>
        <p:spPr/>
        <p:txBody>
          <a:bodyPr>
            <a:normAutofit/>
          </a:bodyPr>
          <a:lstStyle/>
          <a:p>
            <a:pPr algn="l"/>
            <a:r>
              <a:rPr lang="en-US" dirty="0" smtClean="0"/>
              <a:t>Phase 2: The Framework</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21</a:t>
            </a:fld>
            <a:endParaRPr lang="en-US"/>
          </a:p>
        </p:txBody>
      </p:sp>
      <p:pic>
        <p:nvPicPr>
          <p:cNvPr id="8194" name="Picture 2" descr="C:\Users\acer\Dropbox\ID2219\Presentation\ID2219_Images\ZKNDB-extensibi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88" y="2565152"/>
            <a:ext cx="6953829" cy="3647306"/>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acer\Dropbox\ID2219\Presentation\ID2219_Images\ZKNDB-extensibility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088" y="2346077"/>
            <a:ext cx="2581275" cy="219075"/>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572000" y="1891184"/>
            <a:ext cx="4392488" cy="18258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196" name="Picture 4" descr="C:\Users\acer\Dropbox\ID2219\Presentation\ID2219_Images\ZKNDB-extensibility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070683"/>
            <a:ext cx="40767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107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20000"/>
          </a:bodyPr>
          <a:lstStyle/>
          <a:p>
            <a:r>
              <a:rPr lang="en-US" dirty="0" err="1" smtClean="0"/>
              <a:t>ZooKeeper</a:t>
            </a:r>
            <a:endParaRPr lang="en-US" dirty="0" smtClean="0"/>
          </a:p>
          <a:p>
            <a:pPr lvl="1"/>
            <a:r>
              <a:rPr lang="en-US" dirty="0" smtClean="0"/>
              <a:t>Three nodes in SICS cluster</a:t>
            </a:r>
          </a:p>
          <a:p>
            <a:pPr lvl="1"/>
            <a:r>
              <a:rPr lang="en-US" dirty="0" smtClean="0"/>
              <a:t>Each ZK process has max memory of 5GB</a:t>
            </a:r>
          </a:p>
          <a:p>
            <a:pPr lvl="1"/>
            <a:endParaRPr lang="en-US" dirty="0"/>
          </a:p>
          <a:p>
            <a:r>
              <a:rPr lang="en-US" dirty="0" smtClean="0"/>
              <a:t>HDFS</a:t>
            </a:r>
          </a:p>
          <a:p>
            <a:pPr lvl="1"/>
            <a:r>
              <a:rPr lang="en-US" dirty="0" smtClean="0"/>
              <a:t>Three </a:t>
            </a:r>
            <a:r>
              <a:rPr lang="en-US" dirty="0" err="1" smtClean="0"/>
              <a:t>DataNodes</a:t>
            </a:r>
            <a:r>
              <a:rPr lang="en-US" dirty="0" smtClean="0"/>
              <a:t> and one </a:t>
            </a:r>
            <a:r>
              <a:rPr lang="en-US" dirty="0" err="1" smtClean="0"/>
              <a:t>Namenode</a:t>
            </a:r>
            <a:endParaRPr lang="en-US" dirty="0" smtClean="0"/>
          </a:p>
          <a:p>
            <a:pPr lvl="1"/>
            <a:r>
              <a:rPr lang="en-US" dirty="0" smtClean="0"/>
              <a:t>Each HDFS DN and NN process has max memory of 5GB</a:t>
            </a:r>
          </a:p>
          <a:p>
            <a:pPr lvl="1"/>
            <a:endParaRPr lang="en-US" dirty="0"/>
          </a:p>
          <a:p>
            <a:r>
              <a:rPr lang="en-US" dirty="0" smtClean="0"/>
              <a:t>NDB</a:t>
            </a:r>
          </a:p>
          <a:p>
            <a:pPr lvl="1"/>
            <a:r>
              <a:rPr lang="en-US" dirty="0" smtClean="0"/>
              <a:t>Three-node cluster</a:t>
            </a:r>
            <a:endParaRPr lang="en-SG" dirty="0"/>
          </a:p>
        </p:txBody>
      </p:sp>
      <p:sp>
        <p:nvSpPr>
          <p:cNvPr id="3" name="Title 2"/>
          <p:cNvSpPr>
            <a:spLocks noGrp="1"/>
          </p:cNvSpPr>
          <p:nvPr>
            <p:ph type="title"/>
          </p:nvPr>
        </p:nvSpPr>
        <p:spPr/>
        <p:txBody>
          <a:bodyPr/>
          <a:lstStyle/>
          <a:p>
            <a:pPr algn="l"/>
            <a:r>
              <a:rPr lang="en-US" dirty="0"/>
              <a:t>Experiment Setup</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22</a:t>
            </a:fld>
            <a:endParaRPr lang="en-US"/>
          </a:p>
        </p:txBody>
      </p:sp>
    </p:spTree>
    <p:extLst>
      <p:ext uri="{BB962C8B-B14F-4D97-AF65-F5344CB8AC3E}">
        <p14:creationId xmlns:p14="http://schemas.microsoft.com/office/powerpoint/2010/main" val="363670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cer\Dropbox\SharedWFriends\ID2219_results\12-1000-600000-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723" y="1365796"/>
            <a:ext cx="7176797" cy="538259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pPr algn="l"/>
            <a:r>
              <a:rPr lang="en-US" dirty="0" smtClean="0"/>
              <a:t>Experiment Result #1</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23</a:t>
            </a:fld>
            <a:endParaRPr lang="en-US"/>
          </a:p>
        </p:txBody>
      </p:sp>
      <p:sp>
        <p:nvSpPr>
          <p:cNvPr id="7" name="TextBox 6"/>
          <p:cNvSpPr txBox="1"/>
          <p:nvPr/>
        </p:nvSpPr>
        <p:spPr>
          <a:xfrm>
            <a:off x="32049" y="1467768"/>
            <a:ext cx="2043674" cy="4801314"/>
          </a:xfrm>
          <a:prstGeom prst="rect">
            <a:avLst/>
          </a:prstGeom>
          <a:solidFill>
            <a:schemeClr val="accent1">
              <a:lumMod val="75000"/>
            </a:schemeClr>
          </a:solidFill>
        </p:spPr>
        <p:txBody>
          <a:bodyPr wrap="square" rtlCol="0">
            <a:spAutoFit/>
          </a:bodyPr>
          <a:lstStyle/>
          <a:p>
            <a:r>
              <a:rPr lang="en-US" dirty="0" smtClean="0">
                <a:solidFill>
                  <a:schemeClr val="bg1"/>
                </a:solidFill>
                <a:latin typeface="Verdana" pitchFamily="34" charset="0"/>
                <a:ea typeface="Verdana" pitchFamily="34" charset="0"/>
                <a:cs typeface="Verdana" pitchFamily="34" charset="0"/>
              </a:rPr>
              <a:t>Load Setup#1:</a:t>
            </a:r>
          </a:p>
          <a:p>
            <a:r>
              <a:rPr lang="en-US" dirty="0" smtClean="0">
                <a:solidFill>
                  <a:schemeClr val="bg1"/>
                </a:solidFill>
                <a:latin typeface="Verdana" pitchFamily="34" charset="0"/>
                <a:ea typeface="Verdana" pitchFamily="34" charset="0"/>
                <a:cs typeface="Verdana" pitchFamily="34" charset="0"/>
              </a:rPr>
              <a:t>1 node</a:t>
            </a:r>
          </a:p>
          <a:p>
            <a:r>
              <a:rPr lang="en-US" dirty="0" smtClean="0">
                <a:solidFill>
                  <a:schemeClr val="bg1"/>
                </a:solidFill>
                <a:latin typeface="Verdana" pitchFamily="34" charset="0"/>
                <a:ea typeface="Verdana" pitchFamily="34" charset="0"/>
                <a:cs typeface="Verdana" pitchFamily="34" charset="0"/>
              </a:rPr>
              <a:t>12 threads</a:t>
            </a:r>
          </a:p>
          <a:p>
            <a:r>
              <a:rPr lang="en-US" dirty="0" smtClean="0">
                <a:solidFill>
                  <a:schemeClr val="bg1"/>
                </a:solidFill>
                <a:latin typeface="Verdana" pitchFamily="34" charset="0"/>
                <a:ea typeface="Verdana" pitchFamily="34" charset="0"/>
                <a:cs typeface="Verdana" pitchFamily="34" charset="0"/>
              </a:rPr>
              <a:t>60 seconds</a:t>
            </a:r>
          </a:p>
          <a:p>
            <a:endParaRPr lang="en-US" dirty="0">
              <a:solidFill>
                <a:schemeClr val="bg1"/>
              </a:solidFill>
              <a:latin typeface="Verdana" pitchFamily="34" charset="0"/>
              <a:ea typeface="Verdana" pitchFamily="34" charset="0"/>
              <a:cs typeface="Verdana" pitchFamily="34" charset="0"/>
            </a:endParaRPr>
          </a:p>
          <a:p>
            <a:r>
              <a:rPr lang="en-US" dirty="0" smtClean="0">
                <a:solidFill>
                  <a:schemeClr val="bg1"/>
                </a:solidFill>
                <a:latin typeface="Verdana" pitchFamily="34" charset="0"/>
                <a:ea typeface="Verdana" pitchFamily="34" charset="0"/>
                <a:cs typeface="Verdana" pitchFamily="34" charset="0"/>
              </a:rPr>
              <a:t>Each node:</a:t>
            </a:r>
          </a:p>
          <a:p>
            <a:r>
              <a:rPr lang="en-US" dirty="0" smtClean="0">
                <a:solidFill>
                  <a:schemeClr val="bg1"/>
                </a:solidFill>
                <a:latin typeface="Verdana" pitchFamily="34" charset="0"/>
                <a:ea typeface="Verdana" pitchFamily="34" charset="0"/>
                <a:cs typeface="Verdana" pitchFamily="34" charset="0"/>
              </a:rPr>
              <a:t>Dual six-core CPUs</a:t>
            </a:r>
          </a:p>
          <a:p>
            <a:r>
              <a:rPr lang="en-US" dirty="0" smtClean="0">
                <a:solidFill>
                  <a:schemeClr val="bg1"/>
                </a:solidFill>
                <a:latin typeface="Verdana" pitchFamily="34" charset="0"/>
                <a:ea typeface="Verdana" pitchFamily="34" charset="0"/>
                <a:cs typeface="Verdana" pitchFamily="34" charset="0"/>
              </a:rPr>
              <a:t>@2.6Ghz</a:t>
            </a:r>
          </a:p>
          <a:p>
            <a:endParaRPr lang="en-US" dirty="0">
              <a:solidFill>
                <a:schemeClr val="bg1"/>
              </a:solidFill>
              <a:latin typeface="Verdana" pitchFamily="34" charset="0"/>
              <a:ea typeface="Verdana" pitchFamily="34" charset="0"/>
              <a:cs typeface="Verdana" pitchFamily="34" charset="0"/>
            </a:endParaRPr>
          </a:p>
          <a:p>
            <a:r>
              <a:rPr lang="en-US" dirty="0" smtClean="0">
                <a:solidFill>
                  <a:schemeClr val="bg1"/>
                </a:solidFill>
                <a:latin typeface="Verdana" pitchFamily="34" charset="0"/>
                <a:ea typeface="Verdana" pitchFamily="34" charset="0"/>
                <a:cs typeface="Verdana" pitchFamily="34" charset="0"/>
              </a:rPr>
              <a:t>All clusters consist of 3 nodes</a:t>
            </a:r>
          </a:p>
          <a:p>
            <a:endParaRPr lang="en-US" dirty="0">
              <a:solidFill>
                <a:schemeClr val="bg1"/>
              </a:solidFill>
              <a:latin typeface="Verdana" pitchFamily="34" charset="0"/>
              <a:ea typeface="Verdana" pitchFamily="34" charset="0"/>
              <a:cs typeface="Verdana" pitchFamily="34" charset="0"/>
            </a:endParaRPr>
          </a:p>
          <a:p>
            <a:r>
              <a:rPr lang="en-US" dirty="0" smtClean="0">
                <a:solidFill>
                  <a:schemeClr val="bg1"/>
                </a:solidFill>
                <a:latin typeface="Verdana" pitchFamily="34" charset="0"/>
                <a:ea typeface="Verdana" pitchFamily="34" charset="0"/>
                <a:cs typeface="Verdana" pitchFamily="34" charset="0"/>
              </a:rPr>
              <a:t>Utilize </a:t>
            </a:r>
            <a:r>
              <a:rPr lang="en-US" dirty="0" err="1" smtClean="0">
                <a:solidFill>
                  <a:schemeClr val="bg1"/>
                </a:solidFill>
                <a:latin typeface="Verdana" pitchFamily="34" charset="0"/>
                <a:ea typeface="Verdana" pitchFamily="34" charset="0"/>
                <a:cs typeface="Verdana" pitchFamily="34" charset="0"/>
              </a:rPr>
              <a:t>Hadoop</a:t>
            </a:r>
            <a:r>
              <a:rPr lang="en-US" dirty="0" smtClean="0">
                <a:solidFill>
                  <a:schemeClr val="bg1"/>
                </a:solidFill>
                <a:latin typeface="Verdana" pitchFamily="34" charset="0"/>
                <a:ea typeface="Verdana" pitchFamily="34" charset="0"/>
                <a:cs typeface="Verdana" pitchFamily="34" charset="0"/>
              </a:rPr>
              <a:t> code for ZK and HDFS</a:t>
            </a:r>
            <a:endParaRPr lang="en-SG" dirty="0">
              <a:solidFill>
                <a:schemeClr val="bg1"/>
              </a:solidFill>
              <a:latin typeface="Verdana" pitchFamily="34" charset="0"/>
              <a:ea typeface="Verdana" pitchFamily="34" charset="0"/>
              <a:cs typeface="Verdana" pitchFamily="34" charset="0"/>
            </a:endParaRPr>
          </a:p>
        </p:txBody>
      </p:sp>
      <p:sp>
        <p:nvSpPr>
          <p:cNvPr id="8" name="Rectangular Callout 7"/>
          <p:cNvSpPr/>
          <p:nvPr/>
        </p:nvSpPr>
        <p:spPr>
          <a:xfrm>
            <a:off x="4669120" y="1644824"/>
            <a:ext cx="1974220" cy="1008112"/>
          </a:xfrm>
          <a:prstGeom prst="wedgeRectCallout">
            <a:avLst>
              <a:gd name="adj1" fmla="val 39858"/>
              <a:gd name="adj2" fmla="val 2995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Verdana" pitchFamily="34" charset="0"/>
                <a:ea typeface="Verdana" pitchFamily="34" charset="0"/>
                <a:cs typeface="Verdana" pitchFamily="34" charset="0"/>
              </a:rPr>
              <a:t>ZK is limited by its store implementation</a:t>
            </a:r>
            <a:endParaRPr lang="en-SG" sz="1700" dirty="0">
              <a:latin typeface="Verdana" pitchFamily="34" charset="0"/>
              <a:ea typeface="Verdana" pitchFamily="34" charset="0"/>
              <a:cs typeface="Verdana" pitchFamily="34" charset="0"/>
            </a:endParaRPr>
          </a:p>
        </p:txBody>
      </p:sp>
      <p:sp>
        <p:nvSpPr>
          <p:cNvPr id="11" name="Rectangular Callout 10"/>
          <p:cNvSpPr/>
          <p:nvPr/>
        </p:nvSpPr>
        <p:spPr>
          <a:xfrm>
            <a:off x="7668344" y="4581128"/>
            <a:ext cx="1224508" cy="1008112"/>
          </a:xfrm>
          <a:prstGeom prst="wedgeRectCallout">
            <a:avLst>
              <a:gd name="adj1" fmla="val -88009"/>
              <a:gd name="adj2" fmla="val 60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Verdana" pitchFamily="34" charset="0"/>
                <a:ea typeface="Verdana" pitchFamily="34" charset="0"/>
                <a:cs typeface="Verdana" pitchFamily="34" charset="0"/>
              </a:rPr>
              <a:t>Not good for small files!</a:t>
            </a:r>
            <a:endParaRPr lang="en-SG" sz="17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033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cer\Dropbox\SharedWFriends\ID2219_results\12-1000-30000-3nodes\combined\histo-3node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467768"/>
            <a:ext cx="7056784" cy="529258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pPr algn="l"/>
            <a:r>
              <a:rPr lang="en-US" dirty="0" smtClean="0"/>
              <a:t>Experiment Result #2</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24</a:t>
            </a:fld>
            <a:endParaRPr lang="en-US"/>
          </a:p>
        </p:txBody>
      </p:sp>
      <p:sp>
        <p:nvSpPr>
          <p:cNvPr id="7" name="TextBox 6"/>
          <p:cNvSpPr txBox="1"/>
          <p:nvPr/>
        </p:nvSpPr>
        <p:spPr>
          <a:xfrm>
            <a:off x="32049" y="1467768"/>
            <a:ext cx="2043674" cy="4801314"/>
          </a:xfrm>
          <a:prstGeom prst="rect">
            <a:avLst/>
          </a:prstGeom>
          <a:solidFill>
            <a:schemeClr val="accent1">
              <a:lumMod val="75000"/>
            </a:schemeClr>
          </a:solidFill>
        </p:spPr>
        <p:txBody>
          <a:bodyPr wrap="square" rtlCol="0">
            <a:spAutoFit/>
          </a:bodyPr>
          <a:lstStyle/>
          <a:p>
            <a:r>
              <a:rPr lang="en-US" dirty="0" smtClean="0">
                <a:solidFill>
                  <a:schemeClr val="bg1"/>
                </a:solidFill>
                <a:latin typeface="Verdana" pitchFamily="34" charset="0"/>
                <a:ea typeface="Verdana" pitchFamily="34" charset="0"/>
                <a:cs typeface="Verdana" pitchFamily="34" charset="0"/>
              </a:rPr>
              <a:t>Load Setup#2:</a:t>
            </a:r>
          </a:p>
          <a:p>
            <a:r>
              <a:rPr lang="en-US" dirty="0" smtClean="0">
                <a:solidFill>
                  <a:schemeClr val="bg1"/>
                </a:solidFill>
                <a:latin typeface="Verdana" pitchFamily="34" charset="0"/>
                <a:ea typeface="Verdana" pitchFamily="34" charset="0"/>
                <a:cs typeface="Verdana" pitchFamily="34" charset="0"/>
              </a:rPr>
              <a:t>3 nodes</a:t>
            </a:r>
          </a:p>
          <a:p>
            <a:r>
              <a:rPr lang="en-US" dirty="0" smtClean="0">
                <a:solidFill>
                  <a:schemeClr val="bg1"/>
                </a:solidFill>
                <a:latin typeface="Verdana" pitchFamily="34" charset="0"/>
                <a:ea typeface="Verdana" pitchFamily="34" charset="0"/>
                <a:cs typeface="Verdana" pitchFamily="34" charset="0"/>
              </a:rPr>
              <a:t>@12 threads</a:t>
            </a:r>
          </a:p>
          <a:p>
            <a:r>
              <a:rPr lang="en-US" dirty="0" smtClean="0">
                <a:solidFill>
                  <a:schemeClr val="bg1"/>
                </a:solidFill>
                <a:latin typeface="Verdana" pitchFamily="34" charset="0"/>
                <a:ea typeface="Verdana" pitchFamily="34" charset="0"/>
                <a:cs typeface="Verdana" pitchFamily="34" charset="0"/>
              </a:rPr>
              <a:t>30 seconds</a:t>
            </a:r>
          </a:p>
          <a:p>
            <a:endParaRPr lang="en-US" dirty="0">
              <a:solidFill>
                <a:schemeClr val="bg1"/>
              </a:solidFill>
              <a:latin typeface="Verdana" pitchFamily="34" charset="0"/>
              <a:ea typeface="Verdana" pitchFamily="34" charset="0"/>
              <a:cs typeface="Verdana" pitchFamily="34" charset="0"/>
            </a:endParaRPr>
          </a:p>
          <a:p>
            <a:r>
              <a:rPr lang="en-US" dirty="0" smtClean="0">
                <a:solidFill>
                  <a:schemeClr val="bg1"/>
                </a:solidFill>
                <a:latin typeface="Verdana" pitchFamily="34" charset="0"/>
                <a:ea typeface="Verdana" pitchFamily="34" charset="0"/>
                <a:cs typeface="Verdana" pitchFamily="34" charset="0"/>
              </a:rPr>
              <a:t>Each node:</a:t>
            </a:r>
          </a:p>
          <a:p>
            <a:r>
              <a:rPr lang="en-US" dirty="0" smtClean="0">
                <a:solidFill>
                  <a:schemeClr val="bg1"/>
                </a:solidFill>
                <a:latin typeface="Verdana" pitchFamily="34" charset="0"/>
                <a:ea typeface="Verdana" pitchFamily="34" charset="0"/>
                <a:cs typeface="Verdana" pitchFamily="34" charset="0"/>
              </a:rPr>
              <a:t>Dual six-core CPUs</a:t>
            </a:r>
          </a:p>
          <a:p>
            <a:r>
              <a:rPr lang="en-US" dirty="0" smtClean="0">
                <a:solidFill>
                  <a:schemeClr val="bg1"/>
                </a:solidFill>
                <a:latin typeface="Verdana" pitchFamily="34" charset="0"/>
                <a:ea typeface="Verdana" pitchFamily="34" charset="0"/>
                <a:cs typeface="Verdana" pitchFamily="34" charset="0"/>
              </a:rPr>
              <a:t>@2.6Ghz</a:t>
            </a:r>
          </a:p>
          <a:p>
            <a:endParaRPr lang="en-US" dirty="0">
              <a:solidFill>
                <a:schemeClr val="bg1"/>
              </a:solidFill>
              <a:latin typeface="Verdana" pitchFamily="34" charset="0"/>
              <a:ea typeface="Verdana" pitchFamily="34" charset="0"/>
              <a:cs typeface="Verdana" pitchFamily="34" charset="0"/>
            </a:endParaRPr>
          </a:p>
          <a:p>
            <a:r>
              <a:rPr lang="en-US" dirty="0" smtClean="0">
                <a:solidFill>
                  <a:schemeClr val="bg1"/>
                </a:solidFill>
                <a:latin typeface="Verdana" pitchFamily="34" charset="0"/>
                <a:ea typeface="Verdana" pitchFamily="34" charset="0"/>
                <a:cs typeface="Verdana" pitchFamily="34" charset="0"/>
              </a:rPr>
              <a:t>All clusters consist of 3 nodes</a:t>
            </a:r>
          </a:p>
          <a:p>
            <a:endParaRPr lang="en-US" dirty="0">
              <a:solidFill>
                <a:schemeClr val="bg1"/>
              </a:solidFill>
              <a:latin typeface="Verdana" pitchFamily="34" charset="0"/>
              <a:ea typeface="Verdana" pitchFamily="34" charset="0"/>
              <a:cs typeface="Verdana" pitchFamily="34" charset="0"/>
            </a:endParaRPr>
          </a:p>
          <a:p>
            <a:r>
              <a:rPr lang="en-US" dirty="0" smtClean="0">
                <a:solidFill>
                  <a:schemeClr val="bg1"/>
                </a:solidFill>
                <a:latin typeface="Verdana" pitchFamily="34" charset="0"/>
                <a:ea typeface="Verdana" pitchFamily="34" charset="0"/>
                <a:cs typeface="Verdana" pitchFamily="34" charset="0"/>
              </a:rPr>
              <a:t>Utilize </a:t>
            </a:r>
            <a:r>
              <a:rPr lang="en-US" dirty="0" err="1" smtClean="0">
                <a:solidFill>
                  <a:schemeClr val="bg1"/>
                </a:solidFill>
                <a:latin typeface="Verdana" pitchFamily="34" charset="0"/>
                <a:ea typeface="Verdana" pitchFamily="34" charset="0"/>
                <a:cs typeface="Verdana" pitchFamily="34" charset="0"/>
              </a:rPr>
              <a:t>Hadoop</a:t>
            </a:r>
            <a:r>
              <a:rPr lang="en-US" dirty="0" smtClean="0">
                <a:solidFill>
                  <a:schemeClr val="bg1"/>
                </a:solidFill>
                <a:latin typeface="Verdana" pitchFamily="34" charset="0"/>
                <a:ea typeface="Verdana" pitchFamily="34" charset="0"/>
                <a:cs typeface="Verdana" pitchFamily="34" charset="0"/>
              </a:rPr>
              <a:t> code for ZK and HDFS</a:t>
            </a:r>
            <a:endParaRPr lang="en-SG" dirty="0">
              <a:solidFill>
                <a:schemeClr val="bg1"/>
              </a:solidFill>
              <a:latin typeface="Verdana" pitchFamily="34" charset="0"/>
              <a:ea typeface="Verdana" pitchFamily="34" charset="0"/>
              <a:cs typeface="Verdana" pitchFamily="34" charset="0"/>
            </a:endParaRPr>
          </a:p>
        </p:txBody>
      </p:sp>
      <p:sp>
        <p:nvSpPr>
          <p:cNvPr id="12" name="Rectangular Callout 11"/>
          <p:cNvSpPr/>
          <p:nvPr/>
        </p:nvSpPr>
        <p:spPr>
          <a:xfrm>
            <a:off x="4860032" y="1844824"/>
            <a:ext cx="1783308" cy="808112"/>
          </a:xfrm>
          <a:prstGeom prst="wedgeRectCallout">
            <a:avLst>
              <a:gd name="adj1" fmla="val 40570"/>
              <a:gd name="adj2" fmla="val 3545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Verdana" pitchFamily="34" charset="0"/>
                <a:ea typeface="Verdana" pitchFamily="34" charset="0"/>
                <a:cs typeface="Verdana" pitchFamily="34" charset="0"/>
              </a:rPr>
              <a:t>ZK could scale a bit more!</a:t>
            </a:r>
            <a:endParaRPr lang="en-SG" sz="1700" dirty="0">
              <a:latin typeface="Verdana" pitchFamily="34" charset="0"/>
              <a:ea typeface="Verdana" pitchFamily="34" charset="0"/>
              <a:cs typeface="Verdana" pitchFamily="34" charset="0"/>
            </a:endParaRPr>
          </a:p>
        </p:txBody>
      </p:sp>
      <p:sp>
        <p:nvSpPr>
          <p:cNvPr id="13" name="Rectangular Callout 12"/>
          <p:cNvSpPr/>
          <p:nvPr/>
        </p:nvSpPr>
        <p:spPr>
          <a:xfrm>
            <a:off x="7227500" y="3868425"/>
            <a:ext cx="1758196" cy="1253749"/>
          </a:xfrm>
          <a:prstGeom prst="wedgeRectCallout">
            <a:avLst>
              <a:gd name="adj1" fmla="val -46877"/>
              <a:gd name="adj2" fmla="val 124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latin typeface="Verdana" pitchFamily="34" charset="0"/>
                <a:ea typeface="Verdana" pitchFamily="34" charset="0"/>
                <a:cs typeface="Verdana" pitchFamily="34" charset="0"/>
              </a:rPr>
              <a:t>Get even worse due to root lock in </a:t>
            </a:r>
            <a:r>
              <a:rPr lang="en-US" sz="1700" dirty="0" err="1" smtClean="0">
                <a:latin typeface="Verdana" pitchFamily="34" charset="0"/>
                <a:ea typeface="Verdana" pitchFamily="34" charset="0"/>
                <a:cs typeface="Verdana" pitchFamily="34" charset="0"/>
              </a:rPr>
              <a:t>NameNode</a:t>
            </a:r>
            <a:r>
              <a:rPr lang="en-US" sz="1700" dirty="0" smtClean="0">
                <a:latin typeface="Verdana" pitchFamily="34" charset="0"/>
                <a:ea typeface="Verdana" pitchFamily="34" charset="0"/>
                <a:cs typeface="Verdana" pitchFamily="34" charset="0"/>
              </a:rPr>
              <a:t>!</a:t>
            </a:r>
            <a:endParaRPr lang="en-SG" sz="17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0678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Scheduler and </a:t>
            </a:r>
            <a:r>
              <a:rPr lang="en-US" dirty="0" err="1" smtClean="0"/>
              <a:t>ResourceTracker</a:t>
            </a:r>
            <a:r>
              <a:rPr lang="en-US" dirty="0" smtClean="0"/>
              <a:t> Analysis</a:t>
            </a:r>
          </a:p>
          <a:p>
            <a:endParaRPr lang="en-US" dirty="0" smtClean="0"/>
          </a:p>
          <a:p>
            <a:r>
              <a:rPr lang="en-US" dirty="0" smtClean="0"/>
              <a:t>Stateless Architecture</a:t>
            </a:r>
          </a:p>
          <a:p>
            <a:endParaRPr lang="en-US" dirty="0"/>
          </a:p>
          <a:p>
            <a:r>
              <a:rPr lang="en-US" dirty="0" smtClean="0"/>
              <a:t>Study the overhead of writing state to NDB</a:t>
            </a:r>
          </a:p>
          <a:p>
            <a:endParaRPr lang="en-SG" dirty="0"/>
          </a:p>
        </p:txBody>
      </p:sp>
      <p:sp>
        <p:nvSpPr>
          <p:cNvPr id="3" name="Title 2"/>
          <p:cNvSpPr>
            <a:spLocks noGrp="1"/>
          </p:cNvSpPr>
          <p:nvPr>
            <p:ph type="title"/>
          </p:nvPr>
        </p:nvSpPr>
        <p:spPr/>
        <p:txBody>
          <a:bodyPr/>
          <a:lstStyle/>
          <a:p>
            <a:pPr algn="l"/>
            <a:r>
              <a:rPr lang="en-US" dirty="0" smtClean="0"/>
              <a:t>What’s next?</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25</a:t>
            </a:fld>
            <a:endParaRPr lang="en-US"/>
          </a:p>
        </p:txBody>
      </p:sp>
    </p:spTree>
    <p:extLst>
      <p:ext uri="{BB962C8B-B14F-4D97-AF65-F5344CB8AC3E}">
        <p14:creationId xmlns:p14="http://schemas.microsoft.com/office/powerpoint/2010/main" val="720661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smtClean="0"/>
              <a:t>NDB has higher throughput than ZK and HDFS</a:t>
            </a:r>
          </a:p>
          <a:p>
            <a:endParaRPr lang="en-US" dirty="0"/>
          </a:p>
          <a:p>
            <a:r>
              <a:rPr lang="en-US" dirty="0" smtClean="0"/>
              <a:t>NDB is the suitable storage for Stateless Failure Model </a:t>
            </a:r>
          </a:p>
          <a:p>
            <a:endParaRPr lang="en-US" dirty="0"/>
          </a:p>
          <a:p>
            <a:r>
              <a:rPr lang="en-US" dirty="0" smtClean="0"/>
              <a:t>but ZK and HDFS are not for Stateless Failure Model!</a:t>
            </a:r>
          </a:p>
          <a:p>
            <a:endParaRPr lang="en-SG" dirty="0"/>
          </a:p>
        </p:txBody>
      </p:sp>
      <p:sp>
        <p:nvSpPr>
          <p:cNvPr id="3" name="Title 2"/>
          <p:cNvSpPr>
            <a:spLocks noGrp="1"/>
          </p:cNvSpPr>
          <p:nvPr>
            <p:ph type="title"/>
          </p:nvPr>
        </p:nvSpPr>
        <p:spPr/>
        <p:txBody>
          <a:bodyPr/>
          <a:lstStyle/>
          <a:p>
            <a:pPr algn="l"/>
            <a:r>
              <a:rPr lang="en-US" dirty="0" smtClean="0"/>
              <a:t>Conclusions</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26</a:t>
            </a:fld>
            <a:endParaRPr lang="en-US"/>
          </a:p>
        </p:txBody>
      </p:sp>
    </p:spTree>
    <p:extLst>
      <p:ext uri="{BB962C8B-B14F-4D97-AF65-F5344CB8AC3E}">
        <p14:creationId xmlns:p14="http://schemas.microsoft.com/office/powerpoint/2010/main" val="3911073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20000"/>
          </a:bodyPr>
          <a:lstStyle/>
          <a:p>
            <a:r>
              <a:rPr lang="en-US" dirty="0" smtClean="0"/>
              <a:t>Define: YARN</a:t>
            </a:r>
          </a:p>
          <a:p>
            <a:r>
              <a:rPr lang="en-US" dirty="0" smtClean="0"/>
              <a:t>Why is it not highly available (H.A.)?</a:t>
            </a:r>
          </a:p>
          <a:p>
            <a:r>
              <a:rPr lang="en-US" dirty="0" smtClean="0"/>
              <a:t>Providing H.A in YARN</a:t>
            </a:r>
          </a:p>
          <a:p>
            <a:r>
              <a:rPr lang="en-US" dirty="0" smtClean="0"/>
              <a:t>What storage to use?</a:t>
            </a:r>
          </a:p>
          <a:p>
            <a:r>
              <a:rPr lang="en-US" dirty="0" smtClean="0"/>
              <a:t>Here comes NDB</a:t>
            </a:r>
          </a:p>
          <a:p>
            <a:r>
              <a:rPr lang="en-US" dirty="0"/>
              <a:t>What we have done so far</a:t>
            </a:r>
            <a:r>
              <a:rPr lang="en-US" dirty="0" smtClean="0"/>
              <a:t>?</a:t>
            </a:r>
          </a:p>
          <a:p>
            <a:r>
              <a:rPr lang="en-US" dirty="0" smtClean="0"/>
              <a:t>Experiment result</a:t>
            </a:r>
          </a:p>
          <a:p>
            <a:r>
              <a:rPr lang="en-US" dirty="0" smtClean="0"/>
              <a:t>What’s next?</a:t>
            </a:r>
          </a:p>
          <a:p>
            <a:r>
              <a:rPr lang="en-US" dirty="0" smtClean="0"/>
              <a:t>Conclusions</a:t>
            </a:r>
          </a:p>
          <a:p>
            <a:endParaRPr lang="en-US" dirty="0" smtClean="0"/>
          </a:p>
          <a:p>
            <a:endParaRPr lang="en-SG" dirty="0"/>
          </a:p>
        </p:txBody>
      </p:sp>
      <p:sp>
        <p:nvSpPr>
          <p:cNvPr id="3" name="Title 2"/>
          <p:cNvSpPr>
            <a:spLocks noGrp="1"/>
          </p:cNvSpPr>
          <p:nvPr>
            <p:ph type="title"/>
          </p:nvPr>
        </p:nvSpPr>
        <p:spPr/>
        <p:txBody>
          <a:bodyPr/>
          <a:lstStyle/>
          <a:p>
            <a:pPr algn="l"/>
            <a:r>
              <a:rPr lang="en-US" dirty="0" smtClean="0"/>
              <a:t>Outline</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3</a:t>
            </a:fld>
            <a:endParaRPr lang="en-US"/>
          </a:p>
        </p:txBody>
      </p:sp>
    </p:spTree>
    <p:extLst>
      <p:ext uri="{BB962C8B-B14F-4D97-AF65-F5344CB8AC3E}">
        <p14:creationId xmlns:p14="http://schemas.microsoft.com/office/powerpoint/2010/main" val="455449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85000" lnSpcReduction="10000"/>
          </a:bodyPr>
          <a:lstStyle/>
          <a:p>
            <a:r>
              <a:rPr lang="en-US" dirty="0" smtClean="0"/>
              <a:t>YARN = Yet Another Resource Negotiator</a:t>
            </a:r>
          </a:p>
          <a:p>
            <a:endParaRPr lang="en-US" dirty="0" smtClean="0"/>
          </a:p>
          <a:p>
            <a:r>
              <a:rPr lang="en-US" dirty="0" smtClean="0"/>
              <a:t>Is </a:t>
            </a:r>
            <a:r>
              <a:rPr lang="en-US" b="1" dirty="0" smtClean="0"/>
              <a:t>NOT ONLY </a:t>
            </a:r>
            <a:r>
              <a:rPr lang="en-US" dirty="0" err="1" smtClean="0"/>
              <a:t>MapReduce</a:t>
            </a:r>
            <a:r>
              <a:rPr lang="en-US" dirty="0" smtClean="0"/>
              <a:t> 2.0, but also…</a:t>
            </a:r>
          </a:p>
          <a:p>
            <a:endParaRPr lang="en-US" dirty="0"/>
          </a:p>
          <a:p>
            <a:r>
              <a:rPr lang="en-US" b="1" dirty="0" smtClean="0"/>
              <a:t>Framework</a:t>
            </a:r>
            <a:r>
              <a:rPr lang="en-US" dirty="0" smtClean="0"/>
              <a:t> to develop and/or execute distributed processing applications </a:t>
            </a:r>
          </a:p>
          <a:p>
            <a:endParaRPr lang="en-US" dirty="0"/>
          </a:p>
          <a:p>
            <a:r>
              <a:rPr lang="en-US" dirty="0" smtClean="0"/>
              <a:t>Example: </a:t>
            </a:r>
            <a:r>
              <a:rPr lang="en-US" dirty="0" err="1" smtClean="0"/>
              <a:t>MapReduce</a:t>
            </a:r>
            <a:r>
              <a:rPr lang="en-US" dirty="0" smtClean="0"/>
              <a:t>, Spark, Apache HAMA, Apache </a:t>
            </a:r>
            <a:r>
              <a:rPr lang="en-US" dirty="0" err="1" smtClean="0"/>
              <a:t>Giraph</a:t>
            </a:r>
            <a:endParaRPr lang="en-US" dirty="0" smtClean="0"/>
          </a:p>
          <a:p>
            <a:endParaRPr lang="en-SG" dirty="0"/>
          </a:p>
        </p:txBody>
      </p:sp>
      <p:sp>
        <p:nvSpPr>
          <p:cNvPr id="3" name="Title 2"/>
          <p:cNvSpPr>
            <a:spLocks noGrp="1"/>
          </p:cNvSpPr>
          <p:nvPr>
            <p:ph type="title"/>
          </p:nvPr>
        </p:nvSpPr>
        <p:spPr/>
        <p:txBody>
          <a:bodyPr/>
          <a:lstStyle/>
          <a:p>
            <a:pPr algn="l"/>
            <a:r>
              <a:rPr lang="en-US" dirty="0"/>
              <a:t>Define: YARN</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4</a:t>
            </a:fld>
            <a:endParaRPr lang="en-US"/>
          </a:p>
        </p:txBody>
      </p:sp>
    </p:spTree>
    <p:extLst>
      <p:ext uri="{BB962C8B-B14F-4D97-AF65-F5344CB8AC3E}">
        <p14:creationId xmlns:p14="http://schemas.microsoft.com/office/powerpoint/2010/main" val="202338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ropbox\ID2219\Presentation\ID2219_Images\YA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1" y="1484784"/>
            <a:ext cx="7096742" cy="513474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pPr algn="l"/>
            <a:r>
              <a:rPr lang="en-US" dirty="0" smtClean="0"/>
              <a:t>Define: YARN</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5</a:t>
            </a:fld>
            <a:endParaRPr lang="en-US"/>
          </a:p>
        </p:txBody>
      </p:sp>
      <p:sp>
        <p:nvSpPr>
          <p:cNvPr id="2" name="Rectangular Callout 1"/>
          <p:cNvSpPr/>
          <p:nvPr/>
        </p:nvSpPr>
        <p:spPr>
          <a:xfrm>
            <a:off x="161764" y="5409220"/>
            <a:ext cx="1961963" cy="828672"/>
          </a:xfrm>
          <a:prstGeom prst="wedgeRectCallout">
            <a:avLst>
              <a:gd name="adj1" fmla="val 131304"/>
              <a:gd name="adj2" fmla="val -129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Split </a:t>
            </a:r>
            <a:r>
              <a:rPr lang="en-US" sz="1600" dirty="0" err="1" smtClean="0">
                <a:latin typeface="Verdana" pitchFamily="34" charset="0"/>
                <a:ea typeface="Verdana" pitchFamily="34" charset="0"/>
                <a:cs typeface="Verdana" pitchFamily="34" charset="0"/>
              </a:rPr>
              <a:t>JobTracker’s</a:t>
            </a:r>
            <a:r>
              <a:rPr lang="en-US" sz="1600" dirty="0" smtClean="0">
                <a:latin typeface="Verdana" pitchFamily="34" charset="0"/>
                <a:ea typeface="Verdana" pitchFamily="34" charset="0"/>
                <a:cs typeface="Verdana" pitchFamily="34" charset="0"/>
              </a:rPr>
              <a:t> responsibilities</a:t>
            </a:r>
            <a:endParaRPr lang="en-SG" sz="1600" dirty="0">
              <a:latin typeface="Verdana" pitchFamily="34" charset="0"/>
              <a:ea typeface="Verdana" pitchFamily="34" charset="0"/>
              <a:cs typeface="Verdana" pitchFamily="34" charset="0"/>
            </a:endParaRPr>
          </a:p>
        </p:txBody>
      </p:sp>
      <p:sp>
        <p:nvSpPr>
          <p:cNvPr id="7" name="Rectangular Callout 6"/>
          <p:cNvSpPr/>
          <p:nvPr/>
        </p:nvSpPr>
        <p:spPr>
          <a:xfrm>
            <a:off x="3245532" y="5517232"/>
            <a:ext cx="1274440" cy="612648"/>
          </a:xfrm>
          <a:prstGeom prst="wedgeRectCallout">
            <a:avLst>
              <a:gd name="adj1" fmla="val 145433"/>
              <a:gd name="adj2" fmla="val -2295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Per-App </a:t>
            </a:r>
            <a:r>
              <a:rPr lang="en-US" sz="1600" dirty="0" err="1" smtClean="0">
                <a:latin typeface="Verdana" pitchFamily="34" charset="0"/>
                <a:ea typeface="Verdana" pitchFamily="34" charset="0"/>
                <a:cs typeface="Verdana" pitchFamily="34" charset="0"/>
              </a:rPr>
              <a:t>AppMaster</a:t>
            </a:r>
            <a:endParaRPr lang="en-SG" sz="1600" dirty="0">
              <a:latin typeface="Verdana" pitchFamily="34" charset="0"/>
              <a:ea typeface="Verdana" pitchFamily="34" charset="0"/>
              <a:cs typeface="Verdana" pitchFamily="34" charset="0"/>
            </a:endParaRPr>
          </a:p>
        </p:txBody>
      </p:sp>
      <p:sp>
        <p:nvSpPr>
          <p:cNvPr id="8" name="Rectangular Callout 7"/>
          <p:cNvSpPr/>
          <p:nvPr/>
        </p:nvSpPr>
        <p:spPr>
          <a:xfrm>
            <a:off x="5940152" y="548680"/>
            <a:ext cx="1584176" cy="612648"/>
          </a:xfrm>
          <a:prstGeom prst="wedgeRectCallout">
            <a:avLst>
              <a:gd name="adj1" fmla="val 41111"/>
              <a:gd name="adj2" fmla="val 2214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Generic containers</a:t>
            </a:r>
            <a:endParaRPr lang="en-SG" sz="16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82548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ropbox\ID2219\Presentation\ID2219_Images\YA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1" y="1484784"/>
            <a:ext cx="7096742" cy="513474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normAutofit fontScale="90000"/>
          </a:bodyPr>
          <a:lstStyle/>
          <a:p>
            <a:pPr algn="l"/>
            <a:r>
              <a:rPr lang="en-US" dirty="0"/>
              <a:t>What is it not </a:t>
            </a:r>
            <a:r>
              <a:rPr lang="en-US" dirty="0" smtClean="0"/>
              <a:t>highly available (H.A.)?</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6</a:t>
            </a:fld>
            <a:endParaRPr lang="en-US"/>
          </a:p>
        </p:txBody>
      </p:sp>
      <p:sp>
        <p:nvSpPr>
          <p:cNvPr id="7" name="Cross 6"/>
          <p:cNvSpPr/>
          <p:nvPr/>
        </p:nvSpPr>
        <p:spPr>
          <a:xfrm rot="19122266">
            <a:off x="5964467" y="1379960"/>
            <a:ext cx="915257" cy="892907"/>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Cross 9"/>
          <p:cNvSpPr/>
          <p:nvPr/>
        </p:nvSpPr>
        <p:spPr>
          <a:xfrm rot="19456153">
            <a:off x="7250844" y="5703655"/>
            <a:ext cx="915257" cy="892907"/>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Cross 10"/>
          <p:cNvSpPr/>
          <p:nvPr/>
        </p:nvSpPr>
        <p:spPr>
          <a:xfrm rot="19456153">
            <a:off x="5970716" y="3835718"/>
            <a:ext cx="915257" cy="892907"/>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Cross 11"/>
          <p:cNvSpPr/>
          <p:nvPr/>
        </p:nvSpPr>
        <p:spPr>
          <a:xfrm rot="19456153">
            <a:off x="3456414" y="3410947"/>
            <a:ext cx="1295067" cy="1282417"/>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flipH="1">
            <a:off x="1187624" y="5535442"/>
            <a:ext cx="3559685" cy="400110"/>
          </a:xfrm>
          <a:prstGeom prst="rect">
            <a:avLst/>
          </a:prstGeom>
          <a:noFill/>
        </p:spPr>
        <p:txBody>
          <a:bodyPr wrap="square" rtlCol="0">
            <a:spAutoFit/>
          </a:bodyPr>
          <a:lstStyle/>
          <a:p>
            <a:endParaRPr lang="en-SG" sz="2000" b="1" dirty="0">
              <a:latin typeface="Verdana" pitchFamily="34" charset="0"/>
              <a:ea typeface="Verdana" pitchFamily="34" charset="0"/>
              <a:cs typeface="Verdana" pitchFamily="34" charset="0"/>
            </a:endParaRPr>
          </a:p>
        </p:txBody>
      </p:sp>
      <p:sp>
        <p:nvSpPr>
          <p:cNvPr id="2" name="Rectangular Callout 1"/>
          <p:cNvSpPr/>
          <p:nvPr/>
        </p:nvSpPr>
        <p:spPr>
          <a:xfrm>
            <a:off x="1895661" y="5350583"/>
            <a:ext cx="3036379" cy="886729"/>
          </a:xfrm>
          <a:prstGeom prst="wedgeRectCallout">
            <a:avLst>
              <a:gd name="adj1" fmla="val -662"/>
              <a:gd name="adj2" fmla="val -152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Verdana" pitchFamily="34" charset="0"/>
                <a:ea typeface="Verdana" pitchFamily="34" charset="0"/>
                <a:cs typeface="Verdana" pitchFamily="34" charset="0"/>
              </a:rPr>
              <a:t>ResourceManager</a:t>
            </a:r>
            <a:r>
              <a:rPr lang="en-US" dirty="0">
                <a:latin typeface="Verdana" pitchFamily="34" charset="0"/>
                <a:ea typeface="Verdana" pitchFamily="34" charset="0"/>
                <a:cs typeface="Verdana" pitchFamily="34" charset="0"/>
              </a:rPr>
              <a:t> is </a:t>
            </a:r>
            <a:r>
              <a:rPr lang="en-US" b="1" dirty="0" smtClean="0">
                <a:latin typeface="Verdana" pitchFamily="34" charset="0"/>
                <a:ea typeface="Verdana" pitchFamily="34" charset="0"/>
                <a:cs typeface="Verdana" pitchFamily="34" charset="0"/>
              </a:rPr>
              <a:t>Single Point of Failure (</a:t>
            </a:r>
            <a:r>
              <a:rPr lang="en-US" b="1" dirty="0" err="1" smtClean="0">
                <a:latin typeface="Verdana" pitchFamily="34" charset="0"/>
                <a:ea typeface="Verdana" pitchFamily="34" charset="0"/>
                <a:cs typeface="Verdana" pitchFamily="34" charset="0"/>
              </a:rPr>
              <a:t>SPoF</a:t>
            </a:r>
            <a:r>
              <a:rPr lang="en-US" b="1" dirty="0" smtClean="0">
                <a:latin typeface="Verdana" pitchFamily="34" charset="0"/>
                <a:ea typeface="Verdana" pitchFamily="34" charset="0"/>
                <a:cs typeface="Verdana" pitchFamily="34" charset="0"/>
              </a:rPr>
              <a:t>)</a:t>
            </a:r>
            <a:endParaRPr lang="en-SG"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38220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nodePh="1">
                                  <p:stCondLst>
                                    <p:cond delay="0"/>
                                  </p:stCondLst>
                                  <p:endCondLst>
                                    <p:cond evt="begin" delay="0">
                                      <p:tn val="21"/>
                                    </p:cond>
                                  </p:end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9"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cer\Dropbox\ID2219\Presentation\ID2219_Images\HAInYARN-simplifi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222" y="1412776"/>
            <a:ext cx="6966353" cy="518457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normAutofit/>
          </a:bodyPr>
          <a:lstStyle/>
          <a:p>
            <a:pPr algn="l"/>
            <a:r>
              <a:rPr lang="en-US" dirty="0" smtClean="0"/>
              <a:t>Providing H.A. in YARN</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7</a:t>
            </a:fld>
            <a:endParaRPr lang="en-US"/>
          </a:p>
        </p:txBody>
      </p:sp>
      <p:sp>
        <p:nvSpPr>
          <p:cNvPr id="6" name="TextBox 5"/>
          <p:cNvSpPr txBox="1"/>
          <p:nvPr/>
        </p:nvSpPr>
        <p:spPr>
          <a:xfrm>
            <a:off x="467544" y="1566342"/>
            <a:ext cx="5237534" cy="1938992"/>
          </a:xfrm>
          <a:prstGeom prst="rect">
            <a:avLst/>
          </a:prstGeom>
          <a:noFill/>
        </p:spPr>
        <p:txBody>
          <a:bodyPr wrap="square" rtlCol="0">
            <a:spAutoFit/>
          </a:bodyPr>
          <a:lstStyle/>
          <a:p>
            <a:r>
              <a:rPr lang="en-US" sz="2000" dirty="0" smtClean="0">
                <a:latin typeface="Verdana" pitchFamily="34" charset="0"/>
                <a:ea typeface="Verdana" pitchFamily="34" charset="0"/>
                <a:cs typeface="Verdana" pitchFamily="34" charset="0"/>
              </a:rPr>
              <a:t>Proposed approach</a:t>
            </a:r>
            <a:endParaRPr lang="en-SG" sz="2000" dirty="0" smtClean="0">
              <a:latin typeface="Verdana" pitchFamily="34" charset="0"/>
              <a:ea typeface="Verdana" pitchFamily="34" charset="0"/>
              <a:cs typeface="Verdana" pitchFamily="34" charset="0"/>
            </a:endParaRPr>
          </a:p>
          <a:p>
            <a:pPr marL="342900" indent="-342900">
              <a:buFont typeface="Arial" pitchFamily="34" charset="0"/>
              <a:buChar char="•"/>
            </a:pPr>
            <a:r>
              <a:rPr lang="en-SG" sz="2000" b="1" dirty="0" smtClean="0">
                <a:latin typeface="Verdana" pitchFamily="34" charset="0"/>
                <a:ea typeface="Verdana" pitchFamily="34" charset="0"/>
                <a:cs typeface="Verdana" pitchFamily="34" charset="0"/>
              </a:rPr>
              <a:t>store</a:t>
            </a:r>
            <a:r>
              <a:rPr lang="en-SG" sz="2000" dirty="0" smtClean="0">
                <a:latin typeface="Verdana" pitchFamily="34" charset="0"/>
                <a:ea typeface="Verdana" pitchFamily="34" charset="0"/>
                <a:cs typeface="Verdana" pitchFamily="34" charset="0"/>
              </a:rPr>
              <a:t> </a:t>
            </a:r>
            <a:r>
              <a:rPr lang="en-SG" sz="2000" dirty="0">
                <a:latin typeface="Verdana" pitchFamily="34" charset="0"/>
                <a:ea typeface="Verdana" pitchFamily="34" charset="0"/>
                <a:cs typeface="Verdana" pitchFamily="34" charset="0"/>
              </a:rPr>
              <a:t>and </a:t>
            </a:r>
            <a:r>
              <a:rPr lang="en-SG" sz="2000" b="1" dirty="0">
                <a:latin typeface="Verdana" pitchFamily="34" charset="0"/>
                <a:ea typeface="Verdana" pitchFamily="34" charset="0"/>
                <a:cs typeface="Verdana" pitchFamily="34" charset="0"/>
              </a:rPr>
              <a:t>reload</a:t>
            </a:r>
            <a:r>
              <a:rPr lang="en-SG" sz="2000" dirty="0">
                <a:latin typeface="Verdana" pitchFamily="34" charset="0"/>
                <a:ea typeface="Verdana" pitchFamily="34" charset="0"/>
                <a:cs typeface="Verdana" pitchFamily="34" charset="0"/>
              </a:rPr>
              <a:t> </a:t>
            </a:r>
            <a:r>
              <a:rPr lang="en-SG" sz="2000" dirty="0" smtClean="0">
                <a:latin typeface="Verdana" pitchFamily="34" charset="0"/>
                <a:ea typeface="Verdana" pitchFamily="34" charset="0"/>
                <a:cs typeface="Verdana" pitchFamily="34" charset="0"/>
              </a:rPr>
              <a:t>state </a:t>
            </a:r>
          </a:p>
          <a:p>
            <a:pPr marL="342900" indent="-342900">
              <a:buFont typeface="Arial" pitchFamily="34" charset="0"/>
              <a:buChar char="•"/>
            </a:pPr>
            <a:r>
              <a:rPr lang="en-SG" sz="2000" b="1" dirty="0" smtClean="0">
                <a:latin typeface="Verdana" pitchFamily="34" charset="0"/>
                <a:ea typeface="Verdana" pitchFamily="34" charset="0"/>
                <a:cs typeface="Verdana" pitchFamily="34" charset="0"/>
              </a:rPr>
              <a:t>failure model</a:t>
            </a:r>
            <a:r>
              <a:rPr lang="en-SG" sz="2000" dirty="0" smtClean="0">
                <a:latin typeface="Verdana" pitchFamily="34" charset="0"/>
                <a:ea typeface="Verdana" pitchFamily="34" charset="0"/>
                <a:cs typeface="Verdana" pitchFamily="34" charset="0"/>
              </a:rPr>
              <a:t>:</a:t>
            </a:r>
          </a:p>
          <a:p>
            <a:pPr marL="914400" lvl="1" indent="-457200">
              <a:buFont typeface="+mj-lt"/>
              <a:buAutoNum type="arabicPeriod"/>
            </a:pPr>
            <a:r>
              <a:rPr lang="en-US" sz="2000" dirty="0" smtClean="0">
                <a:latin typeface="Verdana" pitchFamily="34" charset="0"/>
                <a:ea typeface="Verdana" pitchFamily="34" charset="0"/>
                <a:cs typeface="Verdana" pitchFamily="34" charset="0"/>
              </a:rPr>
              <a:t>Recovery </a:t>
            </a:r>
          </a:p>
          <a:p>
            <a:pPr marL="914400" lvl="1" indent="-457200">
              <a:buFont typeface="+mj-lt"/>
              <a:buAutoNum type="arabicPeriod"/>
            </a:pPr>
            <a:r>
              <a:rPr lang="en-US" sz="2000" dirty="0" smtClean="0">
                <a:latin typeface="Verdana" pitchFamily="34" charset="0"/>
                <a:ea typeface="Verdana" pitchFamily="34" charset="0"/>
                <a:cs typeface="Verdana" pitchFamily="34" charset="0"/>
              </a:rPr>
              <a:t>Failover  </a:t>
            </a:r>
          </a:p>
          <a:p>
            <a:pPr marL="914400" lvl="1" indent="-457200">
              <a:buFont typeface="+mj-lt"/>
              <a:buAutoNum type="arabicPeriod"/>
            </a:pPr>
            <a:r>
              <a:rPr lang="en-US" sz="2000" dirty="0" smtClean="0">
                <a:latin typeface="Verdana" pitchFamily="34" charset="0"/>
                <a:ea typeface="Verdana" pitchFamily="34" charset="0"/>
                <a:cs typeface="Verdana" pitchFamily="34" charset="0"/>
              </a:rPr>
              <a:t>Stateless</a:t>
            </a:r>
            <a:endParaRPr lang="en-SG"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5164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dirty="0" smtClean="0"/>
              <a:t>Failure Model#1: Recovery</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8</a:t>
            </a:fld>
            <a:endParaRPr lang="en-US" dirty="0"/>
          </a:p>
        </p:txBody>
      </p:sp>
      <p:pic>
        <p:nvPicPr>
          <p:cNvPr id="2051" name="Picture 3" descr="C:\Users\acer\Dropbox\ID2219\Presentation\ID2219_Images\StorageOn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629" y="2307729"/>
            <a:ext cx="1114425" cy="11144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242378" y="2329458"/>
            <a:ext cx="1588897" cy="369332"/>
          </a:xfrm>
          <a:prstGeom prst="rect">
            <a:avLst/>
          </a:prstGeom>
          <a:noFill/>
        </p:spPr>
        <p:txBody>
          <a:bodyPr wrap="none" rtlCol="0">
            <a:spAutoFit/>
          </a:bodyPr>
          <a:lstStyle/>
          <a:p>
            <a:r>
              <a:rPr lang="en-US" dirty="0" smtClean="0">
                <a:latin typeface="Verdana" pitchFamily="34" charset="0"/>
                <a:ea typeface="Verdana" pitchFamily="34" charset="0"/>
                <a:cs typeface="Verdana" pitchFamily="34" charset="0"/>
              </a:rPr>
              <a:t>Store states</a:t>
            </a:r>
            <a:endParaRPr lang="en-SG" dirty="0">
              <a:latin typeface="Verdana" pitchFamily="34" charset="0"/>
              <a:ea typeface="Verdana" pitchFamily="34" charset="0"/>
              <a:cs typeface="Verdana" pitchFamily="34" charset="0"/>
            </a:endParaRPr>
          </a:p>
        </p:txBody>
      </p:sp>
      <p:pic>
        <p:nvPicPr>
          <p:cNvPr id="2052" name="Picture 4" descr="C:\Users\acer\Dropbox\ID2219\Presentation\ID2219_Images\Recovery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851" y="2220120"/>
            <a:ext cx="2171700" cy="389572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V="1">
            <a:off x="3247678" y="2698790"/>
            <a:ext cx="3110951" cy="1750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66330" y="3068960"/>
            <a:ext cx="3154781" cy="1"/>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70255" y="2615208"/>
            <a:ext cx="1515158" cy="369332"/>
          </a:xfrm>
          <a:prstGeom prst="rect">
            <a:avLst/>
          </a:prstGeom>
          <a:noFill/>
        </p:spPr>
        <p:txBody>
          <a:bodyPr wrap="none" rtlCol="0">
            <a:spAutoFit/>
          </a:bodyPr>
          <a:lstStyle/>
          <a:p>
            <a:r>
              <a:rPr lang="en-US" dirty="0" smtClean="0">
                <a:latin typeface="Verdana" pitchFamily="34" charset="0"/>
                <a:ea typeface="Verdana" pitchFamily="34" charset="0"/>
                <a:cs typeface="Verdana" pitchFamily="34" charset="0"/>
              </a:rPr>
              <a:t>Load states</a:t>
            </a:r>
            <a:endParaRPr lang="en-SG" dirty="0">
              <a:latin typeface="Verdana" pitchFamily="34" charset="0"/>
              <a:ea typeface="Verdana" pitchFamily="34" charset="0"/>
              <a:cs typeface="Verdana" pitchFamily="34" charset="0"/>
            </a:endParaRPr>
          </a:p>
        </p:txBody>
      </p:sp>
      <p:sp>
        <p:nvSpPr>
          <p:cNvPr id="22" name="Cross 21"/>
          <p:cNvSpPr/>
          <p:nvPr/>
        </p:nvSpPr>
        <p:spPr>
          <a:xfrm rot="18989552">
            <a:off x="2072618" y="2442165"/>
            <a:ext cx="1056867" cy="1056135"/>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Cross 22"/>
          <p:cNvSpPr/>
          <p:nvPr/>
        </p:nvSpPr>
        <p:spPr>
          <a:xfrm rot="18989552">
            <a:off x="1991085" y="3935763"/>
            <a:ext cx="1056867" cy="1056135"/>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p:cNvSpPr txBox="1"/>
          <p:nvPr/>
        </p:nvSpPr>
        <p:spPr>
          <a:xfrm>
            <a:off x="4242378" y="3854946"/>
            <a:ext cx="4680520" cy="2246769"/>
          </a:xfrm>
          <a:prstGeom prst="rect">
            <a:avLst/>
          </a:prstGeom>
          <a:noFill/>
        </p:spPr>
        <p:txBody>
          <a:bodyPr wrap="square" rtlCol="0">
            <a:spAutoFit/>
          </a:bodyPr>
          <a:lstStyle/>
          <a:p>
            <a:pPr marL="342900" indent="-342900">
              <a:buFont typeface="+mj-lt"/>
              <a:buAutoNum type="arabicPeriod"/>
            </a:pPr>
            <a:r>
              <a:rPr lang="en-US" sz="2000" dirty="0" smtClean="0">
                <a:latin typeface="Verdana" pitchFamily="34" charset="0"/>
                <a:ea typeface="Verdana" pitchFamily="34" charset="0"/>
                <a:cs typeface="Verdana" pitchFamily="34" charset="0"/>
              </a:rPr>
              <a:t>RM stores states when needed</a:t>
            </a:r>
          </a:p>
          <a:p>
            <a:pPr marL="342900" indent="-342900">
              <a:buFont typeface="+mj-lt"/>
              <a:buAutoNum type="arabicPeriod"/>
            </a:pPr>
            <a:r>
              <a:rPr lang="en-US" sz="2000" dirty="0" smtClean="0">
                <a:latin typeface="Verdana" pitchFamily="34" charset="0"/>
                <a:ea typeface="Verdana" pitchFamily="34" charset="0"/>
                <a:cs typeface="Verdana" pitchFamily="34" charset="0"/>
              </a:rPr>
              <a:t>RM failure happens</a:t>
            </a:r>
          </a:p>
          <a:p>
            <a:pPr marL="342900" indent="-342900">
              <a:buFont typeface="+mj-lt"/>
              <a:buAutoNum type="arabicPeriod"/>
            </a:pPr>
            <a:r>
              <a:rPr lang="en-US" sz="2000" dirty="0" smtClean="0">
                <a:latin typeface="Verdana" pitchFamily="34" charset="0"/>
                <a:ea typeface="Verdana" pitchFamily="34" charset="0"/>
                <a:cs typeface="Verdana" pitchFamily="34" charset="0"/>
              </a:rPr>
              <a:t>Clients keep retrying</a:t>
            </a:r>
          </a:p>
          <a:p>
            <a:pPr marL="342900" indent="-342900">
              <a:buFont typeface="+mj-lt"/>
              <a:buAutoNum type="arabicPeriod"/>
            </a:pPr>
            <a:r>
              <a:rPr lang="en-US" sz="2000" dirty="0" smtClean="0">
                <a:latin typeface="Verdana" pitchFamily="34" charset="0"/>
                <a:ea typeface="Verdana" pitchFamily="34" charset="0"/>
                <a:cs typeface="Verdana" pitchFamily="34" charset="0"/>
              </a:rPr>
              <a:t>RM restarts and loads states</a:t>
            </a:r>
          </a:p>
          <a:p>
            <a:pPr marL="342900" indent="-342900">
              <a:buFont typeface="+mj-lt"/>
              <a:buAutoNum type="arabicPeriod"/>
            </a:pPr>
            <a:r>
              <a:rPr lang="en-US" sz="2000" dirty="0" smtClean="0">
                <a:latin typeface="Verdana" pitchFamily="34" charset="0"/>
                <a:ea typeface="Verdana" pitchFamily="34" charset="0"/>
                <a:cs typeface="Verdana" pitchFamily="34" charset="0"/>
              </a:rPr>
              <a:t>Clients successfully connect to resurrected RM</a:t>
            </a:r>
          </a:p>
          <a:p>
            <a:pPr marL="342900" indent="-342900">
              <a:buFont typeface="+mj-lt"/>
              <a:buAutoNum type="arabicPeriod"/>
            </a:pPr>
            <a:r>
              <a:rPr lang="en-US" sz="2000" dirty="0" smtClean="0">
                <a:latin typeface="Verdana" pitchFamily="34" charset="0"/>
                <a:ea typeface="Verdana" pitchFamily="34" charset="0"/>
                <a:cs typeface="Verdana" pitchFamily="34" charset="0"/>
              </a:rPr>
              <a:t>Downtime exists!</a:t>
            </a:r>
            <a:endParaRPr lang="en-SG"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3323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2" grpId="0" animBg="1"/>
      <p:bldP spid="22" grpId="1" animBg="1"/>
      <p:bldP spid="23" grpId="0" animBg="1"/>
      <p:bldP spid="2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dirty="0" smtClean="0"/>
              <a:t>Failure Model#2: Failover</a:t>
            </a:r>
            <a:endParaRPr lang="en-SG" dirty="0"/>
          </a:p>
        </p:txBody>
      </p:sp>
      <p:sp>
        <p:nvSpPr>
          <p:cNvPr id="4" name="Date Placeholder 3"/>
          <p:cNvSpPr>
            <a:spLocks noGrp="1"/>
          </p:cNvSpPr>
          <p:nvPr>
            <p:ph type="dt" sz="half" idx="10"/>
          </p:nvPr>
        </p:nvSpPr>
        <p:spPr/>
        <p:txBody>
          <a:bodyPr/>
          <a:lstStyle/>
          <a:p>
            <a:r>
              <a:rPr lang="en-US" smtClean="0"/>
              <a:t>12/6/2012</a:t>
            </a:r>
            <a:endParaRPr lang="en-US"/>
          </a:p>
        </p:txBody>
      </p:sp>
      <p:sp>
        <p:nvSpPr>
          <p:cNvPr id="5" name="Slide Number Placeholder 4"/>
          <p:cNvSpPr>
            <a:spLocks noGrp="1"/>
          </p:cNvSpPr>
          <p:nvPr>
            <p:ph type="sldNum" sz="quarter" idx="11"/>
          </p:nvPr>
        </p:nvSpPr>
        <p:spPr/>
        <p:txBody>
          <a:bodyPr/>
          <a:lstStyle/>
          <a:p>
            <a:pPr algn="r"/>
            <a:fld id="{D4C49B74-5DB2-4B03-B1D2-7F6A3C51C318}" type="slidenum">
              <a:rPr lang="en-US" smtClean="0"/>
              <a:pPr algn="r"/>
              <a:t>9</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56493370"/>
              </p:ext>
            </p:extLst>
          </p:nvPr>
        </p:nvGraphicFramePr>
        <p:xfrm>
          <a:off x="3203848" y="1628800"/>
          <a:ext cx="4535487" cy="1700213"/>
        </p:xfrm>
        <a:graphic>
          <a:graphicData uri="http://schemas.openxmlformats.org/presentationml/2006/ole">
            <mc:AlternateContent xmlns:mc="http://schemas.openxmlformats.org/markup-compatibility/2006">
              <mc:Choice xmlns:v="urn:schemas-microsoft-com:vml" Requires="v">
                <p:oleObj spid="_x0000_s3173" name="Visio" r:id="rId3" imgW="4534737" imgH="1699772" progId="Visio.Drawing.11">
                  <p:embed/>
                </p:oleObj>
              </mc:Choice>
              <mc:Fallback>
                <p:oleObj name="Visio" r:id="rId3" imgW="4534737" imgH="169977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628800"/>
                        <a:ext cx="4535487" cy="1700213"/>
                      </a:xfrm>
                      <a:prstGeom prst="rect">
                        <a:avLst/>
                      </a:prstGeom>
                      <a:noFill/>
                      <a:ln>
                        <a:noFill/>
                      </a:ln>
                      <a:effectLst/>
                    </p:spPr>
                  </p:pic>
                </p:oleObj>
              </mc:Fallback>
            </mc:AlternateContent>
          </a:graphicData>
        </a:graphic>
      </p:graphicFrame>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530" y="5135262"/>
            <a:ext cx="12668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5348" y="5135261"/>
            <a:ext cx="12668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4" y="5135262"/>
            <a:ext cx="12668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descr="C:\Users\acer\Dropbox\ID2219\Presentation\ID2219_Images\StorageOnl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034" y="4792361"/>
            <a:ext cx="1114425" cy="1114425"/>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7826901">
            <a:off x="1996335" y="3642762"/>
            <a:ext cx="1609909" cy="655122"/>
          </a:xfrm>
          <a:prstGeom prst="rightArrow">
            <a:avLst>
              <a:gd name="adj1" fmla="val 39889"/>
              <a:gd name="adj2" fmla="val 50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Right Arrow 13"/>
          <p:cNvSpPr/>
          <p:nvPr/>
        </p:nvSpPr>
        <p:spPr>
          <a:xfrm rot="20169812">
            <a:off x="2433578" y="3978651"/>
            <a:ext cx="3908490" cy="655122"/>
          </a:xfrm>
          <a:prstGeom prst="rightArrow">
            <a:avLst>
              <a:gd name="adj1" fmla="val 34324"/>
              <a:gd name="adj2" fmla="val 50000"/>
            </a:avLst>
          </a:prstGeom>
          <a:solidFill>
            <a:schemeClr val="accent1">
              <a:tint val="100000"/>
              <a:shade val="100000"/>
              <a:satMod val="10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Arrow Connector 14"/>
          <p:cNvCxnSpPr>
            <a:endCxn id="3076" idx="0"/>
          </p:cNvCxnSpPr>
          <p:nvPr/>
        </p:nvCxnSpPr>
        <p:spPr>
          <a:xfrm>
            <a:off x="3995936" y="2852936"/>
            <a:ext cx="196007" cy="2282326"/>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91942" y="2852936"/>
            <a:ext cx="1460178" cy="2282325"/>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3078" idx="0"/>
          </p:cNvCxnSpPr>
          <p:nvPr/>
        </p:nvCxnSpPr>
        <p:spPr>
          <a:xfrm>
            <a:off x="4387823" y="2852936"/>
            <a:ext cx="3193854" cy="2282326"/>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Cross 27"/>
          <p:cNvSpPr/>
          <p:nvPr/>
        </p:nvSpPr>
        <p:spPr>
          <a:xfrm rot="18989552">
            <a:off x="3663508" y="1870833"/>
            <a:ext cx="1056867" cy="1056135"/>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Cross 28"/>
          <p:cNvSpPr/>
          <p:nvPr/>
        </p:nvSpPr>
        <p:spPr>
          <a:xfrm rot="18989552">
            <a:off x="3859389" y="2976167"/>
            <a:ext cx="1056867" cy="1056135"/>
          </a:xfrm>
          <a:prstGeom prst="plus">
            <a:avLst>
              <a:gd name="adj" fmla="val 435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0" name="Straight Arrow Connector 29"/>
          <p:cNvCxnSpPr>
            <a:endCxn id="3076" idx="0"/>
          </p:cNvCxnSpPr>
          <p:nvPr/>
        </p:nvCxnSpPr>
        <p:spPr>
          <a:xfrm flipH="1">
            <a:off x="4191943" y="2852936"/>
            <a:ext cx="2320231" cy="2282326"/>
          </a:xfrm>
          <a:prstGeom prst="straightConnector1">
            <a:avLst/>
          </a:prstGeom>
          <a:ln w="28575">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52121" y="3005336"/>
            <a:ext cx="860053" cy="2129925"/>
          </a:xfrm>
          <a:prstGeom prst="straightConnector1">
            <a:avLst/>
          </a:prstGeom>
          <a:ln w="28575">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78" idx="0"/>
          </p:cNvCxnSpPr>
          <p:nvPr/>
        </p:nvCxnSpPr>
        <p:spPr>
          <a:xfrm>
            <a:off x="6664575" y="3005336"/>
            <a:ext cx="917102" cy="2129926"/>
          </a:xfrm>
          <a:prstGeom prst="straightConnector1">
            <a:avLst/>
          </a:prstGeom>
          <a:ln w="28575">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2696" y="1661560"/>
            <a:ext cx="2992211" cy="1015663"/>
          </a:xfrm>
          <a:prstGeom prst="rect">
            <a:avLst/>
          </a:prstGeom>
          <a:noFill/>
        </p:spPr>
        <p:txBody>
          <a:bodyPr wrap="square" rtlCol="0">
            <a:spAutoFit/>
          </a:bodyPr>
          <a:lstStyle/>
          <a:p>
            <a:pPr marL="342900" indent="-342900">
              <a:buFont typeface="Arial" pitchFamily="34" charset="0"/>
              <a:buChar char="•"/>
            </a:pPr>
            <a:r>
              <a:rPr lang="en-US" sz="2000" dirty="0" smtClean="0">
                <a:latin typeface="Verdana" pitchFamily="34" charset="0"/>
                <a:ea typeface="Verdana" pitchFamily="34" charset="0"/>
                <a:cs typeface="Verdana" pitchFamily="34" charset="0"/>
              </a:rPr>
              <a:t>Utilize Standby RM</a:t>
            </a:r>
          </a:p>
          <a:p>
            <a:pPr marL="342900" indent="-342900">
              <a:buFont typeface="Arial" pitchFamily="34" charset="0"/>
              <a:buChar char="•"/>
            </a:pPr>
            <a:r>
              <a:rPr lang="en-US" sz="2000" dirty="0" smtClean="0">
                <a:latin typeface="Verdana" pitchFamily="34" charset="0"/>
                <a:ea typeface="Verdana" pitchFamily="34" charset="0"/>
                <a:cs typeface="Verdana" pitchFamily="34" charset="0"/>
              </a:rPr>
              <a:t>Little Downtime</a:t>
            </a:r>
          </a:p>
          <a:p>
            <a:endParaRPr lang="en-SG" sz="2000" dirty="0">
              <a:latin typeface="Verdana" pitchFamily="34" charset="0"/>
              <a:ea typeface="Verdana" pitchFamily="34" charset="0"/>
              <a:cs typeface="Verdana" pitchFamily="34" charset="0"/>
            </a:endParaRPr>
          </a:p>
        </p:txBody>
      </p:sp>
      <p:sp>
        <p:nvSpPr>
          <p:cNvPr id="2" name="TextBox 1"/>
          <p:cNvSpPr txBox="1"/>
          <p:nvPr/>
        </p:nvSpPr>
        <p:spPr>
          <a:xfrm>
            <a:off x="1883246" y="3531415"/>
            <a:ext cx="707245" cy="369332"/>
          </a:xfrm>
          <a:prstGeom prst="rect">
            <a:avLst/>
          </a:prstGeom>
          <a:noFill/>
        </p:spPr>
        <p:txBody>
          <a:bodyPr wrap="none" rtlCol="0">
            <a:spAutoFit/>
          </a:bodyPr>
          <a:lstStyle/>
          <a:p>
            <a:r>
              <a:rPr lang="en-US" dirty="0" smtClean="0"/>
              <a:t>Store</a:t>
            </a:r>
            <a:endParaRPr lang="en-SG" dirty="0"/>
          </a:p>
        </p:txBody>
      </p:sp>
      <p:sp>
        <p:nvSpPr>
          <p:cNvPr id="23" name="TextBox 22"/>
          <p:cNvSpPr txBox="1"/>
          <p:nvPr/>
        </p:nvSpPr>
        <p:spPr>
          <a:xfrm>
            <a:off x="3204907" y="4121546"/>
            <a:ext cx="665567" cy="369332"/>
          </a:xfrm>
          <a:prstGeom prst="rect">
            <a:avLst/>
          </a:prstGeom>
          <a:noFill/>
        </p:spPr>
        <p:txBody>
          <a:bodyPr wrap="none" rtlCol="0">
            <a:spAutoFit/>
          </a:bodyPr>
          <a:lstStyle/>
          <a:p>
            <a:r>
              <a:rPr lang="en-US" dirty="0" smtClean="0"/>
              <a:t>Load</a:t>
            </a:r>
            <a:endParaRPr lang="en-SG" dirty="0"/>
          </a:p>
        </p:txBody>
      </p:sp>
    </p:spTree>
    <p:extLst>
      <p:ext uri="{BB962C8B-B14F-4D97-AF65-F5344CB8AC3E}">
        <p14:creationId xmlns:p14="http://schemas.microsoft.com/office/powerpoint/2010/main" val="267154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0B57212-D278-4F09-9602-9B26806117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1516</Words>
  <Application>Microsoft Office PowerPoint</Application>
  <PresentationFormat>On-screen Show (4:3)</PresentationFormat>
  <Paragraphs>342</Paragraphs>
  <Slides>26</Slides>
  <Notes>17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Visio</vt:lpstr>
      <vt:lpstr>High Availability in YARN</vt:lpstr>
      <vt:lpstr>The team!</vt:lpstr>
      <vt:lpstr>Outline</vt:lpstr>
      <vt:lpstr>Define: YARN</vt:lpstr>
      <vt:lpstr>Define: YARN</vt:lpstr>
      <vt:lpstr>What is it not highly available (H.A.)?</vt:lpstr>
      <vt:lpstr>Providing H.A. in YARN</vt:lpstr>
      <vt:lpstr>Failure Model#1: Recovery</vt:lpstr>
      <vt:lpstr>Failure Model#2: Failover</vt:lpstr>
      <vt:lpstr>Failure Model#3: Stateless</vt:lpstr>
      <vt:lpstr>What storage to use?</vt:lpstr>
      <vt:lpstr>Here comes NDB</vt:lpstr>
      <vt:lpstr>Here comes NDB</vt:lpstr>
      <vt:lpstr>Here comes NDB</vt:lpstr>
      <vt:lpstr>What we have done so far?</vt:lpstr>
      <vt:lpstr>Phase 1: The Ndb-storage-class</vt:lpstr>
      <vt:lpstr>Phase 1: The Ndb-storage-class</vt:lpstr>
      <vt:lpstr>Phase 1: The-Ndb-storage-class</vt:lpstr>
      <vt:lpstr>Phase 2: The Framework</vt:lpstr>
      <vt:lpstr>Phase 2: The Framework</vt:lpstr>
      <vt:lpstr>Phase 2: The Framework</vt:lpstr>
      <vt:lpstr>Experiment Setup</vt:lpstr>
      <vt:lpstr>Experiment Result #1</vt:lpstr>
      <vt:lpstr>Experiment Result #2</vt:lpstr>
      <vt:lpstr>What’s next?</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2012-12-04T13:00:10Z</dcterms:created>
  <dcterms:modified xsi:type="dcterms:W3CDTF">2012-12-06T23:34:08Z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