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3" autoAdjust="0"/>
    <p:restoredTop sz="71478" autoAdjust="0"/>
  </p:normalViewPr>
  <p:slideViewPr>
    <p:cSldViewPr>
      <p:cViewPr varScale="1">
        <p:scale>
          <a:sx n="84" d="100"/>
          <a:sy n="84" d="100"/>
        </p:scale>
        <p:origin x="-23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8E0A8-0148-4668-A987-1FE4E37C8AFE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3E789-DC45-48C4-ADA7-F76DAD4B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49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F2C02-A9C7-46C4-9733-01009E8D66E2}" type="datetimeFigureOut">
              <a:rPr lang="en-US" smtClean="0"/>
              <a:t>12/5/2012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38505-CF5F-4643-9345-A8D5250AA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10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38505-CF5F-4643-9345-A8D5250AA3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4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Guest talks + student presentations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38505-CF5F-4643-9345-A8D5250AA3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38505-CF5F-4643-9345-A8D5250AA3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8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38505-CF5F-4643-9345-A8D5250AA3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8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38505-CF5F-4643-9345-A8D5250AA3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nodes manage the storage and access to data.  Tables are automatically </a:t>
            </a:r>
            <a:r>
              <a:rPr lang="en-US" dirty="0" err="1" smtClean="0"/>
              <a:t>sharded</a:t>
            </a:r>
            <a:r>
              <a:rPr lang="en-US" dirty="0" smtClean="0"/>
              <a:t> across the </a:t>
            </a:r>
          </a:p>
          <a:p>
            <a:r>
              <a:rPr lang="en-US" dirty="0" smtClean="0"/>
              <a:t>data nodes which also transparently handle load balancing, replication, failover and self-healing.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38505-CF5F-4643-9345-A8D5250AA3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9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MySQL Cluster is deployed in the some of the largest web, telecoms</a:t>
            </a:r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storage nodes (SN) are the main nodes of the system. All data is stored on the storage nodes.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is replicated between storage nodes to ensure data is continuously available in case one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storage nodes fail. The storage nodes handle all database transactions.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management server nodes (MGM) handle the system configuration and are used to change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setup of the system. Usually only one management server node is used, but there is also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possibility to run several. The management server node is only used at startup and system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reconfiguration,which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means that storage nodes are operable without the management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38505-CF5F-4643-9345-A8D5250AA3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8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E742-F2CE-4789-B4AB-62986ABD5695}" type="datetime1">
              <a:rPr lang="en-US" smtClean="0"/>
              <a:t>12/5/2012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A76-D227-4AEE-A00A-DA568CA2B617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ACD5-79A7-4ACD-8D22-2314E43C709B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E266-27A5-43EC-B6F8-7790A8C5234E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A14E-1172-46C9-97EB-BDC0EFC80E99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1459-2457-4981-92F2-55C0E372C087}" type="datetime1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C05-8BEC-4DFB-93ED-E3E8516B5FFE}" type="datetime1">
              <a:rPr lang="en-US" smtClean="0"/>
              <a:t>12/5/2012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C03F-482E-44EB-8D37-735B8F0DB1F7}" type="datetime1">
              <a:rPr lang="en-US" smtClean="0"/>
              <a:t>12/5/2012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D1E5-A65E-49C8-9E12-659B2BCF0D16}" type="datetime1">
              <a:rPr lang="en-US" smtClean="0"/>
              <a:t>12/5/2012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491D-EB39-4CEF-BF7E-364486CE9518}" type="datetime1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4CA2-6800-40B0-B6D1-AF6A7FBAE160}" type="datetime1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0DC911-D02D-4AAA-8348-2F0F875BC9D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E65B46-1C76-4EB1-A190-1E2934CC96C9}" type="datetime1">
              <a:rPr lang="en-US" smtClean="0"/>
              <a:t>12/5/2012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0DC911-D02D-4AAA-8348-2F0F875BC9D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4knahs/zknd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tnira.com/" TargetMode="External"/><Relationship Id="rId2" Type="http://schemas.openxmlformats.org/officeDocument/2006/relationships/hyperlink" Target="http://www.marioalmeida.e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High-Availability of YARN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presentation by </a:t>
            </a:r>
            <a:r>
              <a:rPr lang="en-US" dirty="0" err="1" smtClean="0"/>
              <a:t>Mário</a:t>
            </a:r>
            <a:r>
              <a:rPr lang="en-US" dirty="0" smtClean="0"/>
              <a:t> Almeida</a:t>
            </a:r>
          </a:p>
          <a:p>
            <a:r>
              <a:rPr lang="en-US" sz="1800" dirty="0" smtClean="0"/>
              <a:t>Implementation of Distributed Systems</a:t>
            </a:r>
          </a:p>
          <a:p>
            <a:r>
              <a:rPr lang="en-US" sz="1800" dirty="0" smtClean="0"/>
              <a:t>EMDC @ KTH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0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NDB MySQL Cluster is a scalable, ACID-compliant transactional database</a:t>
            </a:r>
          </a:p>
          <a:p>
            <a:r>
              <a:rPr lang="en-US" dirty="0" smtClean="0"/>
              <a:t>Some features:</a:t>
            </a:r>
          </a:p>
          <a:p>
            <a:pPr lvl="1" fontAlgn="base"/>
            <a:r>
              <a:rPr lang="en-US" sz="1900" dirty="0"/>
              <a:t>Auto-</a:t>
            </a:r>
            <a:r>
              <a:rPr lang="en-US" sz="1900" dirty="0" err="1"/>
              <a:t>sharding</a:t>
            </a:r>
            <a:r>
              <a:rPr lang="en-US" sz="1900" dirty="0"/>
              <a:t> for R/W scalability;</a:t>
            </a:r>
          </a:p>
          <a:p>
            <a:pPr lvl="1" fontAlgn="base"/>
            <a:r>
              <a:rPr lang="en-US" sz="1900" dirty="0"/>
              <a:t>SQL and </a:t>
            </a:r>
            <a:r>
              <a:rPr lang="en-US" sz="1900" dirty="0" err="1"/>
              <a:t>NoSQL</a:t>
            </a:r>
            <a:r>
              <a:rPr lang="en-US" sz="1900" dirty="0"/>
              <a:t> interfaces;</a:t>
            </a:r>
          </a:p>
          <a:p>
            <a:pPr lvl="1" fontAlgn="base"/>
            <a:r>
              <a:rPr lang="en-US" sz="1900" dirty="0"/>
              <a:t>No single point of failure;</a:t>
            </a:r>
          </a:p>
          <a:p>
            <a:pPr lvl="1" fontAlgn="base"/>
            <a:r>
              <a:rPr lang="en-US" sz="1900" dirty="0"/>
              <a:t>In-memory data;</a:t>
            </a:r>
          </a:p>
          <a:p>
            <a:pPr lvl="1" fontAlgn="base"/>
            <a:r>
              <a:rPr lang="en-US" sz="1900" dirty="0"/>
              <a:t>Load balancing;</a:t>
            </a:r>
          </a:p>
          <a:p>
            <a:pPr lvl="1" fontAlgn="base"/>
            <a:r>
              <a:rPr lang="en-US" sz="1900" dirty="0" smtClean="0"/>
              <a:t>Adding nodes = no Downtime;</a:t>
            </a:r>
            <a:endParaRPr lang="en-US" sz="1900" dirty="0"/>
          </a:p>
          <a:p>
            <a:pPr lvl="1" fontAlgn="base"/>
            <a:r>
              <a:rPr lang="en-US" sz="1900" dirty="0" smtClean="0"/>
              <a:t>Fast </a:t>
            </a:r>
            <a:r>
              <a:rPr lang="en-US" sz="1900" dirty="0"/>
              <a:t>R/W rate</a:t>
            </a:r>
          </a:p>
          <a:p>
            <a:pPr lvl="1" fontAlgn="base"/>
            <a:r>
              <a:rPr lang="en-US" sz="1900" dirty="0"/>
              <a:t>Fine grained locking</a:t>
            </a:r>
          </a:p>
          <a:p>
            <a:pPr lvl="1" fontAlgn="base"/>
            <a:r>
              <a:rPr lang="en-US" sz="1900" dirty="0"/>
              <a:t>Now for G.A!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405312"/>
            <a:ext cx="28575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8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NDB?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67000"/>
            <a:ext cx="6177014" cy="373887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81000" y="5791200"/>
            <a:ext cx="1828800" cy="838200"/>
          </a:xfrm>
          <a:prstGeom prst="wedgeRoundRectCallout">
            <a:avLst>
              <a:gd name="adj1" fmla="val 23432"/>
              <a:gd name="adj2" fmla="val -1097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and network partitioning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467600" y="2667000"/>
            <a:ext cx="1524000" cy="1447800"/>
          </a:xfrm>
          <a:prstGeom prst="wedgeRoundRectCallout">
            <a:avLst>
              <a:gd name="adj1" fmla="val -81779"/>
              <a:gd name="adj2" fmla="val 30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Connected to all clustered storage nodes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10000" y="3886200"/>
            <a:ext cx="0" cy="914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00800" y="3843270"/>
            <a:ext cx="0" cy="914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1876023" y="2971800"/>
            <a:ext cx="914400" cy="838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6786614" y="4300470"/>
            <a:ext cx="914400" cy="838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5458496" y="5404834"/>
            <a:ext cx="914400" cy="838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89288"/>
            <a:ext cx="3908266" cy="88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91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NDB?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81720"/>
            <a:ext cx="6582694" cy="40963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587203"/>
            <a:ext cx="2524616" cy="1375197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7086600" y="4191000"/>
            <a:ext cx="1524000" cy="990600"/>
          </a:xfrm>
          <a:prstGeom prst="wedgeRoundRectCallout">
            <a:avLst>
              <a:gd name="adj1" fmla="val -176427"/>
              <a:gd name="adj2" fmla="val -663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horizontal scalability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86600" y="53340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 to 4.3 Billion reads p/minute!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0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phases, dependent on YARN patch releases.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Phase 1</a:t>
            </a:r>
          </a:p>
          <a:p>
            <a:pPr lvl="1"/>
            <a:r>
              <a:rPr lang="en-US" dirty="0" smtClean="0"/>
              <a:t>Apache</a:t>
            </a:r>
          </a:p>
          <a:p>
            <a:pPr lvl="2"/>
            <a:r>
              <a:rPr lang="en-US" dirty="0" smtClean="0"/>
              <a:t>Implemented Resource Manager recovery using a Memory Store (</a:t>
            </a:r>
            <a:r>
              <a:rPr lang="en-US" i="1" dirty="0" err="1" smtClean="0"/>
              <a:t>MemoryRMStateStore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Stores the Application State and Application Attempt State. </a:t>
            </a:r>
          </a:p>
          <a:p>
            <a:pPr lvl="1"/>
            <a:r>
              <a:rPr lang="en-US" dirty="0" smtClean="0"/>
              <a:t>We</a:t>
            </a:r>
          </a:p>
          <a:p>
            <a:pPr lvl="2"/>
            <a:r>
              <a:rPr lang="en-US" dirty="0" smtClean="0"/>
              <a:t>Implemented NDB MySQL Cluster Store </a:t>
            </a:r>
          </a:p>
          <a:p>
            <a:pPr marL="667512" lvl="2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i="1" dirty="0" err="1" smtClean="0"/>
              <a:t>NdbRMStateStore</a:t>
            </a:r>
            <a:r>
              <a:rPr lang="en-US" dirty="0" smtClean="0"/>
              <a:t>) using </a:t>
            </a:r>
            <a:r>
              <a:rPr lang="en-US" dirty="0" err="1" smtClean="0"/>
              <a:t>clusterj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Implemented </a:t>
            </a:r>
            <a:r>
              <a:rPr lang="en-US" i="1" dirty="0" err="1" smtClean="0"/>
              <a:t>TestNdbRMRestart</a:t>
            </a:r>
            <a:r>
              <a:rPr lang="en-US" dirty="0" smtClean="0"/>
              <a:t> to prove the H.A of YARN.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315199" y="2667000"/>
            <a:ext cx="1280375" cy="838200"/>
          </a:xfrm>
          <a:prstGeom prst="wedgeRoundRectCallout">
            <a:avLst>
              <a:gd name="adj1" fmla="val -21779"/>
              <a:gd name="adj2" fmla="val 68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really H.A!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934200" y="4707467"/>
            <a:ext cx="1661374" cy="838200"/>
          </a:xfrm>
          <a:prstGeom prst="wedgeRoundRectCallout">
            <a:avLst>
              <a:gd name="adj1" fmla="val -139010"/>
              <a:gd name="adj2" fmla="val 567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 to 10.5x faster than </a:t>
            </a:r>
            <a:r>
              <a:rPr lang="en-US" dirty="0" err="1" smtClean="0"/>
              <a:t>openjpa-jdbc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3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35480"/>
            <a:ext cx="3966531" cy="47010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648200" y="1935480"/>
            <a:ext cx="38862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 err="1" smtClean="0"/>
              <a:t>testNdbRMRestart</a:t>
            </a:r>
            <a:endParaRPr lang="en-US" dirty="0" smtClean="0"/>
          </a:p>
        </p:txBody>
      </p:sp>
      <p:sp>
        <p:nvSpPr>
          <p:cNvPr id="7" name="Rounded Rectangular Callout 6"/>
          <p:cNvSpPr/>
          <p:nvPr/>
        </p:nvSpPr>
        <p:spPr>
          <a:xfrm>
            <a:off x="7315199" y="2819400"/>
            <a:ext cx="1447801" cy="1143000"/>
          </a:xfrm>
          <a:prstGeom prst="wedgeRoundRectCallout">
            <a:avLst>
              <a:gd name="adj1" fmla="val -122291"/>
              <a:gd name="adj2" fmla="val 1106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Restarts all unfinished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3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Apache</a:t>
            </a:r>
          </a:p>
          <a:p>
            <a:pPr lvl="2"/>
            <a:r>
              <a:rPr lang="en-US" dirty="0" smtClean="0"/>
              <a:t>Implemented Zookeeper Store (</a:t>
            </a:r>
            <a:r>
              <a:rPr lang="en-US" i="1" dirty="0" err="1" smtClean="0"/>
              <a:t>ZKRMStateStore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Implemented </a:t>
            </a:r>
            <a:r>
              <a:rPr lang="en-US" dirty="0" err="1" smtClean="0"/>
              <a:t>FileSystem</a:t>
            </a:r>
            <a:r>
              <a:rPr lang="en-US" dirty="0" smtClean="0"/>
              <a:t> Store (</a:t>
            </a:r>
            <a:r>
              <a:rPr lang="en-US" i="1" dirty="0" err="1" smtClean="0"/>
              <a:t>FileSystemRMStateStore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We</a:t>
            </a:r>
          </a:p>
          <a:p>
            <a:pPr lvl="2"/>
            <a:r>
              <a:rPr lang="en-US" dirty="0" smtClean="0"/>
              <a:t>Developed a storage benchmark framework</a:t>
            </a:r>
          </a:p>
          <a:p>
            <a:pPr lvl="3"/>
            <a:r>
              <a:rPr lang="en-US" dirty="0" smtClean="0"/>
              <a:t>To benchmark both performances with our  store.</a:t>
            </a:r>
          </a:p>
          <a:p>
            <a:pPr lvl="3"/>
            <a:r>
              <a:rPr lang="en-US" dirty="0">
                <a:hlinkClick r:id="rId2"/>
              </a:rPr>
              <a:t>https://github.com/4knahs/zkndb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477000" y="5257800"/>
            <a:ext cx="1600200" cy="838200"/>
          </a:xfrm>
          <a:prstGeom prst="wedgeRoundRectCallout">
            <a:avLst>
              <a:gd name="adj1" fmla="val -38879"/>
              <a:gd name="adj2" fmla="val -1001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supporting </a:t>
            </a:r>
            <a:r>
              <a:rPr lang="en-US" dirty="0" err="1" smtClean="0"/>
              <a:t>clusterj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7391400" cy="38446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Zkndb</a:t>
            </a:r>
            <a:r>
              <a:rPr lang="en-US" dirty="0" smtClean="0"/>
              <a:t> architecture:</a:t>
            </a:r>
          </a:p>
        </p:txBody>
      </p:sp>
    </p:spTree>
    <p:extLst>
      <p:ext uri="{BB962C8B-B14F-4D97-AF65-F5344CB8AC3E}">
        <p14:creationId xmlns:p14="http://schemas.microsoft.com/office/powerpoint/2010/main" val="1303662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20310"/>
            <a:ext cx="6910388" cy="370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064794" y="2286000"/>
            <a:ext cx="4774406" cy="1905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Zkndb</a:t>
            </a:r>
            <a:r>
              <a:rPr lang="en-US" dirty="0" smtClean="0"/>
              <a:t> extensibility: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60280"/>
            <a:ext cx="4540308" cy="152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503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18" y="1935163"/>
            <a:ext cx="6258982" cy="46942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981200"/>
            <a:ext cx="2514600" cy="441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Runed</a:t>
            </a:r>
            <a:r>
              <a:rPr lang="en-US" b="1" dirty="0"/>
              <a:t> multiple experiments: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 nodes </a:t>
            </a:r>
            <a:br>
              <a:rPr lang="en-US" dirty="0"/>
            </a:br>
            <a:r>
              <a:rPr lang="en-US" dirty="0"/>
              <a:t>12 Threads, </a:t>
            </a:r>
            <a:br>
              <a:rPr lang="en-US" dirty="0"/>
            </a:br>
            <a:r>
              <a:rPr lang="en-US" dirty="0"/>
              <a:t>60 </a:t>
            </a:r>
            <a:r>
              <a:rPr lang="en-US" dirty="0" smtClean="0"/>
              <a:t>seconds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Each node with: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Dual Six-core CPUs @2.6Ghz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All clusters with 3 nodes.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Same code as </a:t>
            </a:r>
            <a:endParaRPr lang="en-US" b="1" dirty="0" smtClean="0"/>
          </a:p>
          <a:p>
            <a:pPr algn="ctr"/>
            <a:r>
              <a:rPr lang="en-US" b="1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(ZK &amp; HDFS)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029200" y="2133600"/>
            <a:ext cx="1600200" cy="838200"/>
          </a:xfrm>
          <a:prstGeom prst="wedgeRoundRectCallout">
            <a:avLst>
              <a:gd name="adj1" fmla="val 41470"/>
              <a:gd name="adj2" fmla="val 2991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ZK is limited by the store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391400" y="3429000"/>
            <a:ext cx="1600200" cy="1066800"/>
          </a:xfrm>
          <a:prstGeom prst="wedgeRoundRectCallout">
            <a:avLst>
              <a:gd name="adj1" fmla="val -67987"/>
              <a:gd name="adj2" fmla="val 161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 has problems with creation of files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7543800" y="5638800"/>
            <a:ext cx="1447800" cy="762000"/>
          </a:xfrm>
          <a:prstGeom prst="wedgeRoundRectCallout">
            <a:avLst>
              <a:gd name="adj1" fmla="val -68877"/>
              <a:gd name="adj2" fmla="val 95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good for small files!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1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18" y="1935163"/>
            <a:ext cx="6258982" cy="469423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981200"/>
            <a:ext cx="2514600" cy="441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Runed</a:t>
            </a:r>
            <a:r>
              <a:rPr lang="en-US" b="1" dirty="0"/>
              <a:t> multiple experiments: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 </a:t>
            </a:r>
            <a:r>
              <a:rPr lang="en-US" dirty="0"/>
              <a:t>nodes </a:t>
            </a:r>
            <a:br>
              <a:rPr lang="en-US" dirty="0"/>
            </a:br>
            <a:r>
              <a:rPr lang="en-US" dirty="0"/>
              <a:t>12 </a:t>
            </a:r>
            <a:r>
              <a:rPr lang="en-US" dirty="0" smtClean="0"/>
              <a:t>Threads each,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30 seconds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Each node with: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Dual Six-core CPUs @2.6Ghz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All clusters with 3 nodes.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Same code as </a:t>
            </a:r>
            <a:endParaRPr lang="en-US" b="1" dirty="0" smtClean="0"/>
          </a:p>
          <a:p>
            <a:pPr algn="ctr"/>
            <a:r>
              <a:rPr lang="en-US" b="1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(ZK &amp; HDFS)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029200" y="2133600"/>
            <a:ext cx="1600200" cy="838200"/>
          </a:xfrm>
          <a:prstGeom prst="wedgeRoundRectCallout">
            <a:avLst>
              <a:gd name="adj1" fmla="val 41470"/>
              <a:gd name="adj2" fmla="val 2991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ZK could scale a bit more!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391400" y="3733800"/>
            <a:ext cx="1600200" cy="1066800"/>
          </a:xfrm>
          <a:prstGeom prst="wedgeRoundRectCallout">
            <a:avLst>
              <a:gd name="adj1" fmla="val -67987"/>
              <a:gd name="adj2" fmla="val 161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Gets even worse due to root lock in </a:t>
            </a:r>
            <a:r>
              <a:rPr lang="en-US" dirty="0" err="1" smtClean="0"/>
              <a:t>NameNode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9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</a:t>
            </a:r>
            <a:r>
              <a:rPr lang="en-US" dirty="0" smtClean="0"/>
              <a:t>YARN?</a:t>
            </a:r>
          </a:p>
          <a:p>
            <a:r>
              <a:rPr lang="en-US" dirty="0" smtClean="0"/>
              <a:t>Why </a:t>
            </a:r>
            <a:r>
              <a:rPr lang="en-US" dirty="0"/>
              <a:t>is YARN not Highly </a:t>
            </a:r>
            <a:r>
              <a:rPr lang="en-US" dirty="0" smtClean="0"/>
              <a:t>Available?</a:t>
            </a:r>
          </a:p>
          <a:p>
            <a:r>
              <a:rPr lang="en-US" dirty="0" smtClean="0"/>
              <a:t>How </a:t>
            </a:r>
            <a:r>
              <a:rPr lang="en-US" dirty="0"/>
              <a:t>to make it Highly </a:t>
            </a:r>
            <a:r>
              <a:rPr lang="en-US" dirty="0" smtClean="0"/>
              <a:t>Available?</a:t>
            </a:r>
          </a:p>
          <a:p>
            <a:r>
              <a:rPr lang="en-US" dirty="0" smtClean="0"/>
              <a:t>What storage to use?</a:t>
            </a:r>
          </a:p>
          <a:p>
            <a:r>
              <a:rPr lang="en-US" dirty="0" smtClean="0"/>
              <a:t>Why about NDB?</a:t>
            </a:r>
          </a:p>
          <a:p>
            <a:r>
              <a:rPr lang="en-US" dirty="0" smtClean="0"/>
              <a:t>Our Contribution</a:t>
            </a:r>
          </a:p>
          <a:p>
            <a:r>
              <a:rPr lang="en-US" dirty="0" smtClean="0"/>
              <a:t>Results</a:t>
            </a:r>
            <a:endParaRPr lang="en-US" dirty="0"/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79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stateless architecture.</a:t>
            </a:r>
          </a:p>
          <a:p>
            <a:r>
              <a:rPr lang="en-US" dirty="0" smtClean="0"/>
              <a:t>Study the overhead of writing state to NDB.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2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 and Zookeeper have both disadvantages for this purpose.</a:t>
            </a:r>
          </a:p>
          <a:p>
            <a:r>
              <a:rPr lang="en-US" dirty="0" smtClean="0"/>
              <a:t>HDFS performs badly for multiple small file creation, so it would not be suitable for storing state from the Application Masters.</a:t>
            </a:r>
          </a:p>
          <a:p>
            <a:r>
              <a:rPr lang="en-US" dirty="0" smtClean="0"/>
              <a:t>Zookeeper serializes all updates through a single leader (up to </a:t>
            </a:r>
            <a:r>
              <a:rPr lang="en-US" dirty="0" smtClean="0"/>
              <a:t>50K requests). </a:t>
            </a:r>
            <a:r>
              <a:rPr lang="en-US" dirty="0" smtClean="0"/>
              <a:t>Horizontal scalability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NDB </a:t>
            </a:r>
            <a:r>
              <a:rPr lang="en-US" dirty="0" smtClean="0"/>
              <a:t>throughput outperforms </a:t>
            </a:r>
            <a:r>
              <a:rPr lang="en-US" dirty="0" smtClean="0"/>
              <a:t>both HDFS and ZK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combination of HDFS and ZK does support apache’s proposal with a few restrictions.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81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Mário</a:t>
            </a:r>
            <a:r>
              <a:rPr lang="en-US" dirty="0" smtClean="0"/>
              <a:t> Almeida (</a:t>
            </a:r>
            <a:r>
              <a:rPr lang="en-US" dirty="0" smtClean="0">
                <a:hlinkClick r:id="rId2"/>
              </a:rPr>
              <a:t>site</a:t>
            </a:r>
            <a:r>
              <a:rPr lang="en-US" dirty="0" smtClean="0"/>
              <a:t> – 4knahs(at)</a:t>
            </a:r>
            <a:r>
              <a:rPr lang="en-US" dirty="0" err="1" smtClean="0"/>
              <a:t>gmail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Arinto</a:t>
            </a:r>
            <a:r>
              <a:rPr lang="en-US" dirty="0" smtClean="0"/>
              <a:t> </a:t>
            </a:r>
            <a:r>
              <a:rPr lang="en-US" dirty="0" err="1" smtClean="0"/>
              <a:t>Murdopo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site</a:t>
            </a:r>
            <a:r>
              <a:rPr lang="en-US" dirty="0" smtClean="0"/>
              <a:t> – </a:t>
            </a:r>
            <a:r>
              <a:rPr lang="en-US" dirty="0" err="1" smtClean="0"/>
              <a:t>arinto</a:t>
            </a:r>
            <a:r>
              <a:rPr lang="en-US" dirty="0"/>
              <a:t>(at)</a:t>
            </a:r>
            <a:r>
              <a:rPr lang="en-US" dirty="0" err="1" smtClean="0"/>
              <a:t>gmail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Strahinja</a:t>
            </a:r>
            <a:r>
              <a:rPr lang="en-US" dirty="0" smtClean="0"/>
              <a:t> </a:t>
            </a:r>
            <a:r>
              <a:rPr lang="en-US" dirty="0" err="1" smtClean="0"/>
              <a:t>Lazetic</a:t>
            </a:r>
            <a:r>
              <a:rPr lang="en-US" dirty="0" smtClean="0"/>
              <a:t> (strahinja1984(at)</a:t>
            </a:r>
            <a:r>
              <a:rPr lang="en-US" dirty="0" err="1" smtClean="0"/>
              <a:t>gmail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Umit</a:t>
            </a:r>
            <a:r>
              <a:rPr lang="en-US" dirty="0" smtClean="0"/>
              <a:t> </a:t>
            </a:r>
            <a:r>
              <a:rPr lang="en-US" dirty="0" err="1" smtClean="0"/>
              <a:t>Buyuksahin</a:t>
            </a:r>
            <a:r>
              <a:rPr lang="en-US" dirty="0" smtClean="0"/>
              <a:t> (</a:t>
            </a:r>
            <a:r>
              <a:rPr lang="en-US" dirty="0" err="1" smtClean="0"/>
              <a:t>ucbuyuksahin</a:t>
            </a:r>
            <a:r>
              <a:rPr lang="en-US" dirty="0" smtClean="0"/>
              <a:t>(at)</a:t>
            </a:r>
            <a:r>
              <a:rPr lang="en-US" dirty="0" err="1" smtClean="0"/>
              <a:t>gmail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Special thanks</a:t>
            </a:r>
          </a:p>
          <a:p>
            <a:pPr lvl="1"/>
            <a:r>
              <a:rPr lang="en-US" dirty="0" smtClean="0"/>
              <a:t>Jim Dowling (SICS, supervisor)</a:t>
            </a:r>
          </a:p>
          <a:p>
            <a:pPr lvl="1"/>
            <a:r>
              <a:rPr lang="en-US" dirty="0" err="1" smtClean="0"/>
              <a:t>Vasia</a:t>
            </a:r>
            <a:r>
              <a:rPr lang="en-US" dirty="0" smtClean="0"/>
              <a:t> </a:t>
            </a:r>
            <a:r>
              <a:rPr lang="en-US" dirty="0" err="1" smtClean="0"/>
              <a:t>Kalavri</a:t>
            </a:r>
            <a:r>
              <a:rPr lang="en-US" dirty="0" smtClean="0"/>
              <a:t> (EMJD-DC, supervisor)</a:t>
            </a:r>
          </a:p>
          <a:p>
            <a:pPr lvl="1"/>
            <a:r>
              <a:rPr lang="en-US" dirty="0" smtClean="0"/>
              <a:t>Johan </a:t>
            </a:r>
            <a:r>
              <a:rPr lang="en-US" dirty="0" err="1" smtClean="0"/>
              <a:t>Montelius</a:t>
            </a:r>
            <a:r>
              <a:rPr lang="en-US" dirty="0" smtClean="0"/>
              <a:t> (EMDC coordinator, course teacher)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6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 or </a:t>
            </a:r>
            <a:r>
              <a:rPr lang="en-US" dirty="0" err="1" smtClean="0"/>
              <a:t>MapReduce</a:t>
            </a:r>
            <a:r>
              <a:rPr lang="en-US" dirty="0" smtClean="0"/>
              <a:t> v2 is a complete overhaul of the original </a:t>
            </a:r>
            <a:r>
              <a:rPr lang="en-US" dirty="0" err="1" smtClean="0"/>
              <a:t>MapReduce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54" y="2741141"/>
            <a:ext cx="5519846" cy="399380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95154" y="3730967"/>
            <a:ext cx="1371600" cy="688633"/>
          </a:xfrm>
          <a:prstGeom prst="wedgeRoundRectCallout">
            <a:avLst>
              <a:gd name="adj1" fmla="val 126014"/>
              <a:gd name="adj2" fmla="val -92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</a:t>
            </a:r>
            <a:r>
              <a:rPr lang="en-US" dirty="0" err="1" smtClean="0"/>
              <a:t>JobTracker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023954" y="5867400"/>
            <a:ext cx="1371600" cy="688633"/>
          </a:xfrm>
          <a:prstGeom prst="wedgeRoundRectCallout">
            <a:avLst>
              <a:gd name="adj1" fmla="val 176794"/>
              <a:gd name="adj2" fmla="val -1624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Per-App</a:t>
            </a:r>
          </a:p>
          <a:p>
            <a:pPr algn="ctr"/>
            <a:r>
              <a:rPr lang="en-US" dirty="0" err="1" smtClean="0"/>
              <a:t>AppMaster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3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7239000" y="3329082"/>
            <a:ext cx="1371600" cy="746201"/>
          </a:xfrm>
          <a:prstGeom prst="wedgeRoundRectCallout">
            <a:avLst>
              <a:gd name="adj1" fmla="val -78681"/>
              <a:gd name="adj2" fmla="val 1484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more M/R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2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YARN Highly-Available?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74" y="1935163"/>
            <a:ext cx="6066651" cy="4389437"/>
          </a:xfrm>
        </p:spPr>
      </p:pic>
      <p:sp>
        <p:nvSpPr>
          <p:cNvPr id="5" name="Multiply 4"/>
          <p:cNvSpPr/>
          <p:nvPr/>
        </p:nvSpPr>
        <p:spPr>
          <a:xfrm>
            <a:off x="3649014" y="3733800"/>
            <a:ext cx="914400" cy="838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5486400" y="3390900"/>
            <a:ext cx="914400" cy="838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5410200" y="2362200"/>
            <a:ext cx="914400" cy="838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1752600" y="5638800"/>
            <a:ext cx="1371600" cy="688633"/>
          </a:xfrm>
          <a:prstGeom prst="wedgeRoundRectCallout">
            <a:avLst>
              <a:gd name="adj1" fmla="val 100662"/>
              <a:gd name="adj2" fmla="val -2143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jobs are lost!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it H.A?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Store application states!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5</a:t>
            </a:fld>
            <a:endParaRPr lang="en-US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74" y="2412969"/>
            <a:ext cx="6066651" cy="4389437"/>
          </a:xfrm>
        </p:spPr>
      </p:pic>
    </p:spTree>
    <p:extLst>
      <p:ext uri="{BB962C8B-B14F-4D97-AF65-F5344CB8AC3E}">
        <p14:creationId xmlns:p14="http://schemas.microsoft.com/office/powerpoint/2010/main" val="105125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it H.A?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33131"/>
            <a:ext cx="2172003" cy="389626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79" y="2733131"/>
            <a:ext cx="2172003" cy="3896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514819"/>
            <a:ext cx="1114581" cy="11145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819400" y="4257131"/>
            <a:ext cx="1295400" cy="12576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95800" y="4257131"/>
            <a:ext cx="1295400" cy="12576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905250" y="3136669"/>
            <a:ext cx="11811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Failure recovery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6</a:t>
            </a:fld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1371600" y="3062206"/>
            <a:ext cx="914400" cy="838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2990850" y="4466875"/>
            <a:ext cx="914400" cy="838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433848" y="4572000"/>
            <a:ext cx="914400" cy="838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86350" y="499110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90850" y="5070641"/>
            <a:ext cx="67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2723461"/>
            <a:ext cx="123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Downtime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272346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86600" y="272346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8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3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642989"/>
            <a:ext cx="2172003" cy="167663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it H.A?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Failure recovery -&gt; Fail-over chain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7</a:t>
            </a:fld>
            <a:endParaRPr lang="en-US"/>
          </a:p>
        </p:txBody>
      </p:sp>
      <p:pic>
        <p:nvPicPr>
          <p:cNvPr id="2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79" y="2733131"/>
            <a:ext cx="2172003" cy="38962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514819"/>
            <a:ext cx="1114581" cy="111458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2819400" y="4257131"/>
            <a:ext cx="1295400" cy="12576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95800" y="4257131"/>
            <a:ext cx="1295400" cy="12576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905250" y="3136669"/>
            <a:ext cx="11811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16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0DC911-D02D-4AAA-8348-2F0F875BC9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1371600" y="3062206"/>
            <a:ext cx="914400" cy="838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1433848" y="4572000"/>
            <a:ext cx="914400" cy="838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086350" y="49911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90850" y="5070641"/>
            <a:ext cx="67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96420" y="269287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Downtime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891048" y="3900406"/>
            <a:ext cx="3671552" cy="1614413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272346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34200" y="26243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8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it H.A?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3" y="3632880"/>
            <a:ext cx="1656651" cy="2971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3" y="3672590"/>
            <a:ext cx="1656651" cy="297180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63" y="3709080"/>
            <a:ext cx="1656651" cy="29718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Failure recovery -&gt; Fail-over chain -&gt; Stateless RM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96499" y="4958000"/>
            <a:ext cx="2482320" cy="83320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1347779" y="3875686"/>
            <a:ext cx="697440" cy="6393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1347779" y="4850780"/>
            <a:ext cx="697440" cy="6393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4803461" y="5051280"/>
            <a:ext cx="1973649" cy="877640"/>
          </a:xfrm>
          <a:prstGeom prst="wedgeRoundRectCallout">
            <a:avLst>
              <a:gd name="adj1" fmla="val -44072"/>
              <a:gd name="adj2" fmla="val -835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Scheduler would have to be sync!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6900" y="36725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59314" y="36725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34401" y="371296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RM3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3" y="2438400"/>
            <a:ext cx="1114581" cy="1114581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7" idx="3"/>
            <a:endCxn id="7" idx="0"/>
          </p:cNvCxnSpPr>
          <p:nvPr/>
        </p:nvCxnSpPr>
        <p:spPr>
          <a:xfrm>
            <a:off x="5002214" y="2995691"/>
            <a:ext cx="2181575" cy="713389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1"/>
            <a:endCxn id="5" idx="0"/>
          </p:cNvCxnSpPr>
          <p:nvPr/>
        </p:nvCxnSpPr>
        <p:spPr>
          <a:xfrm flipH="1">
            <a:off x="1773589" y="2995691"/>
            <a:ext cx="2114044" cy="637189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</p:cNvCxnSpPr>
          <p:nvPr/>
        </p:nvCxnSpPr>
        <p:spPr>
          <a:xfrm flipH="1">
            <a:off x="4444923" y="3552981"/>
            <a:ext cx="1" cy="48894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37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storage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proposed: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Distributed File System (HDFS).</a:t>
            </a:r>
          </a:p>
          <a:p>
            <a:pPr lvl="2"/>
            <a:r>
              <a:rPr lang="en-US" dirty="0" smtClean="0"/>
              <a:t>Fault-tolerant, large datasets, streaming access to data and more.</a:t>
            </a:r>
          </a:p>
          <a:p>
            <a:pPr lvl="1"/>
            <a:r>
              <a:rPr lang="en-US" dirty="0" smtClean="0"/>
              <a:t>Zookeeper – highly reliable distributed coordination.</a:t>
            </a:r>
          </a:p>
          <a:p>
            <a:pPr lvl="2"/>
            <a:r>
              <a:rPr lang="en-US" dirty="0" smtClean="0"/>
              <a:t>Wait-free, FIFO client ordering, </a:t>
            </a:r>
            <a:r>
              <a:rPr lang="en-US" dirty="0" err="1" smtClean="0"/>
              <a:t>linearizable</a:t>
            </a:r>
            <a:r>
              <a:rPr lang="en-US" dirty="0" smtClean="0"/>
              <a:t> writes and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911-D02D-4AAA-8348-2F0F875BC9D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762500"/>
            <a:ext cx="2074545" cy="209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82099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79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279</TotalTime>
  <Words>764</Words>
  <Application>Microsoft Office PowerPoint</Application>
  <PresentationFormat>On-screen Show (4:3)</PresentationFormat>
  <Paragraphs>171</Paragraphs>
  <Slides>22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High-Availability of YARN</vt:lpstr>
      <vt:lpstr>Outline</vt:lpstr>
      <vt:lpstr>What is YARN?</vt:lpstr>
      <vt:lpstr>Is YARN Highly-Available?</vt:lpstr>
      <vt:lpstr>How to make it H.A?</vt:lpstr>
      <vt:lpstr>How to make it H.A?</vt:lpstr>
      <vt:lpstr>How to make it H.A?</vt:lpstr>
      <vt:lpstr>How to make it H.A?</vt:lpstr>
      <vt:lpstr>What storage to use?</vt:lpstr>
      <vt:lpstr>What about NDB?</vt:lpstr>
      <vt:lpstr>What about NDB?</vt:lpstr>
      <vt:lpstr>What about NDB?</vt:lpstr>
      <vt:lpstr>Our Contribution</vt:lpstr>
      <vt:lpstr>Our Contribution</vt:lpstr>
      <vt:lpstr>Our Contribution</vt:lpstr>
      <vt:lpstr>Our contribution</vt:lpstr>
      <vt:lpstr>Our Contribution</vt:lpstr>
      <vt:lpstr>Results</vt:lpstr>
      <vt:lpstr>Results</vt:lpstr>
      <vt:lpstr>Future work</vt:lpstr>
      <vt:lpstr>Conclusions</vt:lpstr>
      <vt:lpstr>Our team!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High-Availability of Hadoop MapReduce v2</dc:title>
  <dc:creator>aknhas</dc:creator>
  <cp:lastModifiedBy>aknhas</cp:lastModifiedBy>
  <cp:revision>22</cp:revision>
  <dcterms:created xsi:type="dcterms:W3CDTF">2012-12-04T22:58:01Z</dcterms:created>
  <dcterms:modified xsi:type="dcterms:W3CDTF">2012-12-05T10:01:07Z</dcterms:modified>
</cp:coreProperties>
</file>