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73" r:id="rId5"/>
    <p:sldId id="275" r:id="rId6"/>
    <p:sldId id="265" r:id="rId7"/>
    <p:sldId id="274" r:id="rId8"/>
    <p:sldId id="261" r:id="rId9"/>
    <p:sldId id="266" r:id="rId10"/>
    <p:sldId id="270" r:id="rId11"/>
    <p:sldId id="271" r:id="rId12"/>
    <p:sldId id="258" r:id="rId13"/>
    <p:sldId id="263" r:id="rId14"/>
    <p:sldId id="267" r:id="rId15"/>
    <p:sldId id="269" r:id="rId16"/>
    <p:sldId id="268" r:id="rId17"/>
    <p:sldId id="276" r:id="rId18"/>
    <p:sldId id="260" r:id="rId19"/>
    <p:sldId id="264" r:id="rId20"/>
    <p:sldId id="277" r:id="rId21"/>
    <p:sldId id="26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69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05DC0-0C91-49B5-A463-6AFEC730E67A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0014F-11CA-4B9E-8FAA-F57DA2FC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90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DSS:</a:t>
            </a:r>
            <a:r>
              <a:rPr lang="en-US" baseline="0" dirty="0" smtClean="0"/>
              <a:t> Decision Support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0014F-11CA-4B9E-8FAA-F57DA2FC35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76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CBCD-F971-4678-A454-0FCBC39767E1}" type="datetime1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BCC-5E82-4ACA-B442-A0832D7B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3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F924-B052-4904-AA0D-82AD127D53F1}" type="datetime1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BCC-5E82-4ACA-B442-A0832D7B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5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A211-AEF3-4BAC-89CB-2E65F7DEE758}" type="datetime1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BCC-5E82-4ACA-B442-A0832D7B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6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753D-9AA1-4F90-964D-DA17DCB4A8F4}" type="datetime1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BCC-5E82-4ACA-B442-A0832D7B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2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F2B-DB01-466E-BBF3-60EAFAB06078}" type="datetime1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BCC-5E82-4ACA-B442-A0832D7B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7BFF-0000-4849-A817-CEE1F802C155}" type="datetime1">
              <a:rPr lang="en-US" smtClean="0"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BCC-5E82-4ACA-B442-A0832D7B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578D-8606-41F4-A3BC-E9442993376F}" type="datetime1">
              <a:rPr lang="en-US" smtClean="0"/>
              <a:t>8/19/2014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BCC-5E82-4ACA-B442-A0832D7B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4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BFC5-36C2-4376-A274-EA5CF76FA2AB}" type="datetime1">
              <a:rPr lang="en-US" smtClean="0"/>
              <a:t>8/19/2014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BCC-5E82-4ACA-B442-A0832D7B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9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CA68-964C-4665-B1DD-27033DB9E149}" type="datetime1">
              <a:rPr lang="en-US" smtClean="0"/>
              <a:t>8/19/2014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BCC-5E82-4ACA-B442-A0832D7B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7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89A0-1CD3-4A05-93CD-50A84CF93E7F}" type="datetime1">
              <a:rPr lang="en-US" smtClean="0"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BCC-5E82-4ACA-B442-A0832D7B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4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FA6-D8FC-4EF4-8E89-4F060FFB7253}" type="datetime1">
              <a:rPr lang="en-US" smtClean="0"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BCC-5E82-4ACA-B442-A0832D7B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0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C4240-DAD3-437F-A88E-0CD7493E6AEC}" type="datetime1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51BCC-5E82-4ACA-B442-A0832D7B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6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ttsburgh.intel-research.net/people/gibbons/talks-surveys/VLDB01-tutorial-Garofalakis-Gibbons.ppt" TargetMode="External"/><Relationship Id="rId2" Type="http://schemas.openxmlformats.org/officeDocument/2006/relationships/hyperlink" Target="https://www.facebook.com/notes/facebook-engineering/presto-interacting-with-petabytes-of-data-at-facebook/1015178619762892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ameeragarwal/blinkdb/wiki" TargetMode="External"/><Relationship Id="rId4" Type="http://schemas.openxmlformats.org/officeDocument/2006/relationships/hyperlink" Target="http://blinkdb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dirty="0" smtClean="0"/>
              <a:t>Approximate Query Processing</a:t>
            </a:r>
            <a:br>
              <a:rPr lang="en-US" dirty="0" smtClean="0"/>
            </a:br>
            <a:r>
              <a:rPr lang="en-US" dirty="0" smtClean="0"/>
              <a:t>in SQL-on-Hadoop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2057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Mai Hai </a:t>
            </a:r>
            <a:r>
              <a:rPr lang="en-US" dirty="0" err="1" smtClean="0">
                <a:solidFill>
                  <a:schemeClr val="tx1"/>
                </a:solidFill>
              </a:rPr>
              <a:t>Thanh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KIWI</a:t>
            </a:r>
          </a:p>
          <a:p>
            <a:endParaRPr lang="en-US" dirty="0" smtClean="0"/>
          </a:p>
          <a:p>
            <a:r>
              <a:rPr lang="en-US" dirty="0" smtClean="0"/>
              <a:t>2014.08.19</a:t>
            </a:r>
            <a:endParaRPr lang="en-US" dirty="0"/>
          </a:p>
        </p:txBody>
      </p:sp>
      <p:pic>
        <p:nvPicPr>
          <p:cNvPr id="4" name="Picture 2" descr="\\vmware-host\Shared Folders\Desktop\kiw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3256"/>
            <a:ext cx="1324611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1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BlinkDB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9" t="40000" r="32703" b="37500"/>
          <a:stretch/>
        </p:blipFill>
        <p:spPr bwMode="auto">
          <a:xfrm>
            <a:off x="1676400" y="2590800"/>
            <a:ext cx="576072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BCC-5E82-4ACA-B442-A0832D7B8F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BlinkDB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98" t="37595" r="33497" b="25000"/>
          <a:stretch/>
        </p:blipFill>
        <p:spPr bwMode="auto">
          <a:xfrm>
            <a:off x="1828800" y="2362200"/>
            <a:ext cx="5625296" cy="342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2436" y="5829915"/>
            <a:ext cx="103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scale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2057802" y="5257801"/>
            <a:ext cx="532998" cy="5721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BCC-5E82-4ACA-B442-A0832D7B8F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9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(@KIWI) </a:t>
            </a:r>
            <a:r>
              <a:rPr lang="en-US" dirty="0" smtClean="0"/>
              <a:t>Provide approximate query processing ability for SQL-on-Hadoop data warehouses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With/without accuracy/time guarantee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	</a:t>
            </a:r>
            <a:r>
              <a:rPr lang="en-US" sz="1800" dirty="0" smtClean="0"/>
              <a:t>	</a:t>
            </a:r>
          </a:p>
          <a:p>
            <a:pPr marL="400050" lvl="1" indent="0">
              <a:buNone/>
            </a:pPr>
            <a:r>
              <a:rPr lang="en-US" sz="1800" dirty="0"/>
              <a:t>	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BCC-5E82-4ACA-B442-A0832D7B8FE6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516803"/>
              </p:ext>
            </p:extLst>
          </p:nvPr>
        </p:nvGraphicFramePr>
        <p:xfrm>
          <a:off x="762000" y="4267200"/>
          <a:ext cx="78486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9324"/>
                <a:gridCol w="3479276"/>
              </a:tblGrid>
              <a:tr h="370840">
                <a:tc>
                  <a:txBody>
                    <a:bodyPr/>
                    <a:lstStyle/>
                    <a:p>
                      <a:pPr marL="0" lvl="0" indent="-57150">
                        <a:buNone/>
                      </a:pPr>
                      <a:r>
                        <a:rPr lang="en-US" sz="1800" dirty="0" smtClean="0"/>
                        <a:t>SELECT 	AVG(age) 		</a:t>
                      </a:r>
                    </a:p>
                    <a:p>
                      <a:pPr marL="0" lvl="0" indent="-57150">
                        <a:buNone/>
                      </a:pPr>
                      <a:r>
                        <a:rPr lang="en-US" sz="1800" dirty="0" smtClean="0"/>
                        <a:t>FROM 	Persons </a:t>
                      </a:r>
                    </a:p>
                    <a:p>
                      <a:pPr marL="0" lvl="0" indent="-57150">
                        <a:buNone/>
                      </a:pPr>
                      <a:r>
                        <a:rPr lang="en-US" sz="1800" dirty="0" smtClean="0"/>
                        <a:t>WHERE 	Department=‘Cloud Computing’</a:t>
                      </a:r>
                    </a:p>
                    <a:p>
                      <a:pPr marL="0" lvl="0" indent="-57150">
                        <a:buNone/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EXPECTED ACCURACY 98%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None/>
                      </a:pPr>
                      <a:r>
                        <a:rPr lang="en-US" sz="1800" dirty="0" smtClean="0"/>
                        <a:t>SELECT 	</a:t>
                      </a:r>
                      <a:r>
                        <a:rPr lang="en-US" sz="1800" dirty="0" err="1" smtClean="0"/>
                        <a:t>item_id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sale_count</a:t>
                      </a:r>
                      <a:r>
                        <a:rPr lang="en-US" sz="1800" dirty="0" smtClean="0"/>
                        <a:t> </a:t>
                      </a:r>
                    </a:p>
                    <a:p>
                      <a:pPr marL="0" lvl="0" indent="-57150">
                        <a:buNone/>
                      </a:pPr>
                      <a:r>
                        <a:rPr lang="en-US" sz="1800" dirty="0" smtClean="0"/>
                        <a:t>FROM 	</a:t>
                      </a:r>
                      <a:r>
                        <a:rPr lang="en-US" sz="1800" dirty="0" err="1" smtClean="0"/>
                        <a:t>Sale_Items</a:t>
                      </a:r>
                      <a:endParaRPr lang="en-US" sz="1800" dirty="0" smtClean="0"/>
                    </a:p>
                    <a:p>
                      <a:pPr marL="0" lvl="0" indent="-57150">
                        <a:buNone/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EXPECTED ACCURACY 97%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5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query types</a:t>
            </a:r>
          </a:p>
          <a:p>
            <a:pPr lvl="1"/>
            <a:r>
              <a:rPr lang="en-US" dirty="0" smtClean="0"/>
              <a:t>Aggregation (</a:t>
            </a:r>
            <a:r>
              <a:rPr lang="en-US" dirty="0" err="1" smtClean="0"/>
              <a:t>avg</a:t>
            </a:r>
            <a:r>
              <a:rPr lang="en-US" dirty="0" smtClean="0"/>
              <a:t>, sum, count, median, </a:t>
            </a:r>
            <a:r>
              <a:rPr lang="en-US" dirty="0" err="1" smtClean="0"/>
              <a:t>quantile</a:t>
            </a:r>
            <a:r>
              <a:rPr lang="en-US" dirty="0" smtClean="0"/>
              <a:t>,…)</a:t>
            </a:r>
          </a:p>
          <a:p>
            <a:pPr lvl="1"/>
            <a:r>
              <a:rPr lang="en-US" dirty="0" smtClean="0"/>
              <a:t>Sort (ORDER BY)</a:t>
            </a:r>
          </a:p>
          <a:p>
            <a:pPr lvl="1"/>
            <a:r>
              <a:rPr lang="en-US" dirty="0" smtClean="0"/>
              <a:t>LIMIT (or, TOP)</a:t>
            </a:r>
          </a:p>
          <a:p>
            <a:pPr lvl="1"/>
            <a:r>
              <a:rPr lang="en-US" dirty="0" smtClean="0"/>
              <a:t>K nearest neighbors</a:t>
            </a:r>
          </a:p>
          <a:p>
            <a:pPr lvl="1"/>
            <a:r>
              <a:rPr lang="en-US" dirty="0" smtClean="0"/>
              <a:t>Every normal SELECT query with a big result set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BCC-5E82-4ACA-B442-A0832D7B8F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Samples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(@BlinkDB)</a:t>
            </a:r>
          </a:p>
          <a:p>
            <a:pPr lvl="1"/>
            <a:r>
              <a:rPr lang="en-US" dirty="0" smtClean="0"/>
              <a:t>Pre-create data samples</a:t>
            </a:r>
          </a:p>
          <a:p>
            <a:pPr lvl="1"/>
            <a:r>
              <a:rPr lang="en-US" dirty="0" smtClean="0"/>
              <a:t>At query time, use samples to answer queries</a:t>
            </a:r>
          </a:p>
          <a:p>
            <a:pPr lvl="1"/>
            <a:endParaRPr lang="en-US" dirty="0"/>
          </a:p>
          <a:p>
            <a:r>
              <a:rPr lang="en-US" dirty="0" smtClean="0"/>
              <a:t>Histograms</a:t>
            </a:r>
            <a:endParaRPr lang="en-US" dirty="0"/>
          </a:p>
          <a:p>
            <a:pPr lvl="1"/>
            <a:r>
              <a:rPr lang="en-US" dirty="0" smtClean="0"/>
              <a:t>Pre-construct histograms</a:t>
            </a:r>
          </a:p>
          <a:p>
            <a:pPr lvl="1"/>
            <a:r>
              <a:rPr lang="en-US" dirty="0" smtClean="0"/>
              <a:t>At query time, implicitly </a:t>
            </a:r>
            <a:r>
              <a:rPr lang="en-US" dirty="0"/>
              <a:t>map the histogram back to an approximate </a:t>
            </a:r>
            <a:r>
              <a:rPr lang="en-US" dirty="0" smtClean="0"/>
              <a:t>relation &amp; </a:t>
            </a:r>
            <a:r>
              <a:rPr lang="en-US" dirty="0"/>
              <a:t>apply the query to the approximate </a:t>
            </a:r>
            <a:r>
              <a:rPr lang="en-US" dirty="0" smtClean="0"/>
              <a:t>relation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Wavelets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BCC-5E82-4ACA-B442-A0832D7B8F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8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Samples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Pros</a:t>
                </a:r>
              </a:p>
              <a:p>
                <a:pPr lvl="2"/>
                <a:r>
                  <a:rPr lang="en-US" dirty="0" smtClean="0"/>
                  <a:t>Performance (might be)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&gt;</m:t>
                    </m:r>
                  </m:oMath>
                </a14:m>
                <a:r>
                  <a:rPr lang="en-US" dirty="0" smtClean="0"/>
                  <a:t> histogram</a:t>
                </a:r>
              </a:p>
              <a:p>
                <a:pPr lvl="2"/>
                <a:r>
                  <a:rPr lang="en-US" dirty="0" smtClean="0"/>
                  <a:t>Error guarantee 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(with established theories)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 smtClean="0"/>
                  <a:t>Cons</a:t>
                </a:r>
              </a:p>
              <a:p>
                <a:pPr lvl="2"/>
                <a:r>
                  <a:rPr lang="en-US" dirty="0" smtClean="0"/>
                  <a:t>Big storage overhead</a:t>
                </a:r>
              </a:p>
              <a:p>
                <a:pPr lvl="3"/>
                <a:r>
                  <a:rPr lang="en-US" dirty="0" smtClean="0"/>
                  <a:t>@BlinkDB: after complex optimizations, samples = ~50% of data size</a:t>
                </a:r>
              </a:p>
              <a:p>
                <a:pPr lvl="2"/>
                <a:r>
                  <a:rPr lang="en-US" dirty="0" smtClean="0"/>
                  <a:t>Maintenance </a:t>
                </a:r>
                <a:r>
                  <a:rPr lang="en-US" dirty="0"/>
                  <a:t>overhead with the arrival of new </a:t>
                </a:r>
                <a:r>
                  <a:rPr lang="en-US" dirty="0" smtClean="0"/>
                  <a:t>data</a:t>
                </a:r>
              </a:p>
              <a:p>
                <a:pPr lvl="3"/>
                <a:r>
                  <a:rPr lang="en-US" dirty="0"/>
                  <a:t>@BlinkDB: </a:t>
                </a:r>
                <a:r>
                  <a:rPr lang="en-US" dirty="0" smtClean="0"/>
                  <a:t>re-compute samples daily</a:t>
                </a:r>
              </a:p>
              <a:p>
                <a:pPr lvl="2"/>
                <a:r>
                  <a:rPr lang="en-US" dirty="0" smtClean="0"/>
                  <a:t>Somewhat limited to aggregation-style queries</a:t>
                </a:r>
              </a:p>
              <a:p>
                <a:pPr lvl="3"/>
                <a:r>
                  <a:rPr lang="en-US" dirty="0" smtClean="0"/>
                  <a:t>Problems with set-valued queries</a:t>
                </a:r>
              </a:p>
              <a:p>
                <a:pPr lvl="3"/>
                <a:r>
                  <a:rPr lang="en-US" dirty="0" smtClean="0"/>
                  <a:t>Big problems with join queries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BCC-5E82-4ACA-B442-A0832D7B8F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0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Histograms</a:t>
                </a:r>
              </a:p>
              <a:p>
                <a:pPr lvl="1"/>
                <a:r>
                  <a:rPr lang="en-US" dirty="0" smtClean="0"/>
                  <a:t>Pros</a:t>
                </a:r>
              </a:p>
              <a:p>
                <a:pPr lvl="2"/>
                <a:r>
                  <a:rPr lang="en-US" dirty="0" smtClean="0"/>
                  <a:t>Small storage overhead</a:t>
                </a:r>
              </a:p>
              <a:p>
                <a:pPr lvl="2"/>
                <a:r>
                  <a:rPr lang="en-US" dirty="0" smtClean="0"/>
                  <a:t>Often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already created </a:t>
                </a:r>
                <a:r>
                  <a:rPr lang="en-US" dirty="0" smtClean="0"/>
                  <a:t>for </a:t>
                </a:r>
                <a:r>
                  <a:rPr lang="en-US" dirty="0"/>
                  <a:t>query </a:t>
                </a:r>
                <a:r>
                  <a:rPr lang="en-US" dirty="0" smtClean="0"/>
                  <a:t>optimization, so can </a:t>
                </a:r>
                <a:r>
                  <a:rPr lang="en-US" dirty="0"/>
                  <a:t>be </a:t>
                </a:r>
                <a:r>
                  <a:rPr lang="en-US" dirty="0" smtClean="0"/>
                  <a:t>exploited for AQT</a:t>
                </a:r>
              </a:p>
              <a:p>
                <a:pPr lvl="1"/>
                <a:r>
                  <a:rPr lang="en-US" dirty="0" smtClean="0"/>
                  <a:t>Cons</a:t>
                </a:r>
              </a:p>
              <a:p>
                <a:pPr lvl="2"/>
                <a:r>
                  <a:rPr lang="en-US" dirty="0" smtClean="0"/>
                  <a:t>Maintenance overhead with the arrival of new data</a:t>
                </a:r>
              </a:p>
              <a:p>
                <a:pPr lvl="2"/>
                <a:r>
                  <a:rPr lang="en-US" dirty="0"/>
                  <a:t>Somewhat limited to aggregation-style queries</a:t>
                </a:r>
              </a:p>
              <a:p>
                <a:pPr lvl="3"/>
                <a:r>
                  <a:rPr lang="en-US" dirty="0"/>
                  <a:t>Problems with set-valued queries</a:t>
                </a:r>
              </a:p>
              <a:p>
                <a:pPr lvl="3"/>
                <a:r>
                  <a:rPr lang="en-US" dirty="0"/>
                  <a:t>Big problems with join </a:t>
                </a:r>
                <a:r>
                  <a:rPr lang="en-US" dirty="0" smtClean="0"/>
                  <a:t>queries</a:t>
                </a:r>
              </a:p>
              <a:p>
                <a:pPr lvl="2"/>
                <a:r>
                  <a:rPr lang="en-US" dirty="0" smtClean="0"/>
                  <a:t>Performance (might be)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dirty="0" smtClean="0"/>
                  <a:t> sampling</a:t>
                </a:r>
              </a:p>
              <a:p>
                <a:pPr lvl="2"/>
                <a:r>
                  <a:rPr lang="en-US" dirty="0" smtClean="0"/>
                  <a:t>Problems with very high-dimensional data</a:t>
                </a:r>
              </a:p>
              <a:p>
                <a:pPr lvl="3"/>
                <a:r>
                  <a:rPr lang="en-US" dirty="0" smtClean="0"/>
                  <a:t>Accuracy &amp; Construction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2156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BCC-5E82-4ACA-B442-A0832D7B8FE6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4172635"/>
            <a:ext cx="1126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Similar to </a:t>
            </a:r>
          </a:p>
          <a:p>
            <a:pPr algn="ctr"/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1278990" y="3886200"/>
            <a:ext cx="135990" cy="1219200"/>
          </a:xfrm>
          <a:prstGeom prst="leftBrace">
            <a:avLst>
              <a:gd name="adj1" fmla="val 67168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6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Wavelets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Limited to numerical data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BCC-5E82-4ACA-B442-A0832D7B8F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6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– Potential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plan generation</a:t>
            </a:r>
          </a:p>
          <a:p>
            <a:pPr lvl="1"/>
            <a:r>
              <a:rPr lang="en-US" dirty="0" smtClean="0"/>
              <a:t>Early data partition pruning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scanning</a:t>
            </a:r>
          </a:p>
          <a:p>
            <a:pPr lvl="1"/>
            <a:r>
              <a:rPr lang="en-US" dirty="0" smtClean="0"/>
              <a:t>On-the-way data pruning/skipping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Task scheduling</a:t>
            </a:r>
          </a:p>
          <a:p>
            <a:pPr lvl="1"/>
            <a:r>
              <a:rPr lang="en-US" dirty="0" smtClean="0"/>
              <a:t>Stop remaining tasks early if required accuracy has been obtained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BCC-5E82-4ACA-B442-A0832D7B8F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4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– </a:t>
            </a:r>
            <a:r>
              <a:rPr lang="en-US" dirty="0"/>
              <a:t>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statistics help to decide which parts of the data to prune/skip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Monitor access patterns</a:t>
            </a:r>
          </a:p>
          <a:p>
            <a:pPr lvl="1"/>
            <a:r>
              <a:rPr lang="en-US" dirty="0"/>
              <a:t>Tables / columns / data ranges that are accessed more frequently have more detailed histograms / samples</a:t>
            </a:r>
          </a:p>
          <a:p>
            <a:endParaRPr lang="en-US" dirty="0" smtClean="0"/>
          </a:p>
          <a:p>
            <a:r>
              <a:rPr lang="en-US" dirty="0" smtClean="0"/>
              <a:t>Each time data is transferred to answer a query, statistics might be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BCC-5E82-4ACA-B442-A0832D7B8F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3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for very fast analytical query processing</a:t>
            </a:r>
          </a:p>
          <a:p>
            <a:pPr lvl="1"/>
            <a:r>
              <a:rPr lang="en-US" dirty="0" smtClean="0"/>
              <a:t>Experts believe that faster is better</a:t>
            </a:r>
          </a:p>
          <a:p>
            <a:pPr lvl="2"/>
            <a:r>
              <a:rPr lang="en-US" dirty="0" smtClean="0"/>
              <a:t>Time is valuable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(so, Map/Reduce is not enough)</a:t>
            </a:r>
          </a:p>
          <a:p>
            <a:pPr lvl="1"/>
            <a:r>
              <a:rPr lang="en-US" dirty="0" smtClean="0"/>
              <a:t>Waiting for interactive queries to complete (seconds to minutes) is OK, but why not less time ?!</a:t>
            </a:r>
          </a:p>
          <a:p>
            <a:pPr lvl="1"/>
            <a:r>
              <a:rPr lang="en-US" dirty="0" smtClean="0"/>
              <a:t>Waiting for batch queries (hours) to complete is a real pain</a:t>
            </a:r>
          </a:p>
          <a:p>
            <a:endParaRPr lang="en-US" dirty="0" smtClean="0"/>
          </a:p>
          <a:p>
            <a:r>
              <a:rPr lang="en-US" dirty="0" smtClean="0"/>
              <a:t>SQL-on-Hadoop </a:t>
            </a:r>
            <a:r>
              <a:rPr lang="en-US" dirty="0"/>
              <a:t>market</a:t>
            </a:r>
            <a:r>
              <a:rPr lang="en-US" dirty="0" smtClean="0"/>
              <a:t>, dominance of solutions that focus on interactive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BCC-5E82-4ACA-B442-A0832D7B8F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AQP </a:t>
            </a:r>
            <a:r>
              <a:rPr lang="en-US" dirty="0" smtClean="0"/>
              <a:t>is difficult</a:t>
            </a:r>
            <a:r>
              <a:rPr lang="en-US" dirty="0"/>
              <a:t>, but useful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BCC-5E82-4ACA-B442-A0832D7B8F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9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three most common ways data junkies are using </a:t>
            </a:r>
            <a:r>
              <a:rPr lang="en-US" sz="2000" dirty="0" smtClean="0"/>
              <a:t>Hadoop. </a:t>
            </a:r>
            <a:r>
              <a:rPr lang="en-US" sz="2000" dirty="0" smtClean="0">
                <a:hlinkClick r:id="rId2"/>
              </a:rPr>
              <a:t>http://gigaom.com/2013/12/15/the-three-most-common-ways-data-junkies-are-using-hadoop/</a:t>
            </a:r>
          </a:p>
          <a:p>
            <a:r>
              <a:rPr lang="en-US" sz="2000" dirty="0"/>
              <a:t>Approximate Query </a:t>
            </a:r>
            <a:r>
              <a:rPr lang="en-US" sz="2000" dirty="0" smtClean="0"/>
              <a:t>Processing: Taming </a:t>
            </a:r>
            <a:r>
              <a:rPr lang="en-US" sz="2000" dirty="0"/>
              <a:t>the </a:t>
            </a:r>
            <a:r>
              <a:rPr lang="en-US" sz="2000" dirty="0" smtClean="0"/>
              <a:t>Terabytes. </a:t>
            </a:r>
            <a:r>
              <a:rPr lang="en-US" sz="2000" dirty="0">
                <a:hlinkClick r:id="rId3"/>
              </a:rPr>
              <a:t>http://www.pittsburgh.intel-research.net/people/gibbons/talks-surveys/VLDB01-tutorial-Garofalakis-Gibbons.ppt</a:t>
            </a:r>
            <a:endParaRPr lang="en-US" sz="2000" dirty="0"/>
          </a:p>
          <a:p>
            <a:r>
              <a:rPr lang="en-US" sz="2000" dirty="0" smtClean="0"/>
              <a:t>Presto</a:t>
            </a:r>
            <a:r>
              <a:rPr lang="en-US" sz="2000" dirty="0"/>
              <a:t>: Interacting with petabytes of data at </a:t>
            </a:r>
            <a:r>
              <a:rPr lang="en-US" sz="2000" dirty="0" smtClean="0"/>
              <a:t>Facebook. </a:t>
            </a:r>
            <a:r>
              <a:rPr lang="en-US" sz="2000" dirty="0" smtClean="0">
                <a:hlinkClick r:id="rId2"/>
              </a:rPr>
              <a:t>https://www.facebook.com/notes/facebook-engineering/presto-interacting-with-petabytes-of-data-at-facebook/10151786197628920</a:t>
            </a:r>
            <a:endParaRPr lang="en-US" sz="2000" dirty="0" smtClean="0"/>
          </a:p>
          <a:p>
            <a:r>
              <a:rPr lang="en-US" sz="2000" dirty="0" smtClean="0"/>
              <a:t>BlinkDB. </a:t>
            </a:r>
            <a:r>
              <a:rPr lang="en-US" sz="2000" dirty="0">
                <a:hlinkClick r:id="rId4"/>
              </a:rPr>
              <a:t>http://blinkdb.org/</a:t>
            </a:r>
            <a:endParaRPr lang="en-US" sz="2000" dirty="0"/>
          </a:p>
          <a:p>
            <a:r>
              <a:rPr lang="en-US" sz="2000" dirty="0" smtClean="0"/>
              <a:t>BlinkDB wiki. </a:t>
            </a:r>
            <a:r>
              <a:rPr lang="en-US" sz="2000" dirty="0" smtClean="0">
                <a:hlinkClick r:id="rId5"/>
              </a:rPr>
              <a:t>https</a:t>
            </a:r>
            <a:r>
              <a:rPr lang="en-US" sz="2000" dirty="0">
                <a:hlinkClick r:id="rId5"/>
              </a:rPr>
              <a:t>://</a:t>
            </a:r>
            <a:r>
              <a:rPr lang="en-US" sz="2000" dirty="0" smtClean="0">
                <a:hlinkClick r:id="rId5"/>
              </a:rPr>
              <a:t>github.com/sameeragarwal/blinkdb/wiki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BCC-5E82-4ACA-B442-A0832D7B8F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9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approaches (Tez DAG, Spark in-memory processing) have technical limitations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need a new/additional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BCC-5E82-4ACA-B442-A0832D7B8F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4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query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popular approach to improve query performance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Widely acceptable in real-life</a:t>
            </a:r>
          </a:p>
          <a:p>
            <a:pPr lvl="1"/>
            <a:r>
              <a:rPr lang="en-US" dirty="0"/>
              <a:t>DSS applications usually </a:t>
            </a:r>
            <a:r>
              <a:rPr lang="en-US" dirty="0">
                <a:solidFill>
                  <a:srgbClr val="00B050"/>
                </a:solidFill>
              </a:rPr>
              <a:t>exploratory</a:t>
            </a:r>
            <a:r>
              <a:rPr lang="en-US" dirty="0"/>
              <a:t>:  early feedback to help identify “interesting” regions</a:t>
            </a:r>
          </a:p>
          <a:p>
            <a:pPr lvl="2"/>
            <a:r>
              <a:rPr lang="en-US" dirty="0" smtClean="0"/>
              <a:t>Iteratively explorative analytics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main theme of big data app</a:t>
            </a:r>
          </a:p>
          <a:p>
            <a:pPr lvl="2"/>
            <a:r>
              <a:rPr lang="en-US" dirty="0" smtClean="0"/>
              <a:t>Preview </a:t>
            </a:r>
            <a:r>
              <a:rPr lang="en-US" dirty="0"/>
              <a:t>answers while </a:t>
            </a:r>
            <a:r>
              <a:rPr lang="en-US" dirty="0" smtClean="0"/>
              <a:t>waiting. Trial  queries</a:t>
            </a:r>
          </a:p>
          <a:p>
            <a:pPr lvl="1"/>
            <a:r>
              <a:rPr lang="en-US" altLang="en-US" dirty="0" smtClean="0"/>
              <a:t>Precision </a:t>
            </a:r>
            <a:r>
              <a:rPr lang="en-US" altLang="en-US" dirty="0"/>
              <a:t>to “last decimal” </a:t>
            </a:r>
            <a:r>
              <a:rPr lang="en-US" altLang="en-US" dirty="0" smtClean="0"/>
              <a:t>is often not </a:t>
            </a:r>
            <a:r>
              <a:rPr lang="en-US" altLang="en-US" dirty="0"/>
              <a:t>needed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Some kinds of data are even not exact at the beginning</a:t>
            </a:r>
          </a:p>
          <a:p>
            <a:pPr lvl="2"/>
            <a:r>
              <a:rPr lang="en-US" dirty="0"/>
              <a:t>Internet of </a:t>
            </a:r>
            <a:r>
              <a:rPr lang="en-US" dirty="0" smtClean="0"/>
              <a:t>Things’ machine generated data (e.g., sensors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BCC-5E82-4ACA-B442-A0832D7B8F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1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query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personal data for medical treatment</a:t>
            </a:r>
          </a:p>
          <a:p>
            <a:pPr lvl="1"/>
            <a:r>
              <a:rPr lang="en-US" dirty="0" smtClean="0"/>
              <a:t>Sum of walking distance done in the last week</a:t>
            </a:r>
          </a:p>
          <a:p>
            <a:pPr lvl="2"/>
            <a:r>
              <a:rPr lang="en-US" dirty="0" smtClean="0"/>
              <a:t>Exact result: 5682.2 meters</a:t>
            </a:r>
          </a:p>
          <a:p>
            <a:pPr lvl="2"/>
            <a:r>
              <a:rPr lang="en-US" dirty="0" smtClean="0"/>
              <a:t>Approximate result: 5.68 km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acceptable ?!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Sum of time using PC, tablet, and smart phone in a day</a:t>
            </a:r>
          </a:p>
          <a:p>
            <a:pPr lvl="2"/>
            <a:r>
              <a:rPr lang="en-US" dirty="0" smtClean="0"/>
              <a:t>Exact result: 30601.7 seconds</a:t>
            </a:r>
          </a:p>
          <a:p>
            <a:pPr lvl="2"/>
            <a:r>
              <a:rPr lang="en-US" dirty="0" smtClean="0"/>
              <a:t>Approximate result: 8.5 hours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acceptable 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BCC-5E82-4ACA-B442-A0832D7B8F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query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website traffic analysis</a:t>
            </a:r>
          </a:p>
          <a:p>
            <a:pPr lvl="1"/>
            <a:r>
              <a:rPr lang="en-US" dirty="0" smtClean="0"/>
              <a:t>Count number of users of a website during last weekend</a:t>
            </a:r>
          </a:p>
          <a:p>
            <a:pPr lvl="2"/>
            <a:r>
              <a:rPr lang="en-US" dirty="0" smtClean="0"/>
              <a:t>Exact answer: 16,835</a:t>
            </a:r>
          </a:p>
          <a:p>
            <a:pPr lvl="2"/>
            <a:r>
              <a:rPr lang="en-US" dirty="0" smtClean="0"/>
              <a:t>Approximate answer: 16,800 -&gt; </a:t>
            </a:r>
            <a:r>
              <a:rPr lang="en-US" dirty="0" smtClean="0">
                <a:solidFill>
                  <a:srgbClr val="0000FF"/>
                </a:solidFill>
              </a:rPr>
              <a:t>acceptable ?!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: real-time booking</a:t>
            </a:r>
          </a:p>
          <a:p>
            <a:pPr lvl="1"/>
            <a:r>
              <a:rPr lang="en-US" dirty="0"/>
              <a:t>Compare hotels A and B based on room prices</a:t>
            </a:r>
          </a:p>
          <a:p>
            <a:pPr lvl="2"/>
            <a:r>
              <a:rPr lang="en-US" dirty="0"/>
              <a:t>Exact data: 	A: $60.3/night; 	B: $70.6/night</a:t>
            </a:r>
          </a:p>
          <a:p>
            <a:pPr lvl="2"/>
            <a:r>
              <a:rPr lang="en-US" dirty="0"/>
              <a:t>Approximately data: 	A &lt; $63/night; 	B: &gt; $68/night</a:t>
            </a:r>
          </a:p>
          <a:p>
            <a:pPr marL="857250" lvl="2" indent="0">
              <a:buNone/>
            </a:pPr>
            <a:r>
              <a:rPr lang="en-US" dirty="0"/>
              <a:t>-&gt; </a:t>
            </a:r>
            <a:r>
              <a:rPr lang="en-US" dirty="0">
                <a:solidFill>
                  <a:srgbClr val="0000FF"/>
                </a:solidFill>
              </a:rPr>
              <a:t>Can get exact answer with approximate data</a:t>
            </a:r>
            <a:r>
              <a:rPr lang="en-US" dirty="0"/>
              <a:t>: A is cheaper than 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BCC-5E82-4ACA-B442-A0832D7B8F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query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AQP </a:t>
            </a:r>
            <a:r>
              <a:rPr lang="en-US" dirty="0" smtClean="0"/>
              <a:t>and SQL-on-Hadoop</a:t>
            </a:r>
          </a:p>
          <a:p>
            <a:pPr lvl="1"/>
            <a:r>
              <a:rPr lang="en-US" dirty="0" smtClean="0"/>
              <a:t>Theoretically independent</a:t>
            </a:r>
          </a:p>
          <a:p>
            <a:pPr lvl="1"/>
            <a:r>
              <a:rPr lang="en-US" dirty="0" smtClean="0"/>
              <a:t>Can co-exist with DAG and in-memory processing</a:t>
            </a:r>
          </a:p>
          <a:p>
            <a:pPr lvl="1"/>
            <a:r>
              <a:rPr lang="en-US" dirty="0" smtClean="0"/>
              <a:t>Can be applied to any solution (Spark, Hive, Tajo,…)</a:t>
            </a:r>
          </a:p>
          <a:p>
            <a:pPr lvl="1"/>
            <a:r>
              <a:rPr lang="en-US" dirty="0" smtClean="0"/>
              <a:t>Users can easily switch between “approximate” and “exact” options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05600" y="1143000"/>
            <a:ext cx="13801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(</a:t>
            </a:r>
            <a:r>
              <a:rPr lang="en-US" sz="3600" dirty="0" smtClean="0">
                <a:solidFill>
                  <a:srgbClr val="00B050"/>
                </a:solidFill>
              </a:rPr>
              <a:t>AQP) 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BCC-5E82-4ACA-B442-A0832D7B8F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1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Presto</a:t>
            </a:r>
          </a:p>
          <a:p>
            <a:pPr lvl="1"/>
            <a:r>
              <a:rPr lang="en-US" dirty="0" smtClean="0"/>
              <a:t>Approximate distinct counts </a:t>
            </a:r>
          </a:p>
          <a:p>
            <a:pPr lvl="1"/>
            <a:r>
              <a:rPr lang="en-US" dirty="0" smtClean="0"/>
              <a:t>Approximate percentiles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BCC-5E82-4ACA-B442-A0832D7B8F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0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BlinkDB</a:t>
            </a:r>
          </a:p>
          <a:p>
            <a:pPr lvl="1"/>
            <a:r>
              <a:rPr lang="en-US" dirty="0" smtClean="0"/>
              <a:t>A large-scale data warehouse built on Shark and Spark</a:t>
            </a:r>
          </a:p>
          <a:p>
            <a:pPr lvl="1"/>
            <a:r>
              <a:rPr lang="en-US" dirty="0" smtClean="0"/>
              <a:t>Answer HiveQL queries up to 200-300 times faster than Hive by executing them on </a:t>
            </a:r>
            <a:r>
              <a:rPr lang="en-US" dirty="0" smtClean="0">
                <a:solidFill>
                  <a:srgbClr val="00B050"/>
                </a:solidFill>
              </a:rPr>
              <a:t>samples </a:t>
            </a:r>
            <a:r>
              <a:rPr lang="en-US" dirty="0" smtClean="0"/>
              <a:t>of data and providing </a:t>
            </a:r>
            <a:r>
              <a:rPr lang="en-US" dirty="0" smtClean="0">
                <a:solidFill>
                  <a:srgbClr val="0000FF"/>
                </a:solidFill>
              </a:rPr>
              <a:t>approximate answers</a:t>
            </a:r>
            <a:r>
              <a:rPr lang="en-US" dirty="0" smtClean="0"/>
              <a:t> with error bars</a:t>
            </a:r>
          </a:p>
          <a:p>
            <a:pPr lvl="1"/>
            <a:r>
              <a:rPr lang="en-US" dirty="0" smtClean="0"/>
              <a:t>Currently support COUNT, AVG, SUM and PERCENTILE</a:t>
            </a:r>
          </a:p>
          <a:p>
            <a:pPr lvl="1"/>
            <a:r>
              <a:rPr lang="en-US" dirty="0" smtClean="0"/>
              <a:t>Being extended to support User-Defined Functions (UDFs)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BCC-5E82-4ACA-B442-A0832D7B8F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8339</TotalTime>
  <Words>784</Words>
  <Application>Microsoft Office PowerPoint</Application>
  <PresentationFormat>On-screen Show (4:3)</PresentationFormat>
  <Paragraphs>180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Approximate Query Processing in SQL-on-Hadoop</vt:lpstr>
      <vt:lpstr>Motivation</vt:lpstr>
      <vt:lpstr>Motivation</vt:lpstr>
      <vt:lpstr>Approximate query processing</vt:lpstr>
      <vt:lpstr>Approximate query processing</vt:lpstr>
      <vt:lpstr>Approximate query processing</vt:lpstr>
      <vt:lpstr>Approximate query processing</vt:lpstr>
      <vt:lpstr>Related work</vt:lpstr>
      <vt:lpstr>Related work</vt:lpstr>
      <vt:lpstr>Related work</vt:lpstr>
      <vt:lpstr>Related work</vt:lpstr>
      <vt:lpstr>Problem definition</vt:lpstr>
      <vt:lpstr>Problem definition</vt:lpstr>
      <vt:lpstr>Approach</vt:lpstr>
      <vt:lpstr>Approach</vt:lpstr>
      <vt:lpstr>Approach</vt:lpstr>
      <vt:lpstr>Approach</vt:lpstr>
      <vt:lpstr>Approach – Potential</vt:lpstr>
      <vt:lpstr>Approach – Potential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 Query Processing in SQL-on-Hadoop</dc:title>
  <dc:creator>Mai Hai Thanh</dc:creator>
  <cp:lastModifiedBy>Mai Hai Thanh</cp:lastModifiedBy>
  <cp:revision>76</cp:revision>
  <dcterms:created xsi:type="dcterms:W3CDTF">2014-08-04T00:11:20Z</dcterms:created>
  <dcterms:modified xsi:type="dcterms:W3CDTF">2014-08-19T04:18:24Z</dcterms:modified>
</cp:coreProperties>
</file>